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y="5143500" cx="9144000"/>
  <p:notesSz cx="6858000" cy="9144000"/>
  <p:embeddedFontLst>
    <p:embeddedFont>
      <p:font typeface="Montserrat"/>
      <p:regular r:id="rId22"/>
      <p:bold r:id="rId23"/>
      <p:italic r:id="rId24"/>
      <p:boldItalic r:id="rId25"/>
    </p:embeddedFont>
    <p:embeddedFont>
      <p:font typeface="Lato"/>
      <p:regular r:id="rId26"/>
      <p:bold r:id="rId27"/>
      <p:italic r:id="rId28"/>
      <p:boldItalic r:id="rId2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font" Target="fonts/Montserrat-regular.fntdata"/><Relationship Id="rId21" Type="http://schemas.openxmlformats.org/officeDocument/2006/relationships/slide" Target="slides/slide16.xml"/><Relationship Id="rId24" Type="http://schemas.openxmlformats.org/officeDocument/2006/relationships/font" Target="fonts/Montserrat-italic.fntdata"/><Relationship Id="rId23" Type="http://schemas.openxmlformats.org/officeDocument/2006/relationships/font" Target="fonts/Montserrat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Lato-regular.fntdata"/><Relationship Id="rId25" Type="http://schemas.openxmlformats.org/officeDocument/2006/relationships/font" Target="fonts/Montserrat-boldItalic.fntdata"/><Relationship Id="rId28" Type="http://schemas.openxmlformats.org/officeDocument/2006/relationships/font" Target="fonts/Lato-italic.fntdata"/><Relationship Id="rId27" Type="http://schemas.openxmlformats.org/officeDocument/2006/relationships/font" Target="fonts/Lat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Lat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147ad2dfd2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1147ad2dfd2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1147ad2dfd2_0_1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1147ad2dfd2_0_1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113dcd0b45c_0_12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113dcd0b45c_0_12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1147ad2dfd2_0_1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1147ad2dfd2_0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1147ad2dfd2_0_2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1147ad2dfd2_0_2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1147ad2dfd2_0_1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1147ad2dfd2_0_1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g113dcd0b45c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3" name="Google Shape;193;g113dcd0b45c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1147ad2dfd2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1147ad2dfd2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1147ad2dfd2_0_1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1147ad2dfd2_0_1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113dcd0b45c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113dcd0b45c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1147ad2dfd2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1147ad2dfd2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g113dcd0b45c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g113dcd0b45c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1182f8f9e23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g1182f8f9e23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1147ad2dfd2_0_2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8" name="Google Shape;248;g1147ad2dfd2_0_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g1182f8f9e23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" name="Google Shape;254;g1182f8f9e23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Google Shape;39;p3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Google Shape;4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Google Shape;60;p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Google Shape;6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Google Shape;6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Google Shape;89;p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Google Shape;9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9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9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Google Shape;97;p9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Google Shape;9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Google Shape;125;p11"/>
          <p:cNvSpPr txBox="1"/>
          <p:nvPr>
            <p:ph hasCustomPrompt="1"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Google Shape;12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0.png"/><Relationship Id="rId4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5.png"/><Relationship Id="rId4" Type="http://schemas.openxmlformats.org/officeDocument/2006/relationships/image" Target="../media/image9.png"/><Relationship Id="rId5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4.png"/><Relationship Id="rId4" Type="http://schemas.openxmlformats.org/officeDocument/2006/relationships/image" Target="../media/image6.png"/><Relationship Id="rId5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www.waterfowl.org.uk/wildfowl/stifftails-allies/white-headed-duck/" TargetMode="External"/><Relationship Id="rId4" Type="http://schemas.openxmlformats.org/officeDocument/2006/relationships/hyperlink" Target="https://www.spectator.co.uk/article/reading-the-reeds" TargetMode="External"/><Relationship Id="rId11" Type="http://schemas.openxmlformats.org/officeDocument/2006/relationships/hyperlink" Target="https://www.zoochat.com/community/media/pygmy-hippo.260395/" TargetMode="External"/><Relationship Id="rId10" Type="http://schemas.openxmlformats.org/officeDocument/2006/relationships/hyperlink" Target="https://en.wikipedia.org/wiki/Tufted_duck" TargetMode="External"/><Relationship Id="rId9" Type="http://schemas.openxmlformats.org/officeDocument/2006/relationships/hyperlink" Target="https://www.ancient-art.co.uk/new-items/egyptian-faience-duck-amulet-with-pharaoh-prenomen/" TargetMode="External"/><Relationship Id="rId5" Type="http://schemas.openxmlformats.org/officeDocument/2006/relationships/hyperlink" Target="http://odysseus.culture.gr/h/4/eh430.jsp?obj_id=7905" TargetMode="External"/><Relationship Id="rId6" Type="http://schemas.openxmlformats.org/officeDocument/2006/relationships/hyperlink" Target="https://www.pinterest.co.uk/pin/194288171395915865/" TargetMode="External"/><Relationship Id="rId7" Type="http://schemas.openxmlformats.org/officeDocument/2006/relationships/hyperlink" Target="https://www.pinterest.co.uk/pin/400327854347575743/" TargetMode="External"/><Relationship Id="rId8" Type="http://schemas.openxmlformats.org/officeDocument/2006/relationships/hyperlink" Target="https://www.publicdomainpictures.net/en/view-image.php?image=275906&amp;picture=mallard-du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Ivory duck box and the assimilation of ideas</a:t>
            </a:r>
            <a:endParaRPr/>
          </a:p>
        </p:txBody>
      </p:sp>
      <p:sp>
        <p:nvSpPr>
          <p:cNvPr id="135" name="Google Shape;135;p13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Saskia Judd, 1900292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4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Museum Number: 1897,0401.1344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Material: Hippopotomus Ivory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Production Date: 1400 B.C. to 1050 B.C.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Acquisition Date: 1897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Find Spot: Enkomi, Cyprus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Dimensions: H: 2.3cm x L: 7.2cm x W: 2 cm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</p:txBody>
      </p:sp>
      <p:pic>
        <p:nvPicPr>
          <p:cNvPr id="141" name="Google Shape;141;p14"/>
          <p:cNvPicPr preferRelativeResize="0"/>
          <p:nvPr/>
        </p:nvPicPr>
        <p:blipFill rotWithShape="1">
          <a:blip r:embed="rId3">
            <a:alphaModFix/>
          </a:blip>
          <a:srcRect b="27656" l="0" r="0" t="0"/>
          <a:stretch/>
        </p:blipFill>
        <p:spPr>
          <a:xfrm>
            <a:off x="5294200" y="1023425"/>
            <a:ext cx="3797351" cy="2181225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4"/>
          <p:cNvSpPr txBox="1"/>
          <p:nvPr/>
        </p:nvSpPr>
        <p:spPr>
          <a:xfrm>
            <a:off x="5765125" y="3348800"/>
            <a:ext cx="30681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British Museum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3" name="Google Shape;143;p14"/>
          <p:cNvSpPr txBox="1"/>
          <p:nvPr/>
        </p:nvSpPr>
        <p:spPr>
          <a:xfrm>
            <a:off x="1313450" y="260675"/>
            <a:ext cx="43215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Details</a:t>
            </a:r>
            <a:endParaRPr sz="24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0" cy="46996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52400"/>
            <a:ext cx="4016776" cy="255065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cxnSp>
        <p:nvCxnSpPr>
          <p:cNvPr id="150" name="Google Shape;150;p15"/>
          <p:cNvCxnSpPr/>
          <p:nvPr/>
        </p:nvCxnSpPr>
        <p:spPr>
          <a:xfrm rot="10800000">
            <a:off x="4191825" y="170025"/>
            <a:ext cx="3750000" cy="28209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51" name="Google Shape;151;p15"/>
          <p:cNvCxnSpPr/>
          <p:nvPr/>
        </p:nvCxnSpPr>
        <p:spPr>
          <a:xfrm rot="10800000">
            <a:off x="4169150" y="2719025"/>
            <a:ext cx="3659400" cy="5778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52" name="Google Shape;152;p15"/>
          <p:cNvCxnSpPr/>
          <p:nvPr/>
        </p:nvCxnSpPr>
        <p:spPr>
          <a:xfrm rot="10800000">
            <a:off x="147350" y="2741800"/>
            <a:ext cx="7873800" cy="657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53" name="Google Shape;153;p15"/>
          <p:cNvSpPr txBox="1"/>
          <p:nvPr/>
        </p:nvSpPr>
        <p:spPr>
          <a:xfrm>
            <a:off x="226575" y="2839450"/>
            <a:ext cx="21753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latin typeface="Lato"/>
                <a:ea typeface="Lato"/>
                <a:cs typeface="Lato"/>
                <a:sym typeface="Lato"/>
              </a:rPr>
              <a:t>https://www.researchgate.net/figure/Map-of-Cyprus-showing-Protohistoric-Bronze-Age-sites-mentioned-in-the-text-drawn-by_fig2_276983528</a:t>
            </a:r>
            <a:endParaRPr sz="60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4" name="Google Shape;154;p15"/>
          <p:cNvSpPr/>
          <p:nvPr/>
        </p:nvSpPr>
        <p:spPr>
          <a:xfrm>
            <a:off x="2798350" y="1200900"/>
            <a:ext cx="294600" cy="226500"/>
          </a:xfrm>
          <a:prstGeom prst="ellipse">
            <a:avLst/>
          </a:prstGeom>
          <a:noFill/>
          <a:ln cap="flat" cmpd="sng" w="9525">
            <a:solidFill>
              <a:srgbClr val="FF99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Ivory </a:t>
            </a:r>
            <a:r>
              <a:rPr lang="en-GB"/>
              <a:t>provenance</a:t>
            </a:r>
            <a:endParaRPr/>
          </a:p>
        </p:txBody>
      </p:sp>
      <p:sp>
        <p:nvSpPr>
          <p:cNvPr id="160" name="Google Shape;160;p16"/>
          <p:cNvSpPr txBox="1"/>
          <p:nvPr>
            <p:ph idx="1" type="body"/>
          </p:nvPr>
        </p:nvSpPr>
        <p:spPr>
          <a:xfrm>
            <a:off x="1297500" y="2189175"/>
            <a:ext cx="38661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Pygmy hippopotami were on Cyprus but likely died out after colonisation.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Ivory was most likely imported from Syro-Palestine and Egypt. 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500"/>
              <a:t>(Lefranz,2004)</a:t>
            </a:r>
            <a:endParaRPr sz="1500"/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500"/>
          </a:p>
        </p:txBody>
      </p:sp>
      <p:pic>
        <p:nvPicPr>
          <p:cNvPr id="161" name="Google Shape;16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69256" y="1155075"/>
            <a:ext cx="2545095" cy="3083024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16"/>
          <p:cNvSpPr txBox="1"/>
          <p:nvPr/>
        </p:nvSpPr>
        <p:spPr>
          <a:xfrm>
            <a:off x="6196275" y="4361450"/>
            <a:ext cx="25368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(Zoochat, 2014)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7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Types of duck</a:t>
            </a:r>
            <a:endParaRPr/>
          </a:p>
        </p:txBody>
      </p:sp>
      <p:sp>
        <p:nvSpPr>
          <p:cNvPr id="168" name="Google Shape;168;p17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69" name="Google Shape;169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951" y="1510363"/>
            <a:ext cx="3184152" cy="2122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98321" y="994925"/>
            <a:ext cx="2488600" cy="3443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77800" y="1588514"/>
            <a:ext cx="2948275" cy="1966471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7"/>
          <p:cNvSpPr txBox="1"/>
          <p:nvPr/>
        </p:nvSpPr>
        <p:spPr>
          <a:xfrm>
            <a:off x="264525" y="3757175"/>
            <a:ext cx="2441100" cy="75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Mallard - Migrationary/ winter visitors - </a:t>
            </a: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Abundant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(Public domain pictures.net, 2022)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73" name="Google Shape;173;p17"/>
          <p:cNvSpPr txBox="1"/>
          <p:nvPr/>
        </p:nvSpPr>
        <p:spPr>
          <a:xfrm>
            <a:off x="3437075" y="4438550"/>
            <a:ext cx="2411100" cy="75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Tufted Duck - </a:t>
            </a: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Migrationary/ winter visitors - Rare</a:t>
            </a: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(Wikipedia, 2022)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74" name="Google Shape;174;p17"/>
          <p:cNvSpPr txBox="1"/>
          <p:nvPr/>
        </p:nvSpPr>
        <p:spPr>
          <a:xfrm>
            <a:off x="6364150" y="3633125"/>
            <a:ext cx="2488500" cy="118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White Headed duck - </a:t>
            </a: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Migrationary/ winter visitors - Rare 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(Waterfowl association, N.d.)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75" name="Google Shape;175;p17"/>
          <p:cNvSpPr txBox="1"/>
          <p:nvPr/>
        </p:nvSpPr>
        <p:spPr>
          <a:xfrm>
            <a:off x="6364150" y="472000"/>
            <a:ext cx="2310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Gilbert (2001, Pg 61)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8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World Systems Theory</a:t>
            </a:r>
            <a:endParaRPr/>
          </a:p>
        </p:txBody>
      </p:sp>
      <p:sp>
        <p:nvSpPr>
          <p:cNvPr id="181" name="Google Shape;181;p18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Developed by Wallerstein in 1974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Wallerstein ignored the interconnectedness and hierarchical systems of the Bronze Age Near East (Berg, 2015)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The iconography of a duck shows the interconnected world of the Bronze Age.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Imported Ivory showing greater interconnection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Trading and gifting similar items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Still in effect on the item today as it is now in </a:t>
            </a:r>
            <a:r>
              <a:rPr lang="en-GB" sz="1500"/>
              <a:t>Britain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39200" cy="4699682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19"/>
          <p:cNvSpPr/>
          <p:nvPr/>
        </p:nvSpPr>
        <p:spPr>
          <a:xfrm>
            <a:off x="5766350" y="2109650"/>
            <a:ext cx="833700" cy="411900"/>
          </a:xfrm>
          <a:prstGeom prst="ellipse">
            <a:avLst/>
          </a:prstGeom>
          <a:noFill/>
          <a:ln cap="flat" cmpd="sng" w="76200">
            <a:solidFill>
              <a:srgbClr val="FF99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19"/>
          <p:cNvSpPr/>
          <p:nvPr/>
        </p:nvSpPr>
        <p:spPr>
          <a:xfrm>
            <a:off x="6730750" y="4430250"/>
            <a:ext cx="1456800" cy="622800"/>
          </a:xfrm>
          <a:prstGeom prst="ellipse">
            <a:avLst/>
          </a:prstGeom>
          <a:noFill/>
          <a:ln cap="flat" cmpd="sng" w="76200">
            <a:solidFill>
              <a:srgbClr val="FF99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19"/>
          <p:cNvSpPr/>
          <p:nvPr/>
        </p:nvSpPr>
        <p:spPr>
          <a:xfrm>
            <a:off x="7665025" y="2973575"/>
            <a:ext cx="703200" cy="411900"/>
          </a:xfrm>
          <a:prstGeom prst="ellipse">
            <a:avLst/>
          </a:prstGeom>
          <a:noFill/>
          <a:ln cap="flat" cmpd="sng" w="76200">
            <a:solidFill>
              <a:srgbClr val="FF99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19"/>
          <p:cNvSpPr/>
          <p:nvPr/>
        </p:nvSpPr>
        <p:spPr>
          <a:xfrm>
            <a:off x="6218400" y="2893175"/>
            <a:ext cx="783600" cy="492300"/>
          </a:xfrm>
          <a:prstGeom prst="ellipse">
            <a:avLst/>
          </a:prstGeom>
          <a:noFill/>
          <a:ln cap="flat" cmpd="sng" w="76200">
            <a:solidFill>
              <a:srgbClr val="FF99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Duck imagery in Cyprus</a:t>
            </a:r>
            <a:endParaRPr/>
          </a:p>
        </p:txBody>
      </p:sp>
      <p:sp>
        <p:nvSpPr>
          <p:cNvPr id="196" name="Google Shape;196;p20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Many more examples of ducks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Not only seen as boxes, but their eggs are also put in tombs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Wild and domesticated on the island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Ivory cosmetic boxes were used as a status symbol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EC and MC ducks are also seen as askoi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May be in Cypriot graves due to the fact that they were also traded to Egypt so a similar item to what is going to Egypt is a status symbol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(Dissinger, 2017)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1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Duck imagery in Egypt</a:t>
            </a:r>
            <a:endParaRPr/>
          </a:p>
        </p:txBody>
      </p:sp>
      <p:sp>
        <p:nvSpPr>
          <p:cNvPr id="202" name="Google Shape;202;p21"/>
          <p:cNvSpPr txBox="1"/>
          <p:nvPr>
            <p:ph idx="1" type="body"/>
          </p:nvPr>
        </p:nvSpPr>
        <p:spPr>
          <a:xfrm>
            <a:off x="1297500" y="1567550"/>
            <a:ext cx="59841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Metaphors for the journey to the afterlife.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Migrated to the Nile twice a year and was seen as a sign for new life after death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Symbol of fertility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Enemies of the dead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(Dissinger, 2017)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03" name="Google Shape;20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81588" y="0"/>
            <a:ext cx="1819425" cy="1819425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21"/>
          <p:cNvSpPr txBox="1"/>
          <p:nvPr/>
        </p:nvSpPr>
        <p:spPr>
          <a:xfrm>
            <a:off x="7121363" y="1729950"/>
            <a:ext cx="21399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(St. James’s Ancient Art, N.d.)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05" name="Google Shape;205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90348" y="3536150"/>
            <a:ext cx="1988525" cy="1333775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21"/>
          <p:cNvSpPr txBox="1"/>
          <p:nvPr/>
        </p:nvSpPr>
        <p:spPr>
          <a:xfrm>
            <a:off x="1269500" y="4808625"/>
            <a:ext cx="2230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(The Spectator, 2019)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2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Duck imagery in Greece</a:t>
            </a:r>
            <a:endParaRPr/>
          </a:p>
        </p:txBody>
      </p:sp>
      <p:sp>
        <p:nvSpPr>
          <p:cNvPr id="212" name="Google Shape;212;p22"/>
          <p:cNvSpPr txBox="1"/>
          <p:nvPr>
            <p:ph idx="1" type="body"/>
          </p:nvPr>
        </p:nvSpPr>
        <p:spPr>
          <a:xfrm>
            <a:off x="1297500" y="1567550"/>
            <a:ext cx="51195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40000" lnSpcReduction="20000"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3750"/>
              <a:t>Sauce boats, in the form of a duck, in Greece created a connection between the liquid it carried and the duck due to the links ducks have to water. </a:t>
            </a:r>
            <a:endParaRPr sz="375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3750"/>
              <a:t>Ducks had an active role in the </a:t>
            </a:r>
            <a:r>
              <a:rPr lang="en-GB" sz="3750"/>
              <a:t>distribution</a:t>
            </a:r>
            <a:r>
              <a:rPr lang="en-GB" sz="3750"/>
              <a:t> of liquids and they were ambiguous due to </a:t>
            </a:r>
            <a:r>
              <a:rPr lang="en-GB" sz="3750"/>
              <a:t>looking</a:t>
            </a:r>
            <a:r>
              <a:rPr lang="en-GB" sz="3750"/>
              <a:t> so natural.</a:t>
            </a:r>
            <a:endParaRPr sz="375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3750"/>
              <a:t>The boundaries dissolved. </a:t>
            </a:r>
            <a:endParaRPr sz="375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3750"/>
              <a:t>Completely linked to aquatic behaviour</a:t>
            </a:r>
            <a:endParaRPr sz="375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3750"/>
              <a:t>Special influence over the supply of water</a:t>
            </a:r>
            <a:endParaRPr sz="375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3750"/>
              <a:t>The duck liquid connection survived the collapse of palaces - very strong </a:t>
            </a:r>
            <a:r>
              <a:rPr lang="en-GB" sz="3750"/>
              <a:t>belief</a:t>
            </a:r>
            <a:r>
              <a:rPr lang="en-GB" sz="3750"/>
              <a:t> system</a:t>
            </a:r>
            <a:endParaRPr sz="375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300"/>
              <a:t>(Binnberg, 2019)</a:t>
            </a:r>
            <a:endParaRPr sz="23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13" name="Google Shape;213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21200" y="73613"/>
            <a:ext cx="2571750" cy="2409825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22"/>
          <p:cNvSpPr txBox="1"/>
          <p:nvPr/>
        </p:nvSpPr>
        <p:spPr>
          <a:xfrm>
            <a:off x="6572100" y="2624675"/>
            <a:ext cx="25719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(Odyssey Culture, N.d.)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3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Duck imagery in the Cyclades</a:t>
            </a:r>
            <a:endParaRPr/>
          </a:p>
        </p:txBody>
      </p:sp>
      <p:sp>
        <p:nvSpPr>
          <p:cNvPr id="220" name="Google Shape;220;p23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Ducks are present on a wall painting in Akrotiri in Xeste as well as the beads of the Potnia’s necklace are in the form of ducks - Symbol for fertility (Vlachopoulos, 2008)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Have link to aquatic behaviour and liquids, same as Greece. (Binnberg, 2019)</a:t>
            </a:r>
            <a:endParaRPr sz="1500"/>
          </a:p>
        </p:txBody>
      </p:sp>
      <p:pic>
        <p:nvPicPr>
          <p:cNvPr id="221" name="Google Shape;221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29275" y="2787325"/>
            <a:ext cx="1913425" cy="2255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2" name="Google Shape;222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0925" y="2687050"/>
            <a:ext cx="2407674" cy="2089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Duck imagery in Crete</a:t>
            </a:r>
            <a:endParaRPr/>
          </a:p>
        </p:txBody>
      </p:sp>
      <p:sp>
        <p:nvSpPr>
          <p:cNvPr id="228" name="Google Shape;228;p2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29" name="Google Shape;229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5000" y="1457250"/>
            <a:ext cx="2818050" cy="2113550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24"/>
          <p:cNvSpPr txBox="1"/>
          <p:nvPr/>
        </p:nvSpPr>
        <p:spPr>
          <a:xfrm>
            <a:off x="345000" y="3570800"/>
            <a:ext cx="26991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(Pinterest, N.d)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31" name="Google Shape;231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57175" y="334300"/>
            <a:ext cx="3856124" cy="1340075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24"/>
          <p:cNvSpPr txBox="1"/>
          <p:nvPr/>
        </p:nvSpPr>
        <p:spPr>
          <a:xfrm>
            <a:off x="5616513" y="1567550"/>
            <a:ext cx="28182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(Pinterest, N.d.)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33" name="Google Shape;233;p2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06073" y="2365200"/>
            <a:ext cx="2014113" cy="2113550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24"/>
          <p:cNvSpPr txBox="1"/>
          <p:nvPr/>
        </p:nvSpPr>
        <p:spPr>
          <a:xfrm>
            <a:off x="4706075" y="4478750"/>
            <a:ext cx="18951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(Binnberg, 2019)</a:t>
            </a:r>
            <a:endParaRPr sz="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Duck imagery in the Aegean</a:t>
            </a:r>
            <a:endParaRPr/>
          </a:p>
        </p:txBody>
      </p:sp>
      <p:sp>
        <p:nvSpPr>
          <p:cNvPr id="240" name="Google Shape;240;p25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Believed to have had duck head figureheads on the bows of ships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Interpreted as a European symbol of travel as well as fertility. 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(Yasur- Landur, 2010)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6"/>
          <p:cNvSpPr txBox="1"/>
          <p:nvPr>
            <p:ph type="title"/>
          </p:nvPr>
        </p:nvSpPr>
        <p:spPr>
          <a:xfrm>
            <a:off x="1217125" y="211470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5000" u="sng"/>
              <a:t>Conclusions</a:t>
            </a:r>
            <a:endParaRPr b="1" sz="5000" u="sng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27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References:</a:t>
            </a:r>
            <a:endParaRPr/>
          </a:p>
        </p:txBody>
      </p:sp>
      <p:sp>
        <p:nvSpPr>
          <p:cNvPr id="251" name="Google Shape;251;p27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/>
              <a:t>Binnberg. J. (2019) ‘LIKE A DUCK TO WATER – BIRDS AND LIQUIDS IN THE AEGEAN BRONZE AGE ‘, </a:t>
            </a:r>
            <a:r>
              <a:rPr i="1" lang="en-GB" sz="2500"/>
              <a:t>The Annual of the British School at Athens</a:t>
            </a:r>
            <a:r>
              <a:rPr lang="en-GB" sz="2500"/>
              <a:t>, 114, pp. 41-78</a:t>
            </a:r>
            <a:endParaRPr sz="2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500"/>
              <a:t>Christofis. N. (2019) ‘World-Systems Theory’. In  Romaniuk. S (ed.) </a:t>
            </a:r>
            <a:r>
              <a:rPr i="1" lang="en-GB" sz="2500"/>
              <a:t>The Palgrave Encyclopedia of Global Security Studies</a:t>
            </a:r>
            <a:r>
              <a:rPr lang="en-GB" sz="2500"/>
              <a:t>. London: Palgrave, pp. 1-6</a:t>
            </a:r>
            <a:endParaRPr sz="2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500"/>
              <a:t>Dissinger. A.M. (2017) </a:t>
            </a:r>
            <a:r>
              <a:rPr i="1" lang="en-GB" sz="2500"/>
              <a:t>Cypro-Archaic Bird Iconography: Types, Uses, and Meanings. : </a:t>
            </a:r>
            <a:r>
              <a:rPr lang="en-GB" sz="2500"/>
              <a:t>Virginia: University of Virginia</a:t>
            </a:r>
            <a:endParaRPr sz="2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500"/>
              <a:t>Gilbert. A.S (2001) </a:t>
            </a:r>
            <a:r>
              <a:rPr i="1" lang="en-GB" sz="2500"/>
              <a:t>The Native Fauna of the Near East. </a:t>
            </a:r>
            <a:r>
              <a:rPr lang="en-GB" sz="2500"/>
              <a:t>Edited by Collins. B.J., ‘</a:t>
            </a:r>
            <a:r>
              <a:rPr lang="en-GB" sz="2500"/>
              <a:t>A History of the Animal World in the Ancient Near East’, Koln:Brill</a:t>
            </a:r>
            <a:endParaRPr sz="2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500"/>
              <a:t>Vlachopoulos, A.G., (2008) </a:t>
            </a:r>
            <a:r>
              <a:rPr i="1" lang="en-GB" sz="2500"/>
              <a:t>The wall paintings from the Xeste 3 building at Akrotiri: towards aninterpretation of the iconographic programme, inHorizon: a Colloquium on the Prehistory of the Cyclades.</a:t>
            </a:r>
            <a:r>
              <a:rPr lang="en-GB" sz="2500"/>
              <a:t>  Editors </a:t>
            </a:r>
            <a:r>
              <a:rPr lang="en-GB" sz="2500"/>
              <a:t>N. </a:t>
            </a:r>
            <a:r>
              <a:rPr lang="en-GB" sz="2500"/>
              <a:t>Brodie</a:t>
            </a:r>
            <a:r>
              <a:rPr lang="en-GB" sz="2500"/>
              <a:t>, J. </a:t>
            </a:r>
            <a:r>
              <a:rPr lang="en-GB" sz="2500"/>
              <a:t>Doole,</a:t>
            </a:r>
            <a:r>
              <a:rPr lang="en-GB" sz="2500"/>
              <a:t> G.</a:t>
            </a:r>
            <a:r>
              <a:rPr lang="en-GB" sz="2500"/>
              <a:t> Gavalas &amp;</a:t>
            </a:r>
            <a:r>
              <a:rPr lang="en-GB" sz="2500"/>
              <a:t> C</a:t>
            </a:r>
            <a:r>
              <a:rPr lang="en-GB" sz="2500"/>
              <a:t>. Renfrew. (McDonald Institute Monographs.) Cambridge:McDonald Institute for Archaeological Research, 451–65</a:t>
            </a:r>
            <a:endParaRPr sz="2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500"/>
              <a:t>Yasur- Landur. A. (2010) ‘On Birds and Dragons: A Note of the Sea Peoples and Mycenaean Ships’ in Cohen. Y, Gilan. A, Singer. I,  Miller, J.L. (eds) </a:t>
            </a:r>
            <a:r>
              <a:rPr i="1" lang="en-GB" sz="2500"/>
              <a:t>Pax Hethitica: Studies on the Hittites and Their Neighbours in Honour of Itamar Singer. </a:t>
            </a:r>
            <a:r>
              <a:rPr lang="en-GB" sz="2500"/>
              <a:t>Germany: Hubert &amp; Co.</a:t>
            </a:r>
            <a:endParaRPr sz="250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28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Picture References</a:t>
            </a:r>
            <a:endParaRPr/>
          </a:p>
        </p:txBody>
      </p:sp>
      <p:sp>
        <p:nvSpPr>
          <p:cNvPr id="257" name="Google Shape;257;p28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British Wild Fowl Association (2022) </a:t>
            </a:r>
            <a:r>
              <a:rPr i="1" lang="en-GB" sz="1000"/>
              <a:t>White Headed Duck.</a:t>
            </a:r>
            <a:r>
              <a:rPr lang="en-GB" sz="1000"/>
              <a:t> Available at: </a:t>
            </a:r>
            <a:r>
              <a:rPr lang="en-GB" sz="100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https://www.waterfowl.org.uk/wildfowl/stifftails-allies/white-headed-duck/</a:t>
            </a:r>
            <a:r>
              <a:rPr lang="en-GB" sz="1000"/>
              <a:t> (Accessed on: 20th February 2022)</a:t>
            </a:r>
            <a:endParaRPr sz="10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Duncan. D. (2019) </a:t>
            </a:r>
            <a:r>
              <a:rPr i="1" lang="en-GB" sz="1000"/>
              <a:t>Reading the Reeds. </a:t>
            </a:r>
            <a:r>
              <a:rPr lang="en-GB" sz="1000"/>
              <a:t>Available at: </a:t>
            </a:r>
            <a:r>
              <a:rPr lang="en-GB" sz="1000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https://www.spectator.co.uk/article/reading-the-reeds</a:t>
            </a:r>
            <a:r>
              <a:rPr lang="en-GB" sz="1000">
                <a:solidFill>
                  <a:srgbClr val="000000"/>
                </a:solidFill>
              </a:rPr>
              <a:t> </a:t>
            </a:r>
            <a:r>
              <a:rPr lang="en-GB" sz="1000"/>
              <a:t>(Accessed on:20th February 2022)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Odyssey (2007) </a:t>
            </a:r>
            <a:r>
              <a:rPr i="1" lang="en-GB" sz="1000"/>
              <a:t>Jewel in the shape of a duck</a:t>
            </a:r>
            <a:r>
              <a:rPr lang="en-GB" sz="1000"/>
              <a:t>. Available at: </a:t>
            </a:r>
            <a:r>
              <a:rPr lang="en-GB" sz="1000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http://odysseus.culture.gr/h/4/eh430.jsp?obj_id=7905</a:t>
            </a:r>
            <a:r>
              <a:rPr lang="en-GB" sz="1000">
                <a:solidFill>
                  <a:srgbClr val="000000"/>
                </a:solidFill>
              </a:rPr>
              <a:t> </a:t>
            </a:r>
            <a:r>
              <a:rPr lang="en-GB" sz="1000"/>
              <a:t>(Accessed on:20th February 2022)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Pinterest (2022) </a:t>
            </a:r>
            <a:r>
              <a:rPr i="1" lang="en-GB" sz="1000"/>
              <a:t>Akrotiri Fresco - Duck. </a:t>
            </a:r>
            <a:r>
              <a:rPr lang="en-GB" sz="1000"/>
              <a:t>Available at: </a:t>
            </a:r>
            <a:r>
              <a:rPr lang="en-GB" sz="1000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https://www.pinterest.co.uk/pin/194288171395915865/</a:t>
            </a:r>
            <a:r>
              <a:rPr lang="en-GB" sz="1000">
                <a:solidFill>
                  <a:srgbClr val="000000"/>
                </a:solidFill>
              </a:rPr>
              <a:t>  </a:t>
            </a:r>
            <a:r>
              <a:rPr lang="en-GB" sz="1000"/>
              <a:t>(Accessed on:20th February 2022)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Pinterest (2022) </a:t>
            </a:r>
            <a:r>
              <a:rPr i="1" lang="en-GB" sz="1000"/>
              <a:t>Katy Kyriakoulis. </a:t>
            </a:r>
            <a:r>
              <a:rPr lang="en-GB" sz="1000"/>
              <a:t>Available at:</a:t>
            </a:r>
            <a:r>
              <a:rPr lang="en-GB" sz="1000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https://www.pinterest.co.uk/pin/400327854347575743/</a:t>
            </a:r>
            <a:r>
              <a:rPr lang="en-GB" sz="1000">
                <a:solidFill>
                  <a:srgbClr val="000000"/>
                </a:solidFill>
              </a:rPr>
              <a:t>  </a:t>
            </a:r>
            <a:r>
              <a:rPr lang="en-GB" sz="1000"/>
              <a:t>(Accessed on:20th February 2022)</a:t>
            </a:r>
            <a:endParaRPr sz="1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Public Domain Pictures (2022) </a:t>
            </a:r>
            <a:r>
              <a:rPr i="1" lang="en-GB" sz="1000"/>
              <a:t>Mallard Duck. </a:t>
            </a:r>
            <a:r>
              <a:rPr lang="en-GB" sz="1000"/>
              <a:t>Available at: </a:t>
            </a:r>
            <a:r>
              <a:rPr lang="en-GB" sz="1000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https://www.publicdomainpictures.net/en/view-image.php?image=275906&amp;picture=mallard-duck</a:t>
            </a:r>
            <a:r>
              <a:rPr lang="en-GB" sz="1000"/>
              <a:t> (Accessed on: 20th February 2022)</a:t>
            </a:r>
            <a:endParaRPr sz="100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St. James’s Ancient Art (2022) </a:t>
            </a:r>
            <a:r>
              <a:rPr i="1" lang="en-GB" sz="1000"/>
              <a:t>Egyptian Faience Duck Scaraboid with Pharaoh Prenomen. </a:t>
            </a:r>
            <a:r>
              <a:rPr lang="en-GB" sz="1000"/>
              <a:t>Available at: </a:t>
            </a:r>
            <a:r>
              <a:rPr lang="en-GB" sz="1000" u="sng">
                <a:solidFill>
                  <a:schemeClr val="accent5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https://www.ancient-art.co.uk/new-items/egyptian-faience-duck-amulet-with-pharaoh-prenomen/</a:t>
            </a:r>
            <a:r>
              <a:rPr lang="en-GB" sz="1000">
                <a:solidFill>
                  <a:srgbClr val="000000"/>
                </a:solidFill>
              </a:rPr>
              <a:t> (</a:t>
            </a:r>
            <a:r>
              <a:rPr lang="en-GB" sz="1000"/>
              <a:t>Accessed on:20th February 2022)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Wikipedia (2022) </a:t>
            </a:r>
            <a:r>
              <a:rPr i="1" lang="en-GB" sz="1000"/>
              <a:t>Tufted Duck.</a:t>
            </a:r>
            <a:r>
              <a:rPr lang="en-GB" sz="1000"/>
              <a:t> Available at: </a:t>
            </a:r>
            <a:r>
              <a:rPr lang="en-GB" sz="1000" u="sng">
                <a:solidFill>
                  <a:schemeClr val="accent5"/>
                </a:solidFill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https://en.wikipedia.org/wiki/Tufted_duck</a:t>
            </a:r>
            <a:r>
              <a:rPr lang="en-GB" sz="1000"/>
              <a:t> (Accessed on:20th February 2022)</a:t>
            </a:r>
            <a:endParaRPr sz="10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Zoo chat (2014) </a:t>
            </a:r>
            <a:r>
              <a:rPr i="1" lang="en-GB" sz="1000"/>
              <a:t>Pygmy Hippo.</a:t>
            </a:r>
            <a:r>
              <a:rPr lang="en-GB" sz="1000"/>
              <a:t> Available at: </a:t>
            </a:r>
            <a:r>
              <a:rPr lang="en-GB" sz="1000" u="sng">
                <a:solidFill>
                  <a:schemeClr val="accent5"/>
                </a:solidFill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https://www.zoochat.com/community/media/pygmy-hippo.260395/</a:t>
            </a:r>
            <a:r>
              <a:rPr lang="en-GB" sz="1000">
                <a:solidFill>
                  <a:srgbClr val="000000"/>
                </a:solidFill>
              </a:rPr>
              <a:t>  </a:t>
            </a:r>
            <a:r>
              <a:rPr lang="en-GB" sz="1000"/>
              <a:t>(Accessed on:20th February 2022)</a:t>
            </a:r>
            <a:endParaRPr sz="10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/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