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63" r:id="rId3"/>
    <p:sldId id="264" r:id="rId4"/>
    <p:sldId id="265" r:id="rId5"/>
    <p:sldId id="266" r:id="rId6"/>
    <p:sldId id="267" r:id="rId7"/>
    <p:sldId id="271" r:id="rId8"/>
    <p:sldId id="268" r:id="rId9"/>
    <p:sldId id="269" r:id="rId10"/>
    <p:sldId id="270" r:id="rId11"/>
    <p:sldId id="272" r:id="rId12"/>
    <p:sldId id="273" r:id="rId13"/>
    <p:sldId id="274" r:id="rId14"/>
    <p:sldId id="275" r:id="rId15"/>
    <p:sldId id="276" r:id="rId16"/>
    <p:sldId id="257" r:id="rId17"/>
    <p:sldId id="258" r:id="rId18"/>
    <p:sldId id="259" r:id="rId19"/>
    <p:sldId id="260" r:id="rId20"/>
    <p:sldId id="261" r:id="rId21"/>
    <p:sldId id="277" r:id="rId22"/>
    <p:sldId id="293" r:id="rId23"/>
    <p:sldId id="294" r:id="rId24"/>
    <p:sldId id="279" r:id="rId25"/>
    <p:sldId id="295" r:id="rId26"/>
    <p:sldId id="296" r:id="rId27"/>
    <p:sldId id="297" r:id="rId28"/>
    <p:sldId id="280" r:id="rId29"/>
    <p:sldId id="281" r:id="rId30"/>
    <p:sldId id="282" r:id="rId31"/>
    <p:sldId id="284" r:id="rId32"/>
    <p:sldId id="285" r:id="rId33"/>
    <p:sldId id="286" r:id="rId34"/>
    <p:sldId id="287" r:id="rId35"/>
    <p:sldId id="289" r:id="rId36"/>
    <p:sldId id="291" r:id="rId37"/>
    <p:sldId id="290" r:id="rId38"/>
    <p:sldId id="292" r:id="rId39"/>
    <p:sldId id="298" r:id="rId4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45" autoAdjust="0"/>
    <p:restoredTop sz="94660"/>
  </p:normalViewPr>
  <p:slideViewPr>
    <p:cSldViewPr snapToGrid="0">
      <p:cViewPr varScale="1">
        <p:scale>
          <a:sx n="102" d="100"/>
          <a:sy n="102" d="100"/>
        </p:scale>
        <p:origin x="65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0800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87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52816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886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97379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73937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8460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63067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84113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6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8577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D5218-1976-44C8-BA1B-4715868BFF3F}" type="datetimeFigureOut">
              <a:rPr lang="en-GB" smtClean="0"/>
              <a:t>21/01/2020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6BD231-EB20-480D-8BDA-6EFBB137715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9191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emf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image" Target="../media/image24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ommondreams.org/" TargetMode="External"/><Relationship Id="rId2" Type="http://schemas.openxmlformats.org/officeDocument/2006/relationships/hyperlink" Target="http://www.commondreams.org/author/jeff-biggers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jp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gif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1.jp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gif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jpg"/><Relationship Id="rId4" Type="http://schemas.openxmlformats.org/officeDocument/2006/relationships/image" Target="../media/image44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1.jpg"/><Relationship Id="rId4" Type="http://schemas.openxmlformats.org/officeDocument/2006/relationships/image" Target="../media/image50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0.jpg"/><Relationship Id="rId4" Type="http://schemas.openxmlformats.org/officeDocument/2006/relationships/image" Target="../media/image59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1800" dirty="0"/>
              <a:t>Sustainable Development in an Era of Globalisation? HPAN4008 Part </a:t>
            </a:r>
            <a:r>
              <a:rPr lang="en-GB" sz="1800" dirty="0" smtClean="0"/>
              <a:t>9</a:t>
            </a:r>
            <a:r>
              <a:rPr lang="en-GB" sz="1800"/>
              <a:t/>
            </a:r>
            <a:br>
              <a:rPr lang="en-GB" sz="1800"/>
            </a:br>
            <a:r>
              <a:rPr lang="en-GB" b="1" smtClean="0">
                <a:latin typeface="+mn-lt"/>
              </a:rPr>
              <a:t>Worldwide </a:t>
            </a:r>
            <a:r>
              <a:rPr lang="en-GB" b="1" dirty="0" smtClean="0">
                <a:latin typeface="+mn-lt"/>
              </a:rPr>
              <a:t>Sustainability – Globalisation and/or Development?</a:t>
            </a:r>
            <a:endParaRPr lang="en-GB" b="1" dirty="0">
              <a:latin typeface="+mn-lt"/>
            </a:endParaRPr>
          </a:p>
        </p:txBody>
      </p:sp>
      <p:pic>
        <p:nvPicPr>
          <p:cNvPr id="2" name="Content Placeholder 1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7355" y="1802931"/>
            <a:ext cx="6179573" cy="4628714"/>
          </a:xfrm>
        </p:spPr>
      </p:pic>
    </p:spTree>
    <p:extLst>
      <p:ext uri="{BB962C8B-B14F-4D97-AF65-F5344CB8AC3E}">
        <p14:creationId xmlns:p14="http://schemas.microsoft.com/office/powerpoint/2010/main" val="12388759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+mn-lt"/>
              </a:rPr>
              <a:t>What is “Sustainability”?</a:t>
            </a:r>
            <a:br>
              <a:rPr lang="en-GB" b="1" dirty="0" smtClean="0">
                <a:latin typeface="+mn-lt"/>
              </a:rPr>
            </a:br>
            <a:r>
              <a:rPr lang="en-GB" b="1" dirty="0" smtClean="0">
                <a:latin typeface="+mn-lt"/>
              </a:rPr>
              <a:t>From Brandt to </a:t>
            </a:r>
            <a:r>
              <a:rPr lang="en-GB" b="1" dirty="0" err="1" smtClean="0">
                <a:latin typeface="+mn-lt"/>
              </a:rPr>
              <a:t>Brundtland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496" y="1825625"/>
            <a:ext cx="6527007" cy="4351338"/>
          </a:xfrm>
        </p:spPr>
      </p:pic>
    </p:spTree>
    <p:extLst>
      <p:ext uri="{BB962C8B-B14F-4D97-AF65-F5344CB8AC3E}">
        <p14:creationId xmlns:p14="http://schemas.microsoft.com/office/powerpoint/2010/main" val="2389075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The Brandt Report 1980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7290" y="1312608"/>
            <a:ext cx="5442155" cy="4070553"/>
          </a:xfrm>
        </p:spPr>
      </p:pic>
    </p:spTree>
    <p:extLst>
      <p:ext uri="{BB962C8B-B14F-4D97-AF65-F5344CB8AC3E}">
        <p14:creationId xmlns:p14="http://schemas.microsoft.com/office/powerpoint/2010/main" val="203921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The “Brandt Line”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071" y="1802930"/>
            <a:ext cx="5707625" cy="3550735"/>
          </a:xfrm>
          <a:solidFill>
            <a:srgbClr val="FFC000"/>
          </a:solidFill>
        </p:spPr>
      </p:pic>
    </p:spTree>
    <p:extLst>
      <p:ext uri="{BB962C8B-B14F-4D97-AF65-F5344CB8AC3E}">
        <p14:creationId xmlns:p14="http://schemas.microsoft.com/office/powerpoint/2010/main" val="38764418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Brandt’s warning…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3584" y="1367120"/>
            <a:ext cx="6036831" cy="4545105"/>
          </a:xfrm>
        </p:spPr>
      </p:pic>
    </p:spTree>
    <p:extLst>
      <p:ext uri="{BB962C8B-B14F-4D97-AF65-F5344CB8AC3E}">
        <p14:creationId xmlns:p14="http://schemas.microsoft.com/office/powerpoint/2010/main" val="1457710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2038861"/>
          </a:xfrm>
        </p:spPr>
        <p:txBody>
          <a:bodyPr>
            <a:normAutofit/>
          </a:bodyPr>
          <a:lstStyle/>
          <a:p>
            <a:pPr algn="ctr"/>
            <a:r>
              <a:rPr lang="en-GB" sz="3100" b="1" dirty="0" smtClean="0">
                <a:latin typeface="+mn-lt"/>
              </a:rPr>
              <a:t>1983-1987: The </a:t>
            </a:r>
            <a:r>
              <a:rPr lang="en-GB" sz="3100" b="1" dirty="0" err="1" smtClean="0">
                <a:latin typeface="+mn-lt"/>
              </a:rPr>
              <a:t>Brundtland</a:t>
            </a:r>
            <a:r>
              <a:rPr lang="en-GB" sz="3100" b="1" dirty="0" smtClean="0">
                <a:latin typeface="+mn-lt"/>
              </a:rPr>
              <a:t> Report – </a:t>
            </a:r>
            <a:br>
              <a:rPr lang="en-GB" sz="3100" b="1" dirty="0" smtClean="0">
                <a:latin typeface="+mn-lt"/>
              </a:rPr>
            </a:br>
            <a:r>
              <a:rPr lang="en-GB" sz="4800" b="1" dirty="0" smtClean="0">
                <a:latin typeface="+mn-lt"/>
              </a:rPr>
              <a:t>“Our Common Future”</a:t>
            </a:r>
            <a:br>
              <a:rPr lang="en-GB" sz="4800" b="1" dirty="0" smtClean="0">
                <a:latin typeface="+mn-lt"/>
              </a:rPr>
            </a:br>
            <a:r>
              <a:rPr lang="en-GB" sz="2700" b="1" dirty="0" smtClean="0">
                <a:latin typeface="+mn-lt"/>
              </a:rPr>
              <a:t>Popularising the concept of sustainable development</a:t>
            </a:r>
            <a:endParaRPr lang="en-GB" sz="27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492" y="2403987"/>
            <a:ext cx="4689986" cy="3473521"/>
          </a:xfrm>
        </p:spPr>
      </p:pic>
    </p:spTree>
    <p:extLst>
      <p:ext uri="{BB962C8B-B14F-4D97-AF65-F5344CB8AC3E}">
        <p14:creationId xmlns:p14="http://schemas.microsoft.com/office/powerpoint/2010/main" val="401344326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61618"/>
            <a:ext cx="7886700" cy="5596730"/>
          </a:xfrm>
        </p:spPr>
      </p:pic>
    </p:spTree>
    <p:extLst>
      <p:ext uri="{BB962C8B-B14F-4D97-AF65-F5344CB8AC3E}">
        <p14:creationId xmlns:p14="http://schemas.microsoft.com/office/powerpoint/2010/main" val="31898716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sz="4000" b="1" i="1" dirty="0" smtClean="0">
                <a:latin typeface="+mn-lt"/>
              </a:rPr>
              <a:t>Sustainable Development </a:t>
            </a:r>
            <a:r>
              <a:rPr lang="en-GB" sz="4000" b="1" dirty="0" smtClean="0">
                <a:latin typeface="+mn-lt"/>
              </a:rPr>
              <a:t>defined</a:t>
            </a:r>
            <a:endParaRPr lang="en-GB" sz="40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496" y="1690689"/>
            <a:ext cx="7665854" cy="3805084"/>
          </a:xfrm>
        </p:spPr>
      </p:pic>
    </p:spTree>
    <p:extLst>
      <p:ext uri="{BB962C8B-B14F-4D97-AF65-F5344CB8AC3E}">
        <p14:creationId xmlns:p14="http://schemas.microsoft.com/office/powerpoint/2010/main" val="21329884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+mn-lt"/>
              </a:rPr>
              <a:t>Rio 1992, the Earth Summit and Agenda 21 </a:t>
            </a:r>
            <a:r>
              <a:rPr lang="en-GB" sz="4000" b="1" dirty="0" smtClean="0">
                <a:latin typeface="+mn-lt"/>
              </a:rPr>
              <a:t>(and Kyoto Protocol 1997)</a:t>
            </a:r>
            <a:endParaRPr lang="en-GB" sz="40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87" y="1690689"/>
            <a:ext cx="4813292" cy="201115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787" y="3736770"/>
            <a:ext cx="4813292" cy="25812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2079" y="1690689"/>
            <a:ext cx="2438400" cy="201115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7829" y="3860595"/>
            <a:ext cx="186690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76888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800" b="1" dirty="0" smtClean="0">
                <a:latin typeface="+mn-lt"/>
              </a:rPr>
              <a:t>…and 20 years later, Rio+20</a:t>
            </a:r>
            <a:br>
              <a:rPr lang="en-GB" sz="4800" b="1" dirty="0" smtClean="0">
                <a:latin typeface="+mn-lt"/>
              </a:rPr>
            </a:br>
            <a:r>
              <a:rPr lang="en-GB" sz="4800" b="1" dirty="0" smtClean="0">
                <a:latin typeface="+mn-lt"/>
              </a:rPr>
              <a:t>(and Paris Agreement, 2015)</a:t>
            </a:r>
            <a:endParaRPr lang="en-GB" sz="48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981" y="1874760"/>
            <a:ext cx="4549877" cy="3093984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1874760"/>
            <a:ext cx="2628900" cy="2018814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5981" y="4968744"/>
            <a:ext cx="3676650" cy="12382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100" y="4181473"/>
            <a:ext cx="2314575" cy="20255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32794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So, what are the contemporary global challenges?</a:t>
            </a:r>
            <a:endParaRPr lang="en-GB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/>
              <a:t>Population </a:t>
            </a:r>
            <a:r>
              <a:rPr lang="en-GB" dirty="0" smtClean="0"/>
              <a:t>trends</a:t>
            </a:r>
          </a:p>
          <a:p>
            <a:r>
              <a:rPr lang="en-GB" dirty="0" smtClean="0"/>
              <a:t>Resources and output</a:t>
            </a:r>
            <a:endParaRPr lang="en-GB" dirty="0"/>
          </a:p>
          <a:p>
            <a:r>
              <a:rPr lang="en-GB" dirty="0"/>
              <a:t>Climate </a:t>
            </a:r>
            <a:r>
              <a:rPr lang="en-GB" dirty="0" smtClean="0"/>
              <a:t>change: desertification, rising sea levels</a:t>
            </a:r>
            <a:endParaRPr lang="en-GB" dirty="0"/>
          </a:p>
          <a:p>
            <a:r>
              <a:rPr lang="en-GB" dirty="0" smtClean="0"/>
              <a:t>Deforestation</a:t>
            </a:r>
          </a:p>
          <a:p>
            <a:r>
              <a:rPr lang="en-GB" dirty="0" smtClean="0"/>
              <a:t>Climate-driven </a:t>
            </a:r>
            <a:r>
              <a:rPr lang="en-GB" dirty="0"/>
              <a:t>m</a:t>
            </a:r>
            <a:r>
              <a:rPr lang="en-GB" dirty="0" smtClean="0"/>
              <a:t>ass migration</a:t>
            </a:r>
            <a:endParaRPr lang="en-GB" dirty="0"/>
          </a:p>
          <a:p>
            <a:endParaRPr lang="en-GB" dirty="0" smtClean="0"/>
          </a:p>
          <a:p>
            <a:r>
              <a:rPr lang="en-GB" dirty="0" smtClean="0"/>
              <a:t>Peak </a:t>
            </a:r>
            <a:r>
              <a:rPr lang="en-GB" dirty="0"/>
              <a:t>oil</a:t>
            </a:r>
          </a:p>
          <a:p>
            <a:r>
              <a:rPr lang="en-GB" dirty="0"/>
              <a:t>Carbon descent</a:t>
            </a:r>
          </a:p>
          <a:p>
            <a:r>
              <a:rPr lang="en-GB" dirty="0"/>
              <a:t>Quality of life and Inequality: </a:t>
            </a:r>
            <a:r>
              <a:rPr lang="en-GB" dirty="0" err="1"/>
              <a:t>Gini</a:t>
            </a:r>
            <a:r>
              <a:rPr lang="en-GB" dirty="0"/>
              <a:t> and Robin Hood</a:t>
            </a:r>
          </a:p>
          <a:p>
            <a:r>
              <a:rPr lang="en-GB" dirty="0"/>
              <a:t>Growth and development: or “transition”</a:t>
            </a:r>
          </a:p>
          <a:p>
            <a:r>
              <a:rPr lang="en-GB" dirty="0"/>
              <a:t>Implications worldwide, not only in “Third World”</a:t>
            </a:r>
          </a:p>
          <a:p>
            <a:r>
              <a:rPr lang="en-GB" dirty="0"/>
              <a:t>Active citizenship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231319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Population Growth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6828" y="1825625"/>
            <a:ext cx="6850343" cy="4351338"/>
          </a:xfrm>
        </p:spPr>
      </p:pic>
    </p:spTree>
    <p:extLst>
      <p:ext uri="{BB962C8B-B14F-4D97-AF65-F5344CB8AC3E}">
        <p14:creationId xmlns:p14="http://schemas.microsoft.com/office/powerpoint/2010/main" val="110273020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Population: </a:t>
            </a:r>
            <a:r>
              <a:rPr lang="en-GB" b="1" dirty="0">
                <a:latin typeface="+mn-lt"/>
              </a:rPr>
              <a:t>A</a:t>
            </a:r>
            <a:r>
              <a:rPr lang="en-GB" b="1" dirty="0" smtClean="0">
                <a:latin typeface="+mn-lt"/>
              </a:rPr>
              <a:t>ge structure variation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1825625"/>
            <a:ext cx="5801784" cy="4351338"/>
          </a:xfrm>
        </p:spPr>
      </p:pic>
    </p:spTree>
    <p:extLst>
      <p:ext uri="{BB962C8B-B14F-4D97-AF65-F5344CB8AC3E}">
        <p14:creationId xmlns:p14="http://schemas.microsoft.com/office/powerpoint/2010/main" val="3827943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Variations in population growth trends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1872456"/>
            <a:ext cx="6096000" cy="4257675"/>
          </a:xfrm>
        </p:spPr>
      </p:pic>
    </p:spTree>
    <p:extLst>
      <p:ext uri="{BB962C8B-B14F-4D97-AF65-F5344CB8AC3E}">
        <p14:creationId xmlns:p14="http://schemas.microsoft.com/office/powerpoint/2010/main" val="21731326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Use of Resources: Variations in World Output (GDP)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1162" y="1962944"/>
            <a:ext cx="5781675" cy="4076700"/>
          </a:xfrm>
        </p:spPr>
      </p:pic>
    </p:spTree>
    <p:extLst>
      <p:ext uri="{BB962C8B-B14F-4D97-AF65-F5344CB8AC3E}">
        <p14:creationId xmlns:p14="http://schemas.microsoft.com/office/powerpoint/2010/main" val="207332665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+mn-lt"/>
              </a:rPr>
              <a:t>Gross world output (over the last 2000 years)</a:t>
            </a:r>
            <a:br>
              <a:rPr lang="en-GB" b="1" dirty="0" smtClean="0">
                <a:latin typeface="+mn-lt"/>
              </a:rPr>
            </a:br>
            <a:r>
              <a:rPr lang="en-GB" sz="1800" dirty="0" smtClean="0">
                <a:latin typeface="+mn-lt"/>
              </a:rPr>
              <a:t>Source: Sachs, J.D., 2015. </a:t>
            </a:r>
            <a:r>
              <a:rPr lang="en-GB" sz="1800" i="1" dirty="0" smtClean="0">
                <a:latin typeface="+mn-lt"/>
              </a:rPr>
              <a:t>The Age of Sustainable Development</a:t>
            </a:r>
            <a:r>
              <a:rPr lang="en-GB" sz="1800" dirty="0" smtClean="0">
                <a:latin typeface="+mn-lt"/>
              </a:rPr>
              <a:t>. New York: Columbia UP</a:t>
            </a:r>
            <a:endParaRPr lang="en-GB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07574" y="1873046"/>
            <a:ext cx="5840361" cy="414429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9898024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>
                <a:latin typeface="+mn-lt"/>
              </a:rPr>
              <a:t>Gross world product per capita</a:t>
            </a:r>
            <a:br>
              <a:rPr lang="en-GB" b="1" dirty="0" smtClean="0">
                <a:latin typeface="+mn-lt"/>
              </a:rPr>
            </a:br>
            <a:r>
              <a:rPr lang="en-GB" sz="1600" dirty="0"/>
              <a:t>Source: Sachs, J.D., 2015. </a:t>
            </a:r>
            <a:r>
              <a:rPr lang="en-GB" sz="1600" i="1" dirty="0"/>
              <a:t>The Age of Sustainable Development</a:t>
            </a:r>
            <a:r>
              <a:rPr lang="en-GB" sz="1600" dirty="0"/>
              <a:t>. New York: Columbia UP</a:t>
            </a:r>
            <a:endParaRPr lang="en-GB" sz="16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92826" y="1690690"/>
            <a:ext cx="5324168" cy="4193916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2401387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445" y="365126"/>
            <a:ext cx="8200103" cy="1325563"/>
          </a:xfrm>
        </p:spPr>
        <p:txBody>
          <a:bodyPr>
            <a:normAutofit fontScale="90000"/>
          </a:bodyPr>
          <a:lstStyle/>
          <a:p>
            <a:r>
              <a:rPr lang="en-GB" sz="5300" b="1" dirty="0" smtClean="0">
                <a:latin typeface="+mn-lt"/>
              </a:rPr>
              <a:t>Human population </a:t>
            </a:r>
            <a:r>
              <a:rPr lang="en-GB" b="1" dirty="0" smtClean="0">
                <a:latin typeface="+mn-lt"/>
              </a:rPr>
              <a:t/>
            </a:r>
            <a:br>
              <a:rPr lang="en-GB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(over the last 12,000 years)</a:t>
            </a:r>
            <a:r>
              <a:rPr lang="en-GB" b="1" dirty="0" smtClean="0">
                <a:latin typeface="+mn-lt"/>
              </a:rPr>
              <a:t/>
            </a:r>
            <a:br>
              <a:rPr lang="en-GB" b="1" dirty="0" smtClean="0">
                <a:latin typeface="+mn-lt"/>
              </a:rPr>
            </a:br>
            <a:r>
              <a:rPr lang="en-GB" sz="1800" dirty="0"/>
              <a:t>Source: Sachs, J.D., 2015. </a:t>
            </a:r>
            <a:r>
              <a:rPr lang="en-GB" sz="1800" i="1" dirty="0"/>
              <a:t>The Age of Sustainable Development</a:t>
            </a:r>
            <a:r>
              <a:rPr lang="en-GB" sz="1800" dirty="0"/>
              <a:t>. New York: Columbia UP</a:t>
            </a:r>
            <a:endParaRPr lang="en-GB" sz="18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7179" y="2044650"/>
            <a:ext cx="5648633" cy="4090679"/>
          </a:xfrm>
          <a:prstGeom prst="rect">
            <a:avLst/>
          </a:prstGeo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58392884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7703" y="365126"/>
            <a:ext cx="8200103" cy="1325563"/>
          </a:xfrm>
        </p:spPr>
        <p:txBody>
          <a:bodyPr>
            <a:normAutofit/>
          </a:bodyPr>
          <a:lstStyle/>
          <a:p>
            <a:r>
              <a:rPr lang="en-GB" b="1" dirty="0" smtClean="0">
                <a:latin typeface="+mn-lt"/>
              </a:rPr>
              <a:t>Carbon dioxide emissions</a:t>
            </a:r>
            <a:br>
              <a:rPr lang="en-GB" b="1" dirty="0" smtClean="0">
                <a:latin typeface="+mn-lt"/>
              </a:rPr>
            </a:br>
            <a:r>
              <a:rPr lang="en-GB" sz="1800" dirty="0"/>
              <a:t>Source: Sachs, J.D., 2015. </a:t>
            </a:r>
            <a:r>
              <a:rPr lang="en-GB" sz="1800" i="1" dirty="0"/>
              <a:t>The Age of Sustainable Development</a:t>
            </a:r>
            <a:r>
              <a:rPr lang="en-GB" sz="1800" dirty="0"/>
              <a:t>. New York: Columbia UP</a:t>
            </a:r>
            <a:endParaRPr lang="en-GB" sz="18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43000" y="2125268"/>
            <a:ext cx="5915025" cy="192607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4051341"/>
            <a:ext cx="5915025" cy="188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403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The top 10 Carbon emitters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572" y="1825625"/>
            <a:ext cx="5862855" cy="4351338"/>
          </a:xfr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9148174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 smtClean="0">
                <a:latin typeface="+mn-lt"/>
              </a:rPr>
              <a:t>Carbon emissions by country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6500" y="1690689"/>
            <a:ext cx="5992006" cy="4351338"/>
          </a:xfrm>
          <a:ln>
            <a:solidFill>
              <a:schemeClr val="accent1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8310303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                          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 smtClean="0"/>
          </a:p>
          <a:p>
            <a:endParaRPr lang="en-GB" sz="3600" dirty="0" smtClean="0"/>
          </a:p>
          <a:p>
            <a:r>
              <a:rPr lang="en-GB" sz="3600" dirty="0" smtClean="0"/>
              <a:t>desertification </a:t>
            </a:r>
            <a:endParaRPr lang="en-GB" sz="3600" dirty="0"/>
          </a:p>
          <a:p>
            <a:r>
              <a:rPr lang="en-GB" sz="3600" dirty="0"/>
              <a:t>rising sea levels</a:t>
            </a:r>
          </a:p>
          <a:p>
            <a:r>
              <a:rPr lang="en-GB" sz="3600" dirty="0" smtClean="0"/>
              <a:t>deforestation</a:t>
            </a:r>
            <a:endParaRPr lang="en-GB" sz="3600" dirty="0"/>
          </a:p>
          <a:p>
            <a:r>
              <a:rPr lang="en-GB" sz="3600" dirty="0" smtClean="0"/>
              <a:t>climate-driven </a:t>
            </a:r>
            <a:r>
              <a:rPr lang="en-GB" sz="3600" dirty="0"/>
              <a:t>mass migration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8323" y="365126"/>
            <a:ext cx="4607027" cy="4607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585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Desertification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690689"/>
            <a:ext cx="6202500" cy="3490556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710" y="3460516"/>
            <a:ext cx="3692627" cy="2777640"/>
          </a:xfrm>
          <a:prstGeom prst="rect">
            <a:avLst/>
          </a:prstGeom>
          <a:ln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000478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79874"/>
            <a:ext cx="7886700" cy="1325563"/>
          </a:xfrm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n-GB" sz="4800" b="1" dirty="0" smtClean="0">
                <a:latin typeface="+mn-lt"/>
              </a:rPr>
              <a:t>Rising sea levels</a:t>
            </a:r>
            <a:endParaRPr lang="en-GB" sz="48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825626"/>
            <a:ext cx="4527755" cy="43513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369" y="4028481"/>
            <a:ext cx="3300981" cy="219665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4369" y="1825625"/>
            <a:ext cx="3300981" cy="22028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30910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26255"/>
          </a:xfrm>
        </p:spPr>
        <p:txBody>
          <a:bodyPr/>
          <a:lstStyle/>
          <a:p>
            <a:r>
              <a:rPr lang="en-GB" b="1" dirty="0" smtClean="0">
                <a:latin typeface="+mn-lt"/>
              </a:rPr>
              <a:t>Deforestation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495" y="3280308"/>
            <a:ext cx="6387009" cy="3208982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8495" y="1238865"/>
            <a:ext cx="6349206" cy="1967701"/>
          </a:xfrm>
          <a:prstGeom prst="rect">
            <a:avLst/>
          </a:prstGeo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141110258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741003"/>
          </a:xfrm>
        </p:spPr>
        <p:txBody>
          <a:bodyPr/>
          <a:lstStyle/>
          <a:p>
            <a:r>
              <a:rPr lang="en-GB" b="1" dirty="0" smtClean="0">
                <a:latin typeface="+mn-lt"/>
              </a:rPr>
              <a:t>Mass Migration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4690" y="1297858"/>
            <a:ext cx="6634620" cy="4601497"/>
          </a:xfrm>
        </p:spPr>
      </p:pic>
    </p:spTree>
    <p:extLst>
      <p:ext uri="{BB962C8B-B14F-4D97-AF65-F5344CB8AC3E}">
        <p14:creationId xmlns:p14="http://schemas.microsoft.com/office/powerpoint/2010/main" val="307836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en-GB" sz="3600" b="1" dirty="0" smtClean="0">
                <a:latin typeface="+mn-lt"/>
              </a:rPr>
              <a:t/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latin typeface="+mn-lt"/>
              </a:rPr>
              <a:t>Call </a:t>
            </a:r>
            <a:r>
              <a:rPr lang="en-GB" sz="3600" b="1" dirty="0">
                <a:latin typeface="+mn-lt"/>
              </a:rPr>
              <a:t>It What It Is: A Global Migration Shift From Climate, Not a Migrant or Refugee </a:t>
            </a:r>
            <a:r>
              <a:rPr lang="en-GB" sz="3600" b="1" dirty="0" smtClean="0">
                <a:latin typeface="+mn-lt"/>
              </a:rPr>
              <a:t>Crisis</a:t>
            </a:r>
            <a:br>
              <a:rPr lang="en-GB" sz="3600" b="1" dirty="0" smtClean="0">
                <a:latin typeface="+mn-lt"/>
              </a:rPr>
            </a:br>
            <a:r>
              <a:rPr lang="en-GB" sz="2200" dirty="0"/>
              <a:t>by </a:t>
            </a:r>
            <a:r>
              <a:rPr lang="en-GB" sz="2200" dirty="0">
                <a:hlinkClick r:id="rId2"/>
              </a:rPr>
              <a:t>Jeff </a:t>
            </a:r>
            <a:r>
              <a:rPr lang="en-GB" sz="2200" dirty="0" err="1">
                <a:hlinkClick r:id="rId2"/>
              </a:rPr>
              <a:t>Biggers</a:t>
            </a:r>
            <a:r>
              <a:rPr lang="en-GB" sz="2200" dirty="0"/>
              <a:t> in </a:t>
            </a:r>
            <a:r>
              <a:rPr lang="en-GB" sz="2200" dirty="0">
                <a:hlinkClick r:id="rId3"/>
              </a:rPr>
              <a:t>Common Dreams</a:t>
            </a:r>
            <a:r>
              <a:rPr lang="en-GB" sz="2200" dirty="0"/>
              <a:t>, Friday, August 28, 2015 </a:t>
            </a:r>
            <a:r>
              <a:rPr lang="en-GB" sz="2000" dirty="0"/>
              <a:t/>
            </a:r>
            <a:br>
              <a:rPr lang="en-GB" sz="2000" dirty="0"/>
            </a:br>
            <a:endParaRPr lang="en-GB" sz="2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799303"/>
            <a:ext cx="7886700" cy="4266571"/>
          </a:xfrm>
        </p:spPr>
      </p:pic>
    </p:spTree>
    <p:extLst>
      <p:ext uri="{BB962C8B-B14F-4D97-AF65-F5344CB8AC3E}">
        <p14:creationId xmlns:p14="http://schemas.microsoft.com/office/powerpoint/2010/main" val="2595065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 smtClean="0">
                <a:latin typeface="+mn-lt"/>
              </a:rPr>
              <a:t>Resources: </a:t>
            </a:r>
            <a:br>
              <a:rPr lang="en-GB" b="1" dirty="0" smtClean="0">
                <a:latin typeface="+mn-lt"/>
              </a:rPr>
            </a:br>
            <a:r>
              <a:rPr lang="en-GB" sz="4800" b="1" dirty="0" smtClean="0">
                <a:latin typeface="+mn-lt"/>
              </a:rPr>
              <a:t>The concept of Peak Oil</a:t>
            </a:r>
            <a:endParaRPr lang="en-GB" sz="4800" b="1" dirty="0">
              <a:latin typeface="+mn-lt"/>
            </a:endParaRPr>
          </a:p>
        </p:txBody>
      </p:sp>
      <p:pic>
        <p:nvPicPr>
          <p:cNvPr id="7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797" y="1690689"/>
            <a:ext cx="6566405" cy="4351338"/>
          </a:xfrm>
        </p:spPr>
      </p:pic>
    </p:spTree>
    <p:extLst>
      <p:ext uri="{BB962C8B-B14F-4D97-AF65-F5344CB8AC3E}">
        <p14:creationId xmlns:p14="http://schemas.microsoft.com/office/powerpoint/2010/main" val="700520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7"/>
            <a:ext cx="7886700" cy="917984"/>
          </a:xfrm>
        </p:spPr>
        <p:txBody>
          <a:bodyPr/>
          <a:lstStyle/>
          <a:p>
            <a:r>
              <a:rPr lang="en-GB" b="1" dirty="0" smtClean="0">
                <a:latin typeface="+mn-lt"/>
              </a:rPr>
              <a:t>Various competing scenarios…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72" y="1332610"/>
            <a:ext cx="3813228" cy="2684361"/>
          </a:xfrm>
          <a:ln>
            <a:solidFill>
              <a:srgbClr val="FFC000"/>
            </a:solidFill>
          </a:ln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239" y="1332610"/>
            <a:ext cx="3943350" cy="2684361"/>
          </a:xfrm>
          <a:prstGeom prst="rect">
            <a:avLst/>
          </a:prstGeom>
          <a:ln>
            <a:solidFill>
              <a:srgbClr val="FF0000"/>
            </a:solidFill>
          </a:ln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8277" y="4191768"/>
            <a:ext cx="4733925" cy="1851999"/>
          </a:xfrm>
          <a:prstGeom prst="rect">
            <a:avLst/>
          </a:prstGeom>
          <a:ln>
            <a:solidFill>
              <a:srgbClr val="00B050"/>
            </a:solidFill>
          </a:ln>
        </p:spPr>
      </p:pic>
    </p:spTree>
    <p:extLst>
      <p:ext uri="{BB962C8B-B14F-4D97-AF65-F5344CB8AC3E}">
        <p14:creationId xmlns:p14="http://schemas.microsoft.com/office/powerpoint/2010/main" val="307608360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…and some more scenarios (best</a:t>
            </a:r>
            <a:br>
              <a:rPr lang="en-GB" b="1" dirty="0" smtClean="0">
                <a:latin typeface="+mn-lt"/>
              </a:rPr>
            </a:br>
            <a:r>
              <a:rPr lang="en-GB" b="1" dirty="0" smtClean="0">
                <a:latin typeface="+mn-lt"/>
              </a:rPr>
              <a:t>   case, worst case etc.)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793" y="1935480"/>
            <a:ext cx="6044414" cy="4454013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</p:pic>
    </p:spTree>
    <p:extLst>
      <p:ext uri="{BB962C8B-B14F-4D97-AF65-F5344CB8AC3E}">
        <p14:creationId xmlns:p14="http://schemas.microsoft.com/office/powerpoint/2010/main" val="2478633732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latin typeface="+mn-lt"/>
              </a:rPr>
              <a:t>So, “Carbon Descent” and the “Economics of Transition”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3451123"/>
            <a:ext cx="2743200" cy="1523038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1" y="4974162"/>
            <a:ext cx="2743200" cy="1323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964794"/>
            <a:ext cx="2743200" cy="148632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5549" y="1964794"/>
            <a:ext cx="4929801" cy="4332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584296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722671"/>
            <a:ext cx="7744747" cy="352486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4442318"/>
            <a:ext cx="2466975" cy="1847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68952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Micro-hydro electric generation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92189" y="1690687"/>
            <a:ext cx="2125039" cy="1813132"/>
          </a:xfr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3689" y="1690686"/>
            <a:ext cx="3238500" cy="1551732"/>
          </a:xfrm>
          <a:prstGeom prst="rect">
            <a:avLst/>
          </a:prstGeom>
          <a:ln>
            <a:solidFill>
              <a:srgbClr val="00B0F0"/>
            </a:solidFill>
          </a:ln>
        </p:spPr>
      </p:pic>
      <p:pic>
        <p:nvPicPr>
          <p:cNvPr id="7" name="Content Placeholder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108" y="3276295"/>
            <a:ext cx="5801784" cy="3050764"/>
          </a:xfrm>
          <a:prstGeom prst="rect">
            <a:avLst/>
          </a:prstGeom>
          <a:ln>
            <a:solidFill>
              <a:srgbClr val="FFC000"/>
            </a:solidFill>
          </a:ln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090" y="1690686"/>
            <a:ext cx="2125039" cy="2040655"/>
          </a:xfrm>
          <a:prstGeom prst="rect">
            <a:avLst/>
          </a:prstGeom>
          <a:ln>
            <a:solidFill>
              <a:srgbClr val="00B0F0"/>
            </a:solidFill>
          </a:ln>
        </p:spPr>
      </p:pic>
    </p:spTree>
    <p:extLst>
      <p:ext uri="{BB962C8B-B14F-4D97-AF65-F5344CB8AC3E}">
        <p14:creationId xmlns:p14="http://schemas.microsoft.com/office/powerpoint/2010/main" val="40349378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latin typeface="+mn-lt"/>
              </a:rPr>
              <a:t>Wind energy</a:t>
            </a:r>
            <a:endParaRPr lang="en-GB" sz="54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69806" y="3118019"/>
            <a:ext cx="4345544" cy="3143935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902542"/>
            <a:ext cx="4085752" cy="2934929"/>
          </a:xfrm>
          <a:prstGeom prst="rect">
            <a:avLst/>
          </a:prstGeom>
          <a:ln>
            <a:solidFill>
              <a:srgbClr val="FFC000"/>
            </a:solidFill>
          </a:ln>
        </p:spPr>
      </p:pic>
    </p:spTree>
    <p:extLst>
      <p:ext uri="{BB962C8B-B14F-4D97-AF65-F5344CB8AC3E}">
        <p14:creationId xmlns:p14="http://schemas.microsoft.com/office/powerpoint/2010/main" val="31864603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 fontScale="90000"/>
          </a:bodyPr>
          <a:lstStyle/>
          <a:p>
            <a:r>
              <a:rPr lang="en-GB" b="1" dirty="0" smtClean="0">
                <a:latin typeface="+mn-lt"/>
              </a:rPr>
              <a:t>Solar energy:</a:t>
            </a:r>
            <a:br>
              <a:rPr lang="en-GB" b="1" dirty="0" smtClean="0">
                <a:latin typeface="+mn-lt"/>
              </a:rPr>
            </a:br>
            <a:r>
              <a:rPr lang="en-GB" sz="4000" b="1" dirty="0" smtClean="0">
                <a:latin typeface="+mn-lt"/>
              </a:rPr>
              <a:t>A huge commercial array in South Africa</a:t>
            </a:r>
            <a:endParaRPr lang="en-GB" sz="40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650" y="1583922"/>
            <a:ext cx="7886700" cy="46988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949182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>
                <a:latin typeface="+mn-lt"/>
              </a:rPr>
              <a:t>Africa: exporting energy to Europe?</a:t>
            </a:r>
            <a:endParaRPr lang="en-GB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500" y="2064544"/>
            <a:ext cx="7747000" cy="3873500"/>
          </a:xfrm>
        </p:spPr>
      </p:pic>
    </p:spTree>
    <p:extLst>
      <p:ext uri="{BB962C8B-B14F-4D97-AF65-F5344CB8AC3E}">
        <p14:creationId xmlns:p14="http://schemas.microsoft.com/office/powerpoint/2010/main" val="367053887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232390"/>
            <a:ext cx="7886700" cy="1325563"/>
          </a:xfrm>
        </p:spPr>
        <p:txBody>
          <a:bodyPr>
            <a:normAutofit/>
          </a:bodyPr>
          <a:lstStyle/>
          <a:p>
            <a:r>
              <a:rPr lang="en-GB" sz="5400" b="1" dirty="0" smtClean="0">
                <a:latin typeface="+mn-lt"/>
              </a:rPr>
              <a:t>Energy for schools</a:t>
            </a:r>
            <a:endParaRPr lang="en-GB" sz="5400" b="1" dirty="0">
              <a:latin typeface="+mn-lt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2321" y="1825624"/>
            <a:ext cx="7640938" cy="4403111"/>
          </a:xfrm>
          <a:prstGeom prst="rect">
            <a:avLst/>
          </a:prstGeom>
        </p:spPr>
      </p:pic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628650" y="1825624"/>
            <a:ext cx="7733686" cy="4351338"/>
          </a:xfrm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sz="1800" dirty="0"/>
          </a:p>
          <a:p>
            <a:pPr marL="0" indent="0">
              <a:buNone/>
            </a:pP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5728249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b="1" dirty="0" smtClean="0">
                <a:latin typeface="+mn-lt"/>
              </a:rPr>
              <a:t>…and for homes</a:t>
            </a:r>
            <a:endParaRPr lang="en-GB" sz="5400" b="1" dirty="0">
              <a:latin typeface="+mn-lt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489" y="4399817"/>
            <a:ext cx="3235427" cy="2153030"/>
          </a:xfr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5489" y="1690689"/>
            <a:ext cx="3255366" cy="248847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78" y="4399817"/>
            <a:ext cx="3875515" cy="2153030"/>
          </a:xfrm>
          <a:prstGeom prst="rect">
            <a:avLst/>
          </a:prstGeom>
        </p:spPr>
      </p:pic>
      <p:pic>
        <p:nvPicPr>
          <p:cNvPr id="8" name="Content Placeholder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479" y="1690689"/>
            <a:ext cx="3875515" cy="248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444933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>
              <a:lumMod val="85000"/>
            </a:schemeClr>
          </a:solidFill>
        </p:spPr>
        <p:txBody>
          <a:bodyPr>
            <a:normAutofit/>
          </a:bodyPr>
          <a:lstStyle/>
          <a:p>
            <a:r>
              <a:rPr lang="en-GB" sz="5400" b="1" dirty="0" smtClean="0">
                <a:latin typeface="+mn-lt"/>
              </a:rPr>
              <a:t>Dilemmas and debate</a:t>
            </a:r>
            <a:endParaRPr lang="en-GB" sz="54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563329"/>
            <a:ext cx="7886700" cy="5161936"/>
          </a:xfrm>
          <a:solidFill>
            <a:srgbClr val="FFC000"/>
          </a:solidFill>
        </p:spPr>
        <p:txBody>
          <a:bodyPr/>
          <a:lstStyle/>
          <a:p>
            <a:r>
              <a:rPr lang="en-GB" sz="2400" b="1" dirty="0"/>
              <a:t>Quality of life and Inequality: </a:t>
            </a:r>
            <a:r>
              <a:rPr lang="en-GB" sz="2400" b="1" dirty="0" smtClean="0"/>
              <a:t>the </a:t>
            </a:r>
            <a:r>
              <a:rPr lang="en-GB" sz="2400" b="1" dirty="0" err="1" smtClean="0"/>
              <a:t>Gini</a:t>
            </a:r>
            <a:r>
              <a:rPr lang="en-GB" sz="2400" b="1" dirty="0" smtClean="0"/>
              <a:t> Coefficient and the Robin Hood Index – </a:t>
            </a:r>
            <a:r>
              <a:rPr lang="en-GB" sz="2400" b="1" i="1" dirty="0" smtClean="0"/>
              <a:t>Quality</a:t>
            </a:r>
            <a:r>
              <a:rPr lang="en-GB" sz="2400" b="1" dirty="0" smtClean="0"/>
              <a:t> of Life</a:t>
            </a:r>
            <a:endParaRPr lang="en-GB" sz="2400" b="1" dirty="0"/>
          </a:p>
          <a:p>
            <a:r>
              <a:rPr lang="en-GB" sz="2400" b="1" dirty="0"/>
              <a:t>Growth and development: or “transition”</a:t>
            </a:r>
          </a:p>
          <a:p>
            <a:r>
              <a:rPr lang="en-GB" sz="2400" b="1" dirty="0"/>
              <a:t>Implications worldwide, not only in “Third World</a:t>
            </a:r>
            <a:r>
              <a:rPr lang="en-GB" sz="2400" b="1" dirty="0" smtClean="0"/>
              <a:t>”: sharing resources equitably and sustainably</a:t>
            </a:r>
            <a:endParaRPr lang="en-GB" sz="2400" b="1" dirty="0"/>
          </a:p>
          <a:p>
            <a:r>
              <a:rPr lang="en-GB" sz="2400" b="1" dirty="0"/>
              <a:t>Active </a:t>
            </a:r>
            <a:r>
              <a:rPr lang="en-GB" sz="2400" b="1" dirty="0" smtClean="0"/>
              <a:t>citizenship and Global Justice</a:t>
            </a:r>
            <a:endParaRPr lang="en-GB" sz="2400" b="1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0083" y="4144297"/>
            <a:ext cx="3400425" cy="192405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378" y="4144297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2242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432</TotalTime>
  <Words>286</Words>
  <Application>Microsoft Office PowerPoint</Application>
  <PresentationFormat>On-screen Show (4:3)</PresentationFormat>
  <Paragraphs>66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3" baseType="lpstr">
      <vt:lpstr>Arial</vt:lpstr>
      <vt:lpstr>Calibri</vt:lpstr>
      <vt:lpstr>Calibri Light</vt:lpstr>
      <vt:lpstr>Office Theme</vt:lpstr>
      <vt:lpstr>Sustainable Development in an Era of Globalisation? HPAN4008 Part 9 Worldwide Sustainability – Globalisation and/or Development?</vt:lpstr>
      <vt:lpstr>What is “Sustainability”? From Brandt to Brundtland</vt:lpstr>
      <vt:lpstr>The Brandt Report 1980</vt:lpstr>
      <vt:lpstr>The “Brandt Line”</vt:lpstr>
      <vt:lpstr>Brandt’s warning…</vt:lpstr>
      <vt:lpstr>1983-1987: The Brundtland Report –  “Our Common Future” Popularising the concept of sustainable development</vt:lpstr>
      <vt:lpstr>PowerPoint Presentation</vt:lpstr>
      <vt:lpstr>Sustainable Development defined</vt:lpstr>
      <vt:lpstr>Rio 1992, the Earth Summit and Agenda 21 (and Kyoto Protocol 1997)</vt:lpstr>
      <vt:lpstr>…and 20 years later, Rio+20 (and Paris Agreement, 2015)</vt:lpstr>
      <vt:lpstr>So, what are the contemporary global challenges?</vt:lpstr>
      <vt:lpstr>Population Growth</vt:lpstr>
      <vt:lpstr>Population: Age structure variation</vt:lpstr>
      <vt:lpstr>Variations in population growth trends</vt:lpstr>
      <vt:lpstr>Use of Resources: Variations in World Output (GDP)</vt:lpstr>
      <vt:lpstr>Gross world output (over the last 2000 years) Source: Sachs, J.D., 2015. The Age of Sustainable Development. New York: Columbia UP</vt:lpstr>
      <vt:lpstr>Gross world product per capita Source: Sachs, J.D., 2015. The Age of Sustainable Development. New York: Columbia UP</vt:lpstr>
      <vt:lpstr>Human population  (over the last 12,000 years) Source: Sachs, J.D., 2015. The Age of Sustainable Development. New York: Columbia UP</vt:lpstr>
      <vt:lpstr>Carbon dioxide emissions Source: Sachs, J.D., 2015. The Age of Sustainable Development. New York: Columbia UP</vt:lpstr>
      <vt:lpstr>The top 10 Carbon emitters</vt:lpstr>
      <vt:lpstr>Carbon emissions by country</vt:lpstr>
      <vt:lpstr>                           . </vt:lpstr>
      <vt:lpstr>Desertification</vt:lpstr>
      <vt:lpstr>Rising sea levels</vt:lpstr>
      <vt:lpstr>Deforestation</vt:lpstr>
      <vt:lpstr>Mass Migration</vt:lpstr>
      <vt:lpstr> Call It What It Is: A Global Migration Shift From Climate, Not a Migrant or Refugee Crisis by Jeff Biggers in Common Dreams, Friday, August 28, 2015  </vt:lpstr>
      <vt:lpstr>Resources:  The concept of Peak Oil</vt:lpstr>
      <vt:lpstr>Various competing scenarios…</vt:lpstr>
      <vt:lpstr>…and some more scenarios (best    case, worst case etc.)</vt:lpstr>
      <vt:lpstr>So, “Carbon Descent” and the “Economics of Transition”</vt:lpstr>
      <vt:lpstr>PowerPoint Presentation</vt:lpstr>
      <vt:lpstr>Micro-hydro electric generation</vt:lpstr>
      <vt:lpstr>Wind energy</vt:lpstr>
      <vt:lpstr>Solar energy: A huge commercial array in South Africa</vt:lpstr>
      <vt:lpstr>Africa: exporting energy to Europe?</vt:lpstr>
      <vt:lpstr>Energy for schools</vt:lpstr>
      <vt:lpstr>…and for homes</vt:lpstr>
      <vt:lpstr>Dilemmas and debate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CSPH4028 Sustainable Development in an Era of Globalisation? Week 9 Worldwide Sustainability – Globalisation and/or Development?</dc:title>
  <dc:creator>Andy Bevan</dc:creator>
  <cp:lastModifiedBy>Andy Bevan</cp:lastModifiedBy>
  <cp:revision>20</cp:revision>
  <dcterms:created xsi:type="dcterms:W3CDTF">2016-11-30T09:30:12Z</dcterms:created>
  <dcterms:modified xsi:type="dcterms:W3CDTF">2020-01-21T09:07:41Z</dcterms:modified>
</cp:coreProperties>
</file>