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7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0" r:id="rId6"/>
    <p:sldId id="265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F39"/>
    <a:srgbClr val="2BECFC"/>
    <a:srgbClr val="FFA747"/>
    <a:srgbClr val="F984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14"/>
  </p:normalViewPr>
  <p:slideViewPr>
    <p:cSldViewPr snapToGrid="0" snapToObjects="1">
      <p:cViewPr>
        <p:scale>
          <a:sx n="84" d="100"/>
          <a:sy n="84" d="100"/>
        </p:scale>
        <p:origin x="-27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03971E-82B8-DF44-B08E-4C4386A1D393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BCDFC0-6ED8-9144-9E90-860CC3406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945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Weigh up points, in order of importance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BCDFC0-6ED8-9144-9E90-860CC34063C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96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BCDFC0-6ED8-9144-9E90-860CC34063C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509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8620" y="3225394"/>
            <a:ext cx="10994760" cy="1030669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8620" y="4243427"/>
            <a:ext cx="10994760" cy="814428"/>
          </a:xfrm>
        </p:spPr>
        <p:txBody>
          <a:bodyPr>
            <a:normAutofit/>
          </a:bodyPr>
          <a:lstStyle>
            <a:lvl1pPr marL="0" indent="0" algn="ctr">
              <a:buNone/>
              <a:defRPr sz="3733" b="0" i="0">
                <a:solidFill>
                  <a:srgbClr val="002060"/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897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0" y="1800147"/>
            <a:ext cx="10994760" cy="814427"/>
          </a:xfrm>
        </p:spPr>
        <p:txBody>
          <a:bodyPr>
            <a:normAutofit/>
          </a:bodyPr>
          <a:lstStyle>
            <a:lvl1pPr algn="ctr">
              <a:defRPr sz="4800" baseline="0">
                <a:solidFill>
                  <a:srgbClr val="FF99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621" y="2614573"/>
            <a:ext cx="10994760" cy="3664912"/>
          </a:xfrm>
        </p:spPr>
        <p:txBody>
          <a:bodyPr/>
          <a:lstStyle>
            <a:lvl1pPr algn="ctr">
              <a:defRPr sz="3733">
                <a:solidFill>
                  <a:srgbClr val="002060"/>
                </a:solidFill>
              </a:defRPr>
            </a:lvl1pPr>
            <a:lvl2pPr algn="ctr">
              <a:defRPr>
                <a:solidFill>
                  <a:srgbClr val="002060"/>
                </a:solidFill>
              </a:defRPr>
            </a:lvl2pPr>
            <a:lvl3pPr algn="ctr">
              <a:defRPr>
                <a:solidFill>
                  <a:srgbClr val="002060"/>
                </a:solidFill>
              </a:defRPr>
            </a:lvl3pPr>
            <a:lvl4pPr algn="ctr">
              <a:defRPr>
                <a:solidFill>
                  <a:srgbClr val="002060"/>
                </a:solidFill>
              </a:defRPr>
            </a:lvl4pPr>
            <a:lvl5pPr algn="ctr"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304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227" y="578507"/>
            <a:ext cx="8551480" cy="763525"/>
          </a:xfrm>
        </p:spPr>
        <p:txBody>
          <a:bodyPr>
            <a:normAutofit/>
          </a:bodyPr>
          <a:lstStyle>
            <a:lvl1pPr algn="l">
              <a:defRPr sz="4800">
                <a:solidFill>
                  <a:srgbClr val="FF99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227" y="1598079"/>
            <a:ext cx="8551480" cy="4681415"/>
          </a:xfrm>
        </p:spPr>
        <p:txBody>
          <a:bodyPr/>
          <a:lstStyle>
            <a:lvl1pPr>
              <a:defRPr sz="3733">
                <a:solidFill>
                  <a:srgbClr val="002060"/>
                </a:solidFill>
              </a:defRPr>
            </a:lvl1pPr>
            <a:lvl2pPr>
              <a:defRPr>
                <a:solidFill>
                  <a:srgbClr val="002060"/>
                </a:solidFill>
              </a:defRPr>
            </a:lvl2pPr>
            <a:lvl3pPr>
              <a:defRPr>
                <a:solidFill>
                  <a:srgbClr val="002060"/>
                </a:solidFill>
              </a:defRPr>
            </a:lvl3pPr>
            <a:lvl4pPr>
              <a:defRPr>
                <a:solidFill>
                  <a:srgbClr val="002060"/>
                </a:solidFill>
              </a:defRPr>
            </a:lvl4pPr>
            <a:lvl5pPr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311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478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936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0" y="1800147"/>
            <a:ext cx="10994761" cy="814427"/>
          </a:xfrm>
        </p:spPr>
        <p:txBody>
          <a:bodyPr>
            <a:normAutofit/>
          </a:bodyPr>
          <a:lstStyle>
            <a:lvl1pPr algn="ctr">
              <a:defRPr sz="4800" baseline="0">
                <a:solidFill>
                  <a:srgbClr val="FF99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5839" y="2853639"/>
            <a:ext cx="5386917" cy="639763"/>
          </a:xfrm>
        </p:spPr>
        <p:txBody>
          <a:bodyPr anchor="b"/>
          <a:lstStyle>
            <a:lvl1pPr marL="0" indent="0" algn="ctr">
              <a:buNone/>
              <a:defRPr sz="3200" b="1">
                <a:solidFill>
                  <a:srgbClr val="002060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5839" y="3428999"/>
            <a:ext cx="5386917" cy="2850495"/>
          </a:xfrm>
        </p:spPr>
        <p:txBody>
          <a:bodyPr/>
          <a:lstStyle>
            <a:lvl1pPr algn="ctr">
              <a:defRPr sz="3200">
                <a:solidFill>
                  <a:srgbClr val="002060"/>
                </a:solidFill>
              </a:defRPr>
            </a:lvl1pPr>
            <a:lvl2pPr algn="ctr">
              <a:defRPr sz="2667">
                <a:solidFill>
                  <a:srgbClr val="002060"/>
                </a:solidFill>
              </a:defRPr>
            </a:lvl2pPr>
            <a:lvl3pPr algn="ctr">
              <a:defRPr sz="2400">
                <a:solidFill>
                  <a:srgbClr val="002060"/>
                </a:solidFill>
              </a:defRPr>
            </a:lvl3pPr>
            <a:lvl4pPr algn="ctr">
              <a:defRPr sz="2133">
                <a:solidFill>
                  <a:srgbClr val="002060"/>
                </a:solidFill>
              </a:defRPr>
            </a:lvl4pPr>
            <a:lvl5pPr algn="ctr">
              <a:defRPr sz="2133">
                <a:solidFill>
                  <a:srgbClr val="002060"/>
                </a:solidFill>
              </a:defRPr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1" y="2853639"/>
            <a:ext cx="5389033" cy="639763"/>
          </a:xfrm>
        </p:spPr>
        <p:txBody>
          <a:bodyPr anchor="b"/>
          <a:lstStyle>
            <a:lvl1pPr marL="0" indent="0" algn="ctr">
              <a:buNone/>
              <a:defRPr sz="3200" b="1">
                <a:solidFill>
                  <a:srgbClr val="002060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6001" y="3428999"/>
            <a:ext cx="5389033" cy="2850495"/>
          </a:xfrm>
        </p:spPr>
        <p:txBody>
          <a:bodyPr/>
          <a:lstStyle>
            <a:lvl1pPr algn="ctr">
              <a:defRPr sz="3200">
                <a:solidFill>
                  <a:srgbClr val="002060"/>
                </a:solidFill>
              </a:defRPr>
            </a:lvl1pPr>
            <a:lvl2pPr algn="ctr">
              <a:defRPr sz="2667">
                <a:solidFill>
                  <a:srgbClr val="002060"/>
                </a:solidFill>
              </a:defRPr>
            </a:lvl2pPr>
            <a:lvl3pPr algn="ctr">
              <a:defRPr sz="2400">
                <a:solidFill>
                  <a:srgbClr val="002060"/>
                </a:solidFill>
              </a:defRPr>
            </a:lvl3pPr>
            <a:lvl4pPr algn="ctr">
              <a:defRPr sz="2133">
                <a:solidFill>
                  <a:srgbClr val="002060"/>
                </a:solidFill>
              </a:defRPr>
            </a:lvl4pPr>
            <a:lvl5pPr algn="ctr">
              <a:defRPr sz="2133">
                <a:solidFill>
                  <a:srgbClr val="002060"/>
                </a:solidFill>
              </a:defRPr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832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472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91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14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20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093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AF223013-BAAD-4784-9B88-4DDCCA179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4408" y="3101618"/>
            <a:ext cx="1951712" cy="702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620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64FEC-0EC6-4A1D-A397-6DB8DBF3A92A}"/>
              </a:ext>
            </a:extLst>
          </p:cNvPr>
          <p:cNvSpPr txBox="1"/>
          <p:nvPr/>
        </p:nvSpPr>
        <p:spPr>
          <a:xfrm>
            <a:off x="-12200" y="6951663"/>
            <a:ext cx="11186167" cy="66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67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867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2966654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</p:sldLayoutIdLst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41C4F-64F9-5742-94CB-D24A79497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r>
              <a:rPr lang="en-GB" dirty="0"/>
              <a:t>Digital Change at Motorpoint Arena Cardiff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E77577-0B04-2749-B6FB-C65A8673A8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Paige Ford – P146228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A855E7-87BD-1B45-8418-2D344C3473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6513" y="582827"/>
            <a:ext cx="1290636" cy="680821"/>
          </a:xfrm>
          <a:prstGeom prst="rect">
            <a:avLst/>
          </a:prstGeom>
        </p:spPr>
      </p:pic>
      <p:sp>
        <p:nvSpPr>
          <p:cNvPr id="10" name="Cloud 9">
            <a:extLst>
              <a:ext uri="{FF2B5EF4-FFF2-40B4-BE49-F238E27FC236}">
                <a16:creationId xmlns:a16="http://schemas.microsoft.com/office/drawing/2014/main" id="{220ADB94-02BB-B741-BE8C-1391238AC590}"/>
              </a:ext>
            </a:extLst>
          </p:cNvPr>
          <p:cNvSpPr/>
          <p:nvPr/>
        </p:nvSpPr>
        <p:spPr>
          <a:xfrm flipH="1">
            <a:off x="9115425" y="-450300"/>
            <a:ext cx="3690938" cy="2679150"/>
          </a:xfrm>
          <a:prstGeom prst="cloud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490A54B8-2D48-D940-94EA-1BB2E8ADECFB}"/>
              </a:ext>
            </a:extLst>
          </p:cNvPr>
          <p:cNvSpPr/>
          <p:nvPr/>
        </p:nvSpPr>
        <p:spPr>
          <a:xfrm>
            <a:off x="-728662" y="-450300"/>
            <a:ext cx="3500437" cy="2679150"/>
          </a:xfrm>
          <a:prstGeom prst="cloud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B33109D-3AE0-6745-902F-F9AD8BA047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642" t="13748" r="49605" b="23398"/>
          <a:stretch/>
        </p:blipFill>
        <p:spPr>
          <a:xfrm>
            <a:off x="0" y="-193106"/>
            <a:ext cx="2171701" cy="197167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34521B6-2D49-8542-B0A4-B0D2F1D9CC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734" t="17206" r="25715" b="24037"/>
          <a:stretch/>
        </p:blipFill>
        <p:spPr>
          <a:xfrm>
            <a:off x="10039350" y="-2961"/>
            <a:ext cx="1985963" cy="1843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49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A9456C2-2A0B-5648-8B69-FA8A34667D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90"/>
          <a:stretch/>
        </p:blipFill>
        <p:spPr>
          <a:xfrm>
            <a:off x="7821351" y="3684840"/>
            <a:ext cx="4252116" cy="24922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E8567891-4749-6D4E-8B6C-099DE6960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20" y="1800147"/>
            <a:ext cx="10994760" cy="814427"/>
          </a:xfrm>
        </p:spPr>
        <p:txBody>
          <a:bodyPr>
            <a:normAutofit fontScale="90000"/>
          </a:bodyPr>
          <a:lstStyle/>
          <a:p>
            <a:r>
              <a:rPr lang="en-GB" dirty="0"/>
              <a:t>About Motorpoint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ED53BD82-605A-3440-9AB7-8589C70A6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43199"/>
            <a:ext cx="7821351" cy="3953436"/>
          </a:xfrm>
        </p:spPr>
        <p:txBody>
          <a:bodyPr>
            <a:normAutofit fontScale="55000" lnSpcReduction="20000"/>
          </a:bodyPr>
          <a:lstStyle/>
          <a:p>
            <a:pPr marL="285750" indent="-285750"/>
            <a:r>
              <a:rPr lang="en-GB" dirty="0"/>
              <a:t>Opening Concert 10 September 1993 – Shirley </a:t>
            </a:r>
            <a:r>
              <a:rPr lang="en-GB" dirty="0" err="1"/>
              <a:t>Bassey</a:t>
            </a:r>
            <a:endParaRPr lang="en-GB" dirty="0"/>
          </a:p>
          <a:p>
            <a:pPr marL="285750" indent="-285750"/>
            <a:endParaRPr lang="en-GB" dirty="0"/>
          </a:p>
          <a:p>
            <a:pPr marL="285750" indent="-285750"/>
            <a:r>
              <a:rPr lang="en-GB" dirty="0"/>
              <a:t>Owned and operated by Live Nation.</a:t>
            </a:r>
          </a:p>
          <a:p>
            <a:pPr marL="285750" indent="-285750"/>
            <a:endParaRPr lang="en-GB" dirty="0"/>
          </a:p>
          <a:p>
            <a:pPr marL="285750" indent="-285750"/>
            <a:r>
              <a:rPr lang="en-GB" dirty="0"/>
              <a:t>The arena has hosted concerts for many big artists</a:t>
            </a:r>
          </a:p>
          <a:p>
            <a:pPr marL="285750" indent="-285750"/>
            <a:endParaRPr lang="en-GB" dirty="0"/>
          </a:p>
          <a:p>
            <a:pPr marL="285750" indent="-285750"/>
            <a:r>
              <a:rPr lang="en-GB" dirty="0"/>
              <a:t>Motorpoint has experienced change as over the past 25 years including: </a:t>
            </a:r>
          </a:p>
          <a:p>
            <a:pPr marL="285750" indent="-285750"/>
            <a:endParaRPr lang="en-GB" dirty="0"/>
          </a:p>
          <a:p>
            <a:pPr marL="285750" indent="-285750"/>
            <a:r>
              <a:rPr lang="en-GB" dirty="0"/>
              <a:t>Refurbishments, New hospitality suites, introduction of energy efficiency and environmentally friendly measures and a constant change of employment due to casual work hours.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61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FB65324-83A3-1549-BDAD-2E9EB86024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00147"/>
            <a:ext cx="12192000" cy="52923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F33B4-CF0E-A248-B7B7-B428A23C0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450936"/>
            <a:ext cx="10994760" cy="3664912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endParaRPr lang="en-GB" dirty="0"/>
          </a:p>
          <a:p>
            <a:pPr marL="0" indent="0" algn="l">
              <a:buNone/>
            </a:pPr>
            <a:endParaRPr lang="en-GB" dirty="0"/>
          </a:p>
          <a:p>
            <a:pPr algn="l"/>
            <a:r>
              <a:rPr lang="en-GB" dirty="0"/>
              <a:t>Upgrade Security </a:t>
            </a:r>
          </a:p>
          <a:p>
            <a:pPr algn="l"/>
            <a:r>
              <a:rPr lang="en-GB" dirty="0"/>
              <a:t>Avoid Theft</a:t>
            </a:r>
          </a:p>
          <a:p>
            <a:pPr algn="l"/>
            <a:r>
              <a:rPr lang="en-GB" dirty="0"/>
              <a:t>Benefit hard of hearing</a:t>
            </a:r>
          </a:p>
          <a:p>
            <a:pPr algn="l"/>
            <a:r>
              <a:rPr lang="en-GB" dirty="0"/>
              <a:t>Keep Consumers interested online</a:t>
            </a:r>
          </a:p>
          <a:p>
            <a:pPr algn="l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EB4A0-18D9-EF4B-B35C-F111CBF37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18328"/>
            <a:ext cx="3543074" cy="814427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Why Change?</a:t>
            </a:r>
          </a:p>
        </p:txBody>
      </p:sp>
    </p:spTree>
    <p:extLst>
      <p:ext uri="{BB962C8B-B14F-4D97-AF65-F5344CB8AC3E}">
        <p14:creationId xmlns:p14="http://schemas.microsoft.com/office/powerpoint/2010/main" val="3276648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AD807-4D39-6A4E-8412-EF7449EA5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has changed?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00885-3235-F844-964F-D9898AE04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Website developments – 3D scans of venues</a:t>
            </a:r>
          </a:p>
          <a:p>
            <a:r>
              <a:rPr lang="en-GB" dirty="0"/>
              <a:t>Facial Recognition – Security upgrade and helps prevent/catch theft.</a:t>
            </a:r>
          </a:p>
          <a:p>
            <a:r>
              <a:rPr lang="en-GB" dirty="0"/>
              <a:t>New state of the art hearing loop</a:t>
            </a:r>
          </a:p>
        </p:txBody>
      </p:sp>
    </p:spTree>
    <p:extLst>
      <p:ext uri="{BB962C8B-B14F-4D97-AF65-F5344CB8AC3E}">
        <p14:creationId xmlns:p14="http://schemas.microsoft.com/office/powerpoint/2010/main" val="145484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043A7-F074-014B-B45B-8C2755436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Lewins</a:t>
            </a:r>
            <a:r>
              <a:rPr lang="en-GB" sz="4000" dirty="0"/>
              <a:t> </a:t>
            </a:r>
            <a:r>
              <a:rPr lang="en-GB" sz="4000" dirty="0" err="1"/>
              <a:t>Forcefield</a:t>
            </a:r>
            <a:endParaRPr lang="en-GB" sz="4000" dirty="0"/>
          </a:p>
        </p:txBody>
      </p:sp>
      <p:sp>
        <p:nvSpPr>
          <p:cNvPr id="3" name="Cube 2">
            <a:extLst>
              <a:ext uri="{FF2B5EF4-FFF2-40B4-BE49-F238E27FC236}">
                <a16:creationId xmlns:a16="http://schemas.microsoft.com/office/drawing/2014/main" id="{6D845029-B599-CF43-B6F8-29F1E33A26FC}"/>
              </a:ext>
            </a:extLst>
          </p:cNvPr>
          <p:cNvSpPr/>
          <p:nvPr/>
        </p:nvSpPr>
        <p:spPr>
          <a:xfrm>
            <a:off x="5484159" y="2614574"/>
            <a:ext cx="1223682" cy="4082061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/>
              <a:t>Updated Technology, including Face Recognition, Hearing loop and 3D scans of venue on website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10E5698F-9A77-FF41-8C0C-48867C1C65D4}"/>
              </a:ext>
            </a:extLst>
          </p:cNvPr>
          <p:cNvSpPr/>
          <p:nvPr/>
        </p:nvSpPr>
        <p:spPr>
          <a:xfrm>
            <a:off x="1324113" y="2968833"/>
            <a:ext cx="2944905" cy="753036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Theft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196FF391-E7F8-7040-98AF-EAEEC692264E}"/>
              </a:ext>
            </a:extLst>
          </p:cNvPr>
          <p:cNvSpPr/>
          <p:nvPr/>
        </p:nvSpPr>
        <p:spPr>
          <a:xfrm>
            <a:off x="1326776" y="5711198"/>
            <a:ext cx="2944905" cy="753036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Terrorism</a:t>
            </a: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87059601-EA3E-FF42-BE5F-BCABB1DA03A3}"/>
              </a:ext>
            </a:extLst>
          </p:cNvPr>
          <p:cNvSpPr/>
          <p:nvPr/>
        </p:nvSpPr>
        <p:spPr>
          <a:xfrm>
            <a:off x="1326776" y="3878751"/>
            <a:ext cx="2944905" cy="753036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 Demands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F6DC9B23-F325-B84B-8372-F5A676B9DF4B}"/>
              </a:ext>
            </a:extLst>
          </p:cNvPr>
          <p:cNvSpPr/>
          <p:nvPr/>
        </p:nvSpPr>
        <p:spPr>
          <a:xfrm>
            <a:off x="1326776" y="4809922"/>
            <a:ext cx="2944905" cy="753036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Police</a:t>
            </a:r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35BDF42-BC8D-1448-ACD0-77458C8727FF}"/>
              </a:ext>
            </a:extLst>
          </p:cNvPr>
          <p:cNvSpPr/>
          <p:nvPr/>
        </p:nvSpPr>
        <p:spPr>
          <a:xfrm>
            <a:off x="7710208" y="3771935"/>
            <a:ext cx="2944905" cy="749234"/>
          </a:xfrm>
          <a:prstGeom prst="lef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Funding</a:t>
            </a:r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D4D2B87C-DB03-6E40-89B3-FC4CD3D9BF4B}"/>
              </a:ext>
            </a:extLst>
          </p:cNvPr>
          <p:cNvSpPr/>
          <p:nvPr/>
        </p:nvSpPr>
        <p:spPr>
          <a:xfrm>
            <a:off x="7710209" y="5615167"/>
            <a:ext cx="3042394" cy="945097"/>
          </a:xfrm>
          <a:prstGeom prst="lef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Facial recognition not always 100% Accurate</a:t>
            </a:r>
          </a:p>
        </p:txBody>
      </p:sp>
      <p:sp>
        <p:nvSpPr>
          <p:cNvPr id="14" name="Left Arrow 13">
            <a:extLst>
              <a:ext uri="{FF2B5EF4-FFF2-40B4-BE49-F238E27FC236}">
                <a16:creationId xmlns:a16="http://schemas.microsoft.com/office/drawing/2014/main" id="{9BA4091C-10C8-9B43-848C-51DFF41F579D}"/>
              </a:ext>
            </a:extLst>
          </p:cNvPr>
          <p:cNvSpPr/>
          <p:nvPr/>
        </p:nvSpPr>
        <p:spPr>
          <a:xfrm>
            <a:off x="7710207" y="2854434"/>
            <a:ext cx="2944905" cy="749234"/>
          </a:xfrm>
          <a:prstGeom prst="lef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Time</a:t>
            </a:r>
          </a:p>
        </p:txBody>
      </p:sp>
      <p:sp>
        <p:nvSpPr>
          <p:cNvPr id="15" name="Left Arrow 14">
            <a:extLst>
              <a:ext uri="{FF2B5EF4-FFF2-40B4-BE49-F238E27FC236}">
                <a16:creationId xmlns:a16="http://schemas.microsoft.com/office/drawing/2014/main" id="{EB32B29E-E113-3E45-80F9-5562D8179BE5}"/>
              </a:ext>
            </a:extLst>
          </p:cNvPr>
          <p:cNvSpPr/>
          <p:nvPr/>
        </p:nvSpPr>
        <p:spPr>
          <a:xfrm>
            <a:off x="7710209" y="4761029"/>
            <a:ext cx="2944905" cy="749234"/>
          </a:xfrm>
          <a:prstGeom prst="lef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Training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4E97E53-BD25-FD47-B19B-8624F5267098}"/>
              </a:ext>
            </a:extLst>
          </p:cNvPr>
          <p:cNvSpPr/>
          <p:nvPr/>
        </p:nvSpPr>
        <p:spPr>
          <a:xfrm rot="20682426">
            <a:off x="-703921" y="2131247"/>
            <a:ext cx="52920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Drivers for Change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5D53CF-5744-2E48-83E4-DE4BFA339642}"/>
              </a:ext>
            </a:extLst>
          </p:cNvPr>
          <p:cNvSpPr/>
          <p:nvPr/>
        </p:nvSpPr>
        <p:spPr>
          <a:xfrm rot="613914">
            <a:off x="7560878" y="2068567"/>
            <a:ext cx="5159257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Resisters of Change</a:t>
            </a:r>
          </a:p>
        </p:txBody>
      </p:sp>
    </p:spTree>
    <p:extLst>
      <p:ext uri="{BB962C8B-B14F-4D97-AF65-F5344CB8AC3E}">
        <p14:creationId xmlns:p14="http://schemas.microsoft.com/office/powerpoint/2010/main" val="1526722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500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0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8A3C1-9581-074A-AC1D-5415D130D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695" y="2043035"/>
            <a:ext cx="10994760" cy="814427"/>
          </a:xfrm>
        </p:spPr>
        <p:txBody>
          <a:bodyPr>
            <a:normAutofit fontScale="90000"/>
          </a:bodyPr>
          <a:lstStyle/>
          <a:p>
            <a:r>
              <a:rPr lang="en-GB" dirty="0"/>
              <a:t>Typical Stakeholders </a:t>
            </a:r>
            <a:br>
              <a:rPr lang="en-GB" dirty="0"/>
            </a:br>
            <a:r>
              <a:rPr lang="en-GB" dirty="0"/>
              <a:t>for an Event Venue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F80F64-B39E-834B-8156-CAC9DE524C3A}"/>
              </a:ext>
            </a:extLst>
          </p:cNvPr>
          <p:cNvSpPr/>
          <p:nvPr/>
        </p:nvSpPr>
        <p:spPr>
          <a:xfrm rot="21325547">
            <a:off x="577718" y="1928498"/>
            <a:ext cx="23829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Internal</a:t>
            </a:r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29FB8B-0058-D949-B975-C4E0BBA8BAF5}"/>
              </a:ext>
            </a:extLst>
          </p:cNvPr>
          <p:cNvSpPr/>
          <p:nvPr/>
        </p:nvSpPr>
        <p:spPr>
          <a:xfrm rot="340293">
            <a:off x="9062387" y="1988583"/>
            <a:ext cx="24908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External</a:t>
            </a:r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7E4DA0-90BF-EB47-812B-FE239C30C7AD}"/>
              </a:ext>
            </a:extLst>
          </p:cNvPr>
          <p:cNvSpPr txBox="1"/>
          <p:nvPr/>
        </p:nvSpPr>
        <p:spPr>
          <a:xfrm>
            <a:off x="109969" y="2857462"/>
            <a:ext cx="242792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Event Director</a:t>
            </a:r>
          </a:p>
          <a:p>
            <a:pPr fontAlgn="base"/>
            <a:r>
              <a:rPr lang="en-GB" dirty="0"/>
              <a:t>Artist liaison</a:t>
            </a:r>
          </a:p>
          <a:p>
            <a:pPr fontAlgn="base"/>
            <a:r>
              <a:rPr lang="en-GB" dirty="0"/>
              <a:t>Marshalls &amp; Stewards</a:t>
            </a:r>
          </a:p>
          <a:p>
            <a:pPr fontAlgn="base"/>
            <a:r>
              <a:rPr lang="en-GB" dirty="0"/>
              <a:t>Event Manager</a:t>
            </a:r>
          </a:p>
          <a:p>
            <a:pPr fontAlgn="base"/>
            <a:r>
              <a:rPr lang="en-GB" dirty="0"/>
              <a:t>Backstage manager</a:t>
            </a:r>
          </a:p>
          <a:p>
            <a:pPr fontAlgn="base"/>
            <a:r>
              <a:rPr lang="en-GB" dirty="0"/>
              <a:t>Race Officials</a:t>
            </a:r>
          </a:p>
          <a:p>
            <a:pPr fontAlgn="base"/>
            <a:r>
              <a:rPr lang="en-GB" dirty="0"/>
              <a:t>Programming Manager</a:t>
            </a:r>
          </a:p>
          <a:p>
            <a:pPr fontAlgn="base"/>
            <a:r>
              <a:rPr lang="en-GB" dirty="0"/>
              <a:t>Guest &amp; VIP manager</a:t>
            </a:r>
          </a:p>
          <a:p>
            <a:pPr fontAlgn="base"/>
            <a:r>
              <a:rPr lang="en-GB" dirty="0"/>
              <a:t>Safety</a:t>
            </a:r>
          </a:p>
          <a:p>
            <a:pPr fontAlgn="base"/>
            <a:r>
              <a:rPr lang="en-GB" dirty="0"/>
              <a:t>Medical</a:t>
            </a:r>
          </a:p>
          <a:p>
            <a:pPr fontAlgn="base"/>
            <a:r>
              <a:rPr lang="en-GB" dirty="0"/>
              <a:t>Welfare</a:t>
            </a:r>
          </a:p>
          <a:p>
            <a:pPr fontAlgn="base"/>
            <a:r>
              <a:rPr lang="en-GB" dirty="0"/>
              <a:t>Production Manager</a:t>
            </a:r>
          </a:p>
          <a:p>
            <a:pPr fontAlgn="base"/>
            <a:r>
              <a:rPr lang="en-GB" dirty="0"/>
              <a:t>Stage Managers</a:t>
            </a:r>
          </a:p>
          <a:p>
            <a:pPr fontAlgn="base"/>
            <a:r>
              <a:rPr lang="en-GB" dirty="0"/>
              <a:t>Security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5905A1-979A-9244-93B2-0A4BC92C4D7C}"/>
              </a:ext>
            </a:extLst>
          </p:cNvPr>
          <p:cNvSpPr txBox="1"/>
          <p:nvPr/>
        </p:nvSpPr>
        <p:spPr>
          <a:xfrm>
            <a:off x="2337382" y="3411460"/>
            <a:ext cx="32004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Site Manager</a:t>
            </a:r>
          </a:p>
          <a:p>
            <a:pPr fontAlgn="base"/>
            <a:r>
              <a:rPr lang="en-GB" dirty="0"/>
              <a:t>Sound &amp; lighting production</a:t>
            </a:r>
          </a:p>
          <a:p>
            <a:pPr fontAlgn="base"/>
            <a:r>
              <a:rPr lang="en-GB" dirty="0"/>
              <a:t>Traffic Management</a:t>
            </a:r>
          </a:p>
          <a:p>
            <a:pPr fontAlgn="base"/>
            <a:r>
              <a:rPr lang="en-GB" dirty="0"/>
              <a:t>Event Assistant</a:t>
            </a:r>
          </a:p>
          <a:p>
            <a:pPr fontAlgn="base"/>
            <a:r>
              <a:rPr lang="en-GB" dirty="0"/>
              <a:t>Site crew</a:t>
            </a:r>
          </a:p>
          <a:p>
            <a:pPr fontAlgn="base"/>
            <a:r>
              <a:rPr lang="en-GB" dirty="0"/>
              <a:t>Community Liaison</a:t>
            </a:r>
          </a:p>
          <a:p>
            <a:pPr fontAlgn="base"/>
            <a:r>
              <a:rPr lang="en-GB" dirty="0"/>
              <a:t>Infrastructure Manager</a:t>
            </a:r>
          </a:p>
          <a:p>
            <a:pPr fontAlgn="base"/>
            <a:r>
              <a:rPr lang="en-GB" dirty="0"/>
              <a:t>Signage Sponsorship</a:t>
            </a:r>
          </a:p>
          <a:p>
            <a:pPr fontAlgn="base"/>
            <a:r>
              <a:rPr lang="en-GB" dirty="0"/>
              <a:t>Licensing Manager</a:t>
            </a:r>
          </a:p>
          <a:p>
            <a:pPr fontAlgn="base"/>
            <a:r>
              <a:rPr lang="en-GB" dirty="0"/>
              <a:t>Marketing, Advertising, Publicity</a:t>
            </a:r>
          </a:p>
          <a:p>
            <a:pPr fontAlgn="base"/>
            <a:r>
              <a:rPr lang="en-GB" dirty="0"/>
              <a:t>Website Sales (delegates, tickets, exhibitors)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39BFD8-39F5-DB41-9772-A031DB23038B}"/>
              </a:ext>
            </a:extLst>
          </p:cNvPr>
          <p:cNvSpPr txBox="1"/>
          <p:nvPr/>
        </p:nvSpPr>
        <p:spPr>
          <a:xfrm>
            <a:off x="9942042" y="3549959"/>
            <a:ext cx="35147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Sponsors</a:t>
            </a:r>
          </a:p>
          <a:p>
            <a:pPr fontAlgn="base"/>
            <a:r>
              <a:rPr lang="en-GB" dirty="0"/>
              <a:t>Market Stalls</a:t>
            </a:r>
          </a:p>
          <a:p>
            <a:pPr fontAlgn="base"/>
            <a:r>
              <a:rPr lang="en-GB" dirty="0"/>
              <a:t>Exhibitors</a:t>
            </a:r>
          </a:p>
          <a:p>
            <a:pPr fontAlgn="base"/>
            <a:r>
              <a:rPr lang="en-GB" dirty="0"/>
              <a:t>Venue Owner</a:t>
            </a:r>
          </a:p>
          <a:p>
            <a:pPr fontAlgn="base"/>
            <a:r>
              <a:rPr lang="en-GB" dirty="0"/>
              <a:t>Audience</a:t>
            </a:r>
          </a:p>
          <a:p>
            <a:pPr fontAlgn="base"/>
            <a:r>
              <a:rPr lang="en-GB" dirty="0"/>
              <a:t>Regulating Authorities</a:t>
            </a:r>
          </a:p>
          <a:p>
            <a:pPr fontAlgn="base"/>
            <a:r>
              <a:rPr lang="en-GB" dirty="0"/>
              <a:t>Local Community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B2D7E3-3039-394F-9E85-C9EAE560D9B7}"/>
              </a:ext>
            </a:extLst>
          </p:cNvPr>
          <p:cNvSpPr txBox="1"/>
          <p:nvPr/>
        </p:nvSpPr>
        <p:spPr>
          <a:xfrm>
            <a:off x="6528272" y="3411460"/>
            <a:ext cx="37795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Volunteers &amp; Stewards</a:t>
            </a:r>
          </a:p>
          <a:p>
            <a:pPr fontAlgn="base"/>
            <a:r>
              <a:rPr lang="en-GB" dirty="0"/>
              <a:t>Clients Participants/Artists Speakers/Performers</a:t>
            </a:r>
          </a:p>
          <a:p>
            <a:pPr fontAlgn="base"/>
            <a:r>
              <a:rPr lang="en-GB" dirty="0"/>
              <a:t>Program &amp; Promotional Printing</a:t>
            </a:r>
          </a:p>
          <a:p>
            <a:pPr fontAlgn="base"/>
            <a:r>
              <a:rPr lang="en-GB" dirty="0"/>
              <a:t>Contractors and Suppliers</a:t>
            </a:r>
          </a:p>
          <a:p>
            <a:pPr fontAlgn="base"/>
            <a:r>
              <a:rPr lang="en-GB" dirty="0"/>
              <a:t>Industry Sector Organisations</a:t>
            </a:r>
          </a:p>
          <a:p>
            <a:pPr fontAlgn="base"/>
            <a:r>
              <a:rPr lang="en-GB" dirty="0"/>
              <a:t>Relevant Community Organisations</a:t>
            </a:r>
          </a:p>
          <a:p>
            <a:pPr fontAlgn="base"/>
            <a:r>
              <a:rPr lang="en-GB" dirty="0"/>
              <a:t>Interest Groups and Associations</a:t>
            </a:r>
          </a:p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1760AF9-0DB5-8647-9D36-F46D9A49DCA7}"/>
              </a:ext>
            </a:extLst>
          </p:cNvPr>
          <p:cNvCxnSpPr>
            <a:cxnSpLocks/>
          </p:cNvCxnSpPr>
          <p:nvPr/>
        </p:nvCxnSpPr>
        <p:spPr>
          <a:xfrm>
            <a:off x="6042075" y="3185160"/>
            <a:ext cx="0" cy="36728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09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EF5828D-464B-0D48-9049-4F94C91A4E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908213"/>
              </p:ext>
            </p:extLst>
          </p:nvPr>
        </p:nvGraphicFramePr>
        <p:xfrm>
          <a:off x="4678680" y="1919720"/>
          <a:ext cx="7345680" cy="47762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840">
                  <a:extLst>
                    <a:ext uri="{9D8B030D-6E8A-4147-A177-3AD203B41FA5}">
                      <a16:colId xmlns:a16="http://schemas.microsoft.com/office/drawing/2014/main" val="3402710952"/>
                    </a:ext>
                  </a:extLst>
                </a:gridCol>
                <a:gridCol w="3672840">
                  <a:extLst>
                    <a:ext uri="{9D8B030D-6E8A-4147-A177-3AD203B41FA5}">
                      <a16:colId xmlns:a16="http://schemas.microsoft.com/office/drawing/2014/main" val="1806814817"/>
                    </a:ext>
                  </a:extLst>
                </a:gridCol>
              </a:tblGrid>
              <a:tr h="2177416">
                <a:tc>
                  <a:txBody>
                    <a:bodyPr/>
                    <a:lstStyle/>
                    <a:p>
                      <a:r>
                        <a:rPr lang="en-GB" sz="1800" dirty="0"/>
                        <a:t>High Power - Low Interest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Production Manager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Venue Owner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High Power – High Interest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Event Director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Event Manager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Clients Participants/Artists 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Sponsors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Audience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Law Enforcement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0890316"/>
                  </a:ext>
                </a:extLst>
              </a:tr>
              <a:tr h="2598852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Low Power – Low Interest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Artist liaison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Website Sales (delegates, tickets, exhibitors)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Volunteers &amp; Stewards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Contractors and Suppliers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Local Community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Low Power – High Interest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Marshalls &amp; Stewards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Safety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Security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Community Liaison</a:t>
                      </a:r>
                    </a:p>
                    <a:p>
                      <a:pPr marL="0" marR="0" lvl="0" indent="0" algn="l" defTabSz="12191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Marketing, Advertising, Publicity</a:t>
                      </a:r>
                      <a:endParaRPr lang="en-GB" sz="18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8685881"/>
                  </a:ext>
                </a:extLst>
              </a:tr>
            </a:tbl>
          </a:graphicData>
        </a:graphic>
      </p:graphicFrame>
      <p:sp>
        <p:nvSpPr>
          <p:cNvPr id="9" name="Right Arrow 8">
            <a:extLst>
              <a:ext uri="{FF2B5EF4-FFF2-40B4-BE49-F238E27FC236}">
                <a16:creationId xmlns:a16="http://schemas.microsoft.com/office/drawing/2014/main" id="{335ACF5A-B82E-D847-8249-BDC13BFE0F35}"/>
              </a:ext>
            </a:extLst>
          </p:cNvPr>
          <p:cNvSpPr/>
          <p:nvPr/>
        </p:nvSpPr>
        <p:spPr>
          <a:xfrm rot="16200000">
            <a:off x="2218232" y="3882130"/>
            <a:ext cx="4315864" cy="449580"/>
          </a:xfrm>
          <a:prstGeom prst="rightArrow">
            <a:avLst/>
          </a:prstGeom>
          <a:solidFill>
            <a:srgbClr val="FF8F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Power</a:t>
            </a:r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7A475595-204F-DC4A-BBB3-8594D86F1169}"/>
              </a:ext>
            </a:extLst>
          </p:cNvPr>
          <p:cNvSpPr/>
          <p:nvPr/>
        </p:nvSpPr>
        <p:spPr>
          <a:xfrm>
            <a:off x="4221480" y="6294120"/>
            <a:ext cx="7955280" cy="579120"/>
          </a:xfrm>
          <a:prstGeom prst="rightArrow">
            <a:avLst/>
          </a:prstGeom>
          <a:solidFill>
            <a:srgbClr val="FF8F3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Interest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2F904C-92A8-CF4F-BD80-763AC75D11A6}"/>
              </a:ext>
            </a:extLst>
          </p:cNvPr>
          <p:cNvSpPr/>
          <p:nvPr/>
        </p:nvSpPr>
        <p:spPr>
          <a:xfrm rot="21064990">
            <a:off x="177897" y="2784990"/>
            <a:ext cx="3717853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Mendelow’s</a:t>
            </a:r>
            <a:endParaRPr lang="en-US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  <a:p>
            <a:pPr algn="ctr"/>
            <a:r>
              <a:rPr lang="en-US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Power</a:t>
            </a:r>
          </a:p>
          <a:p>
            <a:pPr algn="ctr"/>
            <a:r>
              <a:rPr lang="en-US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Grid</a:t>
            </a:r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3789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7E283-7D2F-EC4D-A92E-A54A03D1F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21" y="1974959"/>
            <a:ext cx="10994760" cy="814427"/>
          </a:xfrm>
        </p:spPr>
        <p:txBody>
          <a:bodyPr>
            <a:normAutofit fontScale="90000"/>
          </a:bodyPr>
          <a:lstStyle/>
          <a:p>
            <a:r>
              <a:rPr lang="en-GB" dirty="0"/>
              <a:t>My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210F4-F4B2-C348-B664-C1E0BF6B8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621" y="3119717"/>
            <a:ext cx="10994760" cy="3159767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To investigate how the Motorpoint arena is handling the change</a:t>
            </a:r>
          </a:p>
          <a:p>
            <a:r>
              <a:rPr lang="en-GB" dirty="0"/>
              <a:t>To compare the changes made by Motorpoint arena to other organisations in the industry</a:t>
            </a:r>
          </a:p>
          <a:p>
            <a:r>
              <a:rPr lang="en-GB" dirty="0"/>
              <a:t>To look at organisations out of the industry that have also introduced similar systems</a:t>
            </a:r>
          </a:p>
          <a:p>
            <a:r>
              <a:rPr lang="en-GB" dirty="0"/>
              <a:t>To make recommendations based on Motorpoint arena’s performance since the change. </a:t>
            </a:r>
          </a:p>
        </p:txBody>
      </p:sp>
    </p:spTree>
    <p:extLst>
      <p:ext uri="{BB962C8B-B14F-4D97-AF65-F5344CB8AC3E}">
        <p14:creationId xmlns:p14="http://schemas.microsoft.com/office/powerpoint/2010/main" val="127191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5CCE0-6EEE-D54D-9B29-EF850DE9C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DFED1-B6DB-1C4A-9EF0-E46F961A90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Change Management Coach. (2018). </a:t>
            </a:r>
            <a:r>
              <a:rPr lang="en-GB" i="1" dirty="0"/>
              <a:t>Lewin's Force Field Analysis Explained</a:t>
            </a:r>
            <a:r>
              <a:rPr lang="en-GB" dirty="0"/>
              <a:t>. [online] Available at: https://</a:t>
            </a:r>
            <a:r>
              <a:rPr lang="en-GB" dirty="0" err="1"/>
              <a:t>www.change</a:t>
            </a:r>
            <a:r>
              <a:rPr lang="en-GB" dirty="0"/>
              <a:t>-management-</a:t>
            </a:r>
            <a:r>
              <a:rPr lang="en-GB" dirty="0" err="1"/>
              <a:t>coach.com</a:t>
            </a:r>
            <a:r>
              <a:rPr lang="en-GB" dirty="0"/>
              <a:t>/force-field-</a:t>
            </a:r>
            <a:r>
              <a:rPr lang="en-GB" dirty="0" err="1"/>
              <a:t>analysis.html</a:t>
            </a:r>
            <a:r>
              <a:rPr lang="en-GB" dirty="0"/>
              <a:t> [Accessed 1 Nov. 2018].</a:t>
            </a:r>
          </a:p>
          <a:p>
            <a:r>
              <a:rPr lang="en-GB" dirty="0"/>
              <a:t>Desk, B. (2018). </a:t>
            </a:r>
            <a:r>
              <a:rPr lang="en-GB" i="1" dirty="0"/>
              <a:t>Motorpoint Arena Cardiff Celebrates 25 Years Of Making Memories</a:t>
            </a:r>
            <a:r>
              <a:rPr lang="en-GB" dirty="0"/>
              <a:t>. [online] </a:t>
            </a:r>
            <a:r>
              <a:rPr lang="en-GB" dirty="0" err="1"/>
              <a:t>BroadwayWorld.com</a:t>
            </a:r>
            <a:r>
              <a:rPr lang="en-GB" dirty="0"/>
              <a:t>. Available at: https://</a:t>
            </a:r>
            <a:r>
              <a:rPr lang="en-GB" dirty="0" err="1"/>
              <a:t>www.broadwayworld.com</a:t>
            </a:r>
            <a:r>
              <a:rPr lang="en-GB" dirty="0"/>
              <a:t>/</a:t>
            </a:r>
            <a:r>
              <a:rPr lang="en-GB" dirty="0" err="1"/>
              <a:t>uk</a:t>
            </a:r>
            <a:r>
              <a:rPr lang="en-GB" dirty="0"/>
              <a:t>-regional/article/Motorpoint-Arena-Cardiff-Celebrates-25-Years-Of-Making-Memories-20180920 [Accessed 2 Nov. 2018].</a:t>
            </a:r>
          </a:p>
          <a:p>
            <a:r>
              <a:rPr lang="en-GB" dirty="0" err="1"/>
              <a:t>Famuyide</a:t>
            </a:r>
            <a:r>
              <a:rPr lang="en-GB" dirty="0"/>
              <a:t>, S. and </a:t>
            </a:r>
            <a:r>
              <a:rPr lang="en-GB" dirty="0" err="1"/>
              <a:t>Famuyide</a:t>
            </a:r>
            <a:r>
              <a:rPr lang="en-GB" dirty="0"/>
              <a:t>, S. (2018). </a:t>
            </a:r>
            <a:r>
              <a:rPr lang="en-GB" i="1" dirty="0"/>
              <a:t>Stakeholder Matrix: A Practical Guide</a:t>
            </a:r>
            <a:r>
              <a:rPr lang="en-GB" dirty="0"/>
              <a:t>. [online] Business Analyst Learnings. Available at: https://</a:t>
            </a:r>
            <a:r>
              <a:rPr lang="en-GB" dirty="0" err="1"/>
              <a:t>businessanalystlearnings.com</a:t>
            </a:r>
            <a:r>
              <a:rPr lang="en-GB" dirty="0"/>
              <a:t>/</a:t>
            </a:r>
            <a:r>
              <a:rPr lang="en-GB" dirty="0" err="1"/>
              <a:t>ba</a:t>
            </a:r>
            <a:r>
              <a:rPr lang="en-GB" dirty="0"/>
              <a:t>-techniques/2013/1/23/how-to-draw-a-stakeholder-matrix [Accessed 1 Nov. 2018].</a:t>
            </a:r>
          </a:p>
          <a:p>
            <a:r>
              <a:rPr lang="en-GB" dirty="0" err="1"/>
              <a:t>Motorpointarenacardiff.co.uk</a:t>
            </a:r>
            <a:r>
              <a:rPr lang="en-GB" dirty="0"/>
              <a:t>. (2018). </a:t>
            </a:r>
            <a:r>
              <a:rPr lang="en-GB" i="1" dirty="0"/>
              <a:t>Successful Start For New Mobile Phone Theft Prevention Approach | Motorpoint Arena Cardiff</a:t>
            </a:r>
            <a:r>
              <a:rPr lang="en-GB" dirty="0"/>
              <a:t>. [online] Available at: https://</a:t>
            </a:r>
            <a:r>
              <a:rPr lang="en-GB" dirty="0" err="1"/>
              <a:t>motorpointarenacardiff.co.uk</a:t>
            </a:r>
            <a:r>
              <a:rPr lang="en-GB" dirty="0"/>
              <a:t>/news-and-alerts/successful-start-new-mobile-phone-theft-prevention-approach [Accessed 2 Nov. 2018].</a:t>
            </a:r>
          </a:p>
          <a:p>
            <a:r>
              <a:rPr lang="en-GB" dirty="0" err="1"/>
              <a:t>Spurrier</a:t>
            </a:r>
            <a:r>
              <a:rPr lang="en-GB" dirty="0"/>
              <a:t>, M. (2018). </a:t>
            </a:r>
            <a:r>
              <a:rPr lang="en-GB" i="1" dirty="0"/>
              <a:t>Facial recognition is not just useless. In police hands, it is dangerous | Martha </a:t>
            </a:r>
            <a:r>
              <a:rPr lang="en-GB" i="1" dirty="0" err="1"/>
              <a:t>Spurrier</a:t>
            </a:r>
            <a:r>
              <a:rPr lang="en-GB" dirty="0"/>
              <a:t>. [online] the Guardian. Available at: https://</a:t>
            </a:r>
            <a:r>
              <a:rPr lang="en-GB" dirty="0" err="1"/>
              <a:t>www.theguardian.com</a:t>
            </a:r>
            <a:r>
              <a:rPr lang="en-GB" dirty="0"/>
              <a:t>/</a:t>
            </a:r>
            <a:r>
              <a:rPr lang="en-GB" dirty="0" err="1"/>
              <a:t>commentisfree</a:t>
            </a:r>
            <a:r>
              <a:rPr lang="en-GB" dirty="0"/>
              <a:t>/2018/may/16/facial-recognition-useless-police-dangerous-met-inaccurate [Accessed 2 Nov.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269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160266-cloud-template-16x9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160266-cloud-template-16x9</Template>
  <TotalTime>9494</TotalTime>
  <Words>354</Words>
  <Application>Microsoft Macintosh PowerPoint</Application>
  <PresentationFormat>Widescreen</PresentationFormat>
  <Paragraphs>119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160266-cloud-template-16x9</vt:lpstr>
      <vt:lpstr>Digital Change at Motorpoint Arena Cardiff</vt:lpstr>
      <vt:lpstr>About Motorpoint</vt:lpstr>
      <vt:lpstr>Why Change?</vt:lpstr>
      <vt:lpstr>What has changed?</vt:lpstr>
      <vt:lpstr>Lewins Forcefield</vt:lpstr>
      <vt:lpstr>Typical Stakeholders  for an Event Venue</vt:lpstr>
      <vt:lpstr>PowerPoint Presentation</vt:lpstr>
      <vt:lpstr>My Next Steps</vt:lpstr>
      <vt:lpstr>References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Motorpoint Cardiff Facial Recognition</dc:title>
  <dc:creator>Paige Ford (P146228)</dc:creator>
  <cp:lastModifiedBy>Paige Ford (P146228)</cp:lastModifiedBy>
  <cp:revision>45</cp:revision>
  <dcterms:created xsi:type="dcterms:W3CDTF">2018-10-23T08:57:07Z</dcterms:created>
  <dcterms:modified xsi:type="dcterms:W3CDTF">2018-11-12T23:26:43Z</dcterms:modified>
</cp:coreProperties>
</file>