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0"/>
  </p:notesMasterIdLst>
  <p:handoutMasterIdLst>
    <p:handoutMasterId r:id="rId51"/>
  </p:handoutMasterIdLst>
  <p:sldIdLst>
    <p:sldId id="652" r:id="rId2"/>
    <p:sldId id="332" r:id="rId3"/>
    <p:sldId id="371" r:id="rId4"/>
    <p:sldId id="662" r:id="rId5"/>
    <p:sldId id="339" r:id="rId6"/>
    <p:sldId id="341" r:id="rId7"/>
    <p:sldId id="333" r:id="rId8"/>
    <p:sldId id="663" r:id="rId9"/>
    <p:sldId id="334" r:id="rId10"/>
    <p:sldId id="337" r:id="rId11"/>
    <p:sldId id="656" r:id="rId12"/>
    <p:sldId id="657" r:id="rId13"/>
    <p:sldId id="655" r:id="rId14"/>
    <p:sldId id="342" r:id="rId15"/>
    <p:sldId id="345" r:id="rId16"/>
    <p:sldId id="347" r:id="rId17"/>
    <p:sldId id="348" r:id="rId18"/>
    <p:sldId id="296" r:id="rId19"/>
    <p:sldId id="424" r:id="rId20"/>
    <p:sldId id="422" r:id="rId21"/>
    <p:sldId id="417" r:id="rId22"/>
    <p:sldId id="418" r:id="rId23"/>
    <p:sldId id="419" r:id="rId24"/>
    <p:sldId id="420" r:id="rId25"/>
    <p:sldId id="421" r:id="rId26"/>
    <p:sldId id="407" r:id="rId27"/>
    <p:sldId id="349" r:id="rId28"/>
    <p:sldId id="350" r:id="rId29"/>
    <p:sldId id="351" r:id="rId30"/>
    <p:sldId id="352" r:id="rId31"/>
    <p:sldId id="353" r:id="rId32"/>
    <p:sldId id="356" r:id="rId33"/>
    <p:sldId id="344" r:id="rId34"/>
    <p:sldId id="358" r:id="rId35"/>
    <p:sldId id="660" r:id="rId36"/>
    <p:sldId id="359" r:id="rId37"/>
    <p:sldId id="360" r:id="rId38"/>
    <p:sldId id="661" r:id="rId39"/>
    <p:sldId id="664" r:id="rId40"/>
    <p:sldId id="354" r:id="rId41"/>
    <p:sldId id="659" r:id="rId42"/>
    <p:sldId id="658" r:id="rId43"/>
    <p:sldId id="665" r:id="rId44"/>
    <p:sldId id="368" r:id="rId45"/>
    <p:sldId id="653" r:id="rId46"/>
    <p:sldId id="654" r:id="rId47"/>
    <p:sldId id="364" r:id="rId48"/>
    <p:sldId id="361" r:id="rId4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511" autoAdjust="0"/>
  </p:normalViewPr>
  <p:slideViewPr>
    <p:cSldViewPr>
      <p:cViewPr varScale="1">
        <p:scale>
          <a:sx n="100" d="100"/>
          <a:sy n="100" d="100"/>
        </p:scale>
        <p:origin x="177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0573A2-80E7-CADC-FCF6-E790A4CF6E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20E713-5891-1EF8-D41E-88D91ECF96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21B47B-3F8F-A28E-9B42-3AA8B9673FD2}"/>
              </a:ext>
            </a:extLst>
          </p:cNvPr>
          <p:cNvSpPr>
            <a:spLocks noGrp="1"/>
          </p:cNvSpPr>
          <p:nvPr>
            <p:ph type="body" idx="1"/>
          </p:nvPr>
        </p:nvSpPr>
        <p:spPr/>
        <p:txBody>
          <a:bodyPr/>
          <a:lstStyle/>
          <a:p>
            <a:r>
              <a:rPr lang="en-GB" dirty="0"/>
              <a:t>Give out handouts (Gibb’s Reflective</a:t>
            </a:r>
            <a:r>
              <a:rPr lang="en-GB" baseline="0" dirty="0"/>
              <a:t> Cycle, Kolb’s Experiential Learning Cycle, Driscoll’s What Model) </a:t>
            </a:r>
            <a:r>
              <a:rPr lang="en-GB" dirty="0"/>
              <a:t>- https://www.repository.cam.ac.uk/bitstream/handle/1810/265159/MEM_ReflectivePracticeHandout_V4_20170616.pdf?sequence=1  </a:t>
            </a:r>
          </a:p>
        </p:txBody>
      </p:sp>
      <p:sp>
        <p:nvSpPr>
          <p:cNvPr id="4" name="Slide Number Placeholder 3">
            <a:extLst>
              <a:ext uri="{FF2B5EF4-FFF2-40B4-BE49-F238E27FC236}">
                <a16:creationId xmlns:a16="http://schemas.microsoft.com/office/drawing/2014/main" id="{E414A08F-73AA-0439-13F3-5F4A26142BDF}"/>
              </a:ext>
            </a:extLst>
          </p:cNvPr>
          <p:cNvSpPr>
            <a:spLocks noGrp="1"/>
          </p:cNvSpPr>
          <p:nvPr>
            <p:ph type="sldNum" sz="quarter" idx="10"/>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17206067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Gibbs example…</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3817692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a:t>
            </a:r>
            <a:r>
              <a:rPr lang="en-GB" baseline="0" dirty="0"/>
              <a:t> Gibbs example…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1151785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Gibbs 1988, p9 – “It is from the feelings and thoughts emerging from this reflection that generalisations or concepts can be generated. And it is generalisations or concepts that allow new situations to be tackled effectively.”</a:t>
            </a:r>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18</a:t>
            </a:fld>
            <a:endParaRPr lang="en-US"/>
          </a:p>
        </p:txBody>
      </p:sp>
    </p:spTree>
    <p:extLst>
      <p:ext uri="{BB962C8B-B14F-4D97-AF65-F5344CB8AC3E}">
        <p14:creationId xmlns:p14="http://schemas.microsoft.com/office/powerpoint/2010/main" val="1284642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read and discuss the authentic example of a reflection written in a Health Care setting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19</a:t>
            </a:fld>
            <a:endParaRPr lang="en-US"/>
          </a:p>
        </p:txBody>
      </p:sp>
    </p:spTree>
    <p:extLst>
      <p:ext uri="{BB962C8B-B14F-4D97-AF65-F5344CB8AC3E}">
        <p14:creationId xmlns:p14="http://schemas.microsoft.com/office/powerpoint/2010/main" val="239285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read and discuss the authentic example of a reflection written in an academic setting.  (This may also help them to prepare a structure / ideas for their own reflective report.) </a:t>
            </a:r>
          </a:p>
        </p:txBody>
      </p:sp>
      <p:sp>
        <p:nvSpPr>
          <p:cNvPr id="4" name="Slide Number Placeholder 3"/>
          <p:cNvSpPr>
            <a:spLocks noGrp="1"/>
          </p:cNvSpPr>
          <p:nvPr>
            <p:ph type="sldNum" sz="quarter" idx="5"/>
          </p:nvPr>
        </p:nvSpPr>
        <p:spPr/>
        <p:txBody>
          <a:bodyPr/>
          <a:lstStyle/>
          <a:p>
            <a:fld id="{6936E1E2-17D2-5E4C-B96D-EEDAC0EF77DB}" type="slidenum">
              <a:rPr lang="en-US" smtClean="0"/>
              <a:pPr/>
              <a:t>20</a:t>
            </a:fld>
            <a:endParaRPr lang="en-US"/>
          </a:p>
        </p:txBody>
      </p:sp>
    </p:spTree>
    <p:extLst>
      <p:ext uri="{BB962C8B-B14F-4D97-AF65-F5344CB8AC3E}">
        <p14:creationId xmlns:p14="http://schemas.microsoft.com/office/powerpoint/2010/main" val="3607939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Ask the students to reflect on elements of the Academic Skills Course in preparation for the Task 3 Assessment.</a:t>
            </a:r>
          </a:p>
          <a:p>
            <a:endParaRPr lang="en-GB" dirty="0"/>
          </a:p>
          <a:p>
            <a:r>
              <a:rPr lang="en-GB" dirty="0"/>
              <a:t>Allocate time for students to complete this task and allow students to share parts of this cycle which they found most challenging.</a:t>
            </a:r>
          </a:p>
        </p:txBody>
      </p:sp>
      <p:sp>
        <p:nvSpPr>
          <p:cNvPr id="4" name="Slide Number Placeholder 3"/>
          <p:cNvSpPr>
            <a:spLocks noGrp="1"/>
          </p:cNvSpPr>
          <p:nvPr>
            <p:ph type="sldNum" sz="quarter" idx="5"/>
          </p:nvPr>
        </p:nvSpPr>
        <p:spPr/>
        <p:txBody>
          <a:bodyPr/>
          <a:lstStyle/>
          <a:p>
            <a:fld id="{6936E1E2-17D2-5E4C-B96D-EEDAC0EF77DB}" type="slidenum">
              <a:rPr lang="en-US" smtClean="0"/>
              <a:pPr/>
              <a:t>26</a:t>
            </a:fld>
            <a:endParaRPr lang="en-US"/>
          </a:p>
        </p:txBody>
      </p:sp>
    </p:spTree>
    <p:extLst>
      <p:ext uri="{BB962C8B-B14F-4D97-AF65-F5344CB8AC3E}">
        <p14:creationId xmlns:p14="http://schemas.microsoft.com/office/powerpoint/2010/main" val="2395502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out handouts (Gibb’s Reflective</a:t>
            </a:r>
            <a:r>
              <a:rPr lang="en-GB" baseline="0" dirty="0"/>
              <a:t> Cycle, Kolb’s Experiential Learning Cycle, Driscoll’s What Model) </a:t>
            </a:r>
            <a:r>
              <a:rPr lang="en-GB" dirty="0"/>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40</a:t>
            </a:fld>
            <a:endParaRPr lang="en-GB" altLang="en-US"/>
          </a:p>
        </p:txBody>
      </p:sp>
    </p:spTree>
    <p:extLst>
      <p:ext uri="{BB962C8B-B14F-4D97-AF65-F5344CB8AC3E}">
        <p14:creationId xmlns:p14="http://schemas.microsoft.com/office/powerpoint/2010/main" val="96731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2DD8C-6274-4A92-1AAB-1CDB504756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44479A-B2F5-FA37-63FB-3527AF3CFC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234544-0754-0245-75FD-2E34B5D5F3A8}"/>
              </a:ext>
            </a:extLst>
          </p:cNvPr>
          <p:cNvSpPr>
            <a:spLocks noGrp="1"/>
          </p:cNvSpPr>
          <p:nvPr>
            <p:ph type="body" idx="1"/>
          </p:nvPr>
        </p:nvSpPr>
        <p:spPr/>
        <p:txBody>
          <a:bodyPr/>
          <a:lstStyle/>
          <a:p>
            <a:r>
              <a:rPr lang="en-GB" dirty="0"/>
              <a:t>Give out handouts (Gibb’s Reflective</a:t>
            </a:r>
            <a:r>
              <a:rPr lang="en-GB" baseline="0" dirty="0"/>
              <a:t> Cycle, Kolb’s Experiential Learning Cycle, Driscoll’s What Model) </a:t>
            </a:r>
            <a:r>
              <a:rPr lang="en-GB" dirty="0"/>
              <a:t>- https://www.repository.cam.ac.uk/bitstream/handle/1810/265159/MEM_ReflectivePracticeHandout_V4_20170616.pdf?sequence=1  </a:t>
            </a:r>
          </a:p>
        </p:txBody>
      </p:sp>
      <p:sp>
        <p:nvSpPr>
          <p:cNvPr id="4" name="Slide Number Placeholder 3">
            <a:extLst>
              <a:ext uri="{FF2B5EF4-FFF2-40B4-BE49-F238E27FC236}">
                <a16:creationId xmlns:a16="http://schemas.microsoft.com/office/drawing/2014/main" id="{CF9B26BD-679F-BF46-9798-24FB82337A34}"/>
              </a:ext>
            </a:extLst>
          </p:cNvPr>
          <p:cNvSpPr>
            <a:spLocks noGrp="1"/>
          </p:cNvSpPr>
          <p:nvPr>
            <p:ph type="sldNum" sz="quarter" idx="10"/>
          </p:nvPr>
        </p:nvSpPr>
        <p:spPr/>
        <p:txBody>
          <a:bodyPr/>
          <a:lstStyle/>
          <a:p>
            <a:pPr>
              <a:defRPr/>
            </a:pPr>
            <a:fld id="{81B164FB-C17E-44B0-8405-045844A6C61F}" type="slidenum">
              <a:rPr lang="en-GB" altLang="en-US" smtClean="0"/>
              <a:pPr>
                <a:defRPr/>
              </a:pPr>
              <a:t>41</a:t>
            </a:fld>
            <a:endParaRPr lang="en-GB" altLang="en-US"/>
          </a:p>
        </p:txBody>
      </p:sp>
    </p:spTree>
    <p:extLst>
      <p:ext uri="{BB962C8B-B14F-4D97-AF65-F5344CB8AC3E}">
        <p14:creationId xmlns:p14="http://schemas.microsoft.com/office/powerpoint/2010/main" val="3232011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08F2C7-475B-8FAD-81AF-376058BEB9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B9279D-A38E-FA35-8E21-820B57E8A1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07AF7D-3B1E-D039-F157-1CECDC46DE8C}"/>
              </a:ext>
            </a:extLst>
          </p:cNvPr>
          <p:cNvSpPr>
            <a:spLocks noGrp="1"/>
          </p:cNvSpPr>
          <p:nvPr>
            <p:ph type="body" idx="1"/>
          </p:nvPr>
        </p:nvSpPr>
        <p:spPr/>
        <p:txBody>
          <a:bodyPr/>
          <a:lstStyle/>
          <a:p>
            <a:r>
              <a:rPr lang="en-GB" dirty="0"/>
              <a:t>Give out handouts (Gibb’s Reflective</a:t>
            </a:r>
            <a:r>
              <a:rPr lang="en-GB" baseline="0" dirty="0"/>
              <a:t> Cycle, Kolb’s Experiential Learning Cycle, Driscoll’s What Model) </a:t>
            </a:r>
            <a:r>
              <a:rPr lang="en-GB" dirty="0"/>
              <a:t>- https://www.repository.cam.ac.uk/bitstream/handle/1810/265159/MEM_ReflectivePracticeHandout_V4_20170616.pdf?sequence=1  </a:t>
            </a:r>
          </a:p>
        </p:txBody>
      </p:sp>
      <p:sp>
        <p:nvSpPr>
          <p:cNvPr id="4" name="Slide Number Placeholder 3">
            <a:extLst>
              <a:ext uri="{FF2B5EF4-FFF2-40B4-BE49-F238E27FC236}">
                <a16:creationId xmlns:a16="http://schemas.microsoft.com/office/drawing/2014/main" id="{BEBEB3ED-C7A1-B0D9-247C-800AFD085DA6}"/>
              </a:ext>
            </a:extLst>
          </p:cNvPr>
          <p:cNvSpPr>
            <a:spLocks noGrp="1"/>
          </p:cNvSpPr>
          <p:nvPr>
            <p:ph type="sldNum" sz="quarter" idx="10"/>
          </p:nvPr>
        </p:nvSpPr>
        <p:spPr/>
        <p:txBody>
          <a:bodyPr/>
          <a:lstStyle/>
          <a:p>
            <a:pPr>
              <a:defRPr/>
            </a:pPr>
            <a:fld id="{81B164FB-C17E-44B0-8405-045844A6C61F}" type="slidenum">
              <a:rPr lang="en-GB" altLang="en-US" smtClean="0"/>
              <a:pPr>
                <a:defRPr/>
              </a:pPr>
              <a:t>42</a:t>
            </a:fld>
            <a:endParaRPr lang="en-GB" altLang="en-US"/>
          </a:p>
        </p:txBody>
      </p:sp>
    </p:spTree>
    <p:extLst>
      <p:ext uri="{BB962C8B-B14F-4D97-AF65-F5344CB8AC3E}">
        <p14:creationId xmlns:p14="http://schemas.microsoft.com/office/powerpoint/2010/main" val="41217312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expertprogrammanagement.com/2019/05/gibbs-reflective-cycl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www.aomrc.org.uk/wp-content/uploads/2018/08/MCJ15414-ReflectivePractice-Gibbs-Example1-v2.pdf"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cei.ust.hk/files/public/simplypsychology_kolb_learning_styles.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bradford.ac.uk/wimba-files/skill-space/Reflective_Writing_HTML/page_04.htm" TargetMode="External"/><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reflection.ed.ac.uk/reflectors-toolkit/reflecting-on-experience/what-so-what-now-what"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reflection.ed.ac.uk/reflectors-toolkit/reflecting-on-experience/what-so-what-now-what"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hampshireonlinelearning.co.uk/pluginfile.php/4368/mod_resource/content/6/What,%20So%20What,%20Now%20What.pdf" TargetMode="External"/><Relationship Id="rId2" Type="http://schemas.openxmlformats.org/officeDocument/2006/relationships/hyperlink" Target="https://hhs.hud.ac.uk/lqsu/Sessionsforall/supp/Sch%C3%B6n%20reflection-in%20and%20-on%20action.pdf" TargetMode="External"/><Relationship Id="rId1" Type="http://schemas.openxmlformats.org/officeDocument/2006/relationships/slideLayout" Target="../slideLayouts/slideLayout2.xml"/><Relationship Id="rId4" Type="http://schemas.openxmlformats.org/officeDocument/2006/relationships/hyperlink" Target="http://www2.port.ac.uk/media/contacts-and-departments/student-support-services/ask/downloads/Reflective-writing---a-basic-introduction.pdf"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www.simplypsychology.org/learning-kolb.html" TargetMode="External"/><Relationship Id="rId2" Type="http://schemas.openxmlformats.org/officeDocument/2006/relationships/hyperlink" Target="https://skillsforlearning.leedsbeckett.ac.uk/preview/content/models/02.shtml" TargetMode="External"/><Relationship Id="rId1" Type="http://schemas.openxmlformats.org/officeDocument/2006/relationships/slideLayout" Target="../slideLayouts/slideLayout2.xml"/><Relationship Id="rId4" Type="http://schemas.openxmlformats.org/officeDocument/2006/relationships/hyperlink" Target="https://reflection.ed.ac.uk/reflectors-toolkit/reflecting-on-experience/what-so-what-now-what"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www.learnhigher.ac.uk/wp-content/uploads/Reflective_writing_The_Park_WattonCollingsMoon.pdf" TargetMode="External"/><Relationship Id="rId2" Type="http://schemas.openxmlformats.org/officeDocument/2006/relationships/hyperlink" Target="https://www2.le.ac.uk/departments/doctoralcollege/training/eresources/teaching/theories/kolb"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repository.cam.ac.uk/bitstream/handle/1810/265159/MEM_ReflectivePracticeHandout_V4_20170616.pdf?sequence=1" TargetMode="External"/><Relationship Id="rId2" Type="http://schemas.openxmlformats.org/officeDocument/2006/relationships/hyperlink" Target="https://www.cambridge-community.org.uk/professional-development/gswrp/index.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LCLM4001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sz="2400" b="1" dirty="0">
                <a:solidFill>
                  <a:srgbClr val="FFFF00"/>
                </a:solidFill>
                <a:effectLst>
                  <a:outerShdw blurRad="38100" dist="38100" dir="2700000" algn="tl">
                    <a:srgbClr val="000000">
                      <a:alpha val="43137"/>
                    </a:srgbClr>
                  </a:outerShdw>
                </a:effectLst>
              </a:rPr>
              <a:t>Reflective Writing</a:t>
            </a:r>
            <a:endParaRPr lang="en-GB" altLang="en-US" sz="24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24/11/2025</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sz="4000" b="1" dirty="0"/>
              <a:t>Overview</a:t>
            </a:r>
          </a:p>
        </p:txBody>
      </p:sp>
      <p:sp>
        <p:nvSpPr>
          <p:cNvPr id="3" name="Content Placeholder 2"/>
          <p:cNvSpPr>
            <a:spLocks noGrp="1"/>
          </p:cNvSpPr>
          <p:nvPr>
            <p:ph idx="1"/>
          </p:nvPr>
        </p:nvSpPr>
        <p:spPr>
          <a:xfrm>
            <a:off x="457200" y="980728"/>
            <a:ext cx="8291264" cy="4536504"/>
          </a:xfrm>
        </p:spPr>
        <p:txBody>
          <a:bodyPr>
            <a:normAutofit fontScale="92500" lnSpcReduction="20000"/>
          </a:bodyPr>
          <a:lstStyle/>
          <a:p>
            <a:r>
              <a:rPr lang="en-GB" sz="3000" dirty="0"/>
              <a:t>What is reflection?</a:t>
            </a:r>
          </a:p>
          <a:p>
            <a:r>
              <a:rPr lang="en-GB" sz="3000" dirty="0"/>
              <a:t>What is reflective writing?</a:t>
            </a:r>
          </a:p>
          <a:p>
            <a:r>
              <a:rPr lang="en-GB" sz="3000" dirty="0"/>
              <a:t>What is a reflective assignment?</a:t>
            </a:r>
          </a:p>
          <a:p>
            <a:r>
              <a:rPr lang="en-GB" sz="3000" dirty="0"/>
              <a:t>Why reflect?</a:t>
            </a:r>
          </a:p>
          <a:p>
            <a:r>
              <a:rPr lang="en-GB" sz="3000" dirty="0"/>
              <a:t>Multiple perspectives in reflective writing</a:t>
            </a:r>
          </a:p>
          <a:p>
            <a:r>
              <a:rPr lang="en-GB" sz="3300" dirty="0"/>
              <a:t>Example frameworks/models of reflection:</a:t>
            </a:r>
          </a:p>
          <a:p>
            <a:pPr marL="0" indent="0">
              <a:buNone/>
            </a:pPr>
            <a:r>
              <a:rPr lang="en-GB" sz="2800" i="1" dirty="0">
                <a:sym typeface="Wingdings" panose="05000000000000000000" pitchFamily="2" charset="2"/>
              </a:rPr>
              <a:t>	 </a:t>
            </a:r>
            <a:r>
              <a:rPr lang="en-GB" sz="2800" i="1" dirty="0"/>
              <a:t>Gibbs ‘Reflective Cycle’ (1988)</a:t>
            </a:r>
          </a:p>
          <a:p>
            <a:pPr marL="0" indent="0">
              <a:buNone/>
            </a:pPr>
            <a:r>
              <a:rPr lang="en-GB" sz="2800" i="1" dirty="0">
                <a:sym typeface="Wingdings" panose="05000000000000000000" pitchFamily="2" charset="2"/>
              </a:rPr>
              <a:t>	 </a:t>
            </a:r>
            <a:r>
              <a:rPr lang="en-GB" sz="2800" i="1" dirty="0"/>
              <a:t>Kolb’s ‘Experiential Learning Cycle’ (1984)</a:t>
            </a:r>
          </a:p>
          <a:p>
            <a:pPr marL="0" indent="0">
              <a:buNone/>
            </a:pPr>
            <a:r>
              <a:rPr lang="en-GB" sz="2800" i="1" dirty="0">
                <a:sym typeface="Wingdings" panose="05000000000000000000" pitchFamily="2" charset="2"/>
              </a:rPr>
              <a:t>	 </a:t>
            </a:r>
            <a:r>
              <a:rPr lang="en-GB" sz="2800" i="1" dirty="0"/>
              <a:t>Driscoll’s Model (1994, 2000)</a:t>
            </a:r>
          </a:p>
          <a:p>
            <a:r>
              <a:rPr lang="en-GB" sz="3000" dirty="0"/>
              <a:t>Tips for reflective writing</a:t>
            </a:r>
          </a:p>
          <a:p>
            <a:pPr marL="0" indent="0">
              <a:buNone/>
            </a:pPr>
            <a:endParaRPr lang="en-GB" sz="2200" i="1" dirty="0"/>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70C0"/>
                </a:solidFill>
              </a:rPr>
              <a:t>Worksheet activity</a:t>
            </a:r>
          </a:p>
        </p:txBody>
      </p:sp>
      <p:sp>
        <p:nvSpPr>
          <p:cNvPr id="3" name="Content Placeholder 2"/>
          <p:cNvSpPr>
            <a:spLocks noGrp="1"/>
          </p:cNvSpPr>
          <p:nvPr>
            <p:ph idx="1"/>
          </p:nvPr>
        </p:nvSpPr>
        <p:spPr>
          <a:xfrm>
            <a:off x="457200" y="1268760"/>
            <a:ext cx="8229600" cy="4248473"/>
          </a:xfrm>
        </p:spPr>
        <p:txBody>
          <a:bodyPr>
            <a:normAutofit/>
          </a:bodyPr>
          <a:lstStyle/>
          <a:p>
            <a:endParaRPr lang="en-GB" dirty="0"/>
          </a:p>
          <a:p>
            <a:pPr marL="0" indent="0">
              <a:buNone/>
            </a:pPr>
            <a:r>
              <a:rPr lang="en-GB" sz="3600" dirty="0"/>
              <a:t>Let’s go to the worksheet and complete points 1 &amp; 2. </a:t>
            </a:r>
            <a:endParaRPr lang="en-GB" sz="3600" i="1" dirty="0"/>
          </a:p>
          <a:p>
            <a:pPr marL="0" indent="0">
              <a:buNone/>
            </a:pPr>
            <a:endParaRPr lang="en-GB" dirty="0"/>
          </a:p>
        </p:txBody>
      </p:sp>
    </p:spTree>
    <p:extLst>
      <p:ext uri="{BB962C8B-B14F-4D97-AF65-F5344CB8AC3E}">
        <p14:creationId xmlns:p14="http://schemas.microsoft.com/office/powerpoint/2010/main" val="323492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42AAB-1F07-4B8D-860B-A713EC1B8C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950E27-E2CB-5DA0-43B8-F1A67AFE3819}"/>
              </a:ext>
            </a:extLst>
          </p:cNvPr>
          <p:cNvSpPr>
            <a:spLocks noGrp="1"/>
          </p:cNvSpPr>
          <p:nvPr>
            <p:ph type="title"/>
          </p:nvPr>
        </p:nvSpPr>
        <p:spPr/>
        <p:txBody>
          <a:bodyPr/>
          <a:lstStyle/>
          <a:p>
            <a:r>
              <a:rPr lang="en-GB" b="1" dirty="0"/>
              <a:t>What is reflection?</a:t>
            </a:r>
          </a:p>
        </p:txBody>
      </p:sp>
      <p:sp>
        <p:nvSpPr>
          <p:cNvPr id="3" name="Content Placeholder 2">
            <a:extLst>
              <a:ext uri="{FF2B5EF4-FFF2-40B4-BE49-F238E27FC236}">
                <a16:creationId xmlns:a16="http://schemas.microsoft.com/office/drawing/2014/main" id="{29E9009F-0B14-6918-FD93-B5138BEAFA42}"/>
              </a:ext>
            </a:extLst>
          </p:cNvPr>
          <p:cNvSpPr>
            <a:spLocks noGrp="1"/>
          </p:cNvSpPr>
          <p:nvPr>
            <p:ph idx="1"/>
          </p:nvPr>
        </p:nvSpPr>
        <p:spPr>
          <a:xfrm>
            <a:off x="457200" y="1268760"/>
            <a:ext cx="8229600" cy="4248473"/>
          </a:xfrm>
        </p:spPr>
        <p:txBody>
          <a:bodyPr>
            <a:normAutofit/>
          </a:bodyPr>
          <a:lstStyle/>
          <a:p>
            <a:endParaRPr lang="en-GB" dirty="0"/>
          </a:p>
          <a:p>
            <a:pPr marL="0" indent="0">
              <a:buNone/>
            </a:pPr>
            <a:r>
              <a:rPr lang="en-US" sz="2600" dirty="0"/>
              <a:t>Reflection is a purposeful activity in which you </a:t>
            </a:r>
            <a:r>
              <a:rPr lang="en-US" sz="2600" dirty="0" err="1"/>
              <a:t>analyse</a:t>
            </a:r>
            <a:r>
              <a:rPr lang="en-US" sz="2600" dirty="0"/>
              <a:t> experiences, or your own practice/skills/responses, in order to learn and improve.</a:t>
            </a:r>
            <a:endParaRPr lang="en-GB" sz="2600" i="1" dirty="0"/>
          </a:p>
          <a:p>
            <a:pPr marL="0" indent="0">
              <a:buNone/>
            </a:pPr>
            <a:endParaRPr lang="en-GB" sz="2600" dirty="0"/>
          </a:p>
          <a:p>
            <a:pPr marL="0" indent="0">
              <a:buNone/>
            </a:pPr>
            <a:r>
              <a:rPr lang="en-GB" sz="2600" b="1" dirty="0"/>
              <a:t>Which of the following best describes reflective writing?</a:t>
            </a:r>
            <a:endParaRPr lang="en-GB" sz="2600" dirty="0"/>
          </a:p>
          <a:p>
            <a:pPr marL="0" indent="0">
              <a:buNone/>
            </a:pPr>
            <a:r>
              <a:rPr lang="en-GB" sz="2600" b="1" dirty="0"/>
              <a:t>C.</a:t>
            </a:r>
            <a:r>
              <a:rPr lang="en-GB" sz="2600" dirty="0"/>
              <a:t> A critical analysis of your learning experiences</a:t>
            </a:r>
          </a:p>
        </p:txBody>
      </p:sp>
    </p:spTree>
    <p:extLst>
      <p:ext uri="{BB962C8B-B14F-4D97-AF65-F5344CB8AC3E}">
        <p14:creationId xmlns:p14="http://schemas.microsoft.com/office/powerpoint/2010/main" val="1592227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785818"/>
          </a:xfrm>
        </p:spPr>
        <p:txBody>
          <a:bodyPr/>
          <a:lstStyle/>
          <a:p>
            <a:r>
              <a:rPr lang="en-GB" b="1" dirty="0"/>
              <a:t>What is reflective writing?</a:t>
            </a:r>
          </a:p>
        </p:txBody>
      </p:sp>
      <p:sp>
        <p:nvSpPr>
          <p:cNvPr id="3" name="Content Placeholder 2"/>
          <p:cNvSpPr>
            <a:spLocks noGrp="1"/>
          </p:cNvSpPr>
          <p:nvPr>
            <p:ph idx="1"/>
          </p:nvPr>
        </p:nvSpPr>
        <p:spPr>
          <a:xfrm>
            <a:off x="611560" y="1124744"/>
            <a:ext cx="7848872" cy="4392489"/>
          </a:xfrm>
        </p:spPr>
        <p:txBody>
          <a:bodyPr/>
          <a:lstStyle/>
          <a:p>
            <a:pPr>
              <a:buNone/>
            </a:pPr>
            <a:r>
              <a:rPr lang="en-GB" dirty="0"/>
              <a:t>Reflective writing is </a:t>
            </a:r>
            <a:r>
              <a:rPr lang="en-GB" u="sng" dirty="0"/>
              <a:t>evidence of reflective thinking</a:t>
            </a:r>
            <a:r>
              <a:rPr lang="en-GB" dirty="0"/>
              <a:t>. </a:t>
            </a:r>
          </a:p>
          <a:p>
            <a:pPr>
              <a:buNone/>
            </a:pPr>
            <a:endParaRPr lang="en-GB" dirty="0"/>
          </a:p>
          <a:p>
            <a:pPr>
              <a:buNone/>
            </a:pPr>
            <a:r>
              <a:rPr lang="en-GB" dirty="0"/>
              <a:t>In an academic context, reflective thinking usually involves: </a:t>
            </a:r>
            <a:br>
              <a:rPr lang="en-GB" dirty="0"/>
            </a:br>
            <a:endParaRPr lang="en-GB" dirty="0"/>
          </a:p>
          <a:p>
            <a:pPr>
              <a:buNone/>
            </a:pPr>
            <a:r>
              <a:rPr lang="en-GB" b="1" dirty="0"/>
              <a:t>1. Looking back at something </a:t>
            </a:r>
            <a:r>
              <a:rPr lang="en-GB" dirty="0"/>
              <a:t>(often an event/idea, something that happened).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a:bodyPr>
          <a:lstStyle/>
          <a:p>
            <a:pPr>
              <a:buNone/>
            </a:pPr>
            <a:r>
              <a:rPr lang="en-GB" b="1" dirty="0"/>
              <a:t>2. Analysing the event or idea </a:t>
            </a:r>
            <a:r>
              <a:rPr lang="en-GB" dirty="0"/>
              <a:t>(thinking in depth and from different perspectives, and trying to explain, often with reference to a model or theory from your subject). </a:t>
            </a:r>
            <a:br>
              <a:rPr lang="en-GB" dirty="0"/>
            </a:br>
            <a:endParaRPr lang="en-GB" dirty="0"/>
          </a:p>
          <a:p>
            <a:pPr>
              <a:buNone/>
            </a:pPr>
            <a:r>
              <a:rPr lang="en-GB" b="1" dirty="0"/>
              <a:t>3. Thinking carefully about what the event or idea means for you </a:t>
            </a:r>
            <a:r>
              <a:rPr lang="en-GB" dirty="0"/>
              <a:t>and your ongoing progress as a learner and/or practising professional.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699501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592"/>
            <a:ext cx="8229600" cy="1143000"/>
          </a:xfrm>
        </p:spPr>
        <p:txBody>
          <a:bodyPr/>
          <a:lstStyle/>
          <a:p>
            <a:r>
              <a:rPr lang="en-GB" sz="4000" b="1" dirty="0"/>
              <a:t>What is a reflective assignment?</a:t>
            </a:r>
            <a:endParaRPr lang="en-GB" sz="4000" dirty="0"/>
          </a:p>
        </p:txBody>
      </p:sp>
      <p:sp>
        <p:nvSpPr>
          <p:cNvPr id="3" name="Content Placeholder 2"/>
          <p:cNvSpPr>
            <a:spLocks noGrp="1"/>
          </p:cNvSpPr>
          <p:nvPr>
            <p:ph idx="1"/>
          </p:nvPr>
        </p:nvSpPr>
        <p:spPr>
          <a:xfrm>
            <a:off x="457200" y="1142984"/>
            <a:ext cx="8229600" cy="4374249"/>
          </a:xfrm>
        </p:spPr>
        <p:txBody>
          <a:bodyPr/>
          <a:lstStyle/>
          <a:p>
            <a:r>
              <a:rPr lang="en-GB" sz="2400" dirty="0"/>
              <a:t>A reflective assignment (report/essay, etc.) is </a:t>
            </a:r>
            <a:r>
              <a:rPr lang="en-GB" sz="2400" b="1" dirty="0"/>
              <a:t>a</a:t>
            </a:r>
            <a:r>
              <a:rPr lang="en-GB" sz="2400" dirty="0"/>
              <a:t> </a:t>
            </a:r>
            <a:r>
              <a:rPr lang="en-GB" sz="2400" b="1" dirty="0"/>
              <a:t>personal account</a:t>
            </a:r>
            <a:r>
              <a:rPr lang="en-GB" sz="2400" dirty="0"/>
              <a:t> of your learning journey; one where students critically analyse their learning experiences, often in relation to a specific task, project, or module. </a:t>
            </a:r>
          </a:p>
          <a:p>
            <a:r>
              <a:rPr lang="en-GB" sz="2400" dirty="0"/>
              <a:t>Helps develop self-awareness, critical thinking, and the ability to connect theory with practice.</a:t>
            </a:r>
            <a:endParaRPr lang="en-GB" sz="1800" dirty="0"/>
          </a:p>
          <a:p>
            <a:r>
              <a:rPr lang="en-GB" sz="2400" dirty="0"/>
              <a:t>Focuses on </a:t>
            </a:r>
            <a:r>
              <a:rPr lang="en-GB" sz="2400" b="1" dirty="0"/>
              <a:t>what you did</a:t>
            </a:r>
            <a:r>
              <a:rPr lang="en-GB" sz="2400" dirty="0"/>
              <a:t>, </a:t>
            </a:r>
            <a:r>
              <a:rPr lang="en-GB" sz="2400" b="1" dirty="0"/>
              <a:t>how you felt</a:t>
            </a:r>
            <a:r>
              <a:rPr lang="en-GB" sz="2400" dirty="0"/>
              <a:t>, </a:t>
            </a:r>
            <a:r>
              <a:rPr lang="en-GB" sz="2400" b="1" dirty="0"/>
              <a:t>what you learned</a:t>
            </a:r>
            <a:r>
              <a:rPr lang="en-GB" sz="2400" dirty="0"/>
              <a:t>, and </a:t>
            </a:r>
            <a:r>
              <a:rPr lang="en-GB" sz="2400" b="1" dirty="0"/>
              <a:t>how you’ll apply it</a:t>
            </a:r>
            <a:r>
              <a:rPr lang="en-GB" sz="2400" dirty="0"/>
              <a:t> in the future.</a:t>
            </a:r>
          </a:p>
          <a:p>
            <a:pPr algn="just"/>
            <a:r>
              <a:rPr lang="en-GB" sz="2400" dirty="0"/>
              <a:t>While traditional academic writing discourages </a:t>
            </a:r>
            <a:r>
              <a:rPr lang="en-GB" sz="2400" u="sng" dirty="0"/>
              <a:t>first-person accounts</a:t>
            </a:r>
            <a:r>
              <a:rPr lang="en-GB" sz="2400" dirty="0"/>
              <a:t>, </a:t>
            </a:r>
            <a:r>
              <a:rPr lang="en-GB" sz="2400" b="1" dirty="0"/>
              <a:t>reflective assignments</a:t>
            </a:r>
            <a:r>
              <a:rPr lang="en-GB" sz="2400" dirty="0"/>
              <a:t> rely on them </a:t>
            </a:r>
          </a:p>
          <a:p>
            <a:pPr lvl="1" algn="just"/>
            <a:r>
              <a:rPr lang="en-GB" sz="2000" dirty="0"/>
              <a:t>you can use </a:t>
            </a:r>
            <a:r>
              <a:rPr lang="en-GB" sz="2000" i="1" dirty="0"/>
              <a:t>I, me, mine, I learned…</a:t>
            </a:r>
          </a:p>
          <a:p>
            <a:pPr lvl="1" algn="just"/>
            <a:endParaRPr lang="en-GB" sz="2000" dirty="0"/>
          </a:p>
          <a:p>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2479E-1934-B9AE-80BC-7313732F33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BA30A9-2378-FCDE-9FB5-E5ACACDEDA67}"/>
              </a:ext>
            </a:extLst>
          </p:cNvPr>
          <p:cNvSpPr>
            <a:spLocks noGrp="1"/>
          </p:cNvSpPr>
          <p:nvPr>
            <p:ph type="title"/>
          </p:nvPr>
        </p:nvSpPr>
        <p:spPr/>
        <p:txBody>
          <a:bodyPr/>
          <a:lstStyle/>
          <a:p>
            <a:r>
              <a:rPr lang="en-GB" b="1" dirty="0">
                <a:solidFill>
                  <a:srgbClr val="0070C0"/>
                </a:solidFill>
              </a:rPr>
              <a:t>Worksheet activity</a:t>
            </a:r>
          </a:p>
        </p:txBody>
      </p:sp>
      <p:sp>
        <p:nvSpPr>
          <p:cNvPr id="3" name="Content Placeholder 2">
            <a:extLst>
              <a:ext uri="{FF2B5EF4-FFF2-40B4-BE49-F238E27FC236}">
                <a16:creationId xmlns:a16="http://schemas.microsoft.com/office/drawing/2014/main" id="{B030A5B0-FE2F-E8E5-861F-9857533E2457}"/>
              </a:ext>
            </a:extLst>
          </p:cNvPr>
          <p:cNvSpPr>
            <a:spLocks noGrp="1"/>
          </p:cNvSpPr>
          <p:nvPr>
            <p:ph idx="1"/>
          </p:nvPr>
        </p:nvSpPr>
        <p:spPr>
          <a:xfrm>
            <a:off x="457200" y="1268760"/>
            <a:ext cx="8229600" cy="4248473"/>
          </a:xfrm>
        </p:spPr>
        <p:txBody>
          <a:bodyPr>
            <a:normAutofit/>
          </a:bodyPr>
          <a:lstStyle/>
          <a:p>
            <a:endParaRPr lang="en-GB" dirty="0"/>
          </a:p>
          <a:p>
            <a:pPr marL="0" indent="0">
              <a:buNone/>
            </a:pPr>
            <a:r>
              <a:rPr lang="en-GB" sz="3600" dirty="0"/>
              <a:t>Let’s now try a bit of reflective writing. </a:t>
            </a:r>
          </a:p>
          <a:p>
            <a:pPr marL="0" indent="0">
              <a:buNone/>
            </a:pPr>
            <a:r>
              <a:rPr lang="en-GB" sz="3600" dirty="0"/>
              <a:t>Go to the worksheet and complete points 3 &amp; 4. </a:t>
            </a:r>
            <a:endParaRPr lang="en-GB" sz="3600" i="1" dirty="0"/>
          </a:p>
          <a:p>
            <a:pPr marL="0" indent="0">
              <a:buNone/>
            </a:pPr>
            <a:endParaRPr lang="en-GB" dirty="0"/>
          </a:p>
        </p:txBody>
      </p:sp>
    </p:spTree>
    <p:extLst>
      <p:ext uri="{BB962C8B-B14F-4D97-AF65-F5344CB8AC3E}">
        <p14:creationId xmlns:p14="http://schemas.microsoft.com/office/powerpoint/2010/main" val="703545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p:spPr>
        <p:txBody>
          <a:bodyPr/>
          <a:lstStyle/>
          <a:p>
            <a:r>
              <a:rPr lang="en-GB" b="1" dirty="0"/>
              <a:t>Why Reflect?</a:t>
            </a:r>
            <a:endParaRPr lang="en-GB" dirty="0"/>
          </a:p>
        </p:txBody>
      </p:sp>
      <p:sp>
        <p:nvSpPr>
          <p:cNvPr id="3" name="Content Placeholder 2"/>
          <p:cNvSpPr>
            <a:spLocks noGrp="1"/>
          </p:cNvSpPr>
          <p:nvPr>
            <p:ph idx="1"/>
          </p:nvPr>
        </p:nvSpPr>
        <p:spPr>
          <a:xfrm>
            <a:off x="3059832" y="1328839"/>
            <a:ext cx="5832648" cy="1956145"/>
          </a:xfrm>
        </p:spPr>
        <p:txBody>
          <a:bodyPr/>
          <a:lstStyle/>
          <a:p>
            <a:pPr marL="0" indent="0" algn="just">
              <a:buNone/>
            </a:pPr>
            <a:r>
              <a:rPr lang="en-GB" sz="2400" dirty="0"/>
              <a:t>“It is not sufficient simply to have an experience in order to learn. </a:t>
            </a:r>
            <a:r>
              <a:rPr lang="en-GB" sz="2400" b="1" dirty="0"/>
              <a:t>Without reflecting upon this experience it may quickly be forgotten</a:t>
            </a:r>
            <a:r>
              <a:rPr lang="en-GB" sz="2400" dirty="0"/>
              <a:t>, or its learning potential lost. It is from </a:t>
            </a:r>
            <a:r>
              <a:rPr lang="en-GB" sz="2400" b="1" dirty="0"/>
              <a:t>the feelings and thoughts emerging from this reflection </a:t>
            </a:r>
            <a:r>
              <a:rPr lang="en-GB" sz="2400" dirty="0"/>
              <a:t>that generalisations or concepts can be generated.” </a:t>
            </a:r>
          </a:p>
          <a:p>
            <a:pPr marL="0" indent="0" algn="just">
              <a:buNone/>
            </a:pPr>
            <a:r>
              <a:rPr lang="en-GB" sz="2400" dirty="0"/>
              <a:t>(Gibbs, 1988)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Picture 2" descr="C:\Users\Anita\Desktop\download.jpg"/>
          <p:cNvPicPr>
            <a:picLocks noChangeAspect="1" noChangeArrowheads="1"/>
          </p:cNvPicPr>
          <p:nvPr/>
        </p:nvPicPr>
        <p:blipFill>
          <a:blip r:embed="rId2"/>
          <a:srcRect/>
          <a:stretch>
            <a:fillRect/>
          </a:stretch>
        </p:blipFill>
        <p:spPr bwMode="auto">
          <a:xfrm>
            <a:off x="285527" y="1643050"/>
            <a:ext cx="2357454" cy="1785950"/>
          </a:xfrm>
          <a:prstGeom prst="rect">
            <a:avLst/>
          </a:prstGeom>
          <a:noFill/>
        </p:spPr>
      </p:pic>
      <p:sp>
        <p:nvSpPr>
          <p:cNvPr id="7" name="TextBox 6">
            <a:extLst>
              <a:ext uri="{FF2B5EF4-FFF2-40B4-BE49-F238E27FC236}">
                <a16:creationId xmlns:a16="http://schemas.microsoft.com/office/drawing/2014/main" id="{E6085E23-C3BB-CB61-FE19-286327470D28}"/>
              </a:ext>
            </a:extLst>
          </p:cNvPr>
          <p:cNvSpPr txBox="1"/>
          <p:nvPr/>
        </p:nvSpPr>
        <p:spPr>
          <a:xfrm>
            <a:off x="3059832" y="5005941"/>
            <a:ext cx="8229600" cy="523220"/>
          </a:xfrm>
          <a:prstGeom prst="rect">
            <a:avLst/>
          </a:prstGeom>
          <a:noFill/>
        </p:spPr>
        <p:txBody>
          <a:bodyPr wrap="square" rtlCol="0">
            <a:spAutoFit/>
          </a:bodyPr>
          <a:lstStyle/>
          <a:p>
            <a:r>
              <a:rPr lang="en-GB" sz="2800" b="1" dirty="0">
                <a:latin typeface="+mn-lt"/>
              </a:rPr>
              <a:t>What does this mean?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642942"/>
          </a:xfrm>
        </p:spPr>
        <p:txBody>
          <a:bodyPr/>
          <a:lstStyle/>
          <a:p>
            <a:r>
              <a:rPr lang="en-GB" sz="3200" b="1" dirty="0"/>
              <a:t>Multiple perspectives in reflective writing </a:t>
            </a:r>
            <a:endParaRPr lang="en-GB" sz="3200" dirty="0"/>
          </a:p>
        </p:txBody>
      </p:sp>
      <p:sp>
        <p:nvSpPr>
          <p:cNvPr id="3" name="Content Placeholder 2"/>
          <p:cNvSpPr>
            <a:spLocks noGrp="1"/>
          </p:cNvSpPr>
          <p:nvPr>
            <p:ph idx="1"/>
          </p:nvPr>
        </p:nvSpPr>
        <p:spPr>
          <a:xfrm>
            <a:off x="457200" y="928670"/>
            <a:ext cx="8229600" cy="4588563"/>
          </a:xfrm>
        </p:spPr>
        <p:txBody>
          <a:bodyPr/>
          <a:lstStyle/>
          <a:p>
            <a:r>
              <a:rPr lang="en-GB" sz="2400" dirty="0"/>
              <a:t>Reflective writing isn’t just about </a:t>
            </a:r>
            <a:r>
              <a:rPr lang="en-GB" sz="2400" i="1" dirty="0"/>
              <a:t>your</a:t>
            </a:r>
            <a:r>
              <a:rPr lang="en-GB" sz="2400" dirty="0"/>
              <a:t> thoughts</a:t>
            </a:r>
          </a:p>
          <a:p>
            <a:r>
              <a:rPr lang="en-GB" sz="2400" dirty="0"/>
              <a:t>also about considering how </a:t>
            </a:r>
            <a:r>
              <a:rPr lang="en-GB" sz="2400" b="1" dirty="0"/>
              <a:t>others</a:t>
            </a:r>
            <a:r>
              <a:rPr lang="en-GB" sz="2400" dirty="0"/>
              <a:t> might view the same experience</a:t>
            </a:r>
          </a:p>
          <a:p>
            <a:r>
              <a:rPr lang="en-GB" sz="2400" dirty="0"/>
              <a:t>helps move beyond personal opinion and develop a more </a:t>
            </a:r>
            <a:r>
              <a:rPr lang="en-GB" sz="2400" b="1" dirty="0"/>
              <a:t>balanced, analytical reflection</a:t>
            </a:r>
            <a:r>
              <a:rPr lang="en-GB" sz="2400" dirty="0"/>
              <a:t>.</a:t>
            </a:r>
          </a:p>
          <a:p>
            <a:r>
              <a:rPr lang="en-GB" sz="2400" dirty="0"/>
              <a:t>Whilst your reflective writing will be based on </a:t>
            </a:r>
            <a:r>
              <a:rPr lang="en-GB" sz="2400" b="1" dirty="0"/>
              <a:t>personal experience</a:t>
            </a:r>
            <a:r>
              <a:rPr lang="en-GB" sz="2400" dirty="0"/>
              <a:t>, it will also need to draw on </a:t>
            </a:r>
            <a:r>
              <a:rPr lang="en-GB" sz="2400" b="1" dirty="0"/>
              <a:t>other sources </a:t>
            </a:r>
            <a:r>
              <a:rPr lang="en-GB" sz="2400" dirty="0"/>
              <a:t>and types of evidence</a:t>
            </a:r>
          </a:p>
          <a:p>
            <a:pPr marL="0" indent="0">
              <a:buNone/>
            </a:pPr>
            <a:endParaRPr lang="en-GB" sz="2400"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Picture 2" descr="C:\Users\Anita\Desktop\download (1).jpg"/>
          <p:cNvPicPr>
            <a:picLocks noChangeAspect="1" noChangeArrowheads="1"/>
          </p:cNvPicPr>
          <p:nvPr/>
        </p:nvPicPr>
        <p:blipFill>
          <a:blip r:embed="rId2"/>
          <a:srcRect/>
          <a:stretch>
            <a:fillRect/>
          </a:stretch>
        </p:blipFill>
        <p:spPr bwMode="auto">
          <a:xfrm>
            <a:off x="6228184" y="4077073"/>
            <a:ext cx="2286016" cy="14401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80D6E-102B-8C20-380F-2948918ED4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491FA2-C342-FA8D-138C-DA7A21947E3A}"/>
              </a:ext>
            </a:extLst>
          </p:cNvPr>
          <p:cNvSpPr>
            <a:spLocks noGrp="1"/>
          </p:cNvSpPr>
          <p:nvPr>
            <p:ph type="title"/>
          </p:nvPr>
        </p:nvSpPr>
        <p:spPr>
          <a:xfrm>
            <a:off x="457200" y="142852"/>
            <a:ext cx="8229600" cy="642942"/>
          </a:xfrm>
        </p:spPr>
        <p:txBody>
          <a:bodyPr/>
          <a:lstStyle/>
          <a:p>
            <a:r>
              <a:rPr lang="en-GB" sz="3200" b="1" dirty="0"/>
              <a:t>Multiple perspectives in reflective writing </a:t>
            </a:r>
            <a:endParaRPr lang="en-GB" sz="3200" dirty="0"/>
          </a:p>
        </p:txBody>
      </p:sp>
      <p:sp>
        <p:nvSpPr>
          <p:cNvPr id="3" name="Content Placeholder 2">
            <a:extLst>
              <a:ext uri="{FF2B5EF4-FFF2-40B4-BE49-F238E27FC236}">
                <a16:creationId xmlns:a16="http://schemas.microsoft.com/office/drawing/2014/main" id="{52604730-26C5-E897-DFF8-486259BB5A97}"/>
              </a:ext>
            </a:extLst>
          </p:cNvPr>
          <p:cNvSpPr>
            <a:spLocks noGrp="1"/>
          </p:cNvSpPr>
          <p:nvPr>
            <p:ph idx="1"/>
          </p:nvPr>
        </p:nvSpPr>
        <p:spPr>
          <a:xfrm>
            <a:off x="457200" y="928670"/>
            <a:ext cx="8229600" cy="4588563"/>
          </a:xfrm>
        </p:spPr>
        <p:txBody>
          <a:bodyPr/>
          <a:lstStyle/>
          <a:p>
            <a:pPr marL="0" indent="0">
              <a:buNone/>
            </a:pPr>
            <a:r>
              <a:rPr lang="en-GB" sz="2800" b="1" dirty="0"/>
              <a:t>Why It Matters:</a:t>
            </a:r>
          </a:p>
          <a:p>
            <a:r>
              <a:rPr lang="en-GB" sz="2400" dirty="0"/>
              <a:t>Encourages </a:t>
            </a:r>
            <a:r>
              <a:rPr lang="en-GB" sz="2400" b="1" dirty="0"/>
              <a:t>critical thinking</a:t>
            </a:r>
            <a:r>
              <a:rPr lang="en-GB" sz="2400" dirty="0"/>
              <a:t> and avoids bias.</a:t>
            </a:r>
          </a:p>
          <a:p>
            <a:r>
              <a:rPr lang="en-GB" sz="2400" dirty="0"/>
              <a:t>Helps students understand </a:t>
            </a:r>
            <a:r>
              <a:rPr lang="en-GB" sz="2400" b="1" dirty="0"/>
              <a:t>diverse viewpoints</a:t>
            </a:r>
            <a:r>
              <a:rPr lang="en-GB" sz="2400" dirty="0"/>
              <a:t> (e.g., peers, tutors, clients).</a:t>
            </a:r>
          </a:p>
          <a:p>
            <a:r>
              <a:rPr lang="en-GB" sz="2400" dirty="0"/>
              <a:t>Strengthens the ability to </a:t>
            </a:r>
            <a:r>
              <a:rPr lang="en-GB" sz="2400" b="1" dirty="0"/>
              <a:t>evaluate situations</a:t>
            </a:r>
            <a:r>
              <a:rPr lang="en-GB" sz="2400" dirty="0"/>
              <a:t> from different angles.</a:t>
            </a:r>
          </a:p>
          <a:p>
            <a:r>
              <a:rPr lang="en-GB" sz="2400" dirty="0"/>
              <a:t>Builds empathy and </a:t>
            </a:r>
            <a:r>
              <a:rPr lang="en-GB" sz="2400" b="1" dirty="0"/>
              <a:t>professional awareness</a:t>
            </a:r>
            <a:r>
              <a:rPr lang="en-GB" sz="2400" dirty="0"/>
              <a:t>.</a:t>
            </a:r>
          </a:p>
          <a:p>
            <a:pPr marL="0" indent="0">
              <a:buNone/>
            </a:pPr>
            <a:endParaRPr lang="en-GB" sz="2400" dirty="0"/>
          </a:p>
          <a:p>
            <a:endParaRPr lang="en-GB" dirty="0"/>
          </a:p>
        </p:txBody>
      </p:sp>
      <p:sp>
        <p:nvSpPr>
          <p:cNvPr id="4" name="Date Placeholder 3">
            <a:extLst>
              <a:ext uri="{FF2B5EF4-FFF2-40B4-BE49-F238E27FC236}">
                <a16:creationId xmlns:a16="http://schemas.microsoft.com/office/drawing/2014/main" id="{24C17A6E-F733-34B0-EBE0-A7392B5664D1}"/>
              </a:ext>
            </a:extLst>
          </p:cNvPr>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a:extLst>
              <a:ext uri="{FF2B5EF4-FFF2-40B4-BE49-F238E27FC236}">
                <a16:creationId xmlns:a16="http://schemas.microsoft.com/office/drawing/2014/main" id="{1FB9B9CB-16AC-F22C-0D26-5CAFD547E5A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655313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B4615-84E7-10D0-A452-ED4B37E43B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25BA66-E225-7CB5-E7B5-94B5C752F002}"/>
              </a:ext>
            </a:extLst>
          </p:cNvPr>
          <p:cNvSpPr>
            <a:spLocks noGrp="1"/>
          </p:cNvSpPr>
          <p:nvPr>
            <p:ph type="title"/>
          </p:nvPr>
        </p:nvSpPr>
        <p:spPr>
          <a:xfrm>
            <a:off x="457200" y="142852"/>
            <a:ext cx="8229600" cy="642942"/>
          </a:xfrm>
        </p:spPr>
        <p:txBody>
          <a:bodyPr/>
          <a:lstStyle/>
          <a:p>
            <a:r>
              <a:rPr lang="en-GB" sz="3200" b="1" dirty="0"/>
              <a:t>Multiple perspectives in reflective writing </a:t>
            </a:r>
            <a:endParaRPr lang="en-GB" sz="3200" dirty="0"/>
          </a:p>
        </p:txBody>
      </p:sp>
      <p:sp>
        <p:nvSpPr>
          <p:cNvPr id="3" name="Content Placeholder 2">
            <a:extLst>
              <a:ext uri="{FF2B5EF4-FFF2-40B4-BE49-F238E27FC236}">
                <a16:creationId xmlns:a16="http://schemas.microsoft.com/office/drawing/2014/main" id="{5C4B3FD1-BB5D-7CD9-5A2F-ED0C3EF81C38}"/>
              </a:ext>
            </a:extLst>
          </p:cNvPr>
          <p:cNvSpPr>
            <a:spLocks noGrp="1"/>
          </p:cNvSpPr>
          <p:nvPr>
            <p:ph idx="1"/>
          </p:nvPr>
        </p:nvSpPr>
        <p:spPr>
          <a:xfrm>
            <a:off x="457200" y="928670"/>
            <a:ext cx="8229600" cy="4588563"/>
          </a:xfrm>
        </p:spPr>
        <p:txBody>
          <a:bodyPr/>
          <a:lstStyle/>
          <a:p>
            <a:pPr marL="0" indent="0">
              <a:buNone/>
            </a:pPr>
            <a:r>
              <a:rPr lang="en-GB" sz="2400" b="1" dirty="0"/>
              <a:t>How Students Can Apply It:</a:t>
            </a:r>
          </a:p>
          <a:p>
            <a:r>
              <a:rPr lang="en-GB" sz="1800" b="1" dirty="0"/>
              <a:t>Self vs. Others</a:t>
            </a:r>
            <a:br>
              <a:rPr lang="en-GB" sz="1800" dirty="0"/>
            </a:br>
            <a:r>
              <a:rPr lang="en-GB" sz="1800" dirty="0"/>
              <a:t>Compare your own reactions with how others might have felt or responded.</a:t>
            </a:r>
          </a:p>
          <a:p>
            <a:r>
              <a:rPr lang="en-GB" sz="1800" b="1" dirty="0"/>
              <a:t>Role Perspectives</a:t>
            </a:r>
            <a:br>
              <a:rPr lang="en-GB" sz="1800" dirty="0"/>
            </a:br>
            <a:r>
              <a:rPr lang="en-GB" sz="1800" dirty="0"/>
              <a:t>Consider the experience from different roles—e.g., as a student, team member, leader, or observer.</a:t>
            </a:r>
          </a:p>
          <a:p>
            <a:r>
              <a:rPr lang="en-GB" sz="1800" b="1" dirty="0"/>
              <a:t>Theoretical Lenses</a:t>
            </a:r>
            <a:br>
              <a:rPr lang="en-GB" sz="1800" dirty="0"/>
            </a:br>
            <a:r>
              <a:rPr lang="en-GB" sz="1800" dirty="0"/>
              <a:t>Use academic theories to interpret the experience from a broader or alternative viewpoint.</a:t>
            </a:r>
          </a:p>
          <a:p>
            <a:r>
              <a:rPr lang="en-GB" sz="1800" b="1" dirty="0"/>
              <a:t>Feedback Integration</a:t>
            </a:r>
            <a:br>
              <a:rPr lang="en-GB" sz="1800" dirty="0"/>
            </a:br>
            <a:r>
              <a:rPr lang="en-GB" sz="1800" dirty="0"/>
              <a:t>Reflect on feedback received and how it contrasts with your own perception.</a:t>
            </a:r>
          </a:p>
          <a:p>
            <a:r>
              <a:rPr lang="en-GB" sz="1800" b="1" dirty="0"/>
              <a:t>Cultural or Ethical Views</a:t>
            </a:r>
            <a:br>
              <a:rPr lang="en-GB" sz="1800" dirty="0"/>
            </a:br>
            <a:r>
              <a:rPr lang="en-GB" sz="1800" dirty="0"/>
              <a:t>Think about how cultural background or ethical considerations might influence interpretation.</a:t>
            </a:r>
          </a:p>
          <a:p>
            <a:pPr marL="0" indent="0">
              <a:buNone/>
            </a:pPr>
            <a:endParaRPr lang="en-GB" sz="2400" dirty="0"/>
          </a:p>
          <a:p>
            <a:endParaRPr lang="en-GB" dirty="0"/>
          </a:p>
        </p:txBody>
      </p:sp>
      <p:sp>
        <p:nvSpPr>
          <p:cNvPr id="4" name="Date Placeholder 3">
            <a:extLst>
              <a:ext uri="{FF2B5EF4-FFF2-40B4-BE49-F238E27FC236}">
                <a16:creationId xmlns:a16="http://schemas.microsoft.com/office/drawing/2014/main" id="{DD9221AD-32FE-C58C-F3AD-79C75DBD36DF}"/>
              </a:ext>
            </a:extLst>
          </p:cNvPr>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a:extLst>
              <a:ext uri="{FF2B5EF4-FFF2-40B4-BE49-F238E27FC236}">
                <a16:creationId xmlns:a16="http://schemas.microsoft.com/office/drawing/2014/main" id="{2CD6C3DB-3555-816B-3F6F-1CB7FB9F6F5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221126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C9E92B-665D-C7DA-3151-E5A064036F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271DE9-7C40-18DA-3182-50F3DC57BB8F}"/>
              </a:ext>
            </a:extLst>
          </p:cNvPr>
          <p:cNvSpPr>
            <a:spLocks noGrp="1"/>
          </p:cNvSpPr>
          <p:nvPr>
            <p:ph type="title"/>
          </p:nvPr>
        </p:nvSpPr>
        <p:spPr>
          <a:xfrm>
            <a:off x="250825" y="274638"/>
            <a:ext cx="8713663" cy="1143000"/>
          </a:xfrm>
        </p:spPr>
        <p:txBody>
          <a:bodyPr/>
          <a:lstStyle/>
          <a:p>
            <a:r>
              <a:rPr lang="en-GB" b="1" dirty="0"/>
              <a:t>Common Frameworks (models)</a:t>
            </a:r>
            <a:br>
              <a:rPr lang="en-GB" b="1" dirty="0"/>
            </a:br>
            <a:r>
              <a:rPr lang="en-GB" b="1" dirty="0"/>
              <a:t>of Reflection</a:t>
            </a:r>
          </a:p>
        </p:txBody>
      </p:sp>
      <p:sp>
        <p:nvSpPr>
          <p:cNvPr id="3" name="Content Placeholder 2">
            <a:extLst>
              <a:ext uri="{FF2B5EF4-FFF2-40B4-BE49-F238E27FC236}">
                <a16:creationId xmlns:a16="http://schemas.microsoft.com/office/drawing/2014/main" id="{8984CAB9-2553-70A1-95C4-13BC7D06E9B7}"/>
              </a:ext>
            </a:extLst>
          </p:cNvPr>
          <p:cNvSpPr>
            <a:spLocks noGrp="1"/>
          </p:cNvSpPr>
          <p:nvPr>
            <p:ph idx="1"/>
          </p:nvPr>
        </p:nvSpPr>
        <p:spPr>
          <a:xfrm>
            <a:off x="457200" y="1772817"/>
            <a:ext cx="8229600" cy="3744416"/>
          </a:xfrm>
        </p:spPr>
        <p:txBody>
          <a:bodyPr/>
          <a:lstStyle/>
          <a:p>
            <a:r>
              <a:rPr lang="en-GB" dirty="0"/>
              <a:t>Gibbs’ Reflective Cycle (1988)</a:t>
            </a:r>
          </a:p>
          <a:p>
            <a:r>
              <a:rPr lang="en-GB" dirty="0"/>
              <a:t>Kolb’s Experiential Learning Cycle (1984)</a:t>
            </a:r>
          </a:p>
          <a:p>
            <a:r>
              <a:rPr lang="en-GB" dirty="0"/>
              <a:t>Driscoll’s Model (1994, 2000)</a:t>
            </a:r>
            <a:br>
              <a:rPr lang="en-GB" dirty="0"/>
            </a:br>
            <a:br>
              <a:rPr lang="en-GB" dirty="0"/>
            </a:br>
            <a:endParaRPr lang="en-GB" dirty="0"/>
          </a:p>
          <a:p>
            <a:pPr marL="0" indent="0">
              <a:buNone/>
            </a:pPr>
            <a:r>
              <a:rPr lang="en-GB" dirty="0"/>
              <a:t>…..there are more reflective frameworks!</a:t>
            </a:r>
          </a:p>
          <a:p>
            <a:endParaRPr lang="en-GB" dirty="0"/>
          </a:p>
          <a:p>
            <a:endParaRPr lang="en-GB" dirty="0"/>
          </a:p>
        </p:txBody>
      </p:sp>
      <p:sp>
        <p:nvSpPr>
          <p:cNvPr id="4" name="Date Placeholder 3">
            <a:extLst>
              <a:ext uri="{FF2B5EF4-FFF2-40B4-BE49-F238E27FC236}">
                <a16:creationId xmlns:a16="http://schemas.microsoft.com/office/drawing/2014/main" id="{2D820CA0-3EC0-89D3-7E94-9EE592BAD346}"/>
              </a:ext>
            </a:extLst>
          </p:cNvPr>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a:extLst>
              <a:ext uri="{FF2B5EF4-FFF2-40B4-BE49-F238E27FC236}">
                <a16:creationId xmlns:a16="http://schemas.microsoft.com/office/drawing/2014/main" id="{AF8C60F4-DA72-EAB7-690A-95C689568E30}"/>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49086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1655" cy="1143000"/>
          </a:xfrm>
        </p:spPr>
        <p:txBody>
          <a:bodyPr/>
          <a:lstStyle/>
          <a:p>
            <a:r>
              <a:rPr lang="en-GB" b="1" dirty="0"/>
              <a:t>Gibbs’ Reflective Cycle (1988)</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6" name="TextBox 5"/>
          <p:cNvSpPr txBox="1"/>
          <p:nvPr/>
        </p:nvSpPr>
        <p:spPr>
          <a:xfrm>
            <a:off x="35496" y="5445224"/>
            <a:ext cx="5761335" cy="230832"/>
          </a:xfrm>
          <a:prstGeom prst="rect">
            <a:avLst/>
          </a:prstGeom>
          <a:noFill/>
        </p:spPr>
        <p:txBody>
          <a:bodyPr wrap="square" rtlCol="0">
            <a:spAutoFit/>
          </a:bodyPr>
          <a:lstStyle/>
          <a:p>
            <a:r>
              <a:rPr lang="en-GB" sz="900" b="1" dirty="0"/>
              <a:t>Image source: </a:t>
            </a:r>
            <a:r>
              <a:rPr lang="en-GB" sz="900" dirty="0">
                <a:hlinkClick r:id="rId3"/>
              </a:rPr>
              <a:t>https://expertprogrammanagement.com/2019/05/gibbs-reflective-cycle/</a:t>
            </a:r>
            <a:r>
              <a:rPr lang="en-GB" sz="900" dirty="0"/>
              <a:t> </a:t>
            </a:r>
          </a:p>
        </p:txBody>
      </p:sp>
      <p:pic>
        <p:nvPicPr>
          <p:cNvPr id="7" name="Picture 2" descr="Gibbs' Reflective Cycle">
            <a:extLst>
              <a:ext uri="{FF2B5EF4-FFF2-40B4-BE49-F238E27FC236}">
                <a16:creationId xmlns:a16="http://schemas.microsoft.com/office/drawing/2014/main" id="{A62E0686-297F-C035-A92F-B346B4D7A1A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855"/>
          <a:stretch>
            <a:fillRect/>
          </a:stretch>
        </p:blipFill>
        <p:spPr bwMode="auto">
          <a:xfrm>
            <a:off x="1691680" y="1417638"/>
            <a:ext cx="5496272" cy="37849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5630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Description:</a:t>
            </a:r>
          </a:p>
          <a:p>
            <a:r>
              <a:rPr lang="en-GB" sz="3100" dirty="0"/>
              <a:t>What happened? Don’t make judgements yet or try to draw conclusions; simply describe.</a:t>
            </a:r>
          </a:p>
          <a:p>
            <a:pPr marL="0" indent="0">
              <a:buNone/>
            </a:pPr>
            <a:r>
              <a:rPr lang="en-GB" sz="3100" b="1" dirty="0"/>
              <a:t>Feelings:</a:t>
            </a:r>
          </a:p>
          <a:p>
            <a:r>
              <a:rPr lang="en-GB" sz="3100" dirty="0"/>
              <a:t>What were your reactions and feelings? Again don’t move on to analysing these yet.</a:t>
            </a:r>
          </a:p>
          <a:p>
            <a:pPr marL="0" indent="0">
              <a:buNone/>
            </a:pPr>
            <a:r>
              <a:rPr lang="en-GB" sz="3100" b="1" dirty="0"/>
              <a:t>Evaluation:</a:t>
            </a:r>
          </a:p>
          <a:p>
            <a:r>
              <a:rPr lang="en-GB" sz="3100" dirty="0"/>
              <a:t>What was good and bad about the experience? Make value judgements.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6" name="TextBox 5"/>
          <p:cNvSpPr txBox="1"/>
          <p:nvPr/>
        </p:nvSpPr>
        <p:spPr>
          <a:xfrm>
            <a:off x="7580665"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68023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Analysis:</a:t>
            </a:r>
          </a:p>
          <a:p>
            <a:r>
              <a:rPr lang="en-GB" sz="3100" dirty="0"/>
              <a:t>What sense can you make of the situation? Bring in ideas from outside the experience to help you. What was really going on? Were different people’s experiences similar or different in important ways?</a:t>
            </a:r>
          </a:p>
          <a:p>
            <a:pPr marL="0" indent="0">
              <a:buNone/>
            </a:pPr>
            <a:r>
              <a:rPr lang="en-GB" sz="3100" b="1" dirty="0"/>
              <a:t>Conclusions (general):</a:t>
            </a:r>
          </a:p>
          <a:p>
            <a:r>
              <a:rPr lang="en-GB" sz="3100" dirty="0"/>
              <a:t>What can be concluded, in a general sense, from these experiences and the analyses you have undertaken?</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7" name="TextBox 6"/>
          <p:cNvSpPr txBox="1"/>
          <p:nvPr/>
        </p:nvSpPr>
        <p:spPr>
          <a:xfrm>
            <a:off x="7540007"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582173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Conclusions (specific):</a:t>
            </a:r>
          </a:p>
          <a:p>
            <a:r>
              <a:rPr lang="en-GB" sz="3100" dirty="0"/>
              <a:t>What can be concluded about your own specific, unique, personal situation or way of working? </a:t>
            </a:r>
          </a:p>
          <a:p>
            <a:pPr marL="0" indent="0">
              <a:buNone/>
            </a:pPr>
            <a:r>
              <a:rPr lang="en-GB" sz="3100" b="1" dirty="0"/>
              <a:t>Personal action plans:</a:t>
            </a:r>
          </a:p>
          <a:p>
            <a:r>
              <a:rPr lang="en-GB" sz="3100" dirty="0"/>
              <a:t>What are you going to do differently in this type of situation next time? What steps are you going to take on the basis of what you have learnt?</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7" name="TextBox 6"/>
          <p:cNvSpPr txBox="1"/>
          <p:nvPr/>
        </p:nvSpPr>
        <p:spPr>
          <a:xfrm>
            <a:off x="7580665"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3924863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The Gibb’s reflective cycle</a:t>
            </a:r>
          </a:p>
        </p:txBody>
      </p:sp>
      <p:sp>
        <p:nvSpPr>
          <p:cNvPr id="17" name="Freeform 16"/>
          <p:cNvSpPr/>
          <p:nvPr/>
        </p:nvSpPr>
        <p:spPr>
          <a:xfrm>
            <a:off x="3854920" y="1114527"/>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Description</a:t>
            </a:r>
            <a:endParaRPr lang="en-US" sz="1400" kern="1200" dirty="0"/>
          </a:p>
        </p:txBody>
      </p:sp>
      <p:sp>
        <p:nvSpPr>
          <p:cNvPr id="18" name="Freeform 17"/>
          <p:cNvSpPr/>
          <p:nvPr/>
        </p:nvSpPr>
        <p:spPr>
          <a:xfrm rot="1800000">
            <a:off x="5283809" y="2128456"/>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19" name="Freeform 18"/>
          <p:cNvSpPr/>
          <p:nvPr/>
        </p:nvSpPr>
        <p:spPr>
          <a:xfrm>
            <a:off x="5463573" y="1957063"/>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Feelings</a:t>
            </a:r>
            <a:endParaRPr lang="en-US" sz="1400" kern="1200" dirty="0"/>
          </a:p>
        </p:txBody>
      </p:sp>
      <p:sp>
        <p:nvSpPr>
          <p:cNvPr id="20" name="Freeform 19"/>
          <p:cNvSpPr/>
          <p:nvPr/>
        </p:nvSpPr>
        <p:spPr>
          <a:xfrm rot="5400000">
            <a:off x="5914737" y="3223357"/>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1" tIns="92454" rIns="36984" bIns="92456" numCol="1" spcCol="1270" anchor="ctr" anchorCtr="0">
            <a:noAutofit/>
          </a:bodyPr>
          <a:lstStyle/>
          <a:p>
            <a:pPr lvl="0" algn="ctr" defTabSz="933450">
              <a:lnSpc>
                <a:spcPct val="90000"/>
              </a:lnSpc>
              <a:spcBef>
                <a:spcPct val="0"/>
              </a:spcBef>
              <a:spcAft>
                <a:spcPct val="35000"/>
              </a:spcAft>
            </a:pPr>
            <a:endParaRPr lang="en-US" sz="2100" kern="1200"/>
          </a:p>
        </p:txBody>
      </p:sp>
      <p:sp>
        <p:nvSpPr>
          <p:cNvPr id="21" name="Freeform 20"/>
          <p:cNvSpPr/>
          <p:nvPr/>
        </p:nvSpPr>
        <p:spPr>
          <a:xfrm>
            <a:off x="5291529" y="3544498"/>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Evaluation</a:t>
            </a:r>
            <a:endParaRPr lang="en-US" sz="1400" kern="1200" dirty="0"/>
          </a:p>
        </p:txBody>
      </p:sp>
      <p:sp>
        <p:nvSpPr>
          <p:cNvPr id="22" name="Freeform 21"/>
          <p:cNvSpPr/>
          <p:nvPr/>
        </p:nvSpPr>
        <p:spPr>
          <a:xfrm rot="19800000">
            <a:off x="5248236" y="4383014"/>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36984" tIns="92455" rIns="0"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3" name="Freeform 22"/>
          <p:cNvSpPr/>
          <p:nvPr/>
        </p:nvSpPr>
        <p:spPr>
          <a:xfrm>
            <a:off x="3953986" y="4316729"/>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Analysis</a:t>
            </a:r>
            <a:endParaRPr lang="en-US" sz="1400" kern="1200" dirty="0"/>
          </a:p>
        </p:txBody>
      </p:sp>
      <p:sp>
        <p:nvSpPr>
          <p:cNvPr id="24" name="Freeform 23"/>
          <p:cNvSpPr/>
          <p:nvPr/>
        </p:nvSpPr>
        <p:spPr>
          <a:xfrm rot="1800000">
            <a:off x="3910692" y="4385636"/>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36984" tIns="92455" rIns="1"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5" name="Freeform 24"/>
          <p:cNvSpPr/>
          <p:nvPr/>
        </p:nvSpPr>
        <p:spPr>
          <a:xfrm>
            <a:off x="2490297" y="3651686"/>
            <a:ext cx="1520302" cy="1262510"/>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225988" tIns="225988" rIns="225988" bIns="225988" numCol="1" spcCol="1270" anchor="ctr" anchorCtr="0">
            <a:noAutofit/>
          </a:bodyPr>
          <a:lstStyle/>
          <a:p>
            <a:pPr lvl="0" algn="ctr" defTabSz="889000">
              <a:lnSpc>
                <a:spcPct val="90000"/>
              </a:lnSpc>
              <a:spcBef>
                <a:spcPct val="0"/>
              </a:spcBef>
              <a:spcAft>
                <a:spcPct val="35000"/>
              </a:spcAft>
            </a:pPr>
            <a:r>
              <a:rPr lang="en-US" sz="1600" kern="1200" dirty="0"/>
              <a:t>Conclusion</a:t>
            </a:r>
            <a:endParaRPr lang="en-US" sz="1100" kern="1200" dirty="0"/>
          </a:p>
        </p:txBody>
      </p:sp>
      <p:sp>
        <p:nvSpPr>
          <p:cNvPr id="26" name="Freeform 25"/>
          <p:cNvSpPr/>
          <p:nvPr/>
        </p:nvSpPr>
        <p:spPr>
          <a:xfrm rot="16200000">
            <a:off x="3239649" y="3228600"/>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1" tIns="92455" rIns="36986"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7" name="Freeform 26"/>
          <p:cNvSpPr/>
          <p:nvPr/>
        </p:nvSpPr>
        <p:spPr>
          <a:xfrm>
            <a:off x="2461297" y="2000035"/>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sz="2000" kern="1200" dirty="0"/>
              <a:t>Action Plan</a:t>
            </a:r>
          </a:p>
        </p:txBody>
      </p:sp>
      <p:sp>
        <p:nvSpPr>
          <p:cNvPr id="28" name="Freeform 27"/>
          <p:cNvSpPr/>
          <p:nvPr/>
        </p:nvSpPr>
        <p:spPr>
          <a:xfrm rot="19800000">
            <a:off x="3906151" y="2068943"/>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9" name="Rectangular Callout 8"/>
          <p:cNvSpPr/>
          <p:nvPr/>
        </p:nvSpPr>
        <p:spPr>
          <a:xfrm>
            <a:off x="7236296" y="1217662"/>
            <a:ext cx="1800200" cy="848804"/>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Happened?</a:t>
            </a:r>
          </a:p>
          <a:p>
            <a:endParaRPr lang="en-GB" sz="1400" dirty="0">
              <a:solidFill>
                <a:schemeClr val="bg2">
                  <a:lumMod val="75000"/>
                </a:schemeClr>
              </a:solidFill>
            </a:endParaRPr>
          </a:p>
        </p:txBody>
      </p:sp>
      <p:sp>
        <p:nvSpPr>
          <p:cNvPr id="11" name="Rectangular Callout 10"/>
          <p:cNvSpPr/>
          <p:nvPr/>
        </p:nvSpPr>
        <p:spPr>
          <a:xfrm>
            <a:off x="6876256" y="2766858"/>
            <a:ext cx="2160240" cy="884828"/>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were you thinking and feeling at the time? </a:t>
            </a:r>
          </a:p>
        </p:txBody>
      </p:sp>
      <p:sp>
        <p:nvSpPr>
          <p:cNvPr id="12" name="Rectangular Callout 11"/>
          <p:cNvSpPr/>
          <p:nvPr/>
        </p:nvSpPr>
        <p:spPr>
          <a:xfrm>
            <a:off x="6876256" y="4509120"/>
            <a:ext cx="2160240"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was good and bad about the experience?</a:t>
            </a:r>
          </a:p>
        </p:txBody>
      </p:sp>
      <p:sp>
        <p:nvSpPr>
          <p:cNvPr id="13" name="Rectangular Callout 12"/>
          <p:cNvSpPr/>
          <p:nvPr/>
        </p:nvSpPr>
        <p:spPr>
          <a:xfrm>
            <a:off x="241176" y="4653136"/>
            <a:ext cx="2160240" cy="936103"/>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241176" y="3264252"/>
            <a:ext cx="2009634" cy="681723"/>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else could you have done?</a:t>
            </a:r>
          </a:p>
        </p:txBody>
      </p:sp>
      <p:sp>
        <p:nvSpPr>
          <p:cNvPr id="15" name="Rectangular Callout 14"/>
          <p:cNvSpPr/>
          <p:nvPr/>
        </p:nvSpPr>
        <p:spPr>
          <a:xfrm>
            <a:off x="241176" y="1844823"/>
            <a:ext cx="1810544" cy="922033"/>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If it arose again, what would you do?</a:t>
            </a:r>
            <a:endParaRPr lang="en-GB" sz="1200" dirty="0">
              <a:solidFill>
                <a:schemeClr val="bg2">
                  <a:lumMod val="75000"/>
                </a:schemeClr>
              </a:solidFill>
            </a:endParaRPr>
          </a:p>
        </p:txBody>
      </p:sp>
    </p:spTree>
    <p:extLst>
      <p:ext uri="{BB962C8B-B14F-4D97-AF65-F5344CB8AC3E}">
        <p14:creationId xmlns:p14="http://schemas.microsoft.com/office/powerpoint/2010/main" val="62540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025D0-CF09-3B47-97C8-6521095BD6E8}"/>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b="1" dirty="0"/>
              <a:t>1. </a:t>
            </a:r>
            <a:r>
              <a:rPr lang="en-US" sz="3700" dirty="0"/>
              <a:t>A Reflection Based on Gibb’s Reflective Cycle - example </a:t>
            </a:r>
          </a:p>
        </p:txBody>
      </p:sp>
      <p:pic>
        <p:nvPicPr>
          <p:cNvPr id="6" name="Picture 5" descr="Happy healthcare professional with patient">
            <a:extLst>
              <a:ext uri="{FF2B5EF4-FFF2-40B4-BE49-F238E27FC236}">
                <a16:creationId xmlns:a16="http://schemas.microsoft.com/office/drawing/2014/main" id="{FD406611-83F1-0D42-B253-32AAEF91353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32420" b="-2"/>
          <a:stretch/>
        </p:blipFill>
        <p:spPr>
          <a:xfrm>
            <a:off x="457200" y="1434480"/>
            <a:ext cx="4038600" cy="3989040"/>
          </a:xfrm>
          <a:prstGeom prst="rect">
            <a:avLst/>
          </a:prstGeom>
          <a:noFill/>
        </p:spPr>
      </p:pic>
      <p:sp>
        <p:nvSpPr>
          <p:cNvPr id="3" name="Content Placeholder 2">
            <a:extLst>
              <a:ext uri="{FF2B5EF4-FFF2-40B4-BE49-F238E27FC236}">
                <a16:creationId xmlns:a16="http://schemas.microsoft.com/office/drawing/2014/main" id="{7A911180-27AC-C649-9322-616B8C309F19}"/>
              </a:ext>
            </a:extLst>
          </p:cNvPr>
          <p:cNvSpPr>
            <a:spLocks noGrp="1"/>
          </p:cNvSpPr>
          <p:nvPr>
            <p:ph sz="half" idx="2"/>
          </p:nvPr>
        </p:nvSpPr>
        <p:spPr>
          <a:xfrm>
            <a:off x="4659887" y="1567009"/>
            <a:ext cx="3754760" cy="3312369"/>
          </a:xfrm>
        </p:spPr>
        <p:txBody>
          <a:bodyPr>
            <a:normAutofit/>
          </a:bodyPr>
          <a:lstStyle/>
          <a:p>
            <a:pPr marL="0" indent="0">
              <a:buNone/>
            </a:pPr>
            <a:r>
              <a:rPr lang="en-US" sz="2000" dirty="0"/>
              <a:t>Source: </a:t>
            </a:r>
            <a:endParaRPr lang="en-US" sz="2000" dirty="0">
              <a:hlinkClick r:id="rId4"/>
            </a:endParaRPr>
          </a:p>
          <a:p>
            <a:pPr marL="0" indent="0">
              <a:buNone/>
            </a:pPr>
            <a:r>
              <a:rPr lang="en-US" sz="2000" dirty="0">
                <a:hlinkClick r:id="rId4"/>
              </a:rPr>
              <a:t>http://www.aomrc.org.uk/wp-content/uploads/2018/08/MCJ15414-ReflectivePractice-Gibbs-Example1-v2.pdf</a:t>
            </a:r>
            <a:endParaRPr lang="en-US" sz="2000" dirty="0"/>
          </a:p>
          <a:p>
            <a:endParaRPr lang="en-US" dirty="0"/>
          </a:p>
          <a:p>
            <a:endParaRPr lang="en-US" dirty="0"/>
          </a:p>
        </p:txBody>
      </p:sp>
    </p:spTree>
    <p:extLst>
      <p:ext uri="{BB962C8B-B14F-4D97-AF65-F5344CB8AC3E}">
        <p14:creationId xmlns:p14="http://schemas.microsoft.com/office/powerpoint/2010/main" val="3767388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F133B-CC8E-E649-AD6C-41ACD7EA6293}"/>
              </a:ext>
            </a:extLst>
          </p:cNvPr>
          <p:cNvSpPr>
            <a:spLocks noGrp="1"/>
          </p:cNvSpPr>
          <p:nvPr>
            <p:ph type="title"/>
          </p:nvPr>
        </p:nvSpPr>
        <p:spPr/>
        <p:txBody>
          <a:bodyPr>
            <a:normAutofit fontScale="90000"/>
          </a:bodyPr>
          <a:lstStyle/>
          <a:p>
            <a:r>
              <a:rPr lang="en-US" b="1" dirty="0"/>
              <a:t>2</a:t>
            </a:r>
            <a:r>
              <a:rPr lang="en-US" sz="4400" b="1" dirty="0"/>
              <a:t>. </a:t>
            </a:r>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58E50613-5444-5444-8D86-9DA03B9A3A15}"/>
              </a:ext>
            </a:extLst>
          </p:cNvPr>
          <p:cNvSpPr>
            <a:spLocks noGrp="1"/>
          </p:cNvSpPr>
          <p:nvPr>
            <p:ph idx="1"/>
          </p:nvPr>
        </p:nvSpPr>
        <p:spPr/>
        <p:txBody>
          <a:bodyPr/>
          <a:lstStyle/>
          <a:p>
            <a:pPr algn="l"/>
            <a:r>
              <a:rPr lang="en-GB" b="1" i="0" u="none" strike="noStrike" dirty="0">
                <a:solidFill>
                  <a:srgbClr val="333333"/>
                </a:solidFill>
                <a:effectLst/>
                <a:latin typeface="Source Sans Pro" panose="020B0503030403020204" pitchFamily="34" charset="0"/>
              </a:rPr>
              <a:t>Describe:</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In a group work assignment, we divided sections according to people’s strengths. When we tried to piece the assignment together it was written in different styles and therefore we had to spend time rewriting it.</a:t>
            </a:r>
          </a:p>
          <a:p>
            <a:endParaRPr lang="en-US" dirty="0"/>
          </a:p>
        </p:txBody>
      </p:sp>
    </p:spTree>
    <p:extLst>
      <p:ext uri="{BB962C8B-B14F-4D97-AF65-F5344CB8AC3E}">
        <p14:creationId xmlns:p14="http://schemas.microsoft.com/office/powerpoint/2010/main" val="17452043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CB251-96A7-9449-9F7A-205AF9F423D0}"/>
              </a:ext>
            </a:extLst>
          </p:cNvPr>
          <p:cNvSpPr>
            <a:spLocks noGrp="1"/>
          </p:cNvSpPr>
          <p:nvPr>
            <p:ph type="title"/>
          </p:nvPr>
        </p:nvSpPr>
        <p:spPr/>
        <p:txBody>
          <a:bodyPr>
            <a:normAutofit fontScale="90000"/>
          </a:bodyPr>
          <a:lstStyle/>
          <a:p>
            <a:r>
              <a:rPr lang="en-US" b="1" dirty="0"/>
              <a:t>3</a:t>
            </a:r>
            <a:r>
              <a:rPr lang="en-US" sz="4400" b="1" dirty="0"/>
              <a:t>. </a:t>
            </a:r>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BC9A6194-CBD9-9A4A-83F1-1ADEEA1383DC}"/>
              </a:ext>
            </a:extLst>
          </p:cNvPr>
          <p:cNvSpPr>
            <a:spLocks noGrp="1"/>
          </p:cNvSpPr>
          <p:nvPr>
            <p:ph idx="1"/>
          </p:nvPr>
        </p:nvSpPr>
        <p:spPr/>
        <p:txBody>
          <a:bodyPr/>
          <a:lstStyle/>
          <a:p>
            <a:pPr algn="l"/>
            <a:r>
              <a:rPr lang="en-GB" b="0" i="0" u="none" strike="noStrike" dirty="0">
                <a:solidFill>
                  <a:srgbClr val="333333"/>
                </a:solidFill>
                <a:effectLst/>
                <a:latin typeface="Source Sans Pro" panose="020B0503030403020204" pitchFamily="34" charset="0"/>
              </a:rPr>
              <a:t> </a:t>
            </a:r>
            <a:r>
              <a:rPr lang="en-GB" b="1" i="0" u="none" strike="noStrike" dirty="0">
                <a:solidFill>
                  <a:srgbClr val="333333"/>
                </a:solidFill>
                <a:effectLst/>
                <a:latin typeface="Source Sans Pro" panose="020B0503030403020204" pitchFamily="34" charset="0"/>
              </a:rPr>
              <a:t>Feelings: </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 thought our plan would work and felt good about it. When we had to rewrite it, I felt frustrated.</a:t>
            </a:r>
          </a:p>
          <a:p>
            <a:endParaRPr lang="en-US" dirty="0"/>
          </a:p>
        </p:txBody>
      </p:sp>
    </p:spTree>
    <p:extLst>
      <p:ext uri="{BB962C8B-B14F-4D97-AF65-F5344CB8AC3E}">
        <p14:creationId xmlns:p14="http://schemas.microsoft.com/office/powerpoint/2010/main" val="20856209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F1C6F-945F-D043-9BD6-AB4DE08D373E}"/>
              </a:ext>
            </a:extLst>
          </p:cNvPr>
          <p:cNvSpPr>
            <a:spLocks noGrp="1"/>
          </p:cNvSpPr>
          <p:nvPr>
            <p:ph type="title"/>
          </p:nvPr>
        </p:nvSpPr>
        <p:spPr/>
        <p:txBody>
          <a:bodyPr>
            <a:normAutofit fontScale="90000"/>
          </a:bodyPr>
          <a:lstStyle/>
          <a:p>
            <a:r>
              <a:rPr lang="en-US" b="1" dirty="0"/>
              <a:t>4</a:t>
            </a:r>
            <a:r>
              <a:rPr lang="en-US" sz="4400" b="1" dirty="0"/>
              <a:t>. </a:t>
            </a:r>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264D4117-86F7-BB48-A90D-A6D1C7FC3DB5}"/>
              </a:ext>
            </a:extLst>
          </p:cNvPr>
          <p:cNvSpPr>
            <a:spLocks noGrp="1"/>
          </p:cNvSpPr>
          <p:nvPr>
            <p:ph idx="1"/>
          </p:nvPr>
        </p:nvSpPr>
        <p:spPr/>
        <p:txBody>
          <a:bodyPr/>
          <a:lstStyle/>
          <a:p>
            <a:pPr algn="l"/>
            <a:r>
              <a:rPr lang="en-GB" b="1" i="0" u="none" strike="noStrike" dirty="0">
                <a:solidFill>
                  <a:srgbClr val="333333"/>
                </a:solidFill>
                <a:effectLst/>
                <a:latin typeface="Source Sans Pro" panose="020B0503030403020204" pitchFamily="34" charset="0"/>
              </a:rPr>
              <a:t>Evaluation:</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The process of dividing sections went well. However, it didn’t work not having foreseen/planned rewriting the sections for coherence and writing styles</a:t>
            </a:r>
          </a:p>
          <a:p>
            <a:endParaRPr lang="en-US" dirty="0"/>
          </a:p>
        </p:txBody>
      </p:sp>
    </p:spTree>
    <p:extLst>
      <p:ext uri="{BB962C8B-B14F-4D97-AF65-F5344CB8AC3E}">
        <p14:creationId xmlns:p14="http://schemas.microsoft.com/office/powerpoint/2010/main" val="7979682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C69A4-F5F3-C34A-9BEF-71DA3FCF2AE6}"/>
              </a:ext>
            </a:extLst>
          </p:cNvPr>
          <p:cNvSpPr>
            <a:spLocks noGrp="1"/>
          </p:cNvSpPr>
          <p:nvPr>
            <p:ph type="title"/>
          </p:nvPr>
        </p:nvSpPr>
        <p:spPr/>
        <p:txBody>
          <a:bodyPr>
            <a:normAutofit fontScale="90000"/>
          </a:bodyPr>
          <a:lstStyle/>
          <a:p>
            <a:r>
              <a:rPr lang="en-US" b="1" dirty="0"/>
              <a:t>5</a:t>
            </a:r>
            <a:r>
              <a:rPr lang="en-US" sz="4400" b="1" dirty="0"/>
              <a:t>. </a:t>
            </a:r>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B76C4FC3-1996-A44C-A941-39E0853E568B}"/>
              </a:ext>
            </a:extLst>
          </p:cNvPr>
          <p:cNvSpPr>
            <a:spLocks noGrp="1"/>
          </p:cNvSpPr>
          <p:nvPr>
            <p:ph idx="1"/>
          </p:nvPr>
        </p:nvSpPr>
        <p:spPr>
          <a:xfrm>
            <a:off x="457200" y="1628800"/>
            <a:ext cx="8229600" cy="3917032"/>
          </a:xfrm>
        </p:spPr>
        <p:txBody>
          <a:bodyPr>
            <a:normAutofit fontScale="77500" lnSpcReduction="20000"/>
          </a:bodyPr>
          <a:lstStyle/>
          <a:p>
            <a:pPr algn="l"/>
            <a:r>
              <a:rPr lang="en-GB" b="1" i="0" u="none" strike="noStrike" dirty="0">
                <a:solidFill>
                  <a:srgbClr val="333333"/>
                </a:solidFill>
                <a:effectLst/>
                <a:latin typeface="Source Sans Pro" panose="020B0503030403020204" pitchFamily="34" charset="0"/>
              </a:rPr>
              <a:t>Analysis:</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Dividing work according to individual strengths is useful. Belbin’s team roles (2010) would suggest something similar. I have done it before and it seems to work well.</a:t>
            </a:r>
          </a:p>
          <a:p>
            <a:pPr algn="l"/>
            <a:r>
              <a:rPr lang="en-GB" b="0" i="0" u="none" strike="noStrike" dirty="0">
                <a:solidFill>
                  <a:srgbClr val="333333"/>
                </a:solidFill>
                <a:effectLst/>
                <a:latin typeface="Source Sans Pro" panose="020B0503030403020204" pitchFamily="34" charset="0"/>
              </a:rPr>
              <a:t>The reason piecing work together didn’t work was we had no plan for what it needed to look like. We were so focused on finishing quickly that no one would raise a concern. The last part can be explained by ‘groupthink’ (e.g. Jarvis, 1991), where members of a group make a suboptimal decision because individuals are afraid of challenging the consensus.</a:t>
            </a:r>
          </a:p>
          <a:p>
            <a:endParaRPr lang="en-US" dirty="0"/>
          </a:p>
        </p:txBody>
      </p:sp>
    </p:spTree>
    <p:extLst>
      <p:ext uri="{BB962C8B-B14F-4D97-AF65-F5344CB8AC3E}">
        <p14:creationId xmlns:p14="http://schemas.microsoft.com/office/powerpoint/2010/main" val="2725451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3BF9-C5E3-1E4A-9C47-37068A41CE0A}"/>
              </a:ext>
            </a:extLst>
          </p:cNvPr>
          <p:cNvSpPr>
            <a:spLocks noGrp="1"/>
          </p:cNvSpPr>
          <p:nvPr>
            <p:ph type="title"/>
          </p:nvPr>
        </p:nvSpPr>
        <p:spPr/>
        <p:txBody>
          <a:bodyPr>
            <a:normAutofit fontScale="90000"/>
          </a:bodyPr>
          <a:lstStyle/>
          <a:p>
            <a:r>
              <a:rPr lang="en-US" b="1" dirty="0"/>
              <a:t>6</a:t>
            </a:r>
            <a:r>
              <a:rPr lang="en-US" sz="4400" b="1" dirty="0"/>
              <a:t>. </a:t>
            </a:r>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1A71A089-D2B0-EB4C-BDA8-9DF9C90EA23B}"/>
              </a:ext>
            </a:extLst>
          </p:cNvPr>
          <p:cNvSpPr>
            <a:spLocks noGrp="1"/>
          </p:cNvSpPr>
          <p:nvPr>
            <p:ph idx="1"/>
          </p:nvPr>
        </p:nvSpPr>
        <p:spPr/>
        <p:txBody>
          <a:bodyPr/>
          <a:lstStyle/>
          <a:p>
            <a:pPr algn="l"/>
            <a:r>
              <a:rPr lang="en-GB" b="1" i="0" u="none" strike="noStrike" dirty="0">
                <a:solidFill>
                  <a:srgbClr val="333333"/>
                </a:solidFill>
                <a:effectLst/>
                <a:latin typeface="Source Sans Pro" panose="020B0503030403020204" pitchFamily="34" charset="0"/>
              </a:rPr>
              <a:t>Conclusion:</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 learned that using people’s strengths is efficient. Moreover, planning how we want the work to look, before we go off on our own is helpful. Lastly, I will remember the dangers of groupthink, and what the theory suggests to look out for.</a:t>
            </a:r>
          </a:p>
          <a:p>
            <a:endParaRPr lang="en-US" dirty="0"/>
          </a:p>
        </p:txBody>
      </p:sp>
    </p:spTree>
    <p:extLst>
      <p:ext uri="{BB962C8B-B14F-4D97-AF65-F5344CB8AC3E}">
        <p14:creationId xmlns:p14="http://schemas.microsoft.com/office/powerpoint/2010/main" val="36873046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1C377-895D-4B4D-AC70-52637EFD0C1D}"/>
              </a:ext>
            </a:extLst>
          </p:cNvPr>
          <p:cNvSpPr>
            <a:spLocks noGrp="1"/>
          </p:cNvSpPr>
          <p:nvPr>
            <p:ph type="title"/>
          </p:nvPr>
        </p:nvSpPr>
        <p:spPr/>
        <p:txBody>
          <a:bodyPr>
            <a:normAutofit fontScale="90000"/>
          </a:bodyPr>
          <a:lstStyle/>
          <a:p>
            <a:r>
              <a:rPr lang="en-US" b="1" dirty="0"/>
              <a:t>7</a:t>
            </a:r>
            <a:r>
              <a:rPr lang="en-US" sz="4400" b="1" dirty="0"/>
              <a:t>. </a:t>
            </a:r>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4424DA4F-166A-EC41-BADA-2B342FD88C97}"/>
              </a:ext>
            </a:extLst>
          </p:cNvPr>
          <p:cNvSpPr>
            <a:spLocks noGrp="1"/>
          </p:cNvSpPr>
          <p:nvPr>
            <p:ph idx="1"/>
          </p:nvPr>
        </p:nvSpPr>
        <p:spPr/>
        <p:txBody>
          <a:bodyPr>
            <a:normAutofit lnSpcReduction="10000"/>
          </a:bodyPr>
          <a:lstStyle/>
          <a:p>
            <a:pPr algn="l"/>
            <a:r>
              <a:rPr lang="en-GB" b="1" i="0" u="none" strike="noStrike" dirty="0">
                <a:solidFill>
                  <a:srgbClr val="333333"/>
                </a:solidFill>
                <a:effectLst/>
                <a:latin typeface="Source Sans Pro" panose="020B0503030403020204" pitchFamily="34" charset="0"/>
              </a:rPr>
              <a:t>Action plan:</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 will use Belbin’s team roles to divide group work in the future. Moreover, I will suggest writing one section together before we do our own work, so we can mirror that in our own writing. Finally, I will speak my mind when I have concerns, by remembering it can benefit the outcome.</a:t>
            </a:r>
          </a:p>
          <a:p>
            <a:endParaRPr lang="en-US" dirty="0"/>
          </a:p>
        </p:txBody>
      </p:sp>
    </p:spTree>
    <p:extLst>
      <p:ext uri="{BB962C8B-B14F-4D97-AF65-F5344CB8AC3E}">
        <p14:creationId xmlns:p14="http://schemas.microsoft.com/office/powerpoint/2010/main" val="3959082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EE9A7-AB4C-4DBA-8C24-B2C732359F80}"/>
              </a:ext>
            </a:extLst>
          </p:cNvPr>
          <p:cNvSpPr>
            <a:spLocks noGrp="1"/>
          </p:cNvSpPr>
          <p:nvPr>
            <p:ph type="title"/>
          </p:nvPr>
        </p:nvSpPr>
        <p:spPr/>
        <p:txBody>
          <a:bodyPr>
            <a:normAutofit fontScale="90000"/>
          </a:bodyPr>
          <a:lstStyle/>
          <a:p>
            <a:r>
              <a:rPr lang="en-GB" b="1" dirty="0"/>
              <a:t>Activity - Using the Gibbs Reflective Cycle</a:t>
            </a:r>
          </a:p>
        </p:txBody>
      </p:sp>
      <p:sp>
        <p:nvSpPr>
          <p:cNvPr id="4" name="Rectangle: Rounded Corners 3">
            <a:extLst>
              <a:ext uri="{FF2B5EF4-FFF2-40B4-BE49-F238E27FC236}">
                <a16:creationId xmlns:a16="http://schemas.microsoft.com/office/drawing/2014/main" id="{0F473E54-2FE2-4AA3-813E-A1BCC005E7BA}"/>
              </a:ext>
            </a:extLst>
          </p:cNvPr>
          <p:cNvSpPr/>
          <p:nvPr/>
        </p:nvSpPr>
        <p:spPr>
          <a:xfrm>
            <a:off x="366047" y="2841981"/>
            <a:ext cx="7175140" cy="878226"/>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Answer the questions and complete the activity  </a:t>
            </a:r>
          </a:p>
        </p:txBody>
      </p:sp>
      <p:sp>
        <p:nvSpPr>
          <p:cNvPr id="5" name="Rectangle: Rounded Corners 4">
            <a:extLst>
              <a:ext uri="{FF2B5EF4-FFF2-40B4-BE49-F238E27FC236}">
                <a16:creationId xmlns:a16="http://schemas.microsoft.com/office/drawing/2014/main" id="{87E370B8-3E4E-4B7D-A618-163946A898C9}"/>
              </a:ext>
            </a:extLst>
          </p:cNvPr>
          <p:cNvSpPr/>
          <p:nvPr/>
        </p:nvSpPr>
        <p:spPr>
          <a:xfrm>
            <a:off x="336358" y="1614263"/>
            <a:ext cx="8471284" cy="878226"/>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latin typeface="Arial" panose="020B0604020202020204" pitchFamily="34" charset="0"/>
                <a:cs typeface="Arial" panose="020B0604020202020204" pitchFamily="34" charset="0"/>
              </a:rPr>
              <a:t>Download Gibb’s Reflective Activity from ACS Moodle page - Week 7</a:t>
            </a:r>
          </a:p>
        </p:txBody>
      </p:sp>
      <p:sp>
        <p:nvSpPr>
          <p:cNvPr id="6" name="Rectangle: Rounded Corners 5">
            <a:extLst>
              <a:ext uri="{FF2B5EF4-FFF2-40B4-BE49-F238E27FC236}">
                <a16:creationId xmlns:a16="http://schemas.microsoft.com/office/drawing/2014/main" id="{D37AA567-B421-4E72-8418-B6B7CEBB0FEB}"/>
              </a:ext>
            </a:extLst>
          </p:cNvPr>
          <p:cNvSpPr/>
          <p:nvPr/>
        </p:nvSpPr>
        <p:spPr>
          <a:xfrm>
            <a:off x="300427" y="4069699"/>
            <a:ext cx="8436137" cy="1291282"/>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Begin building paragraphs to be used in your Task 3 Reflective Report</a:t>
            </a:r>
          </a:p>
        </p:txBody>
      </p:sp>
    </p:spTree>
    <p:extLst>
      <p:ext uri="{BB962C8B-B14F-4D97-AF65-F5344CB8AC3E}">
        <p14:creationId xmlns:p14="http://schemas.microsoft.com/office/powerpoint/2010/main" val="419950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Kolb’s ‘Experiential Learning Cycle’ (1984)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
        <p:nvSpPr>
          <p:cNvPr id="6" name="Rectangle 5"/>
          <p:cNvSpPr/>
          <p:nvPr/>
        </p:nvSpPr>
        <p:spPr>
          <a:xfrm>
            <a:off x="107504" y="5421963"/>
            <a:ext cx="4608512" cy="230832"/>
          </a:xfrm>
          <a:prstGeom prst="rect">
            <a:avLst/>
          </a:prstGeom>
        </p:spPr>
        <p:txBody>
          <a:bodyPr wrap="square">
            <a:spAutoFit/>
          </a:bodyPr>
          <a:lstStyle/>
          <a:p>
            <a:r>
              <a:rPr lang="en-GB" sz="900" b="1" dirty="0"/>
              <a:t>Image source: </a:t>
            </a:r>
            <a:r>
              <a:rPr lang="en-GB" sz="900" dirty="0">
                <a:hlinkClick r:id="rId2"/>
              </a:rPr>
              <a:t>http://cei.ust.hk/files/public/simplypsychology_kolb_learning_styles.pdf</a:t>
            </a:r>
            <a:endParaRPr lang="en-GB" sz="900" dirty="0"/>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656" y="1811078"/>
            <a:ext cx="4608512" cy="3530900"/>
          </a:xfrm>
          <a:prstGeom prst="rect">
            <a:avLst/>
          </a:prstGeom>
          <a:ln w="19050">
            <a:solidFill>
              <a:schemeClr val="tx1"/>
            </a:solidFill>
          </a:ln>
        </p:spPr>
      </p:pic>
    </p:spTree>
    <p:extLst>
      <p:ext uri="{BB962C8B-B14F-4D97-AF65-F5344CB8AC3E}">
        <p14:creationId xmlns:p14="http://schemas.microsoft.com/office/powerpoint/2010/main" val="36411267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Concrete experience</a:t>
            </a:r>
            <a:endParaRPr lang="en-GB" dirty="0"/>
          </a:p>
        </p:txBody>
      </p:sp>
      <p:sp>
        <p:nvSpPr>
          <p:cNvPr id="3" name="Content Placeholder 2"/>
          <p:cNvSpPr>
            <a:spLocks noGrp="1"/>
          </p:cNvSpPr>
          <p:nvPr>
            <p:ph idx="1"/>
          </p:nvPr>
        </p:nvSpPr>
        <p:spPr>
          <a:xfrm>
            <a:off x="457200" y="1417638"/>
            <a:ext cx="8229600" cy="4099595"/>
          </a:xfrm>
        </p:spPr>
        <p:txBody>
          <a:bodyPr/>
          <a:lstStyle/>
          <a:p>
            <a:r>
              <a:rPr lang="en-GB" dirty="0"/>
              <a:t>A new experience of a situation is encountered, or a reinterpretation of existing experience.</a:t>
            </a:r>
          </a:p>
          <a:p>
            <a:r>
              <a:rPr lang="en-GB" i="1" dirty="0"/>
              <a:t>Life is full of experiences we can learn from. Whether at home or at work or out and about, there are countless opportunities for us to 'kick-start' the learning cycle.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5994821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Reflective Observation</a:t>
            </a:r>
            <a:endParaRPr lang="en-GB" dirty="0"/>
          </a:p>
        </p:txBody>
      </p:sp>
      <p:sp>
        <p:nvSpPr>
          <p:cNvPr id="3" name="Content Placeholder 2"/>
          <p:cNvSpPr>
            <a:spLocks noGrp="1"/>
          </p:cNvSpPr>
          <p:nvPr>
            <p:ph idx="1"/>
          </p:nvPr>
        </p:nvSpPr>
        <p:spPr/>
        <p:txBody>
          <a:bodyPr/>
          <a:lstStyle/>
          <a:p>
            <a:r>
              <a:rPr lang="en-GB" sz="2800" dirty="0"/>
              <a:t>…of the new experience. Of particular importance are any inconsistencies between experience and understanding.</a:t>
            </a:r>
          </a:p>
          <a:p>
            <a:r>
              <a:rPr lang="en-GB" sz="2800" i="1" dirty="0"/>
              <a:t>Reflection involves thinking about what we have done and experienced. Some people are naturally good at this. Others train themselves to be more deliberate about reviewing their experiences and recording them.</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29265102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Abstract Conceptualisation</a:t>
            </a:r>
            <a:endParaRPr lang="en-GB" dirty="0"/>
          </a:p>
        </p:txBody>
      </p:sp>
      <p:sp>
        <p:nvSpPr>
          <p:cNvPr id="3" name="Content Placeholder 2"/>
          <p:cNvSpPr>
            <a:spLocks noGrp="1"/>
          </p:cNvSpPr>
          <p:nvPr>
            <p:ph idx="1"/>
          </p:nvPr>
        </p:nvSpPr>
        <p:spPr/>
        <p:txBody>
          <a:bodyPr/>
          <a:lstStyle/>
          <a:p>
            <a:r>
              <a:rPr lang="en-GB" sz="2800" dirty="0"/>
              <a:t>Reflection gives rise to a new idea, or a modification of an existing abstract concept.</a:t>
            </a:r>
          </a:p>
          <a:p>
            <a:r>
              <a:rPr lang="en-GB" sz="2800" i="1" dirty="0"/>
              <a:t>When we pass from thinking about our experiences to interpreting them we enter into the realm of what Kolb termed 'conceptualization'. To conceptualize is to generate a hypothesis about the meaning of our experiences.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34540009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Active Experimentation</a:t>
            </a:r>
            <a:endParaRPr lang="en-GB" dirty="0"/>
          </a:p>
        </p:txBody>
      </p:sp>
      <p:sp>
        <p:nvSpPr>
          <p:cNvPr id="3" name="Content Placeholder 2"/>
          <p:cNvSpPr>
            <a:spLocks noGrp="1"/>
          </p:cNvSpPr>
          <p:nvPr>
            <p:ph idx="1"/>
          </p:nvPr>
        </p:nvSpPr>
        <p:spPr/>
        <p:txBody>
          <a:bodyPr>
            <a:normAutofit fontScale="77500" lnSpcReduction="20000"/>
          </a:bodyPr>
          <a:lstStyle/>
          <a:p>
            <a:r>
              <a:rPr lang="en-GB" sz="2800" dirty="0"/>
              <a:t>The learner applies them to the world around them to see what results.</a:t>
            </a:r>
          </a:p>
          <a:p>
            <a:pPr marL="0" indent="0">
              <a:buNone/>
            </a:pPr>
            <a:endParaRPr lang="en-GB" sz="2800" dirty="0"/>
          </a:p>
          <a:p>
            <a:r>
              <a:rPr lang="en-GB" sz="2800" i="1" dirty="0"/>
              <a:t>In the active experimentation stage of the learning cycle we effectively 'test' the hypotheses we have adopted. Our new experiences will either support or challenge these hypotheses.</a:t>
            </a:r>
          </a:p>
          <a:p>
            <a:endParaRPr lang="en-GB" sz="2800" i="1" dirty="0"/>
          </a:p>
          <a:p>
            <a:r>
              <a:rPr lang="en-GB" sz="2800" i="1" dirty="0"/>
              <a:t>To learn from our experiences it is not sufficient just to have them. This will only take us into stage 1 of the cycle. Rather, any experience has the potential to yield learning, but only if we pass through all Kolb's stages by reflecting on our experiences, interpreting them and testing our interpretations.</a:t>
            </a:r>
          </a:p>
          <a:p>
            <a:endParaRPr lang="en-GB" sz="28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24098182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a:t>Basically…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pic>
        <p:nvPicPr>
          <p:cNvPr id="4098" name="Picture 2" descr="https://www.bradford.ac.uk/wimba-files/skill-space/Reflective_Writing_HTML/images/pic00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71352" y="1196752"/>
            <a:ext cx="5401295" cy="402854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445224"/>
            <a:ext cx="5652120" cy="230832"/>
          </a:xfrm>
          <a:prstGeom prst="rect">
            <a:avLst/>
          </a:prstGeom>
        </p:spPr>
        <p:txBody>
          <a:bodyPr wrap="square">
            <a:spAutoFit/>
          </a:bodyPr>
          <a:lstStyle/>
          <a:p>
            <a:r>
              <a:rPr lang="en-GB" sz="900" b="1" dirty="0"/>
              <a:t>Image source: </a:t>
            </a:r>
            <a:r>
              <a:rPr lang="en-GB" sz="900" dirty="0">
                <a:hlinkClick r:id="rId3"/>
              </a:rPr>
              <a:t>https://www.bradford.ac.uk/wimba-files/skill-space/Reflective_Writing_HTML/page_04.htm</a:t>
            </a:r>
            <a:endParaRPr lang="en-GB" sz="900" dirty="0"/>
          </a:p>
        </p:txBody>
      </p:sp>
    </p:spTree>
    <p:extLst>
      <p:ext uri="{BB962C8B-B14F-4D97-AF65-F5344CB8AC3E}">
        <p14:creationId xmlns:p14="http://schemas.microsoft.com/office/powerpoint/2010/main" val="7549013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998"/>
            <a:ext cx="8229600" cy="1143000"/>
          </a:xfrm>
        </p:spPr>
        <p:txBody>
          <a:bodyPr/>
          <a:lstStyle/>
          <a:p>
            <a:r>
              <a:rPr lang="en-GB" b="1" dirty="0"/>
              <a:t>Driscoll’s Model (1994)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
        <p:nvSpPr>
          <p:cNvPr id="6" name="Rectangle 5"/>
          <p:cNvSpPr/>
          <p:nvPr/>
        </p:nvSpPr>
        <p:spPr>
          <a:xfrm>
            <a:off x="5580112" y="5291916"/>
            <a:ext cx="3384376" cy="369332"/>
          </a:xfrm>
          <a:prstGeom prst="rect">
            <a:avLst/>
          </a:prstGeom>
        </p:spPr>
        <p:txBody>
          <a:bodyPr wrap="square">
            <a:spAutoFit/>
          </a:bodyPr>
          <a:lstStyle/>
          <a:p>
            <a:r>
              <a:rPr lang="en-GB" sz="900" b="1" dirty="0"/>
              <a:t>Image source: </a:t>
            </a:r>
            <a:r>
              <a:rPr lang="en-GB" sz="900" dirty="0">
                <a:hlinkClick r:id="rId2"/>
              </a:rPr>
              <a:t>https://reflection.ed.ac.uk/reflectors-toolkit/reflecting-on-experience/what-so-what-now-what</a:t>
            </a:r>
            <a:r>
              <a:rPr lang="en-GB" sz="900" dirty="0"/>
              <a:t> </a:t>
            </a:r>
          </a:p>
        </p:txBody>
      </p:sp>
      <p:sp>
        <p:nvSpPr>
          <p:cNvPr id="7" name="TextBox 6"/>
          <p:cNvSpPr txBox="1"/>
          <p:nvPr/>
        </p:nvSpPr>
        <p:spPr>
          <a:xfrm>
            <a:off x="5292080" y="1412776"/>
            <a:ext cx="3672408" cy="1323439"/>
          </a:xfrm>
          <a:prstGeom prst="rect">
            <a:avLst/>
          </a:prstGeom>
          <a:noFill/>
        </p:spPr>
        <p:txBody>
          <a:bodyPr wrap="square" rtlCol="0">
            <a:spAutoFit/>
          </a:bodyPr>
          <a:lstStyle/>
          <a:p>
            <a:r>
              <a:rPr lang="en-GB" sz="1600" dirty="0"/>
              <a:t>Driscoll developed and matched </a:t>
            </a:r>
            <a:r>
              <a:rPr lang="en-GB" sz="1600" dirty="0" err="1"/>
              <a:t>Borton’s</a:t>
            </a:r>
            <a:r>
              <a:rPr lang="en-GB" sz="1600" dirty="0"/>
              <a:t> (1970) 3 stem questions of </a:t>
            </a:r>
            <a:r>
              <a:rPr lang="en-GB" sz="1600" b="1" dirty="0"/>
              <a:t>‘What?’</a:t>
            </a:r>
            <a:r>
              <a:rPr lang="en-GB" sz="1600" dirty="0"/>
              <a:t>,</a:t>
            </a:r>
            <a:r>
              <a:rPr lang="en-GB" sz="1600" b="1" dirty="0"/>
              <a:t> ‘So what?’ </a:t>
            </a:r>
            <a:r>
              <a:rPr lang="en-GB" sz="1600" dirty="0"/>
              <a:t>and </a:t>
            </a:r>
            <a:r>
              <a:rPr lang="en-GB" sz="1600" b="1" dirty="0"/>
              <a:t>‘Now what?’ </a:t>
            </a:r>
            <a:r>
              <a:rPr lang="en-GB" sz="1600" dirty="0"/>
              <a:t>to the stages of an experiential learning cycle.</a:t>
            </a:r>
          </a:p>
        </p:txBody>
      </p:sp>
      <p:pic>
        <p:nvPicPr>
          <p:cNvPr id="1026" name="Picture 2" descr="A circular diagram showing the three stages of Rolfe et al.'s model">
            <a:extLst>
              <a:ext uri="{FF2B5EF4-FFF2-40B4-BE49-F238E27FC236}">
                <a16:creationId xmlns:a16="http://schemas.microsoft.com/office/drawing/2014/main" id="{CC2E3712-4F6E-8CD4-E004-01126E8303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331" y="1061027"/>
            <a:ext cx="4493741" cy="4493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74233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sz="3600" b="1" dirty="0"/>
              <a:t>Driscoll’s Model (1994) – the essence</a:t>
            </a:r>
            <a:endParaRPr lang="en-GB" sz="3600" dirty="0"/>
          </a:p>
        </p:txBody>
      </p:sp>
      <p:sp>
        <p:nvSpPr>
          <p:cNvPr id="3" name="Content Placeholder 2"/>
          <p:cNvSpPr>
            <a:spLocks noGrp="1"/>
          </p:cNvSpPr>
          <p:nvPr>
            <p:ph idx="1"/>
          </p:nvPr>
        </p:nvSpPr>
        <p:spPr>
          <a:xfrm>
            <a:off x="490017" y="1383755"/>
            <a:ext cx="8229600" cy="3917032"/>
          </a:xfrm>
        </p:spPr>
        <p:txBody>
          <a:bodyPr/>
          <a:lstStyle/>
          <a:p>
            <a:r>
              <a:rPr lang="en-GB" sz="2400" dirty="0"/>
              <a:t>'</a:t>
            </a:r>
            <a:r>
              <a:rPr lang="en-GB" sz="2400" b="1" dirty="0"/>
              <a:t>What?</a:t>
            </a:r>
            <a:r>
              <a:rPr lang="en-GB" sz="2400" dirty="0"/>
              <a:t>' helps you describe the situation you want to learn from =&gt; identify the facts and feelings </a:t>
            </a:r>
          </a:p>
          <a:p>
            <a:r>
              <a:rPr lang="en-GB" sz="2400" dirty="0"/>
              <a:t>'</a:t>
            </a:r>
            <a:r>
              <a:rPr lang="en-GB" sz="2400" b="1" dirty="0"/>
              <a:t>So What?</a:t>
            </a:r>
            <a:r>
              <a:rPr lang="en-GB" sz="2400" dirty="0"/>
              <a:t>' allows you to extract the meaning of 'What?’. =&gt;  supplement your own knowledge and thoughts with other people’s ideas, references, and theories</a:t>
            </a:r>
          </a:p>
          <a:p>
            <a:r>
              <a:rPr lang="en-GB" sz="2400" dirty="0"/>
              <a:t>'</a:t>
            </a:r>
            <a:r>
              <a:rPr lang="en-GB" sz="2400" b="1" dirty="0"/>
              <a:t>Now what?</a:t>
            </a:r>
            <a:r>
              <a:rPr lang="en-GB" sz="2400" dirty="0"/>
              <a:t>' allows you to create an action plan for the future based on the previous questions. Make sure you are specific enough about your goals.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5657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7C527-5E8E-7A6E-339D-75259ED92917}"/>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1AE832F-0C9D-CE1F-29DE-B0A27723CA2D}"/>
              </a:ext>
            </a:extLst>
          </p:cNvPr>
          <p:cNvSpPr>
            <a:spLocks noGrp="1"/>
          </p:cNvSpPr>
          <p:nvPr>
            <p:ph type="title"/>
          </p:nvPr>
        </p:nvSpPr>
        <p:spPr/>
        <p:txBody>
          <a:bodyPr/>
          <a:lstStyle/>
          <a:p>
            <a:r>
              <a:rPr lang="en-GB" b="1" dirty="0"/>
              <a:t>What.. (returning to the event)</a:t>
            </a:r>
            <a:endParaRPr lang="en-GB" dirty="0"/>
          </a:p>
        </p:txBody>
      </p:sp>
      <p:sp>
        <p:nvSpPr>
          <p:cNvPr id="3" name="Content Placeholder 2">
            <a:extLst>
              <a:ext uri="{FF2B5EF4-FFF2-40B4-BE49-F238E27FC236}">
                <a16:creationId xmlns:a16="http://schemas.microsoft.com/office/drawing/2014/main" id="{BB9CCB46-DDCF-F0FF-510B-0DEFD3B2D389}"/>
              </a:ext>
            </a:extLst>
          </p:cNvPr>
          <p:cNvSpPr>
            <a:spLocks noGrp="1"/>
          </p:cNvSpPr>
          <p:nvPr>
            <p:ph idx="1"/>
          </p:nvPr>
        </p:nvSpPr>
        <p:spPr/>
        <p:txBody>
          <a:bodyPr/>
          <a:lstStyle/>
          <a:p>
            <a:r>
              <a:rPr lang="en-GB" dirty="0"/>
              <a:t>is the purpose of returning to the event?</a:t>
            </a:r>
          </a:p>
          <a:p>
            <a:r>
              <a:rPr lang="en-GB" dirty="0"/>
              <a:t>happened?</a:t>
            </a:r>
          </a:p>
          <a:p>
            <a:r>
              <a:rPr lang="en-GB" dirty="0"/>
              <a:t>did you see? did you do?</a:t>
            </a:r>
          </a:p>
          <a:p>
            <a:r>
              <a:rPr lang="en-GB" dirty="0"/>
              <a:t>was your reaction?</a:t>
            </a:r>
          </a:p>
          <a:p>
            <a:r>
              <a:rPr lang="en-GB" dirty="0"/>
              <a:t>did other people do?</a:t>
            </a:r>
          </a:p>
          <a:p>
            <a:r>
              <a:rPr lang="en-GB" dirty="0"/>
              <a:t>do you see as key aspects of this situation?</a:t>
            </a:r>
          </a:p>
          <a:p>
            <a:endParaRPr lang="en-GB" dirty="0"/>
          </a:p>
        </p:txBody>
      </p:sp>
      <p:sp>
        <p:nvSpPr>
          <p:cNvPr id="4" name="Date Placeholder 3">
            <a:extLst>
              <a:ext uri="{FF2B5EF4-FFF2-40B4-BE49-F238E27FC236}">
                <a16:creationId xmlns:a16="http://schemas.microsoft.com/office/drawing/2014/main" id="{22727367-75DB-D4B0-948B-1D08B54E578E}"/>
              </a:ext>
            </a:extLst>
          </p:cNvPr>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a:extLst>
              <a:ext uri="{FF2B5EF4-FFF2-40B4-BE49-F238E27FC236}">
                <a16:creationId xmlns:a16="http://schemas.microsoft.com/office/drawing/2014/main" id="{D00A303B-5D4E-E247-BD2E-B43A52C4B982}"/>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1036634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So what… (understanding the context)</a:t>
            </a:r>
          </a:p>
        </p:txBody>
      </p:sp>
      <p:sp>
        <p:nvSpPr>
          <p:cNvPr id="3" name="Content Placeholder 2"/>
          <p:cNvSpPr>
            <a:spLocks noGrp="1"/>
          </p:cNvSpPr>
          <p:nvPr>
            <p:ph idx="1"/>
          </p:nvPr>
        </p:nvSpPr>
        <p:spPr>
          <a:xfrm>
            <a:off x="457200" y="1268760"/>
            <a:ext cx="8229600" cy="4248473"/>
          </a:xfrm>
        </p:spPr>
        <p:txBody>
          <a:bodyPr/>
          <a:lstStyle/>
          <a:p>
            <a:r>
              <a:rPr lang="en-GB" sz="2500" dirty="0"/>
              <a:t>how did you feel at the time?</a:t>
            </a:r>
          </a:p>
          <a:p>
            <a:r>
              <a:rPr lang="en-GB" sz="2500" dirty="0"/>
              <a:t>how do you feel now? are there any differences? why?</a:t>
            </a:r>
          </a:p>
          <a:p>
            <a:r>
              <a:rPr lang="en-GB" sz="2500" dirty="0"/>
              <a:t>were the effects of your actions?</a:t>
            </a:r>
          </a:p>
          <a:p>
            <a:r>
              <a:rPr lang="en-GB" sz="2500" dirty="0"/>
              <a:t>are the positive aspects?</a:t>
            </a:r>
          </a:p>
          <a:p>
            <a:r>
              <a:rPr lang="en-GB" sz="2500" dirty="0"/>
              <a:t>troubles you? if anything?</a:t>
            </a:r>
          </a:p>
          <a:p>
            <a:r>
              <a:rPr lang="en-GB" sz="2500" dirty="0"/>
              <a:t>were your experiences in comparison to your colleagues etc.?</a:t>
            </a:r>
          </a:p>
          <a:p>
            <a:r>
              <a:rPr lang="en-GB" sz="2500" dirty="0"/>
              <a:t>are the main reasons for feeling differently from your colleagues etc.?</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3751942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Now what… (adjusting future outcomes)</a:t>
            </a:r>
          </a:p>
        </p:txBody>
      </p:sp>
      <p:sp>
        <p:nvSpPr>
          <p:cNvPr id="3" name="Content Placeholder 2"/>
          <p:cNvSpPr>
            <a:spLocks noGrp="1"/>
          </p:cNvSpPr>
          <p:nvPr>
            <p:ph idx="1"/>
          </p:nvPr>
        </p:nvSpPr>
        <p:spPr>
          <a:xfrm>
            <a:off x="457200" y="1268760"/>
            <a:ext cx="8229600" cy="4248473"/>
          </a:xfrm>
        </p:spPr>
        <p:txBody>
          <a:bodyPr/>
          <a:lstStyle/>
          <a:p>
            <a:r>
              <a:rPr lang="en-GB" sz="2300" dirty="0"/>
              <a:t>are the implications for you, your colleagues, customers etc.?</a:t>
            </a:r>
          </a:p>
          <a:p>
            <a:r>
              <a:rPr lang="en-GB" sz="2300" dirty="0"/>
              <a:t>needs to happen?</a:t>
            </a:r>
          </a:p>
          <a:p>
            <a:r>
              <a:rPr lang="en-GB" sz="2300" dirty="0"/>
              <a:t>are you going to do about it?</a:t>
            </a:r>
          </a:p>
          <a:p>
            <a:r>
              <a:rPr lang="en-GB" sz="2300" dirty="0"/>
              <a:t>happens if you decide not to do anything?</a:t>
            </a:r>
          </a:p>
          <a:p>
            <a:r>
              <a:rPr lang="en-GB" sz="2300" dirty="0"/>
              <a:t>might you do differently if faced with a similar experience?</a:t>
            </a:r>
          </a:p>
          <a:p>
            <a:r>
              <a:rPr lang="en-GB" sz="2300" dirty="0"/>
              <a:t>information / skills do you need to face a similar experience?</a:t>
            </a:r>
          </a:p>
          <a:p>
            <a:r>
              <a:rPr lang="en-GB" sz="2300" dirty="0"/>
              <a:t>are your key learning points from this experience and reflection?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2653182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123BF-3741-AF3E-5B96-2F1BBA0F38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B927A9-ACD9-018A-51C0-9FE270526597}"/>
              </a:ext>
            </a:extLst>
          </p:cNvPr>
          <p:cNvSpPr>
            <a:spLocks noGrp="1"/>
          </p:cNvSpPr>
          <p:nvPr>
            <p:ph type="title"/>
          </p:nvPr>
        </p:nvSpPr>
        <p:spPr/>
        <p:txBody>
          <a:bodyPr/>
          <a:lstStyle/>
          <a:p>
            <a:r>
              <a:rPr lang="en-GB" sz="3200" b="1" dirty="0"/>
              <a:t>Let’s have a look at some examples</a:t>
            </a:r>
          </a:p>
        </p:txBody>
      </p:sp>
      <p:sp>
        <p:nvSpPr>
          <p:cNvPr id="3" name="Content Placeholder 2">
            <a:extLst>
              <a:ext uri="{FF2B5EF4-FFF2-40B4-BE49-F238E27FC236}">
                <a16:creationId xmlns:a16="http://schemas.microsoft.com/office/drawing/2014/main" id="{B932970D-47D4-D560-0B06-DEBA76EBC1EB}"/>
              </a:ext>
            </a:extLst>
          </p:cNvPr>
          <p:cNvSpPr>
            <a:spLocks noGrp="1"/>
          </p:cNvSpPr>
          <p:nvPr>
            <p:ph idx="1"/>
          </p:nvPr>
        </p:nvSpPr>
        <p:spPr>
          <a:xfrm>
            <a:off x="457200" y="1417638"/>
            <a:ext cx="8229600" cy="4248473"/>
          </a:xfrm>
        </p:spPr>
        <p:txBody>
          <a:bodyPr/>
          <a:lstStyle/>
          <a:p>
            <a:r>
              <a:rPr lang="en-GB" sz="2800" dirty="0">
                <a:hlinkClick r:id="rId2"/>
              </a:rPr>
              <a:t>What? So what? Now what? | Reflection Toolkit | Reflection Toolkit</a:t>
            </a:r>
            <a:r>
              <a:rPr lang="en-GB" sz="2800" dirty="0"/>
              <a:t> (University of </a:t>
            </a:r>
            <a:r>
              <a:rPr lang="en-GB" sz="2800" dirty="0" err="1"/>
              <a:t>Ediburgh</a:t>
            </a:r>
            <a:r>
              <a:rPr lang="en-GB" sz="2800" dirty="0"/>
              <a:t>) </a:t>
            </a:r>
          </a:p>
          <a:p>
            <a:endParaRPr lang="en-GB" sz="2300" dirty="0"/>
          </a:p>
        </p:txBody>
      </p:sp>
      <p:sp>
        <p:nvSpPr>
          <p:cNvPr id="4" name="Date Placeholder 3">
            <a:extLst>
              <a:ext uri="{FF2B5EF4-FFF2-40B4-BE49-F238E27FC236}">
                <a16:creationId xmlns:a16="http://schemas.microsoft.com/office/drawing/2014/main" id="{4B693435-F47D-8EA5-1760-0A6F26D41418}"/>
              </a:ext>
            </a:extLst>
          </p:cNvPr>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a:extLst>
              <a:ext uri="{FF2B5EF4-FFF2-40B4-BE49-F238E27FC236}">
                <a16:creationId xmlns:a16="http://schemas.microsoft.com/office/drawing/2014/main" id="{8F24497D-71CA-C62F-2F11-14F45DAEA495}"/>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29145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1D374B-99C8-BAA1-2F77-3F8BCCE0EC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62841C-EC12-5142-1AFB-776D25DE711A}"/>
              </a:ext>
            </a:extLst>
          </p:cNvPr>
          <p:cNvSpPr>
            <a:spLocks noGrp="1"/>
          </p:cNvSpPr>
          <p:nvPr>
            <p:ph type="title"/>
          </p:nvPr>
        </p:nvSpPr>
        <p:spPr/>
        <p:txBody>
          <a:bodyPr/>
          <a:lstStyle/>
          <a:p>
            <a:r>
              <a:rPr lang="en-GB" b="1" dirty="0">
                <a:solidFill>
                  <a:srgbClr val="0070C0"/>
                </a:solidFill>
              </a:rPr>
              <a:t>Worksheet activity</a:t>
            </a:r>
          </a:p>
        </p:txBody>
      </p:sp>
      <p:sp>
        <p:nvSpPr>
          <p:cNvPr id="3" name="Content Placeholder 2">
            <a:extLst>
              <a:ext uri="{FF2B5EF4-FFF2-40B4-BE49-F238E27FC236}">
                <a16:creationId xmlns:a16="http://schemas.microsoft.com/office/drawing/2014/main" id="{125934AE-6C34-AF67-B679-2D3E36A8DC13}"/>
              </a:ext>
            </a:extLst>
          </p:cNvPr>
          <p:cNvSpPr>
            <a:spLocks noGrp="1"/>
          </p:cNvSpPr>
          <p:nvPr>
            <p:ph idx="1"/>
          </p:nvPr>
        </p:nvSpPr>
        <p:spPr>
          <a:xfrm>
            <a:off x="457200" y="1268760"/>
            <a:ext cx="8229600" cy="4248473"/>
          </a:xfrm>
        </p:spPr>
        <p:txBody>
          <a:bodyPr>
            <a:normAutofit/>
          </a:bodyPr>
          <a:lstStyle/>
          <a:p>
            <a:endParaRPr lang="en-GB" dirty="0"/>
          </a:p>
          <a:p>
            <a:pPr marL="0" indent="0">
              <a:buNone/>
            </a:pPr>
            <a:r>
              <a:rPr lang="en-GB" sz="3600" dirty="0"/>
              <a:t>Let’s go to the worksheet and complete point 5. </a:t>
            </a:r>
            <a:endParaRPr lang="en-GB" sz="3600" i="1" dirty="0"/>
          </a:p>
          <a:p>
            <a:pPr marL="0" indent="0">
              <a:buNone/>
            </a:pPr>
            <a:endParaRPr lang="en-GB" dirty="0"/>
          </a:p>
        </p:txBody>
      </p:sp>
    </p:spTree>
    <p:extLst>
      <p:ext uri="{BB962C8B-B14F-4D97-AF65-F5344CB8AC3E}">
        <p14:creationId xmlns:p14="http://schemas.microsoft.com/office/powerpoint/2010/main" val="4255354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168" y="0"/>
            <a:ext cx="8713663" cy="1143000"/>
          </a:xfrm>
        </p:spPr>
        <p:txBody>
          <a:bodyPr/>
          <a:lstStyle/>
          <a:p>
            <a:r>
              <a:rPr lang="en-GB" b="1" dirty="0"/>
              <a:t>Tips for Reflective Writing</a:t>
            </a:r>
          </a:p>
        </p:txBody>
      </p:sp>
      <p:sp>
        <p:nvSpPr>
          <p:cNvPr id="3" name="Content Placeholder 2"/>
          <p:cNvSpPr>
            <a:spLocks noGrp="1"/>
          </p:cNvSpPr>
          <p:nvPr>
            <p:ph idx="1"/>
          </p:nvPr>
        </p:nvSpPr>
        <p:spPr>
          <a:xfrm>
            <a:off x="278184" y="1143000"/>
            <a:ext cx="4653856" cy="3744416"/>
          </a:xfrm>
        </p:spPr>
        <p:txBody>
          <a:bodyPr/>
          <a:lstStyle/>
          <a:p>
            <a:r>
              <a:rPr lang="en-GB" sz="2400" dirty="0"/>
              <a:t>Be </a:t>
            </a:r>
            <a:r>
              <a:rPr lang="en-GB" sz="2400" b="1" dirty="0"/>
              <a:t>honest</a:t>
            </a:r>
            <a:r>
              <a:rPr lang="en-GB" sz="2400" dirty="0"/>
              <a:t> but </a:t>
            </a:r>
            <a:r>
              <a:rPr lang="en-GB" sz="2400" b="1" dirty="0"/>
              <a:t>constructive</a:t>
            </a:r>
            <a:r>
              <a:rPr lang="en-GB" sz="2400" dirty="0"/>
              <a:t> – focus on your development</a:t>
            </a:r>
          </a:p>
          <a:p>
            <a:r>
              <a:rPr lang="en-GB" sz="2400" dirty="0"/>
              <a:t>Use </a:t>
            </a:r>
            <a:r>
              <a:rPr lang="en-GB" sz="2400" b="1" dirty="0"/>
              <a:t>specific examples</a:t>
            </a:r>
            <a:r>
              <a:rPr lang="en-GB" sz="2400" dirty="0"/>
              <a:t> to support your points.</a:t>
            </a:r>
          </a:p>
          <a:p>
            <a:r>
              <a:rPr lang="en-GB" sz="2400" dirty="0"/>
              <a:t>Link your experience to </a:t>
            </a:r>
            <a:r>
              <a:rPr lang="en-GB" sz="2400" b="1" dirty="0"/>
              <a:t>academic theories or frameworks</a:t>
            </a:r>
            <a:r>
              <a:rPr lang="en-GB" sz="2400" dirty="0"/>
              <a:t> (e.g., Gibbs’ Reflective Cycle, Kolb’s Learning Cycle).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pic>
        <p:nvPicPr>
          <p:cNvPr id="17" name="Picture 16">
            <a:extLst>
              <a:ext uri="{FF2B5EF4-FFF2-40B4-BE49-F238E27FC236}">
                <a16:creationId xmlns:a16="http://schemas.microsoft.com/office/drawing/2014/main" id="{74D9976C-0470-994C-875B-8A3CB4DF0853}"/>
              </a:ext>
            </a:extLst>
          </p:cNvPr>
          <p:cNvPicPr>
            <a:picLocks noChangeAspect="1"/>
          </p:cNvPicPr>
          <p:nvPr/>
        </p:nvPicPr>
        <p:blipFill>
          <a:blip r:embed="rId3"/>
          <a:srcRect t="24025"/>
          <a:stretch>
            <a:fillRect/>
          </a:stretch>
        </p:blipFill>
        <p:spPr>
          <a:xfrm>
            <a:off x="4932040" y="1143000"/>
            <a:ext cx="3675689" cy="4149799"/>
          </a:xfrm>
          <a:prstGeom prst="rect">
            <a:avLst/>
          </a:prstGeom>
        </p:spPr>
      </p:pic>
    </p:spTree>
    <p:extLst>
      <p:ext uri="{BB962C8B-B14F-4D97-AF65-F5344CB8AC3E}">
        <p14:creationId xmlns:p14="http://schemas.microsoft.com/office/powerpoint/2010/main" val="31144028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A8AFF-AB5D-0CB6-0B35-3581551288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E33A5B-3DF8-C2BA-088A-C090C5ED4A50}"/>
              </a:ext>
            </a:extLst>
          </p:cNvPr>
          <p:cNvSpPr>
            <a:spLocks noGrp="1"/>
          </p:cNvSpPr>
          <p:nvPr>
            <p:ph type="title"/>
          </p:nvPr>
        </p:nvSpPr>
        <p:spPr>
          <a:xfrm>
            <a:off x="215168" y="0"/>
            <a:ext cx="8713663" cy="1143000"/>
          </a:xfrm>
        </p:spPr>
        <p:txBody>
          <a:bodyPr/>
          <a:lstStyle/>
          <a:p>
            <a:r>
              <a:rPr lang="en-GB" b="1" dirty="0"/>
              <a:t>Tips for Reflective Writing</a:t>
            </a:r>
          </a:p>
        </p:txBody>
      </p:sp>
      <p:sp>
        <p:nvSpPr>
          <p:cNvPr id="3" name="Content Placeholder 2">
            <a:extLst>
              <a:ext uri="{FF2B5EF4-FFF2-40B4-BE49-F238E27FC236}">
                <a16:creationId xmlns:a16="http://schemas.microsoft.com/office/drawing/2014/main" id="{48B3E426-11A5-C76C-A15A-3AEEF3E847F4}"/>
              </a:ext>
            </a:extLst>
          </p:cNvPr>
          <p:cNvSpPr>
            <a:spLocks noGrp="1"/>
          </p:cNvSpPr>
          <p:nvPr>
            <p:ph idx="1"/>
          </p:nvPr>
        </p:nvSpPr>
        <p:spPr>
          <a:xfrm>
            <a:off x="278184" y="1143000"/>
            <a:ext cx="8587630" cy="3744416"/>
          </a:xfrm>
        </p:spPr>
        <p:txBody>
          <a:bodyPr/>
          <a:lstStyle/>
          <a:p>
            <a:r>
              <a:rPr lang="en-GB" sz="2400" b="1" dirty="0"/>
              <a:t>Use Simple Language: </a:t>
            </a:r>
            <a:r>
              <a:rPr lang="en-GB" sz="2400" dirty="0"/>
              <a:t>plain English is fine! </a:t>
            </a:r>
          </a:p>
          <a:p>
            <a:r>
              <a:rPr lang="en-GB" sz="2400" dirty="0"/>
              <a:t>Focus on </a:t>
            </a:r>
            <a:r>
              <a:rPr lang="en-GB" sz="2400" b="1" dirty="0"/>
              <a:t>clear sentences</a:t>
            </a:r>
            <a:r>
              <a:rPr lang="en-GB" sz="2400" dirty="0"/>
              <a:t> rather than trying to sound “academic.” </a:t>
            </a:r>
          </a:p>
          <a:p>
            <a:r>
              <a:rPr lang="en-GB" sz="2400" dirty="0"/>
              <a:t>Example: Instead of </a:t>
            </a:r>
            <a:r>
              <a:rPr lang="en-GB" sz="2400" i="1" dirty="0"/>
              <a:t>“I endeavoured to collaborate effectively,”</a:t>
            </a:r>
            <a:r>
              <a:rPr lang="en-GB" sz="2400" dirty="0"/>
              <a:t> write </a:t>
            </a:r>
            <a:r>
              <a:rPr lang="en-GB" sz="2400" i="1" dirty="0"/>
              <a:t>“I tried to work well with others.”</a:t>
            </a:r>
          </a:p>
          <a:p>
            <a:r>
              <a:rPr lang="en-GB" sz="2400" b="1" dirty="0"/>
              <a:t>Reflect on Small Moments: </a:t>
            </a:r>
            <a:r>
              <a:rPr lang="en-GB" sz="2400" dirty="0"/>
              <a:t>a moment when something was unclear, a group discussion, or a piece of feedback can be a great starting point.</a:t>
            </a:r>
          </a:p>
          <a:p>
            <a:endParaRPr lang="en-GB" dirty="0"/>
          </a:p>
        </p:txBody>
      </p:sp>
      <p:sp>
        <p:nvSpPr>
          <p:cNvPr id="4" name="Date Placeholder 3">
            <a:extLst>
              <a:ext uri="{FF2B5EF4-FFF2-40B4-BE49-F238E27FC236}">
                <a16:creationId xmlns:a16="http://schemas.microsoft.com/office/drawing/2014/main" id="{683D581B-E3BE-C469-AC62-EFBB50EF2EB2}"/>
              </a:ext>
            </a:extLst>
          </p:cNvPr>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a:extLst>
              <a:ext uri="{FF2B5EF4-FFF2-40B4-BE49-F238E27FC236}">
                <a16:creationId xmlns:a16="http://schemas.microsoft.com/office/drawing/2014/main" id="{79C673E6-A05D-907D-21FD-A36DBEB3645C}"/>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22222223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675093-8162-23ED-503E-C9C67EE35E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207F08-E045-5429-95CB-2DF8D91D023C}"/>
              </a:ext>
            </a:extLst>
          </p:cNvPr>
          <p:cNvSpPr>
            <a:spLocks noGrp="1"/>
          </p:cNvSpPr>
          <p:nvPr>
            <p:ph type="title"/>
          </p:nvPr>
        </p:nvSpPr>
        <p:spPr>
          <a:xfrm>
            <a:off x="215168" y="0"/>
            <a:ext cx="8713663" cy="1143000"/>
          </a:xfrm>
        </p:spPr>
        <p:txBody>
          <a:bodyPr/>
          <a:lstStyle/>
          <a:p>
            <a:r>
              <a:rPr lang="en-GB" b="1" dirty="0"/>
              <a:t>Tips for Reflective Writing</a:t>
            </a:r>
          </a:p>
        </p:txBody>
      </p:sp>
      <p:sp>
        <p:nvSpPr>
          <p:cNvPr id="3" name="Content Placeholder 2">
            <a:extLst>
              <a:ext uri="{FF2B5EF4-FFF2-40B4-BE49-F238E27FC236}">
                <a16:creationId xmlns:a16="http://schemas.microsoft.com/office/drawing/2014/main" id="{AE0D06D1-4263-5204-8E69-0D0C257632B1}"/>
              </a:ext>
            </a:extLst>
          </p:cNvPr>
          <p:cNvSpPr>
            <a:spLocks noGrp="1"/>
          </p:cNvSpPr>
          <p:nvPr>
            <p:ph idx="1"/>
          </p:nvPr>
        </p:nvSpPr>
        <p:spPr>
          <a:xfrm>
            <a:off x="250825" y="1143000"/>
            <a:ext cx="8678005" cy="3744416"/>
          </a:xfrm>
        </p:spPr>
        <p:txBody>
          <a:bodyPr/>
          <a:lstStyle/>
          <a:p>
            <a:r>
              <a:rPr lang="en-GB" sz="2400" b="1" dirty="0"/>
              <a:t>Use Sentence Starters</a:t>
            </a:r>
          </a:p>
          <a:p>
            <a:pPr lvl="1"/>
            <a:r>
              <a:rPr lang="en-GB" sz="2400" i="1" dirty="0"/>
              <a:t>“At first, I thought…”</a:t>
            </a:r>
          </a:p>
          <a:p>
            <a:pPr lvl="1"/>
            <a:r>
              <a:rPr lang="en-GB" sz="2400" i="1" dirty="0"/>
              <a:t>“One challenge I faced was…”</a:t>
            </a:r>
          </a:p>
          <a:p>
            <a:pPr lvl="1"/>
            <a:r>
              <a:rPr lang="en-GB" sz="2400" i="1" dirty="0"/>
              <a:t>“Looking back, I realise…”</a:t>
            </a:r>
          </a:p>
          <a:p>
            <a:pPr lvl="1"/>
            <a:r>
              <a:rPr lang="en-GB" sz="2400" i="1" dirty="0"/>
              <a:t>“Next time, I will…”</a:t>
            </a:r>
          </a:p>
          <a:p>
            <a:r>
              <a:rPr lang="en-GB" sz="2400" b="1" dirty="0"/>
              <a:t>Ask Yourself Questions:</a:t>
            </a:r>
            <a:endParaRPr lang="en-GB" sz="2400" dirty="0"/>
          </a:p>
          <a:p>
            <a:pPr lvl="1"/>
            <a:r>
              <a:rPr lang="en-GB" sz="2400" dirty="0"/>
              <a:t>Why did I react that way? What did I learn about myself?</a:t>
            </a:r>
          </a:p>
          <a:p>
            <a:pPr lvl="1"/>
            <a:r>
              <a:rPr lang="en-GB" sz="2400" dirty="0"/>
              <a:t>What surprised me? What would I do differently next time?</a:t>
            </a:r>
          </a:p>
          <a:p>
            <a:endParaRPr lang="en-GB" sz="2400" dirty="0"/>
          </a:p>
          <a:p>
            <a:endParaRPr lang="en-GB" sz="2400" dirty="0"/>
          </a:p>
          <a:p>
            <a:endParaRPr lang="en-GB" sz="2400" dirty="0"/>
          </a:p>
          <a:p>
            <a:endParaRPr lang="en-GB" dirty="0"/>
          </a:p>
        </p:txBody>
      </p:sp>
      <p:sp>
        <p:nvSpPr>
          <p:cNvPr id="4" name="Date Placeholder 3">
            <a:extLst>
              <a:ext uri="{FF2B5EF4-FFF2-40B4-BE49-F238E27FC236}">
                <a16:creationId xmlns:a16="http://schemas.microsoft.com/office/drawing/2014/main" id="{E45B806C-BC71-A713-3724-CBB95B67E181}"/>
              </a:ext>
            </a:extLst>
          </p:cNvPr>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a:extLst>
              <a:ext uri="{FF2B5EF4-FFF2-40B4-BE49-F238E27FC236}">
                <a16:creationId xmlns:a16="http://schemas.microsoft.com/office/drawing/2014/main" id="{DBF2C1A7-CBC3-6542-0875-5B5799F62A91}"/>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211063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8E48B-BD56-B5E1-3864-042AAA24E2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0EA8B4-A4F5-0317-82E8-99A54F8F10D8}"/>
              </a:ext>
            </a:extLst>
          </p:cNvPr>
          <p:cNvSpPr>
            <a:spLocks noGrp="1"/>
          </p:cNvSpPr>
          <p:nvPr>
            <p:ph type="title"/>
          </p:nvPr>
        </p:nvSpPr>
        <p:spPr/>
        <p:txBody>
          <a:bodyPr/>
          <a:lstStyle/>
          <a:p>
            <a:r>
              <a:rPr lang="en-GB" b="1" dirty="0">
                <a:solidFill>
                  <a:srgbClr val="0070C0"/>
                </a:solidFill>
              </a:rPr>
              <a:t>Worksheet activity</a:t>
            </a:r>
          </a:p>
        </p:txBody>
      </p:sp>
      <p:sp>
        <p:nvSpPr>
          <p:cNvPr id="3" name="Content Placeholder 2">
            <a:extLst>
              <a:ext uri="{FF2B5EF4-FFF2-40B4-BE49-F238E27FC236}">
                <a16:creationId xmlns:a16="http://schemas.microsoft.com/office/drawing/2014/main" id="{FC8FEC22-B317-5B2E-AFC5-528EE469BF9D}"/>
              </a:ext>
            </a:extLst>
          </p:cNvPr>
          <p:cNvSpPr>
            <a:spLocks noGrp="1"/>
          </p:cNvSpPr>
          <p:nvPr>
            <p:ph idx="1"/>
          </p:nvPr>
        </p:nvSpPr>
        <p:spPr>
          <a:xfrm>
            <a:off x="457200" y="1268760"/>
            <a:ext cx="8229600" cy="4248473"/>
          </a:xfrm>
        </p:spPr>
        <p:txBody>
          <a:bodyPr>
            <a:normAutofit/>
          </a:bodyPr>
          <a:lstStyle/>
          <a:p>
            <a:endParaRPr lang="en-GB" dirty="0"/>
          </a:p>
          <a:p>
            <a:pPr marL="0" indent="0">
              <a:buNone/>
            </a:pPr>
            <a:r>
              <a:rPr lang="en-GB" sz="3600" dirty="0"/>
              <a:t>Let’s go to the worksheet and complete points 6 &amp;7. </a:t>
            </a:r>
            <a:endParaRPr lang="en-GB" sz="3600" i="1" dirty="0"/>
          </a:p>
          <a:p>
            <a:pPr marL="0" indent="0">
              <a:buNone/>
            </a:pPr>
            <a:endParaRPr lang="en-GB" dirty="0"/>
          </a:p>
        </p:txBody>
      </p:sp>
    </p:spTree>
    <p:extLst>
      <p:ext uri="{BB962C8B-B14F-4D97-AF65-F5344CB8AC3E}">
        <p14:creationId xmlns:p14="http://schemas.microsoft.com/office/powerpoint/2010/main" val="1526100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E211-2C24-4DEE-8844-267E2D09EB20}"/>
              </a:ext>
            </a:extLst>
          </p:cNvPr>
          <p:cNvSpPr>
            <a:spLocks noGrp="1"/>
          </p:cNvSpPr>
          <p:nvPr>
            <p:ph type="title"/>
          </p:nvPr>
        </p:nvSpPr>
        <p:spPr>
          <a:xfrm>
            <a:off x="457200" y="12998"/>
            <a:ext cx="8229600" cy="1143000"/>
          </a:xfrm>
        </p:spPr>
        <p:txBody>
          <a:bodyPr/>
          <a:lstStyle/>
          <a:p>
            <a:r>
              <a:rPr lang="en-GB" sz="3600" b="1" dirty="0"/>
              <a:t>Individual reflection </a:t>
            </a:r>
          </a:p>
        </p:txBody>
      </p:sp>
      <p:sp>
        <p:nvSpPr>
          <p:cNvPr id="3" name="Content Placeholder 2">
            <a:extLst>
              <a:ext uri="{FF2B5EF4-FFF2-40B4-BE49-F238E27FC236}">
                <a16:creationId xmlns:a16="http://schemas.microsoft.com/office/drawing/2014/main" id="{3C9A0CC3-8759-49BF-BA64-DC9A098CE846}"/>
              </a:ext>
            </a:extLst>
          </p:cNvPr>
          <p:cNvSpPr>
            <a:spLocks noGrp="1"/>
          </p:cNvSpPr>
          <p:nvPr>
            <p:ph idx="1"/>
          </p:nvPr>
        </p:nvSpPr>
        <p:spPr>
          <a:xfrm>
            <a:off x="45840" y="908720"/>
            <a:ext cx="8640960" cy="4315618"/>
          </a:xfrm>
        </p:spPr>
        <p:txBody>
          <a:bodyPr/>
          <a:lstStyle/>
          <a:p>
            <a:r>
              <a:rPr lang="en-GB" sz="2400" dirty="0"/>
              <a:t>Write a short reflection about your learning in this module (2-3 paragraphs) following one of the reflection models discussed</a:t>
            </a:r>
          </a:p>
          <a:p>
            <a:r>
              <a:rPr lang="en-GB" sz="2400" dirty="0"/>
              <a:t>Ideas:</a:t>
            </a:r>
          </a:p>
          <a:p>
            <a:pPr lvl="1">
              <a:buFont typeface="Arial" panose="020B0604020202020204" pitchFamily="34" charset="0"/>
              <a:buChar char="•"/>
            </a:pPr>
            <a:r>
              <a:rPr lang="en-GB" sz="2000" dirty="0"/>
              <a:t>Consider your </a:t>
            </a:r>
            <a:r>
              <a:rPr lang="en-GB" sz="2000" b="1" dirty="0"/>
              <a:t>personal perspective</a:t>
            </a:r>
            <a:r>
              <a:rPr lang="en-GB" sz="2000" dirty="0"/>
              <a:t>: how </a:t>
            </a:r>
            <a:r>
              <a:rPr lang="en-GB" sz="2000" i="1" dirty="0"/>
              <a:t>you</a:t>
            </a:r>
            <a:r>
              <a:rPr lang="en-GB" sz="2000" dirty="0"/>
              <a:t> felt, what you thought, and what you learned, as well as your values, assumptions, and prior knowledge.</a:t>
            </a:r>
          </a:p>
          <a:p>
            <a:pPr lvl="1">
              <a:buFont typeface="Arial" panose="020B0604020202020204" pitchFamily="34" charset="0"/>
              <a:buChar char="•"/>
            </a:pPr>
            <a:r>
              <a:rPr lang="en-GB" sz="2000" dirty="0"/>
              <a:t>Comment on today’s lesson/topic: did you know about it before? Did you find it useful/ difficult/ challenging/ boring? Why? </a:t>
            </a:r>
          </a:p>
          <a:p>
            <a:pPr lvl="1">
              <a:buFont typeface="Arial" panose="020B0604020202020204" pitchFamily="34" charset="0"/>
              <a:buChar char="•"/>
            </a:pPr>
            <a:r>
              <a:rPr lang="en-GB" sz="2000" dirty="0"/>
              <a:t>Try to remember how you felt about this module at the beginning of the term: </a:t>
            </a:r>
            <a:r>
              <a:rPr lang="en-GB" sz="2000" b="1" dirty="0"/>
              <a:t>compare with how you feel about it now</a:t>
            </a:r>
          </a:p>
          <a:p>
            <a:pPr lvl="1">
              <a:buFont typeface="Arial" panose="020B0604020202020204" pitchFamily="34" charset="0"/>
              <a:buChar char="•"/>
            </a:pPr>
            <a:r>
              <a:rPr lang="en-GB" sz="2000" dirty="0"/>
              <a:t>Briefly summarise and comment on the usefulness of topics covered so far this term  </a:t>
            </a:r>
          </a:p>
          <a:p>
            <a:pPr lvl="1"/>
            <a:endParaRPr lang="en-GB" dirty="0"/>
          </a:p>
        </p:txBody>
      </p:sp>
      <p:sp>
        <p:nvSpPr>
          <p:cNvPr id="4" name="Date Placeholder 3">
            <a:extLst>
              <a:ext uri="{FF2B5EF4-FFF2-40B4-BE49-F238E27FC236}">
                <a16:creationId xmlns:a16="http://schemas.microsoft.com/office/drawing/2014/main" id="{3EEE17B1-C6CD-4AAD-B600-8F743AB87F8F}"/>
              </a:ext>
            </a:extLst>
          </p:cNvPr>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a:extLst>
              <a:ext uri="{FF2B5EF4-FFF2-40B4-BE49-F238E27FC236}">
                <a16:creationId xmlns:a16="http://schemas.microsoft.com/office/drawing/2014/main" id="{2DB5109F-FD3C-4AC7-8A77-52AE633B066D}"/>
              </a:ext>
            </a:extLst>
          </p:cNvPr>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14722802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507288" cy="4464497"/>
          </a:xfrm>
        </p:spPr>
        <p:txBody>
          <a:bodyPr>
            <a:noAutofit/>
          </a:bodyPr>
          <a:lstStyle/>
          <a:p>
            <a:pPr marL="0" indent="0">
              <a:buNone/>
            </a:pPr>
            <a:r>
              <a:rPr lang="en-GB" sz="1900" dirty="0"/>
              <a:t>Gaynor, A. (2013) </a:t>
            </a:r>
            <a:r>
              <a:rPr lang="en-GB" sz="1900" i="1" dirty="0"/>
              <a:t>Schön’s (1983) Reflection-in-action and reflection-on-action</a:t>
            </a:r>
            <a:r>
              <a:rPr lang="en-GB" sz="1900" dirty="0"/>
              <a:t>. Available at: </a:t>
            </a:r>
            <a:r>
              <a:rPr lang="en-GB" sz="1900" u="sng" dirty="0">
                <a:hlinkClick r:id="rId2"/>
              </a:rPr>
              <a:t>https://hhs.hud.ac.uk/lqsu/Sessionsforall/supp/Sch%C3%B6n%20reflection-in%20and%20-on%20action.pdf</a:t>
            </a:r>
            <a:r>
              <a:rPr lang="en-GB" sz="1900" dirty="0"/>
              <a:t> (Accessed 8</a:t>
            </a:r>
            <a:r>
              <a:rPr lang="en-GB" sz="1900" baseline="30000" dirty="0"/>
              <a:t>th</a:t>
            </a:r>
            <a:r>
              <a:rPr lang="en-GB" sz="1900" dirty="0"/>
              <a:t> July 2019).</a:t>
            </a:r>
          </a:p>
          <a:p>
            <a:pPr marL="0" indent="0">
              <a:buNone/>
            </a:pPr>
            <a:r>
              <a:rPr lang="en-GB" sz="1900" dirty="0"/>
              <a:t>Gibbs, G. (1988) </a:t>
            </a:r>
            <a:r>
              <a:rPr lang="en-GB" sz="1900" i="1" dirty="0"/>
              <a:t>Learning by doing: a guide to teaching and learning methods</a:t>
            </a:r>
            <a:r>
              <a:rPr lang="en-GB" sz="1900" dirty="0"/>
              <a:t>. [London]: FEU.</a:t>
            </a:r>
          </a:p>
          <a:p>
            <a:pPr marL="0" indent="0">
              <a:buNone/>
            </a:pPr>
            <a:r>
              <a:rPr lang="en-GB" sz="1900" dirty="0"/>
              <a:t>Hampshire Online Learning (Year) </a:t>
            </a:r>
            <a:r>
              <a:rPr lang="en-GB" sz="1900" i="1" dirty="0"/>
              <a:t>Driscoll (by </a:t>
            </a:r>
            <a:r>
              <a:rPr lang="en-GB" sz="1900" i="1" dirty="0" err="1"/>
              <a:t>Borton</a:t>
            </a:r>
            <a:r>
              <a:rPr lang="en-GB" sz="1900" i="1" dirty="0"/>
              <a:t>) Model of Reflection (1994)</a:t>
            </a:r>
            <a:r>
              <a:rPr lang="en-GB" sz="1900" dirty="0"/>
              <a:t>. Available at:</a:t>
            </a:r>
            <a:r>
              <a:rPr lang="en-GB" sz="1900" i="1" dirty="0"/>
              <a:t> </a:t>
            </a:r>
            <a:r>
              <a:rPr lang="en-GB" sz="1900" u="sng" dirty="0">
                <a:hlinkClick r:id="rId3"/>
              </a:rPr>
              <a:t>https://www.hampshireonlinelearning.co.uk/pluginfile.php/4368/mod_resource/content/6/What%2C%20So%20What%2C%20Now%20What.pdf</a:t>
            </a:r>
            <a:r>
              <a:rPr lang="en-GB" sz="1900" dirty="0"/>
              <a:t> (Accessed 8th July 2019)</a:t>
            </a:r>
          </a:p>
          <a:p>
            <a:pPr marL="0" indent="0">
              <a:buNone/>
            </a:pPr>
            <a:r>
              <a:rPr lang="en-GB" sz="1900" dirty="0"/>
              <a:t>Hampton, M. (2010) </a:t>
            </a:r>
            <a:r>
              <a:rPr lang="en-GB" sz="1900" i="1" dirty="0"/>
              <a:t>Reflective writing. A basic introduction.</a:t>
            </a:r>
            <a:r>
              <a:rPr lang="en-GB" sz="1900" dirty="0"/>
              <a:t> Available at: </a:t>
            </a:r>
            <a:r>
              <a:rPr lang="en-GB" sz="1900" u="sng" dirty="0">
                <a:hlinkClick r:id="rId4"/>
              </a:rPr>
              <a:t>http://www2.port.ac.uk/media/contacts-and-departments/student-support-services/ask/downloads/Reflective-writing---a-basic-introduction.pdf</a:t>
            </a:r>
            <a:r>
              <a:rPr lang="en-GB" sz="1900" dirty="0"/>
              <a:t> (Accessed 5th July 2019).</a:t>
            </a:r>
          </a:p>
          <a:p>
            <a:pPr marL="0" indent="0">
              <a:buNone/>
            </a:pPr>
            <a:endParaRPr lang="en-GB" sz="2000" dirty="0"/>
          </a:p>
          <a:p>
            <a:pPr marL="0" indent="0">
              <a:buNone/>
            </a:pPr>
            <a:endParaRPr lang="en-GB" sz="1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40084289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435280" cy="4464497"/>
          </a:xfrm>
        </p:spPr>
        <p:txBody>
          <a:bodyPr>
            <a:noAutofit/>
          </a:bodyPr>
          <a:lstStyle/>
          <a:p>
            <a:pPr marL="0" indent="0">
              <a:buNone/>
            </a:pPr>
            <a:r>
              <a:rPr lang="en-GB" sz="1900" dirty="0"/>
              <a:t>Leeds Beckett University (2015) </a:t>
            </a:r>
            <a:r>
              <a:rPr lang="en-GB" sz="1900" i="1" dirty="0"/>
              <a:t>Content Preview: Models for structuring reflection</a:t>
            </a:r>
            <a:r>
              <a:rPr lang="en-GB" sz="1900" dirty="0"/>
              <a:t>. Available at: </a:t>
            </a:r>
            <a:r>
              <a:rPr lang="en-GB" sz="1900" dirty="0">
                <a:hlinkClick r:id="rId2"/>
              </a:rPr>
              <a:t>https://skillsforlearning.leedsbeckett.ac.uk/preview/content/models/02.shtml</a:t>
            </a:r>
            <a:r>
              <a:rPr lang="en-GB" sz="1900" dirty="0"/>
              <a:t> (Accessed: 8</a:t>
            </a:r>
            <a:r>
              <a:rPr lang="en-GB" sz="1900" baseline="30000" dirty="0"/>
              <a:t>th</a:t>
            </a:r>
            <a:r>
              <a:rPr lang="en-GB" sz="1900" dirty="0"/>
              <a:t> July 2019). </a:t>
            </a:r>
          </a:p>
          <a:p>
            <a:pPr marL="0" indent="0">
              <a:buNone/>
            </a:pPr>
            <a:r>
              <a:rPr lang="en-GB" sz="1900" dirty="0"/>
              <a:t>Kolb, D. A. (1984) </a:t>
            </a:r>
            <a:r>
              <a:rPr lang="en-GB" sz="1900" i="1" dirty="0"/>
              <a:t>Experiential learning: experience as the source of learning and development</a:t>
            </a:r>
            <a:r>
              <a:rPr lang="en-GB" sz="1900" dirty="0"/>
              <a:t>. Englewood Cliffs; London: Prentice-Hall.</a:t>
            </a:r>
          </a:p>
          <a:p>
            <a:pPr marL="0" indent="0">
              <a:buNone/>
            </a:pPr>
            <a:r>
              <a:rPr lang="en-GB" sz="1900" dirty="0"/>
              <a:t>McLeod, S. A. (2013). </a:t>
            </a:r>
            <a:r>
              <a:rPr lang="en-GB" sz="1900" i="1" dirty="0"/>
              <a:t>Kolb - Learning Styles</a:t>
            </a:r>
            <a:r>
              <a:rPr lang="en-GB" sz="1900" dirty="0"/>
              <a:t>. Available at: </a:t>
            </a:r>
            <a:r>
              <a:rPr lang="en-GB" sz="1900" dirty="0">
                <a:hlinkClick r:id="rId3"/>
              </a:rPr>
              <a:t>www.simplypsychology.org/learning-kolb.html</a:t>
            </a:r>
            <a:r>
              <a:rPr lang="en-GB" sz="1900" dirty="0"/>
              <a:t> (Accessed 8th July 2019)</a:t>
            </a:r>
          </a:p>
          <a:p>
            <a:pPr marL="0" indent="0">
              <a:buNone/>
            </a:pPr>
            <a:r>
              <a:rPr lang="en-GB" sz="1900" dirty="0"/>
              <a:t>Morgan, P. (2017) </a:t>
            </a:r>
            <a:r>
              <a:rPr lang="en-GB" sz="1900" i="1" dirty="0"/>
              <a:t>The Business Students’ Guide to Study and Employability</a:t>
            </a:r>
            <a:r>
              <a:rPr lang="en-GB" sz="1900" dirty="0"/>
              <a:t>. London: Sage. </a:t>
            </a:r>
          </a:p>
          <a:p>
            <a:pPr marL="0" indent="0">
              <a:buNone/>
            </a:pPr>
            <a:r>
              <a:rPr lang="en-GB" sz="1900" dirty="0" err="1"/>
              <a:t>Schön</a:t>
            </a:r>
            <a:r>
              <a:rPr lang="en-GB" sz="1900" dirty="0"/>
              <a:t>, D. A. (1983) </a:t>
            </a:r>
            <a:r>
              <a:rPr lang="en-GB" sz="1900" i="1" dirty="0"/>
              <a:t>The reflective practitioner: how professionals think in action</a:t>
            </a:r>
            <a:r>
              <a:rPr lang="en-GB" sz="1900" dirty="0"/>
              <a:t>. New York: Basic Books.</a:t>
            </a:r>
          </a:p>
          <a:p>
            <a:pPr marL="0" indent="0">
              <a:buNone/>
            </a:pPr>
            <a:r>
              <a:rPr lang="en-GB" sz="1900" dirty="0"/>
              <a:t>University of Edinburgh (2024) </a:t>
            </a:r>
            <a:r>
              <a:rPr lang="en-GB" sz="1900" i="1" dirty="0"/>
              <a:t>What? So what? Now what? (Reflection Toolkit). </a:t>
            </a:r>
            <a:r>
              <a:rPr lang="en-GB" sz="1900" dirty="0"/>
              <a:t>Available at: </a:t>
            </a:r>
            <a:r>
              <a:rPr lang="en-GB" sz="1900" dirty="0">
                <a:hlinkClick r:id="rId4"/>
              </a:rPr>
              <a:t>https://reflection.ed.ac.uk/reflectors-toolkit/reflecting-on-experience/what-so-what-now-what</a:t>
            </a:r>
            <a:r>
              <a:rPr lang="en-GB" sz="1900" dirty="0"/>
              <a:t> (Accessed 14th Nov 2025)</a:t>
            </a:r>
          </a:p>
          <a:p>
            <a:pPr marL="0" indent="0">
              <a:buNone/>
            </a:pPr>
            <a:endParaRPr lang="en-GB" sz="19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22132407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435280" cy="4464497"/>
          </a:xfrm>
        </p:spPr>
        <p:txBody>
          <a:bodyPr>
            <a:noAutofit/>
          </a:bodyPr>
          <a:lstStyle/>
          <a:p>
            <a:pPr marL="0" indent="0">
              <a:buNone/>
            </a:pPr>
            <a:r>
              <a:rPr lang="en-GB" sz="1900" dirty="0"/>
              <a:t>University of Leicester (Year) </a:t>
            </a:r>
            <a:r>
              <a:rPr lang="en-GB" sz="1900" i="1" dirty="0"/>
              <a:t>David Kolb</a:t>
            </a:r>
            <a:r>
              <a:rPr lang="en-GB" sz="1900" dirty="0"/>
              <a:t>. Available at: </a:t>
            </a:r>
            <a:r>
              <a:rPr lang="en-GB" sz="1900" u="sng" dirty="0">
                <a:hlinkClick r:id="rId2"/>
              </a:rPr>
              <a:t>https://www2.le.ac.uk/departments/doctoralcollege/training/eresources/teaching/theories/kolb</a:t>
            </a:r>
            <a:r>
              <a:rPr lang="en-GB" sz="1900" dirty="0"/>
              <a:t>  (Accessed: 8</a:t>
            </a:r>
            <a:r>
              <a:rPr lang="en-GB" sz="1900" baseline="30000" dirty="0"/>
              <a:t>th</a:t>
            </a:r>
            <a:r>
              <a:rPr lang="en-GB" sz="1900" dirty="0"/>
              <a:t> July 2019) </a:t>
            </a:r>
          </a:p>
          <a:p>
            <a:pPr marL="0" indent="0">
              <a:buNone/>
            </a:pPr>
            <a:r>
              <a:rPr lang="en-GB" sz="1900" dirty="0" err="1"/>
              <a:t>Watton</a:t>
            </a:r>
            <a:r>
              <a:rPr lang="en-GB" sz="1900" dirty="0"/>
              <a:t>, P., Collings, J. and Moon, J. (2001) </a:t>
            </a:r>
            <a:r>
              <a:rPr lang="en-GB" sz="1900" i="1" dirty="0"/>
              <a:t>Reflective writing. Guidance notes for students</a:t>
            </a:r>
            <a:r>
              <a:rPr lang="en-GB" sz="1900" dirty="0"/>
              <a:t>. Available at: </a:t>
            </a:r>
            <a:r>
              <a:rPr lang="en-GB" sz="1900" u="sng" dirty="0">
                <a:hlinkClick r:id="rId3"/>
              </a:rPr>
              <a:t>http://www.learnhigher.ac.uk/wp-content/uploads/Reflective_writing_The_Park_WattonCollingsMoon.pdf</a:t>
            </a:r>
            <a:r>
              <a:rPr lang="en-GB" sz="1900" dirty="0"/>
              <a:t> </a:t>
            </a:r>
            <a:r>
              <a:rPr lang="en-GB" sz="2000" dirty="0"/>
              <a:t>(Accessed: 8</a:t>
            </a:r>
            <a:r>
              <a:rPr lang="en-GB" sz="2000" baseline="30000" dirty="0"/>
              <a:t>th</a:t>
            </a:r>
            <a:r>
              <a:rPr lang="en-GB" sz="2000" dirty="0"/>
              <a:t> July 2019)</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47</a:t>
            </a:fld>
            <a:endParaRPr lang="en-GB" altLang="en-US"/>
          </a:p>
        </p:txBody>
      </p:sp>
    </p:spTree>
    <p:extLst>
      <p:ext uri="{BB962C8B-B14F-4D97-AF65-F5344CB8AC3E}">
        <p14:creationId xmlns:p14="http://schemas.microsoft.com/office/powerpoint/2010/main" val="3738081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Further Reading</a:t>
            </a:r>
          </a:p>
        </p:txBody>
      </p:sp>
      <p:sp>
        <p:nvSpPr>
          <p:cNvPr id="3" name="Content Placeholder 2"/>
          <p:cNvSpPr>
            <a:spLocks noGrp="1"/>
          </p:cNvSpPr>
          <p:nvPr>
            <p:ph idx="1"/>
          </p:nvPr>
        </p:nvSpPr>
        <p:spPr>
          <a:xfrm>
            <a:off x="457200" y="1628800"/>
            <a:ext cx="8229600" cy="3917032"/>
          </a:xfrm>
        </p:spPr>
        <p:txBody>
          <a:bodyPr/>
          <a:lstStyle/>
          <a:p>
            <a:pPr marL="0" indent="0">
              <a:buNone/>
            </a:pPr>
            <a:r>
              <a:rPr lang="en-GB" sz="2000" dirty="0"/>
              <a:t>Getting Started with Reflective Practice (Cambridge International Education – Teaching and Learning Team) - </a:t>
            </a:r>
            <a:r>
              <a:rPr lang="en-GB" sz="2000" dirty="0">
                <a:hlinkClick r:id="rId2"/>
              </a:rPr>
              <a:t>https://www.cambridge-community.org.uk/professional-development/gswrp/index.html</a:t>
            </a:r>
            <a:r>
              <a:rPr lang="en-GB" sz="2000" dirty="0"/>
              <a:t> (Accessed 5</a:t>
            </a:r>
            <a:r>
              <a:rPr lang="en-GB" sz="2000" baseline="30000" dirty="0"/>
              <a:t>th</a:t>
            </a:r>
            <a:r>
              <a:rPr lang="en-GB" sz="2000" dirty="0"/>
              <a:t> July 2019)</a:t>
            </a:r>
          </a:p>
          <a:p>
            <a:pPr marL="0" indent="0">
              <a:buNone/>
            </a:pPr>
            <a:endParaRPr lang="en-GB" sz="2000" dirty="0"/>
          </a:p>
          <a:p>
            <a:pPr marL="0" indent="0">
              <a:buNone/>
            </a:pPr>
            <a:r>
              <a:rPr lang="en-GB" sz="2000" dirty="0"/>
              <a:t>Sewell, C. (2017) ‘Reflective Practice Workshop’. Available at: </a:t>
            </a:r>
            <a:r>
              <a:rPr lang="en-GB" sz="2000" dirty="0">
                <a:hlinkClick r:id="rId3"/>
              </a:rPr>
              <a:t>https://www.repository.cam.ac.uk/bitstream/handle/1810/265159/MEM_ReflectivePracticeHandout_V4_20170616.pdf?sequence=1</a:t>
            </a:r>
            <a:r>
              <a:rPr lang="en-GB" sz="2000" dirty="0"/>
              <a:t> (Accessed 8</a:t>
            </a:r>
            <a:r>
              <a:rPr lang="en-GB" sz="2000" baseline="30000" dirty="0"/>
              <a:t>th</a:t>
            </a:r>
            <a:r>
              <a:rPr lang="en-GB" sz="2000" dirty="0"/>
              <a:t> July 2019)</a:t>
            </a:r>
          </a:p>
          <a:p>
            <a:endParaRPr lang="en-GB" sz="1400" dirty="0"/>
          </a:p>
          <a:p>
            <a:endParaRPr lang="en-GB"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Tree>
    <p:extLst>
      <p:ext uri="{BB962C8B-B14F-4D97-AF65-F5344CB8AC3E}">
        <p14:creationId xmlns:p14="http://schemas.microsoft.com/office/powerpoint/2010/main" val="16416268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TotalTime>
  <Words>3438</Words>
  <Application>Microsoft Office PowerPoint</Application>
  <PresentationFormat>On-screen Show (4:3)</PresentationFormat>
  <Paragraphs>317</Paragraphs>
  <Slides>48</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Myriad Pro</vt:lpstr>
      <vt:lpstr>Arial</vt:lpstr>
      <vt:lpstr>Source Sans Pro</vt:lpstr>
      <vt:lpstr>Verdana</vt:lpstr>
      <vt:lpstr>Wingdings</vt:lpstr>
      <vt:lpstr>20140311PresentationUWTSDTemplate</vt:lpstr>
      <vt:lpstr> LCLM4001 Academic Skills (ACS)  </vt:lpstr>
      <vt:lpstr>Overview</vt:lpstr>
      <vt:lpstr>Worksheet activity</vt:lpstr>
      <vt:lpstr>What is reflection?</vt:lpstr>
      <vt:lpstr>What is reflective writing?</vt:lpstr>
      <vt:lpstr>PowerPoint Presentation</vt:lpstr>
      <vt:lpstr>What is a reflective assignment?</vt:lpstr>
      <vt:lpstr>Worksheet activity</vt:lpstr>
      <vt:lpstr>Why Reflect?</vt:lpstr>
      <vt:lpstr>Multiple perspectives in reflective writing </vt:lpstr>
      <vt:lpstr>Multiple perspectives in reflective writing </vt:lpstr>
      <vt:lpstr>Multiple perspectives in reflective writing </vt:lpstr>
      <vt:lpstr>Common Frameworks (models) of Reflection</vt:lpstr>
      <vt:lpstr>Gibbs’ Reflective Cycle (1988)</vt:lpstr>
      <vt:lpstr>PowerPoint Presentation</vt:lpstr>
      <vt:lpstr>PowerPoint Presentation</vt:lpstr>
      <vt:lpstr>PowerPoint Presentation</vt:lpstr>
      <vt:lpstr>The Gibb’s reflective cycle</vt:lpstr>
      <vt:lpstr>1. A Reflection Based on Gibb’s Reflective Cycle - example </vt:lpstr>
      <vt:lpstr>2. A Reflection Based on Gibb’s Reflective Cycle </vt:lpstr>
      <vt:lpstr>3. A Reflection Based on Gibb’s Reflective Cycle </vt:lpstr>
      <vt:lpstr>4. A Reflection Based on Gibb’s Reflective Cycle </vt:lpstr>
      <vt:lpstr>5. A Reflection Based on Gibb’s Reflective Cycle </vt:lpstr>
      <vt:lpstr>6. A Reflection Based on Gibb’s Reflective Cycle </vt:lpstr>
      <vt:lpstr>7. A Reflection Based on Gibb’s Reflective Cycle </vt:lpstr>
      <vt:lpstr>Activity - Using the Gibbs Reflective Cycle</vt:lpstr>
      <vt:lpstr>Kolb’s ‘Experiential Learning Cycle’ (1984)</vt:lpstr>
      <vt:lpstr>Concrete experience</vt:lpstr>
      <vt:lpstr>Reflective Observation</vt:lpstr>
      <vt:lpstr>Abstract Conceptualisation</vt:lpstr>
      <vt:lpstr>Active Experimentation</vt:lpstr>
      <vt:lpstr>Basically…</vt:lpstr>
      <vt:lpstr>Driscoll’s Model (1994)</vt:lpstr>
      <vt:lpstr>Driscoll’s Model (1994) – the essence</vt:lpstr>
      <vt:lpstr>What.. (returning to the event)</vt:lpstr>
      <vt:lpstr>So what… (understanding the context)</vt:lpstr>
      <vt:lpstr>Now what… (adjusting future outcomes)</vt:lpstr>
      <vt:lpstr>Let’s have a look at some examples</vt:lpstr>
      <vt:lpstr>Worksheet activity</vt:lpstr>
      <vt:lpstr>Tips for Reflective Writing</vt:lpstr>
      <vt:lpstr>Tips for Reflective Writing</vt:lpstr>
      <vt:lpstr>Tips for Reflective Writing</vt:lpstr>
      <vt:lpstr>Worksheet activity</vt:lpstr>
      <vt:lpstr>Individual reflection </vt:lpstr>
      <vt:lpstr>References</vt:lpstr>
      <vt:lpstr>References</vt:lpstr>
      <vt:lpstr>References</vt:lpstr>
      <vt:lpstr>Further Reading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138</cp:revision>
  <cp:lastPrinted>2018-07-09T15:27:01Z</cp:lastPrinted>
  <dcterms:created xsi:type="dcterms:W3CDTF">2002-10-07T19:43:58Z</dcterms:created>
  <dcterms:modified xsi:type="dcterms:W3CDTF">2025-11-24T14:13:25Z</dcterms:modified>
</cp:coreProperties>
</file>