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Lst>
  <p:notesMasterIdLst>
    <p:notesMasterId r:id="rId57"/>
  </p:notesMasterIdLst>
  <p:sldIdLst>
    <p:sldId id="297" r:id="rId6"/>
    <p:sldId id="298" r:id="rId7"/>
    <p:sldId id="306" r:id="rId8"/>
    <p:sldId id="307" r:id="rId9"/>
    <p:sldId id="308" r:id="rId10"/>
    <p:sldId id="309" r:id="rId11"/>
    <p:sldId id="310" r:id="rId12"/>
    <p:sldId id="311" r:id="rId13"/>
    <p:sldId id="312" r:id="rId14"/>
    <p:sldId id="313" r:id="rId15"/>
    <p:sldId id="314" r:id="rId16"/>
    <p:sldId id="315" r:id="rId17"/>
    <p:sldId id="316" r:id="rId18"/>
    <p:sldId id="317" r:id="rId19"/>
    <p:sldId id="318" r:id="rId20"/>
    <p:sldId id="319" r:id="rId21"/>
    <p:sldId id="320" r:id="rId22"/>
    <p:sldId id="321" r:id="rId23"/>
    <p:sldId id="322" r:id="rId24"/>
    <p:sldId id="323" r:id="rId25"/>
    <p:sldId id="324" r:id="rId26"/>
    <p:sldId id="325" r:id="rId27"/>
    <p:sldId id="326" r:id="rId28"/>
    <p:sldId id="327" r:id="rId29"/>
    <p:sldId id="328" r:id="rId30"/>
    <p:sldId id="329" r:id="rId31"/>
    <p:sldId id="330" r:id="rId32"/>
    <p:sldId id="331" r:id="rId33"/>
    <p:sldId id="332" r:id="rId34"/>
    <p:sldId id="333" r:id="rId35"/>
    <p:sldId id="334" r:id="rId36"/>
    <p:sldId id="335" r:id="rId37"/>
    <p:sldId id="336" r:id="rId38"/>
    <p:sldId id="337" r:id="rId39"/>
    <p:sldId id="338" r:id="rId40"/>
    <p:sldId id="339" r:id="rId41"/>
    <p:sldId id="340" r:id="rId42"/>
    <p:sldId id="341" r:id="rId43"/>
    <p:sldId id="342" r:id="rId44"/>
    <p:sldId id="343" r:id="rId45"/>
    <p:sldId id="344" r:id="rId46"/>
    <p:sldId id="345" r:id="rId47"/>
    <p:sldId id="346" r:id="rId48"/>
    <p:sldId id="301" r:id="rId49"/>
    <p:sldId id="300" r:id="rId50"/>
    <p:sldId id="299" r:id="rId51"/>
    <p:sldId id="302" r:id="rId52"/>
    <p:sldId id="303" r:id="rId53"/>
    <p:sldId id="304" r:id="rId54"/>
    <p:sldId id="305" r:id="rId55"/>
    <p:sldId id="347" r:id="rId56"/>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8" d="100"/>
          <a:sy n="108" d="100"/>
        </p:scale>
        <p:origin x="-17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D4BE2-30B3-4FC7-A70E-F1AE86EE9C75}" type="datetimeFigureOut">
              <a:rPr lang="en-US"/>
              <a:t>2/12/2018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4555A3-2BDE-4C54-A77B-7DA300104827}" type="slidenum">
              <a:rPr lang="en-US"/>
              <a:t>‹#›</a:t>
            </a:fld>
            <a:endParaRPr lang="en-US"/>
          </a:p>
        </p:txBody>
      </p:sp>
    </p:spTree>
    <p:extLst>
      <p:ext uri="{BB962C8B-B14F-4D97-AF65-F5344CB8AC3E}">
        <p14:creationId xmlns:p14="http://schemas.microsoft.com/office/powerpoint/2010/main" val="580826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13286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457417-6240-4EB1-A761-320500B4409D}" type="slidenum">
              <a:rPr lang="en-GB" smtClean="0"/>
              <a:t>2</a:t>
            </a:fld>
            <a:endParaRPr lang="en-GB"/>
          </a:p>
        </p:txBody>
      </p:sp>
    </p:spTree>
    <p:extLst>
      <p:ext uri="{BB962C8B-B14F-4D97-AF65-F5344CB8AC3E}">
        <p14:creationId xmlns:p14="http://schemas.microsoft.com/office/powerpoint/2010/main" val="2659560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a:t>
            </a:fld>
            <a:endParaRPr lang="en-US">
              <a:solidFill>
                <a:prstClr val="black"/>
              </a:solidFill>
            </a:endParaRPr>
          </a:p>
        </p:txBody>
      </p:sp>
    </p:spTree>
    <p:extLst>
      <p:ext uri="{BB962C8B-B14F-4D97-AF65-F5344CB8AC3E}">
        <p14:creationId xmlns:p14="http://schemas.microsoft.com/office/powerpoint/2010/main" val="3489215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E4555A3-2BDE-4C54-A77B-7DA300104827}" type="slidenum">
              <a:rPr lang="en-US">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3415589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5</a:t>
            </a:fld>
            <a:endParaRPr lang="en-US">
              <a:solidFill>
                <a:prstClr val="black"/>
              </a:solidFill>
            </a:endParaRPr>
          </a:p>
        </p:txBody>
      </p:sp>
    </p:spTree>
    <p:extLst>
      <p:ext uri="{BB962C8B-B14F-4D97-AF65-F5344CB8AC3E}">
        <p14:creationId xmlns:p14="http://schemas.microsoft.com/office/powerpoint/2010/main" val="1675610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6</a:t>
            </a:fld>
            <a:endParaRPr lang="en-US">
              <a:solidFill>
                <a:prstClr val="black"/>
              </a:solidFill>
            </a:endParaRPr>
          </a:p>
        </p:txBody>
      </p:sp>
    </p:spTree>
    <p:extLst>
      <p:ext uri="{BB962C8B-B14F-4D97-AF65-F5344CB8AC3E}">
        <p14:creationId xmlns:p14="http://schemas.microsoft.com/office/powerpoint/2010/main" val="77938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7</a:t>
            </a:fld>
            <a:endParaRPr lang="en-US">
              <a:solidFill>
                <a:prstClr val="black"/>
              </a:solidFill>
            </a:endParaRPr>
          </a:p>
        </p:txBody>
      </p:sp>
    </p:spTree>
    <p:extLst>
      <p:ext uri="{BB962C8B-B14F-4D97-AF65-F5344CB8AC3E}">
        <p14:creationId xmlns:p14="http://schemas.microsoft.com/office/powerpoint/2010/main" val="4170988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8</a:t>
            </a:fld>
            <a:endParaRPr lang="en-US">
              <a:solidFill>
                <a:prstClr val="black"/>
              </a:solidFill>
            </a:endParaRPr>
          </a:p>
        </p:txBody>
      </p:sp>
    </p:spTree>
    <p:extLst>
      <p:ext uri="{BB962C8B-B14F-4D97-AF65-F5344CB8AC3E}">
        <p14:creationId xmlns:p14="http://schemas.microsoft.com/office/powerpoint/2010/main" val="1138755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9</a:t>
            </a:fld>
            <a:endParaRPr lang="en-US">
              <a:solidFill>
                <a:prstClr val="black"/>
              </a:solidFill>
            </a:endParaRPr>
          </a:p>
        </p:txBody>
      </p:sp>
    </p:spTree>
    <p:extLst>
      <p:ext uri="{BB962C8B-B14F-4D97-AF65-F5344CB8AC3E}">
        <p14:creationId xmlns:p14="http://schemas.microsoft.com/office/powerpoint/2010/main" val="229403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10</a:t>
            </a:fld>
            <a:endParaRPr lang="en-US">
              <a:solidFill>
                <a:prstClr val="black"/>
              </a:solidFill>
            </a:endParaRPr>
          </a:p>
        </p:txBody>
      </p:sp>
    </p:spTree>
    <p:extLst>
      <p:ext uri="{BB962C8B-B14F-4D97-AF65-F5344CB8AC3E}">
        <p14:creationId xmlns:p14="http://schemas.microsoft.com/office/powerpoint/2010/main" val="143406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11</a:t>
            </a:fld>
            <a:endParaRPr lang="en-US">
              <a:solidFill>
                <a:prstClr val="black"/>
              </a:solidFill>
            </a:endParaRPr>
          </a:p>
        </p:txBody>
      </p:sp>
    </p:spTree>
    <p:extLst>
      <p:ext uri="{BB962C8B-B14F-4D97-AF65-F5344CB8AC3E}">
        <p14:creationId xmlns:p14="http://schemas.microsoft.com/office/powerpoint/2010/main" val="37760511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13</a:t>
            </a:fld>
            <a:endParaRPr lang="en-US">
              <a:solidFill>
                <a:prstClr val="black"/>
              </a:solidFill>
            </a:endParaRPr>
          </a:p>
        </p:txBody>
      </p:sp>
    </p:spTree>
    <p:extLst>
      <p:ext uri="{BB962C8B-B14F-4D97-AF65-F5344CB8AC3E}">
        <p14:creationId xmlns:p14="http://schemas.microsoft.com/office/powerpoint/2010/main" val="1162992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14</a:t>
            </a:fld>
            <a:endParaRPr lang="en-US">
              <a:solidFill>
                <a:prstClr val="black"/>
              </a:solidFill>
            </a:endParaRPr>
          </a:p>
        </p:txBody>
      </p:sp>
    </p:spTree>
    <p:extLst>
      <p:ext uri="{BB962C8B-B14F-4D97-AF65-F5344CB8AC3E}">
        <p14:creationId xmlns:p14="http://schemas.microsoft.com/office/powerpoint/2010/main" val="29150621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15</a:t>
            </a:fld>
            <a:endParaRPr lang="en-US">
              <a:solidFill>
                <a:prstClr val="black"/>
              </a:solidFill>
            </a:endParaRPr>
          </a:p>
        </p:txBody>
      </p:sp>
    </p:spTree>
    <p:extLst>
      <p:ext uri="{BB962C8B-B14F-4D97-AF65-F5344CB8AC3E}">
        <p14:creationId xmlns:p14="http://schemas.microsoft.com/office/powerpoint/2010/main" val="15341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16</a:t>
            </a:fld>
            <a:endParaRPr lang="en-US">
              <a:solidFill>
                <a:prstClr val="black"/>
              </a:solidFill>
            </a:endParaRPr>
          </a:p>
        </p:txBody>
      </p:sp>
    </p:spTree>
    <p:extLst>
      <p:ext uri="{BB962C8B-B14F-4D97-AF65-F5344CB8AC3E}">
        <p14:creationId xmlns:p14="http://schemas.microsoft.com/office/powerpoint/2010/main" val="11303500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17</a:t>
            </a:fld>
            <a:endParaRPr lang="en-US">
              <a:solidFill>
                <a:prstClr val="black"/>
              </a:solidFill>
            </a:endParaRPr>
          </a:p>
        </p:txBody>
      </p:sp>
    </p:spTree>
    <p:extLst>
      <p:ext uri="{BB962C8B-B14F-4D97-AF65-F5344CB8AC3E}">
        <p14:creationId xmlns:p14="http://schemas.microsoft.com/office/powerpoint/2010/main" val="36406762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18</a:t>
            </a:fld>
            <a:endParaRPr lang="en-US">
              <a:solidFill>
                <a:prstClr val="black"/>
              </a:solidFill>
            </a:endParaRPr>
          </a:p>
        </p:txBody>
      </p:sp>
    </p:spTree>
    <p:extLst>
      <p:ext uri="{BB962C8B-B14F-4D97-AF65-F5344CB8AC3E}">
        <p14:creationId xmlns:p14="http://schemas.microsoft.com/office/powerpoint/2010/main" val="22622265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19</a:t>
            </a:fld>
            <a:endParaRPr lang="en-US">
              <a:solidFill>
                <a:prstClr val="black"/>
              </a:solidFill>
            </a:endParaRPr>
          </a:p>
        </p:txBody>
      </p:sp>
    </p:spTree>
    <p:extLst>
      <p:ext uri="{BB962C8B-B14F-4D97-AF65-F5344CB8AC3E}">
        <p14:creationId xmlns:p14="http://schemas.microsoft.com/office/powerpoint/2010/main" val="810848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20</a:t>
            </a:fld>
            <a:endParaRPr lang="en-US">
              <a:solidFill>
                <a:prstClr val="black"/>
              </a:solidFill>
            </a:endParaRPr>
          </a:p>
        </p:txBody>
      </p:sp>
    </p:spTree>
    <p:extLst>
      <p:ext uri="{BB962C8B-B14F-4D97-AF65-F5344CB8AC3E}">
        <p14:creationId xmlns:p14="http://schemas.microsoft.com/office/powerpoint/2010/main" val="25037452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21</a:t>
            </a:fld>
            <a:endParaRPr lang="en-US">
              <a:solidFill>
                <a:prstClr val="black"/>
              </a:solidFill>
            </a:endParaRPr>
          </a:p>
        </p:txBody>
      </p:sp>
    </p:spTree>
    <p:extLst>
      <p:ext uri="{BB962C8B-B14F-4D97-AF65-F5344CB8AC3E}">
        <p14:creationId xmlns:p14="http://schemas.microsoft.com/office/powerpoint/2010/main" val="23883372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22</a:t>
            </a:fld>
            <a:endParaRPr lang="en-US">
              <a:solidFill>
                <a:prstClr val="black"/>
              </a:solidFill>
            </a:endParaRPr>
          </a:p>
        </p:txBody>
      </p:sp>
    </p:spTree>
    <p:extLst>
      <p:ext uri="{BB962C8B-B14F-4D97-AF65-F5344CB8AC3E}">
        <p14:creationId xmlns:p14="http://schemas.microsoft.com/office/powerpoint/2010/main" val="11879529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23</a:t>
            </a:fld>
            <a:endParaRPr lang="en-US">
              <a:solidFill>
                <a:prstClr val="black"/>
              </a:solidFill>
            </a:endParaRPr>
          </a:p>
        </p:txBody>
      </p:sp>
    </p:spTree>
    <p:extLst>
      <p:ext uri="{BB962C8B-B14F-4D97-AF65-F5344CB8AC3E}">
        <p14:creationId xmlns:p14="http://schemas.microsoft.com/office/powerpoint/2010/main" val="3259343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24</a:t>
            </a:fld>
            <a:endParaRPr lang="en-US">
              <a:solidFill>
                <a:prstClr val="black"/>
              </a:solidFill>
            </a:endParaRPr>
          </a:p>
        </p:txBody>
      </p:sp>
    </p:spTree>
    <p:extLst>
      <p:ext uri="{BB962C8B-B14F-4D97-AF65-F5344CB8AC3E}">
        <p14:creationId xmlns:p14="http://schemas.microsoft.com/office/powerpoint/2010/main" val="39220410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25</a:t>
            </a:fld>
            <a:endParaRPr lang="en-US">
              <a:solidFill>
                <a:prstClr val="black"/>
              </a:solidFill>
            </a:endParaRPr>
          </a:p>
        </p:txBody>
      </p:sp>
    </p:spTree>
    <p:extLst>
      <p:ext uri="{BB962C8B-B14F-4D97-AF65-F5344CB8AC3E}">
        <p14:creationId xmlns:p14="http://schemas.microsoft.com/office/powerpoint/2010/main" val="31714945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26</a:t>
            </a:fld>
            <a:endParaRPr lang="en-US">
              <a:solidFill>
                <a:prstClr val="black"/>
              </a:solidFill>
            </a:endParaRPr>
          </a:p>
        </p:txBody>
      </p:sp>
    </p:spTree>
    <p:extLst>
      <p:ext uri="{BB962C8B-B14F-4D97-AF65-F5344CB8AC3E}">
        <p14:creationId xmlns:p14="http://schemas.microsoft.com/office/powerpoint/2010/main" val="19340269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27</a:t>
            </a:fld>
            <a:endParaRPr lang="en-US">
              <a:solidFill>
                <a:prstClr val="black"/>
              </a:solidFill>
            </a:endParaRPr>
          </a:p>
        </p:txBody>
      </p:sp>
    </p:spTree>
    <p:extLst>
      <p:ext uri="{BB962C8B-B14F-4D97-AF65-F5344CB8AC3E}">
        <p14:creationId xmlns:p14="http://schemas.microsoft.com/office/powerpoint/2010/main" val="39848168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28</a:t>
            </a:fld>
            <a:endParaRPr lang="en-US">
              <a:solidFill>
                <a:prstClr val="black"/>
              </a:solidFill>
            </a:endParaRPr>
          </a:p>
        </p:txBody>
      </p:sp>
    </p:spTree>
    <p:extLst>
      <p:ext uri="{BB962C8B-B14F-4D97-AF65-F5344CB8AC3E}">
        <p14:creationId xmlns:p14="http://schemas.microsoft.com/office/powerpoint/2010/main" val="38839295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29</a:t>
            </a:fld>
            <a:endParaRPr lang="en-US">
              <a:solidFill>
                <a:prstClr val="black"/>
              </a:solidFill>
            </a:endParaRPr>
          </a:p>
        </p:txBody>
      </p:sp>
    </p:spTree>
    <p:extLst>
      <p:ext uri="{BB962C8B-B14F-4D97-AF65-F5344CB8AC3E}">
        <p14:creationId xmlns:p14="http://schemas.microsoft.com/office/powerpoint/2010/main" val="32976828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30</a:t>
            </a:fld>
            <a:endParaRPr lang="en-US">
              <a:solidFill>
                <a:prstClr val="black"/>
              </a:solidFill>
            </a:endParaRPr>
          </a:p>
        </p:txBody>
      </p:sp>
    </p:spTree>
    <p:extLst>
      <p:ext uri="{BB962C8B-B14F-4D97-AF65-F5344CB8AC3E}">
        <p14:creationId xmlns:p14="http://schemas.microsoft.com/office/powerpoint/2010/main" val="8500940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31</a:t>
            </a:fld>
            <a:endParaRPr lang="en-US">
              <a:solidFill>
                <a:prstClr val="black"/>
              </a:solidFill>
            </a:endParaRPr>
          </a:p>
        </p:txBody>
      </p:sp>
    </p:spTree>
    <p:extLst>
      <p:ext uri="{BB962C8B-B14F-4D97-AF65-F5344CB8AC3E}">
        <p14:creationId xmlns:p14="http://schemas.microsoft.com/office/powerpoint/2010/main" val="22526215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32</a:t>
            </a:fld>
            <a:endParaRPr lang="en-US">
              <a:solidFill>
                <a:prstClr val="black"/>
              </a:solidFill>
            </a:endParaRPr>
          </a:p>
        </p:txBody>
      </p:sp>
    </p:spTree>
    <p:extLst>
      <p:ext uri="{BB962C8B-B14F-4D97-AF65-F5344CB8AC3E}">
        <p14:creationId xmlns:p14="http://schemas.microsoft.com/office/powerpoint/2010/main" val="20228588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33</a:t>
            </a:fld>
            <a:endParaRPr lang="en-US">
              <a:solidFill>
                <a:prstClr val="black"/>
              </a:solidFill>
            </a:endParaRPr>
          </a:p>
        </p:txBody>
      </p:sp>
    </p:spTree>
    <p:extLst>
      <p:ext uri="{BB962C8B-B14F-4D97-AF65-F5344CB8AC3E}">
        <p14:creationId xmlns:p14="http://schemas.microsoft.com/office/powerpoint/2010/main" val="7628823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34</a:t>
            </a:fld>
            <a:endParaRPr lang="en-US">
              <a:solidFill>
                <a:prstClr val="black"/>
              </a:solidFill>
            </a:endParaRPr>
          </a:p>
        </p:txBody>
      </p:sp>
    </p:spTree>
    <p:extLst>
      <p:ext uri="{BB962C8B-B14F-4D97-AF65-F5344CB8AC3E}">
        <p14:creationId xmlns:p14="http://schemas.microsoft.com/office/powerpoint/2010/main" val="26465535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35</a:t>
            </a:fld>
            <a:endParaRPr lang="en-US">
              <a:solidFill>
                <a:prstClr val="black"/>
              </a:solidFill>
            </a:endParaRPr>
          </a:p>
        </p:txBody>
      </p:sp>
    </p:spTree>
    <p:extLst>
      <p:ext uri="{BB962C8B-B14F-4D97-AF65-F5344CB8AC3E}">
        <p14:creationId xmlns:p14="http://schemas.microsoft.com/office/powerpoint/2010/main" val="20520237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36</a:t>
            </a:fld>
            <a:endParaRPr lang="en-US">
              <a:solidFill>
                <a:prstClr val="black"/>
              </a:solidFill>
            </a:endParaRPr>
          </a:p>
        </p:txBody>
      </p:sp>
    </p:spTree>
    <p:extLst>
      <p:ext uri="{BB962C8B-B14F-4D97-AF65-F5344CB8AC3E}">
        <p14:creationId xmlns:p14="http://schemas.microsoft.com/office/powerpoint/2010/main" val="35782198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37</a:t>
            </a:fld>
            <a:endParaRPr lang="en-US">
              <a:solidFill>
                <a:prstClr val="black"/>
              </a:solidFill>
            </a:endParaRPr>
          </a:p>
        </p:txBody>
      </p:sp>
    </p:spTree>
    <p:extLst>
      <p:ext uri="{BB962C8B-B14F-4D97-AF65-F5344CB8AC3E}">
        <p14:creationId xmlns:p14="http://schemas.microsoft.com/office/powerpoint/2010/main" val="20520308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38</a:t>
            </a:fld>
            <a:endParaRPr lang="en-US">
              <a:solidFill>
                <a:prstClr val="black"/>
              </a:solidFill>
            </a:endParaRPr>
          </a:p>
        </p:txBody>
      </p:sp>
    </p:spTree>
    <p:extLst>
      <p:ext uri="{BB962C8B-B14F-4D97-AF65-F5344CB8AC3E}">
        <p14:creationId xmlns:p14="http://schemas.microsoft.com/office/powerpoint/2010/main" val="23159902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39</a:t>
            </a:fld>
            <a:endParaRPr lang="en-US">
              <a:solidFill>
                <a:prstClr val="black"/>
              </a:solidFill>
            </a:endParaRPr>
          </a:p>
        </p:txBody>
      </p:sp>
    </p:spTree>
    <p:extLst>
      <p:ext uri="{BB962C8B-B14F-4D97-AF65-F5344CB8AC3E}">
        <p14:creationId xmlns:p14="http://schemas.microsoft.com/office/powerpoint/2010/main" val="14439689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40</a:t>
            </a:fld>
            <a:endParaRPr lang="en-US">
              <a:solidFill>
                <a:prstClr val="black"/>
              </a:solidFill>
            </a:endParaRPr>
          </a:p>
        </p:txBody>
      </p:sp>
    </p:spTree>
    <p:extLst>
      <p:ext uri="{BB962C8B-B14F-4D97-AF65-F5344CB8AC3E}">
        <p14:creationId xmlns:p14="http://schemas.microsoft.com/office/powerpoint/2010/main" val="30555211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41</a:t>
            </a:fld>
            <a:endParaRPr lang="en-US">
              <a:solidFill>
                <a:prstClr val="black"/>
              </a:solidFill>
            </a:endParaRPr>
          </a:p>
        </p:txBody>
      </p:sp>
    </p:spTree>
    <p:extLst>
      <p:ext uri="{BB962C8B-B14F-4D97-AF65-F5344CB8AC3E}">
        <p14:creationId xmlns:p14="http://schemas.microsoft.com/office/powerpoint/2010/main" val="41038244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42</a:t>
            </a:fld>
            <a:endParaRPr lang="en-US">
              <a:solidFill>
                <a:prstClr val="black"/>
              </a:solidFill>
            </a:endParaRPr>
          </a:p>
        </p:txBody>
      </p:sp>
    </p:spTree>
    <p:extLst>
      <p:ext uri="{BB962C8B-B14F-4D97-AF65-F5344CB8AC3E}">
        <p14:creationId xmlns:p14="http://schemas.microsoft.com/office/powerpoint/2010/main" val="19986284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E4555A3-2BDE-4C54-A77B-7DA300104827}" type="slidenum">
              <a:rPr lang="en-US">
                <a:solidFill>
                  <a:prstClr val="black"/>
                </a:solidFill>
              </a:rPr>
              <a:pPr>
                <a:defRPr/>
              </a:pPr>
              <a:t>43</a:t>
            </a:fld>
            <a:endParaRPr lang="en-US">
              <a:solidFill>
                <a:prstClr val="black"/>
              </a:solidFill>
            </a:endParaRPr>
          </a:p>
        </p:txBody>
      </p:sp>
    </p:spTree>
    <p:extLst>
      <p:ext uri="{BB962C8B-B14F-4D97-AF65-F5344CB8AC3E}">
        <p14:creationId xmlns:p14="http://schemas.microsoft.com/office/powerpoint/2010/main" val="3432467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86EFC3C5-5495-4F6B-ABBA-F8F34BE27DD0}" type="datetimeFigureOut">
              <a:rPr lang="en-US"/>
              <a:pPr>
                <a:defRPr/>
              </a:pPr>
              <a:t>2/12/2018</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EA3CC21D-C70D-405B-B617-92CEC49B1B09}" type="slidenum">
              <a:rPr lang="en-US" altLang="en-US"/>
              <a:pPr/>
              <a:t>‹#›</a:t>
            </a:fld>
            <a:endParaRPr lang="en-US" altLang="en-US"/>
          </a:p>
        </p:txBody>
      </p:sp>
    </p:spTree>
    <p:extLst>
      <p:ext uri="{BB962C8B-B14F-4D97-AF65-F5344CB8AC3E}">
        <p14:creationId xmlns:p14="http://schemas.microsoft.com/office/powerpoint/2010/main" val="1387837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DA1A718-2DDA-42D9-A5A0-CB75C2AE4C03}" type="datetimeFigureOut">
              <a:rPr lang="en-US"/>
              <a:pPr>
                <a:defRPr/>
              </a:pPr>
              <a:t>2/12/2018</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46F11816-AFE7-4562-B78D-E00B91F5857F}" type="slidenum">
              <a:rPr lang="en-US" altLang="en-US"/>
              <a:pPr/>
              <a:t>‹#›</a:t>
            </a:fld>
            <a:endParaRPr lang="en-US" altLang="en-US"/>
          </a:p>
        </p:txBody>
      </p:sp>
    </p:spTree>
    <p:extLst>
      <p:ext uri="{BB962C8B-B14F-4D97-AF65-F5344CB8AC3E}">
        <p14:creationId xmlns:p14="http://schemas.microsoft.com/office/powerpoint/2010/main" val="1418422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705F86CC-9D5C-4651-9EBA-955A7C7C203A}" type="datetimeFigureOut">
              <a:rPr lang="en-US"/>
              <a:pPr>
                <a:defRPr/>
              </a:pPr>
              <a:t>2/12/2018</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74C4A783-86D4-43C3-85C1-1C46991BB411}" type="slidenum">
              <a:rPr lang="en-US" altLang="en-US"/>
              <a:pPr/>
              <a:t>‹#›</a:t>
            </a:fld>
            <a:endParaRPr lang="en-US" altLang="en-US"/>
          </a:p>
        </p:txBody>
      </p:sp>
    </p:spTree>
    <p:extLst>
      <p:ext uri="{BB962C8B-B14F-4D97-AF65-F5344CB8AC3E}">
        <p14:creationId xmlns:p14="http://schemas.microsoft.com/office/powerpoint/2010/main" val="2379841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6D2C834A-A971-4627-BB14-98DF68EA5FF7}" type="datetimeFigureOut">
              <a:rPr lang="en-US"/>
              <a:pPr>
                <a:defRPr/>
              </a:pPr>
              <a:t>2/12/2018</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973F426F-F737-4D20-95CD-78C3AD5E91BE}" type="slidenum">
              <a:rPr lang="en-US" altLang="en-US"/>
              <a:pPr/>
              <a:t>‹#›</a:t>
            </a:fld>
            <a:endParaRPr lang="en-US" altLang="en-US"/>
          </a:p>
        </p:txBody>
      </p:sp>
    </p:spTree>
    <p:extLst>
      <p:ext uri="{BB962C8B-B14F-4D97-AF65-F5344CB8AC3E}">
        <p14:creationId xmlns:p14="http://schemas.microsoft.com/office/powerpoint/2010/main" val="2690923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BA710BCA-4581-4A42-B0B6-4EC9DB5723B0}" type="datetimeFigureOut">
              <a:rPr lang="en-US"/>
              <a:pPr>
                <a:defRPr/>
              </a:pPr>
              <a:t>2/12/2018</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7EDB7F5C-A936-45B1-8ADB-BBD72254BD7F}" type="slidenum">
              <a:rPr lang="en-US" altLang="en-US"/>
              <a:pPr/>
              <a:t>‹#›</a:t>
            </a:fld>
            <a:endParaRPr lang="en-US" altLang="en-US"/>
          </a:p>
        </p:txBody>
      </p:sp>
    </p:spTree>
    <p:extLst>
      <p:ext uri="{BB962C8B-B14F-4D97-AF65-F5344CB8AC3E}">
        <p14:creationId xmlns:p14="http://schemas.microsoft.com/office/powerpoint/2010/main" val="762000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71721E0-0938-4ADD-8E4B-B1E1260808F6}" type="datetimeFigureOut">
              <a:rPr lang="en-US"/>
              <a:pPr>
                <a:defRPr/>
              </a:pPr>
              <a:t>2/12/2018</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56CF6CC3-F0F7-417A-B198-31BCA11CE8F8}" type="slidenum">
              <a:rPr lang="en-US" altLang="en-US"/>
              <a:pPr/>
              <a:t>‹#›</a:t>
            </a:fld>
            <a:endParaRPr lang="en-US" altLang="en-US"/>
          </a:p>
        </p:txBody>
      </p:sp>
    </p:spTree>
    <p:extLst>
      <p:ext uri="{BB962C8B-B14F-4D97-AF65-F5344CB8AC3E}">
        <p14:creationId xmlns:p14="http://schemas.microsoft.com/office/powerpoint/2010/main" val="3181458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2568C1B-271D-4C53-AE13-5F6629EB6F5A}" type="datetimeFigureOut">
              <a:rPr lang="en-US"/>
              <a:pPr>
                <a:defRPr/>
              </a:pPr>
              <a:t>2/12/2018</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fld id="{A529ADB4-1C91-48DD-B8D1-A4373614F4D1}" type="slidenum">
              <a:rPr lang="en-US" altLang="en-US"/>
              <a:pPr/>
              <a:t>‹#›</a:t>
            </a:fld>
            <a:endParaRPr lang="en-US" altLang="en-US"/>
          </a:p>
        </p:txBody>
      </p:sp>
    </p:spTree>
    <p:extLst>
      <p:ext uri="{BB962C8B-B14F-4D97-AF65-F5344CB8AC3E}">
        <p14:creationId xmlns:p14="http://schemas.microsoft.com/office/powerpoint/2010/main" val="4112757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D3825E1-619B-462B-B504-9C39E625BE90}" type="datetimeFigureOut">
              <a:rPr lang="en-US"/>
              <a:pPr>
                <a:defRPr/>
              </a:pPr>
              <a:t>2/12/2018</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FF3E538D-703E-4244-86A7-4488DB0DA97F}" type="slidenum">
              <a:rPr lang="en-US" altLang="en-US"/>
              <a:pPr/>
              <a:t>‹#›</a:t>
            </a:fld>
            <a:endParaRPr lang="en-US" altLang="en-US"/>
          </a:p>
        </p:txBody>
      </p:sp>
    </p:spTree>
    <p:extLst>
      <p:ext uri="{BB962C8B-B14F-4D97-AF65-F5344CB8AC3E}">
        <p14:creationId xmlns:p14="http://schemas.microsoft.com/office/powerpoint/2010/main" val="1872567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28810E24-60CF-4F96-BA91-166078BB999B}" type="datetimeFigureOut">
              <a:rPr lang="en-US"/>
              <a:pPr>
                <a:defRPr/>
              </a:pPr>
              <a:t>2/12/2018</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71D4E5AF-A6F9-49B3-86FC-F0EE3C837230}" type="slidenum">
              <a:rPr lang="en-US" altLang="en-US"/>
              <a:pPr/>
              <a:t>‹#›</a:t>
            </a:fld>
            <a:endParaRPr lang="en-US" altLang="en-US"/>
          </a:p>
        </p:txBody>
      </p:sp>
    </p:spTree>
    <p:extLst>
      <p:ext uri="{BB962C8B-B14F-4D97-AF65-F5344CB8AC3E}">
        <p14:creationId xmlns:p14="http://schemas.microsoft.com/office/powerpoint/2010/main" val="2072270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C80EFBF-5FF5-4B97-A464-E89624C30D9B}" type="datetimeFigureOut">
              <a:rPr lang="en-US"/>
              <a:pPr>
                <a:defRPr/>
              </a:pPr>
              <a:t>2/12/2018</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1A2201A5-3C0D-4B0C-9898-F341DD077851}" type="slidenum">
              <a:rPr lang="en-US" altLang="en-US"/>
              <a:pPr/>
              <a:t>‹#›</a:t>
            </a:fld>
            <a:endParaRPr lang="en-US" altLang="en-US"/>
          </a:p>
        </p:txBody>
      </p:sp>
    </p:spTree>
    <p:extLst>
      <p:ext uri="{BB962C8B-B14F-4D97-AF65-F5344CB8AC3E}">
        <p14:creationId xmlns:p14="http://schemas.microsoft.com/office/powerpoint/2010/main" val="3671279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C287982-255C-484E-A90A-D271D61DF389}" type="datetimeFigureOut">
              <a:rPr lang="en-US"/>
              <a:pPr>
                <a:defRPr/>
              </a:pPr>
              <a:t>2/12/2018</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70D0E70A-C42A-48BF-9F0C-308523525E5C}" type="slidenum">
              <a:rPr lang="en-US" altLang="en-US"/>
              <a:pPr/>
              <a:t>‹#›</a:t>
            </a:fld>
            <a:endParaRPr lang="en-US" altLang="en-US"/>
          </a:p>
        </p:txBody>
      </p:sp>
    </p:spTree>
    <p:extLst>
      <p:ext uri="{BB962C8B-B14F-4D97-AF65-F5344CB8AC3E}">
        <p14:creationId xmlns:p14="http://schemas.microsoft.com/office/powerpoint/2010/main" val="2142463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86EFC3C5-5495-4F6B-ABBA-F8F34BE27DD0}" type="datetimeFigureOut">
              <a:rPr lang="en-US">
                <a:solidFill>
                  <a:prstClr val="black">
                    <a:tint val="75000"/>
                  </a:prstClr>
                </a:solidFill>
              </a:rPr>
              <a:pPr>
                <a:defRPr/>
              </a:pPr>
              <a:t>2/12/2018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EA3CC21D-C70D-405B-B617-92CEC49B1B09}" type="slidenum">
              <a:rPr lang="en-US" altLang="en-US"/>
              <a:pPr/>
              <a:t>‹#›</a:t>
            </a:fld>
            <a:endParaRPr lang="en-US" altLang="en-US"/>
          </a:p>
        </p:txBody>
      </p:sp>
    </p:spTree>
    <p:extLst>
      <p:ext uri="{BB962C8B-B14F-4D97-AF65-F5344CB8AC3E}">
        <p14:creationId xmlns:p14="http://schemas.microsoft.com/office/powerpoint/2010/main" val="36059150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DA1A718-2DDA-42D9-A5A0-CB75C2AE4C03}" type="datetimeFigureOut">
              <a:rPr lang="en-US">
                <a:solidFill>
                  <a:prstClr val="black">
                    <a:tint val="75000"/>
                  </a:prstClr>
                </a:solidFill>
              </a:rPr>
              <a:pPr>
                <a:defRPr/>
              </a:pPr>
              <a:t>2/12/2018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46F11816-AFE7-4562-B78D-E00B91F5857F}" type="slidenum">
              <a:rPr lang="en-US" altLang="en-US"/>
              <a:pPr/>
              <a:t>‹#›</a:t>
            </a:fld>
            <a:endParaRPr lang="en-US" altLang="en-US"/>
          </a:p>
        </p:txBody>
      </p:sp>
    </p:spTree>
    <p:extLst>
      <p:ext uri="{BB962C8B-B14F-4D97-AF65-F5344CB8AC3E}">
        <p14:creationId xmlns:p14="http://schemas.microsoft.com/office/powerpoint/2010/main" val="14807673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705F86CC-9D5C-4651-9EBA-955A7C7C203A}" type="datetimeFigureOut">
              <a:rPr lang="en-US">
                <a:solidFill>
                  <a:prstClr val="black">
                    <a:tint val="75000"/>
                  </a:prstClr>
                </a:solidFill>
              </a:rPr>
              <a:pPr>
                <a:defRPr/>
              </a:pPr>
              <a:t>2/12/2018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74C4A783-86D4-43C3-85C1-1C46991BB411}" type="slidenum">
              <a:rPr lang="en-US" altLang="en-US"/>
              <a:pPr/>
              <a:t>‹#›</a:t>
            </a:fld>
            <a:endParaRPr lang="en-US" altLang="en-US"/>
          </a:p>
        </p:txBody>
      </p:sp>
    </p:spTree>
    <p:extLst>
      <p:ext uri="{BB962C8B-B14F-4D97-AF65-F5344CB8AC3E}">
        <p14:creationId xmlns:p14="http://schemas.microsoft.com/office/powerpoint/2010/main" val="12819011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6D2C834A-A971-4627-BB14-98DF68EA5FF7}" type="datetimeFigureOut">
              <a:rPr lang="en-US">
                <a:solidFill>
                  <a:prstClr val="black">
                    <a:tint val="75000"/>
                  </a:prstClr>
                </a:solidFill>
              </a:rPr>
              <a:pPr>
                <a:defRPr/>
              </a:pPr>
              <a:t>2/12/2018</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973F426F-F737-4D20-95CD-78C3AD5E91BE}" type="slidenum">
              <a:rPr lang="en-US" altLang="en-US"/>
              <a:pPr/>
              <a:t>‹#›</a:t>
            </a:fld>
            <a:endParaRPr lang="en-US" altLang="en-US"/>
          </a:p>
        </p:txBody>
      </p:sp>
    </p:spTree>
    <p:extLst>
      <p:ext uri="{BB962C8B-B14F-4D97-AF65-F5344CB8AC3E}">
        <p14:creationId xmlns:p14="http://schemas.microsoft.com/office/powerpoint/2010/main" val="4014507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BA710BCA-4581-4A42-B0B6-4EC9DB5723B0}" type="datetimeFigureOut">
              <a:rPr lang="en-US">
                <a:solidFill>
                  <a:prstClr val="black">
                    <a:tint val="75000"/>
                  </a:prstClr>
                </a:solidFill>
              </a:rPr>
              <a:pPr>
                <a:defRPr/>
              </a:pPr>
              <a:t>2/12/2018</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7EDB7F5C-A936-45B1-8ADB-BBD72254BD7F}" type="slidenum">
              <a:rPr lang="en-US" altLang="en-US"/>
              <a:pPr/>
              <a:t>‹#›</a:t>
            </a:fld>
            <a:endParaRPr lang="en-US" altLang="en-US"/>
          </a:p>
        </p:txBody>
      </p:sp>
    </p:spTree>
    <p:extLst>
      <p:ext uri="{BB962C8B-B14F-4D97-AF65-F5344CB8AC3E}">
        <p14:creationId xmlns:p14="http://schemas.microsoft.com/office/powerpoint/2010/main" val="1970580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71721E0-0938-4ADD-8E4B-B1E1260808F6}" type="datetimeFigureOut">
              <a:rPr lang="en-US">
                <a:solidFill>
                  <a:prstClr val="black">
                    <a:tint val="75000"/>
                  </a:prstClr>
                </a:solidFill>
              </a:rPr>
              <a:pPr>
                <a:defRPr/>
              </a:pPr>
              <a:t>2/12/2018</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56CF6CC3-F0F7-417A-B198-31BCA11CE8F8}" type="slidenum">
              <a:rPr lang="en-US" altLang="en-US"/>
              <a:pPr/>
              <a:t>‹#›</a:t>
            </a:fld>
            <a:endParaRPr lang="en-US" altLang="en-US"/>
          </a:p>
        </p:txBody>
      </p:sp>
    </p:spTree>
    <p:extLst>
      <p:ext uri="{BB962C8B-B14F-4D97-AF65-F5344CB8AC3E}">
        <p14:creationId xmlns:p14="http://schemas.microsoft.com/office/powerpoint/2010/main" val="6752419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2568C1B-271D-4C53-AE13-5F6629EB6F5A}" type="datetimeFigureOut">
              <a:rPr lang="en-US">
                <a:solidFill>
                  <a:prstClr val="black">
                    <a:tint val="75000"/>
                  </a:prstClr>
                </a:solidFill>
              </a:rPr>
              <a:pPr>
                <a:defRPr/>
              </a:pPr>
              <a:t>2/12/2018</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A529ADB4-1C91-48DD-B8D1-A4373614F4D1}" type="slidenum">
              <a:rPr lang="en-US" altLang="en-US"/>
              <a:pPr/>
              <a:t>‹#›</a:t>
            </a:fld>
            <a:endParaRPr lang="en-US" altLang="en-US"/>
          </a:p>
        </p:txBody>
      </p:sp>
    </p:spTree>
    <p:extLst>
      <p:ext uri="{BB962C8B-B14F-4D97-AF65-F5344CB8AC3E}">
        <p14:creationId xmlns:p14="http://schemas.microsoft.com/office/powerpoint/2010/main" val="5118914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D3825E1-619B-462B-B504-9C39E625BE90}" type="datetimeFigureOut">
              <a:rPr lang="en-US">
                <a:solidFill>
                  <a:prstClr val="black">
                    <a:tint val="75000"/>
                  </a:prstClr>
                </a:solidFill>
              </a:rPr>
              <a:pPr>
                <a:defRPr/>
              </a:pPr>
              <a:t>2/12/2018</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FF3E538D-703E-4244-86A7-4488DB0DA97F}" type="slidenum">
              <a:rPr lang="en-US" altLang="en-US"/>
              <a:pPr/>
              <a:t>‹#›</a:t>
            </a:fld>
            <a:endParaRPr lang="en-US" altLang="en-US"/>
          </a:p>
        </p:txBody>
      </p:sp>
    </p:spTree>
    <p:extLst>
      <p:ext uri="{BB962C8B-B14F-4D97-AF65-F5344CB8AC3E}">
        <p14:creationId xmlns:p14="http://schemas.microsoft.com/office/powerpoint/2010/main" val="38285443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28810E24-60CF-4F96-BA91-166078BB999B}" type="datetimeFigureOut">
              <a:rPr lang="en-US">
                <a:solidFill>
                  <a:prstClr val="black">
                    <a:tint val="75000"/>
                  </a:prstClr>
                </a:solidFill>
              </a:rPr>
              <a:pPr>
                <a:defRPr/>
              </a:pPr>
              <a:t>2/12/2018</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D4E5AF-A6F9-49B3-86FC-F0EE3C837230}" type="slidenum">
              <a:rPr lang="en-US" altLang="en-US"/>
              <a:pPr/>
              <a:t>‹#›</a:t>
            </a:fld>
            <a:endParaRPr lang="en-US" altLang="en-US"/>
          </a:p>
        </p:txBody>
      </p:sp>
    </p:spTree>
    <p:extLst>
      <p:ext uri="{BB962C8B-B14F-4D97-AF65-F5344CB8AC3E}">
        <p14:creationId xmlns:p14="http://schemas.microsoft.com/office/powerpoint/2010/main" val="3934375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C80EFBF-5FF5-4B97-A464-E89624C30D9B}" type="datetimeFigureOut">
              <a:rPr lang="en-US">
                <a:solidFill>
                  <a:prstClr val="black">
                    <a:tint val="75000"/>
                  </a:prstClr>
                </a:solidFill>
              </a:rPr>
              <a:pPr>
                <a:defRPr/>
              </a:pPr>
              <a:t>2/12/2018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1A2201A5-3C0D-4B0C-9898-F341DD077851}" type="slidenum">
              <a:rPr lang="en-US" altLang="en-US"/>
              <a:pPr/>
              <a:t>‹#›</a:t>
            </a:fld>
            <a:endParaRPr lang="en-US" altLang="en-US"/>
          </a:p>
        </p:txBody>
      </p:sp>
    </p:spTree>
    <p:extLst>
      <p:ext uri="{BB962C8B-B14F-4D97-AF65-F5344CB8AC3E}">
        <p14:creationId xmlns:p14="http://schemas.microsoft.com/office/powerpoint/2010/main" val="6133155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C287982-255C-484E-A90A-D271D61DF389}" type="datetimeFigureOut">
              <a:rPr lang="en-US">
                <a:solidFill>
                  <a:prstClr val="black">
                    <a:tint val="75000"/>
                  </a:prstClr>
                </a:solidFill>
              </a:rPr>
              <a:pPr>
                <a:defRPr/>
              </a:pPr>
              <a:t>2/12/2018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70D0E70A-C42A-48BF-9F0C-308523525E5C}" type="slidenum">
              <a:rPr lang="en-US" altLang="en-US"/>
              <a:pPr/>
              <a:t>‹#›</a:t>
            </a:fld>
            <a:endParaRPr lang="en-US" altLang="en-US"/>
          </a:p>
        </p:txBody>
      </p:sp>
    </p:spTree>
    <p:extLst>
      <p:ext uri="{BB962C8B-B14F-4D97-AF65-F5344CB8AC3E}">
        <p14:creationId xmlns:p14="http://schemas.microsoft.com/office/powerpoint/2010/main" val="900151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9BA68D99-8161-47C7-B42F-D17FE8B2674D}" type="datetimeFigureOut">
              <a:rPr lang="en-US"/>
              <a:pPr>
                <a:defRPr/>
              </a:pPr>
              <a:t>2/12/2018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4AF80E6B-D607-4BD6-AADE-804B820E1EB1}"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anose="020F0502020204030204" pitchFamily="34" charset="0"/>
        </a:defRPr>
      </a:lvl2pPr>
      <a:lvl3pPr algn="ctr" defTabSz="457200" rtl="0" fontAlgn="base">
        <a:spcBef>
          <a:spcPct val="0"/>
        </a:spcBef>
        <a:spcAft>
          <a:spcPct val="0"/>
        </a:spcAft>
        <a:defRPr sz="4400">
          <a:solidFill>
            <a:schemeClr val="tx1"/>
          </a:solidFill>
          <a:latin typeface="Calibri" panose="020F0502020204030204" pitchFamily="34" charset="0"/>
        </a:defRPr>
      </a:lvl3pPr>
      <a:lvl4pPr algn="ctr" defTabSz="457200" rtl="0" fontAlgn="base">
        <a:spcBef>
          <a:spcPct val="0"/>
        </a:spcBef>
        <a:spcAft>
          <a:spcPct val="0"/>
        </a:spcAft>
        <a:defRPr sz="4400">
          <a:solidFill>
            <a:schemeClr val="tx1"/>
          </a:solidFill>
          <a:latin typeface="Calibri" panose="020F0502020204030204" pitchFamily="34" charset="0"/>
        </a:defRPr>
      </a:lvl4pPr>
      <a:lvl5pPr algn="ctr" defTabSz="457200" rtl="0" fontAlgn="base">
        <a:spcBef>
          <a:spcPct val="0"/>
        </a:spcBef>
        <a:spcAft>
          <a:spcPct val="0"/>
        </a:spcAft>
        <a:defRPr sz="4400">
          <a:solidFill>
            <a:schemeClr val="tx1"/>
          </a:solidFill>
          <a:latin typeface="Calibri" panose="020F0502020204030204" pitchFamily="34" charset="0"/>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defTabSz="457200"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9BA68D99-8161-47C7-B42F-D17FE8B2674D}" type="datetimeFigureOut">
              <a:rPr lang="en-US">
                <a:solidFill>
                  <a:prstClr val="black">
                    <a:tint val="75000"/>
                  </a:prstClr>
                </a:solidFill>
              </a:rPr>
              <a:pPr>
                <a:defRPr/>
              </a:pPr>
              <a:t>2/12/2018</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4AF80E6B-D607-4BD6-AADE-804B820E1EB1}" type="slidenum">
              <a:rPr lang="en-US" altLang="en-US"/>
              <a:pPr/>
              <a:t>‹#›</a:t>
            </a:fld>
            <a:endParaRPr lang="en-US" altLang="en-US"/>
          </a:p>
        </p:txBody>
      </p:sp>
    </p:spTree>
    <p:extLst>
      <p:ext uri="{BB962C8B-B14F-4D97-AF65-F5344CB8AC3E}">
        <p14:creationId xmlns:p14="http://schemas.microsoft.com/office/powerpoint/2010/main" val="33693240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anose="020F0502020204030204" pitchFamily="34" charset="0"/>
        </a:defRPr>
      </a:lvl2pPr>
      <a:lvl3pPr algn="ctr" defTabSz="457200" rtl="0" fontAlgn="base">
        <a:spcBef>
          <a:spcPct val="0"/>
        </a:spcBef>
        <a:spcAft>
          <a:spcPct val="0"/>
        </a:spcAft>
        <a:defRPr sz="4400">
          <a:solidFill>
            <a:schemeClr val="tx1"/>
          </a:solidFill>
          <a:latin typeface="Calibri" panose="020F0502020204030204" pitchFamily="34" charset="0"/>
        </a:defRPr>
      </a:lvl3pPr>
      <a:lvl4pPr algn="ctr" defTabSz="457200" rtl="0" fontAlgn="base">
        <a:spcBef>
          <a:spcPct val="0"/>
        </a:spcBef>
        <a:spcAft>
          <a:spcPct val="0"/>
        </a:spcAft>
        <a:defRPr sz="4400">
          <a:solidFill>
            <a:schemeClr val="tx1"/>
          </a:solidFill>
          <a:latin typeface="Calibri" panose="020F0502020204030204" pitchFamily="34" charset="0"/>
        </a:defRPr>
      </a:lvl4pPr>
      <a:lvl5pPr algn="ctr" defTabSz="457200" rtl="0" fontAlgn="base">
        <a:spcBef>
          <a:spcPct val="0"/>
        </a:spcBef>
        <a:spcAft>
          <a:spcPct val="0"/>
        </a:spcAft>
        <a:defRPr sz="4400">
          <a:solidFill>
            <a:schemeClr val="tx1"/>
          </a:solidFill>
          <a:latin typeface="Calibri" panose="020F0502020204030204" pitchFamily="34" charset="0"/>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defTabSz="457200"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8.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0.xml"/><Relationship Id="rId1" Type="http://schemas.openxmlformats.org/officeDocument/2006/relationships/slideLayout" Target="../slideLayouts/slideLayout12.xml"/><Relationship Id="rId4" Type="http://schemas.openxmlformats.org/officeDocument/2006/relationships/hyperlink" Target="https://dysgu.hwb.gov.wales/networks/b28dc17c-68c3-4cc5-991c-ea7edc9278fd"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2649" y="2718699"/>
            <a:ext cx="7630999" cy="1905417"/>
          </a:xfrm>
        </p:spPr>
        <p:txBody>
          <a:bodyPr>
            <a:normAutofit fontScale="90000"/>
          </a:bodyPr>
          <a:lstStyle/>
          <a:p>
            <a:r>
              <a:rPr lang="en-US" sz="4000" b="1" dirty="0">
                <a:latin typeface="Calibri" charset="0"/>
                <a:ea typeface="Calibri" charset="0"/>
                <a:cs typeface="Calibri" charset="0"/>
              </a:rPr>
              <a:t>Level 7 </a:t>
            </a:r>
            <a:r>
              <a:rPr lang="en-US" sz="4000" b="1" dirty="0" smtClean="0">
                <a:latin typeface="Calibri" charset="0"/>
                <a:ea typeface="Calibri" charset="0"/>
                <a:cs typeface="Calibri" charset="0"/>
              </a:rPr>
              <a:t>Leadership</a:t>
            </a:r>
            <a:br>
              <a:rPr lang="en-US" sz="4000" b="1" dirty="0" smtClean="0">
                <a:latin typeface="Calibri" charset="0"/>
                <a:ea typeface="Calibri" charset="0"/>
                <a:cs typeface="Calibri" charset="0"/>
              </a:rPr>
            </a:br>
            <a:r>
              <a:rPr lang="en-US" sz="4000" b="1" dirty="0" smtClean="0">
                <a:latin typeface="Calibri" charset="0"/>
                <a:ea typeface="Calibri" charset="0"/>
                <a:cs typeface="Calibri" charset="0"/>
              </a:rPr>
              <a:t>“Successful </a:t>
            </a:r>
            <a:r>
              <a:rPr lang="en-US" sz="4000" b="1" dirty="0">
                <a:latin typeface="Calibri" charset="0"/>
                <a:ea typeface="Calibri" charset="0"/>
                <a:cs typeface="Calibri" charset="0"/>
              </a:rPr>
              <a:t>Futures</a:t>
            </a:r>
            <a:r>
              <a:rPr lang="en-US" sz="4000" b="1" dirty="0" smtClean="0">
                <a:latin typeface="Calibri" charset="0"/>
                <a:ea typeface="Calibri" charset="0"/>
                <a:cs typeface="Calibri" charset="0"/>
              </a:rPr>
              <a:t>”</a:t>
            </a:r>
            <a:br>
              <a:rPr lang="en-US" sz="4000" b="1" dirty="0" smtClean="0">
                <a:latin typeface="Calibri" charset="0"/>
                <a:ea typeface="Calibri" charset="0"/>
                <a:cs typeface="Calibri" charset="0"/>
              </a:rPr>
            </a:br>
            <a:r>
              <a:rPr lang="en-US" sz="4000" b="1" dirty="0" smtClean="0">
                <a:latin typeface="Calibri" charset="0"/>
                <a:ea typeface="Calibri" charset="0"/>
                <a:cs typeface="Calibri" charset="0"/>
              </a:rPr>
              <a:t>Day 4</a:t>
            </a:r>
            <a:endParaRPr lang="en-US" sz="4000" dirty="0">
              <a:latin typeface="Calibri" charset="0"/>
              <a:ea typeface="Calibri" charset="0"/>
              <a:cs typeface="Calibri" charset="0"/>
            </a:endParaRPr>
          </a:p>
        </p:txBody>
      </p:sp>
      <p:sp>
        <p:nvSpPr>
          <p:cNvPr id="3" name="Subtitle 2"/>
          <p:cNvSpPr>
            <a:spLocks noGrp="1"/>
          </p:cNvSpPr>
          <p:nvPr>
            <p:ph type="subTitle" idx="1"/>
          </p:nvPr>
        </p:nvSpPr>
        <p:spPr>
          <a:xfrm>
            <a:off x="3980355" y="4624168"/>
            <a:ext cx="4633309" cy="1621041"/>
          </a:xfrm>
        </p:spPr>
        <p:txBody>
          <a:bodyPr vert="horz" lIns="0" tIns="0" rIns="0" bIns="0" rtlCol="0" anchor="t">
            <a:normAutofit/>
          </a:bodyPr>
          <a:lstStyle/>
          <a:p>
            <a:pPr algn="r"/>
            <a:r>
              <a:rPr lang="en-US" dirty="0">
                <a:latin typeface="Calibri" charset="0"/>
                <a:ea typeface="Calibri" charset="0"/>
                <a:cs typeface="Calibri" charset="0"/>
              </a:rPr>
              <a:t>Module 2</a:t>
            </a:r>
            <a:r>
              <a:rPr lang="en-US" dirty="0" smtClean="0">
                <a:latin typeface="Calibri" charset="0"/>
                <a:ea typeface="Calibri" charset="0"/>
                <a:cs typeface="Calibri" charset="0"/>
              </a:rPr>
              <a:t> – Curriculum </a:t>
            </a:r>
            <a:r>
              <a:rPr lang="en-US" dirty="0">
                <a:latin typeface="Calibri" charset="0"/>
                <a:ea typeface="Calibri" charset="0"/>
                <a:cs typeface="Calibri" charset="0"/>
              </a:rPr>
              <a:t>– </a:t>
            </a:r>
            <a:r>
              <a:rPr lang="en-US" dirty="0" smtClean="0">
                <a:latin typeface="Calibri" charset="0"/>
                <a:ea typeface="Calibri" charset="0"/>
                <a:cs typeface="Calibri" charset="0"/>
              </a:rPr>
              <a:t>February 2018</a:t>
            </a:r>
            <a:endParaRPr lang="en-US" dirty="0">
              <a:latin typeface="Calibri" charset="0"/>
              <a:ea typeface="Calibri" charset="0"/>
              <a:cs typeface="Calibri"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245" y="261248"/>
            <a:ext cx="3033378" cy="1003348"/>
          </a:xfrm>
          <a:prstGeom prst="rect">
            <a:avLst/>
          </a:prstGeom>
        </p:spPr>
      </p:pic>
    </p:spTree>
    <p:extLst>
      <p:ext uri="{BB962C8B-B14F-4D97-AF65-F5344CB8AC3E}">
        <p14:creationId xmlns:p14="http://schemas.microsoft.com/office/powerpoint/2010/main" val="20026574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2400" dirty="0" smtClean="0"/>
              <a:t>2.00-3.30</a:t>
            </a:r>
            <a:r>
              <a:rPr lang="en-GB" sz="2400" dirty="0" smtClean="0">
                <a:solidFill>
                  <a:schemeClr val="tx2"/>
                </a:solidFill>
              </a:rPr>
              <a:t> 	</a:t>
            </a:r>
            <a:r>
              <a:rPr lang="en-GB" sz="2400" dirty="0">
                <a:solidFill>
                  <a:schemeClr val="tx2"/>
                </a:solidFill>
              </a:rPr>
              <a:t>	</a:t>
            </a:r>
            <a:r>
              <a:rPr lang="en-GB" sz="2400" dirty="0" smtClean="0">
                <a:solidFill>
                  <a:schemeClr val="tx2"/>
                </a:solidFill>
              </a:rPr>
              <a:t>Successful Futures update Dave Barry</a:t>
            </a:r>
          </a:p>
          <a:p>
            <a:pPr marL="0" indent="0" algn="ctr">
              <a:buNone/>
            </a:pPr>
            <a:r>
              <a:rPr lang="en-GB" sz="2400" dirty="0" smtClean="0">
                <a:solidFill>
                  <a:schemeClr val="tx2"/>
                </a:solidFill>
              </a:rPr>
              <a:t> </a:t>
            </a:r>
          </a:p>
          <a:p>
            <a:pPr marL="0" indent="0">
              <a:buNone/>
            </a:pPr>
            <a:r>
              <a:rPr lang="en-GB" sz="2400" dirty="0" smtClean="0"/>
              <a:t>	      3.30-4.00	</a:t>
            </a:r>
            <a:r>
              <a:rPr lang="en-GB" sz="2400" dirty="0" smtClean="0">
                <a:solidFill>
                  <a:srgbClr val="002060"/>
                </a:solidFill>
              </a:rPr>
              <a:t>      Learning visit presentations</a:t>
            </a:r>
          </a:p>
          <a:p>
            <a:pPr marL="0" indent="0">
              <a:buNone/>
            </a:pPr>
            <a:endParaRPr lang="en-GB" sz="2400" dirty="0"/>
          </a:p>
          <a:p>
            <a:pPr marL="0" indent="0">
              <a:buNone/>
            </a:pPr>
            <a:r>
              <a:rPr lang="en-GB" sz="2400" dirty="0" smtClean="0"/>
              <a:t>             </a:t>
            </a:r>
            <a:r>
              <a:rPr lang="en-GB" sz="2400" smtClean="0"/>
              <a:t>4.00</a:t>
            </a:r>
            <a:r>
              <a:rPr lang="en-GB" sz="2400" smtClean="0">
                <a:solidFill>
                  <a:schemeClr val="tx2"/>
                </a:solidFill>
              </a:rPr>
              <a:t>-</a:t>
            </a:r>
            <a:r>
              <a:rPr lang="en-GB" sz="2400" smtClean="0"/>
              <a:t>5.00         </a:t>
            </a:r>
            <a:r>
              <a:rPr lang="en-GB" sz="2400" smtClean="0">
                <a:solidFill>
                  <a:schemeClr val="tx2"/>
                </a:solidFill>
              </a:rPr>
              <a:t> </a:t>
            </a:r>
            <a:r>
              <a:rPr lang="en-GB" sz="2400" dirty="0" smtClean="0">
                <a:solidFill>
                  <a:schemeClr val="tx2"/>
                </a:solidFill>
              </a:rPr>
              <a:t>The assignment</a:t>
            </a:r>
          </a:p>
          <a:p>
            <a:pPr marL="0" indent="0">
              <a:buNone/>
            </a:pPr>
            <a:r>
              <a:rPr lang="en-GB" sz="2400" b="1" dirty="0" smtClean="0"/>
              <a:t>	    </a:t>
            </a:r>
            <a:endParaRPr lang="en-GB" sz="2400" dirty="0">
              <a:solidFill>
                <a:schemeClr val="tx2"/>
              </a:solidFill>
            </a:endParaRPr>
          </a:p>
        </p:txBody>
      </p:sp>
      <p:sp>
        <p:nvSpPr>
          <p:cNvPr id="2" name="Title 1"/>
          <p:cNvSpPr>
            <a:spLocks noGrp="1"/>
          </p:cNvSpPr>
          <p:nvPr>
            <p:ph type="title"/>
          </p:nvPr>
        </p:nvSpPr>
        <p:spPr/>
        <p:txBody>
          <a:bodyPr/>
          <a:lstStyle/>
          <a:p>
            <a:pPr algn="ctr"/>
            <a:endParaRPr lang="en-GB" dirty="0"/>
          </a:p>
        </p:txBody>
      </p:sp>
    </p:spTree>
    <p:extLst>
      <p:ext uri="{BB962C8B-B14F-4D97-AF65-F5344CB8AC3E}">
        <p14:creationId xmlns:p14="http://schemas.microsoft.com/office/powerpoint/2010/main" val="33895424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9" name="Subtitle 2"/>
          <p:cNvSpPr>
            <a:spLocks noGrp="1"/>
          </p:cNvSpPr>
          <p:nvPr>
            <p:ph type="subTitle" idx="1"/>
          </p:nvPr>
        </p:nvSpPr>
        <p:spPr>
          <a:xfrm>
            <a:off x="352425" y="1153551"/>
            <a:ext cx="8574088" cy="4821799"/>
          </a:xfrm>
        </p:spPr>
        <p:txBody>
          <a:bodyPr/>
          <a:lstStyle/>
          <a:p>
            <a:pPr algn="just"/>
            <a:r>
              <a:rPr lang="en-GB" altLang="en-US" sz="2600" dirty="0">
                <a:solidFill>
                  <a:schemeClr val="bg1"/>
                </a:solidFill>
              </a:rPr>
              <a:t>“The children and young people of today are entering a fast-changing world that is increasingly competitive, globally connected and technologically advanced. Schools are having to prepare our young people for jobs that have not yet been created and   challenges that we are yet to encounter. This will require a renewed commitment to improving both the skills and knowledge of our young people, as we raise standards in our transformational curriculum. Education has never been more important. Education reform is our national mission.”</a:t>
            </a:r>
          </a:p>
          <a:p>
            <a:pPr algn="r"/>
            <a:endParaRPr lang="en-GB" altLang="en-US" sz="2400" dirty="0">
              <a:solidFill>
                <a:schemeClr val="bg1"/>
              </a:solidFill>
            </a:endParaRPr>
          </a:p>
          <a:p>
            <a:pPr algn="r"/>
            <a:r>
              <a:rPr lang="en-GB" altLang="en-US" sz="2400" dirty="0">
                <a:solidFill>
                  <a:schemeClr val="bg1"/>
                </a:solidFill>
              </a:rPr>
              <a:t>Kirsty Williams (2017) Education – Our National Mission</a:t>
            </a:r>
            <a:endParaRPr lang="en-US" altLang="en-US" sz="2400" dirty="0">
              <a:solidFill>
                <a:schemeClr val="bg1"/>
              </a:solidFill>
            </a:endParaRPr>
          </a:p>
        </p:txBody>
      </p:sp>
    </p:spTree>
    <p:extLst>
      <p:ext uri="{BB962C8B-B14F-4D97-AF65-F5344CB8AC3E}">
        <p14:creationId xmlns:p14="http://schemas.microsoft.com/office/powerpoint/2010/main" val="279210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478302" y="1266092"/>
            <a:ext cx="8342141" cy="4684542"/>
          </a:xfrm>
        </p:spPr>
        <p:txBody>
          <a:bodyPr/>
          <a:lstStyle/>
          <a:p>
            <a:r>
              <a:rPr lang="en-US" altLang="en-US" sz="3600" dirty="0">
                <a:solidFill>
                  <a:schemeClr val="bg1"/>
                </a:solidFill>
              </a:rPr>
              <a:t>Successful Futures Progress</a:t>
            </a:r>
            <a:br>
              <a:rPr lang="en-US" altLang="en-US" sz="3600" dirty="0">
                <a:solidFill>
                  <a:schemeClr val="bg1"/>
                </a:solidFill>
              </a:rPr>
            </a:br>
            <a:r>
              <a:rPr lang="en-US" altLang="en-US" sz="3600" dirty="0">
                <a:solidFill>
                  <a:schemeClr val="bg1"/>
                </a:solidFill>
              </a:rPr>
              <a:t>Schools as Learning Organisations</a:t>
            </a:r>
            <a:br>
              <a:rPr lang="en-US" altLang="en-US" sz="3600" dirty="0">
                <a:solidFill>
                  <a:schemeClr val="bg1"/>
                </a:solidFill>
              </a:rPr>
            </a:br>
            <a:r>
              <a:rPr lang="en-US" altLang="en-US" sz="3600" dirty="0">
                <a:solidFill>
                  <a:schemeClr val="bg1"/>
                </a:solidFill>
              </a:rPr>
              <a:t>ERW Network Leaders of Learning</a:t>
            </a:r>
            <a:br>
              <a:rPr lang="en-US" altLang="en-US" sz="3600" dirty="0">
                <a:solidFill>
                  <a:schemeClr val="bg1"/>
                </a:solidFill>
              </a:rPr>
            </a:br>
            <a:r>
              <a:rPr lang="en-US" altLang="en-US" sz="3600" dirty="0">
                <a:solidFill>
                  <a:schemeClr val="bg1"/>
                </a:solidFill>
              </a:rPr>
              <a:t>Curriculum Design</a:t>
            </a:r>
            <a:br>
              <a:rPr lang="en-US" altLang="en-US" sz="3600" dirty="0">
                <a:solidFill>
                  <a:schemeClr val="bg1"/>
                </a:solidFill>
              </a:rPr>
            </a:br>
            <a:r>
              <a:rPr lang="en-US" altLang="en-US" sz="3600" dirty="0">
                <a:solidFill>
                  <a:schemeClr val="bg1"/>
                </a:solidFill>
              </a:rPr>
              <a:t>Professional Teaching Standards </a:t>
            </a:r>
            <a:br>
              <a:rPr lang="en-US" altLang="en-US" sz="3600" dirty="0">
                <a:solidFill>
                  <a:schemeClr val="bg1"/>
                </a:solidFill>
              </a:rPr>
            </a:br>
            <a:r>
              <a:rPr lang="en-US" altLang="en-US" sz="3600" dirty="0">
                <a:solidFill>
                  <a:schemeClr val="bg1"/>
                </a:solidFill>
              </a:rPr>
              <a:t>Change Management</a:t>
            </a:r>
            <a:r>
              <a:rPr lang="en-US" altLang="en-US" dirty="0">
                <a:solidFill>
                  <a:schemeClr val="bg1"/>
                </a:solidFill>
              </a:rPr>
              <a:t/>
            </a:r>
            <a:br>
              <a:rPr lang="en-US" altLang="en-US" dirty="0">
                <a:solidFill>
                  <a:schemeClr val="bg1"/>
                </a:solidFill>
              </a:rPr>
            </a:br>
            <a:r>
              <a:rPr lang="en-US" altLang="en-US" dirty="0">
                <a:solidFill>
                  <a:schemeClr val="bg1"/>
                </a:solidFill>
              </a:rPr>
              <a:t/>
            </a:r>
            <a:br>
              <a:rPr lang="en-US" altLang="en-US" dirty="0">
                <a:solidFill>
                  <a:schemeClr val="bg1"/>
                </a:solidFill>
              </a:rPr>
            </a:br>
            <a:r>
              <a:rPr lang="en-US" altLang="en-US" sz="2400" dirty="0">
                <a:solidFill>
                  <a:schemeClr val="bg1"/>
                </a:solidFill>
              </a:rPr>
              <a:t>Dave Barry ERW Strategic Lead for Successful Futures</a:t>
            </a:r>
            <a:endParaRPr lang="en-US" altLang="en-US" dirty="0">
              <a:solidFill>
                <a:schemeClr val="bg1"/>
              </a:solidFill>
            </a:endParaRPr>
          </a:p>
        </p:txBody>
      </p:sp>
    </p:spTree>
    <p:extLst>
      <p:ext uri="{BB962C8B-B14F-4D97-AF65-F5344CB8AC3E}">
        <p14:creationId xmlns:p14="http://schemas.microsoft.com/office/powerpoint/2010/main" val="1948980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801813" y="371475"/>
            <a:ext cx="6656387" cy="1058863"/>
          </a:xfrm>
        </p:spPr>
        <p:txBody>
          <a:bodyPr/>
          <a:lstStyle/>
          <a:p>
            <a:pPr>
              <a:lnSpc>
                <a:spcPct val="115000"/>
              </a:lnSpc>
              <a:spcAft>
                <a:spcPts val="0"/>
              </a:spcAft>
            </a:pPr>
            <a:r>
              <a:rPr lang="en-GB" sz="3600" b="1" u="sng" dirty="0">
                <a:solidFill>
                  <a:schemeClr val="bg1"/>
                </a:solidFill>
                <a:ea typeface="Times New Roman" panose="02020603050405020304" pitchFamily="18" charset="0"/>
              </a:rPr>
              <a:t>Curriculum Pioneers</a:t>
            </a:r>
            <a:r>
              <a:rPr lang="en-GB" sz="3600" dirty="0">
                <a:solidFill>
                  <a:schemeClr val="bg1"/>
                </a:solidFill>
                <a:ea typeface="Times New Roman" panose="02020603050405020304" pitchFamily="18" charset="0"/>
              </a:rPr>
              <a:t> </a:t>
            </a:r>
            <a:endParaRPr lang="en-US" altLang="en-US" sz="3600" dirty="0">
              <a:solidFill>
                <a:schemeClr val="bg1"/>
              </a:solidFill>
            </a:endParaRPr>
          </a:p>
        </p:txBody>
      </p:sp>
      <p:sp>
        <p:nvSpPr>
          <p:cNvPr id="4099" name="Subtitle 2"/>
          <p:cNvSpPr>
            <a:spLocks noGrp="1"/>
          </p:cNvSpPr>
          <p:nvPr>
            <p:ph type="subTitle" idx="1"/>
          </p:nvPr>
        </p:nvSpPr>
        <p:spPr>
          <a:xfrm>
            <a:off x="352425" y="1430338"/>
            <a:ext cx="8574088" cy="4545012"/>
          </a:xfrm>
        </p:spPr>
        <p:txBody>
          <a:bodyPr/>
          <a:lstStyle/>
          <a:p>
            <a:r>
              <a:rPr lang="en-GB" dirty="0"/>
              <a:t> </a:t>
            </a:r>
          </a:p>
          <a:p>
            <a:r>
              <a:rPr lang="en-GB" dirty="0"/>
              <a:t> </a:t>
            </a:r>
          </a:p>
          <a:p>
            <a:endParaRPr lang="en-US" altLang="en-US" dirty="0">
              <a:solidFill>
                <a:schemeClr val="bg1"/>
              </a:solidFill>
            </a:endParaRPr>
          </a:p>
        </p:txBody>
      </p:sp>
      <p:sp>
        <p:nvSpPr>
          <p:cNvPr id="2" name="Rectangle 1">
            <a:extLst>
              <a:ext uri="{FF2B5EF4-FFF2-40B4-BE49-F238E27FC236}">
                <a16:creationId xmlns:a16="http://schemas.microsoft.com/office/drawing/2014/main" xmlns="" id="{039B8484-2936-4258-B65A-164DD4394646}"/>
              </a:ext>
            </a:extLst>
          </p:cNvPr>
          <p:cNvSpPr/>
          <p:nvPr/>
        </p:nvSpPr>
        <p:spPr>
          <a:xfrm>
            <a:off x="731520" y="1967962"/>
            <a:ext cx="8032652" cy="2940549"/>
          </a:xfrm>
          <a:prstGeom prst="rect">
            <a:avLst/>
          </a:prstGeom>
        </p:spPr>
        <p:txBody>
          <a:bodyPr wrap="square">
            <a:spAutoFit/>
          </a:bodyPr>
          <a:lstStyle/>
          <a:p>
            <a:pPr algn="just">
              <a:lnSpc>
                <a:spcPct val="115000"/>
              </a:lnSpc>
              <a:spcAft>
                <a:spcPts val="0"/>
              </a:spcAft>
              <a:defRPr/>
            </a:pPr>
            <a:r>
              <a:rPr lang="en-GB" sz="2400" dirty="0">
                <a:solidFill>
                  <a:prstClr val="white"/>
                </a:solidFill>
                <a:latin typeface="Calibri"/>
                <a:ea typeface="Times New Roman" panose="02020603050405020304" pitchFamily="18" charset="0"/>
              </a:rPr>
              <a:t>Curriculum Pioneers are developing the AoLEs currently. We meet the ERW Leads and vice leads regularly to ascertain progress and to identify any issues. </a:t>
            </a:r>
          </a:p>
          <a:p>
            <a:pPr algn="just">
              <a:lnSpc>
                <a:spcPct val="115000"/>
              </a:lnSpc>
              <a:spcAft>
                <a:spcPts val="0"/>
              </a:spcAft>
              <a:defRPr/>
            </a:pPr>
            <a:endParaRPr lang="en-GB" sz="2400" dirty="0">
              <a:solidFill>
                <a:prstClr val="white"/>
              </a:solidFill>
              <a:latin typeface="Calibri"/>
              <a:ea typeface="Times New Roman" panose="02020603050405020304" pitchFamily="18" charset="0"/>
            </a:endParaRPr>
          </a:p>
          <a:p>
            <a:pPr algn="just">
              <a:lnSpc>
                <a:spcPct val="115000"/>
              </a:lnSpc>
              <a:spcAft>
                <a:spcPts val="0"/>
              </a:spcAft>
              <a:defRPr/>
            </a:pPr>
            <a:r>
              <a:rPr lang="en-GB" sz="2400" dirty="0">
                <a:solidFill>
                  <a:prstClr val="white"/>
                </a:solidFill>
                <a:latin typeface="Calibri"/>
                <a:ea typeface="Times New Roman" panose="02020603050405020304" pitchFamily="18" charset="0"/>
              </a:rPr>
              <a:t>We meet with Welsh Government regularly to feedback and review overall AoLE progress.</a:t>
            </a:r>
          </a:p>
          <a:p>
            <a:pPr algn="just">
              <a:lnSpc>
                <a:spcPct val="115000"/>
              </a:lnSpc>
              <a:spcAft>
                <a:spcPts val="0"/>
              </a:spcAft>
              <a:defRPr/>
            </a:pPr>
            <a:endParaRPr lang="en-GB" dirty="0">
              <a:solidFill>
                <a:prstClr val="white"/>
              </a:solidFill>
              <a:latin typeface="Calibri"/>
              <a:ea typeface="Times New Roman" panose="02020603050405020304" pitchFamily="18" charset="0"/>
            </a:endParaRPr>
          </a:p>
        </p:txBody>
      </p:sp>
    </p:spTree>
    <p:extLst>
      <p:ext uri="{BB962C8B-B14F-4D97-AF65-F5344CB8AC3E}">
        <p14:creationId xmlns:p14="http://schemas.microsoft.com/office/powerpoint/2010/main" val="74289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562662" y="371475"/>
            <a:ext cx="6990495" cy="804863"/>
          </a:xfrm>
        </p:spPr>
        <p:txBody>
          <a:bodyPr/>
          <a:lstStyle/>
          <a:p>
            <a:r>
              <a:rPr lang="en-GB" sz="3200" b="1" u="sng" dirty="0">
                <a:solidFill>
                  <a:schemeClr val="bg1"/>
                </a:solidFill>
              </a:rPr>
              <a:t>Professional Learning Pioneers</a:t>
            </a:r>
            <a:endParaRPr lang="en-US" altLang="en-US" sz="3600" dirty="0">
              <a:solidFill>
                <a:schemeClr val="bg1"/>
              </a:solidFill>
            </a:endParaRPr>
          </a:p>
        </p:txBody>
      </p:sp>
      <p:sp>
        <p:nvSpPr>
          <p:cNvPr id="4099" name="Subtitle 2"/>
          <p:cNvSpPr>
            <a:spLocks noGrp="1"/>
          </p:cNvSpPr>
          <p:nvPr>
            <p:ph type="subTitle" idx="1"/>
          </p:nvPr>
        </p:nvSpPr>
        <p:spPr>
          <a:xfrm>
            <a:off x="352425" y="1430338"/>
            <a:ext cx="8439883" cy="4545012"/>
          </a:xfrm>
        </p:spPr>
        <p:txBody>
          <a:bodyPr/>
          <a:lstStyle/>
          <a:p>
            <a:pPr marL="342900" indent="-342900" algn="just">
              <a:buFont typeface="Arial" panose="020B0604020202020204" pitchFamily="34" charset="0"/>
              <a:buChar char="•"/>
            </a:pPr>
            <a:r>
              <a:rPr lang="en-GB" sz="2400" dirty="0">
                <a:solidFill>
                  <a:schemeClr val="bg1"/>
                </a:solidFill>
              </a:rPr>
              <a:t>The Professional Learning Pioneer schools have been involved in the pilots for the OECD SLO work and the leadership programs that ERW run. In addition, they have been asked to assess and develop the twelve pedagogical principles within their schools and clusters. </a:t>
            </a:r>
          </a:p>
          <a:p>
            <a:pPr marL="342900" indent="-342900" algn="just">
              <a:buFont typeface="Arial" panose="020B0604020202020204" pitchFamily="34" charset="0"/>
              <a:buChar char="•"/>
            </a:pPr>
            <a:r>
              <a:rPr lang="en-GB" sz="2400" dirty="0">
                <a:solidFill>
                  <a:schemeClr val="bg1"/>
                </a:solidFill>
              </a:rPr>
              <a:t>Professional Learning Schools have also be engaging with the wider network of schools to engage all school in discussion around the SF report and planning for the readiness of the new curriculum. They are also joining the CAMAU project to look at progression in the new curriculum and in September will join the AoLEs for the CCPE inquiry process.</a:t>
            </a:r>
          </a:p>
        </p:txBody>
      </p:sp>
    </p:spTree>
    <p:extLst>
      <p:ext uri="{BB962C8B-B14F-4D97-AF65-F5344CB8AC3E}">
        <p14:creationId xmlns:p14="http://schemas.microsoft.com/office/powerpoint/2010/main" val="554146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506391" y="375628"/>
            <a:ext cx="6656387" cy="804863"/>
          </a:xfrm>
        </p:spPr>
        <p:txBody>
          <a:bodyPr/>
          <a:lstStyle/>
          <a:p>
            <a:r>
              <a:rPr lang="en-GB" sz="3200" b="1" u="sng" dirty="0">
                <a:solidFill>
                  <a:schemeClr val="bg1"/>
                </a:solidFill>
              </a:rPr>
              <a:t>Digital Pioneers</a:t>
            </a:r>
            <a:endParaRPr lang="en-US" altLang="en-US" sz="3200" dirty="0">
              <a:solidFill>
                <a:schemeClr val="bg1"/>
              </a:solidFill>
            </a:endParaRPr>
          </a:p>
        </p:txBody>
      </p:sp>
      <p:sp>
        <p:nvSpPr>
          <p:cNvPr id="4099" name="Subtitle 2"/>
          <p:cNvSpPr>
            <a:spLocks noGrp="1"/>
          </p:cNvSpPr>
          <p:nvPr>
            <p:ph type="subTitle" idx="1"/>
          </p:nvPr>
        </p:nvSpPr>
        <p:spPr>
          <a:xfrm>
            <a:off x="352425" y="1171771"/>
            <a:ext cx="8574088" cy="4545012"/>
          </a:xfrm>
        </p:spPr>
        <p:txBody>
          <a:bodyPr/>
          <a:lstStyle/>
          <a:p>
            <a:r>
              <a:rPr lang="en-GB" dirty="0"/>
              <a:t> </a:t>
            </a:r>
          </a:p>
          <a:p>
            <a:pPr marL="342900" indent="-342900" algn="just">
              <a:buFont typeface="Arial" panose="020B0604020202020204" pitchFamily="34" charset="0"/>
              <a:buChar char="•"/>
            </a:pPr>
            <a:r>
              <a:rPr lang="en-GB" sz="2400" dirty="0">
                <a:solidFill>
                  <a:schemeClr val="bg1"/>
                </a:solidFill>
              </a:rPr>
              <a:t>Digital Pioneers have provided support for the DCF in schools through the development of resources for Hwb and a digital newsletter. </a:t>
            </a:r>
          </a:p>
          <a:p>
            <a:pPr marL="342900" indent="-342900" algn="just">
              <a:buFont typeface="Arial" panose="020B0604020202020204" pitchFamily="34" charset="0"/>
              <a:buChar char="•"/>
            </a:pPr>
            <a:r>
              <a:rPr lang="en-GB" sz="2400" dirty="0">
                <a:solidFill>
                  <a:schemeClr val="bg1"/>
                </a:solidFill>
              </a:rPr>
              <a:t>They are working alongside the ERW digital team to further embed the DCF within ERW schools. </a:t>
            </a:r>
          </a:p>
          <a:p>
            <a:pPr marL="342900" indent="-342900" algn="just">
              <a:buFont typeface="Arial" panose="020B0604020202020204" pitchFamily="34" charset="0"/>
              <a:buChar char="•"/>
            </a:pPr>
            <a:r>
              <a:rPr lang="en-GB" sz="2400" dirty="0">
                <a:solidFill>
                  <a:schemeClr val="bg1"/>
                </a:solidFill>
              </a:rPr>
              <a:t>In addition to this they are attending meetings with colleagues and Welsh Government to design the Professional Learning Framework for the DCF</a:t>
            </a:r>
          </a:p>
          <a:p>
            <a:pPr marL="342900" indent="-342900" algn="just">
              <a:buFont typeface="Arial" panose="020B0604020202020204" pitchFamily="34" charset="0"/>
              <a:buChar char="•"/>
            </a:pPr>
            <a:r>
              <a:rPr lang="en-GB" sz="2400" dirty="0">
                <a:solidFill>
                  <a:schemeClr val="bg1"/>
                </a:solidFill>
              </a:rPr>
              <a:t>They will also be joining the AoLEs to look at embedding the DCF</a:t>
            </a:r>
          </a:p>
          <a:p>
            <a:endParaRPr lang="en-US" altLang="en-US" dirty="0">
              <a:solidFill>
                <a:schemeClr val="bg1"/>
              </a:solidFill>
            </a:endParaRPr>
          </a:p>
        </p:txBody>
      </p:sp>
    </p:spTree>
    <p:extLst>
      <p:ext uri="{BB962C8B-B14F-4D97-AF65-F5344CB8AC3E}">
        <p14:creationId xmlns:p14="http://schemas.microsoft.com/office/powerpoint/2010/main" val="1545274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226502" y="371475"/>
            <a:ext cx="6656387" cy="804863"/>
          </a:xfrm>
        </p:spPr>
        <p:txBody>
          <a:bodyPr/>
          <a:lstStyle/>
          <a:p>
            <a:r>
              <a:rPr lang="en-US" altLang="en-US" sz="3200" u="sng" dirty="0">
                <a:solidFill>
                  <a:schemeClr val="bg1"/>
                </a:solidFill>
              </a:rPr>
              <a:t>National Level</a:t>
            </a:r>
          </a:p>
        </p:txBody>
      </p:sp>
      <p:sp>
        <p:nvSpPr>
          <p:cNvPr id="4099" name="Subtitle 2"/>
          <p:cNvSpPr>
            <a:spLocks noGrp="1"/>
          </p:cNvSpPr>
          <p:nvPr>
            <p:ph type="subTitle" idx="1"/>
          </p:nvPr>
        </p:nvSpPr>
        <p:spPr>
          <a:xfrm>
            <a:off x="313285" y="1471760"/>
            <a:ext cx="8482820" cy="4799012"/>
          </a:xfrm>
        </p:spPr>
        <p:txBody>
          <a:bodyPr/>
          <a:lstStyle/>
          <a:p>
            <a:pPr marL="342900" indent="-342900" algn="just">
              <a:buFont typeface="Arial" panose="020B0604020202020204" pitchFamily="34" charset="0"/>
              <a:buChar char="•"/>
            </a:pPr>
            <a:r>
              <a:rPr lang="en-US" altLang="en-US" sz="2400" dirty="0">
                <a:solidFill>
                  <a:schemeClr val="bg1"/>
                </a:solidFill>
              </a:rPr>
              <a:t>Combining Digital and Professional Learning Pioneers with the Curriculum Pioneers. </a:t>
            </a:r>
          </a:p>
          <a:p>
            <a:pPr marL="342900" indent="-342900" algn="just">
              <a:buFont typeface="Arial" panose="020B0604020202020204" pitchFamily="34" charset="0"/>
              <a:buChar char="•"/>
            </a:pPr>
            <a:r>
              <a:rPr lang="en-US" altLang="en-US" sz="2400" dirty="0">
                <a:solidFill>
                  <a:schemeClr val="bg1"/>
                </a:solidFill>
              </a:rPr>
              <a:t>The Digital Pioneers will assist in embedding the DCF into the AoLEs</a:t>
            </a:r>
          </a:p>
          <a:p>
            <a:pPr marL="342900" indent="-342900" algn="just">
              <a:buFont typeface="Arial" panose="020B0604020202020204" pitchFamily="34" charset="0"/>
              <a:buChar char="•"/>
            </a:pPr>
            <a:r>
              <a:rPr lang="en-US" altLang="en-US" sz="2400" dirty="0">
                <a:solidFill>
                  <a:schemeClr val="bg1"/>
                </a:solidFill>
              </a:rPr>
              <a:t>The Professional learning Pioneers will test the concepts that the Curriculum Pioneers create using the CCPE process devised by Stirling University. </a:t>
            </a:r>
          </a:p>
          <a:p>
            <a:pPr marL="342900" indent="-342900" algn="just">
              <a:buFont typeface="Arial" panose="020B0604020202020204" pitchFamily="34" charset="0"/>
              <a:buChar char="•"/>
            </a:pPr>
            <a:r>
              <a:rPr lang="en-US" altLang="en-US" sz="2400" dirty="0">
                <a:solidFill>
                  <a:schemeClr val="bg1"/>
                </a:solidFill>
              </a:rPr>
              <a:t>There will also be additional academic assistance for each AoLE to support the process</a:t>
            </a:r>
          </a:p>
        </p:txBody>
      </p:sp>
    </p:spTree>
    <p:extLst>
      <p:ext uri="{BB962C8B-B14F-4D97-AF65-F5344CB8AC3E}">
        <p14:creationId xmlns:p14="http://schemas.microsoft.com/office/powerpoint/2010/main" val="2772590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9" name="Subtitle 2"/>
          <p:cNvSpPr>
            <a:spLocks noGrp="1"/>
          </p:cNvSpPr>
          <p:nvPr>
            <p:ph type="subTitle" idx="1"/>
          </p:nvPr>
        </p:nvSpPr>
        <p:spPr>
          <a:xfrm>
            <a:off x="352425" y="1261526"/>
            <a:ext cx="8574088" cy="4545012"/>
          </a:xfrm>
        </p:spPr>
        <p:txBody>
          <a:bodyPr/>
          <a:lstStyle/>
          <a:p>
            <a:pPr marL="342900" indent="-342900" algn="just">
              <a:buFont typeface="Arial" panose="020B0604020202020204" pitchFamily="34" charset="0"/>
              <a:buChar char="•"/>
            </a:pPr>
            <a:r>
              <a:rPr lang="en-US" altLang="en-US" sz="2400" dirty="0">
                <a:solidFill>
                  <a:schemeClr val="bg1"/>
                </a:solidFill>
              </a:rPr>
              <a:t>Release of the new education plan (</a:t>
            </a:r>
            <a:r>
              <a:rPr lang="en-GB" altLang="en-US" sz="2400" dirty="0">
                <a:solidFill>
                  <a:schemeClr val="bg1"/>
                </a:solidFill>
              </a:rPr>
              <a:t>Education – Our National Mission) </a:t>
            </a:r>
            <a:r>
              <a:rPr lang="en-US" altLang="en-US" sz="2400" dirty="0">
                <a:solidFill>
                  <a:schemeClr val="bg1"/>
                </a:solidFill>
              </a:rPr>
              <a:t>that sets out the future of education in Wales. </a:t>
            </a:r>
          </a:p>
          <a:p>
            <a:pPr marL="342900" indent="-342900" algn="just">
              <a:buFont typeface="Arial" panose="020B0604020202020204" pitchFamily="34" charset="0"/>
              <a:buChar char="•"/>
            </a:pPr>
            <a:r>
              <a:rPr lang="en-US" altLang="en-US" sz="2400" dirty="0">
                <a:solidFill>
                  <a:schemeClr val="bg1"/>
                </a:solidFill>
              </a:rPr>
              <a:t>Extension of timetable for the implementation of the new Curriculum for Wales to allow the AoLEs time to get the curriculum correct and to allow time for piloting and alteration</a:t>
            </a:r>
          </a:p>
          <a:p>
            <a:pPr marL="342900" indent="-342900" algn="just">
              <a:buFont typeface="Arial" panose="020B0604020202020204" pitchFamily="34" charset="0"/>
              <a:buChar char="•"/>
            </a:pPr>
            <a:r>
              <a:rPr lang="en-US" altLang="en-US" sz="2400" dirty="0">
                <a:solidFill>
                  <a:schemeClr val="bg1"/>
                </a:solidFill>
              </a:rPr>
              <a:t>Staggered start to implementation in September 2022 to allow the cohorts to follow the new curriculum through from the beginning. </a:t>
            </a:r>
          </a:p>
          <a:p>
            <a:pPr marL="342900" indent="-342900" algn="just">
              <a:buFont typeface="Arial" panose="020B0604020202020204" pitchFamily="34" charset="0"/>
              <a:buChar char="•"/>
            </a:pPr>
            <a:r>
              <a:rPr lang="en-US" altLang="en-US" sz="2400" dirty="0">
                <a:solidFill>
                  <a:schemeClr val="bg1"/>
                </a:solidFill>
              </a:rPr>
              <a:t>This also allows time for new style GCSEs to be developed as the curriculum is embedded</a:t>
            </a:r>
          </a:p>
          <a:p>
            <a:pPr marL="342900" indent="-342900" algn="just">
              <a:buFont typeface="Arial" panose="020B0604020202020204" pitchFamily="34" charset="0"/>
              <a:buChar char="•"/>
            </a:pPr>
            <a:endParaRPr lang="en-US" altLang="en-US" sz="2400" dirty="0">
              <a:solidFill>
                <a:schemeClr val="bg1"/>
              </a:solidFill>
            </a:endParaRPr>
          </a:p>
        </p:txBody>
      </p:sp>
    </p:spTree>
    <p:extLst>
      <p:ext uri="{BB962C8B-B14F-4D97-AF65-F5344CB8AC3E}">
        <p14:creationId xmlns:p14="http://schemas.microsoft.com/office/powerpoint/2010/main" val="2079726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3C95D36-9350-4C5C-91E9-1671D01DB635}"/>
              </a:ext>
            </a:extLst>
          </p:cNvPr>
          <p:cNvPicPr>
            <a:picLocks noChangeAspect="1"/>
          </p:cNvPicPr>
          <p:nvPr/>
        </p:nvPicPr>
        <p:blipFill rotWithShape="1">
          <a:blip r:embed="rId4"/>
          <a:srcRect l="2040" r="1099"/>
          <a:stretch/>
        </p:blipFill>
        <p:spPr>
          <a:xfrm>
            <a:off x="1242" y="239150"/>
            <a:ext cx="9159730" cy="4965896"/>
          </a:xfrm>
          <a:prstGeom prst="rect">
            <a:avLst/>
          </a:prstGeom>
        </p:spPr>
      </p:pic>
    </p:spTree>
    <p:extLst>
      <p:ext uri="{BB962C8B-B14F-4D97-AF65-F5344CB8AC3E}">
        <p14:creationId xmlns:p14="http://schemas.microsoft.com/office/powerpoint/2010/main" val="2884266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801813" y="371475"/>
            <a:ext cx="6047959" cy="804863"/>
          </a:xfrm>
        </p:spPr>
        <p:txBody>
          <a:bodyPr/>
          <a:lstStyle/>
          <a:p>
            <a:r>
              <a:rPr lang="en-US" altLang="en-US" sz="3200" b="1" u="sng" dirty="0">
                <a:solidFill>
                  <a:schemeClr val="bg1"/>
                </a:solidFill>
              </a:rPr>
              <a:t>OECD</a:t>
            </a:r>
          </a:p>
        </p:txBody>
      </p:sp>
      <p:sp>
        <p:nvSpPr>
          <p:cNvPr id="4099" name="Subtitle 2"/>
          <p:cNvSpPr>
            <a:spLocks noGrp="1"/>
          </p:cNvSpPr>
          <p:nvPr>
            <p:ph type="subTitle" idx="1"/>
          </p:nvPr>
        </p:nvSpPr>
        <p:spPr>
          <a:xfrm>
            <a:off x="352425" y="1322363"/>
            <a:ext cx="8574088" cy="4652987"/>
          </a:xfrm>
        </p:spPr>
        <p:txBody>
          <a:bodyPr/>
          <a:lstStyle/>
          <a:p>
            <a:pPr marL="285750" indent="-285750" algn="just">
              <a:buFont typeface="Arial" panose="020B0604020202020204" pitchFamily="34" charset="0"/>
              <a:buChar char="•"/>
            </a:pPr>
            <a:r>
              <a:rPr lang="en-GB" sz="2400" dirty="0">
                <a:solidFill>
                  <a:schemeClr val="bg1"/>
                </a:solidFill>
              </a:rPr>
              <a:t>All schools develop as learning organisations, in keeping with OECD principles. </a:t>
            </a:r>
          </a:p>
          <a:p>
            <a:pPr marL="285750" indent="-285750" algn="just">
              <a:buFont typeface="Arial" panose="020B0604020202020204" pitchFamily="34" charset="0"/>
              <a:buChar char="•"/>
            </a:pPr>
            <a:r>
              <a:rPr lang="en-GB" sz="2400" dirty="0">
                <a:solidFill>
                  <a:schemeClr val="bg1"/>
                </a:solidFill>
              </a:rPr>
              <a:t>Schools that are learning organisations have the capacity to adapt more quickly and explore new approaches, with a means to improving learning and outcomes for all their learners. </a:t>
            </a:r>
          </a:p>
          <a:p>
            <a:pPr marL="285750" indent="-285750" algn="just">
              <a:buFont typeface="Arial" panose="020B0604020202020204" pitchFamily="34" charset="0"/>
              <a:buChar char="•"/>
            </a:pPr>
            <a:r>
              <a:rPr lang="en-GB" sz="2400" dirty="0">
                <a:solidFill>
                  <a:schemeClr val="bg1"/>
                </a:solidFill>
              </a:rPr>
              <a:t>To achieve this a number of schools across the four regions have taken part in pilot surveys with the OECD. These surveys have provided individual schools with their strengths and areas for improvement in line with the seven dimensions that OECD believe are  important for schools in Wales. </a:t>
            </a:r>
          </a:p>
          <a:p>
            <a:pPr marL="285750" indent="-285750" algn="just">
              <a:buFont typeface="Arial" panose="020B0604020202020204" pitchFamily="34" charset="0"/>
              <a:buChar char="•"/>
            </a:pPr>
            <a:r>
              <a:rPr lang="en-GB" sz="2400" dirty="0">
                <a:solidFill>
                  <a:schemeClr val="bg1"/>
                </a:solidFill>
              </a:rPr>
              <a:t>The final report from OECD will be available early in 2018</a:t>
            </a:r>
          </a:p>
        </p:txBody>
      </p:sp>
    </p:spTree>
    <p:extLst>
      <p:ext uri="{BB962C8B-B14F-4D97-AF65-F5344CB8AC3E}">
        <p14:creationId xmlns:p14="http://schemas.microsoft.com/office/powerpoint/2010/main" val="2095305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BF3924-2D58-4485-ADEA-B0AF225FAD3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AE545EC5-3B2D-4526-AE8C-13EBF3081E40}"/>
              </a:ext>
            </a:extLst>
          </p:cNvPr>
          <p:cNvSpPr>
            <a:spLocks noGrp="1"/>
          </p:cNvSpPr>
          <p:nvPr>
            <p:ph idx="1"/>
          </p:nvPr>
        </p:nvSpPr>
        <p:spPr/>
        <p:txBody>
          <a:bodyPr/>
          <a:lstStyle/>
          <a:p>
            <a:endParaRPr lang="en-GB"/>
          </a:p>
        </p:txBody>
      </p:sp>
      <p:pic>
        <p:nvPicPr>
          <p:cNvPr id="4" name="Picture 2">
            <a:extLst>
              <a:ext uri="{FF2B5EF4-FFF2-40B4-BE49-F238E27FC236}">
                <a16:creationId xmlns:a16="http://schemas.microsoft.com/office/drawing/2014/main" xmlns="" id="{B954F7CC-ED8D-4511-900E-7C8C639723A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97" t="10985" r="28050" b="12268"/>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1969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801813" y="371475"/>
            <a:ext cx="6656387" cy="804863"/>
          </a:xfrm>
        </p:spPr>
        <p:txBody>
          <a:bodyPr/>
          <a:lstStyle/>
          <a:p>
            <a:r>
              <a:rPr lang="en-GB" sz="2800" b="1" u="sng" dirty="0">
                <a:solidFill>
                  <a:schemeClr val="bg1"/>
                </a:solidFill>
              </a:rPr>
              <a:t>The Welsh school as a learning organisation focuses on realising seven ‘dimensions’</a:t>
            </a:r>
            <a:endParaRPr lang="en-US" altLang="en-US" b="1" u="sng" dirty="0">
              <a:solidFill>
                <a:schemeClr val="bg1"/>
              </a:solidFill>
            </a:endParaRPr>
          </a:p>
        </p:txBody>
      </p:sp>
      <p:sp>
        <p:nvSpPr>
          <p:cNvPr id="4099" name="Subtitle 2"/>
          <p:cNvSpPr>
            <a:spLocks noGrp="1"/>
          </p:cNvSpPr>
          <p:nvPr>
            <p:ph type="subTitle" idx="1"/>
          </p:nvPr>
        </p:nvSpPr>
        <p:spPr>
          <a:xfrm>
            <a:off x="352425" y="1430338"/>
            <a:ext cx="8574088" cy="4545012"/>
          </a:xfrm>
        </p:spPr>
        <p:txBody>
          <a:bodyPr/>
          <a:lstStyle/>
          <a:p>
            <a:pPr marL="342900" lvl="0" indent="-342900" algn="just">
              <a:buFont typeface="Arial" panose="020B0604020202020204" pitchFamily="34" charset="0"/>
              <a:buChar char="•"/>
            </a:pPr>
            <a:r>
              <a:rPr lang="en-GB" sz="2400" dirty="0">
                <a:solidFill>
                  <a:schemeClr val="bg1"/>
                </a:solidFill>
              </a:rPr>
              <a:t>Developing and sharing a vision centred on the learning of all students.</a:t>
            </a:r>
          </a:p>
          <a:p>
            <a:pPr marL="342900" lvl="0" indent="-342900" algn="just">
              <a:buFont typeface="Arial" panose="020B0604020202020204" pitchFamily="34" charset="0"/>
              <a:buChar char="•"/>
            </a:pPr>
            <a:r>
              <a:rPr lang="en-GB" sz="2400" dirty="0">
                <a:solidFill>
                  <a:schemeClr val="bg1"/>
                </a:solidFill>
              </a:rPr>
              <a:t>Creating and supporting continuous learning opportunities for all staff.</a:t>
            </a:r>
          </a:p>
          <a:p>
            <a:pPr marL="342900" lvl="0" indent="-342900" algn="just">
              <a:buFont typeface="Arial" panose="020B0604020202020204" pitchFamily="34" charset="0"/>
              <a:buChar char="•"/>
            </a:pPr>
            <a:r>
              <a:rPr lang="en-GB" sz="2400" dirty="0">
                <a:solidFill>
                  <a:schemeClr val="bg1"/>
                </a:solidFill>
              </a:rPr>
              <a:t>Promoting team learning and collaboration among all staff.</a:t>
            </a:r>
          </a:p>
          <a:p>
            <a:pPr marL="342900" lvl="0" indent="-342900" algn="just">
              <a:buFont typeface="Arial" panose="020B0604020202020204" pitchFamily="34" charset="0"/>
              <a:buChar char="•"/>
            </a:pPr>
            <a:r>
              <a:rPr lang="en-GB" sz="2400" dirty="0">
                <a:solidFill>
                  <a:schemeClr val="bg1"/>
                </a:solidFill>
              </a:rPr>
              <a:t>Establishing a culture of inquiry, innovation and exploration.</a:t>
            </a:r>
          </a:p>
          <a:p>
            <a:pPr marL="342900" lvl="0" indent="-342900" algn="just">
              <a:buFont typeface="Arial" panose="020B0604020202020204" pitchFamily="34" charset="0"/>
              <a:buChar char="•"/>
            </a:pPr>
            <a:r>
              <a:rPr lang="en-GB" sz="2400" dirty="0">
                <a:solidFill>
                  <a:schemeClr val="bg1"/>
                </a:solidFill>
              </a:rPr>
              <a:t>Embedding systems for collecting and exchanging knowledge and learning.</a:t>
            </a:r>
          </a:p>
          <a:p>
            <a:pPr marL="342900" lvl="0" indent="-342900" algn="just">
              <a:buFont typeface="Arial" panose="020B0604020202020204" pitchFamily="34" charset="0"/>
              <a:buChar char="•"/>
            </a:pPr>
            <a:r>
              <a:rPr lang="en-GB" sz="2400" dirty="0">
                <a:solidFill>
                  <a:schemeClr val="bg1"/>
                </a:solidFill>
              </a:rPr>
              <a:t>Learning with and from the external environment and larger learning system.</a:t>
            </a:r>
          </a:p>
          <a:p>
            <a:pPr marL="342900" lvl="0" indent="-342900" algn="just">
              <a:buFont typeface="Arial" panose="020B0604020202020204" pitchFamily="34" charset="0"/>
              <a:buChar char="•"/>
            </a:pPr>
            <a:r>
              <a:rPr lang="en-GB" sz="2400" dirty="0">
                <a:solidFill>
                  <a:schemeClr val="bg1"/>
                </a:solidFill>
              </a:rPr>
              <a:t>Modelling and growing learning leadership.</a:t>
            </a:r>
            <a:endParaRPr lang="en-US" altLang="en-US" sz="2400" dirty="0">
              <a:solidFill>
                <a:schemeClr val="bg1"/>
              </a:solidFill>
            </a:endParaRPr>
          </a:p>
          <a:p>
            <a:endParaRPr lang="en-US" altLang="en-US" dirty="0">
              <a:solidFill>
                <a:schemeClr val="bg1"/>
              </a:solidFill>
            </a:endParaRPr>
          </a:p>
        </p:txBody>
      </p:sp>
    </p:spTree>
    <p:extLst>
      <p:ext uri="{BB962C8B-B14F-4D97-AF65-F5344CB8AC3E}">
        <p14:creationId xmlns:p14="http://schemas.microsoft.com/office/powerpoint/2010/main" val="3861874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311275" y="371475"/>
            <a:ext cx="6656387" cy="804863"/>
          </a:xfrm>
        </p:spPr>
        <p:txBody>
          <a:bodyPr/>
          <a:lstStyle/>
          <a:p>
            <a:r>
              <a:rPr lang="en-GB" sz="2800" b="1" u="sng" dirty="0">
                <a:solidFill>
                  <a:schemeClr val="bg1"/>
                </a:solidFill>
              </a:rPr>
              <a:t>ERW Leaders of Learning</a:t>
            </a:r>
            <a:endParaRPr lang="en-US" altLang="en-US" b="1" u="sng" dirty="0">
              <a:solidFill>
                <a:schemeClr val="bg1"/>
              </a:solidFill>
            </a:endParaRPr>
          </a:p>
        </p:txBody>
      </p:sp>
      <p:sp>
        <p:nvSpPr>
          <p:cNvPr id="4099" name="Subtitle 2"/>
          <p:cNvSpPr>
            <a:spLocks noGrp="1"/>
          </p:cNvSpPr>
          <p:nvPr>
            <p:ph type="subTitle" idx="1"/>
          </p:nvPr>
        </p:nvSpPr>
        <p:spPr>
          <a:xfrm>
            <a:off x="352425" y="1430338"/>
            <a:ext cx="8574088" cy="4545012"/>
          </a:xfrm>
        </p:spPr>
        <p:txBody>
          <a:bodyPr/>
          <a:lstStyle/>
          <a:p>
            <a:pPr marL="342900" indent="-342900" algn="just">
              <a:buFont typeface="Arial" panose="020B0604020202020204" pitchFamily="34" charset="0"/>
              <a:buChar char="•"/>
            </a:pPr>
            <a:r>
              <a:rPr lang="en-GB" sz="2400" dirty="0">
                <a:solidFill>
                  <a:schemeClr val="bg1"/>
                </a:solidFill>
                <a:ea typeface="Times New Roman" panose="02020603050405020304" pitchFamily="18" charset="0"/>
              </a:rPr>
              <a:t>ERW are developing a cluster Leaders of Learning network to build the capacity of teaching and learning across the region so that all teachers are better prepared for Successful Futures. </a:t>
            </a:r>
          </a:p>
          <a:p>
            <a:pPr marL="342900" indent="-342900" algn="just">
              <a:buFont typeface="Arial" panose="020B0604020202020204" pitchFamily="34" charset="0"/>
              <a:buChar char="•"/>
            </a:pPr>
            <a:r>
              <a:rPr lang="en-GB" sz="2400" dirty="0">
                <a:solidFill>
                  <a:schemeClr val="bg1"/>
                </a:solidFill>
                <a:ea typeface="Times New Roman" panose="02020603050405020304" pitchFamily="18" charset="0"/>
              </a:rPr>
              <a:t>This initiative will enable ERW to further develop the Self-improving system.</a:t>
            </a:r>
          </a:p>
          <a:p>
            <a:pPr marL="342900" indent="-342900" algn="just">
              <a:buFont typeface="Arial" panose="020B0604020202020204" pitchFamily="34" charset="0"/>
              <a:buChar char="•"/>
            </a:pPr>
            <a:r>
              <a:rPr lang="en-GB" sz="2400" dirty="0">
                <a:solidFill>
                  <a:schemeClr val="bg1"/>
                </a:solidFill>
                <a:ea typeface="Times New Roman" panose="02020603050405020304" pitchFamily="18" charset="0"/>
              </a:rPr>
              <a:t>Leaders of Learning have been appointed in 12 clusters so far and by Easter all 50 will be appointed.  </a:t>
            </a:r>
          </a:p>
          <a:p>
            <a:pPr marL="342900" indent="-342900" algn="just">
              <a:buFont typeface="Arial" panose="020B0604020202020204" pitchFamily="34" charset="0"/>
              <a:buChar char="•"/>
            </a:pPr>
            <a:r>
              <a:rPr lang="en-GB" sz="2400" dirty="0">
                <a:solidFill>
                  <a:schemeClr val="bg1"/>
                </a:solidFill>
                <a:ea typeface="Times New Roman" panose="02020603050405020304" pitchFamily="18" charset="0"/>
              </a:rPr>
              <a:t>The key role of these leaders of learning is to prepare schools by improving the quality of teaching and learning and to ensure all teachers are full aware of the changes required to successfully deliver the reformed curriculum.  </a:t>
            </a:r>
          </a:p>
          <a:p>
            <a:endParaRPr lang="en-US" altLang="en-US" dirty="0">
              <a:solidFill>
                <a:schemeClr val="bg1"/>
              </a:solidFill>
            </a:endParaRPr>
          </a:p>
        </p:txBody>
      </p:sp>
    </p:spTree>
    <p:extLst>
      <p:ext uri="{BB962C8B-B14F-4D97-AF65-F5344CB8AC3E}">
        <p14:creationId xmlns:p14="http://schemas.microsoft.com/office/powerpoint/2010/main" val="3526672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508515" y="371475"/>
            <a:ext cx="6656387" cy="804863"/>
          </a:xfrm>
        </p:spPr>
        <p:txBody>
          <a:bodyPr/>
          <a:lstStyle/>
          <a:p>
            <a:r>
              <a:rPr lang="en-GB" sz="2800" b="1" u="sng" dirty="0">
                <a:solidFill>
                  <a:schemeClr val="bg1"/>
                </a:solidFill>
              </a:rPr>
              <a:t>ERW Leaders of Learning will;</a:t>
            </a:r>
            <a:endParaRPr lang="en-US" altLang="en-US" b="1" u="sng" dirty="0">
              <a:solidFill>
                <a:schemeClr val="bg1"/>
              </a:solidFill>
            </a:endParaRPr>
          </a:p>
        </p:txBody>
      </p:sp>
      <p:sp>
        <p:nvSpPr>
          <p:cNvPr id="4099" name="Subtitle 2"/>
          <p:cNvSpPr>
            <a:spLocks noGrp="1"/>
          </p:cNvSpPr>
          <p:nvPr>
            <p:ph type="subTitle" idx="1"/>
          </p:nvPr>
        </p:nvSpPr>
        <p:spPr>
          <a:xfrm>
            <a:off x="352425" y="1397478"/>
            <a:ext cx="8574088" cy="4577871"/>
          </a:xfrm>
        </p:spPr>
        <p:txBody>
          <a:bodyPr/>
          <a:lstStyle/>
          <a:p>
            <a:pPr marL="342900" lvl="0" indent="-342900" algn="just">
              <a:lnSpc>
                <a:spcPct val="115000"/>
              </a:lnSpc>
              <a:spcAft>
                <a:spcPts val="0"/>
              </a:spcAft>
              <a:buFont typeface="Symbol" panose="05050102010706020507" pitchFamily="18" charset="2"/>
              <a:buChar char=""/>
            </a:pPr>
            <a:r>
              <a:rPr lang="en-GB" sz="2400" dirty="0">
                <a:solidFill>
                  <a:schemeClr val="bg1"/>
                </a:solidFill>
                <a:ea typeface="Times New Roman" panose="02020603050405020304" pitchFamily="18" charset="0"/>
              </a:rPr>
              <a:t>Act as change agents to support the developments of Successful Futures and the new teacher standards</a:t>
            </a:r>
          </a:p>
          <a:p>
            <a:pPr marL="342900" lvl="0" indent="-342900" algn="just">
              <a:lnSpc>
                <a:spcPct val="115000"/>
              </a:lnSpc>
              <a:spcAft>
                <a:spcPts val="0"/>
              </a:spcAft>
              <a:buFont typeface="Symbol" panose="05050102010706020507" pitchFamily="18" charset="2"/>
              <a:buChar char=""/>
            </a:pPr>
            <a:r>
              <a:rPr lang="en-GB" sz="2400" dirty="0">
                <a:solidFill>
                  <a:schemeClr val="bg1"/>
                </a:solidFill>
                <a:ea typeface="Times New Roman" panose="02020603050405020304" pitchFamily="18" charset="0"/>
              </a:rPr>
              <a:t>Deliver areas of the menu of support as brokered by Challenge Advisers</a:t>
            </a:r>
          </a:p>
          <a:p>
            <a:pPr marL="342900" lvl="0" indent="-342900" algn="just">
              <a:lnSpc>
                <a:spcPct val="115000"/>
              </a:lnSpc>
              <a:spcAft>
                <a:spcPts val="0"/>
              </a:spcAft>
              <a:buFont typeface="Symbol" panose="05050102010706020507" pitchFamily="18" charset="2"/>
              <a:buChar char=""/>
            </a:pPr>
            <a:r>
              <a:rPr lang="en-GB" sz="2400" dirty="0">
                <a:solidFill>
                  <a:schemeClr val="bg1"/>
                </a:solidFill>
                <a:ea typeface="Times New Roman" panose="02020603050405020304" pitchFamily="18" charset="0"/>
              </a:rPr>
              <a:t>Identify and provide effective support which build capacity and develops the self-improving system</a:t>
            </a:r>
          </a:p>
          <a:p>
            <a:pPr marL="342900" lvl="0" indent="-342900" algn="just">
              <a:lnSpc>
                <a:spcPct val="115000"/>
              </a:lnSpc>
              <a:spcAft>
                <a:spcPts val="0"/>
              </a:spcAft>
              <a:buFont typeface="Symbol" panose="05050102010706020507" pitchFamily="18" charset="2"/>
              <a:buChar char=""/>
            </a:pPr>
            <a:r>
              <a:rPr lang="en-GB" sz="2400" dirty="0">
                <a:solidFill>
                  <a:schemeClr val="bg1"/>
                </a:solidFill>
                <a:ea typeface="Times New Roman" panose="02020603050405020304" pitchFamily="18" charset="0"/>
              </a:rPr>
              <a:t>Develop and provide rich resources which develop pupils’ understanding of PISA style and new GCSE questions</a:t>
            </a:r>
          </a:p>
          <a:p>
            <a:pPr marL="342900" lvl="0" indent="-342900" algn="just">
              <a:lnSpc>
                <a:spcPct val="115000"/>
              </a:lnSpc>
              <a:spcAft>
                <a:spcPts val="0"/>
              </a:spcAft>
              <a:buFont typeface="Symbol" panose="05050102010706020507" pitchFamily="18" charset="2"/>
              <a:buChar char=""/>
            </a:pPr>
            <a:r>
              <a:rPr lang="en-GB" sz="2400" dirty="0">
                <a:solidFill>
                  <a:schemeClr val="bg1"/>
                </a:solidFill>
                <a:ea typeface="Times New Roman" panose="02020603050405020304" pitchFamily="18" charset="0"/>
              </a:rPr>
              <a:t>Assist in the development of departmental / regional Schemes of Work</a:t>
            </a:r>
          </a:p>
          <a:p>
            <a:endParaRPr lang="en-US" altLang="en-US" dirty="0">
              <a:solidFill>
                <a:schemeClr val="bg1"/>
              </a:solidFill>
            </a:endParaRPr>
          </a:p>
        </p:txBody>
      </p:sp>
    </p:spTree>
    <p:extLst>
      <p:ext uri="{BB962C8B-B14F-4D97-AF65-F5344CB8AC3E}">
        <p14:creationId xmlns:p14="http://schemas.microsoft.com/office/powerpoint/2010/main" val="1531784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801813" y="371475"/>
            <a:ext cx="6656387" cy="804863"/>
          </a:xfrm>
        </p:spPr>
        <p:txBody>
          <a:bodyPr/>
          <a:lstStyle/>
          <a:p>
            <a:r>
              <a:rPr lang="en-GB" sz="2800" b="1" u="sng" dirty="0">
                <a:solidFill>
                  <a:schemeClr val="bg1"/>
                </a:solidFill>
              </a:rPr>
              <a:t>ERW Leaders of Learning will;</a:t>
            </a:r>
            <a:endParaRPr lang="en-US" altLang="en-US" b="1" u="sng" dirty="0">
              <a:solidFill>
                <a:schemeClr val="bg1"/>
              </a:solidFill>
            </a:endParaRPr>
          </a:p>
        </p:txBody>
      </p:sp>
      <p:sp>
        <p:nvSpPr>
          <p:cNvPr id="4099" name="Subtitle 2"/>
          <p:cNvSpPr>
            <a:spLocks noGrp="1"/>
          </p:cNvSpPr>
          <p:nvPr>
            <p:ph type="subTitle" idx="1"/>
          </p:nvPr>
        </p:nvSpPr>
        <p:spPr>
          <a:xfrm>
            <a:off x="352425" y="1777042"/>
            <a:ext cx="8574088" cy="4198308"/>
          </a:xfrm>
        </p:spPr>
        <p:txBody>
          <a:bodyPr/>
          <a:lstStyle/>
          <a:p>
            <a:pPr marL="457200" indent="-457200" algn="just">
              <a:buFont typeface="Arial" panose="020B0604020202020204" pitchFamily="34" charset="0"/>
              <a:buChar char="•"/>
            </a:pPr>
            <a:r>
              <a:rPr lang="en-US" sz="2400" dirty="0">
                <a:solidFill>
                  <a:schemeClr val="bg1"/>
                </a:solidFill>
                <a:ea typeface="Times New Roman" panose="02020603050405020304" pitchFamily="18" charset="0"/>
              </a:rPr>
              <a:t>Model lessons</a:t>
            </a:r>
          </a:p>
          <a:p>
            <a:pPr marL="457200" lvl="0" indent="-457200" algn="just">
              <a:buFont typeface="Arial" panose="020B0604020202020204" pitchFamily="34" charset="0"/>
              <a:buChar char="•"/>
            </a:pPr>
            <a:r>
              <a:rPr lang="en-US" sz="2400" dirty="0">
                <a:solidFill>
                  <a:schemeClr val="bg1"/>
                </a:solidFill>
              </a:rPr>
              <a:t>Develop joint planning and delivery of lessons</a:t>
            </a:r>
            <a:endParaRPr lang="en-GB" sz="2400" dirty="0">
              <a:solidFill>
                <a:schemeClr val="bg1"/>
              </a:solidFill>
            </a:endParaRPr>
          </a:p>
          <a:p>
            <a:pPr marL="457200" lvl="0" indent="-457200" algn="just">
              <a:buFont typeface="Arial" panose="020B0604020202020204" pitchFamily="34" charset="0"/>
              <a:buChar char="•"/>
            </a:pPr>
            <a:r>
              <a:rPr lang="en-US" sz="2400" dirty="0">
                <a:solidFill>
                  <a:schemeClr val="bg1"/>
                </a:solidFill>
              </a:rPr>
              <a:t>Provide training sessions.</a:t>
            </a:r>
            <a:endParaRPr lang="en-GB" sz="2400" dirty="0">
              <a:solidFill>
                <a:schemeClr val="bg1"/>
              </a:solidFill>
            </a:endParaRPr>
          </a:p>
          <a:p>
            <a:pPr marL="457200" indent="-457200" algn="just">
              <a:buFont typeface="Arial" panose="020B0604020202020204" pitchFamily="34" charset="0"/>
              <a:buChar char="•"/>
            </a:pPr>
            <a:r>
              <a:rPr lang="en-US" sz="2400" dirty="0">
                <a:solidFill>
                  <a:schemeClr val="bg1"/>
                </a:solidFill>
              </a:rPr>
              <a:t>Support the development of Leadership to improve the quality of teaching and learning</a:t>
            </a:r>
          </a:p>
          <a:p>
            <a:pPr algn="just"/>
            <a:endParaRPr lang="en-US" sz="2400" dirty="0">
              <a:solidFill>
                <a:schemeClr val="bg1"/>
              </a:solidFill>
            </a:endParaRPr>
          </a:p>
          <a:p>
            <a:pPr algn="just"/>
            <a:r>
              <a:rPr lang="en-GB" altLang="en-US" sz="2400" dirty="0">
                <a:solidFill>
                  <a:schemeClr val="bg1"/>
                </a:solidFill>
              </a:rPr>
              <a:t>Initially, the support for improving teaching will predominately focus on the primary sector.</a:t>
            </a:r>
            <a:endParaRPr lang="en-US" altLang="en-US" sz="2400" dirty="0">
              <a:solidFill>
                <a:schemeClr val="bg1"/>
              </a:solidFill>
            </a:endParaRPr>
          </a:p>
        </p:txBody>
      </p:sp>
    </p:spTree>
    <p:extLst>
      <p:ext uri="{BB962C8B-B14F-4D97-AF65-F5344CB8AC3E}">
        <p14:creationId xmlns:p14="http://schemas.microsoft.com/office/powerpoint/2010/main" val="350609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197964" y="1987624"/>
            <a:ext cx="6656387" cy="804863"/>
          </a:xfrm>
        </p:spPr>
        <p:txBody>
          <a:bodyPr/>
          <a:lstStyle/>
          <a:p>
            <a:r>
              <a:rPr lang="en-GB" altLang="en-US" sz="3200" b="1" u="sng" dirty="0">
                <a:solidFill>
                  <a:schemeClr val="bg1"/>
                </a:solidFill>
              </a:rPr>
              <a:t>Curriculum Design</a:t>
            </a:r>
            <a:endParaRPr lang="en-US" altLang="en-US" sz="3200" b="1" u="sng" dirty="0">
              <a:solidFill>
                <a:schemeClr val="bg1"/>
              </a:solidFill>
            </a:endParaRPr>
          </a:p>
        </p:txBody>
      </p:sp>
    </p:spTree>
    <p:extLst>
      <p:ext uri="{BB962C8B-B14F-4D97-AF65-F5344CB8AC3E}">
        <p14:creationId xmlns:p14="http://schemas.microsoft.com/office/powerpoint/2010/main" val="3982651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801813" y="258933"/>
            <a:ext cx="6047959" cy="804863"/>
          </a:xfrm>
        </p:spPr>
        <p:txBody>
          <a:bodyPr/>
          <a:lstStyle/>
          <a:p>
            <a:r>
              <a:rPr lang="en-US" altLang="en-US" sz="3200" b="1" u="sng" dirty="0">
                <a:solidFill>
                  <a:schemeClr val="bg1"/>
                </a:solidFill>
              </a:rPr>
              <a:t>Big Ideas Curriculum </a:t>
            </a:r>
          </a:p>
        </p:txBody>
      </p:sp>
      <p:sp>
        <p:nvSpPr>
          <p:cNvPr id="4099" name="Subtitle 2"/>
          <p:cNvSpPr>
            <a:spLocks noGrp="1"/>
          </p:cNvSpPr>
          <p:nvPr>
            <p:ph type="subTitle" idx="1"/>
          </p:nvPr>
        </p:nvSpPr>
        <p:spPr>
          <a:xfrm>
            <a:off x="154746" y="1176338"/>
            <a:ext cx="8764171" cy="4816499"/>
          </a:xfrm>
        </p:spPr>
        <p:txBody>
          <a:bodyPr/>
          <a:lstStyle/>
          <a:p>
            <a:pPr marL="285750" indent="-285750" algn="just">
              <a:buFont typeface="Arial" panose="020B0604020202020204" pitchFamily="34" charset="0"/>
              <a:buChar char="•"/>
            </a:pPr>
            <a:r>
              <a:rPr lang="en-GB" sz="2400" dirty="0">
                <a:solidFill>
                  <a:schemeClr val="bg1"/>
                </a:solidFill>
              </a:rPr>
              <a:t>The AoLEs are currently developing the new curriculum in line with Professor Wynne Harlen’s work on the Big Ideas in Science.</a:t>
            </a:r>
          </a:p>
          <a:p>
            <a:pPr marL="285750" indent="-285750" algn="just">
              <a:buFont typeface="Arial" panose="020B0604020202020204" pitchFamily="34" charset="0"/>
              <a:buChar char="•"/>
            </a:pPr>
            <a:r>
              <a:rPr lang="en-GB" sz="2400" dirty="0">
                <a:solidFill>
                  <a:schemeClr val="bg1"/>
                </a:solidFill>
              </a:rPr>
              <a:t>This is a model based on Big Ideas / What Matters / Concepts and involves teachers targeting their students learning towards the understanding of the Big Ideas</a:t>
            </a:r>
          </a:p>
          <a:p>
            <a:pPr marL="285750" indent="-285750" algn="just">
              <a:buFont typeface="Arial" panose="020B0604020202020204" pitchFamily="34" charset="0"/>
              <a:buChar char="•"/>
            </a:pPr>
            <a:r>
              <a:rPr lang="en-GB" sz="2400" dirty="0">
                <a:solidFill>
                  <a:schemeClr val="bg1"/>
                </a:solidFill>
              </a:rPr>
              <a:t>There are a number of areas of research that underpin this and this is not a new idea or fad. </a:t>
            </a:r>
          </a:p>
          <a:p>
            <a:pPr marL="285750" indent="-285750" algn="just">
              <a:buFont typeface="Arial" panose="020B0604020202020204" pitchFamily="34" charset="0"/>
              <a:buChar char="•"/>
            </a:pPr>
            <a:r>
              <a:rPr lang="en-GB" sz="2400" dirty="0">
                <a:solidFill>
                  <a:schemeClr val="bg1"/>
                </a:solidFill>
              </a:rPr>
              <a:t>Similar successful curriculum also exist in a number of countries and these examples have been used to underpin research by the AoLEs</a:t>
            </a:r>
          </a:p>
          <a:p>
            <a:pPr marL="285750" indent="-285750" algn="just">
              <a:buFont typeface="Arial" panose="020B0604020202020204" pitchFamily="34" charset="0"/>
              <a:buChar char="•"/>
            </a:pPr>
            <a:r>
              <a:rPr lang="en-GB" sz="2400" dirty="0">
                <a:solidFill>
                  <a:schemeClr val="bg1"/>
                </a:solidFill>
              </a:rPr>
              <a:t>Professor Mark Priestley from Stirling University has also been assisting in the design of this process</a:t>
            </a:r>
          </a:p>
        </p:txBody>
      </p:sp>
    </p:spTree>
    <p:extLst>
      <p:ext uri="{BB962C8B-B14F-4D97-AF65-F5344CB8AC3E}">
        <p14:creationId xmlns:p14="http://schemas.microsoft.com/office/powerpoint/2010/main" val="1591385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E75830DA-6896-4C11-8726-F21B6B81BECB}"/>
              </a:ext>
            </a:extLst>
          </p:cNvPr>
          <p:cNvSpPr/>
          <p:nvPr/>
        </p:nvSpPr>
        <p:spPr>
          <a:xfrm>
            <a:off x="239151" y="1529422"/>
            <a:ext cx="8609427" cy="3416320"/>
          </a:xfrm>
          <a:prstGeom prst="rect">
            <a:avLst/>
          </a:prstGeom>
        </p:spPr>
        <p:txBody>
          <a:bodyPr wrap="square">
            <a:spAutoFit/>
          </a:bodyPr>
          <a:lstStyle/>
          <a:p>
            <a:pPr algn="just"/>
            <a:r>
              <a:rPr lang="en-GB" sz="2400" dirty="0">
                <a:solidFill>
                  <a:prstClr val="white"/>
                </a:solidFill>
              </a:rPr>
              <a:t>“Part of the problem was an overcrowded curriculum that appeared to be a set of disconnected facts to be learned; thus part of the solution was to conceive the goals of science education, not in terms of the knowledge of a body of facts and theories, but as a progression towards understanding key ideas of relevance to students’ lives during and beyond their school years. These are identified as the ‘big ideas’ that should be understood by all students”</a:t>
            </a:r>
          </a:p>
          <a:p>
            <a:pPr algn="r"/>
            <a:r>
              <a:rPr lang="en-GB" sz="2400" dirty="0">
                <a:solidFill>
                  <a:prstClr val="white"/>
                </a:solidFill>
              </a:rPr>
              <a:t>Prof. Wynne </a:t>
            </a:r>
            <a:r>
              <a:rPr lang="en-GB" sz="2400" dirty="0" err="1">
                <a:solidFill>
                  <a:prstClr val="white"/>
                </a:solidFill>
              </a:rPr>
              <a:t>Harlen</a:t>
            </a:r>
            <a:endParaRPr lang="en-GB" sz="2400" dirty="0">
              <a:solidFill>
                <a:prstClr val="white"/>
              </a:solidFill>
            </a:endParaRPr>
          </a:p>
        </p:txBody>
      </p:sp>
    </p:spTree>
    <p:extLst>
      <p:ext uri="{BB962C8B-B14F-4D97-AF65-F5344CB8AC3E}">
        <p14:creationId xmlns:p14="http://schemas.microsoft.com/office/powerpoint/2010/main" val="139428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96CCAECA-B9FF-4C75-A987-16DEF5926161}"/>
              </a:ext>
            </a:extLst>
          </p:cNvPr>
          <p:cNvSpPr/>
          <p:nvPr/>
        </p:nvSpPr>
        <p:spPr>
          <a:xfrm>
            <a:off x="182879" y="1133598"/>
            <a:ext cx="8736037" cy="4893647"/>
          </a:xfrm>
          <a:prstGeom prst="rect">
            <a:avLst/>
          </a:prstGeom>
        </p:spPr>
        <p:txBody>
          <a:bodyPr wrap="square">
            <a:spAutoFit/>
          </a:bodyPr>
          <a:lstStyle/>
          <a:p>
            <a:pPr marL="342900" indent="-342900" algn="just">
              <a:buFont typeface="Arial" panose="020B0604020202020204" pitchFamily="34" charset="0"/>
              <a:buChar char="•"/>
            </a:pPr>
            <a:r>
              <a:rPr lang="en-GB" sz="2200" dirty="0">
                <a:solidFill>
                  <a:prstClr val="white"/>
                </a:solidFill>
                <a:latin typeface="Calibri"/>
              </a:rPr>
              <a:t>Have explanatory power in relation to a large number of objects, events and phenomena that are encountered by students in their lives during and after their school years</a:t>
            </a:r>
          </a:p>
          <a:p>
            <a:pPr marL="342900" indent="-342900" algn="just">
              <a:buFont typeface="Arial" panose="020B0604020202020204" pitchFamily="34" charset="0"/>
              <a:buChar char="•"/>
            </a:pPr>
            <a:r>
              <a:rPr lang="en-GB" sz="2200" dirty="0">
                <a:solidFill>
                  <a:prstClr val="white"/>
                </a:solidFill>
                <a:latin typeface="Calibri"/>
              </a:rPr>
              <a:t>Provide a basis for understanding issues, such as the use of energy, involved in making decisions that affect learners’ own and others’ health and wellbeing and the environment</a:t>
            </a:r>
          </a:p>
          <a:p>
            <a:pPr marL="342900" indent="-342900" algn="just">
              <a:buFont typeface="Arial" panose="020B0604020202020204" pitchFamily="34" charset="0"/>
              <a:buChar char="•"/>
            </a:pPr>
            <a:r>
              <a:rPr lang="en-GB" sz="2200" dirty="0">
                <a:solidFill>
                  <a:prstClr val="white"/>
                </a:solidFill>
                <a:latin typeface="Calibri"/>
              </a:rPr>
              <a:t>Lead to enjoyment and satisfaction in being able to answer or find answers to the kinds of questions that people ask about themselves and the natural world</a:t>
            </a:r>
          </a:p>
          <a:p>
            <a:pPr marL="342900" indent="-342900" algn="just">
              <a:buFont typeface="Arial" panose="020B0604020202020204" pitchFamily="34" charset="0"/>
              <a:buChar char="•"/>
            </a:pPr>
            <a:r>
              <a:rPr lang="en-GB" sz="2200" dirty="0">
                <a:solidFill>
                  <a:prstClr val="white"/>
                </a:solidFill>
                <a:latin typeface="Calibri"/>
              </a:rPr>
              <a:t>Have cultural significance – for instance in affecting views of the human condition –reflecting achievements in the history of science, inspiration from the study of nature and the impacts of human activity on the environment</a:t>
            </a:r>
            <a:r>
              <a:rPr lang="en-GB" sz="2400" dirty="0">
                <a:solidFill>
                  <a:prstClr val="white"/>
                </a:solidFill>
                <a:latin typeface="Calibri"/>
              </a:rPr>
              <a:t>.</a:t>
            </a:r>
          </a:p>
          <a:p>
            <a:pPr algn="r"/>
            <a:r>
              <a:rPr lang="en-GB" sz="2000" dirty="0">
                <a:solidFill>
                  <a:prstClr val="white"/>
                </a:solidFill>
                <a:latin typeface="Calibri"/>
              </a:rPr>
              <a:t>Prof Wynne </a:t>
            </a:r>
            <a:r>
              <a:rPr lang="en-GB" sz="2000" dirty="0" err="1">
                <a:solidFill>
                  <a:prstClr val="white"/>
                </a:solidFill>
                <a:latin typeface="Calibri"/>
              </a:rPr>
              <a:t>Harlen</a:t>
            </a:r>
            <a:endParaRPr lang="en-GB" sz="2000" dirty="0">
              <a:solidFill>
                <a:prstClr val="white"/>
              </a:solidFill>
              <a:latin typeface="Calibri"/>
            </a:endParaRPr>
          </a:p>
        </p:txBody>
      </p:sp>
      <p:sp>
        <p:nvSpPr>
          <p:cNvPr id="4" name="TextBox 3">
            <a:extLst>
              <a:ext uri="{FF2B5EF4-FFF2-40B4-BE49-F238E27FC236}">
                <a16:creationId xmlns:a16="http://schemas.microsoft.com/office/drawing/2014/main" xmlns="" id="{AFF36BCE-00DE-4339-B04D-7C302D88C01B}"/>
              </a:ext>
            </a:extLst>
          </p:cNvPr>
          <p:cNvSpPr txBox="1"/>
          <p:nvPr/>
        </p:nvSpPr>
        <p:spPr>
          <a:xfrm>
            <a:off x="2897945" y="365760"/>
            <a:ext cx="4783015" cy="584775"/>
          </a:xfrm>
          <a:prstGeom prst="rect">
            <a:avLst/>
          </a:prstGeom>
          <a:noFill/>
        </p:spPr>
        <p:txBody>
          <a:bodyPr wrap="square" rtlCol="0">
            <a:spAutoFit/>
          </a:bodyPr>
          <a:lstStyle/>
          <a:p>
            <a:r>
              <a:rPr lang="en-GB" sz="3200" b="1" u="sng" dirty="0">
                <a:solidFill>
                  <a:prstClr val="white"/>
                </a:solidFill>
                <a:latin typeface="Calibri"/>
              </a:rPr>
              <a:t>Big ideas should:</a:t>
            </a:r>
          </a:p>
        </p:txBody>
      </p:sp>
    </p:spTree>
    <p:extLst>
      <p:ext uri="{BB962C8B-B14F-4D97-AF65-F5344CB8AC3E}">
        <p14:creationId xmlns:p14="http://schemas.microsoft.com/office/powerpoint/2010/main" val="830022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BF4E525-0E20-4F8D-B070-B345E2976A7F}"/>
              </a:ext>
            </a:extLst>
          </p:cNvPr>
          <p:cNvSpPr/>
          <p:nvPr/>
        </p:nvSpPr>
        <p:spPr>
          <a:xfrm>
            <a:off x="2278967" y="492369"/>
            <a:ext cx="5542670" cy="461665"/>
          </a:xfrm>
          <a:prstGeom prst="rect">
            <a:avLst/>
          </a:prstGeom>
        </p:spPr>
        <p:txBody>
          <a:bodyPr wrap="square">
            <a:spAutoFit/>
          </a:bodyPr>
          <a:lstStyle/>
          <a:p>
            <a:r>
              <a:rPr lang="en-GB" sz="2400" b="1" u="sng" dirty="0">
                <a:solidFill>
                  <a:prstClr val="white"/>
                </a:solidFill>
              </a:rPr>
              <a:t>Progression towards the big ideas</a:t>
            </a:r>
          </a:p>
        </p:txBody>
      </p:sp>
      <p:sp>
        <p:nvSpPr>
          <p:cNvPr id="5" name="TextBox 4">
            <a:extLst>
              <a:ext uri="{FF2B5EF4-FFF2-40B4-BE49-F238E27FC236}">
                <a16:creationId xmlns:a16="http://schemas.microsoft.com/office/drawing/2014/main" xmlns="" id="{9A1CBD15-A196-4651-866E-DA12C9ED3416}"/>
              </a:ext>
            </a:extLst>
          </p:cNvPr>
          <p:cNvSpPr txBox="1"/>
          <p:nvPr/>
        </p:nvSpPr>
        <p:spPr>
          <a:xfrm>
            <a:off x="196948" y="1350498"/>
            <a:ext cx="8764172" cy="4524315"/>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a:solidFill>
                  <a:prstClr val="white"/>
                </a:solidFill>
                <a:latin typeface="Calibri"/>
              </a:rPr>
              <a:t>We begin with the small and contextualised ideas that children in the primary or elementary school, through appropriate activities and with support, will be able to grasp. </a:t>
            </a:r>
          </a:p>
          <a:p>
            <a:pPr marL="285750" indent="-285750" algn="just">
              <a:buFont typeface="Arial" panose="020B0604020202020204" pitchFamily="34" charset="0"/>
              <a:buChar char="•"/>
            </a:pPr>
            <a:r>
              <a:rPr lang="en-GB" sz="2400" dirty="0">
                <a:solidFill>
                  <a:prstClr val="white"/>
                </a:solidFill>
                <a:latin typeface="Calibri"/>
              </a:rPr>
              <a:t>These are followed by ideas that lower secondary school students can develop as their increasing capacity for abstract thinking enables them to see connection between events or phenomena. </a:t>
            </a:r>
          </a:p>
          <a:p>
            <a:pPr marL="285750" indent="-285750" algn="just">
              <a:buFont typeface="Arial" panose="020B0604020202020204" pitchFamily="34" charset="0"/>
              <a:buChar char="•"/>
            </a:pPr>
            <a:r>
              <a:rPr lang="en-GB" sz="2400" dirty="0">
                <a:solidFill>
                  <a:prstClr val="white"/>
                </a:solidFill>
                <a:latin typeface="Calibri"/>
              </a:rPr>
              <a:t>As exploration of the natural world extends in later secondary education, continuation of this creation of patterns and links enables students to understand relationships and models that can be used in making sense of a wide range of new and previous experiences</a:t>
            </a:r>
          </a:p>
          <a:p>
            <a:pPr algn="r"/>
            <a:r>
              <a:rPr lang="en-GB" sz="2400" dirty="0">
                <a:solidFill>
                  <a:prstClr val="white"/>
                </a:solidFill>
                <a:latin typeface="Calibri"/>
              </a:rPr>
              <a:t>Prof Wynne </a:t>
            </a:r>
            <a:r>
              <a:rPr lang="en-GB" sz="2400" dirty="0" err="1">
                <a:solidFill>
                  <a:prstClr val="white"/>
                </a:solidFill>
                <a:latin typeface="Calibri"/>
              </a:rPr>
              <a:t>Harlen</a:t>
            </a:r>
            <a:endParaRPr lang="en-GB" sz="2400" dirty="0">
              <a:solidFill>
                <a:prstClr val="white"/>
              </a:solidFill>
              <a:latin typeface="Calibri"/>
            </a:endParaRPr>
          </a:p>
        </p:txBody>
      </p:sp>
    </p:spTree>
    <p:extLst>
      <p:ext uri="{BB962C8B-B14F-4D97-AF65-F5344CB8AC3E}">
        <p14:creationId xmlns:p14="http://schemas.microsoft.com/office/powerpoint/2010/main" val="4025442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18987947-9D1E-449D-99E3-D5FA3E7B1905}"/>
              </a:ext>
            </a:extLst>
          </p:cNvPr>
          <p:cNvPicPr>
            <a:picLocks noChangeAspect="1"/>
          </p:cNvPicPr>
          <p:nvPr/>
        </p:nvPicPr>
        <p:blipFill>
          <a:blip r:embed="rId4"/>
          <a:stretch>
            <a:fillRect/>
          </a:stretch>
        </p:blipFill>
        <p:spPr>
          <a:xfrm>
            <a:off x="0" y="0"/>
            <a:ext cx="9145784" cy="6133514"/>
          </a:xfrm>
          <a:prstGeom prst="rect">
            <a:avLst/>
          </a:prstGeom>
        </p:spPr>
      </p:pic>
    </p:spTree>
    <p:extLst>
      <p:ext uri="{BB962C8B-B14F-4D97-AF65-F5344CB8AC3E}">
        <p14:creationId xmlns:p14="http://schemas.microsoft.com/office/powerpoint/2010/main" val="7330743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D20EBBC2-6EA4-4F3C-B773-89092FD8E960}"/>
              </a:ext>
            </a:extLst>
          </p:cNvPr>
          <p:cNvPicPr>
            <a:picLocks noChangeAspect="1"/>
          </p:cNvPicPr>
          <p:nvPr/>
        </p:nvPicPr>
        <p:blipFill>
          <a:blip r:embed="rId4"/>
          <a:stretch>
            <a:fillRect/>
          </a:stretch>
        </p:blipFill>
        <p:spPr>
          <a:xfrm>
            <a:off x="-20759" y="1322363"/>
            <a:ext cx="9164759" cy="4797083"/>
          </a:xfrm>
          <a:prstGeom prst="rect">
            <a:avLst/>
          </a:prstGeom>
        </p:spPr>
      </p:pic>
    </p:spTree>
    <p:extLst>
      <p:ext uri="{BB962C8B-B14F-4D97-AF65-F5344CB8AC3E}">
        <p14:creationId xmlns:p14="http://schemas.microsoft.com/office/powerpoint/2010/main" val="22004169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6D9DFB85-5FBA-4FB4-9197-D6C8DB341BC6}"/>
              </a:ext>
            </a:extLst>
          </p:cNvPr>
          <p:cNvSpPr/>
          <p:nvPr/>
        </p:nvSpPr>
        <p:spPr>
          <a:xfrm>
            <a:off x="309490" y="1115791"/>
            <a:ext cx="8510953" cy="4693593"/>
          </a:xfrm>
          <a:prstGeom prst="rect">
            <a:avLst/>
          </a:prstGeom>
        </p:spPr>
        <p:txBody>
          <a:bodyPr wrap="square">
            <a:spAutoFit/>
          </a:bodyPr>
          <a:lstStyle/>
          <a:p>
            <a:pPr marL="285750" indent="-285750" algn="just">
              <a:buFont typeface="Arial" panose="020B0604020202020204" pitchFamily="34" charset="0"/>
              <a:buChar char="•"/>
            </a:pPr>
            <a:r>
              <a:rPr lang="en-GB" sz="2300" dirty="0">
                <a:solidFill>
                  <a:prstClr val="white"/>
                </a:solidFill>
                <a:latin typeface="Calibri"/>
              </a:rPr>
              <a:t>Teachers are able to explain how lesson goals and activities relate to overall big ideas and so justify the time being spent on these activities.</a:t>
            </a:r>
          </a:p>
          <a:p>
            <a:pPr marL="285750" indent="-285750" algn="just">
              <a:buFont typeface="Arial" panose="020B0604020202020204" pitchFamily="34" charset="0"/>
              <a:buChar char="•"/>
            </a:pPr>
            <a:r>
              <a:rPr lang="en-GB" sz="2300" dirty="0">
                <a:solidFill>
                  <a:prstClr val="white"/>
                </a:solidFill>
                <a:latin typeface="Calibri"/>
              </a:rPr>
              <a:t>Teachers are aware of the successive steps of abstraction in developing bigger ideas.</a:t>
            </a:r>
          </a:p>
          <a:p>
            <a:pPr marL="285750" indent="-285750" algn="just">
              <a:buFont typeface="Arial" panose="020B0604020202020204" pitchFamily="34" charset="0"/>
              <a:buChar char="•"/>
            </a:pPr>
            <a:r>
              <a:rPr lang="en-GB" sz="2300" dirty="0">
                <a:solidFill>
                  <a:prstClr val="white"/>
                </a:solidFill>
                <a:latin typeface="Calibri"/>
              </a:rPr>
              <a:t>Students are working on topics selected because they have, to the teachers and any observer, a clear relationship to one or more big ideas.</a:t>
            </a:r>
          </a:p>
          <a:p>
            <a:pPr marL="285750" indent="-285750" algn="just">
              <a:buFont typeface="Arial" panose="020B0604020202020204" pitchFamily="34" charset="0"/>
              <a:buChar char="•"/>
            </a:pPr>
            <a:r>
              <a:rPr lang="en-GB" sz="2300" dirty="0">
                <a:solidFill>
                  <a:prstClr val="white"/>
                </a:solidFill>
                <a:latin typeface="Calibri"/>
              </a:rPr>
              <a:t>Discussion of their own and each other’s investigations and those of scientists, past and present, enables students to understanding how evidence is used to develop ideas.</a:t>
            </a:r>
          </a:p>
          <a:p>
            <a:pPr marL="285750" indent="-285750" algn="just">
              <a:buFont typeface="Arial" panose="020B0604020202020204" pitchFamily="34" charset="0"/>
              <a:buChar char="•"/>
            </a:pPr>
            <a:r>
              <a:rPr lang="en-GB" sz="2300" dirty="0">
                <a:solidFill>
                  <a:prstClr val="white"/>
                </a:solidFill>
                <a:latin typeface="Calibri"/>
              </a:rPr>
              <a:t>Through their activities students are able to develop understanding at an appropriate point in the progression towards big ideas.</a:t>
            </a:r>
          </a:p>
        </p:txBody>
      </p:sp>
      <p:sp>
        <p:nvSpPr>
          <p:cNvPr id="3" name="TextBox 2">
            <a:extLst>
              <a:ext uri="{FF2B5EF4-FFF2-40B4-BE49-F238E27FC236}">
                <a16:creationId xmlns:a16="http://schemas.microsoft.com/office/drawing/2014/main" xmlns="" id="{9DAD78F7-0842-473D-B51F-39E51F0F22F2}"/>
              </a:ext>
            </a:extLst>
          </p:cNvPr>
          <p:cNvSpPr txBox="1"/>
          <p:nvPr/>
        </p:nvSpPr>
        <p:spPr>
          <a:xfrm>
            <a:off x="3685736" y="478302"/>
            <a:ext cx="3362179" cy="584775"/>
          </a:xfrm>
          <a:prstGeom prst="rect">
            <a:avLst/>
          </a:prstGeom>
          <a:noFill/>
        </p:spPr>
        <p:txBody>
          <a:bodyPr wrap="square" rtlCol="0">
            <a:spAutoFit/>
          </a:bodyPr>
          <a:lstStyle/>
          <a:p>
            <a:r>
              <a:rPr lang="en-GB" sz="3200" b="1" u="sng" dirty="0">
                <a:solidFill>
                  <a:prstClr val="white"/>
                </a:solidFill>
                <a:latin typeface="Calibri"/>
              </a:rPr>
              <a:t>Content</a:t>
            </a:r>
          </a:p>
        </p:txBody>
      </p:sp>
    </p:spTree>
    <p:extLst>
      <p:ext uri="{BB962C8B-B14F-4D97-AF65-F5344CB8AC3E}">
        <p14:creationId xmlns:p14="http://schemas.microsoft.com/office/powerpoint/2010/main" val="1152668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64B2F94A-727D-4364-96C7-7875036F866A}"/>
              </a:ext>
            </a:extLst>
          </p:cNvPr>
          <p:cNvSpPr/>
          <p:nvPr/>
        </p:nvSpPr>
        <p:spPr>
          <a:xfrm>
            <a:off x="196948" y="1197554"/>
            <a:ext cx="8736038" cy="4524315"/>
          </a:xfrm>
          <a:prstGeom prst="rect">
            <a:avLst/>
          </a:prstGeom>
        </p:spPr>
        <p:txBody>
          <a:bodyPr wrap="square">
            <a:spAutoFit/>
          </a:bodyPr>
          <a:lstStyle/>
          <a:p>
            <a:pPr marL="342900" indent="-342900" algn="just">
              <a:buFont typeface="Arial" panose="020B0604020202020204" pitchFamily="34" charset="0"/>
              <a:buChar char="•"/>
            </a:pPr>
            <a:r>
              <a:rPr lang="en-GB" sz="2400" dirty="0">
                <a:solidFill>
                  <a:prstClr val="white"/>
                </a:solidFill>
                <a:latin typeface="Calibri"/>
              </a:rPr>
              <a:t>Teachers help students develop the capabilities and attitudes required to gather relevant evidence to test ideas and answer questions through inquiry.</a:t>
            </a:r>
          </a:p>
          <a:p>
            <a:pPr marL="342900" indent="-342900" algn="just">
              <a:buFont typeface="Arial" panose="020B0604020202020204" pitchFamily="34" charset="0"/>
              <a:buChar char="•"/>
            </a:pPr>
            <a:r>
              <a:rPr lang="en-GB" sz="2400" dirty="0">
                <a:solidFill>
                  <a:prstClr val="white"/>
                </a:solidFill>
                <a:latin typeface="Calibri"/>
              </a:rPr>
              <a:t>Students have opportunities to observe, and where possible explore, events and phenomena at first hand.</a:t>
            </a:r>
          </a:p>
          <a:p>
            <a:pPr marL="342900" indent="-342900" algn="just">
              <a:buFont typeface="Arial" panose="020B0604020202020204" pitchFamily="34" charset="0"/>
              <a:buChar char="•"/>
            </a:pPr>
            <a:r>
              <a:rPr lang="en-GB" sz="2400" dirty="0">
                <a:solidFill>
                  <a:prstClr val="white"/>
                </a:solidFill>
                <a:latin typeface="Calibri"/>
              </a:rPr>
              <a:t>Students have opportunities to raise questions and find answers through inquiry and to reflect on how doing so leads to bigger and more useful ideas.</a:t>
            </a:r>
          </a:p>
          <a:p>
            <a:pPr marL="342900" indent="-342900" algn="just">
              <a:buFont typeface="Arial" panose="020B0604020202020204" pitchFamily="34" charset="0"/>
              <a:buChar char="•"/>
            </a:pPr>
            <a:r>
              <a:rPr lang="en-GB" sz="2400" dirty="0">
                <a:solidFill>
                  <a:prstClr val="white"/>
                </a:solidFill>
                <a:latin typeface="Calibri"/>
              </a:rPr>
              <a:t>Teachers help students to realise how ideas emerging from their classroom inquiries relate to things in their daily lives, to recognise links between new and previous experiences, and between new and previous ideas.</a:t>
            </a:r>
          </a:p>
        </p:txBody>
      </p:sp>
      <p:sp>
        <p:nvSpPr>
          <p:cNvPr id="4" name="TextBox 3">
            <a:extLst>
              <a:ext uri="{FF2B5EF4-FFF2-40B4-BE49-F238E27FC236}">
                <a16:creationId xmlns:a16="http://schemas.microsoft.com/office/drawing/2014/main" xmlns="" id="{A117FCFB-9CDE-4A4B-8FDD-F7EAC600AC86}"/>
              </a:ext>
            </a:extLst>
          </p:cNvPr>
          <p:cNvSpPr txBox="1"/>
          <p:nvPr/>
        </p:nvSpPr>
        <p:spPr>
          <a:xfrm>
            <a:off x="3573194" y="407963"/>
            <a:ext cx="3235569" cy="584775"/>
          </a:xfrm>
          <a:prstGeom prst="rect">
            <a:avLst/>
          </a:prstGeom>
          <a:noFill/>
        </p:spPr>
        <p:txBody>
          <a:bodyPr wrap="square" rtlCol="0">
            <a:spAutoFit/>
          </a:bodyPr>
          <a:lstStyle/>
          <a:p>
            <a:r>
              <a:rPr lang="en-GB" sz="3200" b="1" u="sng" dirty="0">
                <a:solidFill>
                  <a:prstClr val="white"/>
                </a:solidFill>
                <a:latin typeface="Calibri"/>
              </a:rPr>
              <a:t>Pedagogy</a:t>
            </a:r>
          </a:p>
        </p:txBody>
      </p:sp>
    </p:spTree>
    <p:extLst>
      <p:ext uri="{BB962C8B-B14F-4D97-AF65-F5344CB8AC3E}">
        <p14:creationId xmlns:p14="http://schemas.microsoft.com/office/powerpoint/2010/main" val="40857565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64B2F94A-727D-4364-96C7-7875036F866A}"/>
              </a:ext>
            </a:extLst>
          </p:cNvPr>
          <p:cNvSpPr/>
          <p:nvPr/>
        </p:nvSpPr>
        <p:spPr>
          <a:xfrm>
            <a:off x="379827" y="1316229"/>
            <a:ext cx="8609429" cy="2677656"/>
          </a:xfrm>
          <a:prstGeom prst="rect">
            <a:avLst/>
          </a:prstGeom>
        </p:spPr>
        <p:txBody>
          <a:bodyPr wrap="square">
            <a:spAutoFit/>
          </a:bodyPr>
          <a:lstStyle/>
          <a:p>
            <a:pPr marL="342900" indent="-342900" algn="just">
              <a:buFont typeface="Arial" panose="020B0604020202020204" pitchFamily="34" charset="0"/>
              <a:buChar char="•"/>
              <a:defRPr/>
            </a:pPr>
            <a:r>
              <a:rPr lang="en-GB" sz="2400" dirty="0">
                <a:solidFill>
                  <a:prstClr val="white"/>
                </a:solidFill>
                <a:latin typeface="Calibri"/>
              </a:rPr>
              <a:t>Students have time to reflect on their investigations and how their ideas may have changed as a result of gathering and using evidence.</a:t>
            </a:r>
          </a:p>
          <a:p>
            <a:pPr marL="342900" indent="-342900" algn="just">
              <a:buFont typeface="Arial" panose="020B0604020202020204" pitchFamily="34" charset="0"/>
              <a:buChar char="•"/>
              <a:defRPr/>
            </a:pPr>
            <a:r>
              <a:rPr lang="en-GB" sz="2400" dirty="0">
                <a:solidFill>
                  <a:prstClr val="white"/>
                </a:solidFill>
                <a:latin typeface="Calibri"/>
              </a:rPr>
              <a:t>Teachers help students to recognise that claims about causes of phenomena need to be supported by credible evidence and that scientific knowledge is not a matter of opinion, although it may change or be refined in the light of new evidence.</a:t>
            </a:r>
          </a:p>
        </p:txBody>
      </p:sp>
    </p:spTree>
    <p:extLst>
      <p:ext uri="{BB962C8B-B14F-4D97-AF65-F5344CB8AC3E}">
        <p14:creationId xmlns:p14="http://schemas.microsoft.com/office/powerpoint/2010/main" val="8124389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6BCA4937-5571-4C7A-AEAA-5DD75FFE13C2}"/>
              </a:ext>
            </a:extLst>
          </p:cNvPr>
          <p:cNvSpPr/>
          <p:nvPr/>
        </p:nvSpPr>
        <p:spPr>
          <a:xfrm>
            <a:off x="407963" y="1252423"/>
            <a:ext cx="8314006" cy="4154984"/>
          </a:xfrm>
          <a:prstGeom prst="rect">
            <a:avLst/>
          </a:prstGeom>
        </p:spPr>
        <p:txBody>
          <a:bodyPr wrap="square">
            <a:spAutoFit/>
          </a:bodyPr>
          <a:lstStyle/>
          <a:p>
            <a:pPr marL="342900" indent="-342900" algn="just">
              <a:buFont typeface="Arial" panose="020B0604020202020204" pitchFamily="34" charset="0"/>
              <a:buChar char="•"/>
            </a:pPr>
            <a:r>
              <a:rPr lang="en-GB" sz="2200" dirty="0">
                <a:solidFill>
                  <a:prstClr val="white"/>
                </a:solidFill>
                <a:latin typeface="Calibri"/>
              </a:rPr>
              <a:t>Teachers use formative assessment to promote the active engagement of students in their learning by ensuring that students understand the aims of their work and how to judge its quality.</a:t>
            </a:r>
          </a:p>
          <a:p>
            <a:pPr marL="342900" indent="-342900" algn="just">
              <a:buFont typeface="Arial" panose="020B0604020202020204" pitchFamily="34" charset="0"/>
              <a:buChar char="•"/>
            </a:pPr>
            <a:r>
              <a:rPr lang="en-GB" sz="2200" dirty="0">
                <a:solidFill>
                  <a:prstClr val="white"/>
                </a:solidFill>
                <a:latin typeface="Calibri"/>
              </a:rPr>
              <a:t>Teachers use observations of on-going learning to help students’ further learning through giving feedback on how to improve their work and take their next steps in progression towards bigger ideas.</a:t>
            </a:r>
          </a:p>
          <a:p>
            <a:pPr marL="342900" indent="-342900" algn="just">
              <a:buFont typeface="Arial" panose="020B0604020202020204" pitchFamily="34" charset="0"/>
              <a:buChar char="•"/>
            </a:pPr>
            <a:r>
              <a:rPr lang="en-GB" sz="2200" dirty="0">
                <a:solidFill>
                  <a:prstClr val="white"/>
                </a:solidFill>
                <a:latin typeface="Calibri"/>
              </a:rPr>
              <a:t>Teachers use evidence about students’ progress to adjust the level of demand and the pace of the work to ensure learning with understanding and progression in ideas.</a:t>
            </a:r>
          </a:p>
          <a:p>
            <a:pPr marL="342900" indent="-342900" algn="just">
              <a:buFont typeface="Arial" panose="020B0604020202020204" pitchFamily="34" charset="0"/>
              <a:buChar char="•"/>
            </a:pPr>
            <a:r>
              <a:rPr lang="en-GB" sz="2200" dirty="0">
                <a:solidFill>
                  <a:prstClr val="white"/>
                </a:solidFill>
                <a:latin typeface="Calibri"/>
              </a:rPr>
              <a:t>Summative assessment methods enable students to show their understanding of ideas by using them to explain events and phenomena in the world around.</a:t>
            </a:r>
          </a:p>
        </p:txBody>
      </p:sp>
      <p:sp>
        <p:nvSpPr>
          <p:cNvPr id="3" name="TextBox 2">
            <a:extLst>
              <a:ext uri="{FF2B5EF4-FFF2-40B4-BE49-F238E27FC236}">
                <a16:creationId xmlns:a16="http://schemas.microsoft.com/office/drawing/2014/main" xmlns="" id="{82352277-07D6-4BA8-9276-D9FB3EE40BFD}"/>
              </a:ext>
            </a:extLst>
          </p:cNvPr>
          <p:cNvSpPr txBox="1"/>
          <p:nvPr/>
        </p:nvSpPr>
        <p:spPr>
          <a:xfrm>
            <a:off x="3123028" y="407963"/>
            <a:ext cx="3587261" cy="584775"/>
          </a:xfrm>
          <a:prstGeom prst="rect">
            <a:avLst/>
          </a:prstGeom>
          <a:noFill/>
        </p:spPr>
        <p:txBody>
          <a:bodyPr wrap="square" rtlCol="0">
            <a:spAutoFit/>
          </a:bodyPr>
          <a:lstStyle/>
          <a:p>
            <a:r>
              <a:rPr lang="en-GB" sz="3200" b="1" u="sng" dirty="0">
                <a:solidFill>
                  <a:prstClr val="white"/>
                </a:solidFill>
                <a:latin typeface="Calibri"/>
              </a:rPr>
              <a:t>Assessment</a:t>
            </a:r>
          </a:p>
        </p:txBody>
      </p:sp>
    </p:spTree>
    <p:extLst>
      <p:ext uri="{BB962C8B-B14F-4D97-AF65-F5344CB8AC3E}">
        <p14:creationId xmlns:p14="http://schemas.microsoft.com/office/powerpoint/2010/main" val="7833260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BF4E525-0E20-4F8D-B070-B345E2976A7F}"/>
              </a:ext>
            </a:extLst>
          </p:cNvPr>
          <p:cNvSpPr/>
          <p:nvPr/>
        </p:nvSpPr>
        <p:spPr>
          <a:xfrm>
            <a:off x="2447779" y="492369"/>
            <a:ext cx="5542670" cy="461665"/>
          </a:xfrm>
          <a:prstGeom prst="rect">
            <a:avLst/>
          </a:prstGeom>
        </p:spPr>
        <p:txBody>
          <a:bodyPr wrap="square">
            <a:spAutoFit/>
          </a:bodyPr>
          <a:lstStyle/>
          <a:p>
            <a:pPr>
              <a:defRPr/>
            </a:pPr>
            <a:r>
              <a:rPr lang="en-GB" sz="2400" b="1" u="sng" dirty="0">
                <a:solidFill>
                  <a:prstClr val="white"/>
                </a:solidFill>
              </a:rPr>
              <a:t>Understanding by Design</a:t>
            </a:r>
          </a:p>
        </p:txBody>
      </p:sp>
      <p:sp>
        <p:nvSpPr>
          <p:cNvPr id="5" name="TextBox 4">
            <a:extLst>
              <a:ext uri="{FF2B5EF4-FFF2-40B4-BE49-F238E27FC236}">
                <a16:creationId xmlns:a16="http://schemas.microsoft.com/office/drawing/2014/main" xmlns="" id="{9A1CBD15-A196-4651-866E-DA12C9ED3416}"/>
              </a:ext>
            </a:extLst>
          </p:cNvPr>
          <p:cNvSpPr txBox="1"/>
          <p:nvPr/>
        </p:nvSpPr>
        <p:spPr>
          <a:xfrm>
            <a:off x="168812" y="954034"/>
            <a:ext cx="8764172" cy="4647426"/>
          </a:xfrm>
          <a:prstGeom prst="rect">
            <a:avLst/>
          </a:prstGeom>
          <a:noFill/>
        </p:spPr>
        <p:txBody>
          <a:bodyPr wrap="square" rtlCol="0">
            <a:spAutoFit/>
          </a:bodyPr>
          <a:lstStyle/>
          <a:p>
            <a:pPr>
              <a:defRPr/>
            </a:pPr>
            <a:endParaRPr lang="en-GB" sz="2800" dirty="0">
              <a:solidFill>
                <a:prstClr val="white"/>
              </a:solidFill>
              <a:latin typeface="Calibri" panose="020F0502020204030204" pitchFamily="34" charset="0"/>
            </a:endParaRPr>
          </a:p>
          <a:p>
            <a:pPr>
              <a:defRPr/>
            </a:pPr>
            <a:r>
              <a:rPr lang="en-GB" sz="2800" dirty="0">
                <a:solidFill>
                  <a:prstClr val="white"/>
                </a:solidFill>
                <a:latin typeface="Calibri" panose="020F0502020204030204" pitchFamily="34" charset="0"/>
              </a:rPr>
              <a:t> </a:t>
            </a:r>
            <a:r>
              <a:rPr lang="en-GB" sz="2400" b="1" i="1" dirty="0">
                <a:solidFill>
                  <a:prstClr val="white"/>
                </a:solidFill>
                <a:latin typeface="Calibri" panose="020F0502020204030204" pitchFamily="34" charset="0"/>
              </a:rPr>
              <a:t>Understanding by Design (</a:t>
            </a:r>
            <a:r>
              <a:rPr lang="en-GB" sz="2400" b="1" i="1" dirty="0" err="1">
                <a:solidFill>
                  <a:prstClr val="white"/>
                </a:solidFill>
                <a:latin typeface="Calibri" panose="020F0502020204030204" pitchFamily="34" charset="0"/>
              </a:rPr>
              <a:t>UbD</a:t>
            </a:r>
            <a:r>
              <a:rPr lang="en-GB" sz="2400" b="1" i="1" dirty="0">
                <a:solidFill>
                  <a:prstClr val="white"/>
                </a:solidFill>
                <a:latin typeface="Calibri" panose="020F0502020204030204" pitchFamily="34" charset="0"/>
              </a:rPr>
              <a:t>) </a:t>
            </a:r>
            <a:r>
              <a:rPr lang="en-GB" sz="2400" dirty="0">
                <a:solidFill>
                  <a:prstClr val="white"/>
                </a:solidFill>
                <a:latin typeface="Calibri" panose="020F0502020204030204" pitchFamily="34" charset="0"/>
              </a:rPr>
              <a:t>(McTighe) offers a planning framework to guide curriculum, instruction, and assessment. Its two key ideas are: </a:t>
            </a:r>
          </a:p>
          <a:p>
            <a:pPr>
              <a:defRPr/>
            </a:pPr>
            <a:r>
              <a:rPr lang="en-GB" sz="2400" dirty="0">
                <a:solidFill>
                  <a:prstClr val="white"/>
                </a:solidFill>
                <a:latin typeface="Calibri" panose="020F0502020204030204" pitchFamily="34" charset="0"/>
              </a:rPr>
              <a:t>a) focus on teaching and assessing for understanding and transfer </a:t>
            </a:r>
          </a:p>
          <a:p>
            <a:pPr>
              <a:defRPr/>
            </a:pPr>
            <a:r>
              <a:rPr lang="en-GB" sz="2400" dirty="0">
                <a:solidFill>
                  <a:prstClr val="white"/>
                </a:solidFill>
                <a:latin typeface="Calibri" panose="020F0502020204030204" pitchFamily="34" charset="0"/>
              </a:rPr>
              <a:t>b) design curriculum “backward” from those ends. </a:t>
            </a:r>
          </a:p>
          <a:p>
            <a:pPr>
              <a:defRPr/>
            </a:pPr>
            <a:endParaRPr lang="en-GB" sz="2400" dirty="0">
              <a:solidFill>
                <a:prstClr val="white"/>
              </a:solidFill>
              <a:latin typeface="Calibri" panose="020F0502020204030204" pitchFamily="34" charset="0"/>
            </a:endParaRPr>
          </a:p>
          <a:p>
            <a:pPr>
              <a:defRPr/>
            </a:pPr>
            <a:r>
              <a:rPr lang="en-GB" sz="2400" dirty="0">
                <a:solidFill>
                  <a:prstClr val="white"/>
                </a:solidFill>
                <a:latin typeface="Calibri" panose="020F0502020204030204" pitchFamily="34" charset="0"/>
              </a:rPr>
              <a:t>The deliberate use of backward design for planning curriculum units results in: </a:t>
            </a:r>
          </a:p>
          <a:p>
            <a:pPr>
              <a:defRPr/>
            </a:pPr>
            <a:r>
              <a:rPr lang="en-GB" sz="2400" dirty="0">
                <a:solidFill>
                  <a:prstClr val="white"/>
                </a:solidFill>
                <a:latin typeface="Calibri" panose="020F0502020204030204" pitchFamily="34" charset="0"/>
              </a:rPr>
              <a:t>• more clearly defined goals </a:t>
            </a:r>
          </a:p>
          <a:p>
            <a:pPr>
              <a:defRPr/>
            </a:pPr>
            <a:r>
              <a:rPr lang="en-GB" sz="2400" dirty="0">
                <a:solidFill>
                  <a:prstClr val="white"/>
                </a:solidFill>
                <a:latin typeface="Calibri" panose="020F0502020204030204" pitchFamily="34" charset="0"/>
              </a:rPr>
              <a:t>• more appropriate assessments </a:t>
            </a:r>
          </a:p>
          <a:p>
            <a:pPr>
              <a:defRPr/>
            </a:pPr>
            <a:r>
              <a:rPr lang="en-GB" sz="2400" dirty="0">
                <a:solidFill>
                  <a:prstClr val="white"/>
                </a:solidFill>
                <a:latin typeface="Calibri" panose="020F0502020204030204" pitchFamily="34" charset="0"/>
              </a:rPr>
              <a:t>• more tightly aligned lessons, and more purposeful teaching. </a:t>
            </a:r>
          </a:p>
        </p:txBody>
      </p:sp>
    </p:spTree>
    <p:extLst>
      <p:ext uri="{BB962C8B-B14F-4D97-AF65-F5344CB8AC3E}">
        <p14:creationId xmlns:p14="http://schemas.microsoft.com/office/powerpoint/2010/main" val="32190799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8CC67CEF-E04A-428D-8C22-47CC7B25B179}"/>
              </a:ext>
            </a:extLst>
          </p:cNvPr>
          <p:cNvSpPr/>
          <p:nvPr/>
        </p:nvSpPr>
        <p:spPr>
          <a:xfrm>
            <a:off x="112542" y="1213480"/>
            <a:ext cx="8918916" cy="4708981"/>
          </a:xfrm>
          <a:prstGeom prst="rect">
            <a:avLst/>
          </a:prstGeom>
        </p:spPr>
        <p:txBody>
          <a:bodyPr wrap="square">
            <a:spAutoFit/>
          </a:bodyPr>
          <a:lstStyle/>
          <a:p>
            <a:pPr>
              <a:defRPr/>
            </a:pPr>
            <a:r>
              <a:rPr lang="en-GB" sz="2000" dirty="0">
                <a:solidFill>
                  <a:prstClr val="white"/>
                </a:solidFill>
                <a:latin typeface="Calibri"/>
              </a:rPr>
              <a:t>1. </a:t>
            </a:r>
            <a:r>
              <a:rPr lang="en-GB" sz="2000" dirty="0" err="1">
                <a:solidFill>
                  <a:prstClr val="white"/>
                </a:solidFill>
                <a:latin typeface="Calibri"/>
              </a:rPr>
              <a:t>UbD</a:t>
            </a:r>
            <a:r>
              <a:rPr lang="en-GB" sz="2000" dirty="0">
                <a:solidFill>
                  <a:prstClr val="white"/>
                </a:solidFill>
                <a:latin typeface="Calibri"/>
              </a:rPr>
              <a:t> is a way of thinking purposefully about curriculum planning; it is not a rigid program or prescriptive recipe.</a:t>
            </a:r>
          </a:p>
          <a:p>
            <a:pPr marL="457200" indent="-457200">
              <a:buFontTx/>
              <a:buAutoNum type="arabicPeriod"/>
              <a:defRPr/>
            </a:pPr>
            <a:endParaRPr lang="en-GB" sz="2000" dirty="0">
              <a:solidFill>
                <a:prstClr val="white"/>
              </a:solidFill>
              <a:latin typeface="Calibri"/>
            </a:endParaRPr>
          </a:p>
          <a:p>
            <a:pPr>
              <a:defRPr/>
            </a:pPr>
            <a:r>
              <a:rPr lang="en-GB" sz="2000" dirty="0">
                <a:solidFill>
                  <a:prstClr val="white"/>
                </a:solidFill>
                <a:latin typeface="Calibri"/>
              </a:rPr>
              <a:t>2. The primary goal of </a:t>
            </a:r>
            <a:r>
              <a:rPr lang="en-GB" sz="2000" dirty="0" err="1">
                <a:solidFill>
                  <a:prstClr val="white"/>
                </a:solidFill>
                <a:latin typeface="Calibri"/>
              </a:rPr>
              <a:t>UbD</a:t>
            </a:r>
            <a:r>
              <a:rPr lang="en-GB" sz="2000" dirty="0">
                <a:solidFill>
                  <a:prstClr val="white"/>
                </a:solidFill>
                <a:latin typeface="Calibri"/>
              </a:rPr>
              <a:t> is student understanding: the ability to make meaning of “big ideas” and transfer their learning.</a:t>
            </a:r>
          </a:p>
          <a:p>
            <a:pPr>
              <a:defRPr/>
            </a:pPr>
            <a:endParaRPr lang="en-GB" sz="2000" dirty="0">
              <a:solidFill>
                <a:prstClr val="white"/>
              </a:solidFill>
              <a:latin typeface="Calibri"/>
            </a:endParaRPr>
          </a:p>
          <a:p>
            <a:pPr>
              <a:defRPr/>
            </a:pPr>
            <a:r>
              <a:rPr lang="en-GB" sz="2000" dirty="0">
                <a:solidFill>
                  <a:prstClr val="white"/>
                </a:solidFill>
                <a:latin typeface="Calibri"/>
              </a:rPr>
              <a:t>3. Understanding is revealed when students autonomously make sense of and transfer their learning through authentic performance. Six facets of understanding—the capacity to explain, interpret, apply, shift perspective, empathise, and self-assess—serve as indicators of understanding.</a:t>
            </a:r>
          </a:p>
          <a:p>
            <a:pPr>
              <a:defRPr/>
            </a:pPr>
            <a:endParaRPr lang="en-GB" sz="2000" dirty="0">
              <a:solidFill>
                <a:prstClr val="white"/>
              </a:solidFill>
              <a:latin typeface="Calibri"/>
            </a:endParaRPr>
          </a:p>
          <a:p>
            <a:pPr>
              <a:defRPr/>
            </a:pPr>
            <a:r>
              <a:rPr lang="en-GB" sz="2000" dirty="0">
                <a:solidFill>
                  <a:prstClr val="white"/>
                </a:solidFill>
                <a:latin typeface="Calibri"/>
              </a:rPr>
              <a:t>4. Effective curriculum is planned ”backward” from long-term desired results through a three-stage design process (Desired Results, Evidence, Learning Plan). This process helps avoid the dual problems of “textbook coverage” and “activity-oriented” teaching, in which no clear priorities and purposes are apparent</a:t>
            </a:r>
            <a:r>
              <a:rPr lang="en-GB" sz="2000" dirty="0">
                <a:solidFill>
                  <a:prstClr val="black"/>
                </a:solidFill>
                <a:latin typeface="Calibri"/>
              </a:rPr>
              <a:t>.</a:t>
            </a:r>
          </a:p>
        </p:txBody>
      </p:sp>
      <p:sp>
        <p:nvSpPr>
          <p:cNvPr id="3" name="Rectangle 2">
            <a:extLst>
              <a:ext uri="{FF2B5EF4-FFF2-40B4-BE49-F238E27FC236}">
                <a16:creationId xmlns:a16="http://schemas.microsoft.com/office/drawing/2014/main" xmlns="" id="{EE64E6AC-0AA2-49FA-B536-FEC026927DDD}"/>
              </a:ext>
            </a:extLst>
          </p:cNvPr>
          <p:cNvSpPr/>
          <p:nvPr/>
        </p:nvSpPr>
        <p:spPr>
          <a:xfrm>
            <a:off x="1709224" y="137552"/>
            <a:ext cx="6590713" cy="954107"/>
          </a:xfrm>
          <a:prstGeom prst="rect">
            <a:avLst/>
          </a:prstGeom>
        </p:spPr>
        <p:txBody>
          <a:bodyPr wrap="square">
            <a:spAutoFit/>
          </a:bodyPr>
          <a:lstStyle/>
          <a:p>
            <a:pPr algn="ctr">
              <a:defRPr/>
            </a:pPr>
            <a:r>
              <a:rPr lang="en-GB" sz="2800" u="sng" dirty="0">
                <a:solidFill>
                  <a:prstClr val="white"/>
                </a:solidFill>
                <a:latin typeface="Calibri"/>
              </a:rPr>
              <a:t>Understanding by Design (</a:t>
            </a:r>
            <a:r>
              <a:rPr lang="en-GB" sz="2800" u="sng" dirty="0" err="1">
                <a:solidFill>
                  <a:prstClr val="white"/>
                </a:solidFill>
                <a:latin typeface="Calibri"/>
              </a:rPr>
              <a:t>UbD</a:t>
            </a:r>
            <a:r>
              <a:rPr lang="en-GB" sz="2800" u="sng" dirty="0">
                <a:solidFill>
                  <a:prstClr val="white"/>
                </a:solidFill>
                <a:latin typeface="Calibri"/>
              </a:rPr>
              <a:t>) is based on seven key tenets:</a:t>
            </a:r>
          </a:p>
        </p:txBody>
      </p:sp>
    </p:spTree>
    <p:extLst>
      <p:ext uri="{BB962C8B-B14F-4D97-AF65-F5344CB8AC3E}">
        <p14:creationId xmlns:p14="http://schemas.microsoft.com/office/powerpoint/2010/main" val="25749379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8CC67CEF-E04A-428D-8C22-47CC7B25B179}"/>
              </a:ext>
            </a:extLst>
          </p:cNvPr>
          <p:cNvSpPr/>
          <p:nvPr/>
        </p:nvSpPr>
        <p:spPr>
          <a:xfrm>
            <a:off x="281354" y="1347503"/>
            <a:ext cx="8623495" cy="4431983"/>
          </a:xfrm>
          <a:prstGeom prst="rect">
            <a:avLst/>
          </a:prstGeom>
        </p:spPr>
        <p:txBody>
          <a:bodyPr wrap="square">
            <a:spAutoFit/>
          </a:bodyPr>
          <a:lstStyle/>
          <a:p>
            <a:pPr>
              <a:defRPr/>
            </a:pPr>
            <a:r>
              <a:rPr lang="en-GB" sz="2200" dirty="0">
                <a:solidFill>
                  <a:prstClr val="white"/>
                </a:solidFill>
                <a:latin typeface="Calibri"/>
              </a:rPr>
              <a:t>5. Teachers are coaches of understanding, not mere purveyors of content or activity. They focus on ensuring learning, not just teaching (and assuming that what was taught was learned); they always aim—and check for—successful meaning making and transfer by the learner.</a:t>
            </a:r>
          </a:p>
          <a:p>
            <a:pPr>
              <a:defRPr/>
            </a:pPr>
            <a:endParaRPr lang="en-GB" sz="2200" dirty="0">
              <a:solidFill>
                <a:prstClr val="white"/>
              </a:solidFill>
              <a:latin typeface="Calibri"/>
            </a:endParaRPr>
          </a:p>
          <a:p>
            <a:pPr>
              <a:defRPr/>
            </a:pPr>
            <a:r>
              <a:rPr lang="en-GB" sz="2200" dirty="0">
                <a:solidFill>
                  <a:prstClr val="white"/>
                </a:solidFill>
                <a:latin typeface="Calibri"/>
              </a:rPr>
              <a:t>6. Regular reviews of units and curriculum against design standards enhance curricular quality and effectiveness.</a:t>
            </a:r>
          </a:p>
          <a:p>
            <a:pPr>
              <a:defRPr/>
            </a:pPr>
            <a:endParaRPr lang="en-GB" sz="2200" dirty="0">
              <a:solidFill>
                <a:prstClr val="white"/>
              </a:solidFill>
              <a:latin typeface="Calibri"/>
            </a:endParaRPr>
          </a:p>
          <a:p>
            <a:pPr>
              <a:defRPr/>
            </a:pPr>
            <a:r>
              <a:rPr lang="en-GB" sz="2200" dirty="0">
                <a:solidFill>
                  <a:prstClr val="white"/>
                </a:solidFill>
                <a:latin typeface="Calibri"/>
              </a:rPr>
              <a:t>7. </a:t>
            </a:r>
            <a:r>
              <a:rPr lang="en-GB" sz="2200" dirty="0" err="1">
                <a:solidFill>
                  <a:prstClr val="white"/>
                </a:solidFill>
                <a:latin typeface="Calibri"/>
              </a:rPr>
              <a:t>UbD</a:t>
            </a:r>
            <a:r>
              <a:rPr lang="en-GB" sz="2200" dirty="0">
                <a:solidFill>
                  <a:prstClr val="white"/>
                </a:solidFill>
                <a:latin typeface="Calibri"/>
              </a:rPr>
              <a:t> reflects a continuous improvement approach to achievement where the results of lesson design/planning—i.e., student performance—inform teachers of needed adjustments in both curriculum and instruction. ©</a:t>
            </a:r>
          </a:p>
          <a:p>
            <a:pPr>
              <a:defRPr/>
            </a:pPr>
            <a:endParaRPr lang="en-GB" dirty="0">
              <a:solidFill>
                <a:prstClr val="black"/>
              </a:solidFill>
            </a:endParaRPr>
          </a:p>
        </p:txBody>
      </p:sp>
    </p:spTree>
    <p:extLst>
      <p:ext uri="{BB962C8B-B14F-4D97-AF65-F5344CB8AC3E}">
        <p14:creationId xmlns:p14="http://schemas.microsoft.com/office/powerpoint/2010/main" val="25257641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7963E8F8-A347-4148-AE9E-D6A7AB43FEA3}"/>
              </a:ext>
            </a:extLst>
          </p:cNvPr>
          <p:cNvPicPr>
            <a:picLocks noChangeAspect="1"/>
          </p:cNvPicPr>
          <p:nvPr/>
        </p:nvPicPr>
        <p:blipFill>
          <a:blip r:embed="rId4"/>
          <a:stretch>
            <a:fillRect/>
          </a:stretch>
        </p:blipFill>
        <p:spPr>
          <a:xfrm>
            <a:off x="267286" y="1176534"/>
            <a:ext cx="8613022" cy="4506814"/>
          </a:xfrm>
          <a:prstGeom prst="rect">
            <a:avLst/>
          </a:prstGeom>
        </p:spPr>
      </p:pic>
      <p:sp>
        <p:nvSpPr>
          <p:cNvPr id="5" name="TextBox 4">
            <a:extLst>
              <a:ext uri="{FF2B5EF4-FFF2-40B4-BE49-F238E27FC236}">
                <a16:creationId xmlns:a16="http://schemas.microsoft.com/office/drawing/2014/main" xmlns="" id="{6266A6FF-F070-4FA8-BA6A-7581844C478E}"/>
              </a:ext>
            </a:extLst>
          </p:cNvPr>
          <p:cNvSpPr txBox="1"/>
          <p:nvPr/>
        </p:nvSpPr>
        <p:spPr>
          <a:xfrm>
            <a:off x="3038623" y="422029"/>
            <a:ext cx="3277772" cy="523220"/>
          </a:xfrm>
          <a:prstGeom prst="rect">
            <a:avLst/>
          </a:prstGeom>
          <a:noFill/>
        </p:spPr>
        <p:txBody>
          <a:bodyPr wrap="square" rtlCol="0">
            <a:spAutoFit/>
          </a:bodyPr>
          <a:lstStyle/>
          <a:p>
            <a:pPr>
              <a:defRPr/>
            </a:pPr>
            <a:r>
              <a:rPr lang="en-GB" sz="2800" dirty="0">
                <a:solidFill>
                  <a:prstClr val="white"/>
                </a:solidFill>
                <a:latin typeface="Calibri"/>
              </a:rPr>
              <a:t>UBD Unit template</a:t>
            </a:r>
          </a:p>
        </p:txBody>
      </p:sp>
    </p:spTree>
    <p:extLst>
      <p:ext uri="{BB962C8B-B14F-4D97-AF65-F5344CB8AC3E}">
        <p14:creationId xmlns:p14="http://schemas.microsoft.com/office/powerpoint/2010/main" val="3911267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6266A6FF-F070-4FA8-BA6A-7581844C478E}"/>
              </a:ext>
            </a:extLst>
          </p:cNvPr>
          <p:cNvSpPr txBox="1"/>
          <p:nvPr/>
        </p:nvSpPr>
        <p:spPr>
          <a:xfrm>
            <a:off x="3038623" y="422029"/>
            <a:ext cx="3277772" cy="523220"/>
          </a:xfrm>
          <a:prstGeom prst="rect">
            <a:avLst/>
          </a:prstGeom>
          <a:noFill/>
        </p:spPr>
        <p:txBody>
          <a:bodyPr wrap="square" rtlCol="0">
            <a:spAutoFit/>
          </a:bodyPr>
          <a:lstStyle/>
          <a:p>
            <a:pPr>
              <a:defRPr/>
            </a:pPr>
            <a:r>
              <a:rPr lang="en-GB" sz="2800" u="sng" dirty="0">
                <a:solidFill>
                  <a:prstClr val="white"/>
                </a:solidFill>
                <a:latin typeface="Calibri"/>
              </a:rPr>
              <a:t>Backwards Design</a:t>
            </a:r>
          </a:p>
        </p:txBody>
      </p:sp>
      <p:pic>
        <p:nvPicPr>
          <p:cNvPr id="3" name="Picture 2">
            <a:extLst>
              <a:ext uri="{FF2B5EF4-FFF2-40B4-BE49-F238E27FC236}">
                <a16:creationId xmlns:a16="http://schemas.microsoft.com/office/drawing/2014/main" xmlns="" id="{C58138DB-07BC-4659-9848-506F22E3B67E}"/>
              </a:ext>
            </a:extLst>
          </p:cNvPr>
          <p:cNvPicPr>
            <a:picLocks noChangeAspect="1"/>
          </p:cNvPicPr>
          <p:nvPr/>
        </p:nvPicPr>
        <p:blipFill>
          <a:blip r:embed="rId4"/>
          <a:stretch>
            <a:fillRect/>
          </a:stretch>
        </p:blipFill>
        <p:spPr>
          <a:xfrm>
            <a:off x="13777" y="1252025"/>
            <a:ext cx="9131175" cy="4811150"/>
          </a:xfrm>
          <a:prstGeom prst="rect">
            <a:avLst/>
          </a:prstGeom>
        </p:spPr>
      </p:pic>
    </p:spTree>
    <p:extLst>
      <p:ext uri="{BB962C8B-B14F-4D97-AF65-F5344CB8AC3E}">
        <p14:creationId xmlns:p14="http://schemas.microsoft.com/office/powerpoint/2010/main" val="41225140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ADB64160-F955-4051-8844-FAFCF2B09206}"/>
              </a:ext>
            </a:extLst>
          </p:cNvPr>
          <p:cNvSpPr txBox="1"/>
          <p:nvPr/>
        </p:nvSpPr>
        <p:spPr>
          <a:xfrm>
            <a:off x="1828800" y="2149322"/>
            <a:ext cx="6203853" cy="584775"/>
          </a:xfrm>
          <a:prstGeom prst="rect">
            <a:avLst/>
          </a:prstGeom>
          <a:noFill/>
        </p:spPr>
        <p:txBody>
          <a:bodyPr wrap="square" rtlCol="0">
            <a:spAutoFit/>
          </a:bodyPr>
          <a:lstStyle/>
          <a:p>
            <a:pPr>
              <a:defRPr/>
            </a:pPr>
            <a:r>
              <a:rPr lang="en-GB" sz="3200" b="1" u="sng" dirty="0">
                <a:solidFill>
                  <a:prstClr val="white"/>
                </a:solidFill>
                <a:latin typeface="Calibri"/>
              </a:rPr>
              <a:t>Professional Teaching Standards</a:t>
            </a:r>
          </a:p>
        </p:txBody>
      </p:sp>
    </p:spTree>
    <p:extLst>
      <p:ext uri="{BB962C8B-B14F-4D97-AF65-F5344CB8AC3E}">
        <p14:creationId xmlns:p14="http://schemas.microsoft.com/office/powerpoint/2010/main" val="20157390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6BCA4937-5571-4C7A-AEAA-5DD75FFE13C2}"/>
              </a:ext>
            </a:extLst>
          </p:cNvPr>
          <p:cNvSpPr/>
          <p:nvPr/>
        </p:nvSpPr>
        <p:spPr>
          <a:xfrm>
            <a:off x="168812" y="1252423"/>
            <a:ext cx="8806375" cy="4493538"/>
          </a:xfrm>
          <a:prstGeom prst="rect">
            <a:avLst/>
          </a:prstGeom>
        </p:spPr>
        <p:txBody>
          <a:bodyPr wrap="square">
            <a:spAutoFit/>
          </a:bodyPr>
          <a:lstStyle/>
          <a:p>
            <a:pPr marL="342900" indent="-342900" algn="just">
              <a:buFont typeface="Arial" panose="020B0604020202020204" pitchFamily="34" charset="0"/>
              <a:buChar char="•"/>
              <a:defRPr/>
            </a:pPr>
            <a:r>
              <a:rPr lang="en-GB" sz="2200" dirty="0">
                <a:solidFill>
                  <a:prstClr val="white"/>
                </a:solidFill>
                <a:latin typeface="Calibri"/>
              </a:rPr>
              <a:t>Newly Qualified Teachers commencing induction on or after 1st September 2017 will work to the new standards. </a:t>
            </a:r>
          </a:p>
          <a:p>
            <a:pPr marL="342900" indent="-342900" algn="just">
              <a:buFont typeface="Arial" panose="020B0604020202020204" pitchFamily="34" charset="0"/>
              <a:buChar char="•"/>
              <a:defRPr/>
            </a:pPr>
            <a:r>
              <a:rPr lang="en-GB" sz="2200" dirty="0">
                <a:solidFill>
                  <a:prstClr val="white"/>
                </a:solidFill>
                <a:latin typeface="Calibri"/>
              </a:rPr>
              <a:t>Newly qualified teachers who began their induction prior to 1st September 2017 will continue to use the professional standards they commenced induction with. </a:t>
            </a:r>
          </a:p>
          <a:p>
            <a:pPr marL="342900" indent="-342900" algn="just">
              <a:buFont typeface="Arial" panose="020B0604020202020204" pitchFamily="34" charset="0"/>
              <a:buChar char="•"/>
              <a:defRPr/>
            </a:pPr>
            <a:r>
              <a:rPr lang="en-GB" sz="2200" dirty="0">
                <a:solidFill>
                  <a:prstClr val="white"/>
                </a:solidFill>
                <a:latin typeface="Calibri"/>
              </a:rPr>
              <a:t>All post-induction teachers will move to the new standards by 1st September 2018. In the meantime, the existing professional standards remain in place </a:t>
            </a:r>
            <a:r>
              <a:rPr lang="en-GB" sz="2200" dirty="0">
                <a:solidFill>
                  <a:srgbClr val="1F497D"/>
                </a:solidFill>
                <a:latin typeface="Calibri"/>
              </a:rPr>
              <a:t>.</a:t>
            </a:r>
          </a:p>
          <a:p>
            <a:pPr marL="342900" indent="-342900" algn="just">
              <a:buFont typeface="Arial" panose="020B0604020202020204" pitchFamily="34" charset="0"/>
              <a:buChar char="•"/>
              <a:defRPr/>
            </a:pPr>
            <a:r>
              <a:rPr lang="en-GB" sz="2200" dirty="0">
                <a:solidFill>
                  <a:prstClr val="white"/>
                </a:solidFill>
                <a:latin typeface="Calibri"/>
              </a:rPr>
              <a:t>The new model of professional standards for teaching and leadership has five professional standards with overarching values and dispositions.</a:t>
            </a:r>
          </a:p>
          <a:p>
            <a:pPr marL="342900" indent="-342900" algn="just">
              <a:buFont typeface="Arial" panose="020B0604020202020204" pitchFamily="34" charset="0"/>
              <a:buChar char="•"/>
              <a:defRPr/>
            </a:pPr>
            <a:r>
              <a:rPr lang="en-GB" sz="2200" dirty="0">
                <a:solidFill>
                  <a:prstClr val="white"/>
                </a:solidFill>
                <a:latin typeface="Calibri"/>
              </a:rPr>
              <a:t>Each professional standard is divided into elements with descriptors that exemplify the application of each standard.</a:t>
            </a:r>
          </a:p>
          <a:p>
            <a:pPr marL="342900" indent="-342900">
              <a:buFont typeface="Arial" panose="020B0604020202020204" pitchFamily="34" charset="0"/>
              <a:buChar char="•"/>
              <a:defRPr/>
            </a:pPr>
            <a:endParaRPr lang="en-GB" sz="2200" dirty="0">
              <a:solidFill>
                <a:srgbClr val="1F497D"/>
              </a:solidFill>
            </a:endParaRPr>
          </a:p>
        </p:txBody>
      </p:sp>
      <p:sp>
        <p:nvSpPr>
          <p:cNvPr id="3" name="TextBox 2">
            <a:extLst>
              <a:ext uri="{FF2B5EF4-FFF2-40B4-BE49-F238E27FC236}">
                <a16:creationId xmlns:a16="http://schemas.microsoft.com/office/drawing/2014/main" xmlns="" id="{82352277-07D6-4BA8-9276-D9FB3EE40BFD}"/>
              </a:ext>
            </a:extLst>
          </p:cNvPr>
          <p:cNvSpPr txBox="1"/>
          <p:nvPr/>
        </p:nvSpPr>
        <p:spPr>
          <a:xfrm>
            <a:off x="2222695" y="407963"/>
            <a:ext cx="6203853" cy="584775"/>
          </a:xfrm>
          <a:prstGeom prst="rect">
            <a:avLst/>
          </a:prstGeom>
          <a:noFill/>
        </p:spPr>
        <p:txBody>
          <a:bodyPr wrap="square" rtlCol="0">
            <a:spAutoFit/>
          </a:bodyPr>
          <a:lstStyle/>
          <a:p>
            <a:pPr>
              <a:defRPr/>
            </a:pPr>
            <a:r>
              <a:rPr lang="en-GB" sz="3200" b="1" u="sng" dirty="0">
                <a:solidFill>
                  <a:prstClr val="white"/>
                </a:solidFill>
                <a:latin typeface="Calibri"/>
              </a:rPr>
              <a:t>Professional Teaching Standards</a:t>
            </a:r>
          </a:p>
        </p:txBody>
      </p:sp>
    </p:spTree>
    <p:extLst>
      <p:ext uri="{BB962C8B-B14F-4D97-AF65-F5344CB8AC3E}">
        <p14:creationId xmlns:p14="http://schemas.microsoft.com/office/powerpoint/2010/main" val="1814411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177C3986-7FBC-4120-9333-956F848BAC0F}"/>
              </a:ext>
            </a:extLst>
          </p:cNvPr>
          <p:cNvSpPr txBox="1"/>
          <p:nvPr/>
        </p:nvSpPr>
        <p:spPr>
          <a:xfrm>
            <a:off x="3123028" y="365760"/>
            <a:ext cx="3587261" cy="584775"/>
          </a:xfrm>
          <a:prstGeom prst="rect">
            <a:avLst/>
          </a:prstGeom>
          <a:noFill/>
        </p:spPr>
        <p:txBody>
          <a:bodyPr wrap="square" rtlCol="0">
            <a:spAutoFit/>
          </a:bodyPr>
          <a:lstStyle/>
          <a:p>
            <a:pPr>
              <a:defRPr/>
            </a:pPr>
            <a:r>
              <a:rPr lang="en-GB" sz="3200" b="1" u="sng" dirty="0">
                <a:solidFill>
                  <a:prstClr val="white"/>
                </a:solidFill>
                <a:latin typeface="Calibri"/>
              </a:rPr>
              <a:t>ERW PTS Model</a:t>
            </a:r>
          </a:p>
        </p:txBody>
      </p:sp>
      <p:pic>
        <p:nvPicPr>
          <p:cNvPr id="7" name="Picture 6">
            <a:extLst>
              <a:ext uri="{FF2B5EF4-FFF2-40B4-BE49-F238E27FC236}">
                <a16:creationId xmlns:a16="http://schemas.microsoft.com/office/drawing/2014/main" xmlns="" id="{939FE34B-AC6E-4B79-B4CC-F65A6848D78A}"/>
              </a:ext>
            </a:extLst>
          </p:cNvPr>
          <p:cNvPicPr>
            <a:picLocks noChangeAspect="1"/>
          </p:cNvPicPr>
          <p:nvPr/>
        </p:nvPicPr>
        <p:blipFill>
          <a:blip r:embed="rId4"/>
          <a:stretch>
            <a:fillRect/>
          </a:stretch>
        </p:blipFill>
        <p:spPr>
          <a:xfrm>
            <a:off x="1070397" y="1206749"/>
            <a:ext cx="7088865" cy="4785594"/>
          </a:xfrm>
          <a:prstGeom prst="rect">
            <a:avLst/>
          </a:prstGeom>
        </p:spPr>
      </p:pic>
    </p:spTree>
    <p:extLst>
      <p:ext uri="{BB962C8B-B14F-4D97-AF65-F5344CB8AC3E}">
        <p14:creationId xmlns:p14="http://schemas.microsoft.com/office/powerpoint/2010/main" val="17603756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177C3986-7FBC-4120-9333-956F848BAC0F}"/>
              </a:ext>
            </a:extLst>
          </p:cNvPr>
          <p:cNvSpPr txBox="1"/>
          <p:nvPr/>
        </p:nvSpPr>
        <p:spPr>
          <a:xfrm>
            <a:off x="3123028" y="365760"/>
            <a:ext cx="3587261" cy="584775"/>
          </a:xfrm>
          <a:prstGeom prst="rect">
            <a:avLst/>
          </a:prstGeom>
          <a:noFill/>
        </p:spPr>
        <p:txBody>
          <a:bodyPr wrap="square" rtlCol="0">
            <a:spAutoFit/>
          </a:bodyPr>
          <a:lstStyle/>
          <a:p>
            <a:pPr>
              <a:defRPr/>
            </a:pPr>
            <a:r>
              <a:rPr lang="en-GB" sz="3200" b="1" u="sng" dirty="0">
                <a:solidFill>
                  <a:prstClr val="white"/>
                </a:solidFill>
                <a:latin typeface="Calibri"/>
              </a:rPr>
              <a:t>ERW PTS Cycle</a:t>
            </a:r>
          </a:p>
        </p:txBody>
      </p:sp>
      <p:pic>
        <p:nvPicPr>
          <p:cNvPr id="3" name="Picture 2">
            <a:extLst>
              <a:ext uri="{FF2B5EF4-FFF2-40B4-BE49-F238E27FC236}">
                <a16:creationId xmlns:a16="http://schemas.microsoft.com/office/drawing/2014/main" xmlns="" id="{038617B2-D86E-44B1-BCEA-DAC1B9ABD9F0}"/>
              </a:ext>
            </a:extLst>
          </p:cNvPr>
          <p:cNvPicPr>
            <a:picLocks noChangeAspect="1"/>
          </p:cNvPicPr>
          <p:nvPr/>
        </p:nvPicPr>
        <p:blipFill>
          <a:blip r:embed="rId4"/>
          <a:stretch>
            <a:fillRect/>
          </a:stretch>
        </p:blipFill>
        <p:spPr>
          <a:xfrm>
            <a:off x="0" y="-1"/>
            <a:ext cx="9144000" cy="6858001"/>
          </a:xfrm>
          <a:prstGeom prst="rect">
            <a:avLst/>
          </a:prstGeom>
        </p:spPr>
      </p:pic>
    </p:spTree>
    <p:extLst>
      <p:ext uri="{BB962C8B-B14F-4D97-AF65-F5344CB8AC3E}">
        <p14:creationId xmlns:p14="http://schemas.microsoft.com/office/powerpoint/2010/main" val="26053127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177C3986-7FBC-4120-9333-956F848BAC0F}"/>
              </a:ext>
            </a:extLst>
          </p:cNvPr>
          <p:cNvSpPr txBox="1"/>
          <p:nvPr/>
        </p:nvSpPr>
        <p:spPr>
          <a:xfrm>
            <a:off x="2883877" y="506437"/>
            <a:ext cx="4023360" cy="584775"/>
          </a:xfrm>
          <a:prstGeom prst="rect">
            <a:avLst/>
          </a:prstGeom>
          <a:noFill/>
        </p:spPr>
        <p:txBody>
          <a:bodyPr wrap="square" rtlCol="0">
            <a:spAutoFit/>
          </a:bodyPr>
          <a:lstStyle/>
          <a:p>
            <a:pPr>
              <a:defRPr/>
            </a:pPr>
            <a:r>
              <a:rPr lang="en-GB" sz="3200" b="1" u="sng" dirty="0">
                <a:solidFill>
                  <a:prstClr val="white"/>
                </a:solidFill>
                <a:latin typeface="Calibri"/>
              </a:rPr>
              <a:t>School PM proforma</a:t>
            </a:r>
          </a:p>
        </p:txBody>
      </p:sp>
      <p:pic>
        <p:nvPicPr>
          <p:cNvPr id="4" name="Picture 3">
            <a:extLst>
              <a:ext uri="{FF2B5EF4-FFF2-40B4-BE49-F238E27FC236}">
                <a16:creationId xmlns:a16="http://schemas.microsoft.com/office/drawing/2014/main" xmlns="" id="{C1C2B94A-A2BD-41AA-8568-97F93DBEAF3F}"/>
              </a:ext>
            </a:extLst>
          </p:cNvPr>
          <p:cNvPicPr>
            <a:picLocks noChangeAspect="1"/>
          </p:cNvPicPr>
          <p:nvPr/>
        </p:nvPicPr>
        <p:blipFill>
          <a:blip r:embed="rId4"/>
          <a:stretch>
            <a:fillRect/>
          </a:stretch>
        </p:blipFill>
        <p:spPr>
          <a:xfrm>
            <a:off x="196948" y="1555987"/>
            <a:ext cx="8721969" cy="2990390"/>
          </a:xfrm>
          <a:prstGeom prst="rect">
            <a:avLst/>
          </a:prstGeom>
        </p:spPr>
      </p:pic>
    </p:spTree>
    <p:extLst>
      <p:ext uri="{BB962C8B-B14F-4D97-AF65-F5344CB8AC3E}">
        <p14:creationId xmlns:p14="http://schemas.microsoft.com/office/powerpoint/2010/main" val="2182911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177C3986-7FBC-4120-9333-956F848BAC0F}"/>
              </a:ext>
            </a:extLst>
          </p:cNvPr>
          <p:cNvSpPr txBox="1"/>
          <p:nvPr/>
        </p:nvSpPr>
        <p:spPr>
          <a:xfrm>
            <a:off x="2630658" y="2250831"/>
            <a:ext cx="4023360" cy="584775"/>
          </a:xfrm>
          <a:prstGeom prst="rect">
            <a:avLst/>
          </a:prstGeom>
          <a:noFill/>
        </p:spPr>
        <p:txBody>
          <a:bodyPr wrap="square" rtlCol="0">
            <a:spAutoFit/>
          </a:bodyPr>
          <a:lstStyle/>
          <a:p>
            <a:pPr>
              <a:defRPr/>
            </a:pPr>
            <a:r>
              <a:rPr lang="en-GB" sz="3200" b="1" u="sng" dirty="0">
                <a:solidFill>
                  <a:prstClr val="white"/>
                </a:solidFill>
                <a:latin typeface="Calibri"/>
              </a:rPr>
              <a:t>Change Management</a:t>
            </a:r>
          </a:p>
        </p:txBody>
      </p:sp>
    </p:spTree>
    <p:extLst>
      <p:ext uri="{BB962C8B-B14F-4D97-AF65-F5344CB8AC3E}">
        <p14:creationId xmlns:p14="http://schemas.microsoft.com/office/powerpoint/2010/main" val="35855904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177C3986-7FBC-4120-9333-956F848BAC0F}"/>
              </a:ext>
            </a:extLst>
          </p:cNvPr>
          <p:cNvSpPr txBox="1"/>
          <p:nvPr/>
        </p:nvSpPr>
        <p:spPr>
          <a:xfrm>
            <a:off x="2883877" y="506437"/>
            <a:ext cx="4023360" cy="584775"/>
          </a:xfrm>
          <a:prstGeom prst="rect">
            <a:avLst/>
          </a:prstGeom>
          <a:noFill/>
        </p:spPr>
        <p:txBody>
          <a:bodyPr wrap="square" rtlCol="0">
            <a:spAutoFit/>
          </a:bodyPr>
          <a:lstStyle/>
          <a:p>
            <a:pPr>
              <a:defRPr/>
            </a:pPr>
            <a:r>
              <a:rPr lang="en-GB" sz="3200" b="1" u="sng" dirty="0">
                <a:solidFill>
                  <a:prstClr val="white"/>
                </a:solidFill>
                <a:latin typeface="Calibri"/>
              </a:rPr>
              <a:t>Change Management</a:t>
            </a:r>
          </a:p>
        </p:txBody>
      </p:sp>
      <p:pic>
        <p:nvPicPr>
          <p:cNvPr id="3" name="Picture 2">
            <a:extLst>
              <a:ext uri="{FF2B5EF4-FFF2-40B4-BE49-F238E27FC236}">
                <a16:creationId xmlns:a16="http://schemas.microsoft.com/office/drawing/2014/main" xmlns="" id="{998AF020-861B-4A4E-866F-5BFC3A6C96A0}"/>
              </a:ext>
            </a:extLst>
          </p:cNvPr>
          <p:cNvPicPr>
            <a:picLocks noChangeAspect="1"/>
          </p:cNvPicPr>
          <p:nvPr/>
        </p:nvPicPr>
        <p:blipFill>
          <a:blip r:embed="rId4"/>
          <a:stretch>
            <a:fillRect/>
          </a:stretch>
        </p:blipFill>
        <p:spPr>
          <a:xfrm>
            <a:off x="0" y="0"/>
            <a:ext cx="9154396" cy="6302326"/>
          </a:xfrm>
          <a:prstGeom prst="rect">
            <a:avLst/>
          </a:prstGeom>
        </p:spPr>
      </p:pic>
    </p:spTree>
    <p:extLst>
      <p:ext uri="{BB962C8B-B14F-4D97-AF65-F5344CB8AC3E}">
        <p14:creationId xmlns:p14="http://schemas.microsoft.com/office/powerpoint/2010/main" val="7911651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82352277-07D6-4BA8-9276-D9FB3EE40BFD}"/>
              </a:ext>
            </a:extLst>
          </p:cNvPr>
          <p:cNvSpPr txBox="1"/>
          <p:nvPr/>
        </p:nvSpPr>
        <p:spPr>
          <a:xfrm>
            <a:off x="2883877" y="2166424"/>
            <a:ext cx="4304714" cy="707886"/>
          </a:xfrm>
          <a:prstGeom prst="rect">
            <a:avLst/>
          </a:prstGeom>
          <a:noFill/>
        </p:spPr>
        <p:txBody>
          <a:bodyPr wrap="square" rtlCol="0">
            <a:spAutoFit/>
          </a:bodyPr>
          <a:lstStyle/>
          <a:p>
            <a:pPr>
              <a:defRPr/>
            </a:pPr>
            <a:r>
              <a:rPr lang="en-GB" sz="4000" b="1" u="sng" dirty="0">
                <a:solidFill>
                  <a:prstClr val="white"/>
                </a:solidFill>
                <a:latin typeface="Calibri"/>
              </a:rPr>
              <a:t>Any questions?</a:t>
            </a:r>
          </a:p>
        </p:txBody>
      </p:sp>
    </p:spTree>
    <p:extLst>
      <p:ext uri="{BB962C8B-B14F-4D97-AF65-F5344CB8AC3E}">
        <p14:creationId xmlns:p14="http://schemas.microsoft.com/office/powerpoint/2010/main" val="11942101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387745" y="371475"/>
            <a:ext cx="6656387" cy="804863"/>
          </a:xfrm>
        </p:spPr>
        <p:txBody>
          <a:bodyPr/>
          <a:lstStyle/>
          <a:p>
            <a:r>
              <a:rPr lang="en-GB" sz="2800" b="1" u="sng" dirty="0">
                <a:solidFill>
                  <a:schemeClr val="bg1"/>
                </a:solidFill>
              </a:rPr>
              <a:t>Areas of further Research</a:t>
            </a:r>
            <a:endParaRPr lang="en-US" altLang="en-US" b="1" u="sng" dirty="0">
              <a:solidFill>
                <a:schemeClr val="bg1"/>
              </a:solidFill>
            </a:endParaRPr>
          </a:p>
        </p:txBody>
      </p:sp>
      <p:sp>
        <p:nvSpPr>
          <p:cNvPr id="4099" name="Subtitle 2"/>
          <p:cNvSpPr>
            <a:spLocks noGrp="1"/>
          </p:cNvSpPr>
          <p:nvPr>
            <p:ph type="subTitle" idx="1"/>
          </p:nvPr>
        </p:nvSpPr>
        <p:spPr>
          <a:xfrm>
            <a:off x="281354" y="1459324"/>
            <a:ext cx="8581292" cy="4319078"/>
          </a:xfrm>
        </p:spPr>
        <p:txBody>
          <a:bodyPr/>
          <a:lstStyle/>
          <a:p>
            <a:pPr algn="l"/>
            <a:r>
              <a:rPr lang="en-US" altLang="en-US" sz="2400" dirty="0">
                <a:solidFill>
                  <a:schemeClr val="bg1"/>
                </a:solidFill>
              </a:rPr>
              <a:t>Use the Hwb Site</a:t>
            </a:r>
          </a:p>
          <a:p>
            <a:pPr algn="l"/>
            <a:r>
              <a:rPr lang="en-GB" sz="2400" dirty="0">
                <a:solidFill>
                  <a:schemeClr val="bg1"/>
                </a:solidFill>
              </a:rPr>
              <a:t>Ysgolion Arloesi ERW Pioneer Schools</a:t>
            </a:r>
          </a:p>
          <a:p>
            <a:pPr algn="l"/>
            <a:r>
              <a:rPr lang="en-GB" sz="2400" dirty="0">
                <a:solidFill>
                  <a:schemeClr val="bg1"/>
                </a:solidFill>
                <a:hlinkClick r:id="rId4"/>
              </a:rPr>
              <a:t>https://dysgu.hwb.gov.wales/networks/b28dc17c-68c3-4cc5-991c-ea7edc9278fd</a:t>
            </a:r>
            <a:endParaRPr lang="en-US" altLang="en-US" sz="2400" dirty="0">
              <a:solidFill>
                <a:schemeClr val="bg1"/>
              </a:solidFill>
            </a:endParaRPr>
          </a:p>
          <a:p>
            <a:pPr algn="l"/>
            <a:r>
              <a:rPr lang="en-US" altLang="en-US" sz="2400" dirty="0">
                <a:solidFill>
                  <a:schemeClr val="bg1"/>
                </a:solidFill>
              </a:rPr>
              <a:t>Search terms </a:t>
            </a:r>
          </a:p>
          <a:p>
            <a:pPr algn="l"/>
            <a:r>
              <a:rPr lang="en-US" altLang="en-US" sz="2400" dirty="0">
                <a:solidFill>
                  <a:schemeClr val="bg1"/>
                </a:solidFill>
              </a:rPr>
              <a:t>“Understanding by Design” Wiggins </a:t>
            </a:r>
          </a:p>
          <a:p>
            <a:pPr algn="l"/>
            <a:r>
              <a:rPr lang="en-GB" altLang="en-US" sz="2400" dirty="0">
                <a:solidFill>
                  <a:schemeClr val="bg1"/>
                </a:solidFill>
              </a:rPr>
              <a:t>“Understanding big ideas in Science” Wynne </a:t>
            </a:r>
            <a:r>
              <a:rPr lang="en-GB" altLang="en-US" sz="2400" dirty="0" err="1">
                <a:solidFill>
                  <a:schemeClr val="bg1"/>
                </a:solidFill>
              </a:rPr>
              <a:t>Harlen</a:t>
            </a:r>
            <a:endParaRPr lang="en-US" altLang="en-US" sz="2400" dirty="0">
              <a:solidFill>
                <a:schemeClr val="bg1"/>
              </a:solidFill>
            </a:endParaRPr>
          </a:p>
          <a:p>
            <a:pPr algn="l"/>
            <a:r>
              <a:rPr lang="en-US" altLang="en-US" sz="2400" dirty="0">
                <a:solidFill>
                  <a:schemeClr val="bg1"/>
                </a:solidFill>
              </a:rPr>
              <a:t>“Concept curriculum” Erickson</a:t>
            </a:r>
          </a:p>
          <a:p>
            <a:pPr algn="l"/>
            <a:endParaRPr lang="en-US" altLang="en-US" sz="2400" dirty="0">
              <a:solidFill>
                <a:schemeClr val="bg1"/>
              </a:solidFill>
            </a:endParaRPr>
          </a:p>
          <a:p>
            <a:pPr algn="l"/>
            <a:r>
              <a:rPr lang="en-GB" sz="2400" dirty="0">
                <a:solidFill>
                  <a:schemeClr val="bg1"/>
                </a:solidFill>
              </a:rPr>
              <a:t>Email- Dave.barry@erw.org.uk</a:t>
            </a:r>
          </a:p>
          <a:p>
            <a:pPr algn="l"/>
            <a:endParaRPr lang="en-US" altLang="en-US" sz="2400" dirty="0">
              <a:solidFill>
                <a:schemeClr val="bg1"/>
              </a:solidFill>
            </a:endParaRPr>
          </a:p>
        </p:txBody>
      </p:sp>
    </p:spTree>
    <p:extLst>
      <p:ext uri="{BB962C8B-B14F-4D97-AF65-F5344CB8AC3E}">
        <p14:creationId xmlns:p14="http://schemas.microsoft.com/office/powerpoint/2010/main" val="21022531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82352277-07D6-4BA8-9276-D9FB3EE40BFD}"/>
              </a:ext>
            </a:extLst>
          </p:cNvPr>
          <p:cNvSpPr txBox="1"/>
          <p:nvPr/>
        </p:nvSpPr>
        <p:spPr>
          <a:xfrm>
            <a:off x="1012874" y="1674054"/>
            <a:ext cx="6907237" cy="3046988"/>
          </a:xfrm>
          <a:prstGeom prst="rect">
            <a:avLst/>
          </a:prstGeom>
          <a:noFill/>
        </p:spPr>
        <p:txBody>
          <a:bodyPr wrap="square" rtlCol="0">
            <a:spAutoFit/>
          </a:bodyPr>
          <a:lstStyle/>
          <a:p>
            <a:pPr>
              <a:defRPr/>
            </a:pPr>
            <a:r>
              <a:rPr lang="en-GB" sz="3200" dirty="0">
                <a:solidFill>
                  <a:prstClr val="white"/>
                </a:solidFill>
                <a:latin typeface="Calibri"/>
              </a:rPr>
              <a:t>“Do not train a child to learn by force or harshness; but direct them to it by what amuses their minds, so that you may be better able to discover with accuracy the peculiar bent of the genius of each.”</a:t>
            </a:r>
          </a:p>
          <a:p>
            <a:pPr algn="r">
              <a:defRPr/>
            </a:pPr>
            <a:r>
              <a:rPr lang="en-GB" sz="3200" b="1" dirty="0">
                <a:solidFill>
                  <a:prstClr val="white"/>
                </a:solidFill>
                <a:latin typeface="Calibri"/>
              </a:rPr>
              <a:t>Plato</a:t>
            </a:r>
          </a:p>
        </p:txBody>
      </p:sp>
    </p:spTree>
    <p:extLst>
      <p:ext uri="{BB962C8B-B14F-4D97-AF65-F5344CB8AC3E}">
        <p14:creationId xmlns:p14="http://schemas.microsoft.com/office/powerpoint/2010/main" val="25541729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a:xfrm>
            <a:off x="1387745" y="371475"/>
            <a:ext cx="6656387" cy="804863"/>
          </a:xfrm>
        </p:spPr>
        <p:txBody>
          <a:bodyPr/>
          <a:lstStyle/>
          <a:p>
            <a:r>
              <a:rPr lang="en-GB" sz="2800" b="1" u="sng" dirty="0">
                <a:solidFill>
                  <a:schemeClr val="bg1"/>
                </a:solidFill>
              </a:rPr>
              <a:t>Assignment </a:t>
            </a:r>
            <a:endParaRPr lang="en-US" altLang="en-US" b="1" u="sng" dirty="0">
              <a:solidFill>
                <a:schemeClr val="bg1"/>
              </a:solidFill>
            </a:endParaRPr>
          </a:p>
        </p:txBody>
      </p:sp>
      <p:sp>
        <p:nvSpPr>
          <p:cNvPr id="4099" name="Subtitle 2"/>
          <p:cNvSpPr>
            <a:spLocks noGrp="1"/>
          </p:cNvSpPr>
          <p:nvPr>
            <p:ph type="subTitle" idx="1"/>
          </p:nvPr>
        </p:nvSpPr>
        <p:spPr>
          <a:xfrm>
            <a:off x="337625" y="1473392"/>
            <a:ext cx="8356209" cy="4319078"/>
          </a:xfrm>
        </p:spPr>
        <p:txBody>
          <a:bodyPr/>
          <a:lstStyle/>
          <a:p>
            <a:pPr algn="just"/>
            <a:r>
              <a:rPr lang="en-US" altLang="en-US" sz="2800" dirty="0">
                <a:solidFill>
                  <a:schemeClr val="bg1"/>
                </a:solidFill>
              </a:rPr>
              <a:t>What do you perceive are the main challenges to your school and staff leading up to the implementation of the new Curriculum in Wales in 2022?</a:t>
            </a:r>
          </a:p>
          <a:p>
            <a:pPr algn="just"/>
            <a:endParaRPr lang="en-US" altLang="en-US" sz="2800" dirty="0">
              <a:solidFill>
                <a:schemeClr val="bg1"/>
              </a:solidFill>
            </a:endParaRPr>
          </a:p>
          <a:p>
            <a:pPr algn="just"/>
            <a:r>
              <a:rPr lang="en-US" altLang="en-US" sz="2800" dirty="0">
                <a:solidFill>
                  <a:schemeClr val="bg1"/>
                </a:solidFill>
              </a:rPr>
              <a:t>How would you tackle these challenges within your school?</a:t>
            </a:r>
          </a:p>
          <a:p>
            <a:pPr algn="just"/>
            <a:endParaRPr lang="en-US" altLang="en-US" sz="2800" dirty="0">
              <a:solidFill>
                <a:schemeClr val="bg1"/>
              </a:solidFill>
            </a:endParaRPr>
          </a:p>
          <a:p>
            <a:pPr algn="just"/>
            <a:r>
              <a:rPr lang="en-US" altLang="en-US" sz="2800" dirty="0">
                <a:solidFill>
                  <a:schemeClr val="bg1"/>
                </a:solidFill>
              </a:rPr>
              <a:t>Design an action plan to further develop one of the identified challenges in your school</a:t>
            </a:r>
          </a:p>
        </p:txBody>
      </p:sp>
    </p:spTree>
    <p:extLst>
      <p:ext uri="{BB962C8B-B14F-4D97-AF65-F5344CB8AC3E}">
        <p14:creationId xmlns:p14="http://schemas.microsoft.com/office/powerpoint/2010/main" val="41941660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Coffee break</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96947604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0" indent="0">
              <a:buNone/>
            </a:pPr>
            <a:r>
              <a:rPr lang="en-US" dirty="0"/>
              <a:t>The task was:- </a:t>
            </a:r>
          </a:p>
          <a:p>
            <a:r>
              <a:rPr lang="en-US" dirty="0"/>
              <a:t>In trust groups, develop a presentation to share with colleagues at Day 4 which outlines; </a:t>
            </a:r>
          </a:p>
          <a:p>
            <a:pPr>
              <a:buFont typeface="Arial" charset="0"/>
              <a:buChar char="•"/>
            </a:pPr>
            <a:r>
              <a:rPr lang="en-US" dirty="0"/>
              <a:t>Effective practice observed on learning visit </a:t>
            </a:r>
          </a:p>
          <a:p>
            <a:pPr>
              <a:buFont typeface="Arial" charset="0"/>
              <a:buChar char="•"/>
            </a:pPr>
            <a:r>
              <a:rPr lang="en-US" dirty="0"/>
              <a:t>Specific challenges or barriers that have been overcome</a:t>
            </a:r>
          </a:p>
          <a:p>
            <a:pPr>
              <a:buFont typeface="Arial" charset="0"/>
              <a:buChar char="•"/>
            </a:pPr>
            <a:r>
              <a:rPr lang="en-US" dirty="0"/>
              <a:t>How does this, if at all, prepare the school for the future curriculum?</a:t>
            </a:r>
          </a:p>
          <a:p>
            <a:pPr>
              <a:buFont typeface="Arial" charset="0"/>
              <a:buChar char="•"/>
            </a:pPr>
            <a:r>
              <a:rPr lang="en-US" dirty="0"/>
              <a:t>Synthesis of lessons learned as a result of the visit.</a:t>
            </a:r>
          </a:p>
          <a:p>
            <a:endParaRPr lang="en-GB" dirty="0"/>
          </a:p>
        </p:txBody>
      </p:sp>
      <p:sp>
        <p:nvSpPr>
          <p:cNvPr id="3" name="Title 2"/>
          <p:cNvSpPr>
            <a:spLocks noGrp="1"/>
          </p:cNvSpPr>
          <p:nvPr>
            <p:ph type="title"/>
          </p:nvPr>
        </p:nvSpPr>
        <p:spPr/>
        <p:txBody>
          <a:bodyPr/>
          <a:lstStyle/>
          <a:p>
            <a:r>
              <a:rPr lang="en-GB" dirty="0" smtClean="0"/>
              <a:t>Learning visit presentations</a:t>
            </a:r>
            <a:endParaRPr lang="en-GB" dirty="0"/>
          </a:p>
        </p:txBody>
      </p:sp>
    </p:spTree>
    <p:extLst>
      <p:ext uri="{BB962C8B-B14F-4D97-AF65-F5344CB8AC3E}">
        <p14:creationId xmlns:p14="http://schemas.microsoft.com/office/powerpoint/2010/main" val="310529856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Update from any colleagues who haven’t shared their experiences of their learning visit.</a:t>
            </a:r>
            <a:endParaRPr lang="en-GB" dirty="0"/>
          </a:p>
        </p:txBody>
      </p:sp>
    </p:spTree>
    <p:extLst>
      <p:ext uri="{BB962C8B-B14F-4D97-AF65-F5344CB8AC3E}">
        <p14:creationId xmlns:p14="http://schemas.microsoft.com/office/powerpoint/2010/main" val="377860617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547871063"/>
              </p:ext>
            </p:extLst>
          </p:nvPr>
        </p:nvGraphicFramePr>
        <p:xfrm>
          <a:off x="899592" y="836712"/>
          <a:ext cx="7344816" cy="5099640"/>
        </p:xfrm>
        <a:graphic>
          <a:graphicData uri="http://schemas.openxmlformats.org/drawingml/2006/table">
            <a:tbl>
              <a:tblPr firstRow="1" firstCol="1" lastRow="1" lastCol="1" bandRow="1" bandCol="1"/>
              <a:tblGrid>
                <a:gridCol w="7344816"/>
              </a:tblGrid>
              <a:tr h="978637">
                <a:tc>
                  <a:txBody>
                    <a:bodyPr/>
                    <a:lstStyle/>
                    <a:p>
                      <a:pPr algn="ctr">
                        <a:spcAft>
                          <a:spcPts val="0"/>
                        </a:spcAft>
                      </a:pPr>
                      <a:r>
                        <a:rPr lang="en-US" sz="1200" b="1" dirty="0">
                          <a:effectLst/>
                          <a:latin typeface="Arial"/>
                          <a:ea typeface="Times New Roman"/>
                          <a:cs typeface="Times New Roman"/>
                        </a:rPr>
                        <a:t> </a:t>
                      </a:r>
                      <a:endParaRPr lang="en-GB" sz="1200" dirty="0">
                        <a:effectLst/>
                        <a:latin typeface="Times New Roman"/>
                        <a:ea typeface="Times New Roman"/>
                        <a:cs typeface="Times New Roman"/>
                      </a:endParaRPr>
                    </a:p>
                    <a:p>
                      <a:pPr algn="ctr">
                        <a:spcAft>
                          <a:spcPts val="0"/>
                        </a:spcAft>
                      </a:pPr>
                      <a:r>
                        <a:rPr lang="en-US" sz="1200" b="1" dirty="0">
                          <a:effectLst/>
                          <a:latin typeface="Arial"/>
                          <a:ea typeface="Times New Roman"/>
                          <a:cs typeface="Times New Roman"/>
                        </a:rPr>
                        <a:t>Assignment Brief</a:t>
                      </a:r>
                      <a:endParaRPr lang="en-GB" sz="1200" dirty="0">
                        <a:effectLst/>
                        <a:latin typeface="Times New Roman"/>
                        <a:ea typeface="Times New Roman"/>
                        <a:cs typeface="Times New Roman"/>
                      </a:endParaRPr>
                    </a:p>
                    <a:p>
                      <a:pPr algn="ctr">
                        <a:spcAft>
                          <a:spcPts val="0"/>
                        </a:spcAft>
                      </a:pPr>
                      <a:r>
                        <a:rPr lang="en-US" sz="1200" b="1" dirty="0">
                          <a:effectLst/>
                          <a:latin typeface="Arial"/>
                          <a:ea typeface="Times New Roman"/>
                          <a:cs typeface="Times New Roman"/>
                        </a:rPr>
                        <a:t> </a:t>
                      </a:r>
                      <a:endParaRPr lang="en-GB" sz="1200" dirty="0">
                        <a:effectLst/>
                        <a:latin typeface="Times New Roman"/>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0E0E0"/>
                    </a:solidFill>
                  </a:tcPr>
                </a:tc>
              </a:tr>
              <a:tr h="4121003">
                <a:tc>
                  <a:txBody>
                    <a:bodyPr/>
                    <a:lstStyle/>
                    <a:p>
                      <a:pPr marL="457200">
                        <a:spcAft>
                          <a:spcPts val="0"/>
                        </a:spcAft>
                      </a:pPr>
                      <a:r>
                        <a:rPr lang="en-US" sz="1200" dirty="0">
                          <a:effectLst/>
                          <a:latin typeface="Arial"/>
                          <a:ea typeface="Times New Roman"/>
                          <a:cs typeface="Times New Roman"/>
                        </a:rPr>
                        <a:t> </a:t>
                      </a:r>
                      <a:endParaRPr lang="en-GB" sz="1200" dirty="0">
                        <a:effectLst/>
                        <a:latin typeface="Times New Roman"/>
                        <a:ea typeface="Times New Roman"/>
                        <a:cs typeface="Times New Roman"/>
                      </a:endParaRPr>
                    </a:p>
                    <a:p>
                      <a:pPr>
                        <a:spcAft>
                          <a:spcPts val="0"/>
                        </a:spcAft>
                      </a:pPr>
                      <a:r>
                        <a:rPr lang="en-US" sz="1600" dirty="0">
                          <a:effectLst/>
                          <a:latin typeface="Arial"/>
                          <a:ea typeface="Times New Roman"/>
                          <a:cs typeface="Times New Roman"/>
                        </a:rPr>
                        <a:t>The learning outcomes will be assessed through a coursework portfolio (7,500 word equivalent.)This will include a completed and signed off ethics form </a:t>
                      </a:r>
                      <a:r>
                        <a:rPr lang="en-US" sz="1600" b="1" dirty="0">
                          <a:effectLst/>
                          <a:latin typeface="Arial"/>
                          <a:ea typeface="Times New Roman"/>
                          <a:cs typeface="Times New Roman"/>
                        </a:rPr>
                        <a:t>which is essential</a:t>
                      </a:r>
                      <a:r>
                        <a:rPr lang="en-US" sz="1600" dirty="0">
                          <a:effectLst/>
                          <a:latin typeface="Arial"/>
                          <a:ea typeface="Times New Roman"/>
                          <a:cs typeface="Times New Roman"/>
                        </a:rPr>
                        <a:t> </a:t>
                      </a:r>
                      <a:r>
                        <a:rPr lang="en-US" sz="1600" b="1" dirty="0">
                          <a:effectLst/>
                          <a:latin typeface="Arial"/>
                          <a:ea typeface="Times New Roman"/>
                          <a:cs typeface="Times New Roman"/>
                        </a:rPr>
                        <a:t>before</a:t>
                      </a:r>
                      <a:r>
                        <a:rPr lang="en-US" sz="1600" dirty="0">
                          <a:effectLst/>
                          <a:latin typeface="Arial"/>
                          <a:ea typeface="Times New Roman"/>
                          <a:cs typeface="Times New Roman"/>
                        </a:rPr>
                        <a:t> any research is carried out.</a:t>
                      </a:r>
                      <a:endParaRPr lang="en-GB" sz="1600" dirty="0">
                        <a:effectLst/>
                        <a:latin typeface="Times New Roman"/>
                        <a:ea typeface="Times New Roman"/>
                        <a:cs typeface="Times New Roman"/>
                      </a:endParaRPr>
                    </a:p>
                    <a:p>
                      <a:pPr>
                        <a:spcAft>
                          <a:spcPts val="0"/>
                        </a:spcAft>
                      </a:pPr>
                      <a:r>
                        <a:rPr lang="en-US" sz="1600" dirty="0">
                          <a:effectLst/>
                          <a:latin typeface="Arial"/>
                          <a:ea typeface="Times New Roman"/>
                          <a:cs typeface="Times New Roman"/>
                        </a:rPr>
                        <a:t> </a:t>
                      </a:r>
                      <a:endParaRPr lang="en-GB" sz="1600" dirty="0">
                        <a:effectLst/>
                        <a:latin typeface="Times New Roman"/>
                        <a:ea typeface="Times New Roman"/>
                        <a:cs typeface="Times New Roman"/>
                      </a:endParaRPr>
                    </a:p>
                    <a:p>
                      <a:pPr marL="342900" lvl="0" indent="-342900">
                        <a:lnSpc>
                          <a:spcPct val="115000"/>
                        </a:lnSpc>
                        <a:spcAft>
                          <a:spcPts val="1000"/>
                        </a:spcAft>
                        <a:buFont typeface="Symbol"/>
                        <a:buChar char=""/>
                      </a:pPr>
                      <a:r>
                        <a:rPr lang="en-GB" sz="1600" dirty="0">
                          <a:effectLst/>
                          <a:latin typeface="Arial"/>
                          <a:ea typeface="Calibri"/>
                          <a:cs typeface="Times New Roman"/>
                        </a:rPr>
                        <a:t>Complete an ethics approval form and receive approval from the Ethics Committee</a:t>
                      </a:r>
                      <a:endParaRPr lang="en-GB" sz="1600" dirty="0">
                        <a:effectLst/>
                        <a:latin typeface="Calibri"/>
                        <a:cs typeface="Times New Roman"/>
                      </a:endParaRPr>
                    </a:p>
                    <a:p>
                      <a:pPr marL="342900" lvl="0" indent="-342900">
                        <a:lnSpc>
                          <a:spcPct val="115000"/>
                        </a:lnSpc>
                        <a:spcAft>
                          <a:spcPts val="1000"/>
                        </a:spcAft>
                        <a:buFont typeface="Symbol"/>
                        <a:buChar char=""/>
                      </a:pPr>
                      <a:r>
                        <a:rPr lang="en-US" sz="1600" dirty="0">
                          <a:effectLst/>
                          <a:latin typeface="Arial"/>
                          <a:cs typeface="Times New Roman"/>
                        </a:rPr>
                        <a:t>Design and carry out a small-scale piece of practitioner research into one aspect of leading Successful Futures (Curriculum). Present and critically analyse data from your setting. Present recommendations for practice within your setting that are supported through the research methodology and the literature.</a:t>
                      </a:r>
                      <a:endParaRPr lang="en-GB" sz="1600" dirty="0">
                        <a:effectLst/>
                        <a:latin typeface="Calibri"/>
                        <a:cs typeface="Times New Roman"/>
                      </a:endParaRPr>
                    </a:p>
                    <a:p>
                      <a:pPr marL="457200">
                        <a:lnSpc>
                          <a:spcPct val="115000"/>
                        </a:lnSpc>
                        <a:spcAft>
                          <a:spcPts val="1000"/>
                        </a:spcAft>
                      </a:pPr>
                      <a:r>
                        <a:rPr lang="en-US" sz="1000" dirty="0">
                          <a:effectLst/>
                          <a:latin typeface="Arial"/>
                          <a:cs typeface="Times New Roman"/>
                        </a:rPr>
                        <a:t> </a:t>
                      </a:r>
                      <a:endParaRPr lang="en-GB" sz="1000" dirty="0">
                        <a:effectLst/>
                        <a:latin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3995575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7483" y="1771572"/>
            <a:ext cx="7643192" cy="3849291"/>
          </a:xfrm>
        </p:spPr>
        <p:txBody>
          <a:bodyPr/>
          <a:lstStyle/>
          <a:p>
            <a:pPr marL="0" indent="0">
              <a:buNone/>
            </a:pPr>
            <a:endParaRPr lang="en-GB" dirty="0">
              <a:solidFill>
                <a:srgbClr val="FF0000"/>
              </a:solidFill>
            </a:endParaRPr>
          </a:p>
          <a:p>
            <a:pPr marL="0" indent="0">
              <a:buNone/>
            </a:pPr>
            <a:r>
              <a:rPr lang="en-GB" dirty="0" smtClean="0">
                <a:solidFill>
                  <a:srgbClr val="FF0000"/>
                </a:solidFill>
              </a:rPr>
              <a:t>Design </a:t>
            </a:r>
            <a:r>
              <a:rPr lang="en-GB" dirty="0">
                <a:solidFill>
                  <a:srgbClr val="FF0000"/>
                </a:solidFill>
              </a:rPr>
              <a:t>and carry out a small-scale piece of practitioner action-research </a:t>
            </a:r>
            <a:r>
              <a:rPr lang="en-GB" dirty="0">
                <a:solidFill>
                  <a:srgbClr val="FFC000"/>
                </a:solidFill>
              </a:rPr>
              <a:t>which is clearly informed by the theory and practice examined during the module </a:t>
            </a:r>
            <a:r>
              <a:rPr lang="en-GB" dirty="0">
                <a:solidFill>
                  <a:schemeClr val="accent5">
                    <a:lumMod val="75000"/>
                  </a:schemeClr>
                </a:solidFill>
              </a:rPr>
              <a:t>and evaluate the findings. </a:t>
            </a:r>
            <a:r>
              <a:rPr lang="en-GB" dirty="0">
                <a:solidFill>
                  <a:srgbClr val="7030A0"/>
                </a:solidFill>
              </a:rPr>
              <a:t>In light of the research findings, make recommendations for change and/or further research. </a:t>
            </a:r>
          </a:p>
        </p:txBody>
      </p:sp>
      <p:grpSp>
        <p:nvGrpSpPr>
          <p:cNvPr id="2" name="Group 1"/>
          <p:cNvGrpSpPr/>
          <p:nvPr/>
        </p:nvGrpSpPr>
        <p:grpSpPr>
          <a:xfrm>
            <a:off x="509955" y="56539"/>
            <a:ext cx="3269958" cy="2434803"/>
            <a:chOff x="818583" y="56539"/>
            <a:chExt cx="2961329" cy="1896297"/>
          </a:xfrm>
        </p:grpSpPr>
        <p:cxnSp>
          <p:nvCxnSpPr>
            <p:cNvPr id="5" name="Straight Arrow Connector 4"/>
            <p:cNvCxnSpPr/>
            <p:nvPr/>
          </p:nvCxnSpPr>
          <p:spPr>
            <a:xfrm flipV="1">
              <a:off x="1475656" y="1484784"/>
              <a:ext cx="648072" cy="468052"/>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
          <p:nvSpPr>
            <p:cNvPr id="6" name="Cloud 5"/>
            <p:cNvSpPr/>
            <p:nvPr/>
          </p:nvSpPr>
          <p:spPr>
            <a:xfrm>
              <a:off x="818583" y="56539"/>
              <a:ext cx="2961329" cy="1428245"/>
            </a:xfrm>
            <a:prstGeom prst="cloud">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t>What did you decide to do? How did you do it? Why?</a:t>
              </a:r>
              <a:endParaRPr lang="en-GB" dirty="0"/>
            </a:p>
          </p:txBody>
        </p:sp>
      </p:grpSp>
      <p:grpSp>
        <p:nvGrpSpPr>
          <p:cNvPr id="4" name="Group 3"/>
          <p:cNvGrpSpPr/>
          <p:nvPr/>
        </p:nvGrpSpPr>
        <p:grpSpPr>
          <a:xfrm>
            <a:off x="5715126" y="56539"/>
            <a:ext cx="2755649" cy="2783376"/>
            <a:chOff x="5715127" y="56539"/>
            <a:chExt cx="2538282" cy="2434803"/>
          </a:xfrm>
        </p:grpSpPr>
        <p:cxnSp>
          <p:nvCxnSpPr>
            <p:cNvPr id="9" name="Straight Arrow Connector 8"/>
            <p:cNvCxnSpPr/>
            <p:nvPr/>
          </p:nvCxnSpPr>
          <p:spPr>
            <a:xfrm flipV="1">
              <a:off x="6660232" y="1556792"/>
              <a:ext cx="0" cy="934550"/>
            </a:xfrm>
            <a:prstGeom prst="straightConnector1">
              <a:avLst/>
            </a:prstGeom>
            <a:ln>
              <a:solidFill>
                <a:srgbClr val="FFC000"/>
              </a:solidFill>
              <a:tailEnd type="arrow"/>
            </a:ln>
          </p:spPr>
          <p:style>
            <a:lnRef idx="3">
              <a:schemeClr val="accent3"/>
            </a:lnRef>
            <a:fillRef idx="0">
              <a:schemeClr val="accent3"/>
            </a:fillRef>
            <a:effectRef idx="2">
              <a:schemeClr val="accent3"/>
            </a:effectRef>
            <a:fontRef idx="minor">
              <a:schemeClr val="tx1"/>
            </a:fontRef>
          </p:style>
        </p:cxnSp>
        <p:sp>
          <p:nvSpPr>
            <p:cNvPr id="12" name="Cloud 11"/>
            <p:cNvSpPr/>
            <p:nvPr/>
          </p:nvSpPr>
          <p:spPr>
            <a:xfrm>
              <a:off x="5715127" y="56539"/>
              <a:ext cx="2538282" cy="1500253"/>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smtClean="0"/>
                <a:t>Why did you do it? What did you read about?</a:t>
              </a:r>
              <a:endParaRPr lang="en-GB" dirty="0"/>
            </a:p>
          </p:txBody>
        </p:sp>
      </p:grpSp>
      <p:grpSp>
        <p:nvGrpSpPr>
          <p:cNvPr id="7" name="Group 6"/>
          <p:cNvGrpSpPr/>
          <p:nvPr/>
        </p:nvGrpSpPr>
        <p:grpSpPr>
          <a:xfrm>
            <a:off x="2310866" y="4668714"/>
            <a:ext cx="2689643" cy="2312375"/>
            <a:chOff x="395536" y="4795116"/>
            <a:chExt cx="2538282" cy="2044359"/>
          </a:xfrm>
        </p:grpSpPr>
        <p:cxnSp>
          <p:nvCxnSpPr>
            <p:cNvPr id="14" name="Straight Arrow Connector 13"/>
            <p:cNvCxnSpPr/>
            <p:nvPr/>
          </p:nvCxnSpPr>
          <p:spPr>
            <a:xfrm>
              <a:off x="395536" y="4795116"/>
              <a:ext cx="745298" cy="1836986"/>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
          <p:nvSpPr>
            <p:cNvPr id="18" name="Cloud 17"/>
            <p:cNvSpPr/>
            <p:nvPr/>
          </p:nvSpPr>
          <p:spPr>
            <a:xfrm>
              <a:off x="395536" y="5627254"/>
              <a:ext cx="2538282" cy="1212221"/>
            </a:xfrm>
            <a:prstGeom prst="cloud">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How well did it work? How do you know?</a:t>
              </a:r>
              <a:endParaRPr lang="en-GB" dirty="0"/>
            </a:p>
          </p:txBody>
        </p:sp>
      </p:grpSp>
      <p:grpSp>
        <p:nvGrpSpPr>
          <p:cNvPr id="8" name="Group 7"/>
          <p:cNvGrpSpPr/>
          <p:nvPr/>
        </p:nvGrpSpPr>
        <p:grpSpPr>
          <a:xfrm>
            <a:off x="5000510" y="5117566"/>
            <a:ext cx="3978442" cy="1572683"/>
            <a:chOff x="5058054" y="4885511"/>
            <a:chExt cx="3978442" cy="1572683"/>
          </a:xfrm>
        </p:grpSpPr>
        <p:cxnSp>
          <p:nvCxnSpPr>
            <p:cNvPr id="19" name="Straight Arrow Connector 18"/>
            <p:cNvCxnSpPr/>
            <p:nvPr/>
          </p:nvCxnSpPr>
          <p:spPr>
            <a:xfrm>
              <a:off x="5058054" y="4885511"/>
              <a:ext cx="1548172" cy="576064"/>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sp>
          <p:nvSpPr>
            <p:cNvPr id="23" name="Cloud 22"/>
            <p:cNvSpPr/>
            <p:nvPr/>
          </p:nvSpPr>
          <p:spPr>
            <a:xfrm>
              <a:off x="6335252" y="5173543"/>
              <a:ext cx="2701244" cy="1284651"/>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600" dirty="0" smtClean="0"/>
                <a:t>What impact has it had on your practice? What do you need to do next?</a:t>
              </a:r>
              <a:endParaRPr lang="en-GB" sz="1600" dirty="0"/>
            </a:p>
          </p:txBody>
        </p:sp>
      </p:grpSp>
    </p:spTree>
    <p:extLst>
      <p:ext uri="{BB962C8B-B14F-4D97-AF65-F5344CB8AC3E}">
        <p14:creationId xmlns:p14="http://schemas.microsoft.com/office/powerpoint/2010/main" val="186235330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additive="base">
                                        <p:cTn id="22" dur="500" fill="hold"/>
                                        <p:tgtEl>
                                          <p:spTgt spid="8"/>
                                        </p:tgtEl>
                                        <p:attrNameLst>
                                          <p:attrName>ppt_x</p:attrName>
                                        </p:attrNameLst>
                                      </p:cBhvr>
                                      <p:tavLst>
                                        <p:tav tm="0">
                                          <p:val>
                                            <p:strVal val="#ppt_x"/>
                                          </p:val>
                                        </p:tav>
                                        <p:tav tm="100000">
                                          <p:val>
                                            <p:strVal val="#ppt_x"/>
                                          </p:val>
                                        </p:tav>
                                      </p:tavLst>
                                    </p:anim>
                                    <p:anim calcmode="lin" valueType="num">
                                      <p:cBhvr additive="base">
                                        <p:cTn id="2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ACTION RESEARCH (AR) </a:t>
            </a:r>
            <a:endParaRPr lang="en-US" dirty="0"/>
          </a:p>
        </p:txBody>
      </p:sp>
      <p:sp>
        <p:nvSpPr>
          <p:cNvPr id="5" name="Content Placeholder 4"/>
          <p:cNvSpPr>
            <a:spLocks noGrp="1"/>
          </p:cNvSpPr>
          <p:nvPr>
            <p:ph idx="1"/>
          </p:nvPr>
        </p:nvSpPr>
        <p:spPr/>
        <p:txBody>
          <a:bodyPr>
            <a:normAutofit lnSpcReduction="10000"/>
          </a:bodyPr>
          <a:lstStyle/>
          <a:p>
            <a:r>
              <a:rPr lang="en-US" dirty="0" smtClean="0"/>
              <a:t>“..an enquiry which is carried out in order to understand, to evaluate and then to change in order to improve educational practice.”</a:t>
            </a:r>
          </a:p>
          <a:p>
            <a:pPr marL="0" indent="0" algn="r">
              <a:buNone/>
            </a:pPr>
            <a:r>
              <a:rPr lang="en-US" dirty="0" err="1" smtClean="0"/>
              <a:t>Bassey</a:t>
            </a:r>
            <a:r>
              <a:rPr lang="en-US" dirty="0"/>
              <a:t> </a:t>
            </a:r>
            <a:r>
              <a:rPr lang="en-US" dirty="0" smtClean="0"/>
              <a:t>(1998)</a:t>
            </a:r>
          </a:p>
          <a:p>
            <a:pPr marL="0" indent="0" algn="r">
              <a:buNone/>
            </a:pPr>
            <a:endParaRPr lang="en-US" dirty="0" smtClean="0"/>
          </a:p>
          <a:p>
            <a:r>
              <a:rPr lang="en-US" dirty="0" smtClean="0"/>
              <a:t>“…a personal attempt at understanding while engaged in a process of improvement and reform.” </a:t>
            </a:r>
          </a:p>
          <a:p>
            <a:pPr marL="0" indent="0" algn="r">
              <a:buNone/>
            </a:pPr>
            <a:r>
              <a:rPr lang="en-US" dirty="0" smtClean="0"/>
              <a:t>Hopkins (2002)</a:t>
            </a:r>
            <a:endParaRPr lang="en-US" dirty="0"/>
          </a:p>
        </p:txBody>
      </p:sp>
    </p:spTree>
    <p:custDataLst>
      <p:tags r:id="rId1"/>
    </p:custDataLst>
    <p:extLst>
      <p:ext uri="{BB962C8B-B14F-4D97-AF65-F5344CB8AC3E}">
        <p14:creationId xmlns:p14="http://schemas.microsoft.com/office/powerpoint/2010/main" val="395482751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9100" y="152400"/>
            <a:ext cx="8229600" cy="914400"/>
          </a:xfrm>
        </p:spPr>
        <p:txBody>
          <a:bodyPr>
            <a:normAutofit/>
          </a:bodyPr>
          <a:lstStyle/>
          <a:p>
            <a:r>
              <a:rPr lang="en-GB" sz="2400" dirty="0" smtClean="0"/>
              <a:t>When it comes to presenting your research in the form of a written assignment, here is a possible structure: </a:t>
            </a:r>
            <a:endParaRPr lang="en-US" sz="2400" dirty="0"/>
          </a:p>
        </p:txBody>
      </p:sp>
      <p:sp>
        <p:nvSpPr>
          <p:cNvPr id="4" name="Rounded Rectangle 3"/>
          <p:cNvSpPr/>
          <p:nvPr/>
        </p:nvSpPr>
        <p:spPr>
          <a:xfrm>
            <a:off x="2086841" y="1066800"/>
            <a:ext cx="4800600" cy="121920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smtClean="0"/>
              <a:t>Introduction </a:t>
            </a:r>
          </a:p>
          <a:p>
            <a:pPr marL="285750" indent="-285750" algn="ctr">
              <a:buFont typeface="Arial" panose="020B0604020202020204" pitchFamily="34" charset="0"/>
              <a:buChar char="•"/>
            </a:pPr>
            <a:r>
              <a:rPr lang="en-GB" dirty="0" smtClean="0"/>
              <a:t>What is your school context?</a:t>
            </a:r>
          </a:p>
          <a:p>
            <a:pPr marL="285750" indent="-285750" algn="ctr">
              <a:buFont typeface="Arial" panose="020B0604020202020204" pitchFamily="34" charset="0"/>
              <a:buChar char="•"/>
            </a:pPr>
            <a:r>
              <a:rPr lang="en-GB" dirty="0" smtClean="0"/>
              <a:t>Which pupils did you identify and why?</a:t>
            </a:r>
            <a:endParaRPr lang="en-US" dirty="0"/>
          </a:p>
        </p:txBody>
      </p:sp>
      <p:sp>
        <p:nvSpPr>
          <p:cNvPr id="5" name="Down Arrow 4"/>
          <p:cNvSpPr/>
          <p:nvPr/>
        </p:nvSpPr>
        <p:spPr>
          <a:xfrm>
            <a:off x="4068041" y="2438400"/>
            <a:ext cx="419100" cy="568036"/>
          </a:xfrm>
          <a:prstGeom prst="down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7" name="Rounded Rectangle 6"/>
          <p:cNvSpPr/>
          <p:nvPr/>
        </p:nvSpPr>
        <p:spPr>
          <a:xfrm>
            <a:off x="514350" y="3158837"/>
            <a:ext cx="8229600" cy="152400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smtClean="0"/>
              <a:t>Literature Review </a:t>
            </a:r>
          </a:p>
          <a:p>
            <a:pPr marL="285750" indent="-285750" algn="ctr">
              <a:buFont typeface="Arial" panose="020B0604020202020204" pitchFamily="34" charset="0"/>
              <a:buChar char="•"/>
            </a:pPr>
            <a:r>
              <a:rPr lang="en-GB" dirty="0" smtClean="0"/>
              <a:t>Consider school policies, key reading (see reading list), professional documents (e.g. </a:t>
            </a:r>
            <a:r>
              <a:rPr lang="en-GB" dirty="0" err="1" smtClean="0"/>
              <a:t>Estyn</a:t>
            </a:r>
            <a:r>
              <a:rPr lang="en-GB" dirty="0" smtClean="0"/>
              <a:t>/WAG </a:t>
            </a:r>
            <a:r>
              <a:rPr lang="en-GB" dirty="0" err="1" smtClean="0"/>
              <a:t>etc</a:t>
            </a:r>
            <a:r>
              <a:rPr lang="en-GB" dirty="0" smtClean="0"/>
              <a:t>), journals, appropriate websites.</a:t>
            </a:r>
          </a:p>
        </p:txBody>
      </p:sp>
      <p:sp>
        <p:nvSpPr>
          <p:cNvPr id="8" name="Rounded Rectangle 7"/>
          <p:cNvSpPr/>
          <p:nvPr/>
        </p:nvSpPr>
        <p:spPr>
          <a:xfrm>
            <a:off x="1297997" y="5444837"/>
            <a:ext cx="5990359" cy="137852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smtClean="0"/>
              <a:t>Research Design </a:t>
            </a:r>
          </a:p>
          <a:p>
            <a:pPr marL="285750" indent="-285750" algn="ctr">
              <a:buFont typeface="Arial" panose="020B0604020202020204" pitchFamily="34" charset="0"/>
              <a:buChar char="•"/>
            </a:pPr>
            <a:r>
              <a:rPr lang="en-GB" dirty="0" smtClean="0"/>
              <a:t>What are you going to do?</a:t>
            </a:r>
          </a:p>
          <a:p>
            <a:pPr marL="285750" indent="-285750" algn="ctr">
              <a:buFont typeface="Arial" panose="020B0604020202020204" pitchFamily="34" charset="0"/>
              <a:buChar char="•"/>
            </a:pPr>
            <a:r>
              <a:rPr lang="en-GB" dirty="0" smtClean="0"/>
              <a:t>Why are you going to do it?</a:t>
            </a:r>
          </a:p>
          <a:p>
            <a:pPr marL="285750" indent="-285750" algn="ctr">
              <a:buFont typeface="Arial" panose="020B0604020202020204" pitchFamily="34" charset="0"/>
              <a:buChar char="•"/>
            </a:pPr>
            <a:r>
              <a:rPr lang="en-GB" dirty="0" smtClean="0"/>
              <a:t>How will you collect your data?</a:t>
            </a:r>
          </a:p>
          <a:p>
            <a:pPr marL="285750" indent="-285750" algn="ctr">
              <a:buFont typeface="Arial" panose="020B0604020202020204" pitchFamily="34" charset="0"/>
              <a:buChar char="•"/>
            </a:pPr>
            <a:r>
              <a:rPr lang="en-GB" dirty="0" smtClean="0"/>
              <a:t>What do you need to consider? E.g. ethics</a:t>
            </a:r>
          </a:p>
        </p:txBody>
      </p:sp>
      <p:sp>
        <p:nvSpPr>
          <p:cNvPr id="9" name="Down Arrow 8"/>
          <p:cNvSpPr/>
          <p:nvPr/>
        </p:nvSpPr>
        <p:spPr>
          <a:xfrm>
            <a:off x="4069773" y="4800600"/>
            <a:ext cx="419100" cy="568036"/>
          </a:xfrm>
          <a:prstGeom prst="down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19726543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656359" y="762000"/>
            <a:ext cx="7772400" cy="2265218"/>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smtClean="0"/>
              <a:t>Research Evaluation and Analysis </a:t>
            </a:r>
          </a:p>
          <a:p>
            <a:pPr algn="ctr"/>
            <a:endParaRPr lang="en-GB" b="1" dirty="0" smtClean="0"/>
          </a:p>
          <a:p>
            <a:pPr marL="285750" indent="-285750" algn="ctr">
              <a:buFont typeface="Arial" panose="020B0604020202020204" pitchFamily="34" charset="0"/>
              <a:buChar char="•"/>
            </a:pPr>
            <a:r>
              <a:rPr lang="en-GB" dirty="0" smtClean="0"/>
              <a:t>What happened? Why? </a:t>
            </a:r>
          </a:p>
          <a:p>
            <a:pPr marL="285750" indent="-285750" algn="ctr">
              <a:buFont typeface="Arial" panose="020B0604020202020204" pitchFamily="34" charset="0"/>
              <a:buChar char="•"/>
            </a:pPr>
            <a:r>
              <a:rPr lang="en-GB" dirty="0" smtClean="0"/>
              <a:t>Evaluate the effectiveness of your strategies.</a:t>
            </a:r>
          </a:p>
          <a:p>
            <a:pPr marL="285750" indent="-285750" algn="ctr">
              <a:buFont typeface="Arial" panose="020B0604020202020204" pitchFamily="34" charset="0"/>
              <a:buChar char="•"/>
            </a:pPr>
            <a:r>
              <a:rPr lang="en-GB" dirty="0" smtClean="0"/>
              <a:t>Analyse the data you collected.</a:t>
            </a:r>
          </a:p>
          <a:p>
            <a:pPr marL="285750" indent="-285750" algn="ctr">
              <a:buFont typeface="Arial" panose="020B0604020202020204" pitchFamily="34" charset="0"/>
              <a:buChar char="•"/>
            </a:pPr>
            <a:r>
              <a:rPr lang="en-GB" dirty="0" smtClean="0"/>
              <a:t>Were there any problems? Why do you think that happened?</a:t>
            </a:r>
            <a:endParaRPr lang="en-US" dirty="0"/>
          </a:p>
        </p:txBody>
      </p:sp>
      <p:sp>
        <p:nvSpPr>
          <p:cNvPr id="5" name="Down Arrow 4"/>
          <p:cNvSpPr/>
          <p:nvPr/>
        </p:nvSpPr>
        <p:spPr>
          <a:xfrm>
            <a:off x="4249882" y="3352800"/>
            <a:ext cx="419100" cy="568036"/>
          </a:xfrm>
          <a:prstGeom prst="down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6" name="Rounded Rectangle 5"/>
          <p:cNvSpPr/>
          <p:nvPr/>
        </p:nvSpPr>
        <p:spPr>
          <a:xfrm>
            <a:off x="497032" y="4142508"/>
            <a:ext cx="7924800" cy="2029691"/>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smtClean="0"/>
              <a:t>Conclusion </a:t>
            </a:r>
          </a:p>
          <a:p>
            <a:pPr algn="ctr"/>
            <a:endParaRPr lang="en-GB" b="1" dirty="0" smtClean="0"/>
          </a:p>
          <a:p>
            <a:pPr marL="285750" indent="-285750" algn="ctr">
              <a:buFont typeface="Arial" panose="020B0604020202020204" pitchFamily="34" charset="0"/>
              <a:buChar char="•"/>
            </a:pPr>
            <a:r>
              <a:rPr lang="en-GB" dirty="0" smtClean="0"/>
              <a:t>How effective were your interventions?</a:t>
            </a:r>
          </a:p>
          <a:p>
            <a:pPr marL="285750" indent="-285750" algn="ctr">
              <a:buFont typeface="Arial" panose="020B0604020202020204" pitchFamily="34" charset="0"/>
              <a:buChar char="•"/>
            </a:pPr>
            <a:r>
              <a:rPr lang="en-GB" dirty="0" smtClean="0"/>
              <a:t>Why do you think this is?</a:t>
            </a:r>
          </a:p>
          <a:p>
            <a:pPr marL="285750" indent="-285750" algn="ctr">
              <a:buFont typeface="Arial" panose="020B0604020202020204" pitchFamily="34" charset="0"/>
              <a:buChar char="•"/>
            </a:pPr>
            <a:r>
              <a:rPr lang="en-GB" dirty="0" smtClean="0"/>
              <a:t>What will happen next?</a:t>
            </a:r>
          </a:p>
          <a:p>
            <a:pPr marL="285750" indent="-285750" algn="ctr">
              <a:buFont typeface="Arial" panose="020B0604020202020204" pitchFamily="34" charset="0"/>
              <a:buChar char="•"/>
            </a:pPr>
            <a:r>
              <a:rPr lang="en-GB" dirty="0" smtClean="0"/>
              <a:t>What will you do in the future?</a:t>
            </a:r>
          </a:p>
        </p:txBody>
      </p:sp>
    </p:spTree>
    <p:custDataLst>
      <p:tags r:id="rId1"/>
    </p:custDataLst>
    <p:extLst>
      <p:ext uri="{BB962C8B-B14F-4D97-AF65-F5344CB8AC3E}">
        <p14:creationId xmlns:p14="http://schemas.microsoft.com/office/powerpoint/2010/main" val="5464599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TIMING" val="|7.9|18|0.8|59.8|1.1"/>
</p:tagLst>
</file>

<file path=ppt/tags/tag3.xml><?xml version="1.0" encoding="utf-8"?>
<p:tagLst xmlns:a="http://schemas.openxmlformats.org/drawingml/2006/main" xmlns:r="http://schemas.openxmlformats.org/officeDocument/2006/relationships" xmlns:p="http://schemas.openxmlformats.org/presentationml/2006/main">
  <p:tag name="TIMING" val="|0|29.7|0.8"/>
</p:tagLst>
</file>

<file path=ppt/theme/theme1.xml><?xml version="1.0" encoding="utf-8"?>
<a:theme xmlns:a="http://schemas.openxmlformats.org/drawingml/2006/main" name="Presentation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Presentation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0F10701E9C2314B883407359C9F448B" ma:contentTypeVersion="2" ma:contentTypeDescription="Create a new document." ma:contentTypeScope="" ma:versionID="e12acb70179284367b421badb8852b80">
  <xsd:schema xmlns:xsd="http://www.w3.org/2001/XMLSchema" xmlns:xs="http://www.w3.org/2001/XMLSchema" xmlns:p="http://schemas.microsoft.com/office/2006/metadata/properties" xmlns:ns2="d84c92c6-a397-4196-b2b3-6cd5fe25038a" targetNamespace="http://schemas.microsoft.com/office/2006/metadata/properties" ma:root="true" ma:fieldsID="583137dfc1c248b8eb08b37e17f97967" ns2:_="">
    <xsd:import namespace="d84c92c6-a397-4196-b2b3-6cd5fe25038a"/>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4c92c6-a397-4196-b2b3-6cd5fe25038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F5D3400-CFF3-49D8-AB42-37E855361D2B}">
  <ds:schemaRefs>
    <ds:schemaRef ds:uri="http://schemas.microsoft.com/sharepoint/v3/contenttype/forms"/>
  </ds:schemaRefs>
</ds:datastoreItem>
</file>

<file path=customXml/itemProps2.xml><?xml version="1.0" encoding="utf-8"?>
<ds:datastoreItem xmlns:ds="http://schemas.openxmlformats.org/officeDocument/2006/customXml" ds:itemID="{856C4617-F8C0-460F-BE44-B61282BF12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4c92c6-a397-4196-b2b3-6cd5fe2503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F251411-9D94-42FA-9D02-753B97FAF54C}">
  <ds:schemaRefs>
    <ds:schemaRef ds:uri="http://purl.org/dc/elements/1.1/"/>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schemas.microsoft.com/office/2006/metadata/properties"/>
    <ds:schemaRef ds:uri="d84c92c6-a397-4196-b2b3-6cd5fe25038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Flow</Template>
  <TotalTime>442</TotalTime>
  <Words>2731</Words>
  <Application>Microsoft Office PowerPoint</Application>
  <PresentationFormat>On-screen Show (4:3)</PresentationFormat>
  <Paragraphs>256</Paragraphs>
  <Slides>51</Slides>
  <Notes>42</Notes>
  <HiddenSlides>0</HiddenSlides>
  <MMClips>0</MMClips>
  <ScaleCrop>false</ScaleCrop>
  <HeadingPairs>
    <vt:vector size="4" baseType="variant">
      <vt:variant>
        <vt:lpstr>Theme</vt:lpstr>
      </vt:variant>
      <vt:variant>
        <vt:i4>2</vt:i4>
      </vt:variant>
      <vt:variant>
        <vt:lpstr>Slide Titles</vt:lpstr>
      </vt:variant>
      <vt:variant>
        <vt:i4>51</vt:i4>
      </vt:variant>
    </vt:vector>
  </HeadingPairs>
  <TitlesOfParts>
    <vt:vector size="53" baseType="lpstr">
      <vt:lpstr>Presentation1</vt:lpstr>
      <vt:lpstr>1_Presentation1</vt:lpstr>
      <vt:lpstr>Level 7 Leadership “Successful Futures” Day 4</vt:lpstr>
      <vt:lpstr>PowerPoint Presentation</vt:lpstr>
      <vt:lpstr>PowerPoint Presentation</vt:lpstr>
      <vt:lpstr>Successful Futures Progress Schools as Learning Organisations ERW Network Leaders of Learning Curriculum Design Professional Teaching Standards  Change Management  Dave Barry ERW Strategic Lead for Successful Futures</vt:lpstr>
      <vt:lpstr>Curriculum Pioneers </vt:lpstr>
      <vt:lpstr>Professional Learning Pioneers</vt:lpstr>
      <vt:lpstr>Digital Pioneers</vt:lpstr>
      <vt:lpstr>National Level</vt:lpstr>
      <vt:lpstr>PowerPoint Presentation</vt:lpstr>
      <vt:lpstr>PowerPoint Presentation</vt:lpstr>
      <vt:lpstr>OECD</vt:lpstr>
      <vt:lpstr>PowerPoint Presentation</vt:lpstr>
      <vt:lpstr>The Welsh school as a learning organisation focuses on realising seven ‘dimensions’</vt:lpstr>
      <vt:lpstr>ERW Leaders of Learning</vt:lpstr>
      <vt:lpstr>ERW Leaders of Learning will;</vt:lpstr>
      <vt:lpstr>ERW Leaders of Learning will;</vt:lpstr>
      <vt:lpstr>Curriculum Design</vt:lpstr>
      <vt:lpstr>Big Ideas Curriculum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Areas of further Research</vt:lpstr>
      <vt:lpstr>PowerPoint Presentation</vt:lpstr>
      <vt:lpstr>Assignment </vt:lpstr>
      <vt:lpstr>Coffee break</vt:lpstr>
      <vt:lpstr>Learning visit presentations</vt:lpstr>
      <vt:lpstr>PowerPoint Presentation</vt:lpstr>
      <vt:lpstr>PowerPoint Presentation</vt:lpstr>
      <vt:lpstr>PowerPoint Presentation</vt:lpstr>
      <vt:lpstr>ACTION RESEARCH (AR) </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frasercolel</dc:creator>
  <cp:lastModifiedBy>Jim Statts</cp:lastModifiedBy>
  <cp:revision>44</cp:revision>
  <dcterms:created xsi:type="dcterms:W3CDTF">2015-08-06T10:57:11Z</dcterms:created>
  <dcterms:modified xsi:type="dcterms:W3CDTF">2018-02-12T22:21:32Z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0x010100C0F10701E9C2314B883407359C9F448B</vt:lpwstr>
  </property>
</Properties>
</file>