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7F3A5-0402-479B-A803-8B15D8415E72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BD80147-91E2-4A0A-B80E-9515660AFD5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2433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7F3A5-0402-479B-A803-8B15D8415E72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80147-91E2-4A0A-B80E-9515660AFD51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283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7F3A5-0402-479B-A803-8B15D8415E72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80147-91E2-4A0A-B80E-9515660AFD5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5138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7F3A5-0402-479B-A803-8B15D8415E72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80147-91E2-4A0A-B80E-9515660AFD51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0730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7F3A5-0402-479B-A803-8B15D8415E72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80147-91E2-4A0A-B80E-9515660AFD51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616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7F3A5-0402-479B-A803-8B15D8415E72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80147-91E2-4A0A-B80E-9515660AFD51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2828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7F3A5-0402-479B-A803-8B15D8415E72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80147-91E2-4A0A-B80E-9515660A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340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7F3A5-0402-479B-A803-8B15D8415E72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80147-91E2-4A0A-B80E-9515660AFD51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1209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A547F3A5-0402-479B-A803-8B15D8415E72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80147-91E2-4A0A-B80E-9515660AFD51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1752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7F3A5-0402-479B-A803-8B15D8415E72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80147-91E2-4A0A-B80E-9515660AFD51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735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7F3A5-0402-479B-A803-8B15D8415E72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80147-91E2-4A0A-B80E-9515660AFD5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6052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47F3A5-0402-479B-A803-8B15D8415E72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BD80147-91E2-4A0A-B80E-9515660AFD5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4702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1.m4a" /><Relationship Id="rId1" Type="http://schemas.microsoft.com/office/2007/relationships/media" Target="../media/media1.m4a" /><Relationship Id="rId4" Type="http://schemas.openxmlformats.org/officeDocument/2006/relationships/image" Target="../media/image2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2.m4a" /><Relationship Id="rId1" Type="http://schemas.microsoft.com/office/2007/relationships/media" Target="../media/media2.m4a" /><Relationship Id="rId5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3.m4a" /><Relationship Id="rId1" Type="http://schemas.microsoft.com/office/2007/relationships/media" Target="../media/media3.m4a" /><Relationship Id="rId5" Type="http://schemas.openxmlformats.org/officeDocument/2006/relationships/image" Target="../media/image2.png" /><Relationship Id="rId4" Type="http://schemas.openxmlformats.org/officeDocument/2006/relationships/image" Target="../media/image4.jpe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4.m4a" /><Relationship Id="rId1" Type="http://schemas.microsoft.com/office/2007/relationships/media" Target="../media/media4.m4a" /><Relationship Id="rId5" Type="http://schemas.openxmlformats.org/officeDocument/2006/relationships/image" Target="../media/image2.png" /><Relationship Id="rId4" Type="http://schemas.openxmlformats.org/officeDocument/2006/relationships/image" Target="../media/image5.jpe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5.m4a" /><Relationship Id="rId1" Type="http://schemas.microsoft.com/office/2007/relationships/media" Target="../media/media5.m4a" /><Relationship Id="rId5" Type="http://schemas.openxmlformats.org/officeDocument/2006/relationships/image" Target="../media/image2.png" /><Relationship Id="rId4" Type="http://schemas.openxmlformats.org/officeDocument/2006/relationships/image" Target="../media/image6.jpe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6.m4a" /><Relationship Id="rId1" Type="http://schemas.microsoft.com/office/2007/relationships/media" Target="../media/media6.m4a" /><Relationship Id="rId5" Type="http://schemas.openxmlformats.org/officeDocument/2006/relationships/image" Target="../media/image2.png" /><Relationship Id="rId4" Type="http://schemas.openxmlformats.org/officeDocument/2006/relationships/image" Target="../media/image7.jpe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7.m4a" /><Relationship Id="rId1" Type="http://schemas.microsoft.com/office/2007/relationships/media" Target="../media/media7.m4a" /><Relationship Id="rId5" Type="http://schemas.openxmlformats.org/officeDocument/2006/relationships/image" Target="../media/image2.png" /><Relationship Id="rId4" Type="http://schemas.openxmlformats.org/officeDocument/2006/relationships/image" Target="../media/image8.pn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8.m4a" /><Relationship Id="rId1" Type="http://schemas.microsoft.com/office/2007/relationships/media" Target="../media/media8.m4a" /><Relationship Id="rId4" Type="http://schemas.openxmlformats.org/officeDocument/2006/relationships/image" Target="../media/image2.pn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9.m4a" /><Relationship Id="rId1" Type="http://schemas.microsoft.com/office/2007/relationships/media" Target="../media/media9.m4a" /><Relationship Id="rId4" Type="http://schemas.openxmlformats.org/officeDocument/2006/relationships/image" Target="../media/image2.pn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10.m4a" /><Relationship Id="rId1" Type="http://schemas.microsoft.com/office/2007/relationships/media" Target="../media/media10.m4a" /><Relationship Id="rId4" Type="http://schemas.openxmlformats.org/officeDocument/2006/relationships/image" Target="../media/image2.png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11.m4a" /><Relationship Id="rId1" Type="http://schemas.microsoft.com/office/2007/relationships/media" Target="../media/media11.m4a" /><Relationship Id="rId5" Type="http://schemas.openxmlformats.org/officeDocument/2006/relationships/image" Target="../media/image2.png" /><Relationship Id="rId4" Type="http://schemas.openxmlformats.org/officeDocument/2006/relationships/image" Target="../media/image9.jpe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12.m4a" /><Relationship Id="rId1" Type="http://schemas.microsoft.com/office/2007/relationships/media" Target="../media/media12.m4a" /><Relationship Id="rId4" Type="http://schemas.openxmlformats.org/officeDocument/2006/relationships/image" Target="../media/image2.png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13.m4a" /><Relationship Id="rId1" Type="http://schemas.microsoft.com/office/2007/relationships/media" Target="../media/media13.m4a" /><Relationship Id="rId4" Type="http://schemas.openxmlformats.org/officeDocument/2006/relationships/image" Target="../media/image2.png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14.m4a" /><Relationship Id="rId1" Type="http://schemas.microsoft.com/office/2007/relationships/media" Target="../media/media14.m4a" /><Relationship Id="rId4" Type="http://schemas.openxmlformats.org/officeDocument/2006/relationships/image" Target="../media/image2.png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7" Type="http://schemas.openxmlformats.org/officeDocument/2006/relationships/image" Target="../media/image2.png" /><Relationship Id="rId2" Type="http://schemas.openxmlformats.org/officeDocument/2006/relationships/audio" Target="../media/media15.m4a" /><Relationship Id="rId1" Type="http://schemas.microsoft.com/office/2007/relationships/media" Target="../media/media15.m4a" /><Relationship Id="rId6" Type="http://schemas.openxmlformats.org/officeDocument/2006/relationships/hyperlink" Target="https://www.who.int/news-room/fact-sheets/detail/musculoskeletal-conditions" TargetMode="External" /><Relationship Id="rId5" Type="http://schemas.openxmlformats.org/officeDocument/2006/relationships/hyperlink" Target="https://www.nice.org.uk/guidance/ng226" TargetMode="External" /><Relationship Id="rId4" Type="http://schemas.openxmlformats.org/officeDocument/2006/relationships/hyperlink" Target="https://www.nhs.uk/conditions/osteoarthritis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00B58-583D-4135-9AA7-CBA2A0152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Care Plan for Osteoarthritis </a:t>
            </a:r>
            <a:b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6F99B41-BC02-40DC-AA17-64E81C9737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401129"/>
            <a:ext cx="4288353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Introduction to Physiology (BMHP5023)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Franco Cristian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Manole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 ID: 2423131 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C8462A1E-8A0C-05E5-D1FF-CCCDFFC201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6610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899"/>
    </mc:Choice>
    <mc:Fallback xmlns="">
      <p:transition spd="slow" advTm="54899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E6F80-8717-4C10-972B-02E027FEA5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TO OSTEOARTHRITIS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B0460-FF8F-44DC-8F5D-666C5F4FBD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Common joint condition affecting cartilage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Causes pain, stiffness, and reduced mobility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Most common in knees, hips, and hands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Develops gradually over time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More common in older adults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Major cause of disability</a:t>
            </a:r>
            <a:br>
              <a:rPr lang="en-GB" dirty="0"/>
            </a:br>
            <a:r>
              <a:rPr lang="en-GB" dirty="0"/>
              <a:t>(NHS, 2023; WHO, 2023)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3314" name="Picture 2" descr="Is Osteoarthritis Something You Should Be Worried About?">
            <a:extLst>
              <a:ext uri="{FF2B5EF4-FFF2-40B4-BE49-F238E27FC236}">
                <a16:creationId xmlns:a16="http://schemas.microsoft.com/office/drawing/2014/main" id="{10C992CC-BB32-461E-BD92-E0F4B263CE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124" y="2379216"/>
            <a:ext cx="3391269" cy="254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35235B78-61C3-2928-692F-01D6B8D898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4048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221"/>
    </mc:Choice>
    <mc:Fallback xmlns="">
      <p:transition spd="slow" advTm="57221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69621-04E9-46FC-A1D0-059B19C96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BODY SYSTEM INVOLVED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8840C9D-F5AB-4D6A-A9EB-5695094B854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51579" y="1894381"/>
            <a:ext cx="4791696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Musculoskeletal system supports movement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Includes bones, joints, muscles, cartilage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Joints allow movement between bones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Cartilage reduces friction in joints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Muscles provide strength and stability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System maintains posture and mobility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Marieb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&amp; Hoehn, 2019) </a:t>
            </a:r>
          </a:p>
        </p:txBody>
      </p:sp>
      <p:pic>
        <p:nvPicPr>
          <p:cNvPr id="2053" name="Picture 5" descr="Disorders Muscular And Skeletal System">
            <a:extLst>
              <a:ext uri="{FF2B5EF4-FFF2-40B4-BE49-F238E27FC236}">
                <a16:creationId xmlns:a16="http://schemas.microsoft.com/office/drawing/2014/main" id="{7E88E613-7FEE-452D-9918-5263E9412B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532" y="2173350"/>
            <a:ext cx="4767328" cy="357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962EBB14-4FBF-560A-5414-4ED6AD423A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8214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508"/>
    </mc:Choice>
    <mc:Fallback xmlns="">
      <p:transition spd="slow" advTm="54508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7C606-161B-4D88-8CC0-A82A24A2A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ANATOMY OF A JOINT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A132DDC-E40F-4BD6-B5E3-AFC282C9B0C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51579" y="1894381"/>
            <a:ext cx="3714478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Joint connects two or more bones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Covered by cartilage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Synovial fluid lubricates the joint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Ligaments provide stability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Muscles support movement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Healthy joints move smoothly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Silverthorn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2020) </a:t>
            </a:r>
          </a:p>
        </p:txBody>
      </p:sp>
      <p:pic>
        <p:nvPicPr>
          <p:cNvPr id="3075" name="Picture 3" descr="Synovial Joints Structure – TeachPE.com">
            <a:extLst>
              <a:ext uri="{FF2B5EF4-FFF2-40B4-BE49-F238E27FC236}">
                <a16:creationId xmlns:a16="http://schemas.microsoft.com/office/drawing/2014/main" id="{2B453A50-0DDA-4DB7-9BF5-DC6FAA8C7A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388092"/>
            <a:ext cx="5660994" cy="2830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B90CBBC-85F8-8AA7-40BB-BB282BF980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80380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801"/>
    </mc:Choice>
    <mc:Fallback xmlns="">
      <p:transition spd="slow" advTm="49801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6DB45-4C4F-4807-AE05-C934211CB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 PHYSIOLOGY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CC05B9-CFD5-4329-9E7C-BE1267E06CE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51579" y="2032880"/>
            <a:ext cx="3842719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Cartilage protects bone surfaces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Reduces friction during movement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Synovial fluid provides lubrication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Joints move smoothly without pain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Muscles support joint movement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Maintains mobility and flexibility </a:t>
            </a:r>
          </a:p>
        </p:txBody>
      </p:sp>
      <p:pic>
        <p:nvPicPr>
          <p:cNvPr id="4099" name="Picture 3" descr="What is Cartilage?">
            <a:extLst>
              <a:ext uri="{FF2B5EF4-FFF2-40B4-BE49-F238E27FC236}">
                <a16:creationId xmlns:a16="http://schemas.microsoft.com/office/drawing/2014/main" id="{BF567E89-7DBD-46D3-9F37-3DD31E8B1D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87" y="2032880"/>
            <a:ext cx="3370667" cy="3901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7936CC8-86D9-E171-4A70-960E3E763B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4503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856"/>
    </mc:Choice>
    <mc:Fallback xmlns="">
      <p:transition spd="slow" advTm="50856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DC31B-E61B-48B8-91DF-F5F4AA5CE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PATHOPHYSIOLOGY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95A0A98-0B30-4CAB-A500-9CFD3BD0FD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51579" y="1894381"/>
            <a:ext cx="3624710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Cartilage gradually breaks down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Bones begin to rub together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Joint becomes inflamed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Pain and stiffness develop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Movement becomes limited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Condition worsens over time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(WHO, 2023) </a:t>
            </a:r>
          </a:p>
        </p:txBody>
      </p:sp>
      <p:pic>
        <p:nvPicPr>
          <p:cNvPr id="5123" name="Picture 3" descr="Osteoarthritis - Wikipedia">
            <a:extLst>
              <a:ext uri="{FF2B5EF4-FFF2-40B4-BE49-F238E27FC236}">
                <a16:creationId xmlns:a16="http://schemas.microsoft.com/office/drawing/2014/main" id="{FD36FC51-89BC-4F72-87C0-DEA2472DCE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3854" y="2128704"/>
            <a:ext cx="3981000" cy="2993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DC41E472-1C0B-0FF3-9096-1985541AF7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45482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294"/>
    </mc:Choice>
    <mc:Fallback xmlns="">
      <p:transition spd="slow" advTm="48294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EDCD3-D997-4FDC-9AE0-C2240C439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ON THE BODY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38648F7-8A47-4541-92B6-B5292EDE23E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51579" y="1894381"/>
            <a:ext cx="3505127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Joint pain and stiffness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Reduced mobility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Swelling in joints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Difficulty performing daily tasks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Muscle weakness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Reduced quality of life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(NHS, 2023)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E2A546B-4053-47F5-A5A7-AFE652610C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3270" y="2140758"/>
            <a:ext cx="3581584" cy="3200564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4A9030D5-4E41-40FC-260D-AE8DAB5CDC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6563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992"/>
    </mc:Choice>
    <mc:Fallback xmlns="">
      <p:transition spd="slow" advTm="42992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6E4B5-CAE4-4CE4-B3AC-1319C49C0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PATIENT PROFILE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B6E7F7C-4202-4B3D-AF93-52F68B1DC24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51579" y="1755882"/>
            <a:ext cx="3342646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Name: Ana Ionescu (fictional)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Age: 65 years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Gender: Female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Overweight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Knee pain and stiffness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physical activity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Diagnosed with osteoarthritis 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654C321-A37D-A02E-9C48-C0AFB6F963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30753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242"/>
    </mc:Choice>
    <mc:Fallback xmlns="">
      <p:transition spd="slow" advTm="48242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8E6D5-E2E6-4697-8F2E-BA67001DB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4B736-FE6D-4D0E-B038-8B1131E47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Age (higher risk in older adults)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Obesity (extra pressure on joints)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Joint injury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Repetitive movement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Genetics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Physical inactivity</a:t>
            </a:r>
            <a:br>
              <a:rPr lang="en-GB" dirty="0"/>
            </a:br>
            <a:r>
              <a:rPr lang="en-GB" dirty="0"/>
              <a:t>(NHS, 2023) </a:t>
            </a:r>
          </a:p>
          <a:p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CA808C13-B07D-08D0-4C82-6B2938B2B4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8951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972"/>
    </mc:Choice>
    <mc:Fallback xmlns="">
      <p:transition spd="slow" advTm="47972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0C16A-21C0-440F-80ED-20F4CFD9F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PLAN OVERVIEW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D7B5F86-8598-4684-9037-3DE3E524B8C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51579" y="2171379"/>
            <a:ext cx="3445174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 pain and inflammation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 mobility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 independence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Prevent progression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Include lifestyle and treatment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(NICE, 2022) 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E8A9445C-CF68-F2DD-79F3-423CCC2EE6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36542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966"/>
    </mc:Choice>
    <mc:Fallback xmlns="">
      <p:transition spd="slow" advTm="37966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C2DFF-DE69-475D-8446-EEA7420CA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ROUTINE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EDCB379-9F7B-48EF-A6C6-5AE6F08BAB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51579" y="2032880"/>
            <a:ext cx="3368230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Regular exercise (low impact)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Weight management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Physiotherapy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Healthy diet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Pain management strategies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Patient education </a:t>
            </a:r>
          </a:p>
        </p:txBody>
      </p:sp>
      <p:pic>
        <p:nvPicPr>
          <p:cNvPr id="9219" name="Picture 3" descr="Physiotherapy and Exercises for Knee Osteoarthritis: Relieving Pain and  Improving Mobility — Thrive Physio Erina - Central Coast">
            <a:extLst>
              <a:ext uri="{FF2B5EF4-FFF2-40B4-BE49-F238E27FC236}">
                <a16:creationId xmlns:a16="http://schemas.microsoft.com/office/drawing/2014/main" id="{7C3C747A-B534-4D35-AA89-57F882C97B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3281" y="2672178"/>
            <a:ext cx="5241573" cy="2648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C19FB8-86EB-4CDF-A10E-03A95D0B099C}"/>
              </a:ext>
            </a:extLst>
          </p:cNvPr>
          <p:cNvSpPr txBox="1"/>
          <p:nvPr/>
        </p:nvSpPr>
        <p:spPr>
          <a:xfrm>
            <a:off x="5477522" y="5321145"/>
            <a:ext cx="64984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(https://www.thrivephysio.com.au/blog/physiotherapy-and-exercises-for-knee-osteoarthritis-relieving-pain-and-improving-mobility)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2A17A43-7FFA-8E9A-B9E9-5108EA15FE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35544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708"/>
    </mc:Choice>
    <mc:Fallback xmlns="">
      <p:transition spd="slow" advTm="41708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4E540-8CD9-4D11-B386-FD96DAB2F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MONITORING AND TREATMENT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4989EE7-0AE0-48B2-BA47-BBC851AC45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51579" y="1894381"/>
            <a:ext cx="3573414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Pain relief medication (NSAIDs)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Regular GP reviews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Physiotherapy sessions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Joint assessment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Monitor mobility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Long-term management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(NICE, 2022)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BCBFDEC-0CBF-EF11-648A-A13DBE4D80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9389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41"/>
    </mc:Choice>
    <mc:Fallback xmlns="">
      <p:transition spd="slow" advTm="38741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657DE-F6F9-466A-AE43-FE9781C34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&amp; ETHICS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8FE7022-CA3F-49A4-A36B-65A56B34EAE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51579" y="2032880"/>
            <a:ext cx="2521844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Patient-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Clear communication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Respect for autonomy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Informed consent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Confidentiality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Emotional support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6578016-24D1-8CE9-29B0-BB9425F2C6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1215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771"/>
    </mc:Choice>
    <mc:Fallback xmlns="">
      <p:transition spd="slow" advTm="42771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860F6-B331-4993-AEA4-AE9BF4760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D545071-2BE3-463C-BCA5-771FF6AE2DA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51579" y="2032880"/>
            <a:ext cx="2791149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Maintain healthy weight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Stay physically active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Follow treatment plan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Attend therapy sessions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Monitor symptoms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Early intervention helps 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144E4BDF-5595-7FAC-2B25-DF3E9D24ED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41418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7569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14"/>
    </mc:Choice>
    <mc:Fallback xmlns="">
      <p:transition spd="slow" advTm="30414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53E7F-DC04-4F3B-B7E1-98403E784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F9B58-C8DC-4964-B89B-1C05D8CD24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dirty="0"/>
              <a:t>Beauchamp, T.L. and Childress, J.F. (2019)</a:t>
            </a:r>
            <a:r>
              <a:rPr lang="en-GB" dirty="0"/>
              <a:t> </a:t>
            </a:r>
            <a:r>
              <a:rPr lang="en-GB" i="1" dirty="0"/>
              <a:t>Principles of Biomedical Ethics</a:t>
            </a:r>
            <a:r>
              <a:rPr lang="en-GB" dirty="0"/>
              <a:t>. 8th </a:t>
            </a:r>
            <a:r>
              <a:rPr lang="en-GB" dirty="0" err="1"/>
              <a:t>edn</a:t>
            </a:r>
            <a:r>
              <a:rPr lang="en-GB" dirty="0"/>
              <a:t>. Oxford: Oxford University Press.</a:t>
            </a:r>
          </a:p>
          <a:p>
            <a:r>
              <a:rPr lang="en-GB" b="1" dirty="0"/>
              <a:t>Felson, D.T. (2006)</a:t>
            </a:r>
            <a:r>
              <a:rPr lang="en-GB" dirty="0"/>
              <a:t> ‘Clinical practice: Osteoarthritis of the knee’, </a:t>
            </a:r>
            <a:r>
              <a:rPr lang="en-GB" i="1" dirty="0"/>
              <a:t>New England Journal of Medicine</a:t>
            </a:r>
            <a:r>
              <a:rPr lang="en-GB" dirty="0"/>
              <a:t>, 354(8), pp. 841–848.</a:t>
            </a:r>
          </a:p>
          <a:p>
            <a:r>
              <a:rPr lang="en-GB" b="1" dirty="0"/>
              <a:t>Guyton, A.C. and Hall, J.E. (2021)</a:t>
            </a:r>
            <a:r>
              <a:rPr lang="en-GB" dirty="0"/>
              <a:t> </a:t>
            </a:r>
            <a:r>
              <a:rPr lang="en-GB" i="1" dirty="0"/>
              <a:t>Textbook of Medical Physiology</a:t>
            </a:r>
            <a:r>
              <a:rPr lang="en-GB" dirty="0"/>
              <a:t>. 14th </a:t>
            </a:r>
            <a:r>
              <a:rPr lang="en-GB" dirty="0" err="1"/>
              <a:t>edn</a:t>
            </a:r>
            <a:r>
              <a:rPr lang="en-GB" dirty="0"/>
              <a:t>. Philadelphia: Elsevier.</a:t>
            </a:r>
          </a:p>
          <a:p>
            <a:r>
              <a:rPr lang="en-GB" b="1" dirty="0"/>
              <a:t>Hunter, D.J. and </a:t>
            </a:r>
            <a:r>
              <a:rPr lang="en-GB" b="1" dirty="0" err="1"/>
              <a:t>Bierma</a:t>
            </a:r>
            <a:r>
              <a:rPr lang="en-GB" b="1" dirty="0"/>
              <a:t>-Zeinstra, S. (2019)</a:t>
            </a:r>
            <a:r>
              <a:rPr lang="en-GB" dirty="0"/>
              <a:t> ‘Osteoarthritis’, </a:t>
            </a:r>
            <a:r>
              <a:rPr lang="en-GB" i="1" dirty="0"/>
              <a:t>The Lancet</a:t>
            </a:r>
            <a:r>
              <a:rPr lang="en-GB" dirty="0"/>
              <a:t>, 393(10182), pp. 1745–1759.</a:t>
            </a:r>
          </a:p>
          <a:p>
            <a:r>
              <a:rPr lang="en-GB" b="1" dirty="0" err="1"/>
              <a:t>Marieb</a:t>
            </a:r>
            <a:r>
              <a:rPr lang="en-GB" b="1" dirty="0"/>
              <a:t>, E.N. and Hoehn, K. (2019)</a:t>
            </a:r>
            <a:r>
              <a:rPr lang="en-GB" dirty="0"/>
              <a:t> </a:t>
            </a:r>
            <a:r>
              <a:rPr lang="en-GB" i="1" dirty="0"/>
              <a:t>Human Anatomy &amp; Physiology</a:t>
            </a:r>
            <a:r>
              <a:rPr lang="en-GB" dirty="0"/>
              <a:t>. 11th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r>
              <a:rPr lang="en-GB" b="1" dirty="0"/>
              <a:t>National Health Service (NHS) (2023)</a:t>
            </a:r>
            <a:r>
              <a:rPr lang="en-GB" dirty="0"/>
              <a:t> </a:t>
            </a:r>
            <a:r>
              <a:rPr lang="en-GB" i="1" dirty="0"/>
              <a:t>Osteoarthritis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https://www.nhs.uk/conditions/osteoarthritis/</a:t>
            </a:r>
            <a:r>
              <a:rPr lang="en-GB" dirty="0"/>
              <a:t> (Accessed: 19 April 2026).</a:t>
            </a:r>
          </a:p>
          <a:p>
            <a:r>
              <a:rPr lang="en-GB" b="1" dirty="0"/>
              <a:t>National Institute for Health and Care Excellence (NICE) (2022)</a:t>
            </a:r>
            <a:r>
              <a:rPr lang="en-GB" dirty="0"/>
              <a:t> </a:t>
            </a:r>
            <a:r>
              <a:rPr lang="en-GB" i="1" dirty="0"/>
              <a:t>Osteoarthritis in over 16s: diagnosis and management (NG226)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https://www.nice.org.uk/guidance/ng226</a:t>
            </a:r>
            <a:r>
              <a:rPr lang="en-GB" dirty="0"/>
              <a:t> (Accessed: 19 April 2026).</a:t>
            </a:r>
          </a:p>
          <a:p>
            <a:r>
              <a:rPr lang="en-GB" b="1" dirty="0" err="1"/>
              <a:t>Silverthorn</a:t>
            </a:r>
            <a:r>
              <a:rPr lang="en-GB" b="1" dirty="0"/>
              <a:t>, D.U. (2020)</a:t>
            </a:r>
            <a:r>
              <a:rPr lang="en-GB" dirty="0"/>
              <a:t> </a:t>
            </a:r>
            <a:r>
              <a:rPr lang="en-GB" i="1" dirty="0"/>
              <a:t>Human Physiology: An Integrated Approach</a:t>
            </a:r>
            <a:r>
              <a:rPr lang="en-GB" dirty="0"/>
              <a:t>. 8th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r>
              <a:rPr lang="en-GB" b="1" dirty="0"/>
              <a:t>World Health Organization (WHO) (2023)</a:t>
            </a:r>
            <a:r>
              <a:rPr lang="en-GB" dirty="0"/>
              <a:t> </a:t>
            </a:r>
            <a:r>
              <a:rPr lang="en-GB" i="1" dirty="0"/>
              <a:t>Musculoskeletal conditions</a:t>
            </a:r>
            <a:r>
              <a:rPr lang="en-GB" dirty="0"/>
              <a:t>. Available at: </a:t>
            </a:r>
            <a:r>
              <a:rPr lang="en-GB" dirty="0">
                <a:hlinkClick r:id="rId6"/>
              </a:rPr>
              <a:t>https://www.who.int/news-room/fact-sheets/detail/musculoskeletal-conditions</a:t>
            </a:r>
            <a:r>
              <a:rPr lang="en-GB" dirty="0"/>
              <a:t> (Accessed: 19 April 2026).</a:t>
            </a:r>
          </a:p>
          <a:p>
            <a:r>
              <a:rPr lang="en-GB" b="1" dirty="0"/>
              <a:t>Zhang, Y. and Jordan, J.M. (2010)</a:t>
            </a:r>
            <a:r>
              <a:rPr lang="en-GB" dirty="0"/>
              <a:t> ‘Epidemiology of osteoarthritis’, </a:t>
            </a:r>
            <a:r>
              <a:rPr lang="en-GB" i="1" dirty="0"/>
              <a:t>Clinics in Geriatric Medicine</a:t>
            </a:r>
            <a:r>
              <a:rPr lang="en-GB" dirty="0"/>
              <a:t>, 26(3), pp. 355–369.</a:t>
            </a:r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95A1B625-BA97-0975-5BB7-FA438A0DCC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86309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184"/>
    </mc:Choice>
    <mc:Fallback xmlns="">
      <p:transition spd="slow" advTm="32184"/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85</TotalTime>
  <Words>716</Words>
  <Application>Microsoft Office PowerPoint</Application>
  <PresentationFormat>Widescreen</PresentationFormat>
  <Paragraphs>174</Paragraphs>
  <Slides>15</Slides>
  <Notes>0</Notes>
  <HiddenSlides>0</HiddenSlides>
  <MMClips>15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Gallery</vt:lpstr>
      <vt:lpstr>Care Plan for Osteoarthritis  </vt:lpstr>
      <vt:lpstr>INTRODUCTION TO OSTEOARTHRITIS</vt:lpstr>
      <vt:lpstr>BODY SYSTEM INVOLVED</vt:lpstr>
      <vt:lpstr>ANATOMY OF A JOINT</vt:lpstr>
      <vt:lpstr>NORMAL PHYSIOLOGY</vt:lpstr>
      <vt:lpstr>PATHOPHYSIOLOGY</vt:lpstr>
      <vt:lpstr>EFFECTS ON THE BODY</vt:lpstr>
      <vt:lpstr>PATIENT PROFILE</vt:lpstr>
      <vt:lpstr>RISK FACTORS</vt:lpstr>
      <vt:lpstr>CARE PLAN OVERVIEW</vt:lpstr>
      <vt:lpstr>CARE ROUTINE</vt:lpstr>
      <vt:lpstr>MONITORING AND TREATMENT</vt:lpstr>
      <vt:lpstr>COMMUNICATION &amp; ETHICS</vt:lpstr>
      <vt:lpstr>RECOMMENDATIONS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 for Osteoarthritis  </dc:title>
  <dc:creator>balan bianca</dc:creator>
  <cp:lastModifiedBy>Franco Cristian Manole (2423131)</cp:lastModifiedBy>
  <cp:revision>8</cp:revision>
  <dcterms:created xsi:type="dcterms:W3CDTF">2026-04-19T19:52:34Z</dcterms:created>
  <dcterms:modified xsi:type="dcterms:W3CDTF">2026-04-22T01:19:36Z</dcterms:modified>
</cp:coreProperties>
</file>