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96" r:id="rId2"/>
    <p:sldMasterId id="2147483708" r:id="rId3"/>
  </p:sldMasterIdLst>
  <p:notesMasterIdLst>
    <p:notesMasterId r:id="rId45"/>
  </p:notesMasterIdLst>
  <p:handoutMasterIdLst>
    <p:handoutMasterId r:id="rId46"/>
  </p:handoutMasterIdLst>
  <p:sldIdLst>
    <p:sldId id="312" r:id="rId4"/>
    <p:sldId id="313" r:id="rId5"/>
    <p:sldId id="292" r:id="rId6"/>
    <p:sldId id="268" r:id="rId7"/>
    <p:sldId id="270" r:id="rId8"/>
    <p:sldId id="271" r:id="rId9"/>
    <p:sldId id="269" r:id="rId10"/>
    <p:sldId id="276" r:id="rId11"/>
    <p:sldId id="272" r:id="rId12"/>
    <p:sldId id="309" r:id="rId13"/>
    <p:sldId id="273" r:id="rId14"/>
    <p:sldId id="310" r:id="rId15"/>
    <p:sldId id="320" r:id="rId16"/>
    <p:sldId id="278" r:id="rId17"/>
    <p:sldId id="325" r:id="rId18"/>
    <p:sldId id="315" r:id="rId19"/>
    <p:sldId id="279" r:id="rId20"/>
    <p:sldId id="322" r:id="rId21"/>
    <p:sldId id="330" r:id="rId22"/>
    <p:sldId id="281" r:id="rId23"/>
    <p:sldId id="295" r:id="rId24"/>
    <p:sldId id="296" r:id="rId25"/>
    <p:sldId id="331" r:id="rId26"/>
    <p:sldId id="293" r:id="rId27"/>
    <p:sldId id="332" r:id="rId28"/>
    <p:sldId id="314" r:id="rId29"/>
    <p:sldId id="303" r:id="rId30"/>
    <p:sldId id="304" r:id="rId31"/>
    <p:sldId id="294" r:id="rId32"/>
    <p:sldId id="326" r:id="rId33"/>
    <p:sldId id="327" r:id="rId34"/>
    <p:sldId id="297" r:id="rId35"/>
    <p:sldId id="328" r:id="rId36"/>
    <p:sldId id="298" r:id="rId37"/>
    <p:sldId id="299" r:id="rId38"/>
    <p:sldId id="318" r:id="rId39"/>
    <p:sldId id="319" r:id="rId40"/>
    <p:sldId id="300" r:id="rId41"/>
    <p:sldId id="316" r:id="rId42"/>
    <p:sldId id="308" r:id="rId43"/>
    <p:sldId id="321" r:id="rId44"/>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sorterViewPr>
    <p:cViewPr>
      <p:scale>
        <a:sx n="100" d="100"/>
        <a:sy n="100" d="100"/>
      </p:scale>
      <p:origin x="0" y="-2796"/>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viewProps" Target="viewProps.xml"/><Relationship Id="rId8"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8BD627-2776-4D24-9F0D-A174A107E120}" type="doc">
      <dgm:prSet loTypeId="urn:microsoft.com/office/officeart/2005/8/layout/pyramid1" loCatId="pyramid" qsTypeId="urn:microsoft.com/office/officeart/2005/8/quickstyle/simple1" qsCatId="simple" csTypeId="urn:microsoft.com/office/officeart/2005/8/colors/accent1_2" csCatId="accent1" phldr="1"/>
      <dgm:spPr/>
    </dgm:pt>
    <dgm:pt modelId="{811B8947-12C6-43ED-94F8-8B6753C61F07}">
      <dgm:prSet phldrT="[Text]" custT="1"/>
      <dgm:spPr>
        <a:noFill/>
        <a:ln>
          <a:solidFill>
            <a:schemeClr val="tx1"/>
          </a:solidFill>
        </a:ln>
      </dgm:spPr>
      <dgm:t>
        <a:bodyPr/>
        <a:lstStyle/>
        <a:p>
          <a:endParaRPr lang="en-GB" sz="2400" dirty="0" smtClean="0"/>
        </a:p>
        <a:p>
          <a:r>
            <a:rPr lang="en-GB" sz="3200" dirty="0" smtClean="0"/>
            <a:t>SMT</a:t>
          </a:r>
        </a:p>
        <a:p>
          <a:r>
            <a:rPr lang="en-GB" sz="3200" dirty="0" smtClean="0"/>
            <a:t>Corporate goals</a:t>
          </a:r>
          <a:endParaRPr lang="en-US" sz="3200" dirty="0"/>
        </a:p>
      </dgm:t>
    </dgm:pt>
    <dgm:pt modelId="{D12A9255-48ED-46FD-8854-420B23D8D447}" type="parTrans" cxnId="{F3C63E4F-DD0E-42F9-A49E-87C30FB27A68}">
      <dgm:prSet/>
      <dgm:spPr/>
      <dgm:t>
        <a:bodyPr/>
        <a:lstStyle/>
        <a:p>
          <a:endParaRPr lang="en-US"/>
        </a:p>
      </dgm:t>
    </dgm:pt>
    <dgm:pt modelId="{91809A3D-F485-4BF8-8335-C6B996CADE3F}" type="sibTrans" cxnId="{F3C63E4F-DD0E-42F9-A49E-87C30FB27A68}">
      <dgm:prSet/>
      <dgm:spPr/>
      <dgm:t>
        <a:bodyPr/>
        <a:lstStyle/>
        <a:p>
          <a:endParaRPr lang="en-US"/>
        </a:p>
      </dgm:t>
    </dgm:pt>
    <dgm:pt modelId="{3DE8BCF1-E10B-4E2D-B705-870244BF9BFE}">
      <dgm:prSet phldrT="[Text]" custT="1"/>
      <dgm:spPr>
        <a:noFill/>
        <a:ln>
          <a:solidFill>
            <a:schemeClr val="tx1"/>
          </a:solidFill>
        </a:ln>
      </dgm:spPr>
      <dgm:t>
        <a:bodyPr/>
        <a:lstStyle/>
        <a:p>
          <a:r>
            <a:rPr lang="en-GB" sz="3200" dirty="0" smtClean="0"/>
            <a:t>Departmental Objectives</a:t>
          </a:r>
          <a:endParaRPr lang="en-US" sz="3200" dirty="0"/>
        </a:p>
      </dgm:t>
    </dgm:pt>
    <dgm:pt modelId="{7F369294-E9BD-491D-905C-167185104448}" type="parTrans" cxnId="{A97993D6-36B6-49A1-9ECC-C1576F939DFF}">
      <dgm:prSet/>
      <dgm:spPr/>
      <dgm:t>
        <a:bodyPr/>
        <a:lstStyle/>
        <a:p>
          <a:endParaRPr lang="en-US"/>
        </a:p>
      </dgm:t>
    </dgm:pt>
    <dgm:pt modelId="{8B13B097-F0A8-48D9-A007-43EF67A85DC1}" type="sibTrans" cxnId="{A97993D6-36B6-49A1-9ECC-C1576F939DFF}">
      <dgm:prSet/>
      <dgm:spPr/>
      <dgm:t>
        <a:bodyPr/>
        <a:lstStyle/>
        <a:p>
          <a:endParaRPr lang="en-US"/>
        </a:p>
      </dgm:t>
    </dgm:pt>
    <dgm:pt modelId="{F019E0F4-F8D9-4F60-98CB-968ED24EBBCC}">
      <dgm:prSet phldrT="[Text]" custT="1"/>
      <dgm:spPr>
        <a:noFill/>
        <a:ln>
          <a:solidFill>
            <a:schemeClr val="tx1"/>
          </a:solidFill>
        </a:ln>
      </dgm:spPr>
      <dgm:t>
        <a:bodyPr/>
        <a:lstStyle/>
        <a:p>
          <a:r>
            <a:rPr lang="en-GB" sz="3200" dirty="0" smtClean="0"/>
            <a:t>Individual objectives</a:t>
          </a:r>
          <a:endParaRPr lang="en-US" sz="3200" dirty="0"/>
        </a:p>
      </dgm:t>
    </dgm:pt>
    <dgm:pt modelId="{DA7627E5-48AE-48AA-879C-169E2D6504ED}" type="parTrans" cxnId="{259D677D-62A6-4C2F-9CF8-8BB0D4B38CE7}">
      <dgm:prSet/>
      <dgm:spPr/>
      <dgm:t>
        <a:bodyPr/>
        <a:lstStyle/>
        <a:p>
          <a:endParaRPr lang="en-US"/>
        </a:p>
      </dgm:t>
    </dgm:pt>
    <dgm:pt modelId="{93C4E154-58C9-47A2-A538-E17CFD2998D4}" type="sibTrans" cxnId="{259D677D-62A6-4C2F-9CF8-8BB0D4B38CE7}">
      <dgm:prSet/>
      <dgm:spPr/>
      <dgm:t>
        <a:bodyPr/>
        <a:lstStyle/>
        <a:p>
          <a:endParaRPr lang="en-US"/>
        </a:p>
      </dgm:t>
    </dgm:pt>
    <dgm:pt modelId="{8D2B3DEA-98C0-4045-8601-E1A970F24B57}">
      <dgm:prSet custT="1"/>
      <dgm:spPr>
        <a:noFill/>
        <a:ln>
          <a:solidFill>
            <a:schemeClr val="tx1"/>
          </a:solidFill>
        </a:ln>
      </dgm:spPr>
      <dgm:t>
        <a:bodyPr/>
        <a:lstStyle/>
        <a:p>
          <a:r>
            <a:rPr lang="en-GB" sz="3200" dirty="0" smtClean="0"/>
            <a:t>Team Objectives</a:t>
          </a:r>
          <a:endParaRPr lang="en-US" sz="3200" dirty="0"/>
        </a:p>
      </dgm:t>
    </dgm:pt>
    <dgm:pt modelId="{CB430477-8FF4-459F-B73C-487202400716}" type="parTrans" cxnId="{2CAAD1D3-16ED-43AD-AE0D-A0CCE3AA83DB}">
      <dgm:prSet/>
      <dgm:spPr/>
      <dgm:t>
        <a:bodyPr/>
        <a:lstStyle/>
        <a:p>
          <a:endParaRPr lang="en-US"/>
        </a:p>
      </dgm:t>
    </dgm:pt>
    <dgm:pt modelId="{B8906B1D-5A02-4596-8EFA-322C5DB9DA43}" type="sibTrans" cxnId="{2CAAD1D3-16ED-43AD-AE0D-A0CCE3AA83DB}">
      <dgm:prSet/>
      <dgm:spPr/>
      <dgm:t>
        <a:bodyPr/>
        <a:lstStyle/>
        <a:p>
          <a:endParaRPr lang="en-US"/>
        </a:p>
      </dgm:t>
    </dgm:pt>
    <dgm:pt modelId="{7F0D837F-27B7-475E-9CA8-C5899377A74C}" type="pres">
      <dgm:prSet presAssocID="{5B8BD627-2776-4D24-9F0D-A174A107E120}" presName="Name0" presStyleCnt="0">
        <dgm:presLayoutVars>
          <dgm:dir val="rev"/>
          <dgm:animLvl val="lvl"/>
          <dgm:resizeHandles val="exact"/>
        </dgm:presLayoutVars>
      </dgm:prSet>
      <dgm:spPr/>
    </dgm:pt>
    <dgm:pt modelId="{A3BBB1D2-01ED-4225-968F-1DB78E67DEFD}" type="pres">
      <dgm:prSet presAssocID="{811B8947-12C6-43ED-94F8-8B6753C61F07}" presName="Name8" presStyleCnt="0"/>
      <dgm:spPr/>
    </dgm:pt>
    <dgm:pt modelId="{8FAD1FCD-5822-438F-9CA9-6BCB4B125F33}" type="pres">
      <dgm:prSet presAssocID="{811B8947-12C6-43ED-94F8-8B6753C61F07}" presName="level" presStyleLbl="node1" presStyleIdx="0" presStyleCnt="4">
        <dgm:presLayoutVars>
          <dgm:chMax val="1"/>
          <dgm:bulletEnabled val="1"/>
        </dgm:presLayoutVars>
      </dgm:prSet>
      <dgm:spPr/>
      <dgm:t>
        <a:bodyPr/>
        <a:lstStyle/>
        <a:p>
          <a:endParaRPr lang="en-US"/>
        </a:p>
      </dgm:t>
    </dgm:pt>
    <dgm:pt modelId="{7E39CBAB-4C43-4288-AEF5-41B46F0CF95B}" type="pres">
      <dgm:prSet presAssocID="{811B8947-12C6-43ED-94F8-8B6753C61F07}" presName="levelTx" presStyleLbl="revTx" presStyleIdx="0" presStyleCnt="0">
        <dgm:presLayoutVars>
          <dgm:chMax val="1"/>
          <dgm:bulletEnabled val="1"/>
        </dgm:presLayoutVars>
      </dgm:prSet>
      <dgm:spPr/>
      <dgm:t>
        <a:bodyPr/>
        <a:lstStyle/>
        <a:p>
          <a:endParaRPr lang="en-US"/>
        </a:p>
      </dgm:t>
    </dgm:pt>
    <dgm:pt modelId="{8A7DCD02-C7F0-4DC8-AE01-A08D3EEC6D61}" type="pres">
      <dgm:prSet presAssocID="{3DE8BCF1-E10B-4E2D-B705-870244BF9BFE}" presName="Name8" presStyleCnt="0"/>
      <dgm:spPr/>
    </dgm:pt>
    <dgm:pt modelId="{05668291-500F-4E7F-9C50-AE57F2DAF040}" type="pres">
      <dgm:prSet presAssocID="{3DE8BCF1-E10B-4E2D-B705-870244BF9BFE}" presName="level" presStyleLbl="node1" presStyleIdx="1" presStyleCnt="4" custScaleX="99637" custScaleY="50071">
        <dgm:presLayoutVars>
          <dgm:chMax val="1"/>
          <dgm:bulletEnabled val="1"/>
        </dgm:presLayoutVars>
      </dgm:prSet>
      <dgm:spPr/>
      <dgm:t>
        <a:bodyPr/>
        <a:lstStyle/>
        <a:p>
          <a:endParaRPr lang="en-US"/>
        </a:p>
      </dgm:t>
    </dgm:pt>
    <dgm:pt modelId="{EDA20BEF-BDA8-451D-95AE-D6CD27BCF5B2}" type="pres">
      <dgm:prSet presAssocID="{3DE8BCF1-E10B-4E2D-B705-870244BF9BFE}" presName="levelTx" presStyleLbl="revTx" presStyleIdx="0" presStyleCnt="0">
        <dgm:presLayoutVars>
          <dgm:chMax val="1"/>
          <dgm:bulletEnabled val="1"/>
        </dgm:presLayoutVars>
      </dgm:prSet>
      <dgm:spPr/>
      <dgm:t>
        <a:bodyPr/>
        <a:lstStyle/>
        <a:p>
          <a:endParaRPr lang="en-US"/>
        </a:p>
      </dgm:t>
    </dgm:pt>
    <dgm:pt modelId="{0D261CE5-282F-4283-8269-5410CDCB7B36}" type="pres">
      <dgm:prSet presAssocID="{8D2B3DEA-98C0-4045-8601-E1A970F24B57}" presName="Name8" presStyleCnt="0"/>
      <dgm:spPr/>
    </dgm:pt>
    <dgm:pt modelId="{B2268919-23F8-412A-A68B-4AF283572581}" type="pres">
      <dgm:prSet presAssocID="{8D2B3DEA-98C0-4045-8601-E1A970F24B57}" presName="level" presStyleLbl="node1" presStyleIdx="2" presStyleCnt="4" custScaleX="100119" custScaleY="58105">
        <dgm:presLayoutVars>
          <dgm:chMax val="1"/>
          <dgm:bulletEnabled val="1"/>
        </dgm:presLayoutVars>
      </dgm:prSet>
      <dgm:spPr/>
      <dgm:t>
        <a:bodyPr/>
        <a:lstStyle/>
        <a:p>
          <a:endParaRPr lang="en-US"/>
        </a:p>
      </dgm:t>
    </dgm:pt>
    <dgm:pt modelId="{17540003-89BA-48A8-A139-3DF1BFA1DE17}" type="pres">
      <dgm:prSet presAssocID="{8D2B3DEA-98C0-4045-8601-E1A970F24B57}" presName="levelTx" presStyleLbl="revTx" presStyleIdx="0" presStyleCnt="0">
        <dgm:presLayoutVars>
          <dgm:chMax val="1"/>
          <dgm:bulletEnabled val="1"/>
        </dgm:presLayoutVars>
      </dgm:prSet>
      <dgm:spPr/>
      <dgm:t>
        <a:bodyPr/>
        <a:lstStyle/>
        <a:p>
          <a:endParaRPr lang="en-US"/>
        </a:p>
      </dgm:t>
    </dgm:pt>
    <dgm:pt modelId="{56496341-1BD8-4367-8F2D-7C2CBEF248DA}" type="pres">
      <dgm:prSet presAssocID="{F019E0F4-F8D9-4F60-98CB-968ED24EBBCC}" presName="Name8" presStyleCnt="0"/>
      <dgm:spPr/>
    </dgm:pt>
    <dgm:pt modelId="{59C9F30A-17A9-4817-A283-FBDC6309B8D2}" type="pres">
      <dgm:prSet presAssocID="{F019E0F4-F8D9-4F60-98CB-968ED24EBBCC}" presName="level" presStyleLbl="node1" presStyleIdx="3" presStyleCnt="4" custScaleX="100000" custScaleY="61547" custLinFactNeighborX="1159" custLinFactNeighborY="-443">
        <dgm:presLayoutVars>
          <dgm:chMax val="1"/>
          <dgm:bulletEnabled val="1"/>
        </dgm:presLayoutVars>
      </dgm:prSet>
      <dgm:spPr/>
      <dgm:t>
        <a:bodyPr/>
        <a:lstStyle/>
        <a:p>
          <a:endParaRPr lang="en-US"/>
        </a:p>
      </dgm:t>
    </dgm:pt>
    <dgm:pt modelId="{9A964114-62B4-4039-BA6F-4E822A75A0B5}" type="pres">
      <dgm:prSet presAssocID="{F019E0F4-F8D9-4F60-98CB-968ED24EBBCC}" presName="levelTx" presStyleLbl="revTx" presStyleIdx="0" presStyleCnt="0">
        <dgm:presLayoutVars>
          <dgm:chMax val="1"/>
          <dgm:bulletEnabled val="1"/>
        </dgm:presLayoutVars>
      </dgm:prSet>
      <dgm:spPr/>
      <dgm:t>
        <a:bodyPr/>
        <a:lstStyle/>
        <a:p>
          <a:endParaRPr lang="en-US"/>
        </a:p>
      </dgm:t>
    </dgm:pt>
  </dgm:ptLst>
  <dgm:cxnLst>
    <dgm:cxn modelId="{8CABC767-551E-4F5B-BC56-57473583F011}" type="presOf" srcId="{8D2B3DEA-98C0-4045-8601-E1A970F24B57}" destId="{B2268919-23F8-412A-A68B-4AF283572581}" srcOrd="0" destOrd="0" presId="urn:microsoft.com/office/officeart/2005/8/layout/pyramid1"/>
    <dgm:cxn modelId="{A5480C1C-C487-4499-A551-CBC64D69058A}" type="presOf" srcId="{811B8947-12C6-43ED-94F8-8B6753C61F07}" destId="{8FAD1FCD-5822-438F-9CA9-6BCB4B125F33}" srcOrd="0" destOrd="0" presId="urn:microsoft.com/office/officeart/2005/8/layout/pyramid1"/>
    <dgm:cxn modelId="{99062726-9923-4554-88CB-ACB037F73627}" type="presOf" srcId="{811B8947-12C6-43ED-94F8-8B6753C61F07}" destId="{7E39CBAB-4C43-4288-AEF5-41B46F0CF95B}" srcOrd="1" destOrd="0" presId="urn:microsoft.com/office/officeart/2005/8/layout/pyramid1"/>
    <dgm:cxn modelId="{F3C63E4F-DD0E-42F9-A49E-87C30FB27A68}" srcId="{5B8BD627-2776-4D24-9F0D-A174A107E120}" destId="{811B8947-12C6-43ED-94F8-8B6753C61F07}" srcOrd="0" destOrd="0" parTransId="{D12A9255-48ED-46FD-8854-420B23D8D447}" sibTransId="{91809A3D-F485-4BF8-8335-C6B996CADE3F}"/>
    <dgm:cxn modelId="{6B1C23E2-680F-4C14-B026-5B3710E5A358}" type="presOf" srcId="{5B8BD627-2776-4D24-9F0D-A174A107E120}" destId="{7F0D837F-27B7-475E-9CA8-C5899377A74C}" srcOrd="0" destOrd="0" presId="urn:microsoft.com/office/officeart/2005/8/layout/pyramid1"/>
    <dgm:cxn modelId="{618EBD56-A7F4-4437-8B57-AB971C381D6D}" type="presOf" srcId="{3DE8BCF1-E10B-4E2D-B705-870244BF9BFE}" destId="{EDA20BEF-BDA8-451D-95AE-D6CD27BCF5B2}" srcOrd="1" destOrd="0" presId="urn:microsoft.com/office/officeart/2005/8/layout/pyramid1"/>
    <dgm:cxn modelId="{F56242FF-A81A-4371-8BDB-F3F5F79530F8}" type="presOf" srcId="{F019E0F4-F8D9-4F60-98CB-968ED24EBBCC}" destId="{59C9F30A-17A9-4817-A283-FBDC6309B8D2}" srcOrd="0" destOrd="0" presId="urn:microsoft.com/office/officeart/2005/8/layout/pyramid1"/>
    <dgm:cxn modelId="{83B9ADA8-853B-476C-89A4-AD81C380E473}" type="presOf" srcId="{8D2B3DEA-98C0-4045-8601-E1A970F24B57}" destId="{17540003-89BA-48A8-A139-3DF1BFA1DE17}" srcOrd="1" destOrd="0" presId="urn:microsoft.com/office/officeart/2005/8/layout/pyramid1"/>
    <dgm:cxn modelId="{EEF5955D-1731-4B50-B7A4-B4DEB09A6083}" type="presOf" srcId="{F019E0F4-F8D9-4F60-98CB-968ED24EBBCC}" destId="{9A964114-62B4-4039-BA6F-4E822A75A0B5}" srcOrd="1" destOrd="0" presId="urn:microsoft.com/office/officeart/2005/8/layout/pyramid1"/>
    <dgm:cxn modelId="{2CAAD1D3-16ED-43AD-AE0D-A0CCE3AA83DB}" srcId="{5B8BD627-2776-4D24-9F0D-A174A107E120}" destId="{8D2B3DEA-98C0-4045-8601-E1A970F24B57}" srcOrd="2" destOrd="0" parTransId="{CB430477-8FF4-459F-B73C-487202400716}" sibTransId="{B8906B1D-5A02-4596-8EFA-322C5DB9DA43}"/>
    <dgm:cxn modelId="{40673F03-A0A1-4418-A755-293045593C31}" type="presOf" srcId="{3DE8BCF1-E10B-4E2D-B705-870244BF9BFE}" destId="{05668291-500F-4E7F-9C50-AE57F2DAF040}" srcOrd="0" destOrd="0" presId="urn:microsoft.com/office/officeart/2005/8/layout/pyramid1"/>
    <dgm:cxn modelId="{259D677D-62A6-4C2F-9CF8-8BB0D4B38CE7}" srcId="{5B8BD627-2776-4D24-9F0D-A174A107E120}" destId="{F019E0F4-F8D9-4F60-98CB-968ED24EBBCC}" srcOrd="3" destOrd="0" parTransId="{DA7627E5-48AE-48AA-879C-169E2D6504ED}" sibTransId="{93C4E154-58C9-47A2-A538-E17CFD2998D4}"/>
    <dgm:cxn modelId="{A97993D6-36B6-49A1-9ECC-C1576F939DFF}" srcId="{5B8BD627-2776-4D24-9F0D-A174A107E120}" destId="{3DE8BCF1-E10B-4E2D-B705-870244BF9BFE}" srcOrd="1" destOrd="0" parTransId="{7F369294-E9BD-491D-905C-167185104448}" sibTransId="{8B13B097-F0A8-48D9-A007-43EF67A85DC1}"/>
    <dgm:cxn modelId="{711B7D2C-B722-4199-A9BD-6520F15339C7}" type="presParOf" srcId="{7F0D837F-27B7-475E-9CA8-C5899377A74C}" destId="{A3BBB1D2-01ED-4225-968F-1DB78E67DEFD}" srcOrd="0" destOrd="0" presId="urn:microsoft.com/office/officeart/2005/8/layout/pyramid1"/>
    <dgm:cxn modelId="{F9D73110-6BD2-41E8-9F42-77EE193EED7D}" type="presParOf" srcId="{A3BBB1D2-01ED-4225-968F-1DB78E67DEFD}" destId="{8FAD1FCD-5822-438F-9CA9-6BCB4B125F33}" srcOrd="0" destOrd="0" presId="urn:microsoft.com/office/officeart/2005/8/layout/pyramid1"/>
    <dgm:cxn modelId="{5683EBA3-2254-4BB7-B6AB-95216BD22A20}" type="presParOf" srcId="{A3BBB1D2-01ED-4225-968F-1DB78E67DEFD}" destId="{7E39CBAB-4C43-4288-AEF5-41B46F0CF95B}" srcOrd="1" destOrd="0" presId="urn:microsoft.com/office/officeart/2005/8/layout/pyramid1"/>
    <dgm:cxn modelId="{668BF6C8-4DD0-4A0E-A719-1106C60C284A}" type="presParOf" srcId="{7F0D837F-27B7-475E-9CA8-C5899377A74C}" destId="{8A7DCD02-C7F0-4DC8-AE01-A08D3EEC6D61}" srcOrd="1" destOrd="0" presId="urn:microsoft.com/office/officeart/2005/8/layout/pyramid1"/>
    <dgm:cxn modelId="{EEF4BA1B-A81C-4251-A201-A8E1329E02A6}" type="presParOf" srcId="{8A7DCD02-C7F0-4DC8-AE01-A08D3EEC6D61}" destId="{05668291-500F-4E7F-9C50-AE57F2DAF040}" srcOrd="0" destOrd="0" presId="urn:microsoft.com/office/officeart/2005/8/layout/pyramid1"/>
    <dgm:cxn modelId="{40E586EB-4A7B-45D8-A883-8EE99CC93188}" type="presParOf" srcId="{8A7DCD02-C7F0-4DC8-AE01-A08D3EEC6D61}" destId="{EDA20BEF-BDA8-451D-95AE-D6CD27BCF5B2}" srcOrd="1" destOrd="0" presId="urn:microsoft.com/office/officeart/2005/8/layout/pyramid1"/>
    <dgm:cxn modelId="{3D9057BC-3982-4B23-AAB0-327B2F82BDA1}" type="presParOf" srcId="{7F0D837F-27B7-475E-9CA8-C5899377A74C}" destId="{0D261CE5-282F-4283-8269-5410CDCB7B36}" srcOrd="2" destOrd="0" presId="urn:microsoft.com/office/officeart/2005/8/layout/pyramid1"/>
    <dgm:cxn modelId="{27752564-31E2-4A35-8FA1-C85373E75B40}" type="presParOf" srcId="{0D261CE5-282F-4283-8269-5410CDCB7B36}" destId="{B2268919-23F8-412A-A68B-4AF283572581}" srcOrd="0" destOrd="0" presId="urn:microsoft.com/office/officeart/2005/8/layout/pyramid1"/>
    <dgm:cxn modelId="{430A57E6-E00F-4E80-A56A-1DB8479C5CA8}" type="presParOf" srcId="{0D261CE5-282F-4283-8269-5410CDCB7B36}" destId="{17540003-89BA-48A8-A139-3DF1BFA1DE17}" srcOrd="1" destOrd="0" presId="urn:microsoft.com/office/officeart/2005/8/layout/pyramid1"/>
    <dgm:cxn modelId="{A195623C-9A7D-4223-81BE-5DA58754B0F6}" type="presParOf" srcId="{7F0D837F-27B7-475E-9CA8-C5899377A74C}" destId="{56496341-1BD8-4367-8F2D-7C2CBEF248DA}" srcOrd="3" destOrd="0" presId="urn:microsoft.com/office/officeart/2005/8/layout/pyramid1"/>
    <dgm:cxn modelId="{29CE7932-ABAC-4DE4-B2AB-5772076888A1}" type="presParOf" srcId="{56496341-1BD8-4367-8F2D-7C2CBEF248DA}" destId="{59C9F30A-17A9-4817-A283-FBDC6309B8D2}" srcOrd="0" destOrd="0" presId="urn:microsoft.com/office/officeart/2005/8/layout/pyramid1"/>
    <dgm:cxn modelId="{3DB3ED5D-C0B4-45B3-A781-23A1A9CFABD0}" type="presParOf" srcId="{56496341-1BD8-4367-8F2D-7C2CBEF248DA}" destId="{9A964114-62B4-4039-BA6F-4E822A75A0B5}"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B8BD627-2776-4D24-9F0D-A174A107E120}" type="doc">
      <dgm:prSet loTypeId="urn:microsoft.com/office/officeart/2005/8/layout/pyramid1" loCatId="pyramid" qsTypeId="urn:microsoft.com/office/officeart/2005/8/quickstyle/simple1" qsCatId="simple" csTypeId="urn:microsoft.com/office/officeart/2005/8/colors/accent1_2" csCatId="accent1" phldr="1"/>
      <dgm:spPr/>
    </dgm:pt>
    <dgm:pt modelId="{811B8947-12C6-43ED-94F8-8B6753C61F07}">
      <dgm:prSet phldrT="[Text]" custT="1"/>
      <dgm:spPr>
        <a:noFill/>
        <a:ln>
          <a:solidFill>
            <a:schemeClr val="tx1"/>
          </a:solidFill>
        </a:ln>
      </dgm:spPr>
      <dgm:t>
        <a:bodyPr/>
        <a:lstStyle/>
        <a:p>
          <a:endParaRPr lang="en-GB" sz="2400" dirty="0" smtClean="0"/>
        </a:p>
        <a:p>
          <a:r>
            <a:rPr lang="en-GB" sz="3200" dirty="0" smtClean="0"/>
            <a:t>SMT</a:t>
          </a:r>
        </a:p>
        <a:p>
          <a:r>
            <a:rPr lang="en-GB" sz="3200" dirty="0" smtClean="0"/>
            <a:t>Corporate goals</a:t>
          </a:r>
          <a:endParaRPr lang="en-US" sz="3200" dirty="0"/>
        </a:p>
      </dgm:t>
    </dgm:pt>
    <dgm:pt modelId="{D12A9255-48ED-46FD-8854-420B23D8D447}" type="parTrans" cxnId="{F3C63E4F-DD0E-42F9-A49E-87C30FB27A68}">
      <dgm:prSet/>
      <dgm:spPr/>
      <dgm:t>
        <a:bodyPr/>
        <a:lstStyle/>
        <a:p>
          <a:endParaRPr lang="en-US"/>
        </a:p>
      </dgm:t>
    </dgm:pt>
    <dgm:pt modelId="{91809A3D-F485-4BF8-8335-C6B996CADE3F}" type="sibTrans" cxnId="{F3C63E4F-DD0E-42F9-A49E-87C30FB27A68}">
      <dgm:prSet/>
      <dgm:spPr/>
      <dgm:t>
        <a:bodyPr/>
        <a:lstStyle/>
        <a:p>
          <a:endParaRPr lang="en-US"/>
        </a:p>
      </dgm:t>
    </dgm:pt>
    <dgm:pt modelId="{3DE8BCF1-E10B-4E2D-B705-870244BF9BFE}">
      <dgm:prSet phldrT="[Text]" custT="1"/>
      <dgm:spPr>
        <a:noFill/>
        <a:ln>
          <a:solidFill>
            <a:schemeClr val="tx1"/>
          </a:solidFill>
        </a:ln>
      </dgm:spPr>
      <dgm:t>
        <a:bodyPr/>
        <a:lstStyle/>
        <a:p>
          <a:r>
            <a:rPr lang="en-GB" sz="3200" dirty="0" smtClean="0"/>
            <a:t>Departmental Objectives</a:t>
          </a:r>
          <a:endParaRPr lang="en-US" sz="3200" dirty="0"/>
        </a:p>
      </dgm:t>
    </dgm:pt>
    <dgm:pt modelId="{7F369294-E9BD-491D-905C-167185104448}" type="parTrans" cxnId="{A97993D6-36B6-49A1-9ECC-C1576F939DFF}">
      <dgm:prSet/>
      <dgm:spPr/>
      <dgm:t>
        <a:bodyPr/>
        <a:lstStyle/>
        <a:p>
          <a:endParaRPr lang="en-US"/>
        </a:p>
      </dgm:t>
    </dgm:pt>
    <dgm:pt modelId="{8B13B097-F0A8-48D9-A007-43EF67A85DC1}" type="sibTrans" cxnId="{A97993D6-36B6-49A1-9ECC-C1576F939DFF}">
      <dgm:prSet/>
      <dgm:spPr/>
      <dgm:t>
        <a:bodyPr/>
        <a:lstStyle/>
        <a:p>
          <a:endParaRPr lang="en-US"/>
        </a:p>
      </dgm:t>
    </dgm:pt>
    <dgm:pt modelId="{F019E0F4-F8D9-4F60-98CB-968ED24EBBCC}">
      <dgm:prSet phldrT="[Text]" custT="1"/>
      <dgm:spPr>
        <a:noFill/>
        <a:ln>
          <a:solidFill>
            <a:schemeClr val="tx1"/>
          </a:solidFill>
        </a:ln>
      </dgm:spPr>
      <dgm:t>
        <a:bodyPr/>
        <a:lstStyle/>
        <a:p>
          <a:r>
            <a:rPr lang="en-GB" sz="3200" dirty="0" smtClean="0"/>
            <a:t>Individual objectives</a:t>
          </a:r>
          <a:endParaRPr lang="en-US" sz="3200" dirty="0"/>
        </a:p>
      </dgm:t>
    </dgm:pt>
    <dgm:pt modelId="{DA7627E5-48AE-48AA-879C-169E2D6504ED}" type="parTrans" cxnId="{259D677D-62A6-4C2F-9CF8-8BB0D4B38CE7}">
      <dgm:prSet/>
      <dgm:spPr/>
      <dgm:t>
        <a:bodyPr/>
        <a:lstStyle/>
        <a:p>
          <a:endParaRPr lang="en-US"/>
        </a:p>
      </dgm:t>
    </dgm:pt>
    <dgm:pt modelId="{93C4E154-58C9-47A2-A538-E17CFD2998D4}" type="sibTrans" cxnId="{259D677D-62A6-4C2F-9CF8-8BB0D4B38CE7}">
      <dgm:prSet/>
      <dgm:spPr/>
      <dgm:t>
        <a:bodyPr/>
        <a:lstStyle/>
        <a:p>
          <a:endParaRPr lang="en-US"/>
        </a:p>
      </dgm:t>
    </dgm:pt>
    <dgm:pt modelId="{8D2B3DEA-98C0-4045-8601-E1A970F24B57}">
      <dgm:prSet custT="1"/>
      <dgm:spPr>
        <a:noFill/>
        <a:ln>
          <a:solidFill>
            <a:schemeClr val="tx1"/>
          </a:solidFill>
        </a:ln>
      </dgm:spPr>
      <dgm:t>
        <a:bodyPr/>
        <a:lstStyle/>
        <a:p>
          <a:r>
            <a:rPr lang="en-GB" sz="3200" dirty="0" smtClean="0"/>
            <a:t>Team Objectives</a:t>
          </a:r>
          <a:endParaRPr lang="en-US" sz="3200" dirty="0"/>
        </a:p>
      </dgm:t>
    </dgm:pt>
    <dgm:pt modelId="{CB430477-8FF4-459F-B73C-487202400716}" type="parTrans" cxnId="{2CAAD1D3-16ED-43AD-AE0D-A0CCE3AA83DB}">
      <dgm:prSet/>
      <dgm:spPr/>
      <dgm:t>
        <a:bodyPr/>
        <a:lstStyle/>
        <a:p>
          <a:endParaRPr lang="en-US"/>
        </a:p>
      </dgm:t>
    </dgm:pt>
    <dgm:pt modelId="{B8906B1D-5A02-4596-8EFA-322C5DB9DA43}" type="sibTrans" cxnId="{2CAAD1D3-16ED-43AD-AE0D-A0CCE3AA83DB}">
      <dgm:prSet/>
      <dgm:spPr/>
      <dgm:t>
        <a:bodyPr/>
        <a:lstStyle/>
        <a:p>
          <a:endParaRPr lang="en-US"/>
        </a:p>
      </dgm:t>
    </dgm:pt>
    <dgm:pt modelId="{7F0D837F-27B7-475E-9CA8-C5899377A74C}" type="pres">
      <dgm:prSet presAssocID="{5B8BD627-2776-4D24-9F0D-A174A107E120}" presName="Name0" presStyleCnt="0">
        <dgm:presLayoutVars>
          <dgm:dir val="rev"/>
          <dgm:animLvl val="lvl"/>
          <dgm:resizeHandles val="exact"/>
        </dgm:presLayoutVars>
      </dgm:prSet>
      <dgm:spPr/>
    </dgm:pt>
    <dgm:pt modelId="{A3BBB1D2-01ED-4225-968F-1DB78E67DEFD}" type="pres">
      <dgm:prSet presAssocID="{811B8947-12C6-43ED-94F8-8B6753C61F07}" presName="Name8" presStyleCnt="0"/>
      <dgm:spPr/>
    </dgm:pt>
    <dgm:pt modelId="{8FAD1FCD-5822-438F-9CA9-6BCB4B125F33}" type="pres">
      <dgm:prSet presAssocID="{811B8947-12C6-43ED-94F8-8B6753C61F07}" presName="level" presStyleLbl="node1" presStyleIdx="0" presStyleCnt="4">
        <dgm:presLayoutVars>
          <dgm:chMax val="1"/>
          <dgm:bulletEnabled val="1"/>
        </dgm:presLayoutVars>
      </dgm:prSet>
      <dgm:spPr/>
      <dgm:t>
        <a:bodyPr/>
        <a:lstStyle/>
        <a:p>
          <a:endParaRPr lang="en-US"/>
        </a:p>
      </dgm:t>
    </dgm:pt>
    <dgm:pt modelId="{7E39CBAB-4C43-4288-AEF5-41B46F0CF95B}" type="pres">
      <dgm:prSet presAssocID="{811B8947-12C6-43ED-94F8-8B6753C61F07}" presName="levelTx" presStyleLbl="revTx" presStyleIdx="0" presStyleCnt="0">
        <dgm:presLayoutVars>
          <dgm:chMax val="1"/>
          <dgm:bulletEnabled val="1"/>
        </dgm:presLayoutVars>
      </dgm:prSet>
      <dgm:spPr/>
      <dgm:t>
        <a:bodyPr/>
        <a:lstStyle/>
        <a:p>
          <a:endParaRPr lang="en-US"/>
        </a:p>
      </dgm:t>
    </dgm:pt>
    <dgm:pt modelId="{8A7DCD02-C7F0-4DC8-AE01-A08D3EEC6D61}" type="pres">
      <dgm:prSet presAssocID="{3DE8BCF1-E10B-4E2D-B705-870244BF9BFE}" presName="Name8" presStyleCnt="0"/>
      <dgm:spPr/>
    </dgm:pt>
    <dgm:pt modelId="{05668291-500F-4E7F-9C50-AE57F2DAF040}" type="pres">
      <dgm:prSet presAssocID="{3DE8BCF1-E10B-4E2D-B705-870244BF9BFE}" presName="level" presStyleLbl="node1" presStyleIdx="1" presStyleCnt="4" custScaleX="99637" custScaleY="50071">
        <dgm:presLayoutVars>
          <dgm:chMax val="1"/>
          <dgm:bulletEnabled val="1"/>
        </dgm:presLayoutVars>
      </dgm:prSet>
      <dgm:spPr/>
      <dgm:t>
        <a:bodyPr/>
        <a:lstStyle/>
        <a:p>
          <a:endParaRPr lang="en-US"/>
        </a:p>
      </dgm:t>
    </dgm:pt>
    <dgm:pt modelId="{EDA20BEF-BDA8-451D-95AE-D6CD27BCF5B2}" type="pres">
      <dgm:prSet presAssocID="{3DE8BCF1-E10B-4E2D-B705-870244BF9BFE}" presName="levelTx" presStyleLbl="revTx" presStyleIdx="0" presStyleCnt="0">
        <dgm:presLayoutVars>
          <dgm:chMax val="1"/>
          <dgm:bulletEnabled val="1"/>
        </dgm:presLayoutVars>
      </dgm:prSet>
      <dgm:spPr/>
      <dgm:t>
        <a:bodyPr/>
        <a:lstStyle/>
        <a:p>
          <a:endParaRPr lang="en-US"/>
        </a:p>
      </dgm:t>
    </dgm:pt>
    <dgm:pt modelId="{0D261CE5-282F-4283-8269-5410CDCB7B36}" type="pres">
      <dgm:prSet presAssocID="{8D2B3DEA-98C0-4045-8601-E1A970F24B57}" presName="Name8" presStyleCnt="0"/>
      <dgm:spPr/>
    </dgm:pt>
    <dgm:pt modelId="{B2268919-23F8-412A-A68B-4AF283572581}" type="pres">
      <dgm:prSet presAssocID="{8D2B3DEA-98C0-4045-8601-E1A970F24B57}" presName="level" presStyleLbl="node1" presStyleIdx="2" presStyleCnt="4" custScaleX="100119" custScaleY="58105">
        <dgm:presLayoutVars>
          <dgm:chMax val="1"/>
          <dgm:bulletEnabled val="1"/>
        </dgm:presLayoutVars>
      </dgm:prSet>
      <dgm:spPr/>
      <dgm:t>
        <a:bodyPr/>
        <a:lstStyle/>
        <a:p>
          <a:endParaRPr lang="en-US"/>
        </a:p>
      </dgm:t>
    </dgm:pt>
    <dgm:pt modelId="{17540003-89BA-48A8-A139-3DF1BFA1DE17}" type="pres">
      <dgm:prSet presAssocID="{8D2B3DEA-98C0-4045-8601-E1A970F24B57}" presName="levelTx" presStyleLbl="revTx" presStyleIdx="0" presStyleCnt="0">
        <dgm:presLayoutVars>
          <dgm:chMax val="1"/>
          <dgm:bulletEnabled val="1"/>
        </dgm:presLayoutVars>
      </dgm:prSet>
      <dgm:spPr/>
      <dgm:t>
        <a:bodyPr/>
        <a:lstStyle/>
        <a:p>
          <a:endParaRPr lang="en-US"/>
        </a:p>
      </dgm:t>
    </dgm:pt>
    <dgm:pt modelId="{56496341-1BD8-4367-8F2D-7C2CBEF248DA}" type="pres">
      <dgm:prSet presAssocID="{F019E0F4-F8D9-4F60-98CB-968ED24EBBCC}" presName="Name8" presStyleCnt="0"/>
      <dgm:spPr/>
    </dgm:pt>
    <dgm:pt modelId="{59C9F30A-17A9-4817-A283-FBDC6309B8D2}" type="pres">
      <dgm:prSet presAssocID="{F019E0F4-F8D9-4F60-98CB-968ED24EBBCC}" presName="level" presStyleLbl="node1" presStyleIdx="3" presStyleCnt="4" custScaleX="100000" custScaleY="61547" custLinFactNeighborX="1159" custLinFactNeighborY="-443">
        <dgm:presLayoutVars>
          <dgm:chMax val="1"/>
          <dgm:bulletEnabled val="1"/>
        </dgm:presLayoutVars>
      </dgm:prSet>
      <dgm:spPr/>
      <dgm:t>
        <a:bodyPr/>
        <a:lstStyle/>
        <a:p>
          <a:endParaRPr lang="en-US"/>
        </a:p>
      </dgm:t>
    </dgm:pt>
    <dgm:pt modelId="{9A964114-62B4-4039-BA6F-4E822A75A0B5}" type="pres">
      <dgm:prSet presAssocID="{F019E0F4-F8D9-4F60-98CB-968ED24EBBCC}" presName="levelTx" presStyleLbl="revTx" presStyleIdx="0" presStyleCnt="0">
        <dgm:presLayoutVars>
          <dgm:chMax val="1"/>
          <dgm:bulletEnabled val="1"/>
        </dgm:presLayoutVars>
      </dgm:prSet>
      <dgm:spPr/>
      <dgm:t>
        <a:bodyPr/>
        <a:lstStyle/>
        <a:p>
          <a:endParaRPr lang="en-US"/>
        </a:p>
      </dgm:t>
    </dgm:pt>
  </dgm:ptLst>
  <dgm:cxnLst>
    <dgm:cxn modelId="{5BD6EAA8-49DF-4021-96D8-621EF7154A19}" type="presOf" srcId="{3DE8BCF1-E10B-4E2D-B705-870244BF9BFE}" destId="{EDA20BEF-BDA8-451D-95AE-D6CD27BCF5B2}" srcOrd="1" destOrd="0" presId="urn:microsoft.com/office/officeart/2005/8/layout/pyramid1"/>
    <dgm:cxn modelId="{159D66B1-6616-4DDA-BEE9-9E91577D00D8}" type="presOf" srcId="{811B8947-12C6-43ED-94F8-8B6753C61F07}" destId="{8FAD1FCD-5822-438F-9CA9-6BCB4B125F33}" srcOrd="0" destOrd="0" presId="urn:microsoft.com/office/officeart/2005/8/layout/pyramid1"/>
    <dgm:cxn modelId="{F3C63E4F-DD0E-42F9-A49E-87C30FB27A68}" srcId="{5B8BD627-2776-4D24-9F0D-A174A107E120}" destId="{811B8947-12C6-43ED-94F8-8B6753C61F07}" srcOrd="0" destOrd="0" parTransId="{D12A9255-48ED-46FD-8854-420B23D8D447}" sibTransId="{91809A3D-F485-4BF8-8335-C6B996CADE3F}"/>
    <dgm:cxn modelId="{628062DF-33EC-46A7-AFAD-788EF92E16A7}" type="presOf" srcId="{F019E0F4-F8D9-4F60-98CB-968ED24EBBCC}" destId="{9A964114-62B4-4039-BA6F-4E822A75A0B5}" srcOrd="1" destOrd="0" presId="urn:microsoft.com/office/officeart/2005/8/layout/pyramid1"/>
    <dgm:cxn modelId="{E10C79CC-4B40-4672-9C1A-6EF8A0E2C067}" type="presOf" srcId="{3DE8BCF1-E10B-4E2D-B705-870244BF9BFE}" destId="{05668291-500F-4E7F-9C50-AE57F2DAF040}" srcOrd="0" destOrd="0" presId="urn:microsoft.com/office/officeart/2005/8/layout/pyramid1"/>
    <dgm:cxn modelId="{8E4A0394-78E9-43A0-89CE-743CC28B57BC}" type="presOf" srcId="{F019E0F4-F8D9-4F60-98CB-968ED24EBBCC}" destId="{59C9F30A-17A9-4817-A283-FBDC6309B8D2}" srcOrd="0" destOrd="0" presId="urn:microsoft.com/office/officeart/2005/8/layout/pyramid1"/>
    <dgm:cxn modelId="{2CAAD1D3-16ED-43AD-AE0D-A0CCE3AA83DB}" srcId="{5B8BD627-2776-4D24-9F0D-A174A107E120}" destId="{8D2B3DEA-98C0-4045-8601-E1A970F24B57}" srcOrd="2" destOrd="0" parTransId="{CB430477-8FF4-459F-B73C-487202400716}" sibTransId="{B8906B1D-5A02-4596-8EFA-322C5DB9DA43}"/>
    <dgm:cxn modelId="{259D677D-62A6-4C2F-9CF8-8BB0D4B38CE7}" srcId="{5B8BD627-2776-4D24-9F0D-A174A107E120}" destId="{F019E0F4-F8D9-4F60-98CB-968ED24EBBCC}" srcOrd="3" destOrd="0" parTransId="{DA7627E5-48AE-48AA-879C-169E2D6504ED}" sibTransId="{93C4E154-58C9-47A2-A538-E17CFD2998D4}"/>
    <dgm:cxn modelId="{BDA5F7B4-8A63-46B2-9E19-AF51C0B09255}" type="presOf" srcId="{8D2B3DEA-98C0-4045-8601-E1A970F24B57}" destId="{B2268919-23F8-412A-A68B-4AF283572581}" srcOrd="0" destOrd="0" presId="urn:microsoft.com/office/officeart/2005/8/layout/pyramid1"/>
    <dgm:cxn modelId="{FB71893F-A7BE-43BF-BD84-23F80D55ABFC}" type="presOf" srcId="{811B8947-12C6-43ED-94F8-8B6753C61F07}" destId="{7E39CBAB-4C43-4288-AEF5-41B46F0CF95B}" srcOrd="1" destOrd="0" presId="urn:microsoft.com/office/officeart/2005/8/layout/pyramid1"/>
    <dgm:cxn modelId="{6762BAF2-1C11-4015-9E83-8B847B1AE373}" type="presOf" srcId="{5B8BD627-2776-4D24-9F0D-A174A107E120}" destId="{7F0D837F-27B7-475E-9CA8-C5899377A74C}" srcOrd="0" destOrd="0" presId="urn:microsoft.com/office/officeart/2005/8/layout/pyramid1"/>
    <dgm:cxn modelId="{6A44D2DC-807F-47F8-BB0B-25A21767C62D}" type="presOf" srcId="{8D2B3DEA-98C0-4045-8601-E1A970F24B57}" destId="{17540003-89BA-48A8-A139-3DF1BFA1DE17}" srcOrd="1" destOrd="0" presId="urn:microsoft.com/office/officeart/2005/8/layout/pyramid1"/>
    <dgm:cxn modelId="{A97993D6-36B6-49A1-9ECC-C1576F939DFF}" srcId="{5B8BD627-2776-4D24-9F0D-A174A107E120}" destId="{3DE8BCF1-E10B-4E2D-B705-870244BF9BFE}" srcOrd="1" destOrd="0" parTransId="{7F369294-E9BD-491D-905C-167185104448}" sibTransId="{8B13B097-F0A8-48D9-A007-43EF67A85DC1}"/>
    <dgm:cxn modelId="{1826AD2C-A556-4FB3-A195-F6BDB95AEFE3}" type="presParOf" srcId="{7F0D837F-27B7-475E-9CA8-C5899377A74C}" destId="{A3BBB1D2-01ED-4225-968F-1DB78E67DEFD}" srcOrd="0" destOrd="0" presId="urn:microsoft.com/office/officeart/2005/8/layout/pyramid1"/>
    <dgm:cxn modelId="{25B6BE44-CBA2-4EDB-98EA-FE00B137BC48}" type="presParOf" srcId="{A3BBB1D2-01ED-4225-968F-1DB78E67DEFD}" destId="{8FAD1FCD-5822-438F-9CA9-6BCB4B125F33}" srcOrd="0" destOrd="0" presId="urn:microsoft.com/office/officeart/2005/8/layout/pyramid1"/>
    <dgm:cxn modelId="{3A9AB9AD-5E8B-41E8-8837-59E681ACEDBD}" type="presParOf" srcId="{A3BBB1D2-01ED-4225-968F-1DB78E67DEFD}" destId="{7E39CBAB-4C43-4288-AEF5-41B46F0CF95B}" srcOrd="1" destOrd="0" presId="urn:microsoft.com/office/officeart/2005/8/layout/pyramid1"/>
    <dgm:cxn modelId="{32187826-4496-4E93-927E-F3AA76944DE6}" type="presParOf" srcId="{7F0D837F-27B7-475E-9CA8-C5899377A74C}" destId="{8A7DCD02-C7F0-4DC8-AE01-A08D3EEC6D61}" srcOrd="1" destOrd="0" presId="urn:microsoft.com/office/officeart/2005/8/layout/pyramid1"/>
    <dgm:cxn modelId="{D9301712-C57F-4CEE-973A-B0C4F34B3623}" type="presParOf" srcId="{8A7DCD02-C7F0-4DC8-AE01-A08D3EEC6D61}" destId="{05668291-500F-4E7F-9C50-AE57F2DAF040}" srcOrd="0" destOrd="0" presId="urn:microsoft.com/office/officeart/2005/8/layout/pyramid1"/>
    <dgm:cxn modelId="{265A6BE5-B43F-4D3A-869F-DABAFA7DFF2A}" type="presParOf" srcId="{8A7DCD02-C7F0-4DC8-AE01-A08D3EEC6D61}" destId="{EDA20BEF-BDA8-451D-95AE-D6CD27BCF5B2}" srcOrd="1" destOrd="0" presId="urn:microsoft.com/office/officeart/2005/8/layout/pyramid1"/>
    <dgm:cxn modelId="{503A4B02-9420-4A68-96E2-4FCFBD35E909}" type="presParOf" srcId="{7F0D837F-27B7-475E-9CA8-C5899377A74C}" destId="{0D261CE5-282F-4283-8269-5410CDCB7B36}" srcOrd="2" destOrd="0" presId="urn:microsoft.com/office/officeart/2005/8/layout/pyramid1"/>
    <dgm:cxn modelId="{DA29411E-9814-408C-AF84-660C809C53B3}" type="presParOf" srcId="{0D261CE5-282F-4283-8269-5410CDCB7B36}" destId="{B2268919-23F8-412A-A68B-4AF283572581}" srcOrd="0" destOrd="0" presId="urn:microsoft.com/office/officeart/2005/8/layout/pyramid1"/>
    <dgm:cxn modelId="{FE43A943-C400-4B98-A611-3E7E16CD0161}" type="presParOf" srcId="{0D261CE5-282F-4283-8269-5410CDCB7B36}" destId="{17540003-89BA-48A8-A139-3DF1BFA1DE17}" srcOrd="1" destOrd="0" presId="urn:microsoft.com/office/officeart/2005/8/layout/pyramid1"/>
    <dgm:cxn modelId="{6F2D0120-1895-4037-98ED-8E845C6A1AD2}" type="presParOf" srcId="{7F0D837F-27B7-475E-9CA8-C5899377A74C}" destId="{56496341-1BD8-4367-8F2D-7C2CBEF248DA}" srcOrd="3" destOrd="0" presId="urn:microsoft.com/office/officeart/2005/8/layout/pyramid1"/>
    <dgm:cxn modelId="{DD3743F1-72BA-4347-AD63-2F3C0974D144}" type="presParOf" srcId="{56496341-1BD8-4367-8F2D-7C2CBEF248DA}" destId="{59C9F30A-17A9-4817-A283-FBDC6309B8D2}" srcOrd="0" destOrd="0" presId="urn:microsoft.com/office/officeart/2005/8/layout/pyramid1"/>
    <dgm:cxn modelId="{7A3085BF-3F0F-40BD-AD5D-B494635C954B}" type="presParOf" srcId="{56496341-1BD8-4367-8F2D-7C2CBEF248DA}" destId="{9A964114-62B4-4039-BA6F-4E822A75A0B5}"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AD1FCD-5822-438F-9CA9-6BCB4B125F33}">
      <dsp:nvSpPr>
        <dsp:cNvPr id="0" name=""/>
        <dsp:cNvSpPr/>
      </dsp:nvSpPr>
      <dsp:spPr>
        <a:xfrm>
          <a:off x="2908029" y="0"/>
          <a:ext cx="3426794" cy="2016185"/>
        </a:xfrm>
        <a:prstGeom prst="trapezoid">
          <a:avLst>
            <a:gd name="adj" fmla="val 84982"/>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GB" sz="2400" kern="1200" dirty="0" smtClean="0"/>
        </a:p>
        <a:p>
          <a:pPr lvl="0" algn="ctr" defTabSz="1066800">
            <a:lnSpc>
              <a:spcPct val="90000"/>
            </a:lnSpc>
            <a:spcBef>
              <a:spcPct val="0"/>
            </a:spcBef>
            <a:spcAft>
              <a:spcPct val="35000"/>
            </a:spcAft>
          </a:pPr>
          <a:r>
            <a:rPr lang="en-GB" sz="3200" kern="1200" dirty="0" smtClean="0"/>
            <a:t>SMT</a:t>
          </a:r>
        </a:p>
        <a:p>
          <a:pPr lvl="0" algn="ctr" defTabSz="1066800">
            <a:lnSpc>
              <a:spcPct val="90000"/>
            </a:lnSpc>
            <a:spcBef>
              <a:spcPct val="0"/>
            </a:spcBef>
            <a:spcAft>
              <a:spcPct val="35000"/>
            </a:spcAft>
          </a:pPr>
          <a:r>
            <a:rPr lang="en-GB" sz="3200" kern="1200" dirty="0" smtClean="0"/>
            <a:t>Corporate goals</a:t>
          </a:r>
          <a:endParaRPr lang="en-US" sz="3200" kern="1200" dirty="0"/>
        </a:p>
      </dsp:txBody>
      <dsp:txXfrm>
        <a:off x="2908029" y="0"/>
        <a:ext cx="3426794" cy="2016185"/>
      </dsp:txXfrm>
    </dsp:sp>
    <dsp:sp modelId="{05668291-500F-4E7F-9C50-AE57F2DAF040}">
      <dsp:nvSpPr>
        <dsp:cNvPr id="0" name=""/>
        <dsp:cNvSpPr/>
      </dsp:nvSpPr>
      <dsp:spPr>
        <a:xfrm>
          <a:off x="2059448" y="2016185"/>
          <a:ext cx="5123957" cy="1009524"/>
        </a:xfrm>
        <a:prstGeom prst="trapezoid">
          <a:avLst>
            <a:gd name="adj" fmla="val 84982"/>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r>
            <a:rPr lang="en-GB" sz="3200" kern="1200" dirty="0" smtClean="0"/>
            <a:t>Departmental Objectives</a:t>
          </a:r>
          <a:endParaRPr lang="en-US" sz="3200" kern="1200" dirty="0"/>
        </a:p>
      </dsp:txBody>
      <dsp:txXfrm>
        <a:off x="2956140" y="2016185"/>
        <a:ext cx="3330572" cy="1009524"/>
      </dsp:txXfrm>
    </dsp:sp>
    <dsp:sp modelId="{B2268919-23F8-412A-A68B-4AF283572581}">
      <dsp:nvSpPr>
        <dsp:cNvPr id="0" name=""/>
        <dsp:cNvSpPr/>
      </dsp:nvSpPr>
      <dsp:spPr>
        <a:xfrm>
          <a:off x="1050300" y="3025710"/>
          <a:ext cx="7142253" cy="1171504"/>
        </a:xfrm>
        <a:prstGeom prst="trapezoid">
          <a:avLst>
            <a:gd name="adj" fmla="val 84982"/>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r>
            <a:rPr lang="en-GB" sz="3200" kern="1200" dirty="0" smtClean="0"/>
            <a:t>Team Objectives</a:t>
          </a:r>
          <a:endParaRPr lang="en-US" sz="3200" kern="1200" dirty="0"/>
        </a:p>
      </dsp:txBody>
      <dsp:txXfrm>
        <a:off x="2300194" y="3025710"/>
        <a:ext cx="4642464" cy="1171504"/>
      </dsp:txXfrm>
    </dsp:sp>
    <dsp:sp modelId="{59C9F30A-17A9-4817-A283-FBDC6309B8D2}">
      <dsp:nvSpPr>
        <dsp:cNvPr id="0" name=""/>
        <dsp:cNvSpPr/>
      </dsp:nvSpPr>
      <dsp:spPr>
        <a:xfrm>
          <a:off x="0" y="4188283"/>
          <a:ext cx="9242854" cy="1240901"/>
        </a:xfrm>
        <a:prstGeom prst="trapezoid">
          <a:avLst>
            <a:gd name="adj" fmla="val 84982"/>
          </a:avLst>
        </a:prstGeom>
        <a:no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r>
            <a:rPr lang="en-GB" sz="3200" kern="1200" dirty="0" smtClean="0"/>
            <a:t>Individual objectives</a:t>
          </a:r>
          <a:endParaRPr lang="en-US" sz="3200" kern="1200" dirty="0"/>
        </a:p>
      </dsp:txBody>
      <dsp:txXfrm>
        <a:off x="1617499" y="4188283"/>
        <a:ext cx="6007855" cy="1240901"/>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32E4B7DB-3F29-4462-A58B-2198AB4BF715}" type="datetimeFigureOut">
              <a:rPr lang="en-US" smtClean="0"/>
              <a:t>7/12/2017</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A022997-A259-4CE2-8E66-D1B2C69BAFE0}" type="slidenum">
              <a:rPr lang="en-US" smtClean="0"/>
              <a:t>‹#›</a:t>
            </a:fld>
            <a:endParaRPr lang="en-US"/>
          </a:p>
        </p:txBody>
      </p:sp>
    </p:spTree>
    <p:extLst>
      <p:ext uri="{BB962C8B-B14F-4D97-AF65-F5344CB8AC3E}">
        <p14:creationId xmlns:p14="http://schemas.microsoft.com/office/powerpoint/2010/main" val="14655929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B1A52B60-DADA-4157-9D0A-32A24B55E195}" type="datetimeFigureOut">
              <a:rPr lang="en-US" smtClean="0"/>
              <a:t>7/12/2017</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7EC29F37-422A-4317-9D41-D296AB8251B4}" type="slidenum">
              <a:rPr lang="en-US" smtClean="0"/>
              <a:t>‹#›</a:t>
            </a:fld>
            <a:endParaRPr lang="en-US"/>
          </a:p>
        </p:txBody>
      </p:sp>
    </p:spTree>
    <p:extLst>
      <p:ext uri="{BB962C8B-B14F-4D97-AF65-F5344CB8AC3E}">
        <p14:creationId xmlns:p14="http://schemas.microsoft.com/office/powerpoint/2010/main" val="3114413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en.wikipedia.org/w/index.php?title=Walter_Reckless&amp;action=edit&amp;redlink=1"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en.wikipedia.org/wiki/Deviant"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1C77310-6767-4A6F-BE87-EA50DEE011A4}" type="slidenum">
              <a:rPr lang="en-US" altLang="en-US" smtClean="0">
                <a:solidFill>
                  <a:prstClr val="black"/>
                </a:solidFill>
                <a:cs typeface="Arial" panose="020B0604020202020204" pitchFamily="34" charset="0"/>
              </a:rPr>
              <a:pPr>
                <a:spcBef>
                  <a:spcPct val="0"/>
                </a:spcBef>
              </a:pPr>
              <a:t>3</a:t>
            </a:fld>
            <a:endParaRPr lang="en-US" altLang="en-US" smtClean="0">
              <a:solidFill>
                <a:prstClr val="black"/>
              </a:solidFill>
              <a:cs typeface="Arial" panose="020B0604020202020204" pitchFamily="34" charset="0"/>
            </a:endParaRPr>
          </a:p>
        </p:txBody>
      </p:sp>
    </p:spTree>
    <p:extLst>
      <p:ext uri="{BB962C8B-B14F-4D97-AF65-F5344CB8AC3E}">
        <p14:creationId xmlns:p14="http://schemas.microsoft.com/office/powerpoint/2010/main" val="3926064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a:p>
            <a:pPr eaLnBrk="1" hangingPunct="1">
              <a:spcBef>
                <a:spcPct val="0"/>
              </a:spcBef>
            </a:pPr>
            <a:endParaRPr lang="en-GB" altLang="en-US" smtClean="0"/>
          </a:p>
          <a:p>
            <a:pPr eaLnBrk="1" hangingPunct="1">
              <a:spcBef>
                <a:spcPct val="0"/>
              </a:spcBef>
            </a:pPr>
            <a:r>
              <a:rPr lang="en-US" altLang="en-US" smtClean="0"/>
              <a:t>Control Theory, as developed by </a:t>
            </a:r>
            <a:r>
              <a:rPr lang="en-US" altLang="en-US" smtClean="0">
                <a:hlinkClick r:id="rId3" action="ppaction://hlinkfile" tooltip="Walter Reckless (page does not exist)"/>
              </a:rPr>
              <a:t>Walter Reckless</a:t>
            </a:r>
            <a:r>
              <a:rPr lang="en-US" altLang="en-US" smtClean="0"/>
              <a:t> in 1973, states that behavior is caused not by outside stimuli, but by what a person wants most at any given time. According to the control theory, weak containing social systems result in </a:t>
            </a:r>
            <a:r>
              <a:rPr lang="en-US" altLang="en-US" smtClean="0">
                <a:hlinkClick r:id="rId4" action="ppaction://hlinkfile" tooltip="Deviant"/>
              </a:rPr>
              <a:t>deviant</a:t>
            </a:r>
            <a:r>
              <a:rPr lang="en-US" altLang="en-US" smtClean="0"/>
              <a:t> behavior. Deviant behavior occurs when external controls on behavior are weak. </a:t>
            </a:r>
          </a:p>
          <a:p>
            <a:pPr eaLnBrk="1" hangingPunct="1">
              <a:spcBef>
                <a:spcPct val="0"/>
              </a:spcBef>
            </a:pPr>
            <a:endParaRPr lang="en-US" altLang="en-US" smtClean="0"/>
          </a:p>
          <a:p>
            <a:pPr eaLnBrk="1" hangingPunct="1">
              <a:spcBef>
                <a:spcPct val="0"/>
              </a:spcBef>
            </a:pPr>
            <a:endParaRPr lang="en-US" altLang="en-US" smtClean="0"/>
          </a:p>
          <a:p>
            <a:pPr eaLnBrk="1" hangingPunct="1">
              <a:spcBef>
                <a:spcPct val="0"/>
              </a:spcBef>
            </a:pPr>
            <a:r>
              <a:rPr lang="en-GB" altLang="en-US" smtClean="0"/>
              <a:t>Goal theory – identifies 4 mechanisms which connect goals to performance outcomes. 1) they direct attention to priorities  2) they stimulate effort  3) they challenge people to bring their knowledge and skills to bear to increase their chances of success 4) the more challenging the goal, the more people will draw on their full repertoire of skills.  This theory underpins the emphasis in PM of identifying and agreeing objectives against which performance can be monitored and measured.</a:t>
            </a:r>
          </a:p>
          <a:p>
            <a:pPr eaLnBrk="1" hangingPunct="1">
              <a:spcBef>
                <a:spcPct val="0"/>
              </a:spcBef>
            </a:pPr>
            <a:endParaRPr lang="en-GB" altLang="en-US" smtClean="0"/>
          </a:p>
          <a:p>
            <a:pPr eaLnBrk="1" hangingPunct="1">
              <a:spcBef>
                <a:spcPct val="0"/>
              </a:spcBef>
            </a:pPr>
            <a:r>
              <a:rPr lang="en-GB" altLang="en-US" smtClean="0"/>
              <a:t>Social Cognitive theory – based on Bandura’s central concept of self-efficacy.  What people believe they can and cannot do powerfully impacts on their performance.  Developing and strengthening positive self-belief in employees is therefore an important PM objective.</a:t>
            </a:r>
            <a:endParaRPr lang="en-US" altLang="en-US" smtClean="0"/>
          </a:p>
          <a:p>
            <a:pPr eaLnBrk="1" hangingPunct="1">
              <a:spcBef>
                <a:spcPct val="0"/>
              </a:spcBef>
            </a:pPr>
            <a:r>
              <a:rPr lang="en-US" altLang="en-US" smtClean="0"/>
              <a:t>According to control theory; focuses on feedback as a means of shaping behaviour.  As people receive feedback on their behaviour they appreciate any discrepancies between what they are doing and what they are expected to do and correct any discrepancies.  Feedback is recognised as a crucial aspect of PM&gt;  (From Armstrong)</a:t>
            </a:r>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C84FC3C-A416-4D04-A959-15C01AF19A58}" type="slidenum">
              <a:rPr lang="en-US" altLang="en-US" smtClean="0">
                <a:solidFill>
                  <a:prstClr val="black"/>
                </a:solidFill>
              </a:rPr>
              <a:pPr>
                <a:spcBef>
                  <a:spcPct val="0"/>
                </a:spcBef>
              </a:pPr>
              <a:t>8</a:t>
            </a:fld>
            <a:endParaRPr lang="en-US" altLang="en-US" smtClean="0">
              <a:solidFill>
                <a:prstClr val="black"/>
              </a:solidFill>
            </a:endParaRPr>
          </a:p>
        </p:txBody>
      </p:sp>
    </p:spTree>
    <p:extLst>
      <p:ext uri="{BB962C8B-B14F-4D97-AF65-F5344CB8AC3E}">
        <p14:creationId xmlns:p14="http://schemas.microsoft.com/office/powerpoint/2010/main" val="22572073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16F831AF-1843-4B77-9019-5F4F732FCB25}" type="datetimeFigureOut">
              <a:rPr lang="en-GB"/>
              <a:pPr>
                <a:defRPr/>
              </a:pPr>
              <a:t>12/07/2017</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defTabSz="914400" eaLnBrk="1" fontAlgn="auto" hangingPunct="1">
              <a:spcBef>
                <a:spcPts val="0"/>
              </a:spcBef>
              <a:spcAft>
                <a:spcPts val="0"/>
              </a:spcAft>
              <a:defRPr>
                <a:solidFill>
                  <a:prstClr val="black"/>
                </a:solidFill>
                <a:latin typeface="Myriad Pro"/>
              </a:defRPr>
            </a:lvl1pPr>
          </a:lstStyle>
          <a:p>
            <a:pPr>
              <a:defRPr/>
            </a:pPr>
            <a:endParaRPr lang="en-GB"/>
          </a:p>
        </p:txBody>
      </p:sp>
      <p:sp>
        <p:nvSpPr>
          <p:cNvPr id="6" name="Slide Number Placeholder 5"/>
          <p:cNvSpPr>
            <a:spLocks noGrp="1"/>
          </p:cNvSpPr>
          <p:nvPr>
            <p:ph type="sldNum" sz="quarter" idx="12"/>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38A4892B-75FF-4936-B67D-C19C8E7E5222}" type="slidenum">
              <a:rPr lang="en-GB"/>
              <a:pPr>
                <a:defRPr/>
              </a:pPr>
              <a:t>‹#›</a:t>
            </a:fld>
            <a:endParaRPr lang="en-GB"/>
          </a:p>
        </p:txBody>
      </p:sp>
    </p:spTree>
    <p:extLst>
      <p:ext uri="{BB962C8B-B14F-4D97-AF65-F5344CB8AC3E}">
        <p14:creationId xmlns:p14="http://schemas.microsoft.com/office/powerpoint/2010/main" val="690754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65C49C65-F6A2-4F69-B8AC-FBA2FFF2F536}" type="datetimeFigureOut">
              <a:rPr lang="en-GB"/>
              <a:pPr>
                <a:defRPr/>
              </a:pPr>
              <a:t>12/07/2017</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defTabSz="914400" eaLnBrk="1" fontAlgn="auto" hangingPunct="1">
              <a:spcBef>
                <a:spcPts val="0"/>
              </a:spcBef>
              <a:spcAft>
                <a:spcPts val="0"/>
              </a:spcAft>
              <a:defRPr>
                <a:solidFill>
                  <a:prstClr val="black"/>
                </a:solidFill>
                <a:latin typeface="Myriad Pro"/>
              </a:defRPr>
            </a:lvl1pPr>
          </a:lstStyle>
          <a:p>
            <a:pPr>
              <a:defRPr/>
            </a:pPr>
            <a:endParaRPr lang="en-GB"/>
          </a:p>
        </p:txBody>
      </p:sp>
      <p:sp>
        <p:nvSpPr>
          <p:cNvPr id="6" name="Slide Number Placeholder 5"/>
          <p:cNvSpPr>
            <a:spLocks noGrp="1"/>
          </p:cNvSpPr>
          <p:nvPr>
            <p:ph type="sldNum" sz="quarter" idx="12"/>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7024FBAC-BB10-4B26-82F3-DC9483F2AECA}" type="slidenum">
              <a:rPr lang="en-GB"/>
              <a:pPr>
                <a:defRPr/>
              </a:pPr>
              <a:t>‹#›</a:t>
            </a:fld>
            <a:endParaRPr lang="en-GB"/>
          </a:p>
        </p:txBody>
      </p:sp>
    </p:spTree>
    <p:extLst>
      <p:ext uri="{BB962C8B-B14F-4D97-AF65-F5344CB8AC3E}">
        <p14:creationId xmlns:p14="http://schemas.microsoft.com/office/powerpoint/2010/main" val="1341637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41227BA8-60C1-4E2D-A67B-11B2F52A65CD}" type="datetimeFigureOut">
              <a:rPr lang="en-GB"/>
              <a:pPr>
                <a:defRPr/>
              </a:pPr>
              <a:t>12/07/2017</a:t>
            </a:fld>
            <a:endParaRPr lang="en-GB"/>
          </a:p>
        </p:txBody>
      </p:sp>
      <p:sp>
        <p:nvSpPr>
          <p:cNvPr id="5" name="Slide Number Placeholder 5"/>
          <p:cNvSpPr>
            <a:spLocks noGrp="1"/>
          </p:cNvSpPr>
          <p:nvPr>
            <p:ph type="sldNum" sz="quarter" idx="11"/>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612405E9-0001-4126-B3D5-52DFFCD5C2F6}" type="slidenum">
              <a:rPr lang="en-GB"/>
              <a:pPr>
                <a:defRPr/>
              </a:pPr>
              <a:t>‹#›</a:t>
            </a:fld>
            <a:endParaRPr lang="en-GB"/>
          </a:p>
        </p:txBody>
      </p:sp>
    </p:spTree>
    <p:extLst>
      <p:ext uri="{BB962C8B-B14F-4D97-AF65-F5344CB8AC3E}">
        <p14:creationId xmlns:p14="http://schemas.microsoft.com/office/powerpoint/2010/main" val="1698355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2526AC5C-5500-4A8F-8962-8D2E898F94B9}" type="datetimeFigureOut">
              <a:rPr lang="en-GB"/>
              <a:pPr>
                <a:defRPr/>
              </a:pPr>
              <a:t>12/07/2017</a:t>
            </a:fld>
            <a:endParaRPr lang="en-GB"/>
          </a:p>
        </p:txBody>
      </p:sp>
      <p:sp>
        <p:nvSpPr>
          <p:cNvPr id="6" name="Slide Number Placeholder 6"/>
          <p:cNvSpPr>
            <a:spLocks noGrp="1"/>
          </p:cNvSpPr>
          <p:nvPr>
            <p:ph type="sldNum" sz="quarter" idx="11"/>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AA0AA83E-3D71-4D4D-B312-283D7ED50D2D}" type="slidenum">
              <a:rPr lang="en-GB"/>
              <a:pPr>
                <a:defRPr/>
              </a:pPr>
              <a:t>‹#›</a:t>
            </a:fld>
            <a:endParaRPr lang="en-GB"/>
          </a:p>
        </p:txBody>
      </p:sp>
    </p:spTree>
    <p:extLst>
      <p:ext uri="{BB962C8B-B14F-4D97-AF65-F5344CB8AC3E}">
        <p14:creationId xmlns:p14="http://schemas.microsoft.com/office/powerpoint/2010/main" val="3365851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D9CF6A06-139A-433D-901F-361476B41C77}" type="datetimeFigureOut">
              <a:rPr lang="en-GB"/>
              <a:pPr>
                <a:defRPr/>
              </a:pPr>
              <a:t>12/07/2017</a:t>
            </a:fld>
            <a:endParaRPr lang="en-GB"/>
          </a:p>
        </p:txBody>
      </p:sp>
      <p:sp>
        <p:nvSpPr>
          <p:cNvPr id="8" name="Slide Number Placeholder 8"/>
          <p:cNvSpPr>
            <a:spLocks noGrp="1"/>
          </p:cNvSpPr>
          <p:nvPr>
            <p:ph type="sldNum" sz="quarter" idx="11"/>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EF7E6CB8-33D8-4733-B69C-340FAAD6333A}" type="slidenum">
              <a:rPr lang="en-GB"/>
              <a:pPr>
                <a:defRPr/>
              </a:pPr>
              <a:t>‹#›</a:t>
            </a:fld>
            <a:endParaRPr lang="en-GB"/>
          </a:p>
        </p:txBody>
      </p:sp>
    </p:spTree>
    <p:extLst>
      <p:ext uri="{BB962C8B-B14F-4D97-AF65-F5344CB8AC3E}">
        <p14:creationId xmlns:p14="http://schemas.microsoft.com/office/powerpoint/2010/main" val="3740226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81BF52E0-4576-4FE3-8A0D-0B349F0244C7}" type="datetimeFigureOut">
              <a:rPr lang="en-GB"/>
              <a:pPr>
                <a:defRPr/>
              </a:pPr>
              <a:t>12/07/2017</a:t>
            </a:fld>
            <a:endParaRPr lang="en-GB"/>
          </a:p>
        </p:txBody>
      </p:sp>
      <p:sp>
        <p:nvSpPr>
          <p:cNvPr id="4" name="Slide Number Placeholder 4"/>
          <p:cNvSpPr>
            <a:spLocks noGrp="1"/>
          </p:cNvSpPr>
          <p:nvPr>
            <p:ph type="sldNum" sz="quarter" idx="11"/>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380CC9E4-C44D-4809-BCED-C8F8932862C0}" type="slidenum">
              <a:rPr lang="en-GB"/>
              <a:pPr>
                <a:defRPr/>
              </a:pPr>
              <a:t>‹#›</a:t>
            </a:fld>
            <a:endParaRPr lang="en-GB"/>
          </a:p>
        </p:txBody>
      </p:sp>
    </p:spTree>
    <p:extLst>
      <p:ext uri="{BB962C8B-B14F-4D97-AF65-F5344CB8AC3E}">
        <p14:creationId xmlns:p14="http://schemas.microsoft.com/office/powerpoint/2010/main" val="3746047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A632D060-1759-48AD-A890-B6FFDF7F92E7}" type="datetimeFigureOut">
              <a:rPr lang="en-GB"/>
              <a:pPr>
                <a:defRPr/>
              </a:pPr>
              <a:t>12/07/2017</a:t>
            </a:fld>
            <a:endParaRPr lang="en-GB"/>
          </a:p>
        </p:txBody>
      </p:sp>
      <p:sp>
        <p:nvSpPr>
          <p:cNvPr id="3" name="Slide Number Placeholder 3"/>
          <p:cNvSpPr>
            <a:spLocks noGrp="1"/>
          </p:cNvSpPr>
          <p:nvPr>
            <p:ph type="sldNum" sz="quarter" idx="11"/>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D7E0379A-6376-441E-B8FA-46B35BECBC88}" type="slidenum">
              <a:rPr lang="en-GB"/>
              <a:pPr>
                <a:defRPr/>
              </a:pPr>
              <a:t>‹#›</a:t>
            </a:fld>
            <a:endParaRPr lang="en-GB"/>
          </a:p>
        </p:txBody>
      </p:sp>
    </p:spTree>
    <p:extLst>
      <p:ext uri="{BB962C8B-B14F-4D97-AF65-F5344CB8AC3E}">
        <p14:creationId xmlns:p14="http://schemas.microsoft.com/office/powerpoint/2010/main" val="744210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5A847B73-6909-4E7B-9714-D899019BA780}" type="datetimeFigureOut">
              <a:rPr lang="en-GB"/>
              <a:pPr>
                <a:defRPr/>
              </a:pPr>
              <a:t>12/07/2017</a:t>
            </a:fld>
            <a:endParaRPr lang="en-GB"/>
          </a:p>
        </p:txBody>
      </p:sp>
      <p:sp>
        <p:nvSpPr>
          <p:cNvPr id="6" name="Slide Number Placeholder 6"/>
          <p:cNvSpPr>
            <a:spLocks noGrp="1"/>
          </p:cNvSpPr>
          <p:nvPr>
            <p:ph type="sldNum" sz="quarter" idx="11"/>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56490061-7B45-449F-8108-0DA85D7610F2}" type="slidenum">
              <a:rPr lang="en-GB"/>
              <a:pPr>
                <a:defRPr/>
              </a:pPr>
              <a:t>‹#›</a:t>
            </a:fld>
            <a:endParaRPr lang="en-GB"/>
          </a:p>
        </p:txBody>
      </p:sp>
    </p:spTree>
    <p:extLst>
      <p:ext uri="{BB962C8B-B14F-4D97-AF65-F5344CB8AC3E}">
        <p14:creationId xmlns:p14="http://schemas.microsoft.com/office/powerpoint/2010/main" val="894965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8F519868-02C3-4492-814F-9227699E846E}" type="datetimeFigureOut">
              <a:rPr lang="en-GB"/>
              <a:pPr>
                <a:defRPr/>
              </a:pPr>
              <a:t>12/07/2017</a:t>
            </a:fld>
            <a:endParaRPr lang="en-GB"/>
          </a:p>
        </p:txBody>
      </p:sp>
      <p:sp>
        <p:nvSpPr>
          <p:cNvPr id="6" name="Slide Number Placeholder 6"/>
          <p:cNvSpPr>
            <a:spLocks noGrp="1"/>
          </p:cNvSpPr>
          <p:nvPr>
            <p:ph type="sldNum" sz="quarter" idx="11"/>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EC6A79AE-A955-4092-84FB-94971F8B71ED}" type="slidenum">
              <a:rPr lang="en-GB"/>
              <a:pPr>
                <a:defRPr/>
              </a:pPr>
              <a:t>‹#›</a:t>
            </a:fld>
            <a:endParaRPr lang="en-GB"/>
          </a:p>
        </p:txBody>
      </p:sp>
    </p:spTree>
    <p:extLst>
      <p:ext uri="{BB962C8B-B14F-4D97-AF65-F5344CB8AC3E}">
        <p14:creationId xmlns:p14="http://schemas.microsoft.com/office/powerpoint/2010/main" val="3051299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6DBFAF9E-B314-40D5-BDA0-92454C92FCF5}" type="datetimeFigureOut">
              <a:rPr lang="en-GB"/>
              <a:pPr>
                <a:defRPr/>
              </a:pPr>
              <a:t>12/07/2017</a:t>
            </a:fld>
            <a:endParaRPr lang="en-GB"/>
          </a:p>
        </p:txBody>
      </p:sp>
      <p:sp>
        <p:nvSpPr>
          <p:cNvPr id="5" name="Slide Number Placeholder 5"/>
          <p:cNvSpPr>
            <a:spLocks noGrp="1"/>
          </p:cNvSpPr>
          <p:nvPr>
            <p:ph type="sldNum" sz="quarter" idx="11"/>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CE4B5045-240C-4758-A0A8-B6277350D81B}" type="slidenum">
              <a:rPr lang="en-GB"/>
              <a:pPr>
                <a:defRPr/>
              </a:pPr>
              <a:t>‹#›</a:t>
            </a:fld>
            <a:endParaRPr lang="en-GB"/>
          </a:p>
        </p:txBody>
      </p:sp>
    </p:spTree>
    <p:extLst>
      <p:ext uri="{BB962C8B-B14F-4D97-AF65-F5344CB8AC3E}">
        <p14:creationId xmlns:p14="http://schemas.microsoft.com/office/powerpoint/2010/main" val="76706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2FD25EC9-6E9D-4EBC-BC3B-ECAEB2F8CB2C}" type="datetimeFigureOut">
              <a:rPr lang="en-GB"/>
              <a:pPr>
                <a:defRPr/>
              </a:pPr>
              <a:t>12/07/2017</a:t>
            </a:fld>
            <a:endParaRPr lang="en-GB"/>
          </a:p>
        </p:txBody>
      </p:sp>
      <p:sp>
        <p:nvSpPr>
          <p:cNvPr id="5" name="Slide Number Placeholder 5"/>
          <p:cNvSpPr>
            <a:spLocks noGrp="1"/>
          </p:cNvSpPr>
          <p:nvPr>
            <p:ph type="sldNum" sz="quarter" idx="11"/>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9544FB78-F3CC-49DB-84AF-E52CD6FF10C1}" type="slidenum">
              <a:rPr lang="en-GB"/>
              <a:pPr>
                <a:defRPr/>
              </a:pPr>
              <a:t>‹#›</a:t>
            </a:fld>
            <a:endParaRPr lang="en-GB"/>
          </a:p>
        </p:txBody>
      </p:sp>
    </p:spTree>
    <p:extLst>
      <p:ext uri="{BB962C8B-B14F-4D97-AF65-F5344CB8AC3E}">
        <p14:creationId xmlns:p14="http://schemas.microsoft.com/office/powerpoint/2010/main" val="10981537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a:xfrm>
            <a:off x="838200" y="6356351"/>
            <a:ext cx="2743200" cy="365125"/>
          </a:xfrm>
          <a:prstGeom prst="rect">
            <a:avLst/>
          </a:prstGeom>
        </p:spPr>
        <p:txBody>
          <a:bodyPr/>
          <a:lstStyle/>
          <a:p>
            <a:fld id="{5ADA5BFE-189F-4E38-8F7B-B08BECD51B37}" type="datetimeFigureOut">
              <a:rPr lang="en-US">
                <a:solidFill>
                  <a:prstClr val="black"/>
                </a:solidFill>
              </a:rPr>
              <a:pPr/>
              <a:t>7/12/2017</a:t>
            </a:fld>
            <a:endParaRPr lang="en-US">
              <a:solidFill>
                <a:prstClr val="black"/>
              </a:solidFill>
            </a:endParaRPr>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p>
            <a:fld id="{C4DBCD54-A3F3-4342-BA81-028DE53DBCFF}" type="slidenum">
              <a:rPr lang="en-US">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4033519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325563"/>
          </a:xfrm>
          <a:prstGeom prst="rect">
            <a:avLst/>
          </a:prstGeom>
        </p:spPr>
        <p:txBody>
          <a:bodyPr/>
          <a:lstStyle/>
          <a:p>
            <a:r>
              <a:rPr lang="en-US" smtClean="0"/>
              <a:t>Click to edit Master title style</a:t>
            </a:r>
            <a:endParaRPr lang="en-US"/>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838200" y="6356351"/>
            <a:ext cx="2743200" cy="365125"/>
          </a:xfrm>
          <a:prstGeom prst="rect">
            <a:avLst/>
          </a:prstGeom>
        </p:spPr>
        <p:txBody>
          <a:bodyPr/>
          <a:lstStyle/>
          <a:p>
            <a:fld id="{5ADA5BFE-189F-4E38-8F7B-B08BECD51B37}" type="datetimeFigureOut">
              <a:rPr lang="en-US">
                <a:solidFill>
                  <a:prstClr val="black"/>
                </a:solidFill>
              </a:rPr>
              <a:pPr/>
              <a:t>7/12/2017</a:t>
            </a:fld>
            <a:endParaRPr lang="en-US">
              <a:solidFill>
                <a:prstClr val="black"/>
              </a:solidFill>
            </a:endParaRPr>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p>
            <a:fld id="{C4DBCD54-A3F3-4342-BA81-028DE53DBCFF}" type="slidenum">
              <a:rPr lang="en-US">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162481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a:prstGeom prst="rect">
            <a:avLst/>
          </a:prstGeo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38200" y="6356351"/>
            <a:ext cx="2743200" cy="365125"/>
          </a:xfrm>
          <a:prstGeom prst="rect">
            <a:avLst/>
          </a:prstGeom>
        </p:spPr>
        <p:txBody>
          <a:bodyPr/>
          <a:lstStyle/>
          <a:p>
            <a:fld id="{5ADA5BFE-189F-4E38-8F7B-B08BECD51B37}" type="datetimeFigureOut">
              <a:rPr lang="en-US">
                <a:solidFill>
                  <a:prstClr val="black"/>
                </a:solidFill>
              </a:rPr>
              <a:pPr/>
              <a:t>7/12/2017</a:t>
            </a:fld>
            <a:endParaRPr lang="en-US">
              <a:solidFill>
                <a:prstClr val="black"/>
              </a:solidFill>
            </a:endParaRPr>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p>
            <a:fld id="{C4DBCD54-A3F3-4342-BA81-028DE53DBCFF}" type="slidenum">
              <a:rPr lang="en-US">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7792789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325563"/>
          </a:xfrm>
          <a:prstGeom prst="rect">
            <a:avLst/>
          </a:prstGeom>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56200" cy="4351338"/>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825625"/>
            <a:ext cx="5156200" cy="4351338"/>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838200" y="6356351"/>
            <a:ext cx="2743200" cy="365125"/>
          </a:xfrm>
          <a:prstGeom prst="rect">
            <a:avLst/>
          </a:prstGeom>
        </p:spPr>
        <p:txBody>
          <a:bodyPr/>
          <a:lstStyle/>
          <a:p>
            <a:fld id="{5ADA5BFE-189F-4E38-8F7B-B08BECD51B37}" type="datetimeFigureOut">
              <a:rPr lang="en-US">
                <a:solidFill>
                  <a:prstClr val="black"/>
                </a:solidFill>
              </a:rPr>
              <a:pPr/>
              <a:t>7/12/2017</a:t>
            </a:fld>
            <a:endParaRPr lang="en-US">
              <a:solidFill>
                <a:prstClr val="black"/>
              </a:solidFill>
            </a:endParaRPr>
          </a:p>
        </p:txBody>
      </p:sp>
      <p:sp>
        <p:nvSpPr>
          <p:cNvPr id="6" name="Footer Placeholder 5"/>
          <p:cNvSpPr>
            <a:spLocks noGrp="1"/>
          </p:cNvSpPr>
          <p:nvPr>
            <p:ph type="ftr" sz="quarter" idx="11"/>
          </p:nvPr>
        </p:nvSpPr>
        <p:spPr>
          <a:xfrm>
            <a:off x="4038600" y="6356351"/>
            <a:ext cx="41148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8610600" y="6356351"/>
            <a:ext cx="2743200" cy="365125"/>
          </a:xfrm>
          <a:prstGeom prst="rect">
            <a:avLst/>
          </a:prstGeom>
        </p:spPr>
        <p:txBody>
          <a:bodyPr/>
          <a:lstStyle/>
          <a:p>
            <a:fld id="{C4DBCD54-A3F3-4342-BA81-028DE53DBCFF}" type="slidenum">
              <a:rPr lang="en-US">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377947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a:prstGeom prst="rect">
            <a:avLst/>
          </a:prstGeom>
        </p:spPr>
        <p:txBody>
          <a:bodyPr/>
          <a:lstStyle/>
          <a:p>
            <a:r>
              <a:rPr lang="en-US" smtClean="0"/>
              <a:t>Click to edit Master title style</a:t>
            </a:r>
            <a:endParaRPr lang="en-US"/>
          </a:p>
        </p:txBody>
      </p:sp>
      <p:sp>
        <p:nvSpPr>
          <p:cNvPr id="3" name="Text Placeholder 2"/>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40318" y="2505075"/>
            <a:ext cx="5158316" cy="3684588"/>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717" cy="3684588"/>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a:xfrm>
            <a:off x="838200" y="6356351"/>
            <a:ext cx="2743200" cy="365125"/>
          </a:xfrm>
          <a:prstGeom prst="rect">
            <a:avLst/>
          </a:prstGeom>
        </p:spPr>
        <p:txBody>
          <a:bodyPr/>
          <a:lstStyle/>
          <a:p>
            <a:fld id="{5ADA5BFE-189F-4E38-8F7B-B08BECD51B37}" type="datetimeFigureOut">
              <a:rPr lang="en-US">
                <a:solidFill>
                  <a:prstClr val="black"/>
                </a:solidFill>
              </a:rPr>
              <a:pPr/>
              <a:t>7/12/2017</a:t>
            </a:fld>
            <a:endParaRPr lang="en-US">
              <a:solidFill>
                <a:prstClr val="black"/>
              </a:solidFill>
            </a:endParaRPr>
          </a:p>
        </p:txBody>
      </p:sp>
      <p:sp>
        <p:nvSpPr>
          <p:cNvPr id="8" name="Footer Placeholder 7"/>
          <p:cNvSpPr>
            <a:spLocks noGrp="1"/>
          </p:cNvSpPr>
          <p:nvPr>
            <p:ph type="ftr" sz="quarter" idx="11"/>
          </p:nvPr>
        </p:nvSpPr>
        <p:spPr>
          <a:xfrm>
            <a:off x="4038600" y="6356351"/>
            <a:ext cx="41148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a:xfrm>
            <a:off x="8610600" y="6356351"/>
            <a:ext cx="2743200" cy="365125"/>
          </a:xfrm>
          <a:prstGeom prst="rect">
            <a:avLst/>
          </a:prstGeom>
        </p:spPr>
        <p:txBody>
          <a:bodyPr/>
          <a:lstStyle/>
          <a:p>
            <a:fld id="{C4DBCD54-A3F3-4342-BA81-028DE53DBCFF}" type="slidenum">
              <a:rPr lang="en-US">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0721901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325563"/>
          </a:xfrm>
          <a:prstGeom prst="rect">
            <a:avLst/>
          </a:prstGeom>
        </p:spPr>
        <p:txBody>
          <a:bodyPr/>
          <a:lstStyle/>
          <a:p>
            <a:r>
              <a:rPr lang="en-US" smtClean="0"/>
              <a:t>Click to edit Master title style</a:t>
            </a:r>
            <a:endParaRPr lang="en-US"/>
          </a:p>
        </p:txBody>
      </p:sp>
      <p:sp>
        <p:nvSpPr>
          <p:cNvPr id="3" name="Date Placeholder 2"/>
          <p:cNvSpPr>
            <a:spLocks noGrp="1"/>
          </p:cNvSpPr>
          <p:nvPr>
            <p:ph type="dt" sz="half" idx="10"/>
          </p:nvPr>
        </p:nvSpPr>
        <p:spPr>
          <a:xfrm>
            <a:off x="838200" y="6356351"/>
            <a:ext cx="2743200" cy="365125"/>
          </a:xfrm>
          <a:prstGeom prst="rect">
            <a:avLst/>
          </a:prstGeom>
        </p:spPr>
        <p:txBody>
          <a:bodyPr/>
          <a:lstStyle/>
          <a:p>
            <a:fld id="{5ADA5BFE-189F-4E38-8F7B-B08BECD51B37}" type="datetimeFigureOut">
              <a:rPr lang="en-US">
                <a:solidFill>
                  <a:prstClr val="black"/>
                </a:solidFill>
              </a:rPr>
              <a:pPr/>
              <a:t>7/12/2017</a:t>
            </a:fld>
            <a:endParaRPr lang="en-US">
              <a:solidFill>
                <a:prstClr val="black"/>
              </a:solidFill>
            </a:endParaRPr>
          </a:p>
        </p:txBody>
      </p:sp>
      <p:sp>
        <p:nvSpPr>
          <p:cNvPr id="4" name="Footer Placeholder 3"/>
          <p:cNvSpPr>
            <a:spLocks noGrp="1"/>
          </p:cNvSpPr>
          <p:nvPr>
            <p:ph type="ftr" sz="quarter" idx="11"/>
          </p:nvPr>
        </p:nvSpPr>
        <p:spPr>
          <a:xfrm>
            <a:off x="4038600" y="6356351"/>
            <a:ext cx="41148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a:xfrm>
            <a:off x="8610600" y="6356351"/>
            <a:ext cx="2743200" cy="365125"/>
          </a:xfrm>
          <a:prstGeom prst="rect">
            <a:avLst/>
          </a:prstGeom>
        </p:spPr>
        <p:txBody>
          <a:bodyPr/>
          <a:lstStyle/>
          <a:p>
            <a:fld id="{C4DBCD54-A3F3-4342-BA81-028DE53DBCFF}" type="slidenum">
              <a:rPr lang="en-US">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8738606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1"/>
            <a:ext cx="2743200" cy="365125"/>
          </a:xfrm>
          <a:prstGeom prst="rect">
            <a:avLst/>
          </a:prstGeom>
        </p:spPr>
        <p:txBody>
          <a:bodyPr/>
          <a:lstStyle/>
          <a:p>
            <a:fld id="{5ADA5BFE-189F-4E38-8F7B-B08BECD51B37}" type="datetimeFigureOut">
              <a:rPr lang="en-US">
                <a:solidFill>
                  <a:prstClr val="black"/>
                </a:solidFill>
              </a:rPr>
              <a:pPr/>
              <a:t>7/12/2017</a:t>
            </a:fld>
            <a:endParaRPr lang="en-US">
              <a:solidFill>
                <a:prstClr val="black"/>
              </a:solidFill>
            </a:endParaRPr>
          </a:p>
        </p:txBody>
      </p:sp>
      <p:sp>
        <p:nvSpPr>
          <p:cNvPr id="3" name="Footer Placeholder 2"/>
          <p:cNvSpPr>
            <a:spLocks noGrp="1"/>
          </p:cNvSpPr>
          <p:nvPr>
            <p:ph type="ftr" sz="quarter" idx="11"/>
          </p:nvPr>
        </p:nvSpPr>
        <p:spPr>
          <a:xfrm>
            <a:off x="4038600" y="6356351"/>
            <a:ext cx="41148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a:xfrm>
            <a:off x="8610600" y="6356351"/>
            <a:ext cx="2743200" cy="365125"/>
          </a:xfrm>
          <a:prstGeom prst="rect">
            <a:avLst/>
          </a:prstGeom>
        </p:spPr>
        <p:txBody>
          <a:bodyPr/>
          <a:lstStyle/>
          <a:p>
            <a:fld id="{C4DBCD54-A3F3-4342-BA81-028DE53DBCFF}" type="slidenum">
              <a:rPr lang="en-US">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9727845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a:prstGeom prst="rect">
            <a:avLst/>
          </a:prstGeo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1"/>
            <a:ext cx="2743200" cy="365125"/>
          </a:xfrm>
          <a:prstGeom prst="rect">
            <a:avLst/>
          </a:prstGeom>
        </p:spPr>
        <p:txBody>
          <a:bodyPr/>
          <a:lstStyle/>
          <a:p>
            <a:fld id="{5ADA5BFE-189F-4E38-8F7B-B08BECD51B37}" type="datetimeFigureOut">
              <a:rPr lang="en-US">
                <a:solidFill>
                  <a:prstClr val="black"/>
                </a:solidFill>
              </a:rPr>
              <a:pPr/>
              <a:t>7/12/2017</a:t>
            </a:fld>
            <a:endParaRPr lang="en-US">
              <a:solidFill>
                <a:prstClr val="black"/>
              </a:solidFill>
            </a:endParaRPr>
          </a:p>
        </p:txBody>
      </p:sp>
      <p:sp>
        <p:nvSpPr>
          <p:cNvPr id="6" name="Footer Placeholder 5"/>
          <p:cNvSpPr>
            <a:spLocks noGrp="1"/>
          </p:cNvSpPr>
          <p:nvPr>
            <p:ph type="ftr" sz="quarter" idx="11"/>
          </p:nvPr>
        </p:nvSpPr>
        <p:spPr>
          <a:xfrm>
            <a:off x="4038600" y="6356351"/>
            <a:ext cx="41148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8610600" y="6356351"/>
            <a:ext cx="2743200" cy="365125"/>
          </a:xfrm>
          <a:prstGeom prst="rect">
            <a:avLst/>
          </a:prstGeom>
        </p:spPr>
        <p:txBody>
          <a:bodyPr/>
          <a:lstStyle/>
          <a:p>
            <a:fld id="{C4DBCD54-A3F3-4342-BA81-028DE53DBCFF}" type="slidenum">
              <a:rPr lang="en-US">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6327435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a:prstGeom prst="rect">
            <a:avLst/>
          </a:prstGeo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1"/>
            <a:ext cx="2743200" cy="365125"/>
          </a:xfrm>
          <a:prstGeom prst="rect">
            <a:avLst/>
          </a:prstGeom>
        </p:spPr>
        <p:txBody>
          <a:bodyPr/>
          <a:lstStyle/>
          <a:p>
            <a:fld id="{5ADA5BFE-189F-4E38-8F7B-B08BECD51B37}" type="datetimeFigureOut">
              <a:rPr lang="en-US">
                <a:solidFill>
                  <a:prstClr val="black"/>
                </a:solidFill>
              </a:rPr>
              <a:pPr/>
              <a:t>7/12/2017</a:t>
            </a:fld>
            <a:endParaRPr lang="en-US">
              <a:solidFill>
                <a:prstClr val="black"/>
              </a:solidFill>
            </a:endParaRPr>
          </a:p>
        </p:txBody>
      </p:sp>
      <p:sp>
        <p:nvSpPr>
          <p:cNvPr id="6" name="Footer Placeholder 5"/>
          <p:cNvSpPr>
            <a:spLocks noGrp="1"/>
          </p:cNvSpPr>
          <p:nvPr>
            <p:ph type="ftr" sz="quarter" idx="11"/>
          </p:nvPr>
        </p:nvSpPr>
        <p:spPr>
          <a:xfrm>
            <a:off x="4038600" y="6356351"/>
            <a:ext cx="41148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8610600" y="6356351"/>
            <a:ext cx="2743200" cy="365125"/>
          </a:xfrm>
          <a:prstGeom prst="rect">
            <a:avLst/>
          </a:prstGeom>
        </p:spPr>
        <p:txBody>
          <a:bodyPr/>
          <a:lstStyle/>
          <a:p>
            <a:fld id="{C4DBCD54-A3F3-4342-BA81-028DE53DBCFF}" type="slidenum">
              <a:rPr lang="en-US">
                <a:solidFill>
                  <a:prstClr val="black"/>
                </a:solidFill>
              </a:rPr>
              <a:pPr/>
              <a:t>‹#›</a:t>
            </a:fld>
            <a:endParaRPr lang="en-US">
              <a:solidFill>
                <a:prstClr val="black"/>
              </a:solidFill>
            </a:endParaRPr>
          </a:p>
        </p:txBody>
      </p:sp>
    </p:spTree>
    <p:extLst>
      <p:ext uri="{BB962C8B-B14F-4D97-AF65-F5344CB8AC3E}">
        <p14:creationId xmlns:p14="http://schemas.microsoft.com/office/powerpoint/2010/main" val="5465162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325563"/>
          </a:xfrm>
          <a:prstGeom prst="rect">
            <a:avLst/>
          </a:prstGeom>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838200" y="6356351"/>
            <a:ext cx="2743200" cy="365125"/>
          </a:xfrm>
          <a:prstGeom prst="rect">
            <a:avLst/>
          </a:prstGeom>
        </p:spPr>
        <p:txBody>
          <a:bodyPr/>
          <a:lstStyle/>
          <a:p>
            <a:fld id="{5ADA5BFE-189F-4E38-8F7B-B08BECD51B37}" type="datetimeFigureOut">
              <a:rPr lang="en-US">
                <a:solidFill>
                  <a:prstClr val="black"/>
                </a:solidFill>
              </a:rPr>
              <a:pPr/>
              <a:t>7/12/2017</a:t>
            </a:fld>
            <a:endParaRPr lang="en-US">
              <a:solidFill>
                <a:prstClr val="black"/>
              </a:solidFill>
            </a:endParaRPr>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p>
            <a:fld id="{C4DBCD54-A3F3-4342-BA81-028DE53DBCFF}" type="slidenum">
              <a:rPr lang="en-US">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0183956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a:prstGeom prst="rect">
            <a:avLst/>
          </a:prstGeo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1" y="365125"/>
            <a:ext cx="7683500" cy="5811838"/>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838200" y="6356351"/>
            <a:ext cx="2743200" cy="365125"/>
          </a:xfrm>
          <a:prstGeom prst="rect">
            <a:avLst/>
          </a:prstGeom>
        </p:spPr>
        <p:txBody>
          <a:bodyPr/>
          <a:lstStyle/>
          <a:p>
            <a:fld id="{5ADA5BFE-189F-4E38-8F7B-B08BECD51B37}" type="datetimeFigureOut">
              <a:rPr lang="en-US">
                <a:solidFill>
                  <a:prstClr val="black"/>
                </a:solidFill>
              </a:rPr>
              <a:pPr/>
              <a:t>7/12/2017</a:t>
            </a:fld>
            <a:endParaRPr lang="en-US">
              <a:solidFill>
                <a:prstClr val="black"/>
              </a:solidFill>
            </a:endParaRPr>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p>
            <a:fld id="{C4DBCD54-A3F3-4342-BA81-028DE53DBCFF}" type="slidenum">
              <a:rPr lang="en-US">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5929460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07CA932-D5B5-45FC-BC7D-67EE7A6FC8B5}" type="datetimeFigureOut">
              <a:rPr lang="en-US">
                <a:solidFill>
                  <a:prstClr val="black">
                    <a:tint val="75000"/>
                  </a:prstClr>
                </a:solidFill>
              </a:rPr>
              <a:pPr/>
              <a:t>7/12/2017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01F5535-A65E-4AC1-9460-56AF9F55F0B5}" type="slidenum">
              <a:rPr lang="en-US">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0769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07CA932-D5B5-45FC-BC7D-67EE7A6FC8B5}" type="datetimeFigureOut">
              <a:rPr lang="en-US">
                <a:solidFill>
                  <a:prstClr val="black">
                    <a:tint val="75000"/>
                  </a:prstClr>
                </a:solidFill>
              </a:rPr>
              <a:pPr/>
              <a:t>7/12/2017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01F5535-A65E-4AC1-9460-56AF9F55F0B5}" type="slidenum">
              <a:rPr lang="en-US">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984440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07CA932-D5B5-45FC-BC7D-67EE7A6FC8B5}" type="datetimeFigureOut">
              <a:rPr lang="en-US">
                <a:solidFill>
                  <a:prstClr val="black">
                    <a:tint val="75000"/>
                  </a:prstClr>
                </a:solidFill>
              </a:rPr>
              <a:pPr/>
              <a:t>7/12/2017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01F5535-A65E-4AC1-9460-56AF9F55F0B5}" type="slidenum">
              <a:rPr lang="en-US">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6872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07CA932-D5B5-45FC-BC7D-67EE7A6FC8B5}" type="datetimeFigureOut">
              <a:rPr lang="en-US">
                <a:solidFill>
                  <a:prstClr val="black">
                    <a:tint val="75000"/>
                  </a:prstClr>
                </a:solidFill>
              </a:rPr>
              <a:pPr/>
              <a:t>7/12/2017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101F5535-A65E-4AC1-9460-56AF9F55F0B5}" type="slidenum">
              <a:rPr lang="en-US">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945466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07CA932-D5B5-45FC-BC7D-67EE7A6FC8B5}" type="datetimeFigureOut">
              <a:rPr lang="en-US">
                <a:solidFill>
                  <a:prstClr val="black">
                    <a:tint val="75000"/>
                  </a:prstClr>
                </a:solidFill>
              </a:rPr>
              <a:pPr/>
              <a:t>7/12/2017</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101F5535-A65E-4AC1-9460-56AF9F55F0B5}" type="slidenum">
              <a:rPr lang="en-US">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7657025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07CA932-D5B5-45FC-BC7D-67EE7A6FC8B5}" type="datetimeFigureOut">
              <a:rPr lang="en-US">
                <a:solidFill>
                  <a:prstClr val="black">
                    <a:tint val="75000"/>
                  </a:prstClr>
                </a:solidFill>
              </a:rPr>
              <a:pPr/>
              <a:t>7/12/2017</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101F5535-A65E-4AC1-9460-56AF9F55F0B5}" type="slidenum">
              <a:rPr lang="en-US">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3132736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7CA932-D5B5-45FC-BC7D-67EE7A6FC8B5}" type="datetimeFigureOut">
              <a:rPr lang="en-US">
                <a:solidFill>
                  <a:prstClr val="black">
                    <a:tint val="75000"/>
                  </a:prstClr>
                </a:solidFill>
              </a:rPr>
              <a:pPr/>
              <a:t>7/12/2017</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101F5535-A65E-4AC1-9460-56AF9F55F0B5}" type="slidenum">
              <a:rPr lang="en-US">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692681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07CA932-D5B5-45FC-BC7D-67EE7A6FC8B5}" type="datetimeFigureOut">
              <a:rPr lang="en-US">
                <a:solidFill>
                  <a:prstClr val="black">
                    <a:tint val="75000"/>
                  </a:prstClr>
                </a:solidFill>
              </a:rPr>
              <a:pPr/>
              <a:t>7/12/2017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101F5535-A65E-4AC1-9460-56AF9F55F0B5}" type="slidenum">
              <a:rPr lang="en-US">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039988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07CA932-D5B5-45FC-BC7D-67EE7A6FC8B5}" type="datetimeFigureOut">
              <a:rPr lang="en-US">
                <a:solidFill>
                  <a:prstClr val="black">
                    <a:tint val="75000"/>
                  </a:prstClr>
                </a:solidFill>
              </a:rPr>
              <a:pPr/>
              <a:t>7/12/2017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101F5535-A65E-4AC1-9460-56AF9F55F0B5}" type="slidenum">
              <a:rPr lang="en-US">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77687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07CA932-D5B5-45FC-BC7D-67EE7A6FC8B5}" type="datetimeFigureOut">
              <a:rPr lang="en-US">
                <a:solidFill>
                  <a:prstClr val="black">
                    <a:tint val="75000"/>
                  </a:prstClr>
                </a:solidFill>
              </a:rPr>
              <a:pPr/>
              <a:t>7/12/2017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01F5535-A65E-4AC1-9460-56AF9F55F0B5}" type="slidenum">
              <a:rPr lang="en-US">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2639023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07CA932-D5B5-45FC-BC7D-67EE7A6FC8B5}" type="datetimeFigureOut">
              <a:rPr lang="en-US">
                <a:solidFill>
                  <a:prstClr val="black">
                    <a:tint val="75000"/>
                  </a:prstClr>
                </a:solidFill>
              </a:rPr>
              <a:pPr/>
              <a:t>7/12/2017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01F5535-A65E-4AC1-9460-56AF9F55F0B5}" type="slidenum">
              <a:rPr lang="en-US">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17830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defTabSz="914400" eaLnBrk="1" fontAlgn="auto" hangingPunct="1">
              <a:spcBef>
                <a:spcPts val="0"/>
              </a:spcBef>
              <a:spcAft>
                <a:spcPts val="0"/>
              </a:spcAft>
              <a:defRPr sz="1050">
                <a:solidFill>
                  <a:prstClr val="black">
                    <a:tint val="75000"/>
                  </a:prstClr>
                </a:solidFill>
                <a:latin typeface="Myriad Pro"/>
              </a:defRPr>
            </a:lvl1pPr>
          </a:lstStyle>
          <a:p>
            <a:pPr>
              <a:defRPr/>
            </a:pPr>
            <a:fld id="{5A5FB8E0-2801-47A0-B084-02A87219D4DA}" type="datetimeFigureOut">
              <a:rPr lang="en-GB"/>
              <a:pPr>
                <a:defRPr/>
              </a:pPr>
              <a:t>12/07/2017</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lIns="91440" tIns="45720" rIns="91440" bIns="45720" rtlCol="0" anchor="ctr"/>
          <a:lstStyle>
            <a:lvl1pPr algn="r" defTabSz="914400" eaLnBrk="1" fontAlgn="auto" hangingPunct="1">
              <a:spcBef>
                <a:spcPts val="0"/>
              </a:spcBef>
              <a:spcAft>
                <a:spcPts val="0"/>
              </a:spcAft>
              <a:defRPr sz="1200">
                <a:solidFill>
                  <a:prstClr val="black">
                    <a:tint val="75000"/>
                  </a:prstClr>
                </a:solidFill>
                <a:latin typeface="Myriad Pro"/>
              </a:defRPr>
            </a:lvl1pPr>
          </a:lstStyle>
          <a:p>
            <a:pPr>
              <a:defRPr/>
            </a:pPr>
            <a:fld id="{672DB0F1-C31F-4222-AF20-092B4E4F6343}" type="slidenum">
              <a:rPr lang="en-GB"/>
              <a:pPr>
                <a:defRPr/>
              </a:pPr>
              <a:t>‹#›</a:t>
            </a:fld>
            <a:endParaRPr lang="en-GB" dirty="0"/>
          </a:p>
        </p:txBody>
      </p:sp>
    </p:spTree>
    <p:extLst>
      <p:ext uri="{BB962C8B-B14F-4D97-AF65-F5344CB8AC3E}">
        <p14:creationId xmlns:p14="http://schemas.microsoft.com/office/powerpoint/2010/main" val="22816776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4951420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7CA932-D5B5-45FC-BC7D-67EE7A6FC8B5}" type="datetimeFigureOut">
              <a:rPr lang="en-US" smtClean="0">
                <a:solidFill>
                  <a:prstClr val="black">
                    <a:tint val="75000"/>
                  </a:prstClr>
                </a:solidFill>
              </a:rPr>
              <a:pPr/>
              <a:t>7/12/2017</a:t>
            </a:fld>
            <a:endParaRPr lang="en-US" smtClean="0">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smtClean="0">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1F5535-A65E-4AC1-9460-56AF9F55F0B5}" type="slidenum">
              <a:rPr lang="en-US" smtClean="0">
                <a:solidFill>
                  <a:prstClr val="black">
                    <a:tint val="75000"/>
                  </a:prstClr>
                </a:solidFill>
              </a:rPr>
              <a:pPr/>
              <a:t>‹#›</a:t>
            </a:fld>
            <a:endParaRPr lang="en-US" smtClean="0">
              <a:solidFill>
                <a:prstClr val="black">
                  <a:tint val="75000"/>
                </a:prstClr>
              </a:solidFill>
            </a:endParaRPr>
          </a:p>
        </p:txBody>
      </p:sp>
    </p:spTree>
    <p:extLst>
      <p:ext uri="{BB962C8B-B14F-4D97-AF65-F5344CB8AC3E}">
        <p14:creationId xmlns:p14="http://schemas.microsoft.com/office/powerpoint/2010/main" val="342745058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000" dirty="0">
                <a:solidFill>
                  <a:schemeClr val="bg1"/>
                </a:solidFill>
                <a:latin typeface="Arial" panose="020B0604020202020204" pitchFamily="34" charset="0"/>
                <a:cs typeface="Arial" panose="020B0604020202020204" pitchFamily="34" charset="0"/>
              </a:rPr>
              <a:t>HR for Non-HR Professionals</a:t>
            </a:r>
          </a:p>
        </p:txBody>
      </p:sp>
      <p:sp>
        <p:nvSpPr>
          <p:cNvPr id="3" name="Subtitle 2"/>
          <p:cNvSpPr>
            <a:spLocks noGrp="1"/>
          </p:cNvSpPr>
          <p:nvPr>
            <p:ph type="subTitle" idx="1"/>
          </p:nvPr>
        </p:nvSpPr>
        <p:spPr/>
        <p:txBody>
          <a:bodyPr/>
          <a:lstStyle/>
          <a:p>
            <a:r>
              <a:rPr lang="en-GB" dirty="0" smtClean="0">
                <a:solidFill>
                  <a:schemeClr val="bg1"/>
                </a:solidFill>
              </a:rPr>
              <a:t>Day 3</a:t>
            </a:r>
            <a:endParaRPr lang="en-GB" dirty="0">
              <a:solidFill>
                <a:schemeClr val="bg1"/>
              </a:solidFill>
            </a:endParaRPr>
          </a:p>
        </p:txBody>
      </p:sp>
    </p:spTree>
    <p:extLst>
      <p:ext uri="{BB962C8B-B14F-4D97-AF65-F5344CB8AC3E}">
        <p14:creationId xmlns:p14="http://schemas.microsoft.com/office/powerpoint/2010/main" val="2286969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837470"/>
          </a:xfrm>
        </p:spPr>
        <p:txBody>
          <a:bodyPr/>
          <a:lstStyle/>
          <a:p>
            <a:r>
              <a:rPr lang="en-GB" sz="3600" dirty="0" smtClean="0">
                <a:latin typeface="Arial" panose="020B0604020202020204" pitchFamily="34" charset="0"/>
                <a:cs typeface="Arial" panose="020B0604020202020204" pitchFamily="34" charset="0"/>
              </a:rPr>
              <a:t>Today - </a:t>
            </a:r>
            <a:r>
              <a:rPr lang="en-GB" sz="3600" dirty="0">
                <a:latin typeface="Arial" panose="020B0604020202020204" pitchFamily="34" charset="0"/>
                <a:cs typeface="Arial" panose="020B0604020202020204" pitchFamily="34" charset="0"/>
              </a:rPr>
              <a:t>Performance </a:t>
            </a:r>
            <a:r>
              <a:rPr lang="en-GB" sz="3600" dirty="0" smtClean="0">
                <a:latin typeface="Arial" panose="020B0604020202020204" pitchFamily="34" charset="0"/>
                <a:cs typeface="Arial" panose="020B0604020202020204" pitchFamily="34" charset="0"/>
              </a:rPr>
              <a:t>Management</a:t>
            </a:r>
            <a:endParaRPr lang="en-US"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9600" y="1112108"/>
            <a:ext cx="10972800" cy="4405125"/>
          </a:xfrm>
        </p:spPr>
        <p:txBody>
          <a:bodyPr/>
          <a:lstStyle/>
          <a:p>
            <a:pPr marL="0" indent="0">
              <a:buNone/>
            </a:pPr>
            <a:r>
              <a:rPr lang="en-GB" dirty="0" smtClean="0">
                <a:latin typeface="Arial" panose="020B0604020202020204" pitchFamily="34" charset="0"/>
                <a:cs typeface="Arial" panose="020B0604020202020204" pitchFamily="34" charset="0"/>
              </a:rPr>
              <a:t>Definitions</a:t>
            </a:r>
            <a:r>
              <a:rPr lang="en-GB" dirty="0" smtClean="0">
                <a:latin typeface="Arial" panose="020B0604020202020204" pitchFamily="34" charset="0"/>
                <a:cs typeface="Arial" panose="020B0604020202020204" pitchFamily="34" charset="0"/>
              </a:rPr>
              <a:t>, aims and principles</a:t>
            </a:r>
          </a:p>
          <a:p>
            <a:pPr marL="0" indent="0">
              <a:buNone/>
            </a:pPr>
            <a:r>
              <a:rPr lang="en-GB" dirty="0">
                <a:latin typeface="Arial" panose="020B0604020202020204" pitchFamily="34" charset="0"/>
                <a:cs typeface="Arial" panose="020B0604020202020204" pitchFamily="34" charset="0"/>
              </a:rPr>
              <a:t>Theories</a:t>
            </a:r>
          </a:p>
          <a:p>
            <a:pPr marL="0" indent="0">
              <a:buNone/>
            </a:pPr>
            <a:r>
              <a:rPr lang="en-GB" dirty="0">
                <a:latin typeface="Arial" panose="020B0604020202020204" pitchFamily="34" charset="0"/>
                <a:cs typeface="Arial" panose="020B0604020202020204" pitchFamily="34" charset="0"/>
              </a:rPr>
              <a:t>Context – legal, policies and practice</a:t>
            </a:r>
          </a:p>
          <a:p>
            <a:pPr marL="0" indent="0">
              <a:buNone/>
            </a:pPr>
            <a:r>
              <a:rPr lang="en-GB" dirty="0" smtClean="0">
                <a:latin typeface="Arial" panose="020B0604020202020204" pitchFamily="34" charset="0"/>
                <a:cs typeface="Arial" panose="020B0604020202020204" pitchFamily="34" charset="0"/>
              </a:rPr>
              <a:t>Roles and responsibilities</a:t>
            </a:r>
          </a:p>
          <a:p>
            <a:pPr marL="0" indent="0">
              <a:buNone/>
            </a:pPr>
            <a:r>
              <a:rPr lang="en-GB" dirty="0">
                <a:latin typeface="Arial" panose="020B0604020202020204" pitchFamily="34" charset="0"/>
                <a:cs typeface="Arial" panose="020B0604020202020204" pitchFamily="34" charset="0"/>
              </a:rPr>
              <a:t>The Performance Management Cycle</a:t>
            </a:r>
          </a:p>
          <a:p>
            <a:pPr marL="0" indent="0">
              <a:buNone/>
            </a:pPr>
            <a:r>
              <a:rPr lang="en-GB" dirty="0" smtClean="0">
                <a:latin typeface="Arial" panose="020B0604020202020204" pitchFamily="34" charset="0"/>
                <a:cs typeface="Arial" panose="020B0604020202020204" pitchFamily="34" charset="0"/>
              </a:rPr>
              <a:t>The tools of Performance Management</a:t>
            </a:r>
          </a:p>
          <a:p>
            <a:pPr marL="0" indent="0">
              <a:buNone/>
            </a:pPr>
            <a:r>
              <a:rPr lang="en-GB" dirty="0" smtClean="0">
                <a:latin typeface="Arial" panose="020B0604020202020204" pitchFamily="34" charset="0"/>
                <a:cs typeface="Arial" panose="020B0604020202020204" pitchFamily="34" charset="0"/>
              </a:rPr>
              <a:t>Motivation</a:t>
            </a: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92764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normAutofit/>
          </a:bodyPr>
          <a:lstStyle/>
          <a:p>
            <a:pPr eaLnBrk="1" hangingPunct="1"/>
            <a:r>
              <a:rPr lang="en-GB" altLang="en-US" sz="4000" dirty="0">
                <a:latin typeface="Arial" panose="020B0604020202020204" pitchFamily="34" charset="0"/>
                <a:cs typeface="Arial" panose="020B0604020202020204" pitchFamily="34" charset="0"/>
              </a:rPr>
              <a:t>What is performance?</a:t>
            </a:r>
            <a:endParaRPr lang="en-US" altLang="en-US" sz="4000" dirty="0">
              <a:latin typeface="Arial" panose="020B0604020202020204" pitchFamily="34" charset="0"/>
              <a:cs typeface="Arial" panose="020B0604020202020204" pitchFamily="34" charset="0"/>
            </a:endParaRPr>
          </a:p>
        </p:txBody>
      </p:sp>
      <p:sp>
        <p:nvSpPr>
          <p:cNvPr id="65539" name="Rectangle 3"/>
          <p:cNvSpPr>
            <a:spLocks noGrp="1"/>
          </p:cNvSpPr>
          <p:nvPr>
            <p:ph idx="1"/>
          </p:nvPr>
        </p:nvSpPr>
        <p:spPr/>
        <p:txBody>
          <a:bodyPr/>
          <a:lstStyle/>
          <a:p>
            <a:pPr algn="ctr" eaLnBrk="1" hangingPunct="1">
              <a:buFont typeface="Arial" panose="020B0604020202020204" pitchFamily="34" charset="0"/>
              <a:buNone/>
            </a:pPr>
            <a:r>
              <a:rPr lang="en-US" altLang="en-US" dirty="0"/>
              <a:t>		</a:t>
            </a:r>
            <a:r>
              <a:rPr lang="en-US" altLang="en-US" sz="2800" b="1" dirty="0">
                <a:latin typeface="Arial" panose="020B0604020202020204" pitchFamily="34" charset="0"/>
                <a:cs typeface="Arial" panose="020B0604020202020204" pitchFamily="34" charset="0"/>
              </a:rPr>
              <a:t>Performance = Ability x Motivation</a:t>
            </a:r>
          </a:p>
          <a:p>
            <a:pPr eaLnBrk="1" hangingPunct="1">
              <a:buFont typeface="Arial" panose="020B0604020202020204" pitchFamily="34" charset="0"/>
              <a:buNone/>
            </a:pPr>
            <a:endParaRPr lang="en-US" altLang="en-US" dirty="0">
              <a:latin typeface="Arial" panose="020B0604020202020204" pitchFamily="34" charset="0"/>
              <a:cs typeface="Arial" panose="020B0604020202020204" pitchFamily="34" charset="0"/>
            </a:endParaRPr>
          </a:p>
          <a:p>
            <a:pPr eaLnBrk="1" hangingPunct="1">
              <a:buFont typeface="Arial" panose="020B0604020202020204" pitchFamily="34" charset="0"/>
              <a:buNone/>
            </a:pPr>
            <a:r>
              <a:rPr lang="en-US" altLang="en-US" dirty="0">
                <a:latin typeface="Arial" panose="020B0604020202020204" pitchFamily="34" charset="0"/>
                <a:cs typeface="Arial" panose="020B0604020202020204" pitchFamily="34" charset="0"/>
              </a:rPr>
              <a:t> - </a:t>
            </a:r>
            <a:r>
              <a:rPr lang="en-US" altLang="en-US" sz="2800" dirty="0">
                <a:latin typeface="Arial" panose="020B0604020202020204" pitchFamily="34" charset="0"/>
                <a:cs typeface="Arial" panose="020B0604020202020204" pitchFamily="34" charset="0"/>
              </a:rPr>
              <a:t>where </a:t>
            </a:r>
            <a:r>
              <a:rPr lang="en-US" altLang="en-US" sz="2800" b="1" i="1" dirty="0">
                <a:latin typeface="Arial" panose="020B0604020202020204" pitchFamily="34" charset="0"/>
                <a:cs typeface="Arial" panose="020B0604020202020204" pitchFamily="34" charset="0"/>
              </a:rPr>
              <a:t>ability</a:t>
            </a:r>
            <a:r>
              <a:rPr lang="en-US" altLang="en-US" sz="2800" dirty="0">
                <a:latin typeface="Arial" panose="020B0604020202020204" pitchFamily="34" charset="0"/>
                <a:cs typeface="Arial" panose="020B0604020202020204" pitchFamily="34" charset="0"/>
              </a:rPr>
              <a:t> is the person's skill and aptitude, as well as the training and resources supplied by the organization, </a:t>
            </a:r>
          </a:p>
          <a:p>
            <a:pPr eaLnBrk="1" hangingPunct="1">
              <a:buFont typeface="Arial" panose="020B0604020202020204" pitchFamily="34" charset="0"/>
              <a:buNone/>
            </a:pPr>
            <a:endParaRPr lang="en-US" altLang="en-US" sz="2800" dirty="0">
              <a:latin typeface="Arial" panose="020B0604020202020204" pitchFamily="34" charset="0"/>
              <a:cs typeface="Arial" panose="020B0604020202020204" pitchFamily="34" charset="0"/>
            </a:endParaRPr>
          </a:p>
          <a:p>
            <a:pPr eaLnBrk="1" hangingPunct="1">
              <a:buFont typeface="Arial" panose="020B0604020202020204" pitchFamily="34" charset="0"/>
              <a:buNone/>
            </a:pPr>
            <a:r>
              <a:rPr lang="en-US" altLang="en-US" sz="2800" dirty="0">
                <a:latin typeface="Arial" panose="020B0604020202020204" pitchFamily="34" charset="0"/>
                <a:cs typeface="Arial" panose="020B0604020202020204" pitchFamily="34" charset="0"/>
              </a:rPr>
              <a:t> - and </a:t>
            </a:r>
            <a:r>
              <a:rPr lang="en-US" altLang="en-US" sz="2800" b="1" i="1" dirty="0">
                <a:latin typeface="Arial" panose="020B0604020202020204" pitchFamily="34" charset="0"/>
                <a:cs typeface="Arial" panose="020B0604020202020204" pitchFamily="34" charset="0"/>
              </a:rPr>
              <a:t>motivation</a:t>
            </a:r>
            <a:r>
              <a:rPr lang="en-US" altLang="en-US" sz="2800" dirty="0">
                <a:latin typeface="Arial" panose="020B0604020202020204" pitchFamily="34" charset="0"/>
                <a:cs typeface="Arial" panose="020B0604020202020204" pitchFamily="34" charset="0"/>
              </a:rPr>
              <a:t> is the product of desire and </a:t>
            </a:r>
            <a:r>
              <a:rPr lang="en-US" altLang="en-US" sz="2800" dirty="0" smtClean="0">
                <a:latin typeface="Arial" panose="020B0604020202020204" pitchFamily="34" charset="0"/>
                <a:cs typeface="Arial" panose="020B0604020202020204" pitchFamily="34" charset="0"/>
              </a:rPr>
              <a:t>commitment </a:t>
            </a:r>
            <a:endParaRPr lang="en-US" alt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74163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609600" y="274638"/>
            <a:ext cx="10972800" cy="689190"/>
          </a:xfrm>
        </p:spPr>
        <p:txBody>
          <a:bodyPr/>
          <a:lstStyle/>
          <a:p>
            <a:pPr eaLnBrk="1" hangingPunct="1"/>
            <a:r>
              <a:rPr lang="en-US" altLang="en-US" sz="3600" dirty="0">
                <a:latin typeface="Arial" panose="020B0604020202020204" pitchFamily="34" charset="0"/>
                <a:cs typeface="Arial" panose="020B0604020202020204" pitchFamily="34" charset="0"/>
              </a:rPr>
              <a:t>What is Performance Management?</a:t>
            </a:r>
          </a:p>
        </p:txBody>
      </p:sp>
      <p:sp>
        <p:nvSpPr>
          <p:cNvPr id="14339" name="Content Placeholder 2"/>
          <p:cNvSpPr>
            <a:spLocks noGrp="1"/>
          </p:cNvSpPr>
          <p:nvPr>
            <p:ph idx="1"/>
          </p:nvPr>
        </p:nvSpPr>
        <p:spPr>
          <a:xfrm>
            <a:off x="609600" y="963828"/>
            <a:ext cx="10972800" cy="4553406"/>
          </a:xfrm>
        </p:spPr>
        <p:txBody>
          <a:bodyPr rtlCol="0">
            <a:normAutofit lnSpcReduction="10000"/>
          </a:bodyPr>
          <a:lstStyle/>
          <a:p>
            <a:pPr marL="0" indent="0" eaLnBrk="1" fontAlgn="auto" hangingPunct="1">
              <a:spcAft>
                <a:spcPts val="0"/>
              </a:spcAft>
              <a:buNone/>
              <a:defRPr/>
            </a:pPr>
            <a:r>
              <a:rPr lang="en-US" altLang="en-US" sz="2200" dirty="0" smtClean="0">
                <a:latin typeface="Arial" panose="020B0604020202020204" pitchFamily="34" charset="0"/>
                <a:cs typeface="Arial" panose="020B0604020202020204" pitchFamily="34" charset="0"/>
              </a:rPr>
              <a:t>“</a:t>
            </a:r>
            <a:r>
              <a:rPr lang="en-US" altLang="en-US" sz="2200" dirty="0">
                <a:latin typeface="Arial" panose="020B0604020202020204" pitchFamily="34" charset="0"/>
                <a:cs typeface="Arial" panose="020B0604020202020204" pitchFamily="34" charset="0"/>
              </a:rPr>
              <a:t>A process which contributes to the effective management of individuals and teams in order to achieve high levels of </a:t>
            </a:r>
            <a:r>
              <a:rPr lang="en-US" altLang="en-US" sz="2200" dirty="0" err="1">
                <a:latin typeface="Arial" panose="020B0604020202020204" pitchFamily="34" charset="0"/>
                <a:cs typeface="Arial" panose="020B0604020202020204" pitchFamily="34" charset="0"/>
              </a:rPr>
              <a:t>organisational</a:t>
            </a:r>
            <a:r>
              <a:rPr lang="en-US" altLang="en-US" sz="2200" dirty="0">
                <a:latin typeface="Arial" panose="020B0604020202020204" pitchFamily="34" charset="0"/>
                <a:cs typeface="Arial" panose="020B0604020202020204" pitchFamily="34" charset="0"/>
              </a:rPr>
              <a:t> </a:t>
            </a:r>
            <a:r>
              <a:rPr lang="en-US" altLang="en-US" sz="2200" dirty="0" smtClean="0">
                <a:latin typeface="Arial" panose="020B0604020202020204" pitchFamily="34" charset="0"/>
                <a:cs typeface="Arial" panose="020B0604020202020204" pitchFamily="34" charset="0"/>
              </a:rPr>
              <a:t>performance…it </a:t>
            </a:r>
            <a:r>
              <a:rPr lang="en-US" altLang="en-US" sz="2200" dirty="0">
                <a:latin typeface="Arial" panose="020B0604020202020204" pitchFamily="34" charset="0"/>
                <a:cs typeface="Arial" panose="020B0604020202020204" pitchFamily="34" charset="0"/>
              </a:rPr>
              <a:t>establishes a shared understanding about what is to be achieved and an approach to leading and developing people which will ensure that it is achieved</a:t>
            </a:r>
            <a:r>
              <a:rPr lang="en-US" altLang="en-US" sz="2200" dirty="0" smtClean="0">
                <a:latin typeface="Arial" panose="020B0604020202020204" pitchFamily="34" charset="0"/>
                <a:cs typeface="Arial" panose="020B0604020202020204" pitchFamily="34" charset="0"/>
              </a:rPr>
              <a:t>.”</a:t>
            </a:r>
            <a:r>
              <a:rPr lang="en-US" altLang="en-US" sz="2400" dirty="0" smtClean="0">
                <a:latin typeface="Arial" panose="020B0604020202020204" pitchFamily="34" charset="0"/>
                <a:cs typeface="Arial" panose="020B0604020202020204" pitchFamily="34" charset="0"/>
              </a:rPr>
              <a:t>	</a:t>
            </a:r>
            <a:r>
              <a:rPr lang="en-US" altLang="en-US" sz="2000" dirty="0" smtClean="0">
                <a:latin typeface="Arial" panose="020B0604020202020204" pitchFamily="34" charset="0"/>
                <a:cs typeface="Arial" panose="020B0604020202020204" pitchFamily="34" charset="0"/>
              </a:rPr>
              <a:t>Armstrong </a:t>
            </a:r>
            <a:r>
              <a:rPr lang="en-US" altLang="en-US" sz="2000" dirty="0">
                <a:latin typeface="Arial" panose="020B0604020202020204" pitchFamily="34" charset="0"/>
                <a:cs typeface="Arial" panose="020B0604020202020204" pitchFamily="34" charset="0"/>
              </a:rPr>
              <a:t>and </a:t>
            </a:r>
            <a:r>
              <a:rPr lang="en-US" altLang="en-US" sz="2000" dirty="0" smtClean="0">
                <a:latin typeface="Arial" panose="020B0604020202020204" pitchFamily="34" charset="0"/>
                <a:cs typeface="Arial" panose="020B0604020202020204" pitchFamily="34" charset="0"/>
              </a:rPr>
              <a:t>Baron </a:t>
            </a:r>
            <a:r>
              <a:rPr lang="en-US" altLang="en-US" sz="2000" dirty="0">
                <a:latin typeface="Arial" panose="020B0604020202020204" pitchFamily="34" charset="0"/>
                <a:cs typeface="Arial" panose="020B0604020202020204" pitchFamily="34" charset="0"/>
              </a:rPr>
              <a:t>(2004</a:t>
            </a:r>
            <a:r>
              <a:rPr lang="en-US" altLang="en-US" sz="2000" dirty="0" smtClean="0">
                <a:latin typeface="Arial" panose="020B0604020202020204" pitchFamily="34" charset="0"/>
                <a:cs typeface="Arial" panose="020B0604020202020204" pitchFamily="34" charset="0"/>
              </a:rPr>
              <a:t>)</a:t>
            </a:r>
          </a:p>
          <a:p>
            <a:pPr marL="0" indent="0" eaLnBrk="1" fontAlgn="auto" hangingPunct="1">
              <a:spcAft>
                <a:spcPts val="0"/>
              </a:spcAft>
              <a:buNone/>
              <a:defRPr/>
            </a:pPr>
            <a:endParaRPr lang="en-US" altLang="en-US" sz="2000" dirty="0" smtClean="0">
              <a:latin typeface="Arial" panose="020B0604020202020204" pitchFamily="34" charset="0"/>
              <a:cs typeface="Arial" panose="020B0604020202020204" pitchFamily="34" charset="0"/>
            </a:endParaRPr>
          </a:p>
          <a:p>
            <a:pPr marL="0" indent="0" eaLnBrk="1" fontAlgn="auto" hangingPunct="1">
              <a:spcAft>
                <a:spcPts val="0"/>
              </a:spcAft>
              <a:buNone/>
              <a:defRPr/>
            </a:pPr>
            <a:r>
              <a:rPr lang="en-GB" altLang="en-US" sz="2200" dirty="0" smtClean="0">
                <a:latin typeface="Arial" panose="020B0604020202020204" pitchFamily="34" charset="0"/>
                <a:cs typeface="Arial" panose="020B0604020202020204" pitchFamily="34" charset="0"/>
              </a:rPr>
              <a:t>“A continuous process of identifying, measuring and developing the performance of individuals and teams and aligning performance with the strategic goals of the organisation”</a:t>
            </a:r>
            <a:r>
              <a:rPr lang="en-GB" altLang="en-US" sz="2400" dirty="0" smtClean="0">
                <a:latin typeface="Arial" panose="020B0604020202020204" pitchFamily="34" charset="0"/>
                <a:cs typeface="Arial" panose="020B0604020202020204" pitchFamily="34" charset="0"/>
              </a:rPr>
              <a:t>		</a:t>
            </a:r>
            <a:r>
              <a:rPr lang="en-GB" altLang="en-US" sz="2000" dirty="0" err="1" smtClean="0">
                <a:latin typeface="Arial" panose="020B0604020202020204" pitchFamily="34" charset="0"/>
                <a:cs typeface="Arial" panose="020B0604020202020204" pitchFamily="34" charset="0"/>
              </a:rPr>
              <a:t>Aguinis</a:t>
            </a:r>
            <a:r>
              <a:rPr lang="en-GB" altLang="en-US" sz="2000" dirty="0" smtClean="0">
                <a:latin typeface="Arial" panose="020B0604020202020204" pitchFamily="34" charset="0"/>
                <a:cs typeface="Arial" panose="020B0604020202020204" pitchFamily="34" charset="0"/>
              </a:rPr>
              <a:t> (2005)</a:t>
            </a:r>
          </a:p>
          <a:p>
            <a:pPr marL="0" indent="0" eaLnBrk="1" fontAlgn="auto" hangingPunct="1">
              <a:spcAft>
                <a:spcPts val="0"/>
              </a:spcAft>
              <a:buNone/>
              <a:defRPr/>
            </a:pPr>
            <a:endParaRPr lang="en-GB" altLang="en-US" sz="2000" dirty="0" smtClean="0">
              <a:latin typeface="Arial" panose="020B0604020202020204" pitchFamily="34" charset="0"/>
              <a:cs typeface="Arial" panose="020B0604020202020204" pitchFamily="34" charset="0"/>
            </a:endParaRPr>
          </a:p>
          <a:p>
            <a:pPr marL="0" indent="0" eaLnBrk="1" fontAlgn="auto" hangingPunct="1">
              <a:spcAft>
                <a:spcPts val="0"/>
              </a:spcAft>
              <a:buNone/>
              <a:defRPr/>
            </a:pPr>
            <a:r>
              <a:rPr lang="en-GB" altLang="en-US" sz="2200" dirty="0" smtClean="0">
                <a:latin typeface="Arial" panose="020B0604020202020204" pitchFamily="34" charset="0"/>
                <a:cs typeface="Arial" panose="020B0604020202020204" pitchFamily="34" charset="0"/>
              </a:rPr>
              <a:t>“The key process through which work gets done.  It’s how organisations communicate expectations and drive behaviour to achieve its important goals. It’s also about how organisations identify ineffective performers for development programmes or other personnel actions”	</a:t>
            </a:r>
            <a:r>
              <a:rPr lang="en-GB" altLang="en-US" sz="2200" dirty="0" err="1" smtClean="0">
                <a:latin typeface="Arial" panose="020B0604020202020204" pitchFamily="34" charset="0"/>
                <a:cs typeface="Arial" panose="020B0604020202020204" pitchFamily="34" charset="0"/>
              </a:rPr>
              <a:t>Pulakos</a:t>
            </a:r>
            <a:r>
              <a:rPr lang="en-GB" altLang="en-US" sz="2200" dirty="0" smtClean="0">
                <a:latin typeface="Arial" panose="020B0604020202020204" pitchFamily="34" charset="0"/>
                <a:cs typeface="Arial" panose="020B0604020202020204" pitchFamily="34" charset="0"/>
              </a:rPr>
              <a:t> (2009)					</a:t>
            </a:r>
          </a:p>
          <a:p>
            <a:pPr marL="0" indent="0" eaLnBrk="1" fontAlgn="auto" hangingPunct="1">
              <a:spcAft>
                <a:spcPts val="0"/>
              </a:spcAft>
              <a:buNone/>
              <a:defRPr/>
            </a:pPr>
            <a:endParaRPr lang="en-GB" alt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93058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extLst/>
        </p:spPr>
        <p:txBody>
          <a:bodyPr rtlCol="0">
            <a:normAutofit/>
          </a:bodyPr>
          <a:lstStyle/>
          <a:p>
            <a:pPr eaLnBrk="1" fontAlgn="auto" hangingPunct="1">
              <a:spcAft>
                <a:spcPts val="0"/>
              </a:spcAft>
              <a:defRPr/>
            </a:pPr>
            <a:r>
              <a:rPr lang="en-GB" altLang="en-US" dirty="0" smtClean="0">
                <a:latin typeface="Arial" panose="020B0604020202020204" pitchFamily="34" charset="0"/>
                <a:cs typeface="Arial" panose="020B0604020202020204" pitchFamily="34" charset="0"/>
              </a:rPr>
              <a:t>Performance Management aims:</a:t>
            </a:r>
            <a:endParaRPr lang="en-US" altLang="en-US" dirty="0" smtClean="0">
              <a:latin typeface="Arial" panose="020B0604020202020204" pitchFamily="34" charset="0"/>
              <a:cs typeface="Arial" panose="020B0604020202020204" pitchFamily="34" charset="0"/>
            </a:endParaRPr>
          </a:p>
        </p:txBody>
      </p:sp>
      <p:sp>
        <p:nvSpPr>
          <p:cNvPr id="43011" name="Rectangle 3"/>
          <p:cNvSpPr>
            <a:spLocks noGrp="1"/>
          </p:cNvSpPr>
          <p:nvPr>
            <p:ph idx="1"/>
          </p:nvPr>
        </p:nvSpPr>
        <p:spPr/>
        <p:txBody>
          <a:bodyPr/>
          <a:lstStyle/>
          <a:p>
            <a:pPr eaLnBrk="1" hangingPunct="1"/>
            <a:r>
              <a:rPr lang="en-US" altLang="en-US" sz="2800">
                <a:latin typeface="Arial" panose="020B0604020202020204" pitchFamily="34" charset="0"/>
                <a:cs typeface="Arial" panose="020B0604020202020204" pitchFamily="34" charset="0"/>
              </a:rPr>
              <a:t>To improve overall performance and effectiveness – at individual team and organisational level</a:t>
            </a:r>
          </a:p>
          <a:p>
            <a:pPr eaLnBrk="1" hangingPunct="1"/>
            <a:r>
              <a:rPr lang="en-US" altLang="en-US" sz="2800">
                <a:latin typeface="Arial" panose="020B0604020202020204" pitchFamily="34" charset="0"/>
                <a:cs typeface="Arial" panose="020B0604020202020204" pitchFamily="34" charset="0"/>
              </a:rPr>
              <a:t>To ensure continuous development – of individuals and teams (improved performance is dependent on this)</a:t>
            </a:r>
          </a:p>
          <a:p>
            <a:pPr eaLnBrk="1" hangingPunct="1"/>
            <a:r>
              <a:rPr lang="en-US" altLang="en-US" sz="2800">
                <a:latin typeface="Arial" panose="020B0604020202020204" pitchFamily="34" charset="0"/>
                <a:cs typeface="Arial" panose="020B0604020202020204" pitchFamily="34" charset="0"/>
              </a:rPr>
              <a:t>To manage behaviour – ensuring that individuals and teams develop and maintain effective and productive working relationships</a:t>
            </a:r>
          </a:p>
        </p:txBody>
      </p:sp>
    </p:spTree>
    <p:extLst>
      <p:ext uri="{BB962C8B-B14F-4D97-AF65-F5344CB8AC3E}">
        <p14:creationId xmlns:p14="http://schemas.microsoft.com/office/powerpoint/2010/main" val="3709566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609600" y="274638"/>
            <a:ext cx="10972800" cy="886897"/>
          </a:xfrm>
        </p:spPr>
        <p:txBody>
          <a:bodyPr/>
          <a:lstStyle/>
          <a:p>
            <a:pPr eaLnBrk="1" hangingPunct="1"/>
            <a:r>
              <a:rPr lang="en-GB" altLang="en-US" sz="4000" dirty="0">
                <a:latin typeface="Arial" panose="020B0604020202020204" pitchFamily="34" charset="0"/>
                <a:cs typeface="Arial" panose="020B0604020202020204" pitchFamily="34" charset="0"/>
              </a:rPr>
              <a:t>General principles</a:t>
            </a:r>
            <a:endParaRPr lang="en-US" altLang="en-US" sz="4000" dirty="0">
              <a:latin typeface="Arial" panose="020B0604020202020204" pitchFamily="34" charset="0"/>
              <a:cs typeface="Arial" panose="020B0604020202020204" pitchFamily="34" charset="0"/>
            </a:endParaRPr>
          </a:p>
        </p:txBody>
      </p:sp>
      <p:sp>
        <p:nvSpPr>
          <p:cNvPr id="15363" name="Rectangle 3"/>
          <p:cNvSpPr>
            <a:spLocks noGrp="1"/>
          </p:cNvSpPr>
          <p:nvPr>
            <p:ph idx="1"/>
          </p:nvPr>
        </p:nvSpPr>
        <p:spPr>
          <a:xfrm>
            <a:off x="609600" y="1262449"/>
            <a:ext cx="10972800" cy="4067432"/>
          </a:xfrm>
        </p:spPr>
        <p:txBody>
          <a:bodyPr rtlCol="0">
            <a:normAutofit fontScale="70000" lnSpcReduction="20000"/>
          </a:bodyPr>
          <a:lstStyle/>
          <a:p>
            <a:pPr eaLnBrk="1" fontAlgn="auto" hangingPunct="1">
              <a:lnSpc>
                <a:spcPct val="90000"/>
              </a:lnSpc>
              <a:spcAft>
                <a:spcPts val="0"/>
              </a:spcAft>
              <a:defRPr/>
            </a:pPr>
            <a:r>
              <a:rPr lang="en-US" sz="3600" dirty="0">
                <a:latin typeface="Arial" panose="020B0604020202020204" pitchFamily="34" charset="0"/>
                <a:cs typeface="Arial" panose="020B0604020202020204" pitchFamily="34" charset="0"/>
              </a:rPr>
              <a:t>It is based on the overall business objectives</a:t>
            </a:r>
          </a:p>
          <a:p>
            <a:pPr eaLnBrk="1" fontAlgn="auto" hangingPunct="1">
              <a:lnSpc>
                <a:spcPct val="90000"/>
              </a:lnSpc>
              <a:spcAft>
                <a:spcPts val="0"/>
              </a:spcAft>
              <a:defRPr/>
            </a:pPr>
            <a:r>
              <a:rPr lang="en-US" altLang="en-US" sz="3600" dirty="0">
                <a:latin typeface="Arial" panose="020B0604020202020204" pitchFamily="34" charset="0"/>
                <a:cs typeface="Arial" panose="020B0604020202020204" pitchFamily="34" charset="0"/>
              </a:rPr>
              <a:t>It clarifies </a:t>
            </a:r>
            <a:r>
              <a:rPr lang="en-US" altLang="en-US" sz="3600" dirty="0" err="1">
                <a:latin typeface="Arial" panose="020B0604020202020204" pitchFamily="34" charset="0"/>
                <a:cs typeface="Arial" panose="020B0604020202020204" pitchFamily="34" charset="0"/>
              </a:rPr>
              <a:t>organisational</a:t>
            </a:r>
            <a:r>
              <a:rPr lang="en-US" altLang="en-US" sz="3600" dirty="0">
                <a:latin typeface="Arial" panose="020B0604020202020204" pitchFamily="34" charset="0"/>
                <a:cs typeface="Arial" panose="020B0604020202020204" pitchFamily="34" charset="0"/>
              </a:rPr>
              <a:t> and individual expectations</a:t>
            </a:r>
          </a:p>
          <a:p>
            <a:pPr eaLnBrk="1" fontAlgn="auto" hangingPunct="1">
              <a:lnSpc>
                <a:spcPct val="90000"/>
              </a:lnSpc>
              <a:spcAft>
                <a:spcPts val="0"/>
              </a:spcAft>
              <a:defRPr/>
            </a:pPr>
            <a:r>
              <a:rPr lang="en-US" altLang="en-US" sz="3600" dirty="0">
                <a:latin typeface="Arial" panose="020B0604020202020204" pitchFamily="34" charset="0"/>
                <a:cs typeface="Arial" panose="020B0604020202020204" pitchFamily="34" charset="0"/>
              </a:rPr>
              <a:t>It applies to everyone</a:t>
            </a:r>
          </a:p>
          <a:p>
            <a:pPr eaLnBrk="1" fontAlgn="auto" hangingPunct="1">
              <a:lnSpc>
                <a:spcPct val="90000"/>
              </a:lnSpc>
              <a:spcAft>
                <a:spcPts val="0"/>
              </a:spcAft>
              <a:defRPr/>
            </a:pPr>
            <a:r>
              <a:rPr lang="en-US" altLang="en-US" sz="3600" dirty="0">
                <a:latin typeface="Arial" panose="020B0604020202020204" pitchFamily="34" charset="0"/>
                <a:cs typeface="Arial" panose="020B0604020202020204" pitchFamily="34" charset="0"/>
              </a:rPr>
              <a:t>It encourages ownership of and responsibility for performance and </a:t>
            </a:r>
            <a:r>
              <a:rPr lang="en-US" altLang="en-US" sz="3600" dirty="0" err="1">
                <a:latin typeface="Arial" panose="020B0604020202020204" pitchFamily="34" charset="0"/>
                <a:cs typeface="Arial" panose="020B0604020202020204" pitchFamily="34" charset="0"/>
              </a:rPr>
              <a:t>behaviour</a:t>
            </a:r>
            <a:endParaRPr lang="en-US" altLang="en-US" sz="3600" dirty="0">
              <a:latin typeface="Arial" panose="020B0604020202020204" pitchFamily="34" charset="0"/>
              <a:cs typeface="Arial" panose="020B0604020202020204" pitchFamily="34" charset="0"/>
            </a:endParaRPr>
          </a:p>
          <a:p>
            <a:pPr eaLnBrk="1" fontAlgn="auto" hangingPunct="1">
              <a:lnSpc>
                <a:spcPct val="90000"/>
              </a:lnSpc>
              <a:spcAft>
                <a:spcPts val="0"/>
              </a:spcAft>
              <a:defRPr/>
            </a:pPr>
            <a:r>
              <a:rPr lang="en-US" altLang="en-US" sz="3600" dirty="0">
                <a:latin typeface="Arial" panose="020B0604020202020204" pitchFamily="34" charset="0"/>
                <a:cs typeface="Arial" panose="020B0604020202020204" pitchFamily="34" charset="0"/>
              </a:rPr>
              <a:t>It establishes a culture of continuous improvement</a:t>
            </a:r>
          </a:p>
          <a:p>
            <a:pPr eaLnBrk="1" fontAlgn="auto" hangingPunct="1">
              <a:lnSpc>
                <a:spcPct val="90000"/>
              </a:lnSpc>
              <a:spcAft>
                <a:spcPts val="0"/>
              </a:spcAft>
              <a:defRPr/>
            </a:pPr>
            <a:r>
              <a:rPr lang="en-US" altLang="en-US" sz="3600" dirty="0">
                <a:latin typeface="Arial" panose="020B0604020202020204" pitchFamily="34" charset="0"/>
                <a:cs typeface="Arial" panose="020B0604020202020204" pitchFamily="34" charset="0"/>
              </a:rPr>
              <a:t>It involves planning and measurement</a:t>
            </a:r>
          </a:p>
          <a:p>
            <a:pPr eaLnBrk="1" fontAlgn="auto" hangingPunct="1">
              <a:lnSpc>
                <a:spcPct val="90000"/>
              </a:lnSpc>
              <a:spcAft>
                <a:spcPts val="0"/>
              </a:spcAft>
              <a:defRPr/>
            </a:pPr>
            <a:r>
              <a:rPr lang="en-US" altLang="en-US" sz="3600" dirty="0">
                <a:latin typeface="Arial" panose="020B0604020202020204" pitchFamily="34" charset="0"/>
                <a:cs typeface="Arial" panose="020B0604020202020204" pitchFamily="34" charset="0"/>
              </a:rPr>
              <a:t>It identifies resources needed</a:t>
            </a:r>
          </a:p>
          <a:p>
            <a:pPr eaLnBrk="1" fontAlgn="auto" hangingPunct="1">
              <a:lnSpc>
                <a:spcPct val="90000"/>
              </a:lnSpc>
              <a:spcAft>
                <a:spcPts val="0"/>
              </a:spcAft>
              <a:defRPr/>
            </a:pPr>
            <a:r>
              <a:rPr lang="en-US" altLang="en-US" sz="3600" dirty="0">
                <a:latin typeface="Arial" panose="020B0604020202020204" pitchFamily="34" charset="0"/>
                <a:cs typeface="Arial" panose="020B0604020202020204" pitchFamily="34" charset="0"/>
              </a:rPr>
              <a:t>It improves working relationships</a:t>
            </a:r>
          </a:p>
          <a:p>
            <a:pPr eaLnBrk="1" fontAlgn="auto" hangingPunct="1">
              <a:lnSpc>
                <a:spcPct val="90000"/>
              </a:lnSpc>
              <a:spcAft>
                <a:spcPts val="0"/>
              </a:spcAft>
              <a:defRPr/>
            </a:pPr>
            <a:r>
              <a:rPr lang="en-US" altLang="en-US" sz="3600" dirty="0">
                <a:latin typeface="Arial" panose="020B0604020202020204" pitchFamily="34" charset="0"/>
                <a:cs typeface="Arial" panose="020B0604020202020204" pitchFamily="34" charset="0"/>
              </a:rPr>
              <a:t>PM systems must be appropriate for the organization</a:t>
            </a:r>
          </a:p>
          <a:p>
            <a:pPr eaLnBrk="1" fontAlgn="auto" hangingPunct="1">
              <a:lnSpc>
                <a:spcPct val="90000"/>
              </a:lnSpc>
              <a:spcAft>
                <a:spcPts val="0"/>
              </a:spcAft>
              <a:defRPr/>
            </a:pPr>
            <a:r>
              <a:rPr lang="en-US" altLang="en-US" sz="3600" dirty="0">
                <a:latin typeface="Arial" panose="020B0604020202020204" pitchFamily="34" charset="0"/>
                <a:cs typeface="Arial" panose="020B0604020202020204" pitchFamily="34" charset="0"/>
              </a:rPr>
              <a:t>It relies on open and constructive communication</a:t>
            </a:r>
          </a:p>
          <a:p>
            <a:pPr marL="0" indent="0" eaLnBrk="1" fontAlgn="auto" hangingPunct="1">
              <a:spcAft>
                <a:spcPts val="0"/>
              </a:spcAft>
              <a:buNone/>
              <a:defRPr/>
            </a:pPr>
            <a:endParaRPr lang="en-US" dirty="0"/>
          </a:p>
        </p:txBody>
      </p:sp>
    </p:spTree>
    <p:extLst>
      <p:ext uri="{BB962C8B-B14F-4D97-AF65-F5344CB8AC3E}">
        <p14:creationId xmlns:p14="http://schemas.microsoft.com/office/powerpoint/2010/main" val="2458917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sz="4000" dirty="0" smtClean="0">
                <a:latin typeface="Arial" panose="020B0604020202020204" pitchFamily="34" charset="0"/>
                <a:cs typeface="Arial" panose="020B0604020202020204" pitchFamily="34" charset="0"/>
              </a:rPr>
              <a:t>In short PM is:</a:t>
            </a:r>
            <a:endParaRPr lang="en-US" altLang="en-US" sz="4000" dirty="0">
              <a:latin typeface="Arial" panose="020B0604020202020204" pitchFamily="34" charset="0"/>
              <a:cs typeface="Arial" panose="020B0604020202020204" pitchFamily="34" charset="0"/>
            </a:endParaRPr>
          </a:p>
        </p:txBody>
      </p:sp>
      <p:sp>
        <p:nvSpPr>
          <p:cNvPr id="41987" name="Rectangle 3"/>
          <p:cNvSpPr>
            <a:spLocks noGrp="1"/>
          </p:cNvSpPr>
          <p:nvPr>
            <p:ph idx="1"/>
          </p:nvPr>
        </p:nvSpPr>
        <p:spPr/>
        <p:txBody>
          <a:bodyPr/>
          <a:lstStyle/>
          <a:p>
            <a:pPr eaLnBrk="1" hangingPunct="1"/>
            <a:r>
              <a:rPr lang="en-US" altLang="en-US" sz="2800" b="1" dirty="0">
                <a:latin typeface="Arial" panose="020B0604020202020204" pitchFamily="34" charset="0"/>
                <a:cs typeface="Arial" panose="020B0604020202020204" pitchFamily="34" charset="0"/>
              </a:rPr>
              <a:t>Strategic</a:t>
            </a:r>
            <a:r>
              <a:rPr lang="en-US" altLang="en-US" sz="2800" dirty="0">
                <a:latin typeface="Arial" panose="020B0604020202020204" pitchFamily="34" charset="0"/>
                <a:cs typeface="Arial" panose="020B0604020202020204" pitchFamily="34" charset="0"/>
              </a:rPr>
              <a:t> – about broad issues and long-term </a:t>
            </a:r>
            <a:r>
              <a:rPr lang="en-US" altLang="en-US" sz="2800" dirty="0" err="1">
                <a:latin typeface="Arial" panose="020B0604020202020204" pitchFamily="34" charset="0"/>
                <a:cs typeface="Arial" panose="020B0604020202020204" pitchFamily="34" charset="0"/>
              </a:rPr>
              <a:t>organisational</a:t>
            </a:r>
            <a:r>
              <a:rPr lang="en-US" altLang="en-US" sz="2800" dirty="0">
                <a:latin typeface="Arial" panose="020B0604020202020204" pitchFamily="34" charset="0"/>
                <a:cs typeface="Arial" panose="020B0604020202020204" pitchFamily="34" charset="0"/>
              </a:rPr>
              <a:t> goals </a:t>
            </a:r>
          </a:p>
          <a:p>
            <a:pPr eaLnBrk="1" hangingPunct="1"/>
            <a:endParaRPr lang="en-US" altLang="en-US" sz="2800" dirty="0">
              <a:latin typeface="Arial" panose="020B0604020202020204" pitchFamily="34" charset="0"/>
              <a:cs typeface="Arial" panose="020B0604020202020204" pitchFamily="34" charset="0"/>
            </a:endParaRPr>
          </a:p>
          <a:p>
            <a:pPr eaLnBrk="1" hangingPunct="1"/>
            <a:r>
              <a:rPr lang="en-US" altLang="en-US" sz="2800" b="1" dirty="0">
                <a:latin typeface="Arial" panose="020B0604020202020204" pitchFamily="34" charset="0"/>
                <a:cs typeface="Arial" panose="020B0604020202020204" pitchFamily="34" charset="0"/>
              </a:rPr>
              <a:t>Integrated</a:t>
            </a:r>
            <a:r>
              <a:rPr lang="en-US" altLang="en-US" sz="2800" dirty="0">
                <a:latin typeface="Arial" panose="020B0604020202020204" pitchFamily="34" charset="0"/>
                <a:cs typeface="Arial" panose="020B0604020202020204" pitchFamily="34" charset="0"/>
              </a:rPr>
              <a:t> – it should link various aspects of the business, people management, individuals and teams</a:t>
            </a:r>
          </a:p>
          <a:p>
            <a:pPr eaLnBrk="1" hangingPunct="1"/>
            <a:endParaRPr lang="en-US" altLang="en-US" dirty="0" smtClean="0"/>
          </a:p>
        </p:txBody>
      </p:sp>
    </p:spTree>
    <p:extLst>
      <p:ext uri="{BB962C8B-B14F-4D97-AF65-F5344CB8AC3E}">
        <p14:creationId xmlns:p14="http://schemas.microsoft.com/office/powerpoint/2010/main" val="3355974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pPr eaLnBrk="1" hangingPunct="1"/>
            <a:r>
              <a:rPr lang="en-GB" altLang="en-US" sz="3600">
                <a:latin typeface="Arial" panose="020B0604020202020204" pitchFamily="34" charset="0"/>
                <a:cs typeface="Arial" panose="020B0604020202020204" pitchFamily="34" charset="0"/>
              </a:rPr>
              <a:t>Theories of Performance Management</a:t>
            </a:r>
            <a:endParaRPr lang="en-US" altLang="en-US" sz="360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9600" y="1285103"/>
            <a:ext cx="10972800" cy="4232130"/>
          </a:xfrm>
        </p:spPr>
        <p:txBody>
          <a:bodyPr rtlCol="0">
            <a:normAutofit/>
          </a:bodyPr>
          <a:lstStyle/>
          <a:p>
            <a:pPr marL="0" indent="0" eaLnBrk="1" fontAlgn="auto" hangingPunct="1">
              <a:spcAft>
                <a:spcPts val="0"/>
              </a:spcAft>
              <a:buNone/>
              <a:defRPr/>
            </a:pPr>
            <a:r>
              <a:rPr lang="en-GB" sz="2800" dirty="0" smtClean="0"/>
              <a:t>Performance </a:t>
            </a:r>
            <a:r>
              <a:rPr lang="en-GB" sz="2800" dirty="0"/>
              <a:t>is defined as behaviour that accomplishes </a:t>
            </a:r>
            <a:r>
              <a:rPr lang="en-GB" sz="2800" dirty="0" smtClean="0"/>
              <a:t>results, and the underpinning theories are heavily focused on understanding and managing behaviour in order to produce desired results.</a:t>
            </a:r>
            <a:endParaRPr lang="en-GB" sz="2800" dirty="0"/>
          </a:p>
          <a:p>
            <a:pPr marL="0" indent="0" eaLnBrk="1" fontAlgn="auto" hangingPunct="1">
              <a:spcAft>
                <a:spcPts val="0"/>
              </a:spcAft>
              <a:buNone/>
              <a:defRPr/>
            </a:pPr>
            <a:r>
              <a:rPr lang="en-GB" sz="2800" dirty="0" smtClean="0"/>
              <a:t>The main theories are:</a:t>
            </a:r>
          </a:p>
          <a:p>
            <a:pPr eaLnBrk="1" fontAlgn="auto" hangingPunct="1">
              <a:spcAft>
                <a:spcPts val="0"/>
              </a:spcAft>
              <a:defRPr/>
            </a:pPr>
            <a:r>
              <a:rPr lang="en-GB" sz="2800" dirty="0" smtClean="0"/>
              <a:t>Goal </a:t>
            </a:r>
            <a:r>
              <a:rPr lang="en-GB" sz="2800" dirty="0"/>
              <a:t>Theory – Latham and Locke (1979)</a:t>
            </a:r>
          </a:p>
          <a:p>
            <a:pPr eaLnBrk="1" fontAlgn="auto" hangingPunct="1">
              <a:spcAft>
                <a:spcPts val="0"/>
              </a:spcAft>
              <a:defRPr/>
            </a:pPr>
            <a:r>
              <a:rPr lang="en-GB" sz="2800" dirty="0" smtClean="0"/>
              <a:t>Social </a:t>
            </a:r>
            <a:r>
              <a:rPr lang="en-GB" sz="2800" dirty="0"/>
              <a:t>Cognitive Theory – Bandura (1986)</a:t>
            </a:r>
          </a:p>
          <a:p>
            <a:pPr eaLnBrk="1" fontAlgn="auto" hangingPunct="1">
              <a:spcAft>
                <a:spcPts val="0"/>
              </a:spcAft>
              <a:defRPr/>
            </a:pPr>
            <a:r>
              <a:rPr lang="en-GB" sz="2800" dirty="0" smtClean="0"/>
              <a:t>Control </a:t>
            </a:r>
            <a:r>
              <a:rPr lang="en-GB" sz="2800" dirty="0"/>
              <a:t>Theory – originally from the field of mathematics</a:t>
            </a:r>
          </a:p>
          <a:p>
            <a:pPr eaLnBrk="1" fontAlgn="auto" hangingPunct="1">
              <a:spcAft>
                <a:spcPts val="0"/>
              </a:spcAft>
              <a:defRPr/>
            </a:pPr>
            <a:endParaRPr lang="en-US" dirty="0">
              <a:solidFill>
                <a:schemeClr val="tx1">
                  <a:lumMod val="50000"/>
                  <a:lumOff val="50000"/>
                </a:schemeClr>
              </a:solidFill>
            </a:endParaRPr>
          </a:p>
        </p:txBody>
      </p:sp>
    </p:spTree>
    <p:extLst>
      <p:ext uri="{BB962C8B-B14F-4D97-AF65-F5344CB8AC3E}">
        <p14:creationId xmlns:p14="http://schemas.microsoft.com/office/powerpoint/2010/main" val="12812595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r>
              <a:rPr lang="en-GB" altLang="en-US" sz="4000">
                <a:latin typeface="Arial" panose="020B0604020202020204" pitchFamily="34" charset="0"/>
                <a:cs typeface="Arial" panose="020B0604020202020204" pitchFamily="34" charset="0"/>
              </a:rPr>
              <a:t>Remember!</a:t>
            </a:r>
            <a:endParaRPr lang="en-US" altLang="en-US" sz="4000">
              <a:latin typeface="Arial" panose="020B0604020202020204" pitchFamily="34" charset="0"/>
              <a:cs typeface="Arial" panose="020B0604020202020204" pitchFamily="34" charset="0"/>
            </a:endParaRPr>
          </a:p>
        </p:txBody>
      </p:sp>
      <p:sp>
        <p:nvSpPr>
          <p:cNvPr id="45059" name="Content Placeholder 2"/>
          <p:cNvSpPr>
            <a:spLocks noGrp="1"/>
          </p:cNvSpPr>
          <p:nvPr>
            <p:ph idx="1"/>
          </p:nvPr>
        </p:nvSpPr>
        <p:spPr/>
        <p:txBody>
          <a:bodyPr/>
          <a:lstStyle/>
          <a:p>
            <a:r>
              <a:rPr lang="en-GB" altLang="en-US" smtClean="0">
                <a:latin typeface="Arial" panose="020B0604020202020204" pitchFamily="34" charset="0"/>
                <a:cs typeface="Arial" panose="020B0604020202020204" pitchFamily="34" charset="0"/>
              </a:rPr>
              <a:t>All performance Management policies, processes and practices are subject to legislation and should adhere to ACAS Codes of Practice</a:t>
            </a:r>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39738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altLang="en-US" sz="4000" dirty="0">
                <a:latin typeface="Arial" panose="020B0604020202020204" pitchFamily="34" charset="0"/>
                <a:cs typeface="Arial" panose="020B0604020202020204" pitchFamily="34" charset="0"/>
              </a:rPr>
              <a:t>Discrimination and the Equality Act </a:t>
            </a:r>
            <a:endParaRPr lang="en-US" sz="4000" dirty="0"/>
          </a:p>
        </p:txBody>
      </p:sp>
      <p:sp>
        <p:nvSpPr>
          <p:cNvPr id="2" name="Content Placeholder 1"/>
          <p:cNvSpPr>
            <a:spLocks noGrp="1"/>
          </p:cNvSpPr>
          <p:nvPr>
            <p:ph idx="1"/>
          </p:nvPr>
        </p:nvSpPr>
        <p:spPr/>
        <p:txBody>
          <a:bodyPr/>
          <a:lstStyle/>
          <a:p>
            <a:r>
              <a:rPr lang="en-US" altLang="en-US" sz="2800" b="1" i="1" dirty="0">
                <a:latin typeface="Arial" panose="020B0604020202020204" pitchFamily="34" charset="0"/>
                <a:cs typeface="Arial" panose="020B0604020202020204" pitchFamily="34" charset="0"/>
              </a:rPr>
              <a:t>Direct discrimination </a:t>
            </a:r>
            <a:r>
              <a:rPr lang="en-US" altLang="en-US" sz="2800" dirty="0">
                <a:latin typeface="Arial" panose="020B0604020202020204" pitchFamily="34" charset="0"/>
                <a:cs typeface="Arial" panose="020B0604020202020204" pitchFamily="34" charset="0"/>
              </a:rPr>
              <a:t>occurs when someone is treated “less   </a:t>
            </a:r>
            <a:r>
              <a:rPr lang="en-US" altLang="en-US" sz="2800" dirty="0" err="1">
                <a:latin typeface="Arial" panose="020B0604020202020204" pitchFamily="34" charset="0"/>
                <a:cs typeface="Arial" panose="020B0604020202020204" pitchFamily="34" charset="0"/>
              </a:rPr>
              <a:t>favourably</a:t>
            </a:r>
            <a:r>
              <a:rPr lang="en-US" altLang="en-US" sz="2800" dirty="0">
                <a:latin typeface="Arial" panose="020B0604020202020204" pitchFamily="34" charset="0"/>
                <a:cs typeface="Arial" panose="020B0604020202020204" pitchFamily="34" charset="0"/>
              </a:rPr>
              <a:t>” than another person because of a protected characteristic</a:t>
            </a:r>
            <a:r>
              <a:rPr lang="en-US" altLang="en-US" sz="2800" dirty="0" smtClean="0">
                <a:latin typeface="Arial" panose="020B0604020202020204" pitchFamily="34" charset="0"/>
                <a:cs typeface="Arial" panose="020B0604020202020204" pitchFamily="34" charset="0"/>
              </a:rPr>
              <a:t>.</a:t>
            </a:r>
          </a:p>
          <a:p>
            <a:endParaRPr lang="en-US" altLang="en-US" sz="2800" dirty="0" smtClean="0">
              <a:latin typeface="Arial" panose="020B0604020202020204" pitchFamily="34" charset="0"/>
              <a:cs typeface="Arial" panose="020B0604020202020204" pitchFamily="34" charset="0"/>
            </a:endParaRPr>
          </a:p>
          <a:p>
            <a:r>
              <a:rPr lang="en-US" altLang="en-US" sz="2800" dirty="0" smtClean="0">
                <a:latin typeface="Arial" panose="020B0604020202020204" pitchFamily="34" charset="0"/>
                <a:cs typeface="Arial" panose="020B0604020202020204" pitchFamily="34" charset="0"/>
              </a:rPr>
              <a:t>If </a:t>
            </a:r>
            <a:r>
              <a:rPr lang="en-US" altLang="en-US" sz="2800" dirty="0">
                <a:latin typeface="Arial" panose="020B0604020202020204" pitchFamily="34" charset="0"/>
                <a:cs typeface="Arial" panose="020B0604020202020204" pitchFamily="34" charset="0"/>
              </a:rPr>
              <a:t>someone is treated less </a:t>
            </a:r>
            <a:r>
              <a:rPr lang="en-US" altLang="en-US" sz="2800" dirty="0" err="1">
                <a:latin typeface="Arial" panose="020B0604020202020204" pitchFamily="34" charset="0"/>
                <a:cs typeface="Arial" panose="020B0604020202020204" pitchFamily="34" charset="0"/>
              </a:rPr>
              <a:t>favourably</a:t>
            </a:r>
            <a:r>
              <a:rPr lang="en-US" altLang="en-US" sz="2800" dirty="0">
                <a:latin typeface="Arial" panose="020B0604020202020204" pitchFamily="34" charset="0"/>
                <a:cs typeface="Arial" panose="020B0604020202020204" pitchFamily="34" charset="0"/>
              </a:rPr>
              <a:t> because a colleague, associate, family member or friend has a protected characteristic, that would be </a:t>
            </a:r>
            <a:r>
              <a:rPr lang="en-US" altLang="en-US" sz="2800" b="1" i="1" dirty="0">
                <a:latin typeface="Arial" panose="020B0604020202020204" pitchFamily="34" charset="0"/>
                <a:cs typeface="Arial" panose="020B0604020202020204" pitchFamily="34" charset="0"/>
              </a:rPr>
              <a:t>direct discrimination by association</a:t>
            </a:r>
            <a:r>
              <a:rPr lang="en-US" altLang="en-US" sz="2800" dirty="0">
                <a:latin typeface="Arial" panose="020B0604020202020204" pitchFamily="34" charset="0"/>
                <a:cs typeface="Arial" panose="020B0604020202020204" pitchFamily="34" charset="0"/>
              </a:rPr>
              <a:t>. </a:t>
            </a:r>
          </a:p>
          <a:p>
            <a:endParaRPr lang="en-US" dirty="0"/>
          </a:p>
        </p:txBody>
      </p:sp>
    </p:spTree>
    <p:extLst>
      <p:ext uri="{BB962C8B-B14F-4D97-AF65-F5344CB8AC3E}">
        <p14:creationId xmlns:p14="http://schemas.microsoft.com/office/powerpoint/2010/main" val="4192327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r>
              <a:rPr lang="en-US" altLang="en-US" sz="3600">
                <a:latin typeface="Arial" panose="020B0604020202020204" pitchFamily="34" charset="0"/>
                <a:cs typeface="Arial" panose="020B0604020202020204" pitchFamily="34" charset="0"/>
              </a:rPr>
              <a:t>Discrimination – protected characteristics?</a:t>
            </a:r>
          </a:p>
        </p:txBody>
      </p:sp>
      <p:sp>
        <p:nvSpPr>
          <p:cNvPr id="3" name="Content Placeholder 2"/>
          <p:cNvSpPr>
            <a:spLocks noGrp="1"/>
          </p:cNvSpPr>
          <p:nvPr>
            <p:ph idx="1"/>
          </p:nvPr>
        </p:nvSpPr>
        <p:spPr/>
        <p:txBody>
          <a:bodyPr rtlCol="0">
            <a:normAutofit fontScale="85000" lnSpcReduction="20000"/>
          </a:bodyPr>
          <a:lstStyle/>
          <a:p>
            <a:pPr eaLnBrk="1" fontAlgn="auto" hangingPunct="1">
              <a:spcAft>
                <a:spcPts val="0"/>
              </a:spcAft>
              <a:defRPr/>
            </a:pPr>
            <a:r>
              <a:rPr lang="en-US" dirty="0">
                <a:latin typeface="Arial" panose="020B0604020202020204" pitchFamily="34" charset="0"/>
                <a:cs typeface="Arial" panose="020B0604020202020204" pitchFamily="34" charset="0"/>
              </a:rPr>
              <a:t>Age </a:t>
            </a:r>
          </a:p>
          <a:p>
            <a:pPr eaLnBrk="1" fontAlgn="auto" hangingPunct="1">
              <a:spcAft>
                <a:spcPts val="0"/>
              </a:spcAft>
              <a:defRPr/>
            </a:pPr>
            <a:r>
              <a:rPr lang="en-US" dirty="0">
                <a:latin typeface="Arial" panose="020B0604020202020204" pitchFamily="34" charset="0"/>
                <a:cs typeface="Arial" panose="020B0604020202020204" pitchFamily="34" charset="0"/>
              </a:rPr>
              <a:t>Disability</a:t>
            </a:r>
          </a:p>
          <a:p>
            <a:pPr eaLnBrk="1" fontAlgn="auto" hangingPunct="1">
              <a:spcAft>
                <a:spcPts val="0"/>
              </a:spcAft>
              <a:defRPr/>
            </a:pPr>
            <a:r>
              <a:rPr lang="en-US" dirty="0">
                <a:latin typeface="Arial" panose="020B0604020202020204" pitchFamily="34" charset="0"/>
                <a:cs typeface="Arial" panose="020B0604020202020204" pitchFamily="34" charset="0"/>
              </a:rPr>
              <a:t>Gender reassignment</a:t>
            </a:r>
          </a:p>
          <a:p>
            <a:pPr eaLnBrk="1" fontAlgn="auto" hangingPunct="1">
              <a:spcAft>
                <a:spcPts val="0"/>
              </a:spcAft>
              <a:defRPr/>
            </a:pPr>
            <a:r>
              <a:rPr lang="en-US" dirty="0">
                <a:latin typeface="Arial" panose="020B0604020202020204" pitchFamily="34" charset="0"/>
                <a:cs typeface="Arial" panose="020B0604020202020204" pitchFamily="34" charset="0"/>
              </a:rPr>
              <a:t>Marriage and civil partnership</a:t>
            </a:r>
          </a:p>
          <a:p>
            <a:pPr eaLnBrk="1" fontAlgn="auto" hangingPunct="1">
              <a:spcAft>
                <a:spcPts val="0"/>
              </a:spcAft>
              <a:defRPr/>
            </a:pPr>
            <a:r>
              <a:rPr lang="en-US" dirty="0">
                <a:latin typeface="Arial" panose="020B0604020202020204" pitchFamily="34" charset="0"/>
                <a:cs typeface="Arial" panose="020B0604020202020204" pitchFamily="34" charset="0"/>
              </a:rPr>
              <a:t>Pregnancy and maternity</a:t>
            </a:r>
          </a:p>
          <a:p>
            <a:pPr eaLnBrk="1" fontAlgn="auto" hangingPunct="1">
              <a:spcAft>
                <a:spcPts val="0"/>
              </a:spcAft>
              <a:defRPr/>
            </a:pPr>
            <a:r>
              <a:rPr lang="en-US" dirty="0">
                <a:latin typeface="Arial" panose="020B0604020202020204" pitchFamily="34" charset="0"/>
                <a:cs typeface="Arial" panose="020B0604020202020204" pitchFamily="34" charset="0"/>
              </a:rPr>
              <a:t>Race</a:t>
            </a:r>
          </a:p>
          <a:p>
            <a:pPr eaLnBrk="1" fontAlgn="auto" hangingPunct="1">
              <a:spcAft>
                <a:spcPts val="0"/>
              </a:spcAft>
              <a:defRPr/>
            </a:pPr>
            <a:r>
              <a:rPr lang="en-US" dirty="0">
                <a:latin typeface="Arial" panose="020B0604020202020204" pitchFamily="34" charset="0"/>
                <a:cs typeface="Arial" panose="020B0604020202020204" pitchFamily="34" charset="0"/>
              </a:rPr>
              <a:t>Religion and belief</a:t>
            </a:r>
          </a:p>
          <a:p>
            <a:pPr eaLnBrk="1" fontAlgn="auto" hangingPunct="1">
              <a:spcAft>
                <a:spcPts val="0"/>
              </a:spcAft>
              <a:defRPr/>
            </a:pPr>
            <a:r>
              <a:rPr lang="en-US" dirty="0">
                <a:latin typeface="Arial" panose="020B0604020202020204" pitchFamily="34" charset="0"/>
                <a:cs typeface="Arial" panose="020B0604020202020204" pitchFamily="34" charset="0"/>
              </a:rPr>
              <a:t>Sex</a:t>
            </a:r>
          </a:p>
          <a:p>
            <a:pPr eaLnBrk="1" fontAlgn="auto" hangingPunct="1">
              <a:spcAft>
                <a:spcPts val="0"/>
              </a:spcAft>
              <a:defRPr/>
            </a:pPr>
            <a:r>
              <a:rPr lang="en-US" dirty="0">
                <a:latin typeface="Arial" panose="020B0604020202020204" pitchFamily="34" charset="0"/>
                <a:cs typeface="Arial" panose="020B0604020202020204" pitchFamily="34" charset="0"/>
              </a:rPr>
              <a:t>Sexual orientation</a:t>
            </a:r>
          </a:p>
          <a:p>
            <a:pPr marL="0" indent="0" eaLnBrk="1" fontAlgn="auto" hangingPunct="1">
              <a:spcAft>
                <a:spcPts val="0"/>
              </a:spcAft>
              <a:buNone/>
              <a:defRPr/>
            </a:pPr>
            <a:endParaRPr lang="en-US" dirty="0">
              <a:solidFill>
                <a:schemeClr val="tx1">
                  <a:lumMod val="50000"/>
                  <a:lumOff val="50000"/>
                </a:schemeClr>
              </a:solidFill>
            </a:endParaRPr>
          </a:p>
        </p:txBody>
      </p:sp>
    </p:spTree>
    <p:extLst>
      <p:ext uri="{BB962C8B-B14F-4D97-AF65-F5344CB8AC3E}">
        <p14:creationId xmlns:p14="http://schemas.microsoft.com/office/powerpoint/2010/main" val="30238155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altLang="en-US" sz="4000" dirty="0">
                <a:latin typeface="Arial" panose="020B0604020202020204" pitchFamily="34" charset="0"/>
                <a:cs typeface="Arial" panose="020B0604020202020204" pitchFamily="34" charset="0"/>
              </a:rPr>
              <a:t>Discrimination and the Equality Act</a:t>
            </a:r>
            <a:endParaRPr lang="en-US" sz="4000" dirty="0"/>
          </a:p>
        </p:txBody>
      </p:sp>
      <p:sp>
        <p:nvSpPr>
          <p:cNvPr id="2" name="Content Placeholder 1"/>
          <p:cNvSpPr>
            <a:spLocks noGrp="1"/>
          </p:cNvSpPr>
          <p:nvPr>
            <p:ph idx="1"/>
          </p:nvPr>
        </p:nvSpPr>
        <p:spPr/>
        <p:txBody>
          <a:bodyPr>
            <a:normAutofit fontScale="77500" lnSpcReduction="20000"/>
          </a:bodyPr>
          <a:lstStyle/>
          <a:p>
            <a:pPr>
              <a:lnSpc>
                <a:spcPct val="120000"/>
              </a:lnSpc>
              <a:spcBef>
                <a:spcPts val="0"/>
              </a:spcBef>
              <a:defRPr/>
            </a:pPr>
            <a:r>
              <a:rPr lang="en-US" altLang="en-US" sz="3100" b="1" dirty="0">
                <a:latin typeface="Arial" panose="020B0604020202020204" pitchFamily="34" charset="0"/>
                <a:cs typeface="Arial" panose="020B0604020202020204" pitchFamily="34" charset="0"/>
              </a:rPr>
              <a:t>Indirect discrimination </a:t>
            </a:r>
            <a:r>
              <a:rPr lang="en-US" altLang="en-US" sz="3100" dirty="0">
                <a:latin typeface="Arial" panose="020B0604020202020204" pitchFamily="34" charset="0"/>
                <a:cs typeface="Arial" panose="020B0604020202020204" pitchFamily="34" charset="0"/>
              </a:rPr>
              <a:t> can occur when you have a condition, rule, policy or practice in your company that applies to everyone but particularly disadvantages people who share a protected characteristic. (Indirect discrimination can be justified if you can show that you acted reasonably in managing your business.)</a:t>
            </a:r>
          </a:p>
          <a:p>
            <a:pPr>
              <a:lnSpc>
                <a:spcPct val="120000"/>
              </a:lnSpc>
              <a:spcBef>
                <a:spcPts val="0"/>
              </a:spcBef>
              <a:defRPr/>
            </a:pPr>
            <a:endParaRPr lang="en-US" altLang="en-US" sz="3100" dirty="0">
              <a:latin typeface="Arial" panose="020B0604020202020204" pitchFamily="34" charset="0"/>
              <a:cs typeface="Arial" panose="020B0604020202020204" pitchFamily="34" charset="0"/>
            </a:endParaRPr>
          </a:p>
          <a:p>
            <a:pPr>
              <a:lnSpc>
                <a:spcPct val="120000"/>
              </a:lnSpc>
              <a:defRPr/>
            </a:pPr>
            <a:r>
              <a:rPr lang="en-US" altLang="en-US" sz="3100" b="1" i="1" dirty="0">
                <a:latin typeface="Arial" panose="020B0604020202020204" pitchFamily="34" charset="0"/>
                <a:cs typeface="Arial" panose="020B0604020202020204" pitchFamily="34" charset="0"/>
              </a:rPr>
              <a:t>Perceptive discrimination </a:t>
            </a:r>
            <a:r>
              <a:rPr lang="en-US" altLang="en-US" sz="3100" dirty="0">
                <a:latin typeface="Arial" panose="020B0604020202020204" pitchFamily="34" charset="0"/>
                <a:cs typeface="Arial" panose="020B0604020202020204" pitchFamily="34" charset="0"/>
              </a:rPr>
              <a:t>occurs when an individual is directly discriminated against because others think they possess a particular protected characteristic. It applies even if the person does not actually possess the characteristic.</a:t>
            </a:r>
          </a:p>
          <a:p>
            <a:endParaRPr lang="en-US" dirty="0"/>
          </a:p>
        </p:txBody>
      </p:sp>
    </p:spTree>
    <p:extLst>
      <p:ext uri="{BB962C8B-B14F-4D97-AF65-F5344CB8AC3E}">
        <p14:creationId xmlns:p14="http://schemas.microsoft.com/office/powerpoint/2010/main" val="31244920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latin typeface="Arial" panose="020B0604020202020204" pitchFamily="34" charset="0"/>
                <a:cs typeface="Arial" panose="020B0604020202020204" pitchFamily="34" charset="0"/>
              </a:rPr>
              <a:t>Who is responsible for Performance Management?</a:t>
            </a:r>
            <a:endParaRPr lang="en-US"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endParaRPr lang="en-US" dirty="0" smtClean="0"/>
          </a:p>
          <a:p>
            <a:pPr marL="0" indent="0" algn="ctr">
              <a:buNone/>
            </a:pPr>
            <a:r>
              <a:rPr lang="en-US" dirty="0" smtClean="0"/>
              <a:t>Performance </a:t>
            </a:r>
            <a:r>
              <a:rPr lang="en-US" dirty="0"/>
              <a:t>management is a natural process of management: it is </a:t>
            </a:r>
            <a:r>
              <a:rPr lang="en-US" b="1" i="1" dirty="0"/>
              <a:t>not</a:t>
            </a:r>
            <a:r>
              <a:rPr lang="en-US" dirty="0"/>
              <a:t> an HRM technique or tool</a:t>
            </a:r>
          </a:p>
        </p:txBody>
      </p:sp>
    </p:spTree>
    <p:extLst>
      <p:ext uri="{BB962C8B-B14F-4D97-AF65-F5344CB8AC3E}">
        <p14:creationId xmlns:p14="http://schemas.microsoft.com/office/powerpoint/2010/main" val="1078369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609600" y="274638"/>
            <a:ext cx="10972800" cy="961038"/>
          </a:xfrm>
        </p:spPr>
        <p:txBody>
          <a:bodyPr/>
          <a:lstStyle/>
          <a:p>
            <a:r>
              <a:rPr lang="en-GB" altLang="en-US" sz="4000" dirty="0" smtClean="0">
                <a:latin typeface="Arial" panose="020B0604020202020204" pitchFamily="34" charset="0"/>
                <a:cs typeface="Arial" panose="020B0604020202020204" pitchFamily="34" charset="0"/>
              </a:rPr>
              <a:t>So, what is the </a:t>
            </a:r>
            <a:r>
              <a:rPr lang="en-GB" altLang="en-US" sz="4000" dirty="0">
                <a:latin typeface="Arial" panose="020B0604020202020204" pitchFamily="34" charset="0"/>
                <a:cs typeface="Arial" panose="020B0604020202020204" pitchFamily="34" charset="0"/>
              </a:rPr>
              <a:t>role of </a:t>
            </a:r>
            <a:r>
              <a:rPr lang="en-GB" altLang="en-US" sz="4000" dirty="0" smtClean="0">
                <a:latin typeface="Arial" panose="020B0604020202020204" pitchFamily="34" charset="0"/>
                <a:cs typeface="Arial" panose="020B0604020202020204" pitchFamily="34" charset="0"/>
              </a:rPr>
              <a:t>HR?</a:t>
            </a:r>
            <a:endParaRPr lang="en-US" altLang="en-US"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9600" y="1235676"/>
            <a:ext cx="10972800" cy="4281558"/>
          </a:xfrm>
        </p:spPr>
        <p:txBody>
          <a:bodyPr/>
          <a:lstStyle/>
          <a:p>
            <a:pPr marL="0" indent="0">
              <a:buNone/>
              <a:defRPr/>
            </a:pPr>
            <a:r>
              <a:rPr lang="en-GB" sz="2400" dirty="0" smtClean="0">
                <a:latin typeface="Arial" panose="020B0604020202020204" pitchFamily="34" charset="0"/>
                <a:cs typeface="Arial" panose="020B0604020202020204" pitchFamily="34" charset="0"/>
              </a:rPr>
              <a:t>HR plays a key supporting role in performance management:</a:t>
            </a:r>
            <a:endParaRPr lang="en-US" sz="2400" dirty="0" smtClean="0">
              <a:latin typeface="Arial" panose="020B0604020202020204" pitchFamily="34" charset="0"/>
              <a:cs typeface="Arial" panose="020B0604020202020204" pitchFamily="34" charset="0"/>
            </a:endParaRPr>
          </a:p>
          <a:p>
            <a:pPr>
              <a:defRPr/>
            </a:pPr>
            <a:r>
              <a:rPr lang="en-US" sz="2400" dirty="0" smtClean="0">
                <a:latin typeface="Arial" panose="020B0604020202020204" pitchFamily="34" charset="0"/>
                <a:cs typeface="Arial" panose="020B0604020202020204" pitchFamily="34" charset="0"/>
              </a:rPr>
              <a:t>designing, reviewing and implementing systems and processes</a:t>
            </a:r>
          </a:p>
          <a:p>
            <a:pPr>
              <a:defRPr/>
            </a:pPr>
            <a:r>
              <a:rPr lang="en-US" sz="2400" dirty="0" smtClean="0">
                <a:latin typeface="Arial" panose="020B0604020202020204" pitchFamily="34" charset="0"/>
                <a:cs typeface="Arial" panose="020B0604020202020204" pitchFamily="34" charset="0"/>
              </a:rPr>
              <a:t>running workshops/in house training</a:t>
            </a:r>
          </a:p>
          <a:p>
            <a:pPr>
              <a:defRPr/>
            </a:pPr>
            <a:r>
              <a:rPr lang="en-US" sz="2400" dirty="0" smtClean="0">
                <a:latin typeface="Arial" panose="020B0604020202020204" pitchFamily="34" charset="0"/>
                <a:cs typeface="Arial" panose="020B0604020202020204" pitchFamily="34" charset="0"/>
              </a:rPr>
              <a:t>providing advice and support materials </a:t>
            </a:r>
          </a:p>
          <a:p>
            <a:pPr>
              <a:defRPr/>
            </a:pPr>
            <a:r>
              <a:rPr lang="en-US" sz="2400" dirty="0" smtClean="0">
                <a:latin typeface="Arial" panose="020B0604020202020204" pitchFamily="34" charset="0"/>
                <a:cs typeface="Arial" panose="020B0604020202020204" pitchFamily="34" charset="0"/>
              </a:rPr>
              <a:t>ensuring compliance with internal procedures and legislation</a:t>
            </a:r>
            <a:endParaRPr lang="en-US" sz="2400" dirty="0">
              <a:latin typeface="Arial" panose="020B0604020202020204" pitchFamily="34" charset="0"/>
              <a:cs typeface="Arial" panose="020B0604020202020204" pitchFamily="34" charset="0"/>
            </a:endParaRPr>
          </a:p>
          <a:p>
            <a:pPr marL="0" indent="0">
              <a:buNone/>
              <a:defRPr/>
            </a:pPr>
            <a:r>
              <a:rPr lang="en-GB" sz="2400" dirty="0">
                <a:latin typeface="Arial" panose="020B0604020202020204" pitchFamily="34" charset="0"/>
                <a:cs typeface="Arial" panose="020B0604020202020204" pitchFamily="34" charset="0"/>
              </a:rPr>
              <a:t>AND</a:t>
            </a:r>
            <a:r>
              <a:rPr lang="en-GB" sz="2400" dirty="0" smtClean="0">
                <a:latin typeface="Arial" panose="020B0604020202020204" pitchFamily="34" charset="0"/>
                <a:cs typeface="Arial" panose="020B0604020202020204" pitchFamily="34" charset="0"/>
              </a:rPr>
              <a:t>??</a:t>
            </a:r>
          </a:p>
          <a:p>
            <a:pPr>
              <a:defRPr/>
            </a:pPr>
            <a:r>
              <a:rPr lang="en-US" sz="2400" dirty="0" smtClean="0">
                <a:latin typeface="Arial" panose="020B0604020202020204" pitchFamily="34" charset="0"/>
                <a:cs typeface="Arial" panose="020B0604020202020204" pitchFamily="34" charset="0"/>
              </a:rPr>
              <a:t>promoting ‘</a:t>
            </a:r>
            <a:r>
              <a:rPr lang="en-US" sz="2400" dirty="0" err="1" smtClean="0">
                <a:latin typeface="Arial" panose="020B0604020202020204" pitchFamily="34" charset="0"/>
                <a:cs typeface="Arial" panose="020B0604020202020204" pitchFamily="34" charset="0"/>
              </a:rPr>
              <a:t>ownership’of</a:t>
            </a:r>
            <a:r>
              <a:rPr lang="en-US" sz="2400" dirty="0" smtClean="0">
                <a:latin typeface="Arial" panose="020B0604020202020204" pitchFamily="34" charset="0"/>
                <a:cs typeface="Arial" panose="020B0604020202020204" pitchFamily="34" charset="0"/>
              </a:rPr>
              <a:t> performance management by line managers </a:t>
            </a:r>
          </a:p>
          <a:p>
            <a:pPr>
              <a:defRPr/>
            </a:pPr>
            <a:r>
              <a:rPr lang="en-US" sz="2400" dirty="0" smtClean="0">
                <a:latin typeface="Arial" panose="020B0604020202020204" pitchFamily="34" charset="0"/>
                <a:cs typeface="Arial" panose="020B0604020202020204" pitchFamily="34" charset="0"/>
              </a:rPr>
              <a:t>encouraging </a:t>
            </a:r>
            <a:r>
              <a:rPr lang="en-US" sz="2400" dirty="0">
                <a:latin typeface="Arial" panose="020B0604020202020204" pitchFamily="34" charset="0"/>
                <a:cs typeface="Arial" panose="020B0604020202020204" pitchFamily="34" charset="0"/>
              </a:rPr>
              <a:t>integration and coherence</a:t>
            </a:r>
          </a:p>
          <a:p>
            <a:pPr>
              <a:defRPr/>
            </a:pPr>
            <a:r>
              <a:rPr lang="en-US" sz="2400" dirty="0" smtClean="0">
                <a:latin typeface="Arial" panose="020B0604020202020204" pitchFamily="34" charset="0"/>
                <a:cs typeface="Arial" panose="020B0604020202020204" pitchFamily="34" charset="0"/>
              </a:rPr>
              <a:t>evaluating </a:t>
            </a:r>
            <a:r>
              <a:rPr lang="en-US" sz="2400" dirty="0">
                <a:latin typeface="Arial" panose="020B0604020202020204" pitchFamily="34" charset="0"/>
                <a:cs typeface="Arial" panose="020B0604020202020204" pitchFamily="34" charset="0"/>
              </a:rPr>
              <a:t>and </a:t>
            </a:r>
            <a:r>
              <a:rPr lang="en-US" sz="2400" dirty="0" smtClean="0">
                <a:latin typeface="Arial" panose="020B0604020202020204" pitchFamily="34" charset="0"/>
                <a:cs typeface="Arial" panose="020B0604020202020204" pitchFamily="34" charset="0"/>
              </a:rPr>
              <a:t>adapting PM systems</a:t>
            </a:r>
          </a:p>
          <a:p>
            <a:pPr marL="0" indent="0">
              <a:buNone/>
              <a:defRPr/>
            </a:pPr>
            <a:r>
              <a:rPr lang="en-US" sz="2400" dirty="0" smtClean="0"/>
              <a:t> </a:t>
            </a:r>
            <a:endParaRPr lang="en-US" sz="2400" dirty="0"/>
          </a:p>
          <a:p>
            <a:pPr>
              <a:defRPr/>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23349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46629" y="2273341"/>
            <a:ext cx="10338086" cy="707886"/>
          </a:xfrm>
          <a:prstGeom prst="rect">
            <a:avLst/>
          </a:prstGeom>
          <a:noFill/>
        </p:spPr>
        <p:txBody>
          <a:bodyPr wrap="none" rtlCol="0">
            <a:spAutoFit/>
          </a:bodyPr>
          <a:lstStyle/>
          <a:p>
            <a:pPr algn="ctr"/>
            <a:r>
              <a:rPr lang="en-GB" sz="4000" dirty="0" smtClean="0"/>
              <a:t>So what is the role of non-HR professionals?</a:t>
            </a:r>
            <a:endParaRPr lang="en-US" sz="4000" dirty="0"/>
          </a:p>
        </p:txBody>
      </p:sp>
    </p:spTree>
    <p:extLst>
      <p:ext uri="{BB962C8B-B14F-4D97-AF65-F5344CB8AC3E}">
        <p14:creationId xmlns:p14="http://schemas.microsoft.com/office/powerpoint/2010/main" val="14717392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5158847" y="805324"/>
            <a:ext cx="1874304" cy="1218297"/>
            <a:chOff x="2015597" y="229061"/>
            <a:chExt cx="1874304" cy="1218297"/>
          </a:xfrm>
        </p:grpSpPr>
        <p:sp>
          <p:nvSpPr>
            <p:cNvPr id="16" name="Rounded Rectangle 15"/>
            <p:cNvSpPr/>
            <p:nvPr/>
          </p:nvSpPr>
          <p:spPr>
            <a:xfrm>
              <a:off x="2015597" y="229061"/>
              <a:ext cx="1874304" cy="1218297"/>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7" name="Rounded Rectangle 4"/>
            <p:cNvSpPr/>
            <p:nvPr/>
          </p:nvSpPr>
          <p:spPr>
            <a:xfrm>
              <a:off x="2075069" y="288533"/>
              <a:ext cx="1755360" cy="109935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kern="1200" dirty="0"/>
                <a:t>PLAN</a:t>
              </a:r>
            </a:p>
            <a:p>
              <a:pPr lvl="0" defTabSz="488950">
                <a:lnSpc>
                  <a:spcPct val="90000"/>
                </a:lnSpc>
                <a:spcBef>
                  <a:spcPct val="0"/>
                </a:spcBef>
                <a:spcAft>
                  <a:spcPct val="35000"/>
                </a:spcAft>
              </a:pPr>
              <a:r>
                <a:rPr lang="en-US" sz="1100" kern="1200" dirty="0"/>
                <a:t>- Performance agreement</a:t>
              </a:r>
            </a:p>
            <a:p>
              <a:pPr lvl="0" algn="ctr" defTabSz="488950">
                <a:lnSpc>
                  <a:spcPct val="90000"/>
                </a:lnSpc>
                <a:spcBef>
                  <a:spcPct val="0"/>
                </a:spcBef>
                <a:spcAft>
                  <a:spcPct val="35000"/>
                </a:spcAft>
              </a:pPr>
              <a:r>
                <a:rPr lang="en-US" sz="1100" kern="1200" dirty="0" smtClean="0"/>
                <a:t>Role definition;  Objectives; Competencies</a:t>
              </a:r>
              <a:r>
                <a:rPr lang="en-US" sz="1100" dirty="0" smtClean="0"/>
                <a:t>; </a:t>
              </a:r>
              <a:r>
                <a:rPr lang="en-US" sz="1100" kern="1200" dirty="0" smtClean="0"/>
                <a:t>Performance improvement; Personal </a:t>
              </a:r>
              <a:r>
                <a:rPr lang="en-US" sz="1100" kern="1200" dirty="0"/>
                <a:t>development</a:t>
              </a:r>
            </a:p>
          </p:txBody>
        </p:sp>
      </p:grpSp>
      <p:sp>
        <p:nvSpPr>
          <p:cNvPr id="3" name="Straight Connector 5"/>
          <p:cNvSpPr/>
          <p:nvPr/>
        </p:nvSpPr>
        <p:spPr>
          <a:xfrm>
            <a:off x="4081472" y="1414473"/>
            <a:ext cx="4029054" cy="4029054"/>
          </a:xfrm>
          <a:custGeom>
            <a:avLst/>
            <a:gdLst/>
            <a:ahLst/>
            <a:cxnLst/>
            <a:rect l="0" t="0" r="0" b="0"/>
            <a:pathLst>
              <a:path>
                <a:moveTo>
                  <a:pt x="3202610" y="387635"/>
                </a:moveTo>
                <a:arcTo wR="2014527" hR="2014527" stAng="18368390" swAng="1575546"/>
              </a:path>
            </a:pathLst>
          </a:custGeom>
          <a:noFill/>
          <a:ln>
            <a:tailEnd type="arrow"/>
          </a:ln>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grpSp>
        <p:nvGrpSpPr>
          <p:cNvPr id="4" name="Group 3"/>
          <p:cNvGrpSpPr/>
          <p:nvPr/>
        </p:nvGrpSpPr>
        <p:grpSpPr>
          <a:xfrm>
            <a:off x="7173375" y="2767014"/>
            <a:ext cx="1874304" cy="1323972"/>
            <a:chOff x="4030125" y="2190751"/>
            <a:chExt cx="1874304" cy="1323972"/>
          </a:xfrm>
        </p:grpSpPr>
        <p:sp>
          <p:nvSpPr>
            <p:cNvPr id="14" name="Rounded Rectangle 13"/>
            <p:cNvSpPr/>
            <p:nvPr/>
          </p:nvSpPr>
          <p:spPr>
            <a:xfrm>
              <a:off x="4030125" y="2190751"/>
              <a:ext cx="1874304" cy="1323972"/>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5" name="Rounded Rectangle 7"/>
            <p:cNvSpPr/>
            <p:nvPr/>
          </p:nvSpPr>
          <p:spPr>
            <a:xfrm>
              <a:off x="4094756" y="2255382"/>
              <a:ext cx="1745042" cy="119471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kern="1200" dirty="0" smtClean="0"/>
                <a:t>ACT</a:t>
              </a:r>
              <a:endParaRPr lang="en-US" sz="1100" kern="1200" dirty="0"/>
            </a:p>
            <a:p>
              <a:pPr lvl="0" algn="ctr" defTabSz="488950">
                <a:lnSpc>
                  <a:spcPct val="90000"/>
                </a:lnSpc>
                <a:spcBef>
                  <a:spcPct val="0"/>
                </a:spcBef>
                <a:spcAft>
                  <a:spcPct val="35000"/>
                </a:spcAft>
              </a:pPr>
              <a:r>
                <a:rPr lang="en-US" sz="1100" kern="1200" dirty="0"/>
                <a:t>- Performance activities</a:t>
              </a:r>
            </a:p>
            <a:p>
              <a:pPr lvl="0" algn="ctr" defTabSz="488950">
                <a:lnSpc>
                  <a:spcPct val="90000"/>
                </a:lnSpc>
                <a:spcBef>
                  <a:spcPct val="0"/>
                </a:spcBef>
                <a:spcAft>
                  <a:spcPct val="35000"/>
                </a:spcAft>
              </a:pPr>
              <a:r>
                <a:rPr lang="en-US" sz="1100" kern="1200" dirty="0" smtClean="0"/>
                <a:t>Carry </a:t>
              </a:r>
              <a:r>
                <a:rPr lang="en-US" sz="1100" kern="1200" dirty="0"/>
                <a:t>out </a:t>
              </a:r>
              <a:r>
                <a:rPr lang="en-US" sz="1100" dirty="0" smtClean="0"/>
                <a:t>role;  </a:t>
              </a:r>
              <a:r>
                <a:rPr lang="en-US" sz="1100" dirty="0"/>
                <a:t>Implement </a:t>
              </a:r>
              <a:r>
                <a:rPr lang="en-US" sz="1100" kern="1200" dirty="0"/>
                <a:t>performance improvement </a:t>
              </a:r>
              <a:r>
                <a:rPr lang="en-US" sz="1100" kern="1200" dirty="0" smtClean="0"/>
                <a:t>plan; </a:t>
              </a:r>
              <a:r>
                <a:rPr lang="en-US" sz="1100" kern="1200" dirty="0"/>
                <a:t>Implement personal development plan </a:t>
              </a:r>
            </a:p>
          </p:txBody>
        </p:sp>
      </p:grpSp>
      <p:sp>
        <p:nvSpPr>
          <p:cNvPr id="5" name="Straight Connector 8"/>
          <p:cNvSpPr/>
          <p:nvPr/>
        </p:nvSpPr>
        <p:spPr>
          <a:xfrm>
            <a:off x="4081472" y="1414473"/>
            <a:ext cx="4029054" cy="4029054"/>
          </a:xfrm>
          <a:custGeom>
            <a:avLst/>
            <a:gdLst/>
            <a:ahLst/>
            <a:cxnLst/>
            <a:rect l="0" t="0" r="0" b="0"/>
            <a:pathLst>
              <a:path>
                <a:moveTo>
                  <a:pt x="3799791" y="2947883"/>
                </a:moveTo>
                <a:arcTo wR="2014527" hR="2014527" stAng="1656064" swAng="1575546"/>
              </a:path>
            </a:pathLst>
          </a:custGeom>
          <a:noFill/>
          <a:ln>
            <a:tailEnd type="arrow"/>
          </a:ln>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grpSp>
        <p:nvGrpSpPr>
          <p:cNvPr id="6" name="Group 5"/>
          <p:cNvGrpSpPr/>
          <p:nvPr/>
        </p:nvGrpSpPr>
        <p:grpSpPr>
          <a:xfrm>
            <a:off x="5158847" y="4834378"/>
            <a:ext cx="1874304" cy="1218297"/>
            <a:chOff x="2015597" y="4258115"/>
            <a:chExt cx="1874304" cy="1218297"/>
          </a:xfrm>
        </p:grpSpPr>
        <p:sp>
          <p:nvSpPr>
            <p:cNvPr id="12" name="Rounded Rectangle 11"/>
            <p:cNvSpPr/>
            <p:nvPr/>
          </p:nvSpPr>
          <p:spPr>
            <a:xfrm>
              <a:off x="2015597" y="4258115"/>
              <a:ext cx="1874304" cy="1218297"/>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3" name="Rounded Rectangle 10"/>
            <p:cNvSpPr/>
            <p:nvPr/>
          </p:nvSpPr>
          <p:spPr>
            <a:xfrm>
              <a:off x="2075069" y="4317587"/>
              <a:ext cx="1755360" cy="109935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kern="1200" dirty="0"/>
                <a:t>MONITOR</a:t>
              </a:r>
            </a:p>
            <a:p>
              <a:pPr lvl="0" algn="ctr" defTabSz="488950">
                <a:lnSpc>
                  <a:spcPct val="90000"/>
                </a:lnSpc>
                <a:spcBef>
                  <a:spcPct val="0"/>
                </a:spcBef>
                <a:spcAft>
                  <a:spcPct val="35000"/>
                </a:spcAft>
              </a:pPr>
              <a:r>
                <a:rPr lang="en-US" sz="1100" kern="1200" dirty="0" smtClean="0"/>
                <a:t>- Manage </a:t>
              </a:r>
              <a:r>
                <a:rPr lang="en-US" sz="1100" kern="1200" dirty="0"/>
                <a:t>performance throughout the </a:t>
              </a:r>
              <a:r>
                <a:rPr lang="en-US" sz="1100" kern="1200" dirty="0" smtClean="0"/>
                <a:t>year</a:t>
              </a:r>
            </a:p>
            <a:p>
              <a:pPr lvl="0" algn="ctr" defTabSz="488950">
                <a:lnSpc>
                  <a:spcPct val="90000"/>
                </a:lnSpc>
                <a:spcBef>
                  <a:spcPct val="0"/>
                </a:spcBef>
                <a:spcAft>
                  <a:spcPct val="35000"/>
                </a:spcAft>
              </a:pPr>
              <a:r>
                <a:rPr lang="en-US" sz="1100" kern="1200" dirty="0" smtClean="0"/>
                <a:t>  Monitor performance; Provide continuous feedback; Provide coaching; Deal with under-performers</a:t>
              </a:r>
              <a:endParaRPr lang="en-US" sz="1100" kern="1200" dirty="0"/>
            </a:p>
          </p:txBody>
        </p:sp>
      </p:grpSp>
      <p:sp>
        <p:nvSpPr>
          <p:cNvPr id="7" name="Straight Connector 11"/>
          <p:cNvSpPr/>
          <p:nvPr/>
        </p:nvSpPr>
        <p:spPr>
          <a:xfrm>
            <a:off x="4081472" y="1414473"/>
            <a:ext cx="4029054" cy="4029054"/>
          </a:xfrm>
          <a:custGeom>
            <a:avLst/>
            <a:gdLst/>
            <a:ahLst/>
            <a:cxnLst/>
            <a:rect l="0" t="0" r="0" b="0"/>
            <a:pathLst>
              <a:path>
                <a:moveTo>
                  <a:pt x="827961" y="3642526"/>
                </a:moveTo>
                <a:arcTo wR="2014527" hR="2014527" stAng="7565183" swAng="1564730"/>
              </a:path>
            </a:pathLst>
          </a:custGeom>
          <a:noFill/>
          <a:ln>
            <a:tailEnd type="arrow"/>
          </a:ln>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grpSp>
        <p:nvGrpSpPr>
          <p:cNvPr id="8" name="Group 7"/>
          <p:cNvGrpSpPr/>
          <p:nvPr/>
        </p:nvGrpSpPr>
        <p:grpSpPr>
          <a:xfrm>
            <a:off x="3144320" y="2757486"/>
            <a:ext cx="1874304" cy="1343027"/>
            <a:chOff x="1070" y="2181223"/>
            <a:chExt cx="1874304" cy="1343027"/>
          </a:xfrm>
        </p:grpSpPr>
        <p:sp>
          <p:nvSpPr>
            <p:cNvPr id="10" name="Rounded Rectangle 9"/>
            <p:cNvSpPr/>
            <p:nvPr/>
          </p:nvSpPr>
          <p:spPr>
            <a:xfrm>
              <a:off x="1070" y="2181223"/>
              <a:ext cx="1874304" cy="1343027"/>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1" name="Rounded Rectangle 13"/>
            <p:cNvSpPr/>
            <p:nvPr/>
          </p:nvSpPr>
          <p:spPr>
            <a:xfrm>
              <a:off x="66631" y="2246784"/>
              <a:ext cx="1743182" cy="121190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kern="1200" dirty="0"/>
                <a:t>REVIEW</a:t>
              </a:r>
            </a:p>
            <a:p>
              <a:pPr marL="171450" lvl="0" indent="-171450" algn="ctr" defTabSz="488950">
                <a:lnSpc>
                  <a:spcPct val="90000"/>
                </a:lnSpc>
                <a:spcBef>
                  <a:spcPct val="0"/>
                </a:spcBef>
                <a:spcAft>
                  <a:spcPct val="35000"/>
                </a:spcAft>
                <a:buFontTx/>
                <a:buChar char="-"/>
              </a:pPr>
              <a:r>
                <a:rPr lang="en-US" sz="1100" kern="1200" dirty="0" smtClean="0"/>
                <a:t>Joint </a:t>
              </a:r>
              <a:r>
                <a:rPr lang="en-US" sz="1100" kern="1200" dirty="0"/>
                <a:t>analysis of </a:t>
              </a:r>
              <a:r>
                <a:rPr lang="en-US" sz="1100" kern="1200" dirty="0" smtClean="0"/>
                <a:t>performance</a:t>
              </a:r>
            </a:p>
            <a:p>
              <a:pPr lvl="0" algn="ctr" defTabSz="488950">
                <a:lnSpc>
                  <a:spcPct val="90000"/>
                </a:lnSpc>
                <a:spcBef>
                  <a:spcPct val="0"/>
                </a:spcBef>
                <a:spcAft>
                  <a:spcPct val="35000"/>
                </a:spcAft>
              </a:pPr>
              <a:r>
                <a:rPr lang="en-US" sz="1100" kern="1200" dirty="0" smtClean="0"/>
                <a:t> Dialogue </a:t>
              </a:r>
              <a:r>
                <a:rPr lang="en-US" sz="1100" kern="1200" dirty="0"/>
                <a:t>and </a:t>
              </a:r>
              <a:r>
                <a:rPr lang="en-US" sz="1100" kern="1200" dirty="0" smtClean="0"/>
                <a:t>feedback;  </a:t>
              </a:r>
              <a:r>
                <a:rPr lang="en-US" sz="1100" kern="1200" dirty="0"/>
                <a:t>Performance </a:t>
              </a:r>
              <a:r>
                <a:rPr lang="en-US" sz="1100" kern="1200" dirty="0" smtClean="0"/>
                <a:t>assessment; </a:t>
              </a:r>
              <a:r>
                <a:rPr lang="en-US" sz="1100" kern="1200" dirty="0"/>
                <a:t>Agree </a:t>
              </a:r>
              <a:r>
                <a:rPr lang="en-US" sz="1100" kern="1200" dirty="0" smtClean="0"/>
                <a:t>strengths; </a:t>
              </a:r>
              <a:r>
                <a:rPr lang="en-US" sz="1100" kern="1200" dirty="0"/>
                <a:t>Build on </a:t>
              </a:r>
              <a:r>
                <a:rPr lang="en-US" sz="1100" kern="1200" dirty="0" smtClean="0"/>
                <a:t>strengths; Agree </a:t>
              </a:r>
              <a:r>
                <a:rPr lang="en-US" sz="1100" kern="1200" dirty="0"/>
                <a:t>areas for improvement</a:t>
              </a:r>
            </a:p>
          </p:txBody>
        </p:sp>
      </p:grpSp>
      <p:sp>
        <p:nvSpPr>
          <p:cNvPr id="9" name="Straight Connector 14"/>
          <p:cNvSpPr/>
          <p:nvPr/>
        </p:nvSpPr>
        <p:spPr>
          <a:xfrm>
            <a:off x="3921211" y="1414472"/>
            <a:ext cx="4423719" cy="4162544"/>
          </a:xfrm>
          <a:custGeom>
            <a:avLst/>
            <a:gdLst/>
            <a:ahLst/>
            <a:cxnLst/>
            <a:rect l="0" t="0" r="0" b="0"/>
            <a:pathLst>
              <a:path>
                <a:moveTo>
                  <a:pt x="233085" y="1073897"/>
                </a:moveTo>
                <a:arcTo wR="2014527" hR="2014527" stAng="12470086" swAng="1564730"/>
              </a:path>
            </a:pathLst>
          </a:custGeom>
          <a:noFill/>
          <a:ln>
            <a:tailEnd type="arrow"/>
          </a:ln>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8" name="TextBox 17"/>
          <p:cNvSpPr txBox="1"/>
          <p:nvPr/>
        </p:nvSpPr>
        <p:spPr>
          <a:xfrm>
            <a:off x="441922" y="373633"/>
            <a:ext cx="4796954" cy="461665"/>
          </a:xfrm>
          <a:prstGeom prst="rect">
            <a:avLst/>
          </a:prstGeom>
          <a:noFill/>
        </p:spPr>
        <p:txBody>
          <a:bodyPr wrap="none" rtlCol="0">
            <a:spAutoFit/>
          </a:bodyPr>
          <a:lstStyle/>
          <a:p>
            <a:r>
              <a:rPr lang="en-GB" sz="2400" dirty="0" smtClean="0"/>
              <a:t>The Performance Management Cycle</a:t>
            </a:r>
            <a:endParaRPr lang="en-US" sz="2400" dirty="0"/>
          </a:p>
        </p:txBody>
      </p:sp>
      <p:sp>
        <p:nvSpPr>
          <p:cNvPr id="19" name="TextBox 18"/>
          <p:cNvSpPr txBox="1"/>
          <p:nvPr/>
        </p:nvSpPr>
        <p:spPr>
          <a:xfrm>
            <a:off x="1090236" y="6320947"/>
            <a:ext cx="11170622" cy="369332"/>
          </a:xfrm>
          <a:prstGeom prst="rect">
            <a:avLst/>
          </a:prstGeom>
          <a:noFill/>
        </p:spPr>
        <p:txBody>
          <a:bodyPr wrap="none" rtlCol="0">
            <a:spAutoFit/>
          </a:bodyPr>
          <a:lstStyle/>
          <a:p>
            <a:r>
              <a:rPr lang="en-GB" dirty="0" smtClean="0"/>
              <a:t>Armstrong, M.(2014)</a:t>
            </a:r>
            <a:r>
              <a:rPr lang="en-US" b="1" dirty="0"/>
              <a:t> </a:t>
            </a:r>
            <a:r>
              <a:rPr lang="en-US" i="1" dirty="0"/>
              <a:t>Armstrong's Handbook of Human Resource Management </a:t>
            </a:r>
            <a:r>
              <a:rPr lang="en-US" i="1" dirty="0" smtClean="0"/>
              <a:t>Practice </a:t>
            </a:r>
            <a:r>
              <a:rPr lang="en-US" dirty="0" smtClean="0"/>
              <a:t>(13</a:t>
            </a:r>
            <a:r>
              <a:rPr lang="en-US" baseline="30000" dirty="0" smtClean="0"/>
              <a:t>th</a:t>
            </a:r>
            <a:r>
              <a:rPr lang="en-US" dirty="0" smtClean="0"/>
              <a:t> ed.) London: </a:t>
            </a:r>
            <a:r>
              <a:rPr lang="en-US" dirty="0" err="1" smtClean="0"/>
              <a:t>Kogan</a:t>
            </a:r>
            <a:r>
              <a:rPr lang="en-US" dirty="0" smtClean="0"/>
              <a:t> Page</a:t>
            </a:r>
            <a:endParaRPr lang="en-US" dirty="0"/>
          </a:p>
        </p:txBody>
      </p:sp>
    </p:spTree>
    <p:extLst>
      <p:ext uri="{BB962C8B-B14F-4D97-AF65-F5344CB8AC3E}">
        <p14:creationId xmlns:p14="http://schemas.microsoft.com/office/powerpoint/2010/main" val="36012357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3"/>
          <p:cNvSpPr>
            <a:spLocks noGrp="1"/>
          </p:cNvSpPr>
          <p:nvPr>
            <p:ph type="title"/>
          </p:nvPr>
        </p:nvSpPr>
        <p:spPr>
          <a:xfrm>
            <a:off x="609600" y="274638"/>
            <a:ext cx="10972800" cy="878659"/>
          </a:xfrm>
        </p:spPr>
        <p:txBody>
          <a:bodyPr/>
          <a:lstStyle/>
          <a:p>
            <a:pPr eaLnBrk="1" hangingPunct="1"/>
            <a:r>
              <a:rPr lang="en-GB" altLang="en-US" sz="4000" dirty="0">
                <a:latin typeface="Arial" panose="020B0604020202020204" pitchFamily="34" charset="0"/>
                <a:cs typeface="Arial" panose="020B0604020202020204" pitchFamily="34" charset="0"/>
              </a:rPr>
              <a:t>The manager’s role</a:t>
            </a:r>
            <a:endParaRPr lang="en-US" altLang="en-US" sz="4000" dirty="0">
              <a:latin typeface="Arial" panose="020B0604020202020204" pitchFamily="34" charset="0"/>
              <a:cs typeface="Arial" panose="020B0604020202020204" pitchFamily="34" charset="0"/>
            </a:endParaRPr>
          </a:p>
        </p:txBody>
      </p:sp>
      <p:sp>
        <p:nvSpPr>
          <p:cNvPr id="54275" name="Content Placeholder 4"/>
          <p:cNvSpPr>
            <a:spLocks noGrp="1"/>
          </p:cNvSpPr>
          <p:nvPr>
            <p:ph idx="1"/>
          </p:nvPr>
        </p:nvSpPr>
        <p:spPr>
          <a:xfrm>
            <a:off x="609600" y="1153297"/>
            <a:ext cx="10972800" cy="4363936"/>
          </a:xfrm>
        </p:spPr>
        <p:txBody>
          <a:bodyPr/>
          <a:lstStyle/>
          <a:p>
            <a:pPr eaLnBrk="1" hangingPunct="1">
              <a:buFont typeface="Arial" panose="020B0604020202020204" pitchFamily="34" charset="0"/>
              <a:buNone/>
            </a:pPr>
            <a:r>
              <a:rPr lang="en-GB" altLang="en-US" sz="2200" b="1" dirty="0">
                <a:latin typeface="Arial" panose="020B0604020202020204" pitchFamily="34" charset="0"/>
                <a:cs typeface="Arial" panose="020B0604020202020204" pitchFamily="34" charset="0"/>
              </a:rPr>
              <a:t>Plan -  </a:t>
            </a:r>
            <a:r>
              <a:rPr lang="en-GB" altLang="en-US" sz="2200" b="1" dirty="0" smtClean="0">
                <a:latin typeface="Arial" panose="020B0604020202020204" pitchFamily="34" charset="0"/>
                <a:cs typeface="Arial" panose="020B0604020202020204" pitchFamily="34" charset="0"/>
              </a:rPr>
              <a:t>    </a:t>
            </a:r>
            <a:r>
              <a:rPr lang="en-GB" altLang="en-US" sz="2200" dirty="0" smtClean="0">
                <a:latin typeface="Arial" panose="020B0604020202020204" pitchFamily="34" charset="0"/>
                <a:cs typeface="Arial" panose="020B0604020202020204" pitchFamily="34" charset="0"/>
              </a:rPr>
              <a:t>(</a:t>
            </a:r>
            <a:r>
              <a:rPr lang="en-GB" altLang="en-US" sz="2200" dirty="0">
                <a:latin typeface="Arial" panose="020B0604020202020204" pitchFamily="34" charset="0"/>
                <a:cs typeface="Arial" panose="020B0604020202020204" pitchFamily="34" charset="0"/>
              </a:rPr>
              <a:t>induction); </a:t>
            </a:r>
            <a:r>
              <a:rPr lang="en-GB" altLang="en-US" sz="2200" dirty="0" smtClean="0">
                <a:latin typeface="Arial" panose="020B0604020202020204" pitchFamily="34" charset="0"/>
                <a:cs typeface="Arial" panose="020B0604020202020204" pitchFamily="34" charset="0"/>
              </a:rPr>
              <a:t>defining roles and competencies; objective </a:t>
            </a:r>
            <a:r>
              <a:rPr lang="en-GB" altLang="en-US" sz="2200" dirty="0">
                <a:latin typeface="Arial" panose="020B0604020202020204" pitchFamily="34" charset="0"/>
                <a:cs typeface="Arial" panose="020B0604020202020204" pitchFamily="34" charset="0"/>
              </a:rPr>
              <a:t>setting; </a:t>
            </a:r>
            <a:endParaRPr lang="en-GB" altLang="en-US" sz="2200" dirty="0" smtClean="0">
              <a:latin typeface="Arial" panose="020B0604020202020204" pitchFamily="34" charset="0"/>
              <a:cs typeface="Arial" panose="020B0604020202020204" pitchFamily="34" charset="0"/>
            </a:endParaRPr>
          </a:p>
          <a:p>
            <a:pPr eaLnBrk="1" hangingPunct="1">
              <a:spcBef>
                <a:spcPts val="600"/>
              </a:spcBef>
              <a:spcAft>
                <a:spcPts val="600"/>
              </a:spcAft>
              <a:buFont typeface="Arial" panose="020B0604020202020204" pitchFamily="34" charset="0"/>
              <a:buNone/>
            </a:pPr>
            <a:r>
              <a:rPr lang="en-GB" altLang="en-US" sz="2200" dirty="0">
                <a:latin typeface="Arial" panose="020B0604020202020204" pitchFamily="34" charset="0"/>
                <a:cs typeface="Arial" panose="020B0604020202020204" pitchFamily="34" charset="0"/>
              </a:rPr>
              <a:t> </a:t>
            </a:r>
            <a:r>
              <a:rPr lang="en-GB" altLang="en-US" sz="2200" dirty="0" smtClean="0">
                <a:latin typeface="Arial" panose="020B0604020202020204" pitchFamily="34" charset="0"/>
                <a:cs typeface="Arial" panose="020B0604020202020204" pitchFamily="34" charset="0"/>
              </a:rPr>
              <a:t>               performance improvement plans; agreeing development </a:t>
            </a:r>
            <a:r>
              <a:rPr lang="en-GB" altLang="en-US" sz="2200" dirty="0">
                <a:latin typeface="Arial" panose="020B0604020202020204" pitchFamily="34" charset="0"/>
                <a:cs typeface="Arial" panose="020B0604020202020204" pitchFamily="34" charset="0"/>
              </a:rPr>
              <a:t>areas </a:t>
            </a:r>
            <a:endParaRPr lang="en-GB" altLang="en-US" sz="2200" dirty="0" smtClean="0">
              <a:latin typeface="Arial" panose="020B0604020202020204" pitchFamily="34" charset="0"/>
              <a:cs typeface="Arial" panose="020B0604020202020204" pitchFamily="34" charset="0"/>
            </a:endParaRPr>
          </a:p>
          <a:p>
            <a:pPr eaLnBrk="1" hangingPunct="1">
              <a:spcBef>
                <a:spcPts val="0"/>
              </a:spcBef>
              <a:spcAft>
                <a:spcPts val="0"/>
              </a:spcAft>
              <a:buFont typeface="Arial" panose="020B0604020202020204" pitchFamily="34" charset="0"/>
              <a:buNone/>
            </a:pPr>
            <a:endParaRPr lang="en-GB" altLang="en-US" sz="2200" b="1" dirty="0" smtClean="0">
              <a:latin typeface="Arial" panose="020B0604020202020204" pitchFamily="34" charset="0"/>
              <a:cs typeface="Arial" panose="020B0604020202020204" pitchFamily="34" charset="0"/>
            </a:endParaRPr>
          </a:p>
          <a:p>
            <a:pPr eaLnBrk="1" hangingPunct="1">
              <a:spcBef>
                <a:spcPts val="0"/>
              </a:spcBef>
              <a:spcAft>
                <a:spcPts val="0"/>
              </a:spcAft>
              <a:buFont typeface="Arial" panose="020B0604020202020204" pitchFamily="34" charset="0"/>
              <a:buNone/>
            </a:pPr>
            <a:r>
              <a:rPr lang="en-GB" altLang="en-US" sz="2200" b="1" dirty="0" smtClean="0">
                <a:latin typeface="Arial" panose="020B0604020202020204" pitchFamily="34" charset="0"/>
                <a:cs typeface="Arial" panose="020B0604020202020204" pitchFamily="34" charset="0"/>
              </a:rPr>
              <a:t>Act </a:t>
            </a:r>
            <a:r>
              <a:rPr lang="en-GB" altLang="en-US" sz="2200" b="1" dirty="0">
                <a:latin typeface="Arial" panose="020B0604020202020204" pitchFamily="34" charset="0"/>
                <a:cs typeface="Arial" panose="020B0604020202020204" pitchFamily="34" charset="0"/>
              </a:rPr>
              <a:t>- 	</a:t>
            </a:r>
            <a:r>
              <a:rPr lang="en-GB" altLang="en-US" sz="2200" b="1" dirty="0" smtClean="0">
                <a:latin typeface="Arial" panose="020B0604020202020204" pitchFamily="34" charset="0"/>
                <a:cs typeface="Arial" panose="020B0604020202020204" pitchFamily="34" charset="0"/>
              </a:rPr>
              <a:t>     </a:t>
            </a:r>
            <a:r>
              <a:rPr lang="en-GB" altLang="en-US" sz="2200" dirty="0" smtClean="0">
                <a:latin typeface="Arial" panose="020B0604020202020204" pitchFamily="34" charset="0"/>
                <a:cs typeface="Arial" panose="020B0604020202020204" pitchFamily="34" charset="0"/>
              </a:rPr>
              <a:t>assist </a:t>
            </a:r>
            <a:r>
              <a:rPr lang="en-GB" altLang="en-US" sz="2200" dirty="0">
                <a:latin typeface="Arial" panose="020B0604020202020204" pitchFamily="34" charset="0"/>
                <a:cs typeface="Arial" panose="020B0604020202020204" pitchFamily="34" charset="0"/>
              </a:rPr>
              <a:t>individuals with planning and </a:t>
            </a:r>
            <a:r>
              <a:rPr lang="en-GB" altLang="en-US" sz="2200" dirty="0" smtClean="0">
                <a:latin typeface="Arial" panose="020B0604020202020204" pitchFamily="34" charset="0"/>
                <a:cs typeface="Arial" panose="020B0604020202020204" pitchFamily="34" charset="0"/>
              </a:rPr>
              <a:t>organising </a:t>
            </a:r>
            <a:r>
              <a:rPr lang="en-GB" altLang="en-US" sz="2200" dirty="0">
                <a:latin typeface="Arial" panose="020B0604020202020204" pitchFamily="34" charset="0"/>
                <a:cs typeface="Arial" panose="020B0604020202020204" pitchFamily="34" charset="0"/>
              </a:rPr>
              <a:t>work; provide </a:t>
            </a:r>
            <a:r>
              <a:rPr lang="en-GB" altLang="en-US" sz="2200" dirty="0" smtClean="0">
                <a:latin typeface="Arial" panose="020B0604020202020204" pitchFamily="34" charset="0"/>
                <a:cs typeface="Arial" panose="020B0604020202020204" pitchFamily="34" charset="0"/>
              </a:rPr>
              <a:t>guidance</a:t>
            </a:r>
          </a:p>
          <a:p>
            <a:pPr eaLnBrk="1" hangingPunct="1">
              <a:spcBef>
                <a:spcPts val="0"/>
              </a:spcBef>
              <a:spcAft>
                <a:spcPts val="0"/>
              </a:spcAft>
              <a:buFont typeface="Arial" panose="020B0604020202020204" pitchFamily="34" charset="0"/>
              <a:buNone/>
            </a:pPr>
            <a:r>
              <a:rPr lang="en-GB" altLang="en-US" sz="2200" dirty="0">
                <a:latin typeface="Arial" panose="020B0604020202020204" pitchFamily="34" charset="0"/>
                <a:cs typeface="Arial" panose="020B0604020202020204" pitchFamily="34" charset="0"/>
              </a:rPr>
              <a:t> </a:t>
            </a:r>
            <a:r>
              <a:rPr lang="en-GB" altLang="en-US" sz="2200" dirty="0" smtClean="0">
                <a:latin typeface="Arial" panose="020B0604020202020204" pitchFamily="34" charset="0"/>
                <a:cs typeface="Arial" panose="020B0604020202020204" pitchFamily="34" charset="0"/>
              </a:rPr>
              <a:t>                and support; </a:t>
            </a:r>
            <a:r>
              <a:rPr lang="en-GB" altLang="en-US" sz="2200" dirty="0">
                <a:latin typeface="Arial" panose="020B0604020202020204" pitchFamily="34" charset="0"/>
                <a:cs typeface="Arial" panose="020B0604020202020204" pitchFamily="34" charset="0"/>
              </a:rPr>
              <a:t>provide </a:t>
            </a:r>
            <a:r>
              <a:rPr lang="en-GB" altLang="en-US" sz="2200" dirty="0" smtClean="0">
                <a:latin typeface="Arial" panose="020B0604020202020204" pitchFamily="34" charset="0"/>
                <a:cs typeface="Arial" panose="020B0604020202020204" pitchFamily="34" charset="0"/>
              </a:rPr>
              <a:t>resources; develop people</a:t>
            </a:r>
          </a:p>
          <a:p>
            <a:pPr eaLnBrk="1" hangingPunct="1">
              <a:buFont typeface="Arial" panose="020B0604020202020204" pitchFamily="34" charset="0"/>
              <a:buNone/>
            </a:pPr>
            <a:endParaRPr lang="en-GB" altLang="en-US" sz="2200" dirty="0">
              <a:latin typeface="Arial" panose="020B0604020202020204" pitchFamily="34" charset="0"/>
              <a:cs typeface="Arial" panose="020B0604020202020204" pitchFamily="34" charset="0"/>
            </a:endParaRPr>
          </a:p>
          <a:p>
            <a:pPr eaLnBrk="1" hangingPunct="1">
              <a:buFont typeface="Arial" panose="020B0604020202020204" pitchFamily="34" charset="0"/>
              <a:buNone/>
            </a:pPr>
            <a:r>
              <a:rPr lang="en-GB" altLang="en-US" sz="2200" b="1" dirty="0" smtClean="0">
                <a:latin typeface="Arial" panose="020B0604020202020204" pitchFamily="34" charset="0"/>
                <a:cs typeface="Arial" panose="020B0604020202020204" pitchFamily="34" charset="0"/>
              </a:rPr>
              <a:t>Monitor </a:t>
            </a:r>
            <a:r>
              <a:rPr lang="en-GB" altLang="en-US" sz="2200" b="1" dirty="0">
                <a:latin typeface="Arial" panose="020B0604020202020204" pitchFamily="34" charset="0"/>
                <a:cs typeface="Arial" panose="020B0604020202020204" pitchFamily="34" charset="0"/>
              </a:rPr>
              <a:t>- </a:t>
            </a:r>
            <a:r>
              <a:rPr lang="en-GB" altLang="en-US" sz="2200" dirty="0">
                <a:latin typeface="Arial" panose="020B0604020202020204" pitchFamily="34" charset="0"/>
                <a:cs typeface="Arial" panose="020B0604020202020204" pitchFamily="34" charset="0"/>
              </a:rPr>
              <a:t>monitor</a:t>
            </a:r>
            <a:r>
              <a:rPr lang="en-GB" altLang="en-US" sz="2200" b="1" dirty="0">
                <a:latin typeface="Arial" panose="020B0604020202020204" pitchFamily="34" charset="0"/>
                <a:cs typeface="Arial" panose="020B0604020202020204" pitchFamily="34" charset="0"/>
              </a:rPr>
              <a:t> </a:t>
            </a:r>
            <a:r>
              <a:rPr lang="en-GB" altLang="en-US" sz="2200" dirty="0">
                <a:latin typeface="Arial" panose="020B0604020202020204" pitchFamily="34" charset="0"/>
                <a:cs typeface="Arial" panose="020B0604020202020204" pitchFamily="34" charset="0"/>
              </a:rPr>
              <a:t>performance; give on-going </a:t>
            </a:r>
            <a:r>
              <a:rPr lang="en-GB" altLang="en-US" sz="2200" dirty="0" smtClean="0">
                <a:latin typeface="Arial" panose="020B0604020202020204" pitchFamily="34" charset="0"/>
                <a:cs typeface="Arial" panose="020B0604020202020204" pitchFamily="34" charset="0"/>
              </a:rPr>
              <a:t>feedback; support </a:t>
            </a:r>
            <a:r>
              <a:rPr lang="en-GB" altLang="en-US" sz="2200" dirty="0">
                <a:latin typeface="Arial" panose="020B0604020202020204" pitchFamily="34" charset="0"/>
                <a:cs typeface="Arial" panose="020B0604020202020204" pitchFamily="34" charset="0"/>
              </a:rPr>
              <a:t>and </a:t>
            </a:r>
            <a:r>
              <a:rPr lang="en-GB" altLang="en-US" sz="2200" dirty="0" smtClean="0">
                <a:latin typeface="Arial" panose="020B0604020202020204" pitchFamily="34" charset="0"/>
                <a:cs typeface="Arial" panose="020B0604020202020204" pitchFamily="34" charset="0"/>
              </a:rPr>
              <a:t>guide;</a:t>
            </a:r>
          </a:p>
          <a:p>
            <a:pPr eaLnBrk="1" hangingPunct="1">
              <a:buFont typeface="Arial" panose="020B0604020202020204" pitchFamily="34" charset="0"/>
              <a:buNone/>
            </a:pPr>
            <a:r>
              <a:rPr lang="en-GB" altLang="en-US" sz="2200" dirty="0" smtClean="0">
                <a:latin typeface="Arial" panose="020B0604020202020204" pitchFamily="34" charset="0"/>
                <a:cs typeface="Arial" panose="020B0604020202020204" pitchFamily="34" charset="0"/>
              </a:rPr>
              <a:t>		     coach; </a:t>
            </a:r>
            <a:r>
              <a:rPr lang="en-GB" altLang="en-US" sz="2200" dirty="0">
                <a:latin typeface="Arial" panose="020B0604020202020204" pitchFamily="34" charset="0"/>
                <a:cs typeface="Arial" panose="020B0604020202020204" pitchFamily="34" charset="0"/>
              </a:rPr>
              <a:t>update </a:t>
            </a:r>
            <a:r>
              <a:rPr lang="en-GB" altLang="en-US" sz="2200" dirty="0" smtClean="0">
                <a:latin typeface="Arial" panose="020B0604020202020204" pitchFamily="34" charset="0"/>
                <a:cs typeface="Arial" panose="020B0604020202020204" pitchFamily="34" charset="0"/>
              </a:rPr>
              <a:t>objectives </a:t>
            </a:r>
            <a:r>
              <a:rPr lang="en-GB" altLang="en-US" sz="2200" dirty="0">
                <a:latin typeface="Arial" panose="020B0604020202020204" pitchFamily="34" charset="0"/>
                <a:cs typeface="Arial" panose="020B0604020202020204" pitchFamily="34" charset="0"/>
              </a:rPr>
              <a:t>and address </a:t>
            </a:r>
            <a:r>
              <a:rPr lang="en-GB" altLang="en-US" sz="2200" dirty="0" smtClean="0">
                <a:latin typeface="Arial" panose="020B0604020202020204" pitchFamily="34" charset="0"/>
                <a:cs typeface="Arial" panose="020B0604020202020204" pitchFamily="34" charset="0"/>
              </a:rPr>
              <a:t>underperformance</a:t>
            </a:r>
          </a:p>
          <a:p>
            <a:pPr eaLnBrk="1" hangingPunct="1">
              <a:buFont typeface="Arial" panose="020B0604020202020204" pitchFamily="34" charset="0"/>
              <a:buNone/>
            </a:pPr>
            <a:endParaRPr lang="en-GB" altLang="en-US" sz="2200" dirty="0">
              <a:latin typeface="Arial" panose="020B0604020202020204" pitchFamily="34" charset="0"/>
              <a:cs typeface="Arial" panose="020B0604020202020204" pitchFamily="34" charset="0"/>
            </a:endParaRPr>
          </a:p>
          <a:p>
            <a:pPr eaLnBrk="1" hangingPunct="1">
              <a:buFont typeface="Arial" panose="020B0604020202020204" pitchFamily="34" charset="0"/>
              <a:buNone/>
            </a:pPr>
            <a:r>
              <a:rPr lang="en-GB" altLang="en-US" sz="2200" b="1" dirty="0" smtClean="0">
                <a:latin typeface="Arial" panose="020B0604020202020204" pitchFamily="34" charset="0"/>
                <a:cs typeface="Arial" panose="020B0604020202020204" pitchFamily="34" charset="0"/>
              </a:rPr>
              <a:t>Review </a:t>
            </a:r>
            <a:r>
              <a:rPr lang="en-GB" altLang="en-US" sz="2200" b="1" dirty="0">
                <a:latin typeface="Arial" panose="020B0604020202020204" pitchFamily="34" charset="0"/>
                <a:cs typeface="Arial" panose="020B0604020202020204" pitchFamily="34" charset="0"/>
              </a:rPr>
              <a:t>-  </a:t>
            </a:r>
            <a:r>
              <a:rPr lang="en-GB" altLang="en-US" sz="2200" dirty="0">
                <a:latin typeface="Arial" panose="020B0604020202020204" pitchFamily="34" charset="0"/>
                <a:cs typeface="Arial" panose="020B0604020202020204" pitchFamily="34" charset="0"/>
              </a:rPr>
              <a:t>conduct formal review and </a:t>
            </a:r>
            <a:r>
              <a:rPr lang="en-GB" altLang="en-US" sz="2200" dirty="0" smtClean="0">
                <a:latin typeface="Arial" panose="020B0604020202020204" pitchFamily="34" charset="0"/>
                <a:cs typeface="Arial" panose="020B0604020202020204" pitchFamily="34" charset="0"/>
              </a:rPr>
              <a:t>analysis of performance; dialogue and </a:t>
            </a:r>
          </a:p>
          <a:p>
            <a:pPr eaLnBrk="1" hangingPunct="1">
              <a:buFont typeface="Arial" panose="020B0604020202020204" pitchFamily="34" charset="0"/>
              <a:buNone/>
            </a:pPr>
            <a:r>
              <a:rPr lang="en-GB" altLang="en-US" sz="2200" dirty="0">
                <a:latin typeface="Arial" panose="020B0604020202020204" pitchFamily="34" charset="0"/>
                <a:cs typeface="Arial" panose="020B0604020202020204" pitchFamily="34" charset="0"/>
              </a:rPr>
              <a:t>	</a:t>
            </a:r>
            <a:r>
              <a:rPr lang="en-GB" altLang="en-US" sz="2200" dirty="0" smtClean="0">
                <a:latin typeface="Arial" panose="020B0604020202020204" pitchFamily="34" charset="0"/>
                <a:cs typeface="Arial" panose="020B0604020202020204" pitchFamily="34" charset="0"/>
              </a:rPr>
              <a:t>	     feedback; recognise/build on </a:t>
            </a:r>
            <a:r>
              <a:rPr lang="en-GB" altLang="en-US" sz="2200" dirty="0" err="1" smtClean="0">
                <a:latin typeface="Arial" panose="020B0604020202020204" pitchFamily="34" charset="0"/>
                <a:cs typeface="Arial" panose="020B0604020202020204" pitchFamily="34" charset="0"/>
              </a:rPr>
              <a:t>strengths;agree</a:t>
            </a:r>
            <a:r>
              <a:rPr lang="en-GB" altLang="en-US" sz="2200" dirty="0" smtClean="0">
                <a:latin typeface="Arial" panose="020B0604020202020204" pitchFamily="34" charset="0"/>
                <a:cs typeface="Arial" panose="020B0604020202020204" pitchFamily="34" charset="0"/>
              </a:rPr>
              <a:t> improvement areas</a:t>
            </a:r>
            <a:endParaRPr lang="en-GB" alt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48003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961038"/>
          </a:xfrm>
        </p:spPr>
        <p:txBody>
          <a:bodyPr/>
          <a:lstStyle/>
          <a:p>
            <a:r>
              <a:rPr lang="en-GB" dirty="0" smtClean="0"/>
              <a:t>The tools of Performance Management</a:t>
            </a:r>
            <a:endParaRPr lang="en-US" dirty="0"/>
          </a:p>
        </p:txBody>
      </p:sp>
      <p:sp>
        <p:nvSpPr>
          <p:cNvPr id="3" name="Content Placeholder 2"/>
          <p:cNvSpPr>
            <a:spLocks noGrp="1"/>
          </p:cNvSpPr>
          <p:nvPr>
            <p:ph idx="1"/>
          </p:nvPr>
        </p:nvSpPr>
        <p:spPr>
          <a:xfrm>
            <a:off x="609600" y="1359243"/>
            <a:ext cx="10972800" cy="4157990"/>
          </a:xfrm>
        </p:spPr>
        <p:txBody>
          <a:bodyPr/>
          <a:lstStyle/>
          <a:p>
            <a:r>
              <a:rPr lang="en-GB" dirty="0" smtClean="0"/>
              <a:t>Objectives and performance standards</a:t>
            </a:r>
          </a:p>
          <a:p>
            <a:r>
              <a:rPr lang="en-GB" dirty="0">
                <a:latin typeface="Arial" panose="020B0604020202020204" pitchFamily="34" charset="0"/>
                <a:cs typeface="Arial" panose="020B0604020202020204" pitchFamily="34" charset="0"/>
              </a:rPr>
              <a:t>Learning and development</a:t>
            </a:r>
          </a:p>
          <a:p>
            <a:r>
              <a:rPr lang="en-GB" dirty="0">
                <a:latin typeface="Arial" panose="020B0604020202020204" pitchFamily="34" charset="0"/>
                <a:cs typeface="Arial" panose="020B0604020202020204" pitchFamily="34" charset="0"/>
              </a:rPr>
              <a:t>Measurement</a:t>
            </a:r>
          </a:p>
          <a:p>
            <a:r>
              <a:rPr lang="en-GB" dirty="0" smtClean="0"/>
              <a:t>Performance appraisal/review</a:t>
            </a:r>
          </a:p>
          <a:p>
            <a:r>
              <a:rPr lang="en-GB" dirty="0" smtClean="0">
                <a:latin typeface="Arial" panose="020B0604020202020204" pitchFamily="34" charset="0"/>
                <a:cs typeface="Arial" panose="020B0604020202020204" pitchFamily="34" charset="0"/>
              </a:rPr>
              <a:t>360° feedback</a:t>
            </a:r>
          </a:p>
          <a:p>
            <a:r>
              <a:rPr lang="en-GB" dirty="0" smtClean="0">
                <a:latin typeface="Arial" panose="020B0604020202020204" pitchFamily="34" charset="0"/>
                <a:cs typeface="Arial" panose="020B0604020202020204" pitchFamily="34" charset="0"/>
              </a:rPr>
              <a:t>Pay</a:t>
            </a:r>
          </a:p>
          <a:p>
            <a:pPr marL="0" indent="0">
              <a:buNone/>
            </a:pPr>
            <a:r>
              <a:rPr lang="en-GB" sz="2400" dirty="0">
                <a:latin typeface="Arial" panose="020B0604020202020204" pitchFamily="34" charset="0"/>
                <a:cs typeface="Arial" panose="020B0604020202020204" pitchFamily="34" charset="0"/>
              </a:rPr>
              <a:t>	</a:t>
            </a:r>
            <a:r>
              <a:rPr lang="en-GB" sz="2400" dirty="0" smtClean="0">
                <a:latin typeface="Arial" panose="020B0604020202020204" pitchFamily="34" charset="0"/>
                <a:cs typeface="Arial" panose="020B0604020202020204" pitchFamily="34" charset="0"/>
              </a:rPr>
              <a:t>								CIPD (2016)</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65727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1334530" y="700216"/>
          <a:ext cx="9242854" cy="54381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354227" y="214183"/>
            <a:ext cx="3684598" cy="584775"/>
          </a:xfrm>
          <a:prstGeom prst="rect">
            <a:avLst/>
          </a:prstGeom>
          <a:noFill/>
        </p:spPr>
        <p:txBody>
          <a:bodyPr wrap="none" rtlCol="0">
            <a:spAutoFit/>
          </a:bodyPr>
          <a:lstStyle/>
          <a:p>
            <a:r>
              <a:rPr lang="en-GB" sz="3200" dirty="0" smtClean="0">
                <a:solidFill>
                  <a:prstClr val="black"/>
                </a:solidFill>
              </a:rPr>
              <a:t>Cascading Objectives</a:t>
            </a:r>
            <a:endParaRPr lang="en-US" sz="3200" dirty="0">
              <a:solidFill>
                <a:prstClr val="black"/>
              </a:solidFill>
            </a:endParaRPr>
          </a:p>
        </p:txBody>
      </p:sp>
      <p:sp>
        <p:nvSpPr>
          <p:cNvPr id="21" name="Circular Arrow 20"/>
          <p:cNvSpPr/>
          <p:nvPr/>
        </p:nvSpPr>
        <p:spPr>
          <a:xfrm rot="3902050">
            <a:off x="9235432" y="4394758"/>
            <a:ext cx="978408" cy="978408"/>
          </a:xfrm>
          <a:prstGeom prst="circularArrow">
            <a:avLst>
              <a:gd name="adj1" fmla="val 12500"/>
              <a:gd name="adj2" fmla="val 1142319"/>
              <a:gd name="adj3" fmla="val 20457681"/>
              <a:gd name="adj4" fmla="val 9775678"/>
              <a:gd name="adj5" fmla="val 1250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2" name="Circular Arrow 21"/>
          <p:cNvSpPr/>
          <p:nvPr/>
        </p:nvSpPr>
        <p:spPr>
          <a:xfrm rot="3645737">
            <a:off x="8224145" y="3202527"/>
            <a:ext cx="978408" cy="978408"/>
          </a:xfrm>
          <a:prstGeom prst="circularArrow">
            <a:avLst>
              <a:gd name="adj1" fmla="val 12500"/>
              <a:gd name="adj2" fmla="val 1142319"/>
              <a:gd name="adj3" fmla="val 20457681"/>
              <a:gd name="adj4" fmla="val 9775678"/>
              <a:gd name="adj5" fmla="val 1250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3" name="Circular Arrow 22"/>
          <p:cNvSpPr/>
          <p:nvPr/>
        </p:nvSpPr>
        <p:spPr>
          <a:xfrm rot="3781261">
            <a:off x="7251766" y="1990595"/>
            <a:ext cx="978408" cy="978408"/>
          </a:xfrm>
          <a:prstGeom prst="circularArrow">
            <a:avLst>
              <a:gd name="adj1" fmla="val 12500"/>
              <a:gd name="adj2" fmla="val 1142319"/>
              <a:gd name="adj3" fmla="val 20457681"/>
              <a:gd name="adj4" fmla="val 9775678"/>
              <a:gd name="adj5" fmla="val 1250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42394167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lstStyle/>
          <a:p>
            <a:pPr eaLnBrk="1" hangingPunct="1"/>
            <a:r>
              <a:rPr lang="en-US" altLang="en-US" sz="4000">
                <a:latin typeface="Arial" panose="020B0604020202020204" pitchFamily="34" charset="0"/>
                <a:cs typeface="Arial" panose="020B0604020202020204" pitchFamily="34" charset="0"/>
              </a:rPr>
              <a:t>SMART Objectives</a:t>
            </a:r>
          </a:p>
        </p:txBody>
      </p:sp>
      <p:sp>
        <p:nvSpPr>
          <p:cNvPr id="3" name="Content Placeholder 2"/>
          <p:cNvSpPr>
            <a:spLocks noGrp="1"/>
          </p:cNvSpPr>
          <p:nvPr>
            <p:ph idx="1"/>
          </p:nvPr>
        </p:nvSpPr>
        <p:spPr/>
        <p:txBody>
          <a:bodyPr rtlCol="0">
            <a:normAutofit/>
          </a:bodyPr>
          <a:lstStyle/>
          <a:p>
            <a:pPr marL="0" indent="0" eaLnBrk="1" fontAlgn="auto" hangingPunct="1">
              <a:spcAft>
                <a:spcPts val="0"/>
              </a:spcAft>
              <a:buNone/>
              <a:defRPr/>
            </a:pPr>
            <a:r>
              <a:rPr lang="en-US" sz="2800" dirty="0">
                <a:latin typeface="Arial" panose="020B0604020202020204" pitchFamily="34" charset="0"/>
                <a:cs typeface="Arial" panose="020B0604020202020204" pitchFamily="34" charset="0"/>
              </a:rPr>
              <a:t>A helpful acronym </a:t>
            </a:r>
            <a:r>
              <a:rPr lang="en-US" sz="2800" dirty="0" smtClean="0">
                <a:latin typeface="Arial" panose="020B0604020202020204" pitchFamily="34" charset="0"/>
                <a:cs typeface="Arial" panose="020B0604020202020204" pitchFamily="34" charset="0"/>
              </a:rPr>
              <a:t>with which </a:t>
            </a:r>
            <a:r>
              <a:rPr lang="en-US" sz="2800" dirty="0">
                <a:latin typeface="Arial" panose="020B0604020202020204" pitchFamily="34" charset="0"/>
                <a:cs typeface="Arial" panose="020B0604020202020204" pitchFamily="34" charset="0"/>
              </a:rPr>
              <a:t>to ensure your objectives are fair:</a:t>
            </a:r>
          </a:p>
          <a:p>
            <a:pPr eaLnBrk="1" fontAlgn="auto" hangingPunct="1">
              <a:spcAft>
                <a:spcPts val="0"/>
              </a:spcAft>
              <a:defRPr/>
            </a:pPr>
            <a:r>
              <a:rPr lang="en-US" sz="2800" dirty="0">
                <a:latin typeface="Arial" panose="020B0604020202020204" pitchFamily="34" charset="0"/>
                <a:cs typeface="Arial" panose="020B0604020202020204" pitchFamily="34" charset="0"/>
              </a:rPr>
              <a:t>Specific</a:t>
            </a:r>
          </a:p>
          <a:p>
            <a:pPr eaLnBrk="1" fontAlgn="auto" hangingPunct="1">
              <a:spcAft>
                <a:spcPts val="0"/>
              </a:spcAft>
              <a:defRPr/>
            </a:pPr>
            <a:r>
              <a:rPr lang="en-US" sz="2800" dirty="0">
                <a:latin typeface="Arial" panose="020B0604020202020204" pitchFamily="34" charset="0"/>
                <a:cs typeface="Arial" panose="020B0604020202020204" pitchFamily="34" charset="0"/>
              </a:rPr>
              <a:t>Measurable</a:t>
            </a:r>
          </a:p>
          <a:p>
            <a:pPr eaLnBrk="1" fontAlgn="auto" hangingPunct="1">
              <a:spcAft>
                <a:spcPts val="0"/>
              </a:spcAft>
              <a:defRPr/>
            </a:pPr>
            <a:r>
              <a:rPr lang="en-US" sz="2800" dirty="0">
                <a:latin typeface="Arial" panose="020B0604020202020204" pitchFamily="34" charset="0"/>
                <a:cs typeface="Arial" panose="020B0604020202020204" pitchFamily="34" charset="0"/>
              </a:rPr>
              <a:t>Achievable</a:t>
            </a:r>
          </a:p>
          <a:p>
            <a:pPr eaLnBrk="1" fontAlgn="auto" hangingPunct="1">
              <a:spcAft>
                <a:spcPts val="0"/>
              </a:spcAft>
              <a:defRPr/>
            </a:pPr>
            <a:r>
              <a:rPr lang="en-US" sz="2800" dirty="0">
                <a:latin typeface="Arial" panose="020B0604020202020204" pitchFamily="34" charset="0"/>
                <a:cs typeface="Arial" panose="020B0604020202020204" pitchFamily="34" charset="0"/>
              </a:rPr>
              <a:t>Realistic</a:t>
            </a:r>
          </a:p>
          <a:p>
            <a:pPr eaLnBrk="1" fontAlgn="auto" hangingPunct="1">
              <a:spcAft>
                <a:spcPts val="0"/>
              </a:spcAft>
              <a:defRPr/>
            </a:pPr>
            <a:r>
              <a:rPr lang="en-US" sz="2800" dirty="0" err="1">
                <a:latin typeface="Arial" panose="020B0604020202020204" pitchFamily="34" charset="0"/>
                <a:cs typeface="Arial" panose="020B0604020202020204" pitchFamily="34" charset="0"/>
              </a:rPr>
              <a:t>Timebound</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377709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274637"/>
            <a:ext cx="10972800" cy="1002227"/>
          </a:xfrm>
        </p:spPr>
        <p:txBody>
          <a:bodyPr>
            <a:normAutofit/>
          </a:bodyPr>
          <a:lstStyle/>
          <a:p>
            <a:r>
              <a:rPr lang="en-GB" sz="3600" dirty="0" smtClean="0"/>
              <a:t>Continuous learning and development</a:t>
            </a:r>
            <a:endParaRPr lang="en-US" sz="3600" dirty="0"/>
          </a:p>
        </p:txBody>
      </p:sp>
      <p:sp>
        <p:nvSpPr>
          <p:cNvPr id="2" name="Content Placeholder 1"/>
          <p:cNvSpPr>
            <a:spLocks noGrp="1"/>
          </p:cNvSpPr>
          <p:nvPr>
            <p:ph idx="1"/>
          </p:nvPr>
        </p:nvSpPr>
        <p:spPr>
          <a:xfrm>
            <a:off x="609600" y="1054443"/>
            <a:ext cx="10972800" cy="4462790"/>
          </a:xfrm>
        </p:spPr>
        <p:txBody>
          <a:bodyPr/>
          <a:lstStyle/>
          <a:p>
            <a:endParaRPr lang="en-GB" altLang="en-US" sz="2400" dirty="0" smtClean="0">
              <a:latin typeface="Arial" panose="020B0604020202020204" pitchFamily="34" charset="0"/>
              <a:cs typeface="Arial" panose="020B0604020202020204" pitchFamily="34" charset="0"/>
            </a:endParaRPr>
          </a:p>
          <a:p>
            <a:r>
              <a:rPr lang="en-GB" altLang="en-US" sz="2400" dirty="0" smtClean="0">
                <a:latin typeface="Arial" panose="020B0604020202020204" pitchFamily="34" charset="0"/>
                <a:cs typeface="Arial" panose="020B0604020202020204" pitchFamily="34" charset="0"/>
              </a:rPr>
              <a:t>A key factor in PM is the facilitation of </a:t>
            </a:r>
            <a:r>
              <a:rPr lang="en-GB" altLang="en-US" sz="2400" dirty="0">
                <a:latin typeface="Arial" panose="020B0604020202020204" pitchFamily="34" charset="0"/>
                <a:cs typeface="Arial" panose="020B0604020202020204" pitchFamily="34" charset="0"/>
              </a:rPr>
              <a:t>continuous learning, so that individuals’ knowledge and skills remains current and are effectively applied to maintain and improve </a:t>
            </a:r>
            <a:r>
              <a:rPr lang="en-GB" altLang="en-US" sz="2400" dirty="0" smtClean="0">
                <a:latin typeface="Arial" panose="020B0604020202020204" pitchFamily="34" charset="0"/>
                <a:cs typeface="Arial" panose="020B0604020202020204" pitchFamily="34" charset="0"/>
              </a:rPr>
              <a:t>performance</a:t>
            </a:r>
          </a:p>
          <a:p>
            <a:r>
              <a:rPr lang="en-GB" altLang="en-US" sz="2400" dirty="0" smtClean="0">
                <a:latin typeface="Arial" panose="020B0604020202020204" pitchFamily="34" charset="0"/>
                <a:cs typeface="Arial" panose="020B0604020202020204" pitchFamily="34" charset="0"/>
              </a:rPr>
              <a:t>HR may formulate policies and plans, control budgets, co-ordinate activities and be involved in direct delivery of some development activities.  Also likely to evaluate learning outcomes </a:t>
            </a:r>
          </a:p>
          <a:p>
            <a:r>
              <a:rPr lang="en-GB" altLang="en-US" sz="2400" dirty="0" smtClean="0">
                <a:latin typeface="Arial" panose="020B0604020202020204" pitchFamily="34" charset="0"/>
                <a:cs typeface="Arial" panose="020B0604020202020204" pitchFamily="34" charset="0"/>
              </a:rPr>
              <a:t>Increasingly, responsibility is being devolved to line managers for identifying learning needs, and for direct involvement in implementing learning solutions such as </a:t>
            </a:r>
            <a:r>
              <a:rPr lang="en-GB" altLang="en-US" sz="2400" dirty="0">
                <a:latin typeface="Arial" panose="020B0604020202020204" pitchFamily="34" charset="0"/>
                <a:cs typeface="Arial" panose="020B0604020202020204" pitchFamily="34" charset="0"/>
              </a:rPr>
              <a:t>coaching, mentoring, specific job-related </a:t>
            </a:r>
            <a:r>
              <a:rPr lang="en-GB" altLang="en-US" sz="2400" dirty="0" smtClean="0">
                <a:latin typeface="Arial" panose="020B0604020202020204" pitchFamily="34" charset="0"/>
                <a:cs typeface="Arial" panose="020B0604020202020204" pitchFamily="34" charset="0"/>
              </a:rPr>
              <a:t>training, </a:t>
            </a:r>
            <a:r>
              <a:rPr lang="en-GB" altLang="en-US" sz="2400" dirty="0">
                <a:latin typeface="Arial" panose="020B0604020202020204" pitchFamily="34" charset="0"/>
                <a:cs typeface="Arial" panose="020B0604020202020204" pitchFamily="34" charset="0"/>
              </a:rPr>
              <a:t>and development activities    </a:t>
            </a:r>
            <a:endParaRPr lang="en-US" altLang="en-US" sz="2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2221821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p:cNvSpPr>
          <p:nvPr>
            <p:ph type="title"/>
          </p:nvPr>
        </p:nvSpPr>
        <p:spPr/>
        <p:txBody>
          <a:bodyPr>
            <a:noAutofit/>
          </a:bodyPr>
          <a:lstStyle/>
          <a:p>
            <a:pPr eaLnBrk="1" hangingPunct="1"/>
            <a:r>
              <a:rPr lang="en-GB" altLang="en-US" sz="3600" dirty="0">
                <a:latin typeface="Arial" panose="020B0604020202020204" pitchFamily="34" charset="0"/>
                <a:cs typeface="Arial" panose="020B0604020202020204" pitchFamily="34" charset="0"/>
              </a:rPr>
              <a:t>How </a:t>
            </a:r>
            <a:r>
              <a:rPr lang="en-GB" altLang="en-US" sz="3600" dirty="0" smtClean="0">
                <a:latin typeface="Arial" panose="020B0604020202020204" pitchFamily="34" charset="0"/>
                <a:cs typeface="Arial" panose="020B0604020202020204" pitchFamily="34" charset="0"/>
              </a:rPr>
              <a:t>learning and development </a:t>
            </a:r>
            <a:r>
              <a:rPr lang="en-GB" altLang="en-US" sz="3600" dirty="0">
                <a:latin typeface="Arial" panose="020B0604020202020204" pitchFamily="34" charset="0"/>
                <a:cs typeface="Arial" panose="020B0604020202020204" pitchFamily="34" charset="0"/>
              </a:rPr>
              <a:t>aids performance</a:t>
            </a:r>
            <a:endParaRPr lang="en-US" altLang="en-US" sz="3600" dirty="0">
              <a:latin typeface="Arial" panose="020B0604020202020204" pitchFamily="34" charset="0"/>
              <a:cs typeface="Arial" panose="020B0604020202020204" pitchFamily="34" charset="0"/>
            </a:endParaRPr>
          </a:p>
        </p:txBody>
      </p:sp>
      <p:sp>
        <p:nvSpPr>
          <p:cNvPr id="70659" name="Rectangle 4"/>
          <p:cNvSpPr>
            <a:spLocks noGrp="1"/>
          </p:cNvSpPr>
          <p:nvPr>
            <p:ph idx="1"/>
          </p:nvPr>
        </p:nvSpPr>
        <p:spPr/>
        <p:txBody>
          <a:bodyPr>
            <a:noAutofit/>
          </a:bodyPr>
          <a:lstStyle/>
          <a:p>
            <a:pPr eaLnBrk="1" hangingPunct="1">
              <a:lnSpc>
                <a:spcPct val="90000"/>
              </a:lnSpc>
            </a:pPr>
            <a:r>
              <a:rPr lang="en-GB" altLang="en-US" sz="2800" dirty="0">
                <a:latin typeface="Arial" panose="020B0604020202020204" pitchFamily="34" charset="0"/>
                <a:cs typeface="Arial" panose="020B0604020202020204" pitchFamily="34" charset="0"/>
              </a:rPr>
              <a:t>It ensures that people have the skills they need to do their jobs</a:t>
            </a:r>
          </a:p>
          <a:p>
            <a:pPr eaLnBrk="1" hangingPunct="1">
              <a:lnSpc>
                <a:spcPct val="90000"/>
              </a:lnSpc>
            </a:pPr>
            <a:r>
              <a:rPr lang="en-GB" altLang="en-US" sz="2800" dirty="0">
                <a:latin typeface="Arial" panose="020B0604020202020204" pitchFamily="34" charset="0"/>
                <a:cs typeface="Arial" panose="020B0604020202020204" pitchFamily="34" charset="0"/>
              </a:rPr>
              <a:t>It ensures that skills and knowledge are updated and current</a:t>
            </a:r>
          </a:p>
          <a:p>
            <a:pPr eaLnBrk="1" hangingPunct="1">
              <a:lnSpc>
                <a:spcPct val="90000"/>
              </a:lnSpc>
            </a:pPr>
            <a:r>
              <a:rPr lang="en-GB" altLang="en-US" sz="2800" dirty="0">
                <a:latin typeface="Arial" panose="020B0604020202020204" pitchFamily="34" charset="0"/>
                <a:cs typeface="Arial" panose="020B0604020202020204" pitchFamily="34" charset="0"/>
              </a:rPr>
              <a:t>It prepares people for future roles and responsibilities within the organisation</a:t>
            </a:r>
          </a:p>
          <a:p>
            <a:pPr eaLnBrk="1" hangingPunct="1">
              <a:lnSpc>
                <a:spcPct val="90000"/>
              </a:lnSpc>
            </a:pPr>
            <a:r>
              <a:rPr lang="en-GB" altLang="en-US" sz="2800" dirty="0">
                <a:latin typeface="Arial" panose="020B0604020202020204" pitchFamily="34" charset="0"/>
                <a:cs typeface="Arial" panose="020B0604020202020204" pitchFamily="34" charset="0"/>
              </a:rPr>
              <a:t>It motivates staff</a:t>
            </a:r>
          </a:p>
          <a:p>
            <a:pPr eaLnBrk="1" hangingPunct="1">
              <a:lnSpc>
                <a:spcPct val="90000"/>
              </a:lnSpc>
            </a:pPr>
            <a:r>
              <a:rPr lang="en-GB" altLang="en-US" sz="2800" dirty="0">
                <a:latin typeface="Arial" panose="020B0604020202020204" pitchFamily="34" charset="0"/>
                <a:cs typeface="Arial" panose="020B0604020202020204" pitchFamily="34" charset="0"/>
              </a:rPr>
              <a:t>It expands the skills base of the team</a:t>
            </a:r>
          </a:p>
          <a:p>
            <a:pPr eaLnBrk="1" hangingPunct="1">
              <a:lnSpc>
                <a:spcPct val="90000"/>
              </a:lnSpc>
            </a:pPr>
            <a:r>
              <a:rPr lang="en-GB" altLang="en-US" sz="2800" dirty="0">
                <a:latin typeface="Arial" panose="020B0604020202020204" pitchFamily="34" charset="0"/>
                <a:cs typeface="Arial" panose="020B0604020202020204" pitchFamily="34" charset="0"/>
              </a:rPr>
              <a:t>It increases flexibility and adaptability of team members</a:t>
            </a:r>
          </a:p>
          <a:p>
            <a:pPr eaLnBrk="1" hangingPunct="1">
              <a:lnSpc>
                <a:spcPct val="90000"/>
              </a:lnSpc>
            </a:pPr>
            <a:r>
              <a:rPr lang="en-GB" altLang="en-US" sz="2800" dirty="0">
                <a:latin typeface="Arial" panose="020B0604020202020204" pitchFamily="34" charset="0"/>
                <a:cs typeface="Arial" panose="020B0604020202020204" pitchFamily="34" charset="0"/>
              </a:rPr>
              <a:t>It supports  delegation</a:t>
            </a:r>
            <a:endParaRPr lang="en-GB" alt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5603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Definition of monitoring</a:t>
            </a:r>
          </a:p>
        </p:txBody>
      </p:sp>
      <p:sp>
        <p:nvSpPr>
          <p:cNvPr id="3" name="Content Placeholder 2"/>
          <p:cNvSpPr>
            <a:spLocks noGrp="1"/>
          </p:cNvSpPr>
          <p:nvPr>
            <p:ph idx="1"/>
          </p:nvPr>
        </p:nvSpPr>
        <p:spPr>
          <a:xfrm>
            <a:off x="609600" y="1417638"/>
            <a:ext cx="10972800" cy="4099595"/>
          </a:xfrm>
        </p:spPr>
        <p:txBody>
          <a:bodyPr/>
          <a:lstStyle/>
          <a:p>
            <a:pPr marL="0" indent="0">
              <a:buNone/>
            </a:pPr>
            <a:r>
              <a:rPr lang="en-US" dirty="0" smtClean="0"/>
              <a:t>1</a:t>
            </a:r>
            <a:r>
              <a:rPr lang="en-US" dirty="0"/>
              <a:t>. Supervising activities in progress to ensure they are on-course and on-schedule in meeting the objectives and performance targets.</a:t>
            </a:r>
          </a:p>
          <a:p>
            <a:pPr marL="0" indent="0" algn="r">
              <a:buNone/>
            </a:pPr>
            <a:r>
              <a:rPr lang="en-US" sz="2400" i="1" dirty="0"/>
              <a:t>http://www.businessdictionary.com</a:t>
            </a:r>
            <a:endParaRPr lang="en-US" sz="2400" dirty="0"/>
          </a:p>
          <a:p>
            <a:pPr marL="0" indent="0">
              <a:buNone/>
            </a:pPr>
            <a:r>
              <a:rPr lang="en-US" dirty="0" smtClean="0"/>
              <a:t>2</a:t>
            </a:r>
            <a:r>
              <a:rPr lang="en-US" dirty="0"/>
              <a:t>. Observe and check the progress or quality of (something) over a period of time; keep under systematic review.</a:t>
            </a:r>
          </a:p>
          <a:p>
            <a:pPr marL="0" indent="0" algn="r">
              <a:buNone/>
            </a:pPr>
            <a:r>
              <a:rPr lang="en-US" sz="2400" i="1" dirty="0"/>
              <a:t>http://en.oxforddictionaries.com</a:t>
            </a:r>
            <a:endParaRPr lang="en-US" sz="2400" dirty="0"/>
          </a:p>
          <a:p>
            <a:endParaRPr lang="en-US" dirty="0"/>
          </a:p>
        </p:txBody>
      </p:sp>
    </p:spTree>
    <p:extLst>
      <p:ext uri="{BB962C8B-B14F-4D97-AF65-F5344CB8AC3E}">
        <p14:creationId xmlns:p14="http://schemas.microsoft.com/office/powerpoint/2010/main" val="9901975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p:cNvSpPr>
            <a:spLocks noGrp="1"/>
          </p:cNvSpPr>
          <p:nvPr>
            <p:ph type="title"/>
          </p:nvPr>
        </p:nvSpPr>
        <p:spPr/>
        <p:txBody>
          <a:bodyPr>
            <a:normAutofit/>
          </a:bodyPr>
          <a:lstStyle/>
          <a:p>
            <a:pPr eaLnBrk="1" hangingPunct="1"/>
            <a:r>
              <a:rPr lang="en-GB" altLang="en-US" sz="4000" dirty="0">
                <a:latin typeface="Arial" panose="020B0604020202020204" pitchFamily="34" charset="0"/>
                <a:cs typeface="Arial" panose="020B0604020202020204" pitchFamily="34" charset="0"/>
              </a:rPr>
              <a:t>Monitoring Methods</a:t>
            </a:r>
            <a:endParaRPr lang="en-US" altLang="en-US"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9600" y="1417638"/>
            <a:ext cx="10972800" cy="4099595"/>
          </a:xfrm>
        </p:spPr>
        <p:txBody>
          <a:bodyPr rtlCol="0">
            <a:normAutofit fontScale="92500" lnSpcReduction="10000"/>
          </a:bodyPr>
          <a:lstStyle/>
          <a:p>
            <a:pPr>
              <a:buFontTx/>
              <a:buChar char="•"/>
              <a:defRPr/>
            </a:pPr>
            <a:r>
              <a:rPr lang="en-US" altLang="en-US" sz="2800" dirty="0">
                <a:solidFill>
                  <a:prstClr val="black"/>
                </a:solidFill>
                <a:latin typeface="Arial" panose="020B0604020202020204" pitchFamily="34" charset="0"/>
                <a:cs typeface="Arial" panose="020B0604020202020204" pitchFamily="34" charset="0"/>
              </a:rPr>
              <a:t>Observation </a:t>
            </a:r>
          </a:p>
          <a:p>
            <a:pPr>
              <a:buFontTx/>
              <a:buChar char="•"/>
              <a:defRPr/>
            </a:pPr>
            <a:r>
              <a:rPr lang="en-US" altLang="en-US" sz="2800" dirty="0">
                <a:solidFill>
                  <a:prstClr val="black"/>
                </a:solidFill>
                <a:latin typeface="Arial" panose="020B0604020202020204" pitchFamily="34" charset="0"/>
                <a:cs typeface="Arial" panose="020B0604020202020204" pitchFamily="34" charset="0"/>
              </a:rPr>
              <a:t>Informal discussions</a:t>
            </a:r>
          </a:p>
          <a:p>
            <a:pPr>
              <a:buFontTx/>
              <a:buChar char="•"/>
              <a:defRPr/>
            </a:pPr>
            <a:r>
              <a:rPr lang="en-US" altLang="en-US" sz="2800" dirty="0">
                <a:solidFill>
                  <a:prstClr val="black"/>
                </a:solidFill>
                <a:latin typeface="Arial" panose="020B0604020202020204" pitchFamily="34" charset="0"/>
                <a:cs typeface="Arial" panose="020B0604020202020204" pitchFamily="34" charset="0"/>
              </a:rPr>
              <a:t>Regular progress review meetings - Dept., team, individual </a:t>
            </a:r>
          </a:p>
          <a:p>
            <a:pPr>
              <a:buFontTx/>
              <a:buChar char="•"/>
              <a:defRPr/>
            </a:pPr>
            <a:r>
              <a:rPr lang="en-US" altLang="en-US" sz="2800" dirty="0">
                <a:solidFill>
                  <a:prstClr val="black"/>
                </a:solidFill>
                <a:latin typeface="Arial" panose="020B0604020202020204" pitchFamily="34" charset="0"/>
                <a:cs typeface="Arial" panose="020B0604020202020204" pitchFamily="34" charset="0"/>
              </a:rPr>
              <a:t>Quality checks</a:t>
            </a:r>
          </a:p>
          <a:p>
            <a:pPr>
              <a:buFontTx/>
              <a:buChar char="•"/>
              <a:defRPr/>
            </a:pPr>
            <a:r>
              <a:rPr lang="en-US" altLang="en-US" sz="2800" dirty="0">
                <a:solidFill>
                  <a:prstClr val="black"/>
                </a:solidFill>
                <a:latin typeface="Arial" panose="020B0604020202020204" pitchFamily="34" charset="0"/>
                <a:cs typeface="Arial" panose="020B0604020202020204" pitchFamily="34" charset="0"/>
              </a:rPr>
              <a:t>Data comparison – actual against expected</a:t>
            </a:r>
            <a:r>
              <a:rPr lang="en-GB" altLang="en-US" sz="2800" dirty="0">
                <a:solidFill>
                  <a:prstClr val="black"/>
                </a:solidFill>
                <a:latin typeface="Arial" panose="020B0604020202020204" pitchFamily="34" charset="0"/>
                <a:cs typeface="Arial" panose="020B0604020202020204" pitchFamily="34" charset="0"/>
              </a:rPr>
              <a:t> </a:t>
            </a:r>
          </a:p>
          <a:p>
            <a:pPr>
              <a:buFontTx/>
              <a:buChar char="•"/>
              <a:defRPr/>
            </a:pPr>
            <a:r>
              <a:rPr lang="en-GB" altLang="en-US" sz="2800" dirty="0">
                <a:solidFill>
                  <a:prstClr val="black"/>
                </a:solidFill>
                <a:latin typeface="Arial" panose="020B0604020202020204" pitchFamily="34" charset="0"/>
                <a:cs typeface="Arial" panose="020B0604020202020204" pitchFamily="34" charset="0"/>
              </a:rPr>
              <a:t>Audit</a:t>
            </a:r>
          </a:p>
          <a:p>
            <a:pPr>
              <a:buFontTx/>
              <a:buChar char="•"/>
              <a:defRPr/>
            </a:pPr>
            <a:r>
              <a:rPr lang="en-US" altLang="en-US" sz="2800" dirty="0">
                <a:solidFill>
                  <a:prstClr val="black"/>
                </a:solidFill>
                <a:latin typeface="Arial" panose="020B0604020202020204" pitchFamily="34" charset="0"/>
                <a:cs typeface="Arial" panose="020B0604020202020204" pitchFamily="34" charset="0"/>
              </a:rPr>
              <a:t>Progress mapping – for example against Gantt charts or action plans</a:t>
            </a:r>
          </a:p>
          <a:p>
            <a:pPr>
              <a:buFontTx/>
              <a:buChar char="•"/>
              <a:defRPr/>
            </a:pPr>
            <a:r>
              <a:rPr lang="en-US" altLang="en-US" sz="2800" dirty="0">
                <a:solidFill>
                  <a:prstClr val="black"/>
                </a:solidFill>
                <a:latin typeface="Arial" panose="020B0604020202020204" pitchFamily="34" charset="0"/>
                <a:cs typeface="Arial" panose="020B0604020202020204" pitchFamily="34" charset="0"/>
              </a:rPr>
              <a:t>Systems review – are systems efficient and </a:t>
            </a:r>
            <a:r>
              <a:rPr lang="en-US" altLang="en-US" sz="2800" dirty="0" smtClean="0">
                <a:solidFill>
                  <a:prstClr val="black"/>
                </a:solidFill>
                <a:latin typeface="Arial" panose="020B0604020202020204" pitchFamily="34" charset="0"/>
                <a:cs typeface="Arial" panose="020B0604020202020204" pitchFamily="34" charset="0"/>
              </a:rPr>
              <a:t>effective or hindering performance?</a:t>
            </a:r>
            <a:endParaRPr lang="en-US" altLang="en-US" sz="2800" dirty="0">
              <a:solidFill>
                <a:prstClr val="black"/>
              </a:solidFill>
              <a:latin typeface="Arial" panose="020B0604020202020204" pitchFamily="34" charset="0"/>
              <a:cs typeface="Arial" panose="020B0604020202020204" pitchFamily="34" charset="0"/>
            </a:endParaRPr>
          </a:p>
          <a:p>
            <a:pPr>
              <a:defRPr/>
            </a:pPr>
            <a:endParaRPr lang="en-US" dirty="0"/>
          </a:p>
        </p:txBody>
      </p:sp>
    </p:spTree>
    <p:extLst>
      <p:ext uri="{BB962C8B-B14F-4D97-AF65-F5344CB8AC3E}">
        <p14:creationId xmlns:p14="http://schemas.microsoft.com/office/powerpoint/2010/main" val="17008374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1334530" y="700216"/>
          <a:ext cx="9242854" cy="54381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354227" y="214183"/>
            <a:ext cx="4021678" cy="584775"/>
          </a:xfrm>
          <a:prstGeom prst="rect">
            <a:avLst/>
          </a:prstGeom>
          <a:noFill/>
        </p:spPr>
        <p:txBody>
          <a:bodyPr wrap="none" rtlCol="0">
            <a:spAutoFit/>
          </a:bodyPr>
          <a:lstStyle/>
          <a:p>
            <a:r>
              <a:rPr lang="en-GB" sz="3200" dirty="0" smtClean="0">
                <a:solidFill>
                  <a:prstClr val="black"/>
                </a:solidFill>
              </a:rPr>
              <a:t>Assessing performance</a:t>
            </a:r>
            <a:endParaRPr lang="en-US" sz="3200" dirty="0">
              <a:solidFill>
                <a:prstClr val="black"/>
              </a:solidFill>
            </a:endParaRPr>
          </a:p>
        </p:txBody>
      </p:sp>
      <p:sp>
        <p:nvSpPr>
          <p:cNvPr id="21" name="Circular Arrow 20"/>
          <p:cNvSpPr/>
          <p:nvPr/>
        </p:nvSpPr>
        <p:spPr>
          <a:xfrm rot="18815675">
            <a:off x="1714284" y="4377040"/>
            <a:ext cx="978408" cy="978408"/>
          </a:xfrm>
          <a:prstGeom prst="circularArrow">
            <a:avLst>
              <a:gd name="adj1" fmla="val 12500"/>
              <a:gd name="adj2" fmla="val 1142319"/>
              <a:gd name="adj3" fmla="val 20457681"/>
              <a:gd name="adj4" fmla="val 9775678"/>
              <a:gd name="adj5" fmla="val 1250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2" name="Circular Arrow 21"/>
          <p:cNvSpPr/>
          <p:nvPr/>
        </p:nvSpPr>
        <p:spPr>
          <a:xfrm rot="19171484">
            <a:off x="2828341" y="3102818"/>
            <a:ext cx="978408" cy="978408"/>
          </a:xfrm>
          <a:prstGeom prst="circularArrow">
            <a:avLst>
              <a:gd name="adj1" fmla="val 12500"/>
              <a:gd name="adj2" fmla="val 1142319"/>
              <a:gd name="adj3" fmla="val 20457681"/>
              <a:gd name="adj4" fmla="val 9775678"/>
              <a:gd name="adj5" fmla="val 1250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3" name="Circular Arrow 22"/>
          <p:cNvSpPr/>
          <p:nvPr/>
        </p:nvSpPr>
        <p:spPr>
          <a:xfrm rot="19341123">
            <a:off x="3742447" y="1997582"/>
            <a:ext cx="978408" cy="978408"/>
          </a:xfrm>
          <a:prstGeom prst="circularArrow">
            <a:avLst>
              <a:gd name="adj1" fmla="val 12500"/>
              <a:gd name="adj2" fmla="val 1142319"/>
              <a:gd name="adj3" fmla="val 20457681"/>
              <a:gd name="adj4" fmla="val 9775678"/>
              <a:gd name="adj5" fmla="val 1250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35168793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4000" dirty="0" smtClean="0"/>
              <a:t>Some views on performance review</a:t>
            </a:r>
            <a:endParaRPr lang="en-US" sz="4000" dirty="0"/>
          </a:p>
        </p:txBody>
      </p:sp>
      <p:sp>
        <p:nvSpPr>
          <p:cNvPr id="2" name="Content Placeholder 1"/>
          <p:cNvSpPr>
            <a:spLocks noGrp="1"/>
          </p:cNvSpPr>
          <p:nvPr>
            <p:ph idx="1"/>
          </p:nvPr>
        </p:nvSpPr>
        <p:spPr>
          <a:xfrm>
            <a:off x="609600" y="1326292"/>
            <a:ext cx="10972800" cy="4190941"/>
          </a:xfrm>
        </p:spPr>
        <p:txBody>
          <a:bodyPr>
            <a:noAutofit/>
          </a:bodyPr>
          <a:lstStyle/>
          <a:p>
            <a:r>
              <a:rPr lang="en-US" altLang="en-US" sz="2400" dirty="0">
                <a:latin typeface="Arial" panose="020B0604020202020204" pitchFamily="34" charset="0"/>
                <a:cs typeface="Arial" panose="020B0604020202020204" pitchFamily="34" charset="0"/>
              </a:rPr>
              <a:t>Two thirds (61%) of employees said their workplace had an appraisal system, but a quarter of respondents (25%) think that appraisals are performed poorly by their manager. </a:t>
            </a:r>
            <a:r>
              <a:rPr lang="en-US" altLang="en-US" sz="2400" dirty="0" smtClean="0">
                <a:latin typeface="Arial" panose="020B0604020202020204" pitchFamily="34" charset="0"/>
                <a:cs typeface="Arial" panose="020B0604020202020204" pitchFamily="34" charset="0"/>
              </a:rPr>
              <a:t>				</a:t>
            </a:r>
            <a:r>
              <a:rPr lang="en-US" altLang="en-US" sz="2000" dirty="0" smtClean="0">
                <a:latin typeface="Arial" panose="020B0604020202020204" pitchFamily="34" charset="0"/>
                <a:cs typeface="Arial" panose="020B0604020202020204" pitchFamily="34" charset="0"/>
              </a:rPr>
              <a:t>(</a:t>
            </a:r>
            <a:r>
              <a:rPr lang="en-US" altLang="en-US" sz="2000" i="1" dirty="0">
                <a:latin typeface="Arial" panose="020B0604020202020204" pitchFamily="34" charset="0"/>
                <a:cs typeface="Arial" panose="020B0604020202020204" pitchFamily="34" charset="0"/>
              </a:rPr>
              <a:t>Beyond the bonus: ILM October 2013) </a:t>
            </a:r>
          </a:p>
          <a:p>
            <a:r>
              <a:rPr lang="en-US" altLang="en-US" sz="2400" dirty="0">
                <a:latin typeface="Arial" panose="020B0604020202020204" pitchFamily="34" charset="0"/>
                <a:cs typeface="Arial" panose="020B0604020202020204" pitchFamily="34" charset="0"/>
              </a:rPr>
              <a:t>A survey of more than 2,500 employees found that 30 per cent felt their employer's appraisal process was unfair with less than 40 per cent considering it fair.</a:t>
            </a:r>
          </a:p>
          <a:p>
            <a:r>
              <a:rPr lang="en-US" altLang="en-US" sz="2400" dirty="0">
                <a:latin typeface="Arial" panose="020B0604020202020204" pitchFamily="34" charset="0"/>
                <a:cs typeface="Arial" panose="020B0604020202020204" pitchFamily="34" charset="0"/>
              </a:rPr>
              <a:t>A similar proportion (32 per cent) told the survey they felt progression within their </a:t>
            </a:r>
            <a:r>
              <a:rPr lang="en-US" altLang="en-US" sz="2400" dirty="0" err="1">
                <a:latin typeface="Arial" panose="020B0604020202020204" pitchFamily="34" charset="0"/>
                <a:cs typeface="Arial" panose="020B0604020202020204" pitchFamily="34" charset="0"/>
              </a:rPr>
              <a:t>organisation</a:t>
            </a:r>
            <a:r>
              <a:rPr lang="en-US" altLang="en-US" sz="2400" dirty="0">
                <a:latin typeface="Arial" panose="020B0604020202020204" pitchFamily="34" charset="0"/>
                <a:cs typeface="Arial" panose="020B0604020202020204" pitchFamily="34" charset="0"/>
              </a:rPr>
              <a:t> was unachievable, with one in five reporting that their managers fail to explain objectives and expectations effectively</a:t>
            </a:r>
            <a:r>
              <a:rPr lang="en-US" altLang="en-US" dirty="0" smtClean="0">
                <a:latin typeface="Arial" panose="020B0604020202020204" pitchFamily="34" charset="0"/>
                <a:cs typeface="Arial" panose="020B0604020202020204" pitchFamily="34" charset="0"/>
              </a:rPr>
              <a:t>.</a:t>
            </a:r>
          </a:p>
          <a:p>
            <a:pPr marL="0" indent="0">
              <a:buNone/>
            </a:pPr>
            <a:r>
              <a:rPr lang="en-US" altLang="en-US" dirty="0" smtClean="0">
                <a:latin typeface="Arial" panose="020B0604020202020204" pitchFamily="34" charset="0"/>
                <a:cs typeface="Arial" panose="020B0604020202020204" pitchFamily="34" charset="0"/>
              </a:rPr>
              <a:t> 					</a:t>
            </a:r>
            <a:r>
              <a:rPr lang="en-US" altLang="en-US" sz="2000" dirty="0" smtClean="0">
                <a:latin typeface="Arial" panose="020B0604020202020204" pitchFamily="34" charset="0"/>
                <a:cs typeface="Arial" panose="020B0604020202020204" pitchFamily="34" charset="0"/>
              </a:rPr>
              <a:t>(</a:t>
            </a:r>
            <a:r>
              <a:rPr lang="en-US" altLang="en-US" sz="2000" i="1" dirty="0">
                <a:latin typeface="Arial" panose="020B0604020202020204" pitchFamily="34" charset="0"/>
                <a:cs typeface="Arial" panose="020B0604020202020204" pitchFamily="34" charset="0"/>
              </a:rPr>
              <a:t>The CIPD/Halogen software employee outlook 2014)</a:t>
            </a:r>
          </a:p>
          <a:p>
            <a:endParaRPr lang="en-US" sz="2800" dirty="0"/>
          </a:p>
        </p:txBody>
      </p:sp>
    </p:spTree>
    <p:extLst>
      <p:ext uri="{BB962C8B-B14F-4D97-AF65-F5344CB8AC3E}">
        <p14:creationId xmlns:p14="http://schemas.microsoft.com/office/powerpoint/2010/main" val="41865077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altLang="en-US" sz="4000" dirty="0" smtClean="0">
                <a:latin typeface="Arial" panose="020B0604020202020204" pitchFamily="34" charset="0"/>
                <a:cs typeface="Arial" panose="020B0604020202020204" pitchFamily="34" charset="0"/>
              </a:rPr>
              <a:t>Views </a:t>
            </a:r>
            <a:r>
              <a:rPr lang="en-GB" altLang="en-US" sz="4000" dirty="0">
                <a:latin typeface="Arial" panose="020B0604020202020204" pitchFamily="34" charset="0"/>
                <a:cs typeface="Arial" panose="020B0604020202020204" pitchFamily="34" charset="0"/>
              </a:rPr>
              <a:t>on performance </a:t>
            </a:r>
            <a:r>
              <a:rPr lang="en-GB" altLang="en-US" sz="4000" dirty="0" smtClean="0">
                <a:latin typeface="Arial" panose="020B0604020202020204" pitchFamily="34" charset="0"/>
                <a:cs typeface="Arial" panose="020B0604020202020204" pitchFamily="34" charset="0"/>
              </a:rPr>
              <a:t>review (cont.)</a:t>
            </a:r>
            <a:endParaRPr lang="en-US" sz="4000" dirty="0">
              <a:latin typeface="Arial" panose="020B0604020202020204" pitchFamily="34" charset="0"/>
              <a:cs typeface="Arial" panose="020B0604020202020204" pitchFamily="34" charset="0"/>
            </a:endParaRPr>
          </a:p>
        </p:txBody>
      </p:sp>
      <p:sp>
        <p:nvSpPr>
          <p:cNvPr id="2" name="Content Placeholder 1"/>
          <p:cNvSpPr>
            <a:spLocks noGrp="1"/>
          </p:cNvSpPr>
          <p:nvPr>
            <p:ph idx="1"/>
          </p:nvPr>
        </p:nvSpPr>
        <p:spPr>
          <a:xfrm>
            <a:off x="609600" y="1342768"/>
            <a:ext cx="10972800" cy="4174465"/>
          </a:xfrm>
        </p:spPr>
        <p:txBody>
          <a:bodyPr>
            <a:normAutofit/>
          </a:bodyPr>
          <a:lstStyle/>
          <a:p>
            <a:pPr>
              <a:defRPr/>
            </a:pPr>
            <a:r>
              <a:rPr lang="en-GB" altLang="en-US" sz="2800" dirty="0">
                <a:latin typeface="Arial" panose="020B0604020202020204" pitchFamily="34" charset="0"/>
                <a:cs typeface="Times New Roman" panose="02020603050405020304" pitchFamily="18" charset="0"/>
              </a:rPr>
              <a:t>27% respondents said they rarely or never get performance feedback </a:t>
            </a:r>
          </a:p>
          <a:p>
            <a:pPr>
              <a:defRPr/>
            </a:pPr>
            <a:r>
              <a:rPr lang="en-GB" altLang="en-US" sz="2800" dirty="0">
                <a:latin typeface="Arial" panose="020B0604020202020204" pitchFamily="34" charset="0"/>
                <a:cs typeface="Times New Roman" panose="02020603050405020304" pitchFamily="18" charset="0"/>
              </a:rPr>
              <a:t>1 in 3 employees considered their performance appraisal to be a tick-box exercise</a:t>
            </a:r>
          </a:p>
          <a:p>
            <a:pPr>
              <a:defRPr/>
            </a:pPr>
            <a:r>
              <a:rPr lang="en-US" sz="2800" dirty="0"/>
              <a:t>Not having a performance review is better for employees’ </a:t>
            </a:r>
            <a:r>
              <a:rPr lang="en-US" sz="2800" dirty="0" smtClean="0"/>
              <a:t>motivation </a:t>
            </a:r>
            <a:r>
              <a:rPr lang="en-US" sz="2800" dirty="0"/>
              <a:t>and job satisfaction than having a poor </a:t>
            </a:r>
            <a:r>
              <a:rPr lang="en-US" sz="2800" dirty="0" smtClean="0"/>
              <a:t>performance </a:t>
            </a:r>
            <a:r>
              <a:rPr lang="en-US" sz="2800" dirty="0"/>
              <a:t>review </a:t>
            </a:r>
            <a:r>
              <a:rPr lang="en-US" sz="2800" dirty="0" smtClean="0"/>
              <a:t> experience</a:t>
            </a:r>
            <a:r>
              <a:rPr lang="en-US" sz="2800" dirty="0"/>
              <a:t>, even when they get a </a:t>
            </a:r>
            <a:r>
              <a:rPr lang="en-US" sz="2800" dirty="0" smtClean="0"/>
              <a:t>pay rise</a:t>
            </a:r>
          </a:p>
          <a:p>
            <a:pPr marL="0" indent="0">
              <a:buNone/>
              <a:defRPr/>
            </a:pPr>
            <a:endParaRPr lang="en-US" dirty="0"/>
          </a:p>
        </p:txBody>
      </p:sp>
    </p:spTree>
    <p:extLst>
      <p:ext uri="{BB962C8B-B14F-4D97-AF65-F5344CB8AC3E}">
        <p14:creationId xmlns:p14="http://schemas.microsoft.com/office/powerpoint/2010/main" val="18397990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altLang="en-US" sz="4000" dirty="0">
                <a:latin typeface="Arial" panose="020B0604020202020204" pitchFamily="34" charset="0"/>
                <a:cs typeface="Arial" panose="020B0604020202020204" pitchFamily="34" charset="0"/>
              </a:rPr>
              <a:t>Elements of an appraisal process</a:t>
            </a:r>
            <a:endParaRPr lang="en-US" sz="4000" dirty="0">
              <a:latin typeface="Arial" panose="020B0604020202020204" pitchFamily="34" charset="0"/>
              <a:cs typeface="Arial" panose="020B0604020202020204" pitchFamily="34" charset="0"/>
            </a:endParaRPr>
          </a:p>
        </p:txBody>
      </p:sp>
      <p:sp>
        <p:nvSpPr>
          <p:cNvPr id="2" name="Content Placeholder 1"/>
          <p:cNvSpPr>
            <a:spLocks noGrp="1"/>
          </p:cNvSpPr>
          <p:nvPr>
            <p:ph idx="1"/>
          </p:nvPr>
        </p:nvSpPr>
        <p:spPr/>
        <p:txBody>
          <a:bodyPr>
            <a:normAutofit fontScale="92500" lnSpcReduction="20000"/>
          </a:bodyPr>
          <a:lstStyle/>
          <a:p>
            <a:pPr marL="609600" indent="-609600">
              <a:buNone/>
            </a:pPr>
            <a:r>
              <a:rPr lang="en-US" altLang="en-US" sz="2800" dirty="0">
                <a:latin typeface="Arial" panose="020B0604020202020204" pitchFamily="34" charset="0"/>
                <a:cs typeface="Arial" panose="020B0604020202020204" pitchFamily="34" charset="0"/>
              </a:rPr>
              <a:t>According to CIPD, an effective appraisal </a:t>
            </a:r>
            <a:r>
              <a:rPr lang="en-US" altLang="en-US" sz="2800" dirty="0" smtClean="0">
                <a:latin typeface="Arial" panose="020B0604020202020204" pitchFamily="34" charset="0"/>
                <a:cs typeface="Arial" panose="020B0604020202020204" pitchFamily="34" charset="0"/>
              </a:rPr>
              <a:t>process incorporates </a:t>
            </a:r>
            <a:r>
              <a:rPr lang="en-US" altLang="en-US" sz="2800" dirty="0">
                <a:latin typeface="Arial" panose="020B0604020202020204" pitchFamily="34" charset="0"/>
                <a:cs typeface="Arial" panose="020B0604020202020204" pitchFamily="34" charset="0"/>
              </a:rPr>
              <a:t>the </a:t>
            </a:r>
            <a:endParaRPr lang="en-US" altLang="en-US" sz="2800" dirty="0" smtClean="0">
              <a:latin typeface="Arial" panose="020B0604020202020204" pitchFamily="34" charset="0"/>
              <a:cs typeface="Arial" panose="020B0604020202020204" pitchFamily="34" charset="0"/>
            </a:endParaRPr>
          </a:p>
          <a:p>
            <a:pPr marL="609600" indent="-609600">
              <a:buNone/>
            </a:pPr>
            <a:r>
              <a:rPr lang="en-US" altLang="en-US" sz="2800" dirty="0" smtClean="0">
                <a:latin typeface="Arial" panose="020B0604020202020204" pitchFamily="34" charset="0"/>
                <a:cs typeface="Arial" panose="020B0604020202020204" pitchFamily="34" charset="0"/>
              </a:rPr>
              <a:t>following elements</a:t>
            </a:r>
            <a:r>
              <a:rPr lang="en-US" altLang="en-US" sz="2800" dirty="0">
                <a:latin typeface="Arial" panose="020B0604020202020204" pitchFamily="34" charset="0"/>
                <a:cs typeface="Arial" panose="020B0604020202020204" pitchFamily="34" charset="0"/>
              </a:rPr>
              <a:t>:</a:t>
            </a:r>
          </a:p>
          <a:p>
            <a:pPr marL="609600" indent="-609600"/>
            <a:r>
              <a:rPr lang="en-US" altLang="en-US" sz="2800" dirty="0">
                <a:latin typeface="Arial" panose="020B0604020202020204" pitchFamily="34" charset="0"/>
                <a:cs typeface="Arial" panose="020B0604020202020204" pitchFamily="34" charset="0"/>
              </a:rPr>
              <a:t>Measurement</a:t>
            </a:r>
          </a:p>
          <a:p>
            <a:pPr marL="609600" indent="-609600"/>
            <a:r>
              <a:rPr lang="en-US" altLang="en-US" sz="2800" dirty="0">
                <a:latin typeface="Arial" panose="020B0604020202020204" pitchFamily="34" charset="0"/>
                <a:cs typeface="Arial" panose="020B0604020202020204" pitchFamily="34" charset="0"/>
              </a:rPr>
              <a:t>Feedback </a:t>
            </a:r>
          </a:p>
          <a:p>
            <a:pPr marL="609600" indent="-609600"/>
            <a:r>
              <a:rPr lang="en-US" altLang="en-US" sz="2800" dirty="0">
                <a:latin typeface="Arial" panose="020B0604020202020204" pitchFamily="34" charset="0"/>
                <a:cs typeface="Arial" panose="020B0604020202020204" pitchFamily="34" charset="0"/>
              </a:rPr>
              <a:t>Positive reinforcement </a:t>
            </a:r>
          </a:p>
          <a:p>
            <a:pPr marL="609600" indent="-609600"/>
            <a:r>
              <a:rPr lang="en-US" altLang="en-US" sz="2800" dirty="0">
                <a:latin typeface="Arial" panose="020B0604020202020204" pitchFamily="34" charset="0"/>
                <a:cs typeface="Arial" panose="020B0604020202020204" pitchFamily="34" charset="0"/>
              </a:rPr>
              <a:t>Exchange of views </a:t>
            </a:r>
          </a:p>
          <a:p>
            <a:pPr marL="609600" indent="-609600"/>
            <a:r>
              <a:rPr lang="en-US" altLang="en-US" sz="2800" dirty="0">
                <a:latin typeface="Arial" panose="020B0604020202020204" pitchFamily="34" charset="0"/>
                <a:cs typeface="Arial" panose="020B0604020202020204" pitchFamily="34" charset="0"/>
              </a:rPr>
              <a:t>Agreement</a:t>
            </a:r>
          </a:p>
          <a:p>
            <a:pPr marL="609600" indent="-609600">
              <a:buNone/>
            </a:pPr>
            <a:r>
              <a:rPr lang="en-GB" altLang="en-US" sz="2800" dirty="0">
                <a:latin typeface="Arial" panose="020B0604020202020204" pitchFamily="34" charset="0"/>
                <a:cs typeface="Arial" panose="020B0604020202020204" pitchFamily="34" charset="0"/>
              </a:rPr>
              <a:t>Each of these elements has to be addressed effectively in </a:t>
            </a:r>
            <a:r>
              <a:rPr lang="en-GB" altLang="en-US" sz="2800" dirty="0" smtClean="0">
                <a:latin typeface="Arial" panose="020B0604020202020204" pitchFamily="34" charset="0"/>
                <a:cs typeface="Arial" panose="020B0604020202020204" pitchFamily="34" charset="0"/>
              </a:rPr>
              <a:t>order </a:t>
            </a:r>
            <a:r>
              <a:rPr lang="en-GB" altLang="en-US" sz="2800" dirty="0">
                <a:latin typeface="Arial" panose="020B0604020202020204" pitchFamily="34" charset="0"/>
                <a:cs typeface="Arial" panose="020B0604020202020204" pitchFamily="34" charset="0"/>
              </a:rPr>
              <a:t>for the </a:t>
            </a:r>
            <a:endParaRPr lang="en-GB" altLang="en-US" sz="2800" dirty="0" smtClean="0">
              <a:latin typeface="Arial" panose="020B0604020202020204" pitchFamily="34" charset="0"/>
              <a:cs typeface="Arial" panose="020B0604020202020204" pitchFamily="34" charset="0"/>
            </a:endParaRPr>
          </a:p>
          <a:p>
            <a:pPr marL="609600" indent="-609600">
              <a:buNone/>
            </a:pPr>
            <a:r>
              <a:rPr lang="en-GB" altLang="en-US" sz="2800" dirty="0" smtClean="0">
                <a:latin typeface="Arial" panose="020B0604020202020204" pitchFamily="34" charset="0"/>
                <a:cs typeface="Arial" panose="020B0604020202020204" pitchFamily="34" charset="0"/>
              </a:rPr>
              <a:t>appraisal </a:t>
            </a:r>
            <a:r>
              <a:rPr lang="en-GB" altLang="en-US" sz="2800" dirty="0">
                <a:latin typeface="Arial" panose="020B0604020202020204" pitchFamily="34" charset="0"/>
                <a:cs typeface="Arial" panose="020B0604020202020204" pitchFamily="34" charset="0"/>
              </a:rPr>
              <a:t>to be meaningful and useful for all </a:t>
            </a:r>
            <a:r>
              <a:rPr lang="en-GB" altLang="en-US" sz="2800" dirty="0" smtClean="0">
                <a:latin typeface="Arial" panose="020B0604020202020204" pitchFamily="34" charset="0"/>
                <a:cs typeface="Arial" panose="020B0604020202020204" pitchFamily="34" charset="0"/>
              </a:rPr>
              <a:t>parties</a:t>
            </a:r>
            <a:endParaRPr lang="en-US" altLang="en-US" sz="28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2660578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p:txBody>
          <a:bodyPr>
            <a:normAutofit/>
          </a:bodyPr>
          <a:lstStyle/>
          <a:p>
            <a:r>
              <a:rPr lang="en-GB" altLang="en-US" sz="4000" dirty="0">
                <a:latin typeface="Arial" panose="020B0604020202020204" pitchFamily="34" charset="0"/>
                <a:cs typeface="Arial" panose="020B0604020202020204" pitchFamily="34" charset="0"/>
              </a:rPr>
              <a:t>Feedback</a:t>
            </a:r>
            <a:endParaRPr lang="en-US" altLang="en-US" sz="4000" dirty="0">
              <a:latin typeface="Arial" panose="020B0604020202020204" pitchFamily="34" charset="0"/>
              <a:cs typeface="Arial" panose="020B0604020202020204" pitchFamily="34" charset="0"/>
            </a:endParaRPr>
          </a:p>
        </p:txBody>
      </p:sp>
      <p:sp>
        <p:nvSpPr>
          <p:cNvPr id="68611" name="Content Placeholder 2"/>
          <p:cNvSpPr>
            <a:spLocks noGrp="1"/>
          </p:cNvSpPr>
          <p:nvPr>
            <p:ph idx="1"/>
          </p:nvPr>
        </p:nvSpPr>
        <p:spPr>
          <a:xfrm>
            <a:off x="609600" y="1417638"/>
            <a:ext cx="10972800" cy="4099595"/>
          </a:xfrm>
        </p:spPr>
        <p:txBody>
          <a:bodyPr>
            <a:normAutofit/>
          </a:bodyPr>
          <a:lstStyle/>
          <a:p>
            <a:r>
              <a:rPr lang="en-GB" altLang="en-US" sz="2800" dirty="0">
                <a:latin typeface="Arial" panose="020B0604020202020204" pitchFamily="34" charset="0"/>
                <a:cs typeface="Arial" panose="020B0604020202020204" pitchFamily="34" charset="0"/>
              </a:rPr>
              <a:t>should be given </a:t>
            </a:r>
            <a:r>
              <a:rPr lang="en-GB" altLang="en-US" sz="2800" dirty="0" smtClean="0">
                <a:latin typeface="Arial" panose="020B0604020202020204" pitchFamily="34" charset="0"/>
                <a:cs typeface="Arial" panose="020B0604020202020204" pitchFamily="34" charset="0"/>
              </a:rPr>
              <a:t>informally on an on-going </a:t>
            </a:r>
            <a:r>
              <a:rPr lang="en-GB" altLang="en-US" sz="2800" dirty="0">
                <a:latin typeface="Arial" panose="020B0604020202020204" pitchFamily="34" charset="0"/>
                <a:cs typeface="Arial" panose="020B0604020202020204" pitchFamily="34" charset="0"/>
              </a:rPr>
              <a:t>basis </a:t>
            </a:r>
            <a:r>
              <a:rPr lang="en-GB" altLang="en-US" sz="2800" dirty="0" smtClean="0">
                <a:latin typeface="Arial" panose="020B0604020202020204" pitchFamily="34" charset="0"/>
                <a:cs typeface="Arial" panose="020B0604020202020204" pitchFamily="34" charset="0"/>
              </a:rPr>
              <a:t>and </a:t>
            </a:r>
            <a:r>
              <a:rPr lang="en-GB" altLang="en-US" sz="2800" dirty="0">
                <a:latin typeface="Arial" panose="020B0604020202020204" pitchFamily="34" charset="0"/>
                <a:cs typeface="Arial" panose="020B0604020202020204" pitchFamily="34" charset="0"/>
              </a:rPr>
              <a:t>formally on a </a:t>
            </a:r>
            <a:r>
              <a:rPr lang="en-GB" altLang="en-US" sz="2800" dirty="0" smtClean="0">
                <a:latin typeface="Arial" panose="020B0604020202020204" pitchFamily="34" charset="0"/>
                <a:cs typeface="Arial" panose="020B0604020202020204" pitchFamily="34" charset="0"/>
              </a:rPr>
              <a:t>regular, </a:t>
            </a:r>
            <a:r>
              <a:rPr lang="en-GB" altLang="en-US" sz="2800" dirty="0">
                <a:latin typeface="Arial" panose="020B0604020202020204" pitchFamily="34" charset="0"/>
                <a:cs typeface="Arial" panose="020B0604020202020204" pitchFamily="34" charset="0"/>
              </a:rPr>
              <a:t>timetabled basis</a:t>
            </a:r>
            <a:endParaRPr lang="en-US" altLang="en-US" sz="2800" dirty="0">
              <a:latin typeface="Arial" panose="020B0604020202020204" pitchFamily="34" charset="0"/>
              <a:cs typeface="Arial" panose="020B0604020202020204" pitchFamily="34" charset="0"/>
            </a:endParaRPr>
          </a:p>
          <a:p>
            <a:r>
              <a:rPr lang="en-US" altLang="en-US" sz="2800" dirty="0">
                <a:latin typeface="Arial" panose="020B0604020202020204" pitchFamily="34" charset="0"/>
                <a:cs typeface="Arial" panose="020B0604020202020204" pitchFamily="34" charset="0"/>
              </a:rPr>
              <a:t>should be used to improve effectiveness and should be developmental </a:t>
            </a:r>
          </a:p>
          <a:p>
            <a:r>
              <a:rPr lang="en-US" altLang="en-US" sz="2800" dirty="0">
                <a:latin typeface="Arial" panose="020B0604020202020204" pitchFamily="34" charset="0"/>
                <a:cs typeface="Arial" panose="020B0604020202020204" pitchFamily="34" charset="0"/>
              </a:rPr>
              <a:t>should focus on </a:t>
            </a:r>
            <a:r>
              <a:rPr lang="en-US" altLang="en-US" sz="2800" dirty="0" err="1">
                <a:latin typeface="Arial" panose="020B0604020202020204" pitchFamily="34" charset="0"/>
                <a:cs typeface="Arial" panose="020B0604020202020204" pitchFamily="34" charset="0"/>
              </a:rPr>
              <a:t>behaviour</a:t>
            </a:r>
            <a:r>
              <a:rPr lang="en-US" altLang="en-US" sz="2800" dirty="0">
                <a:latin typeface="Arial" panose="020B0604020202020204" pitchFamily="34" charset="0"/>
                <a:cs typeface="Arial" panose="020B0604020202020204" pitchFamily="34" charset="0"/>
              </a:rPr>
              <a:t> and performance, not personality</a:t>
            </a:r>
          </a:p>
          <a:p>
            <a:r>
              <a:rPr lang="en-US" altLang="en-US" sz="2800" dirty="0">
                <a:latin typeface="Arial" panose="020B0604020202020204" pitchFamily="34" charset="0"/>
                <a:cs typeface="Arial" panose="020B0604020202020204" pitchFamily="34" charset="0"/>
              </a:rPr>
              <a:t>should be used to acknowledge and praise positive </a:t>
            </a:r>
            <a:r>
              <a:rPr lang="en-US" altLang="en-US" sz="2800" dirty="0" err="1">
                <a:latin typeface="Arial" panose="020B0604020202020204" pitchFamily="34" charset="0"/>
                <a:cs typeface="Arial" panose="020B0604020202020204" pitchFamily="34" charset="0"/>
              </a:rPr>
              <a:t>behaviour</a:t>
            </a:r>
            <a:endParaRPr lang="en-US" altLang="en-US" sz="2800" dirty="0">
              <a:latin typeface="Arial" panose="020B0604020202020204" pitchFamily="34" charset="0"/>
              <a:cs typeface="Arial" panose="020B0604020202020204" pitchFamily="34" charset="0"/>
            </a:endParaRPr>
          </a:p>
          <a:p>
            <a:r>
              <a:rPr lang="en-US" altLang="en-US" sz="2800" dirty="0">
                <a:latin typeface="Arial" panose="020B0604020202020204" pitchFamily="34" charset="0"/>
                <a:cs typeface="Arial" panose="020B0604020202020204" pitchFamily="34" charset="0"/>
              </a:rPr>
              <a:t>should be used to help people to explore solutions to problem areas</a:t>
            </a:r>
          </a:p>
        </p:txBody>
      </p:sp>
    </p:spTree>
    <p:extLst>
      <p:ext uri="{BB962C8B-B14F-4D97-AF65-F5344CB8AC3E}">
        <p14:creationId xmlns:p14="http://schemas.microsoft.com/office/powerpoint/2010/main" val="32874016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360</a:t>
            </a:r>
            <a:r>
              <a:rPr lang="en-US" dirty="0" smtClean="0">
                <a:latin typeface="Times New Roman" panose="02020603050405020304" pitchFamily="18" charset="0"/>
                <a:cs typeface="Times New Roman" panose="02020603050405020304" pitchFamily="18" charset="0"/>
              </a:rPr>
              <a:t>°</a:t>
            </a:r>
            <a:r>
              <a:rPr lang="en-US" dirty="0" smtClean="0"/>
              <a:t> </a:t>
            </a:r>
            <a:r>
              <a:rPr lang="en-US" dirty="0"/>
              <a:t>feedback</a:t>
            </a:r>
          </a:p>
        </p:txBody>
      </p:sp>
      <p:sp>
        <p:nvSpPr>
          <p:cNvPr id="3" name="Content Placeholder 2"/>
          <p:cNvSpPr>
            <a:spLocks noGrp="1"/>
          </p:cNvSpPr>
          <p:nvPr>
            <p:ph idx="1"/>
          </p:nvPr>
        </p:nvSpPr>
        <p:spPr/>
        <p:txBody>
          <a:bodyPr/>
          <a:lstStyle/>
          <a:p>
            <a:pPr marL="0" indent="0">
              <a:buNone/>
            </a:pPr>
            <a:r>
              <a:rPr lang="en-US" dirty="0" smtClean="0"/>
              <a:t>…is </a:t>
            </a:r>
            <a:r>
              <a:rPr lang="en-US" dirty="0"/>
              <a:t>a method of performance appraisal which gathers feedback from a number of sources, including peers, direct reports, more senior colleagues and customers. This variety of feedback can offer line managers a wide-ranging perspective and help to make performance management a more objective and fair process</a:t>
            </a:r>
            <a:r>
              <a:rPr lang="en-US" dirty="0" smtClean="0"/>
              <a:t>.</a:t>
            </a:r>
          </a:p>
          <a:p>
            <a:pPr marL="0" indent="0">
              <a:buNone/>
            </a:pPr>
            <a:r>
              <a:rPr lang="en-GB" dirty="0" smtClean="0"/>
              <a:t>						</a:t>
            </a:r>
            <a:r>
              <a:rPr lang="en-GB" sz="2400" dirty="0" smtClean="0"/>
              <a:t>CIPD Factsheet </a:t>
            </a:r>
            <a:r>
              <a:rPr lang="en-US" sz="2400" dirty="0"/>
              <a:t>360</a:t>
            </a:r>
            <a:r>
              <a:rPr lang="en-US" sz="2400" dirty="0">
                <a:latin typeface="Times New Roman" panose="02020603050405020304" pitchFamily="18" charset="0"/>
                <a:cs typeface="Times New Roman" panose="02020603050405020304" pitchFamily="18" charset="0"/>
              </a:rPr>
              <a:t>°</a:t>
            </a:r>
            <a:r>
              <a:rPr lang="en-US" sz="2400" dirty="0"/>
              <a:t> feedback </a:t>
            </a:r>
            <a:r>
              <a:rPr lang="en-GB" sz="2400" dirty="0" smtClean="0"/>
              <a:t>(2016)</a:t>
            </a:r>
            <a:endParaRPr lang="en-US" sz="2400" dirty="0"/>
          </a:p>
        </p:txBody>
      </p:sp>
    </p:spTree>
    <p:extLst>
      <p:ext uri="{BB962C8B-B14F-4D97-AF65-F5344CB8AC3E}">
        <p14:creationId xmlns:p14="http://schemas.microsoft.com/office/powerpoint/2010/main" val="25703038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Pay</a:t>
            </a:r>
            <a:endParaRPr lang="en-US" dirty="0"/>
          </a:p>
        </p:txBody>
      </p:sp>
      <p:sp>
        <p:nvSpPr>
          <p:cNvPr id="3" name="Content Placeholder 2"/>
          <p:cNvSpPr>
            <a:spLocks noGrp="1"/>
          </p:cNvSpPr>
          <p:nvPr>
            <p:ph idx="1"/>
          </p:nvPr>
        </p:nvSpPr>
        <p:spPr/>
        <p:txBody>
          <a:bodyPr/>
          <a:lstStyle/>
          <a:p>
            <a:r>
              <a:rPr lang="en-US" dirty="0"/>
              <a:t>Recruitment, retention and engagement </a:t>
            </a:r>
          </a:p>
          <a:p>
            <a:r>
              <a:rPr lang="en-US" dirty="0" smtClean="0"/>
              <a:t>Fairness </a:t>
            </a:r>
            <a:r>
              <a:rPr lang="en-US" dirty="0"/>
              <a:t>and equality</a:t>
            </a:r>
          </a:p>
          <a:p>
            <a:r>
              <a:rPr lang="en-US" dirty="0" smtClean="0"/>
              <a:t>Incremental </a:t>
            </a:r>
            <a:r>
              <a:rPr lang="en-US" dirty="0"/>
              <a:t>pay awards</a:t>
            </a:r>
          </a:p>
          <a:p>
            <a:r>
              <a:rPr lang="en-US" dirty="0" smtClean="0"/>
              <a:t>Rewards </a:t>
            </a:r>
            <a:r>
              <a:rPr lang="en-US" dirty="0"/>
              <a:t>and benefits packages</a:t>
            </a:r>
          </a:p>
          <a:p>
            <a:r>
              <a:rPr lang="en-US" dirty="0" smtClean="0"/>
              <a:t>Bonuses</a:t>
            </a:r>
            <a:endParaRPr lang="en-US" dirty="0"/>
          </a:p>
          <a:p>
            <a:r>
              <a:rPr lang="en-US" dirty="0" smtClean="0"/>
              <a:t>Performance-related </a:t>
            </a:r>
            <a:r>
              <a:rPr lang="en-US" dirty="0"/>
              <a:t>pay</a:t>
            </a:r>
          </a:p>
          <a:p>
            <a:endParaRPr lang="en-US" dirty="0"/>
          </a:p>
        </p:txBody>
      </p:sp>
    </p:spTree>
    <p:extLst>
      <p:ext uri="{BB962C8B-B14F-4D97-AF65-F5344CB8AC3E}">
        <p14:creationId xmlns:p14="http://schemas.microsoft.com/office/powerpoint/2010/main" val="20438156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10972800" cy="1143000"/>
          </a:xfrm>
          <a:prstGeom prst="rect">
            <a:avLst/>
          </a:prstGeom>
        </p:spPr>
        <p:txBody>
          <a:bodyPr wrap="square" numCol="1" anchorCtr="0" compatLnSpc="1">
            <a:prstTxWarp prst="textNoShape">
              <a:avLst/>
            </a:prstTxWarp>
          </a:bodyPr>
          <a:lstStyle/>
          <a:p>
            <a:pPr algn="ctr">
              <a:defRPr/>
            </a:pPr>
            <a:r>
              <a:rPr lang="en-GB" altLang="en-US" sz="4000" dirty="0">
                <a:effectLst>
                  <a:outerShdw blurRad="38100" dist="38100" dir="2700000" algn="tl">
                    <a:srgbClr val="C0C0C0"/>
                  </a:outerShdw>
                </a:effectLst>
                <a:latin typeface="Calibri" panose="020F0502020204030204" pitchFamily="34" charset="0"/>
              </a:rPr>
              <a:t>Maslow’s Hierarchy of Needs (1954)</a:t>
            </a:r>
            <a:endParaRPr lang="en-US" altLang="en-US" sz="4000" dirty="0">
              <a:effectLst>
                <a:outerShdw blurRad="38100" dist="38100" dir="2700000" algn="tl">
                  <a:srgbClr val="C0C0C0"/>
                </a:outerShdw>
              </a:effectLst>
              <a:latin typeface="Calibri" panose="020F0502020204030204" pitchFamily="34" charset="0"/>
            </a:endParaRPr>
          </a:p>
        </p:txBody>
      </p:sp>
      <p:pic>
        <p:nvPicPr>
          <p:cNvPr id="71683" name="Content Placeholder 3"/>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1482811" y="1062681"/>
            <a:ext cx="8204885" cy="5231027"/>
          </a:xfrm>
          <a:prstGeom prst="rect">
            <a:avLst/>
          </a:prstGeom>
        </p:spPr>
      </p:pic>
    </p:spTree>
    <p:extLst>
      <p:ext uri="{BB962C8B-B14F-4D97-AF65-F5344CB8AC3E}">
        <p14:creationId xmlns:p14="http://schemas.microsoft.com/office/powerpoint/2010/main" val="20484357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ltLang="en-US"/>
              <a:t>Applying Maslow’s theory</a:t>
            </a:r>
            <a:endParaRPr lang="en-US" altLang="en-US"/>
          </a:p>
        </p:txBody>
      </p:sp>
      <p:sp>
        <p:nvSpPr>
          <p:cNvPr id="46084" name="AutoShape 4"/>
          <p:cNvSpPr>
            <a:spLocks noChangeArrowheads="1"/>
          </p:cNvSpPr>
          <p:nvPr/>
        </p:nvSpPr>
        <p:spPr bwMode="auto">
          <a:xfrm>
            <a:off x="1853514" y="1540863"/>
            <a:ext cx="8954529" cy="4967287"/>
          </a:xfrm>
          <a:prstGeom prst="triangle">
            <a:avLst>
              <a:gd name="adj" fmla="val 50000"/>
            </a:avLst>
          </a:prstGeom>
          <a:noFill/>
          <a:ln w="9525">
            <a:solidFill>
              <a:schemeClr val="tx1"/>
            </a:solidFill>
            <a:miter lim="800000"/>
            <a:headEnd/>
            <a:tailEnd/>
          </a:ln>
          <a:effectLst/>
        </p:spPr>
        <p:txBody>
          <a:bodyPr wrap="none" anchor="ctr"/>
          <a:lstStyle/>
          <a:p>
            <a:pPr algn="ctr"/>
            <a:endParaRPr lang="en-US" altLang="en-US"/>
          </a:p>
        </p:txBody>
      </p:sp>
      <p:sp>
        <p:nvSpPr>
          <p:cNvPr id="46085" name="Line 5"/>
          <p:cNvSpPr>
            <a:spLocks noChangeShapeType="1"/>
          </p:cNvSpPr>
          <p:nvPr/>
        </p:nvSpPr>
        <p:spPr bwMode="auto">
          <a:xfrm flipV="1">
            <a:off x="2578443" y="5709354"/>
            <a:ext cx="7488195" cy="1"/>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6086" name="Line 6"/>
          <p:cNvSpPr>
            <a:spLocks noChangeShapeType="1"/>
          </p:cNvSpPr>
          <p:nvPr/>
        </p:nvSpPr>
        <p:spPr bwMode="auto">
          <a:xfrm flipV="1">
            <a:off x="3387385" y="4815858"/>
            <a:ext cx="5888419" cy="32859"/>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6087" name="Line 7"/>
          <p:cNvSpPr>
            <a:spLocks noChangeShapeType="1"/>
          </p:cNvSpPr>
          <p:nvPr/>
        </p:nvSpPr>
        <p:spPr bwMode="auto">
          <a:xfrm>
            <a:off x="4102443" y="3993908"/>
            <a:ext cx="4464907" cy="2151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6088" name="Line 8"/>
          <p:cNvSpPr>
            <a:spLocks noChangeShapeType="1"/>
          </p:cNvSpPr>
          <p:nvPr/>
        </p:nvSpPr>
        <p:spPr bwMode="auto">
          <a:xfrm>
            <a:off x="4799868" y="3255977"/>
            <a:ext cx="3051947"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6089" name="Text Box 9"/>
          <p:cNvSpPr txBox="1">
            <a:spLocks noChangeArrowheads="1"/>
          </p:cNvSpPr>
          <p:nvPr/>
        </p:nvSpPr>
        <p:spPr bwMode="auto">
          <a:xfrm>
            <a:off x="4275138" y="5392738"/>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a:p>
        </p:txBody>
      </p:sp>
      <p:sp>
        <p:nvSpPr>
          <p:cNvPr id="46090" name="Text Box 10"/>
          <p:cNvSpPr txBox="1">
            <a:spLocks noChangeArrowheads="1"/>
          </p:cNvSpPr>
          <p:nvPr/>
        </p:nvSpPr>
        <p:spPr bwMode="auto">
          <a:xfrm>
            <a:off x="2802560" y="5697824"/>
            <a:ext cx="7354694"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dirty="0"/>
              <a:t>Ensure pay and benefits </a:t>
            </a:r>
            <a:r>
              <a:rPr lang="en-GB" altLang="en-US" dirty="0" smtClean="0"/>
              <a:t>package is acceptable i.e. legal, competitive, fair</a:t>
            </a:r>
            <a:endParaRPr lang="en-GB" altLang="en-US" dirty="0"/>
          </a:p>
          <a:p>
            <a:endParaRPr lang="en-US" altLang="en-US" dirty="0"/>
          </a:p>
        </p:txBody>
      </p:sp>
      <p:sp>
        <p:nvSpPr>
          <p:cNvPr id="46091" name="Text Box 11"/>
          <p:cNvSpPr txBox="1">
            <a:spLocks noChangeArrowheads="1"/>
          </p:cNvSpPr>
          <p:nvPr/>
        </p:nvSpPr>
        <p:spPr bwMode="auto">
          <a:xfrm>
            <a:off x="3393988" y="4851701"/>
            <a:ext cx="5947719"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dirty="0"/>
              <a:t>Provide </a:t>
            </a:r>
            <a:r>
              <a:rPr lang="en-GB" altLang="en-US" dirty="0" smtClean="0"/>
              <a:t>physically safe </a:t>
            </a:r>
            <a:r>
              <a:rPr lang="en-GB" altLang="en-US" dirty="0"/>
              <a:t>working environment</a:t>
            </a:r>
            <a:r>
              <a:rPr lang="en-GB" altLang="en-US" dirty="0" smtClean="0"/>
              <a:t>, manage stress, job security, medical </a:t>
            </a:r>
            <a:r>
              <a:rPr lang="en-GB" altLang="en-US" dirty="0"/>
              <a:t>benefits, pension</a:t>
            </a:r>
            <a:endParaRPr lang="en-US" altLang="en-US" dirty="0"/>
          </a:p>
        </p:txBody>
      </p:sp>
      <p:sp>
        <p:nvSpPr>
          <p:cNvPr id="46092" name="Text Box 12"/>
          <p:cNvSpPr txBox="1">
            <a:spLocks noChangeArrowheads="1"/>
          </p:cNvSpPr>
          <p:nvPr/>
        </p:nvSpPr>
        <p:spPr bwMode="auto">
          <a:xfrm>
            <a:off x="4102443" y="4054108"/>
            <a:ext cx="4464907"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dirty="0" err="1"/>
              <a:t>Teamworking</a:t>
            </a:r>
            <a:r>
              <a:rPr lang="en-GB" altLang="en-US" dirty="0"/>
              <a:t>, social activities</a:t>
            </a:r>
            <a:r>
              <a:rPr lang="en-GB" altLang="en-US" dirty="0" smtClean="0"/>
              <a:t>, collaborative projects, family </a:t>
            </a:r>
            <a:r>
              <a:rPr lang="en-GB" altLang="en-US" dirty="0"/>
              <a:t>friendly practices</a:t>
            </a:r>
          </a:p>
          <a:p>
            <a:endParaRPr lang="en-US" altLang="en-US" dirty="0"/>
          </a:p>
        </p:txBody>
      </p:sp>
      <p:sp>
        <p:nvSpPr>
          <p:cNvPr id="46093" name="Text Box 13"/>
          <p:cNvSpPr txBox="1">
            <a:spLocks noChangeArrowheads="1"/>
          </p:cNvSpPr>
          <p:nvPr/>
        </p:nvSpPr>
        <p:spPr bwMode="auto">
          <a:xfrm>
            <a:off x="4459288" y="3262131"/>
            <a:ext cx="3836644"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dirty="0"/>
              <a:t>    Status symbols</a:t>
            </a:r>
            <a:r>
              <a:rPr lang="en-GB" altLang="en-US" dirty="0" smtClean="0"/>
              <a:t>, </a:t>
            </a:r>
            <a:r>
              <a:rPr lang="en-GB" altLang="en-US" dirty="0"/>
              <a:t>job titles and pay </a:t>
            </a:r>
            <a:r>
              <a:rPr lang="en-GB" altLang="en-US" dirty="0" smtClean="0"/>
              <a:t>levels, recognition, acknowledgement</a:t>
            </a:r>
            <a:endParaRPr lang="en-US" altLang="en-US" dirty="0"/>
          </a:p>
        </p:txBody>
      </p:sp>
      <p:sp>
        <p:nvSpPr>
          <p:cNvPr id="46094" name="Text Box 14"/>
          <p:cNvSpPr txBox="1">
            <a:spLocks noChangeArrowheads="1"/>
          </p:cNvSpPr>
          <p:nvPr/>
        </p:nvSpPr>
        <p:spPr bwMode="auto">
          <a:xfrm>
            <a:off x="4799868" y="1993142"/>
            <a:ext cx="3051947"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GB" altLang="en-US" dirty="0" smtClean="0"/>
              <a:t>Provide</a:t>
            </a:r>
          </a:p>
          <a:p>
            <a:pPr algn="ctr"/>
            <a:r>
              <a:rPr lang="en-GB" altLang="en-US" dirty="0" smtClean="0"/>
              <a:t> </a:t>
            </a:r>
            <a:r>
              <a:rPr lang="en-GB" altLang="en-US" dirty="0"/>
              <a:t>challenge,</a:t>
            </a:r>
          </a:p>
          <a:p>
            <a:pPr algn="ctr"/>
            <a:r>
              <a:rPr lang="en-GB" altLang="en-US" dirty="0"/>
              <a:t> autonomy, </a:t>
            </a:r>
            <a:endParaRPr lang="en-GB" altLang="en-US" dirty="0" smtClean="0"/>
          </a:p>
          <a:p>
            <a:pPr algn="ctr"/>
            <a:r>
              <a:rPr lang="en-GB" altLang="en-US" dirty="0" smtClean="0"/>
              <a:t>development </a:t>
            </a:r>
            <a:r>
              <a:rPr lang="en-GB" altLang="en-US" dirty="0"/>
              <a:t>opportunities</a:t>
            </a:r>
            <a:endParaRPr lang="en-US" altLang="en-US" dirty="0"/>
          </a:p>
        </p:txBody>
      </p:sp>
    </p:spTree>
    <p:extLst>
      <p:ext uri="{BB962C8B-B14F-4D97-AF65-F5344CB8AC3E}">
        <p14:creationId xmlns:p14="http://schemas.microsoft.com/office/powerpoint/2010/main" val="3269991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p:txBody>
          <a:bodyPr>
            <a:normAutofit/>
          </a:bodyPr>
          <a:lstStyle/>
          <a:p>
            <a:pPr eaLnBrk="1" hangingPunct="1"/>
            <a:r>
              <a:rPr lang="en-US" altLang="en-US" sz="4000" dirty="0">
                <a:solidFill>
                  <a:srgbClr val="000000"/>
                </a:solidFill>
                <a:latin typeface="Arial" panose="020B0604020202020204" pitchFamily="34" charset="0"/>
                <a:cs typeface="Arial" panose="020B0604020202020204" pitchFamily="34" charset="0"/>
              </a:rPr>
              <a:t>Hertzberg’s Theory of Motivation (1968)</a:t>
            </a:r>
            <a:endParaRPr lang="en-US" altLang="en-US" sz="4000" dirty="0" smtClean="0"/>
          </a:p>
        </p:txBody>
      </p:sp>
      <p:sp>
        <p:nvSpPr>
          <p:cNvPr id="3" name="Content Placeholder 2"/>
          <p:cNvSpPr>
            <a:spLocks noGrp="1"/>
          </p:cNvSpPr>
          <p:nvPr>
            <p:ph idx="1"/>
          </p:nvPr>
        </p:nvSpPr>
        <p:spPr/>
        <p:txBody>
          <a:bodyPr rtlCol="0">
            <a:normAutofit fontScale="70000" lnSpcReduction="20000"/>
          </a:bodyPr>
          <a:lstStyle/>
          <a:p>
            <a:pPr marL="0" indent="0">
              <a:buNone/>
              <a:defRPr/>
            </a:pPr>
            <a:r>
              <a:rPr lang="en-US" altLang="en-US" b="1" dirty="0">
                <a:latin typeface="Arial" panose="020B0604020202020204" pitchFamily="34" charset="0"/>
                <a:cs typeface="Arial" panose="020B0604020202020204" pitchFamily="34" charset="0"/>
              </a:rPr>
              <a:t>Hygiene Factors</a:t>
            </a:r>
          </a:p>
          <a:p>
            <a:pPr>
              <a:buFont typeface="Arial" charset="0"/>
              <a:buChar char="•"/>
              <a:defRPr/>
            </a:pPr>
            <a:r>
              <a:rPr lang="en-US" altLang="en-US" dirty="0">
                <a:latin typeface="Arial" panose="020B0604020202020204" pitchFamily="34" charset="0"/>
                <a:cs typeface="Arial" panose="020B0604020202020204" pitchFamily="34" charset="0"/>
              </a:rPr>
              <a:t>Company policies and administration</a:t>
            </a:r>
          </a:p>
          <a:p>
            <a:pPr>
              <a:buFont typeface="Arial" charset="0"/>
              <a:buChar char="•"/>
              <a:defRPr/>
            </a:pPr>
            <a:r>
              <a:rPr lang="en-US" altLang="en-US" dirty="0">
                <a:latin typeface="Arial" panose="020B0604020202020204" pitchFamily="34" charset="0"/>
                <a:cs typeface="Arial" panose="020B0604020202020204" pitchFamily="34" charset="0"/>
              </a:rPr>
              <a:t>Supervision</a:t>
            </a:r>
          </a:p>
          <a:p>
            <a:pPr>
              <a:buFont typeface="Arial" charset="0"/>
              <a:buChar char="•"/>
              <a:defRPr/>
            </a:pPr>
            <a:r>
              <a:rPr lang="en-US" altLang="en-US" dirty="0">
                <a:latin typeface="Arial" panose="020B0604020202020204" pitchFamily="34" charset="0"/>
                <a:cs typeface="Arial" panose="020B0604020202020204" pitchFamily="34" charset="0"/>
              </a:rPr>
              <a:t>Relationship with supervisor</a:t>
            </a:r>
          </a:p>
          <a:p>
            <a:pPr>
              <a:buFont typeface="Arial" charset="0"/>
              <a:buChar char="•"/>
              <a:defRPr/>
            </a:pPr>
            <a:r>
              <a:rPr lang="en-US" altLang="en-US" dirty="0">
                <a:latin typeface="Arial" panose="020B0604020202020204" pitchFamily="34" charset="0"/>
                <a:cs typeface="Arial" panose="020B0604020202020204" pitchFamily="34" charset="0"/>
              </a:rPr>
              <a:t>Work conditions</a:t>
            </a:r>
          </a:p>
          <a:p>
            <a:pPr>
              <a:buFont typeface="Arial" charset="0"/>
              <a:buChar char="•"/>
              <a:defRPr/>
            </a:pPr>
            <a:r>
              <a:rPr lang="en-US" altLang="en-US" dirty="0">
                <a:latin typeface="Arial" panose="020B0604020202020204" pitchFamily="34" charset="0"/>
                <a:cs typeface="Arial" panose="020B0604020202020204" pitchFamily="34" charset="0"/>
              </a:rPr>
              <a:t>Salary</a:t>
            </a:r>
          </a:p>
          <a:p>
            <a:pPr>
              <a:buFont typeface="Arial" charset="0"/>
              <a:buChar char="•"/>
              <a:defRPr/>
            </a:pPr>
            <a:r>
              <a:rPr lang="en-US" altLang="en-US" dirty="0">
                <a:latin typeface="Arial" panose="020B0604020202020204" pitchFamily="34" charset="0"/>
                <a:cs typeface="Arial" panose="020B0604020202020204" pitchFamily="34" charset="0"/>
              </a:rPr>
              <a:t>Relationship with peers</a:t>
            </a:r>
          </a:p>
          <a:p>
            <a:pPr>
              <a:buFont typeface="Arial" charset="0"/>
              <a:buChar char="•"/>
              <a:defRPr/>
            </a:pPr>
            <a:r>
              <a:rPr lang="en-US" altLang="en-US" dirty="0">
                <a:latin typeface="Arial" panose="020B0604020202020204" pitchFamily="34" charset="0"/>
                <a:cs typeface="Arial" panose="020B0604020202020204" pitchFamily="34" charset="0"/>
              </a:rPr>
              <a:t>Personal life</a:t>
            </a:r>
          </a:p>
          <a:p>
            <a:pPr>
              <a:buFont typeface="Arial" charset="0"/>
              <a:buChar char="•"/>
              <a:defRPr/>
            </a:pPr>
            <a:r>
              <a:rPr lang="en-US" altLang="en-US" dirty="0">
                <a:latin typeface="Arial" panose="020B0604020202020204" pitchFamily="34" charset="0"/>
                <a:cs typeface="Arial" panose="020B0604020202020204" pitchFamily="34" charset="0"/>
              </a:rPr>
              <a:t>Relationship with subordinates</a:t>
            </a:r>
          </a:p>
          <a:p>
            <a:pPr>
              <a:buFont typeface="Arial" charset="0"/>
              <a:buChar char="•"/>
              <a:defRPr/>
            </a:pPr>
            <a:r>
              <a:rPr lang="en-US" altLang="en-US" dirty="0">
                <a:latin typeface="Arial" panose="020B0604020202020204" pitchFamily="34" charset="0"/>
                <a:cs typeface="Arial" panose="020B0604020202020204" pitchFamily="34" charset="0"/>
              </a:rPr>
              <a:t>Status</a:t>
            </a:r>
          </a:p>
          <a:p>
            <a:pPr>
              <a:buFont typeface="Arial" charset="0"/>
              <a:buChar char="•"/>
              <a:defRPr/>
            </a:pPr>
            <a:r>
              <a:rPr lang="en-US" altLang="en-US" dirty="0">
                <a:latin typeface="Arial" panose="020B0604020202020204" pitchFamily="34" charset="0"/>
                <a:cs typeface="Arial" panose="020B0604020202020204" pitchFamily="34" charset="0"/>
              </a:rPr>
              <a:t>Security</a:t>
            </a:r>
          </a:p>
          <a:p>
            <a:pPr>
              <a:defRPr/>
            </a:pPr>
            <a:endParaRPr lang="en-US" dirty="0"/>
          </a:p>
        </p:txBody>
      </p:sp>
    </p:spTree>
    <p:extLst>
      <p:ext uri="{BB962C8B-B14F-4D97-AF65-F5344CB8AC3E}">
        <p14:creationId xmlns:p14="http://schemas.microsoft.com/office/powerpoint/2010/main" val="42182436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p:txBody>
          <a:bodyPr>
            <a:normAutofit/>
          </a:bodyPr>
          <a:lstStyle/>
          <a:p>
            <a:pPr eaLnBrk="1" hangingPunct="1"/>
            <a:r>
              <a:rPr lang="en-US" altLang="en-US" sz="4000" dirty="0">
                <a:solidFill>
                  <a:srgbClr val="000000"/>
                </a:solidFill>
                <a:latin typeface="Arial" panose="020B0604020202020204" pitchFamily="34" charset="0"/>
                <a:cs typeface="Arial" panose="020B0604020202020204" pitchFamily="34" charset="0"/>
              </a:rPr>
              <a:t>Hertzberg’s Theory of Motivation (1968)</a:t>
            </a:r>
            <a:endParaRPr lang="en-US" altLang="en-US" sz="4000" dirty="0" smtClean="0"/>
          </a:p>
        </p:txBody>
      </p:sp>
      <p:sp>
        <p:nvSpPr>
          <p:cNvPr id="3" name="Content Placeholder 2"/>
          <p:cNvSpPr>
            <a:spLocks noGrp="1"/>
          </p:cNvSpPr>
          <p:nvPr>
            <p:ph idx="1"/>
          </p:nvPr>
        </p:nvSpPr>
        <p:spPr/>
        <p:txBody>
          <a:bodyPr rtlCol="0">
            <a:normAutofit/>
          </a:bodyPr>
          <a:lstStyle/>
          <a:p>
            <a:pPr marL="0" indent="0">
              <a:buNone/>
              <a:defRPr/>
            </a:pPr>
            <a:r>
              <a:rPr lang="en-US" altLang="en-US" sz="2800" b="1" dirty="0">
                <a:latin typeface="Arial" panose="020B0604020202020204" pitchFamily="34" charset="0"/>
                <a:cs typeface="Arial" panose="020B0604020202020204" pitchFamily="34" charset="0"/>
              </a:rPr>
              <a:t>Motivators</a:t>
            </a:r>
          </a:p>
          <a:p>
            <a:pPr>
              <a:buFont typeface="Arial" charset="0"/>
              <a:buChar char="•"/>
              <a:defRPr/>
            </a:pPr>
            <a:r>
              <a:rPr lang="en-US" altLang="en-US" sz="2800" dirty="0">
                <a:latin typeface="Arial" panose="020B0604020202020204" pitchFamily="34" charset="0"/>
                <a:cs typeface="Arial" panose="020B0604020202020204" pitchFamily="34" charset="0"/>
              </a:rPr>
              <a:t>Achievement</a:t>
            </a:r>
          </a:p>
          <a:p>
            <a:pPr>
              <a:buFont typeface="Arial" charset="0"/>
              <a:buChar char="•"/>
              <a:defRPr/>
            </a:pPr>
            <a:r>
              <a:rPr lang="en-US" altLang="en-US" sz="2800" dirty="0">
                <a:latin typeface="Arial" panose="020B0604020202020204" pitchFamily="34" charset="0"/>
                <a:cs typeface="Arial" panose="020B0604020202020204" pitchFamily="34" charset="0"/>
              </a:rPr>
              <a:t>Recognition</a:t>
            </a:r>
          </a:p>
          <a:p>
            <a:pPr>
              <a:buFont typeface="Arial" charset="0"/>
              <a:buChar char="•"/>
              <a:defRPr/>
            </a:pPr>
            <a:r>
              <a:rPr lang="en-US" altLang="en-US" sz="2800" dirty="0">
                <a:latin typeface="Arial" panose="020B0604020202020204" pitchFamily="34" charset="0"/>
                <a:cs typeface="Arial" panose="020B0604020202020204" pitchFamily="34" charset="0"/>
              </a:rPr>
              <a:t>Work itself</a:t>
            </a:r>
          </a:p>
          <a:p>
            <a:pPr>
              <a:buFont typeface="Arial" charset="0"/>
              <a:buChar char="•"/>
              <a:defRPr/>
            </a:pPr>
            <a:r>
              <a:rPr lang="en-US" altLang="en-US" sz="2800" dirty="0">
                <a:latin typeface="Arial" panose="020B0604020202020204" pitchFamily="34" charset="0"/>
                <a:cs typeface="Arial" panose="020B0604020202020204" pitchFamily="34" charset="0"/>
              </a:rPr>
              <a:t>Responsibility</a:t>
            </a:r>
          </a:p>
          <a:p>
            <a:pPr>
              <a:buFont typeface="Arial" charset="0"/>
              <a:buChar char="•"/>
              <a:defRPr/>
            </a:pPr>
            <a:r>
              <a:rPr lang="en-US" altLang="en-US" sz="2800" dirty="0">
                <a:latin typeface="Arial" panose="020B0604020202020204" pitchFamily="34" charset="0"/>
                <a:cs typeface="Arial" panose="020B0604020202020204" pitchFamily="34" charset="0"/>
              </a:rPr>
              <a:t>Advancement</a:t>
            </a:r>
          </a:p>
          <a:p>
            <a:pPr>
              <a:buFont typeface="Arial" charset="0"/>
              <a:buChar char="•"/>
              <a:defRPr/>
            </a:pPr>
            <a:r>
              <a:rPr lang="en-US" altLang="en-US" sz="2800" dirty="0">
                <a:latin typeface="Arial" panose="020B0604020202020204" pitchFamily="34" charset="0"/>
                <a:cs typeface="Arial" panose="020B0604020202020204" pitchFamily="34" charset="0"/>
              </a:rPr>
              <a:t>Growth</a:t>
            </a:r>
          </a:p>
          <a:p>
            <a:pPr>
              <a:defRPr/>
            </a:pPr>
            <a:endParaRPr lang="en-US" dirty="0"/>
          </a:p>
        </p:txBody>
      </p:sp>
    </p:spTree>
    <p:extLst>
      <p:ext uri="{BB962C8B-B14F-4D97-AF65-F5344CB8AC3E}">
        <p14:creationId xmlns:p14="http://schemas.microsoft.com/office/powerpoint/2010/main" val="32837197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09600" y="274638"/>
            <a:ext cx="10972800" cy="878660"/>
          </a:xfrm>
        </p:spPr>
        <p:txBody>
          <a:bodyPr/>
          <a:lstStyle/>
          <a:p>
            <a:r>
              <a:rPr lang="en-US" altLang="en-US" sz="2800" b="1" dirty="0"/>
              <a:t>Applying Hertzberg’s Hygiene Factors -</a:t>
            </a:r>
            <a:endParaRPr lang="en-US" altLang="en-US" sz="2800" dirty="0"/>
          </a:p>
        </p:txBody>
      </p:sp>
      <p:sp>
        <p:nvSpPr>
          <p:cNvPr id="10243" name="Rectangle 3"/>
          <p:cNvSpPr>
            <a:spLocks noGrp="1" noChangeArrowheads="1"/>
          </p:cNvSpPr>
          <p:nvPr>
            <p:ph idx="1"/>
          </p:nvPr>
        </p:nvSpPr>
        <p:spPr>
          <a:xfrm>
            <a:off x="609600" y="1153298"/>
            <a:ext cx="10972800" cy="4363936"/>
          </a:xfrm>
        </p:spPr>
        <p:txBody>
          <a:bodyPr/>
          <a:lstStyle/>
          <a:p>
            <a:pPr>
              <a:lnSpc>
                <a:spcPct val="90000"/>
              </a:lnSpc>
            </a:pPr>
            <a:r>
              <a:rPr lang="en-GB" altLang="en-US" sz="2400" b="1" dirty="0">
                <a:solidFill>
                  <a:srgbClr val="000000"/>
                </a:solidFill>
                <a:latin typeface="Arial" panose="020B0604020202020204" pitchFamily="34" charset="0"/>
                <a:cs typeface="Arial" panose="020B0604020202020204" pitchFamily="34" charset="0"/>
              </a:rPr>
              <a:t>Company </a:t>
            </a:r>
            <a:r>
              <a:rPr lang="en-GB" altLang="en-US" sz="2400" b="1" dirty="0" smtClean="0">
                <a:solidFill>
                  <a:srgbClr val="000000"/>
                </a:solidFill>
                <a:latin typeface="Arial" panose="020B0604020202020204" pitchFamily="34" charset="0"/>
                <a:cs typeface="Arial" panose="020B0604020202020204" pitchFamily="34" charset="0"/>
              </a:rPr>
              <a:t>Policy/Admin - </a:t>
            </a:r>
            <a:r>
              <a:rPr lang="en-GB" altLang="en-US" sz="2400" dirty="0" smtClean="0">
                <a:solidFill>
                  <a:srgbClr val="000000"/>
                </a:solidFill>
                <a:latin typeface="Arial" panose="020B0604020202020204" pitchFamily="34" charset="0"/>
                <a:cs typeface="Arial" panose="020B0604020202020204" pitchFamily="34" charset="0"/>
              </a:rPr>
              <a:t> Effective </a:t>
            </a:r>
            <a:r>
              <a:rPr lang="en-GB" altLang="en-US" sz="2400" dirty="0">
                <a:solidFill>
                  <a:srgbClr val="000000"/>
                </a:solidFill>
                <a:latin typeface="Arial" panose="020B0604020202020204" pitchFamily="34" charset="0"/>
                <a:cs typeface="Arial" panose="020B0604020202020204" pitchFamily="34" charset="0"/>
              </a:rPr>
              <a:t>policies </a:t>
            </a:r>
            <a:r>
              <a:rPr lang="en-GB" altLang="en-US" sz="2400" dirty="0" smtClean="0">
                <a:solidFill>
                  <a:srgbClr val="000000"/>
                </a:solidFill>
                <a:latin typeface="Arial" panose="020B0604020202020204" pitchFamily="34" charset="0"/>
                <a:cs typeface="Arial" panose="020B0604020202020204" pitchFamily="34" charset="0"/>
              </a:rPr>
              <a:t>&amp;  procedures</a:t>
            </a:r>
            <a:r>
              <a:rPr lang="en-GB" altLang="en-US" sz="2400" dirty="0">
                <a:solidFill>
                  <a:srgbClr val="000000"/>
                </a:solidFill>
                <a:latin typeface="Arial" panose="020B0604020202020204" pitchFamily="34" charset="0"/>
                <a:cs typeface="Arial" panose="020B0604020202020204" pitchFamily="34" charset="0"/>
              </a:rPr>
              <a:t>, good </a:t>
            </a:r>
            <a:r>
              <a:rPr lang="en-GB" altLang="en-US" sz="2400" dirty="0" smtClean="0">
                <a:solidFill>
                  <a:srgbClr val="000000"/>
                </a:solidFill>
                <a:latin typeface="Arial" panose="020B0604020202020204" pitchFamily="34" charset="0"/>
                <a:cs typeface="Arial" panose="020B0604020202020204" pitchFamily="34" charset="0"/>
              </a:rPr>
              <a:t>communication </a:t>
            </a:r>
            <a:endParaRPr lang="en-GB" altLang="en-US" sz="2400" b="1" dirty="0">
              <a:solidFill>
                <a:srgbClr val="000000"/>
              </a:solidFill>
              <a:latin typeface="Arial" panose="020B0604020202020204" pitchFamily="34" charset="0"/>
              <a:cs typeface="Arial" panose="020B0604020202020204" pitchFamily="34" charset="0"/>
            </a:endParaRPr>
          </a:p>
          <a:p>
            <a:pPr>
              <a:lnSpc>
                <a:spcPct val="90000"/>
              </a:lnSpc>
            </a:pPr>
            <a:r>
              <a:rPr lang="en-GB" altLang="en-US" sz="2400" b="1" dirty="0" smtClean="0">
                <a:solidFill>
                  <a:srgbClr val="000000"/>
                </a:solidFill>
                <a:latin typeface="Arial" panose="020B0604020202020204" pitchFamily="34" charset="0"/>
                <a:cs typeface="Arial" panose="020B0604020202020204" pitchFamily="34" charset="0"/>
              </a:rPr>
              <a:t>Supervision -  </a:t>
            </a:r>
            <a:r>
              <a:rPr lang="en-GB" altLang="en-US" sz="2400" dirty="0" smtClean="0">
                <a:solidFill>
                  <a:srgbClr val="000000"/>
                </a:solidFill>
                <a:latin typeface="Arial" panose="020B0604020202020204" pitchFamily="34" charset="0"/>
                <a:cs typeface="Arial" panose="020B0604020202020204" pitchFamily="34" charset="0"/>
              </a:rPr>
              <a:t>Accessibility</a:t>
            </a:r>
            <a:r>
              <a:rPr lang="en-GB" altLang="en-US" sz="2400" dirty="0">
                <a:solidFill>
                  <a:srgbClr val="000000"/>
                </a:solidFill>
                <a:latin typeface="Arial" panose="020B0604020202020204" pitchFamily="34" charset="0"/>
                <a:cs typeface="Arial" panose="020B0604020202020204" pitchFamily="34" charset="0"/>
              </a:rPr>
              <a:t>, </a:t>
            </a:r>
            <a:r>
              <a:rPr lang="en-GB" altLang="en-US" sz="2400" dirty="0" smtClean="0">
                <a:solidFill>
                  <a:srgbClr val="000000"/>
                </a:solidFill>
                <a:latin typeface="Arial" panose="020B0604020202020204" pitchFamily="34" charset="0"/>
                <a:cs typeface="Arial" panose="020B0604020202020204" pitchFamily="34" charset="0"/>
              </a:rPr>
              <a:t>competence and behaviour of  </a:t>
            </a:r>
            <a:r>
              <a:rPr lang="en-GB" altLang="en-US" sz="2400" dirty="0">
                <a:solidFill>
                  <a:srgbClr val="000000"/>
                </a:solidFill>
                <a:latin typeface="Arial" panose="020B0604020202020204" pitchFamily="34" charset="0"/>
                <a:cs typeface="Arial" panose="020B0604020202020204" pitchFamily="34" charset="0"/>
              </a:rPr>
              <a:t>boss	</a:t>
            </a:r>
            <a:endParaRPr lang="en-GB" altLang="en-US" sz="2400" b="1" dirty="0">
              <a:solidFill>
                <a:srgbClr val="000000"/>
              </a:solidFill>
              <a:latin typeface="Arial" panose="020B0604020202020204" pitchFamily="34" charset="0"/>
              <a:cs typeface="Arial" panose="020B0604020202020204" pitchFamily="34" charset="0"/>
            </a:endParaRPr>
          </a:p>
          <a:p>
            <a:pPr>
              <a:lnSpc>
                <a:spcPct val="90000"/>
              </a:lnSpc>
            </a:pPr>
            <a:r>
              <a:rPr lang="en-GB" altLang="en-US" sz="2400" b="1" dirty="0">
                <a:solidFill>
                  <a:srgbClr val="000000"/>
                </a:solidFill>
                <a:latin typeface="Arial" panose="020B0604020202020204" pitchFamily="34" charset="0"/>
                <a:cs typeface="Arial" panose="020B0604020202020204" pitchFamily="34" charset="0"/>
              </a:rPr>
              <a:t>Interpersonal Relations </a:t>
            </a:r>
            <a:r>
              <a:rPr lang="en-GB" altLang="en-US" sz="2400" b="1" dirty="0" smtClean="0">
                <a:solidFill>
                  <a:srgbClr val="000000"/>
                </a:solidFill>
                <a:latin typeface="Arial" panose="020B0604020202020204" pitchFamily="34" charset="0"/>
                <a:cs typeface="Arial" panose="020B0604020202020204" pitchFamily="34" charset="0"/>
              </a:rPr>
              <a:t> -  </a:t>
            </a:r>
            <a:r>
              <a:rPr lang="en-GB" altLang="en-US" sz="2400" dirty="0" smtClean="0">
                <a:solidFill>
                  <a:srgbClr val="000000"/>
                </a:solidFill>
                <a:latin typeface="Arial" panose="020B0604020202020204" pitchFamily="34" charset="0"/>
                <a:cs typeface="Arial" panose="020B0604020202020204" pitchFamily="34" charset="0"/>
              </a:rPr>
              <a:t>Effective </a:t>
            </a:r>
            <a:r>
              <a:rPr lang="en-GB" altLang="en-US" sz="2400" dirty="0">
                <a:solidFill>
                  <a:srgbClr val="000000"/>
                </a:solidFill>
                <a:latin typeface="Arial" panose="020B0604020202020204" pitchFamily="34" charset="0"/>
                <a:cs typeface="Arial" panose="020B0604020202020204" pitchFamily="34" charset="0"/>
              </a:rPr>
              <a:t>working </a:t>
            </a:r>
            <a:r>
              <a:rPr lang="en-GB" altLang="en-US" sz="2400" dirty="0" smtClean="0">
                <a:solidFill>
                  <a:srgbClr val="000000"/>
                </a:solidFill>
                <a:latin typeface="Arial" panose="020B0604020202020204" pitchFamily="34" charset="0"/>
                <a:cs typeface="Arial" panose="020B0604020202020204" pitchFamily="34" charset="0"/>
              </a:rPr>
              <a:t>relationships, manage conflict</a:t>
            </a:r>
            <a:endParaRPr lang="en-GB" altLang="en-US" sz="2400" dirty="0">
              <a:solidFill>
                <a:srgbClr val="000000"/>
              </a:solidFill>
              <a:latin typeface="Arial" panose="020B0604020202020204" pitchFamily="34" charset="0"/>
              <a:cs typeface="Arial" panose="020B0604020202020204" pitchFamily="34" charset="0"/>
            </a:endParaRPr>
          </a:p>
          <a:p>
            <a:pPr>
              <a:lnSpc>
                <a:spcPct val="90000"/>
              </a:lnSpc>
            </a:pPr>
            <a:r>
              <a:rPr lang="en-GB" altLang="en-US" sz="2400" b="1" dirty="0" smtClean="0">
                <a:solidFill>
                  <a:srgbClr val="000000"/>
                </a:solidFill>
                <a:latin typeface="Arial" panose="020B0604020202020204" pitchFamily="34" charset="0"/>
                <a:cs typeface="Arial" panose="020B0604020202020204" pitchFamily="34" charset="0"/>
              </a:rPr>
              <a:t>Salary -  </a:t>
            </a:r>
            <a:r>
              <a:rPr lang="en-GB" altLang="en-US" sz="2400" dirty="0">
                <a:solidFill>
                  <a:srgbClr val="000000"/>
                </a:solidFill>
                <a:latin typeface="Arial" panose="020B0604020202020204" pitchFamily="34" charset="0"/>
                <a:cs typeface="Arial" panose="020B0604020202020204" pitchFamily="34" charset="0"/>
              </a:rPr>
              <a:t>Total rewards package 	</a:t>
            </a:r>
            <a:endParaRPr lang="en-GB" altLang="en-US" sz="2400" b="1" dirty="0">
              <a:solidFill>
                <a:srgbClr val="000000"/>
              </a:solidFill>
              <a:latin typeface="Arial" panose="020B0604020202020204" pitchFamily="34" charset="0"/>
              <a:cs typeface="Arial" panose="020B0604020202020204" pitchFamily="34" charset="0"/>
            </a:endParaRPr>
          </a:p>
          <a:p>
            <a:pPr>
              <a:lnSpc>
                <a:spcPct val="90000"/>
              </a:lnSpc>
            </a:pPr>
            <a:r>
              <a:rPr lang="en-GB" altLang="en-US" sz="2400" b="1" dirty="0">
                <a:solidFill>
                  <a:srgbClr val="000000"/>
                </a:solidFill>
                <a:latin typeface="Arial" panose="020B0604020202020204" pitchFamily="34" charset="0"/>
                <a:cs typeface="Arial" panose="020B0604020202020204" pitchFamily="34" charset="0"/>
              </a:rPr>
              <a:t>Status </a:t>
            </a:r>
            <a:r>
              <a:rPr lang="en-GB" altLang="en-US" sz="2400" b="1" dirty="0" smtClean="0">
                <a:solidFill>
                  <a:srgbClr val="000000"/>
                </a:solidFill>
                <a:latin typeface="Arial" panose="020B0604020202020204" pitchFamily="34" charset="0"/>
                <a:cs typeface="Arial" panose="020B0604020202020204" pitchFamily="34" charset="0"/>
              </a:rPr>
              <a:t>-  </a:t>
            </a:r>
            <a:r>
              <a:rPr lang="en-GB" altLang="en-US" sz="2400" dirty="0" smtClean="0">
                <a:solidFill>
                  <a:srgbClr val="000000"/>
                </a:solidFill>
                <a:latin typeface="Arial" panose="020B0604020202020204" pitchFamily="34" charset="0"/>
                <a:cs typeface="Arial" panose="020B0604020202020204" pitchFamily="34" charset="0"/>
              </a:rPr>
              <a:t>Acceptable </a:t>
            </a:r>
            <a:r>
              <a:rPr lang="en-GB" altLang="en-US" sz="2400" dirty="0">
                <a:solidFill>
                  <a:srgbClr val="000000"/>
                </a:solidFill>
                <a:latin typeface="Arial" panose="020B0604020202020204" pitchFamily="34" charset="0"/>
                <a:cs typeface="Arial" panose="020B0604020202020204" pitchFamily="34" charset="0"/>
              </a:rPr>
              <a:t>position </a:t>
            </a:r>
            <a:r>
              <a:rPr lang="en-GB" altLang="en-US" sz="2400" dirty="0" smtClean="0">
                <a:solidFill>
                  <a:srgbClr val="000000"/>
                </a:solidFill>
                <a:latin typeface="Arial" panose="020B0604020202020204" pitchFamily="34" charset="0"/>
                <a:cs typeface="Arial" panose="020B0604020202020204" pitchFamily="34" charset="0"/>
              </a:rPr>
              <a:t>rank </a:t>
            </a:r>
            <a:r>
              <a:rPr lang="en-GB" altLang="en-US" sz="2400" dirty="0">
                <a:solidFill>
                  <a:srgbClr val="000000"/>
                </a:solidFill>
                <a:latin typeface="Arial" panose="020B0604020202020204" pitchFamily="34" charset="0"/>
                <a:cs typeface="Arial" panose="020B0604020202020204" pitchFamily="34" charset="0"/>
              </a:rPr>
              <a:t>or title</a:t>
            </a:r>
          </a:p>
          <a:p>
            <a:pPr>
              <a:lnSpc>
                <a:spcPct val="90000"/>
              </a:lnSpc>
            </a:pPr>
            <a:r>
              <a:rPr lang="en-GB" altLang="en-US" sz="2400" b="1" dirty="0">
                <a:solidFill>
                  <a:srgbClr val="000000"/>
                </a:solidFill>
                <a:latin typeface="Arial" panose="020B0604020202020204" pitchFamily="34" charset="0"/>
                <a:cs typeface="Arial" panose="020B0604020202020204" pitchFamily="34" charset="0"/>
              </a:rPr>
              <a:t>Job Security </a:t>
            </a:r>
            <a:r>
              <a:rPr lang="en-GB" altLang="en-US" sz="2400" b="1" dirty="0" smtClean="0">
                <a:solidFill>
                  <a:srgbClr val="000000"/>
                </a:solidFill>
                <a:latin typeface="Arial" panose="020B0604020202020204" pitchFamily="34" charset="0"/>
                <a:cs typeface="Arial" panose="020B0604020202020204" pitchFamily="34" charset="0"/>
              </a:rPr>
              <a:t> -  </a:t>
            </a:r>
            <a:r>
              <a:rPr lang="en-GB" altLang="en-US" sz="2400" dirty="0" smtClean="0">
                <a:solidFill>
                  <a:srgbClr val="000000"/>
                </a:solidFill>
                <a:latin typeface="Arial" panose="020B0604020202020204" pitchFamily="34" charset="0"/>
                <a:cs typeface="Arial" panose="020B0604020202020204" pitchFamily="34" charset="0"/>
              </a:rPr>
              <a:t>No insecurity </a:t>
            </a:r>
            <a:r>
              <a:rPr lang="en-GB" altLang="en-US" sz="2400" dirty="0">
                <a:solidFill>
                  <a:srgbClr val="000000"/>
                </a:solidFill>
                <a:latin typeface="Arial" panose="020B0604020202020204" pitchFamily="34" charset="0"/>
                <a:cs typeface="Arial" panose="020B0604020202020204" pitchFamily="34" charset="0"/>
              </a:rPr>
              <a:t>about loss of job or </a:t>
            </a:r>
            <a:r>
              <a:rPr lang="en-GB" altLang="en-US" sz="2400" dirty="0" smtClean="0">
                <a:solidFill>
                  <a:srgbClr val="000000"/>
                </a:solidFill>
                <a:latin typeface="Arial" panose="020B0604020202020204" pitchFamily="34" charset="0"/>
                <a:cs typeface="Arial" panose="020B0604020202020204" pitchFamily="34" charset="0"/>
              </a:rPr>
              <a:t>position</a:t>
            </a:r>
            <a:endParaRPr lang="en-GB" altLang="en-US" sz="2400" b="1" dirty="0">
              <a:latin typeface="Arial" panose="020B0604020202020204" pitchFamily="34" charset="0"/>
              <a:cs typeface="Arial" panose="020B0604020202020204" pitchFamily="34" charset="0"/>
            </a:endParaRPr>
          </a:p>
          <a:p>
            <a:pPr>
              <a:lnSpc>
                <a:spcPct val="90000"/>
              </a:lnSpc>
            </a:pPr>
            <a:r>
              <a:rPr lang="en-GB" altLang="en-US" sz="2400" b="1" dirty="0">
                <a:solidFill>
                  <a:srgbClr val="000000"/>
                </a:solidFill>
                <a:latin typeface="Arial" panose="020B0604020202020204" pitchFamily="34" charset="0"/>
                <a:cs typeface="Arial" panose="020B0604020202020204" pitchFamily="34" charset="0"/>
              </a:rPr>
              <a:t>Personal Life </a:t>
            </a:r>
            <a:r>
              <a:rPr lang="en-GB" altLang="en-US" sz="2400" b="1" dirty="0" smtClean="0">
                <a:solidFill>
                  <a:srgbClr val="000000"/>
                </a:solidFill>
                <a:latin typeface="Arial" panose="020B0604020202020204" pitchFamily="34" charset="0"/>
                <a:cs typeface="Arial" panose="020B0604020202020204" pitchFamily="34" charset="0"/>
              </a:rPr>
              <a:t> -  </a:t>
            </a:r>
            <a:r>
              <a:rPr lang="en-GB" altLang="en-US" sz="2400" dirty="0" smtClean="0">
                <a:solidFill>
                  <a:srgbClr val="000000"/>
                </a:solidFill>
                <a:latin typeface="Arial" panose="020B0604020202020204" pitchFamily="34" charset="0"/>
                <a:cs typeface="Arial" panose="020B0604020202020204" pitchFamily="34" charset="0"/>
              </a:rPr>
              <a:t>The </a:t>
            </a:r>
            <a:r>
              <a:rPr lang="en-GB" altLang="en-US" sz="2400" dirty="0">
                <a:solidFill>
                  <a:srgbClr val="000000"/>
                </a:solidFill>
                <a:latin typeface="Arial" panose="020B0604020202020204" pitchFamily="34" charset="0"/>
                <a:cs typeface="Arial" panose="020B0604020202020204" pitchFamily="34" charset="0"/>
              </a:rPr>
              <a:t>effect of a person’s work on </a:t>
            </a:r>
            <a:r>
              <a:rPr lang="en-GB" altLang="en-US" sz="2400" dirty="0" smtClean="0">
                <a:solidFill>
                  <a:srgbClr val="000000"/>
                </a:solidFill>
                <a:latin typeface="Arial" panose="020B0604020202020204" pitchFamily="34" charset="0"/>
                <a:cs typeface="Arial" panose="020B0604020202020204" pitchFamily="34" charset="0"/>
              </a:rPr>
              <a:t>family </a:t>
            </a:r>
            <a:r>
              <a:rPr lang="en-GB" altLang="en-US" sz="2400" dirty="0">
                <a:solidFill>
                  <a:srgbClr val="000000"/>
                </a:solidFill>
                <a:latin typeface="Arial" panose="020B0604020202020204" pitchFamily="34" charset="0"/>
                <a:cs typeface="Arial" panose="020B0604020202020204" pitchFamily="34" charset="0"/>
              </a:rPr>
              <a:t>life</a:t>
            </a:r>
          </a:p>
          <a:p>
            <a:pPr>
              <a:lnSpc>
                <a:spcPct val="90000"/>
              </a:lnSpc>
            </a:pPr>
            <a:r>
              <a:rPr lang="en-GB" altLang="en-US" sz="2400" b="1" dirty="0">
                <a:solidFill>
                  <a:srgbClr val="000000"/>
                </a:solidFill>
                <a:latin typeface="Arial" panose="020B0604020202020204" pitchFamily="34" charset="0"/>
                <a:cs typeface="Arial" panose="020B0604020202020204" pitchFamily="34" charset="0"/>
              </a:rPr>
              <a:t>Working Conditions  </a:t>
            </a:r>
            <a:r>
              <a:rPr lang="en-GB" altLang="en-US" sz="2400" b="1" dirty="0" smtClean="0">
                <a:solidFill>
                  <a:srgbClr val="000000"/>
                </a:solidFill>
                <a:latin typeface="Arial" panose="020B0604020202020204" pitchFamily="34" charset="0"/>
                <a:cs typeface="Arial" panose="020B0604020202020204" pitchFamily="34" charset="0"/>
              </a:rPr>
              <a:t>-  </a:t>
            </a:r>
            <a:r>
              <a:rPr lang="en-GB" altLang="en-US" sz="2400" dirty="0" smtClean="0">
                <a:solidFill>
                  <a:srgbClr val="000000"/>
                </a:solidFill>
                <a:latin typeface="Arial" panose="020B0604020202020204" pitchFamily="34" charset="0"/>
                <a:cs typeface="Arial" panose="020B0604020202020204" pitchFamily="34" charset="0"/>
              </a:rPr>
              <a:t>Safe</a:t>
            </a:r>
            <a:r>
              <a:rPr lang="en-GB" altLang="en-US" sz="2400" b="1" dirty="0">
                <a:solidFill>
                  <a:srgbClr val="000000"/>
                </a:solidFill>
                <a:latin typeface="Arial" panose="020B0604020202020204" pitchFamily="34" charset="0"/>
                <a:cs typeface="Arial" panose="020B0604020202020204" pitchFamily="34" charset="0"/>
              </a:rPr>
              <a:t>, </a:t>
            </a:r>
            <a:r>
              <a:rPr lang="en-GB" altLang="en-US" sz="2400" dirty="0">
                <a:solidFill>
                  <a:srgbClr val="000000"/>
                </a:solidFill>
                <a:latin typeface="Arial" panose="020B0604020202020204" pitchFamily="34" charset="0"/>
                <a:cs typeface="Arial" panose="020B0604020202020204" pitchFamily="34" charset="0"/>
              </a:rPr>
              <a:t>secure and comfortable </a:t>
            </a:r>
            <a:r>
              <a:rPr lang="en-GB" altLang="en-US" sz="2400" dirty="0" smtClean="0">
                <a:solidFill>
                  <a:srgbClr val="000000"/>
                </a:solidFill>
                <a:latin typeface="Arial" panose="020B0604020202020204" pitchFamily="34" charset="0"/>
                <a:cs typeface="Arial" panose="020B0604020202020204" pitchFamily="34" charset="0"/>
              </a:rPr>
              <a:t>environment</a:t>
            </a:r>
            <a:endParaRPr lang="en-GB" altLang="en-US" sz="2400" dirty="0">
              <a:solidFill>
                <a:srgbClr val="000000"/>
              </a:solidFill>
              <a:latin typeface="Arial" panose="020B0604020202020204" pitchFamily="34" charset="0"/>
              <a:cs typeface="Arial" panose="020B0604020202020204" pitchFamily="34" charset="0"/>
            </a:endParaRPr>
          </a:p>
          <a:p>
            <a:pPr>
              <a:lnSpc>
                <a:spcPct val="90000"/>
              </a:lnSpc>
            </a:pPr>
            <a:endParaRPr lang="en-GB" altLang="en-US" sz="2000" dirty="0">
              <a:solidFill>
                <a:srgbClr val="000000"/>
              </a:solidFill>
              <a:latin typeface="Arial" panose="020B0604020202020204" pitchFamily="34" charset="0"/>
              <a:cs typeface="Arial" panose="020B0604020202020204" pitchFamily="34" charset="0"/>
            </a:endParaRPr>
          </a:p>
          <a:p>
            <a:pPr>
              <a:lnSpc>
                <a:spcPct val="90000"/>
              </a:lnSpc>
              <a:buFont typeface="Wingdings" panose="05000000000000000000" pitchFamily="2" charset="2"/>
              <a:buNone/>
            </a:pPr>
            <a:endParaRPr lang="en-US" altLang="en-US" sz="2000" dirty="0"/>
          </a:p>
        </p:txBody>
      </p:sp>
    </p:spTree>
    <p:extLst>
      <p:ext uri="{BB962C8B-B14F-4D97-AF65-F5344CB8AC3E}">
        <p14:creationId xmlns:p14="http://schemas.microsoft.com/office/powerpoint/2010/main" val="281664515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09600" y="274638"/>
            <a:ext cx="10972800" cy="779805"/>
          </a:xfrm>
        </p:spPr>
        <p:txBody>
          <a:bodyPr/>
          <a:lstStyle/>
          <a:p>
            <a:r>
              <a:rPr lang="en-GB" altLang="en-US" sz="3200" b="1" dirty="0"/>
              <a:t>Applying Hertzberg’s Motivating Factors</a:t>
            </a:r>
            <a:endParaRPr lang="en-US" altLang="en-US" sz="3200" b="1" dirty="0">
              <a:solidFill>
                <a:srgbClr val="FF0000"/>
              </a:solidFill>
            </a:endParaRPr>
          </a:p>
        </p:txBody>
      </p:sp>
      <p:sp>
        <p:nvSpPr>
          <p:cNvPr id="9219" name="Rectangle 3"/>
          <p:cNvSpPr>
            <a:spLocks noGrp="1" noChangeArrowheads="1"/>
          </p:cNvSpPr>
          <p:nvPr>
            <p:ph idx="1"/>
          </p:nvPr>
        </p:nvSpPr>
        <p:spPr>
          <a:xfrm>
            <a:off x="609600" y="1219200"/>
            <a:ext cx="10972800" cy="4298034"/>
          </a:xfrm>
        </p:spPr>
        <p:txBody>
          <a:bodyPr/>
          <a:lstStyle/>
          <a:p>
            <a:pPr>
              <a:spcBef>
                <a:spcPts val="0"/>
              </a:spcBef>
            </a:pPr>
            <a:r>
              <a:rPr lang="en-GB" altLang="en-US" sz="2400" b="1" dirty="0" smtClean="0">
                <a:solidFill>
                  <a:srgbClr val="000000"/>
                </a:solidFill>
                <a:latin typeface="Arial" panose="020B0604020202020204" pitchFamily="34" charset="0"/>
                <a:cs typeface="Arial" panose="020B0604020202020204" pitchFamily="34" charset="0"/>
              </a:rPr>
              <a:t>Achievement</a:t>
            </a:r>
          </a:p>
          <a:p>
            <a:pPr marL="0" indent="0">
              <a:spcBef>
                <a:spcPts val="0"/>
              </a:spcBef>
              <a:buNone/>
            </a:pPr>
            <a:r>
              <a:rPr lang="en-GB" altLang="en-US" sz="2400" dirty="0" smtClean="0">
                <a:solidFill>
                  <a:srgbClr val="000000"/>
                </a:solidFill>
                <a:latin typeface="Arial" panose="020B0604020202020204" pitchFamily="34" charset="0"/>
                <a:cs typeface="Arial" panose="020B0604020202020204" pitchFamily="34" charset="0"/>
              </a:rPr>
              <a:t>Sense </a:t>
            </a:r>
            <a:r>
              <a:rPr lang="en-GB" altLang="en-US" sz="2400" dirty="0">
                <a:solidFill>
                  <a:srgbClr val="000000"/>
                </a:solidFill>
                <a:latin typeface="Arial" panose="020B0604020202020204" pitchFamily="34" charset="0"/>
                <a:cs typeface="Arial" panose="020B0604020202020204" pitchFamily="34" charset="0"/>
              </a:rPr>
              <a:t>of success/satisfaction – </a:t>
            </a:r>
            <a:r>
              <a:rPr lang="en-GB" altLang="en-US" sz="2400" dirty="0" smtClean="0">
                <a:solidFill>
                  <a:srgbClr val="000000"/>
                </a:solidFill>
                <a:latin typeface="Arial" panose="020B0604020202020204" pitchFamily="34" charset="0"/>
                <a:cs typeface="Arial" panose="020B0604020202020204" pitchFamily="34" charset="0"/>
              </a:rPr>
              <a:t>proportionate </a:t>
            </a:r>
            <a:r>
              <a:rPr lang="en-GB" altLang="en-US" sz="2400" dirty="0">
                <a:solidFill>
                  <a:srgbClr val="000000"/>
                </a:solidFill>
                <a:latin typeface="Arial" panose="020B0604020202020204" pitchFamily="34" charset="0"/>
                <a:cs typeface="Arial" panose="020B0604020202020204" pitchFamily="34" charset="0"/>
              </a:rPr>
              <a:t>to the size of the </a:t>
            </a:r>
            <a:r>
              <a:rPr lang="en-GB" altLang="en-US" sz="2400" dirty="0" smtClean="0">
                <a:solidFill>
                  <a:srgbClr val="000000"/>
                </a:solidFill>
                <a:latin typeface="Arial" panose="020B0604020202020204" pitchFamily="34" charset="0"/>
                <a:cs typeface="Arial" panose="020B0604020202020204" pitchFamily="34" charset="0"/>
              </a:rPr>
              <a:t>challenge</a:t>
            </a:r>
          </a:p>
          <a:p>
            <a:pPr>
              <a:spcBef>
                <a:spcPts val="0"/>
              </a:spcBef>
            </a:pPr>
            <a:r>
              <a:rPr lang="en-GB" altLang="en-US" sz="2400" b="1" dirty="0" smtClean="0">
                <a:solidFill>
                  <a:srgbClr val="000000"/>
                </a:solidFill>
                <a:latin typeface="Arial" panose="020B0604020202020204" pitchFamily="34" charset="0"/>
                <a:cs typeface="Arial" panose="020B0604020202020204" pitchFamily="34" charset="0"/>
              </a:rPr>
              <a:t>Recognition</a:t>
            </a:r>
            <a:r>
              <a:rPr lang="en-GB" altLang="en-US" sz="2400" b="1" dirty="0">
                <a:solidFill>
                  <a:srgbClr val="000000"/>
                </a:solidFill>
                <a:latin typeface="Arial" panose="020B0604020202020204" pitchFamily="34" charset="0"/>
                <a:cs typeface="Arial" panose="020B0604020202020204" pitchFamily="34" charset="0"/>
              </a:rPr>
              <a:t>	</a:t>
            </a:r>
            <a:endParaRPr lang="en-GB" altLang="en-US" sz="2400" b="1" dirty="0" smtClean="0">
              <a:solidFill>
                <a:srgbClr val="000000"/>
              </a:solidFill>
              <a:latin typeface="Arial" panose="020B0604020202020204" pitchFamily="34" charset="0"/>
              <a:cs typeface="Arial" panose="020B0604020202020204" pitchFamily="34" charset="0"/>
            </a:endParaRPr>
          </a:p>
          <a:p>
            <a:pPr marL="0" indent="0">
              <a:spcBef>
                <a:spcPts val="0"/>
              </a:spcBef>
              <a:buNone/>
            </a:pPr>
            <a:r>
              <a:rPr lang="en-GB" altLang="en-US" sz="2400" dirty="0" smtClean="0">
                <a:solidFill>
                  <a:srgbClr val="000000"/>
                </a:solidFill>
                <a:latin typeface="Arial" panose="020B0604020202020204" pitchFamily="34" charset="0"/>
                <a:cs typeface="Arial" panose="020B0604020202020204" pitchFamily="34" charset="0"/>
              </a:rPr>
              <a:t>Acknowledgement/appreciation </a:t>
            </a:r>
            <a:r>
              <a:rPr lang="en-GB" altLang="en-US" sz="2400" dirty="0">
                <a:solidFill>
                  <a:srgbClr val="000000"/>
                </a:solidFill>
                <a:latin typeface="Arial" panose="020B0604020202020204" pitchFamily="34" charset="0"/>
                <a:cs typeface="Arial" panose="020B0604020202020204" pitchFamily="34" charset="0"/>
              </a:rPr>
              <a:t>of work by </a:t>
            </a:r>
            <a:r>
              <a:rPr lang="en-GB" altLang="en-US" sz="2400" dirty="0" smtClean="0">
                <a:solidFill>
                  <a:srgbClr val="000000"/>
                </a:solidFill>
                <a:latin typeface="Arial" panose="020B0604020202020204" pitchFamily="34" charset="0"/>
                <a:cs typeface="Arial" panose="020B0604020202020204" pitchFamily="34" charset="0"/>
              </a:rPr>
              <a:t>company </a:t>
            </a:r>
            <a:r>
              <a:rPr lang="en-GB" altLang="en-US" sz="2400" dirty="0">
                <a:solidFill>
                  <a:srgbClr val="000000"/>
                </a:solidFill>
                <a:latin typeface="Arial" panose="020B0604020202020204" pitchFamily="34" charset="0"/>
                <a:cs typeface="Arial" panose="020B0604020202020204" pitchFamily="34" charset="0"/>
              </a:rPr>
              <a:t>or colleagues; </a:t>
            </a:r>
            <a:r>
              <a:rPr lang="en-GB" altLang="en-US" sz="2400" dirty="0" smtClean="0">
                <a:solidFill>
                  <a:srgbClr val="000000"/>
                </a:solidFill>
                <a:latin typeface="Arial" panose="020B0604020202020204" pitchFamily="34" charset="0"/>
                <a:cs typeface="Arial" panose="020B0604020202020204" pitchFamily="34" charset="0"/>
              </a:rPr>
              <a:t>rewards</a:t>
            </a:r>
          </a:p>
          <a:p>
            <a:pPr>
              <a:lnSpc>
                <a:spcPct val="75000"/>
              </a:lnSpc>
            </a:pPr>
            <a:r>
              <a:rPr lang="en-GB" altLang="en-US" sz="2400" b="1" dirty="0" smtClean="0">
                <a:solidFill>
                  <a:srgbClr val="000000"/>
                </a:solidFill>
                <a:latin typeface="Arial" panose="020B0604020202020204" pitchFamily="34" charset="0"/>
                <a:cs typeface="Arial" panose="020B0604020202020204" pitchFamily="34" charset="0"/>
              </a:rPr>
              <a:t>Job </a:t>
            </a:r>
            <a:r>
              <a:rPr lang="en-GB" altLang="en-US" sz="2400" b="1" dirty="0">
                <a:solidFill>
                  <a:srgbClr val="000000"/>
                </a:solidFill>
                <a:latin typeface="Arial" panose="020B0604020202020204" pitchFamily="34" charset="0"/>
                <a:cs typeface="Arial" panose="020B0604020202020204" pitchFamily="34" charset="0"/>
              </a:rPr>
              <a:t>Interest	</a:t>
            </a:r>
            <a:endParaRPr lang="en-GB" altLang="en-US" sz="2400" b="1" dirty="0" smtClean="0">
              <a:solidFill>
                <a:srgbClr val="000000"/>
              </a:solidFill>
              <a:latin typeface="Arial" panose="020B0604020202020204" pitchFamily="34" charset="0"/>
              <a:cs typeface="Arial" panose="020B0604020202020204" pitchFamily="34" charset="0"/>
            </a:endParaRPr>
          </a:p>
          <a:p>
            <a:pPr marL="0" indent="0">
              <a:spcBef>
                <a:spcPts val="0"/>
              </a:spcBef>
              <a:buNone/>
            </a:pPr>
            <a:r>
              <a:rPr lang="en-GB" altLang="en-US" sz="2400" dirty="0" smtClean="0">
                <a:solidFill>
                  <a:srgbClr val="000000"/>
                </a:solidFill>
                <a:latin typeface="Arial" panose="020B0604020202020204" pitchFamily="34" charset="0"/>
                <a:cs typeface="Arial" panose="020B0604020202020204" pitchFamily="34" charset="0"/>
              </a:rPr>
              <a:t>Intrinsic </a:t>
            </a:r>
            <a:r>
              <a:rPr lang="en-GB" altLang="en-US" sz="2400" dirty="0">
                <a:solidFill>
                  <a:srgbClr val="000000"/>
                </a:solidFill>
                <a:latin typeface="Arial" panose="020B0604020202020204" pitchFamily="34" charset="0"/>
                <a:cs typeface="Arial" panose="020B0604020202020204" pitchFamily="34" charset="0"/>
              </a:rPr>
              <a:t>appeal of job -   not monotonous or </a:t>
            </a:r>
            <a:r>
              <a:rPr lang="en-GB" altLang="en-US" sz="2400" dirty="0" smtClean="0">
                <a:solidFill>
                  <a:srgbClr val="000000"/>
                </a:solidFill>
                <a:latin typeface="Arial" panose="020B0604020202020204" pitchFamily="34" charset="0"/>
                <a:cs typeface="Arial" panose="020B0604020202020204" pitchFamily="34" charset="0"/>
              </a:rPr>
              <a:t>boring</a:t>
            </a:r>
          </a:p>
          <a:p>
            <a:pPr>
              <a:spcBef>
                <a:spcPts val="0"/>
              </a:spcBef>
            </a:pPr>
            <a:r>
              <a:rPr lang="en-GB" altLang="en-US" sz="2400" b="1" dirty="0" smtClean="0">
                <a:solidFill>
                  <a:srgbClr val="000000"/>
                </a:solidFill>
                <a:latin typeface="Arial" panose="020B0604020202020204" pitchFamily="34" charset="0"/>
                <a:cs typeface="Arial" panose="020B0604020202020204" pitchFamily="34" charset="0"/>
              </a:rPr>
              <a:t>Responsibility </a:t>
            </a:r>
          </a:p>
          <a:p>
            <a:pPr marL="0" indent="0">
              <a:lnSpc>
                <a:spcPct val="75000"/>
              </a:lnSpc>
              <a:buNone/>
            </a:pPr>
            <a:r>
              <a:rPr lang="en-GB" altLang="en-US" sz="2400" dirty="0" smtClean="0">
                <a:solidFill>
                  <a:srgbClr val="000000"/>
                </a:solidFill>
                <a:latin typeface="Arial" panose="020B0604020202020204" pitchFamily="34" charset="0"/>
                <a:cs typeface="Arial" panose="020B0604020202020204" pitchFamily="34" charset="0"/>
              </a:rPr>
              <a:t>Being </a:t>
            </a:r>
            <a:r>
              <a:rPr lang="en-GB" altLang="en-US" sz="2400" dirty="0">
                <a:solidFill>
                  <a:srgbClr val="000000"/>
                </a:solidFill>
                <a:latin typeface="Arial" panose="020B0604020202020204" pitchFamily="34" charset="0"/>
                <a:cs typeface="Arial" panose="020B0604020202020204" pitchFamily="34" charset="0"/>
              </a:rPr>
              <a:t>allowed to use discretion,  trusted 	</a:t>
            </a:r>
            <a:r>
              <a:rPr lang="en-GB" altLang="en-US" sz="2400" dirty="0" smtClean="0">
                <a:solidFill>
                  <a:srgbClr val="000000"/>
                </a:solidFill>
                <a:latin typeface="Arial" panose="020B0604020202020204" pitchFamily="34" charset="0"/>
                <a:cs typeface="Arial" panose="020B0604020202020204" pitchFamily="34" charset="0"/>
              </a:rPr>
              <a:t>authority </a:t>
            </a:r>
            <a:r>
              <a:rPr lang="en-GB" altLang="en-US" sz="2400" dirty="0">
                <a:solidFill>
                  <a:srgbClr val="000000"/>
                </a:solidFill>
                <a:latin typeface="Arial" panose="020B0604020202020204" pitchFamily="34" charset="0"/>
                <a:cs typeface="Arial" panose="020B0604020202020204" pitchFamily="34" charset="0"/>
              </a:rPr>
              <a:t>to make decisions,  </a:t>
            </a:r>
            <a:r>
              <a:rPr lang="en-GB" altLang="en-US" sz="2400" dirty="0" smtClean="0">
                <a:solidFill>
                  <a:srgbClr val="000000"/>
                </a:solidFill>
                <a:latin typeface="Arial" panose="020B0604020202020204" pitchFamily="34" charset="0"/>
                <a:cs typeface="Arial" panose="020B0604020202020204" pitchFamily="34" charset="0"/>
              </a:rPr>
              <a:t>accountable</a:t>
            </a:r>
          </a:p>
          <a:p>
            <a:pPr>
              <a:lnSpc>
                <a:spcPct val="75000"/>
              </a:lnSpc>
            </a:pPr>
            <a:r>
              <a:rPr lang="en-GB" altLang="en-US" sz="2400" b="1" dirty="0" smtClean="0">
                <a:solidFill>
                  <a:srgbClr val="000000"/>
                </a:solidFill>
                <a:latin typeface="Arial" panose="020B0604020202020204" pitchFamily="34" charset="0"/>
                <a:cs typeface="Arial" panose="020B0604020202020204" pitchFamily="34" charset="0"/>
              </a:rPr>
              <a:t>Advancement</a:t>
            </a:r>
          </a:p>
          <a:p>
            <a:pPr marL="0" indent="0">
              <a:lnSpc>
                <a:spcPct val="75000"/>
              </a:lnSpc>
              <a:buNone/>
            </a:pPr>
            <a:r>
              <a:rPr lang="en-GB" altLang="en-US" sz="2400" dirty="0" smtClean="0">
                <a:solidFill>
                  <a:srgbClr val="000000"/>
                </a:solidFill>
                <a:latin typeface="Arial" panose="020B0604020202020204" pitchFamily="34" charset="0"/>
                <a:cs typeface="Arial" panose="020B0604020202020204" pitchFamily="34" charset="0"/>
              </a:rPr>
              <a:t>Promotion </a:t>
            </a:r>
            <a:r>
              <a:rPr lang="en-GB" altLang="en-US" sz="2400" dirty="0">
                <a:solidFill>
                  <a:srgbClr val="000000"/>
                </a:solidFill>
                <a:latin typeface="Arial" panose="020B0604020202020204" pitchFamily="34" charset="0"/>
                <a:cs typeface="Arial" panose="020B0604020202020204" pitchFamily="34" charset="0"/>
              </a:rPr>
              <a:t>in status or job, or the prospect of it</a:t>
            </a:r>
            <a:endParaRPr lang="en-US" altLang="en-US" sz="24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379901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4000" dirty="0" smtClean="0"/>
              <a:t>Recent research</a:t>
            </a:r>
            <a:endParaRPr lang="en-US" sz="4000" dirty="0"/>
          </a:p>
        </p:txBody>
      </p:sp>
      <p:sp>
        <p:nvSpPr>
          <p:cNvPr id="2" name="Content Placeholder 1"/>
          <p:cNvSpPr>
            <a:spLocks noGrp="1"/>
          </p:cNvSpPr>
          <p:nvPr>
            <p:ph idx="1"/>
          </p:nvPr>
        </p:nvSpPr>
        <p:spPr/>
        <p:txBody>
          <a:bodyPr>
            <a:normAutofit/>
          </a:bodyPr>
          <a:lstStyle/>
          <a:p>
            <a:r>
              <a:rPr lang="en-US" altLang="en-US" sz="2800" dirty="0">
                <a:latin typeface="Arial" panose="020B0604020202020204" pitchFamily="34" charset="0"/>
                <a:cs typeface="Arial" panose="020B0604020202020204" pitchFamily="34" charset="0"/>
              </a:rPr>
              <a:t>The top three motivators for employees are job enjoyment (59%), basic salary (including pensions) (49%), and the quality of their relationship with teams and colleagues (42%) </a:t>
            </a:r>
            <a:endParaRPr lang="en-US" altLang="en-US" sz="2800" dirty="0" smtClean="0">
              <a:latin typeface="Arial" panose="020B0604020202020204" pitchFamily="34" charset="0"/>
              <a:cs typeface="Arial" panose="020B0604020202020204" pitchFamily="34" charset="0"/>
            </a:endParaRPr>
          </a:p>
          <a:p>
            <a:endParaRPr lang="en-US" altLang="en-US" sz="2800" dirty="0">
              <a:latin typeface="Arial" panose="020B0604020202020204" pitchFamily="34" charset="0"/>
              <a:cs typeface="Arial" panose="020B0604020202020204" pitchFamily="34" charset="0"/>
            </a:endParaRPr>
          </a:p>
          <a:p>
            <a:r>
              <a:rPr lang="en-US" altLang="en-US" sz="2800" dirty="0">
                <a:latin typeface="Arial" panose="020B0604020202020204" pitchFamily="34" charset="0"/>
                <a:cs typeface="Arial" panose="020B0604020202020204" pitchFamily="34" charset="0"/>
              </a:rPr>
              <a:t>Only 13% chose performance-related bonuses as one of their top motivators </a:t>
            </a:r>
          </a:p>
          <a:p>
            <a:pPr algn="r">
              <a:buNone/>
            </a:pPr>
            <a:r>
              <a:rPr lang="en-US" altLang="en-US" sz="2400" i="1" dirty="0">
                <a:latin typeface="Arial" panose="020B0604020202020204" pitchFamily="34" charset="0"/>
                <a:cs typeface="Arial" panose="020B0604020202020204" pitchFamily="34" charset="0"/>
              </a:rPr>
              <a:t>Beyond the bonus: driving employee performance- ILM </a:t>
            </a:r>
            <a:r>
              <a:rPr lang="en-US" altLang="en-US" sz="2400" i="1" dirty="0" smtClean="0">
                <a:latin typeface="Arial" panose="020B0604020202020204" pitchFamily="34" charset="0"/>
                <a:cs typeface="Arial" panose="020B0604020202020204" pitchFamily="34" charset="0"/>
              </a:rPr>
              <a:t>October 2013</a:t>
            </a:r>
            <a:endParaRPr lang="en-US" sz="2400" dirty="0"/>
          </a:p>
        </p:txBody>
      </p:sp>
    </p:spTree>
    <p:extLst>
      <p:ext uri="{BB962C8B-B14F-4D97-AF65-F5344CB8AC3E}">
        <p14:creationId xmlns:p14="http://schemas.microsoft.com/office/powerpoint/2010/main" val="17483003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b="1"/>
              <a:t>Focus for the 21</a:t>
            </a:r>
            <a:r>
              <a:rPr lang="en-GB" altLang="en-US" b="1" baseline="30000"/>
              <a:t>st</a:t>
            </a:r>
            <a:r>
              <a:rPr lang="en-GB" altLang="en-US" b="1"/>
              <a:t> Century</a:t>
            </a:r>
            <a:r>
              <a:rPr lang="en-GB" altLang="en-US"/>
              <a:t> </a:t>
            </a:r>
            <a:endParaRPr lang="en-US" altLang="en-US"/>
          </a:p>
        </p:txBody>
      </p:sp>
      <p:sp>
        <p:nvSpPr>
          <p:cNvPr id="17411" name="Rectangle 3"/>
          <p:cNvSpPr>
            <a:spLocks noGrp="1" noChangeArrowheads="1"/>
          </p:cNvSpPr>
          <p:nvPr>
            <p:ph type="body" idx="1"/>
          </p:nvPr>
        </p:nvSpPr>
        <p:spPr>
          <a:xfrm>
            <a:off x="609600" y="1235676"/>
            <a:ext cx="10972800" cy="4281557"/>
          </a:xfrm>
        </p:spPr>
        <p:txBody>
          <a:bodyPr/>
          <a:lstStyle/>
          <a:p>
            <a:pPr>
              <a:lnSpc>
                <a:spcPct val="90000"/>
              </a:lnSpc>
            </a:pPr>
            <a:r>
              <a:rPr lang="en-GB" altLang="en-US"/>
              <a:t>Connection</a:t>
            </a:r>
          </a:p>
          <a:p>
            <a:pPr>
              <a:lnSpc>
                <a:spcPct val="90000"/>
              </a:lnSpc>
            </a:pPr>
            <a:r>
              <a:rPr lang="en-GB" altLang="en-US"/>
              <a:t>Significance</a:t>
            </a:r>
          </a:p>
          <a:p>
            <a:pPr>
              <a:lnSpc>
                <a:spcPct val="90000"/>
              </a:lnSpc>
            </a:pPr>
            <a:r>
              <a:rPr lang="en-GB" altLang="en-US"/>
              <a:t>Certainty</a:t>
            </a:r>
          </a:p>
          <a:p>
            <a:pPr>
              <a:lnSpc>
                <a:spcPct val="90000"/>
              </a:lnSpc>
            </a:pPr>
            <a:r>
              <a:rPr lang="en-GB" altLang="en-US"/>
              <a:t>Variety</a:t>
            </a:r>
          </a:p>
          <a:p>
            <a:pPr>
              <a:lnSpc>
                <a:spcPct val="90000"/>
              </a:lnSpc>
            </a:pPr>
            <a:r>
              <a:rPr lang="en-GB" altLang="en-US" sz="2400" i="1"/>
              <a:t>Plus</a:t>
            </a:r>
          </a:p>
          <a:p>
            <a:pPr>
              <a:lnSpc>
                <a:spcPct val="90000"/>
              </a:lnSpc>
            </a:pPr>
            <a:r>
              <a:rPr lang="en-GB" altLang="en-US"/>
              <a:t>A feeling of personal growth</a:t>
            </a:r>
          </a:p>
          <a:p>
            <a:pPr>
              <a:lnSpc>
                <a:spcPct val="90000"/>
              </a:lnSpc>
            </a:pPr>
            <a:r>
              <a:rPr lang="en-GB" altLang="en-US"/>
              <a:t>A feeling of making a valued contribution to something worthwhile </a:t>
            </a:r>
            <a:endParaRPr lang="en-US" altLang="en-US"/>
          </a:p>
        </p:txBody>
      </p:sp>
    </p:spTree>
    <p:extLst>
      <p:ext uri="{BB962C8B-B14F-4D97-AF65-F5344CB8AC3E}">
        <p14:creationId xmlns:p14="http://schemas.microsoft.com/office/powerpoint/2010/main" val="8717192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r>
              <a:rPr lang="en-GB" altLang="en-US" sz="3600" dirty="0">
                <a:latin typeface="Arial" panose="020B0604020202020204" pitchFamily="34" charset="0"/>
                <a:cs typeface="Arial" panose="020B0604020202020204" pitchFamily="34" charset="0"/>
              </a:rPr>
              <a:t>Reviewing your performance management system</a:t>
            </a:r>
            <a:endParaRPr lang="en-US" sz="3600" dirty="0"/>
          </a:p>
        </p:txBody>
      </p:sp>
      <p:sp>
        <p:nvSpPr>
          <p:cNvPr id="2" name="Content Placeholder 1"/>
          <p:cNvSpPr>
            <a:spLocks noGrp="1"/>
          </p:cNvSpPr>
          <p:nvPr>
            <p:ph idx="1"/>
          </p:nvPr>
        </p:nvSpPr>
        <p:spPr>
          <a:xfrm>
            <a:off x="609600" y="1252151"/>
            <a:ext cx="10972800" cy="4265082"/>
          </a:xfrm>
        </p:spPr>
        <p:txBody>
          <a:bodyPr>
            <a:normAutofit lnSpcReduction="10000"/>
          </a:bodyPr>
          <a:lstStyle/>
          <a:p>
            <a:pPr marL="0" indent="0">
              <a:buNone/>
              <a:defRPr/>
            </a:pPr>
            <a:r>
              <a:rPr lang="en-GB" sz="2800" dirty="0">
                <a:latin typeface="Arial" panose="020B0604020202020204" pitchFamily="34" charset="0"/>
                <a:cs typeface="Arial" panose="020B0604020202020204" pitchFamily="34" charset="0"/>
              </a:rPr>
              <a:t>Look at all aspects (remember it is not just about appraisals) - </a:t>
            </a:r>
          </a:p>
          <a:p>
            <a:pPr>
              <a:defRPr/>
            </a:pPr>
            <a:r>
              <a:rPr lang="en-GB" sz="2800" dirty="0" smtClean="0">
                <a:latin typeface="Arial" panose="020B0604020202020204" pitchFamily="34" charset="0"/>
                <a:cs typeface="Arial" panose="020B0604020202020204" pitchFamily="34" charset="0"/>
              </a:rPr>
              <a:t>Policies and processes</a:t>
            </a:r>
          </a:p>
          <a:p>
            <a:pPr>
              <a:defRPr/>
            </a:pPr>
            <a:r>
              <a:rPr lang="en-GB" sz="2800" dirty="0" smtClean="0">
                <a:latin typeface="Arial" panose="020B0604020202020204" pitchFamily="34" charset="0"/>
                <a:cs typeface="Arial" panose="020B0604020202020204" pitchFamily="34" charset="0"/>
              </a:rPr>
              <a:t>Induction</a:t>
            </a:r>
            <a:endParaRPr lang="en-GB" sz="2800" dirty="0" smtClean="0">
              <a:latin typeface="Arial" panose="020B0604020202020204" pitchFamily="34" charset="0"/>
              <a:cs typeface="Arial" panose="020B0604020202020204" pitchFamily="34" charset="0"/>
            </a:endParaRPr>
          </a:p>
          <a:p>
            <a:pPr>
              <a:defRPr/>
            </a:pPr>
            <a:r>
              <a:rPr lang="en-GB" sz="2800" dirty="0" smtClean="0">
                <a:latin typeface="Arial" panose="020B0604020202020204" pitchFamily="34" charset="0"/>
                <a:cs typeface="Arial" panose="020B0604020202020204" pitchFamily="34" charset="0"/>
              </a:rPr>
              <a:t>Setting objectives</a:t>
            </a:r>
            <a:endParaRPr lang="en-GB" sz="2800" dirty="0">
              <a:latin typeface="Arial" panose="020B0604020202020204" pitchFamily="34" charset="0"/>
              <a:cs typeface="Arial" panose="020B0604020202020204" pitchFamily="34" charset="0"/>
            </a:endParaRPr>
          </a:p>
          <a:p>
            <a:pPr>
              <a:defRPr/>
            </a:pPr>
            <a:r>
              <a:rPr lang="en-GB" sz="2800" dirty="0">
                <a:latin typeface="Arial" panose="020B0604020202020204" pitchFamily="34" charset="0"/>
                <a:cs typeface="Arial" panose="020B0604020202020204" pitchFamily="34" charset="0"/>
              </a:rPr>
              <a:t>Learning and development</a:t>
            </a:r>
          </a:p>
          <a:p>
            <a:pPr>
              <a:defRPr/>
            </a:pPr>
            <a:r>
              <a:rPr lang="en-GB" sz="2800" dirty="0" smtClean="0">
                <a:latin typeface="Arial" panose="020B0604020202020204" pitchFamily="34" charset="0"/>
                <a:cs typeface="Arial" panose="020B0604020202020204" pitchFamily="34" charset="0"/>
              </a:rPr>
              <a:t>Monitoring </a:t>
            </a:r>
            <a:endParaRPr lang="en-GB" sz="2800" dirty="0">
              <a:latin typeface="Arial" panose="020B0604020202020204" pitchFamily="34" charset="0"/>
              <a:cs typeface="Arial" panose="020B0604020202020204" pitchFamily="34" charset="0"/>
            </a:endParaRPr>
          </a:p>
          <a:p>
            <a:pPr>
              <a:defRPr/>
            </a:pPr>
            <a:r>
              <a:rPr lang="en-GB" sz="2800" dirty="0" smtClean="0">
                <a:latin typeface="Arial" panose="020B0604020202020204" pitchFamily="34" charset="0"/>
                <a:cs typeface="Arial" panose="020B0604020202020204" pitchFamily="34" charset="0"/>
              </a:rPr>
              <a:t>Review, appraisal and assessment</a:t>
            </a:r>
            <a:endParaRPr lang="en-GB" sz="2800" dirty="0">
              <a:latin typeface="Arial" panose="020B0604020202020204" pitchFamily="34" charset="0"/>
              <a:cs typeface="Arial" panose="020B0604020202020204" pitchFamily="34" charset="0"/>
            </a:endParaRPr>
          </a:p>
          <a:p>
            <a:pPr>
              <a:defRPr/>
            </a:pPr>
            <a:r>
              <a:rPr lang="en-GB" sz="2800" dirty="0" smtClean="0">
                <a:latin typeface="Arial" panose="020B0604020202020204" pitchFamily="34" charset="0"/>
                <a:cs typeface="Arial" panose="020B0604020202020204" pitchFamily="34" charset="0"/>
              </a:rPr>
              <a:t>Motivation</a:t>
            </a:r>
            <a:endParaRPr lang="en-GB" sz="2800" dirty="0">
              <a:latin typeface="Arial" panose="020B0604020202020204" pitchFamily="34" charset="0"/>
              <a:cs typeface="Arial" panose="020B0604020202020204" pitchFamily="34" charset="0"/>
            </a:endParaRPr>
          </a:p>
          <a:p>
            <a:pPr marL="0" indent="0">
              <a:buNone/>
              <a:defRPr/>
            </a:pPr>
            <a:r>
              <a:rPr lang="en-GB" sz="2800" dirty="0" smtClean="0">
                <a:latin typeface="Arial" panose="020B0604020202020204" pitchFamily="34" charset="0"/>
                <a:cs typeface="Arial" panose="020B0604020202020204" pitchFamily="34" charset="0"/>
              </a:rPr>
              <a:t>Consider </a:t>
            </a:r>
            <a:r>
              <a:rPr lang="en-GB" sz="2800" dirty="0">
                <a:latin typeface="Arial" panose="020B0604020202020204" pitchFamily="34" charset="0"/>
                <a:cs typeface="Arial" panose="020B0604020202020204" pitchFamily="34" charset="0"/>
              </a:rPr>
              <a:t>underpinning </a:t>
            </a:r>
            <a:r>
              <a:rPr lang="en-GB" sz="2800" dirty="0" smtClean="0">
                <a:latin typeface="Arial" panose="020B0604020202020204" pitchFamily="34" charset="0"/>
                <a:cs typeface="Arial" panose="020B0604020202020204" pitchFamily="34" charset="0"/>
              </a:rPr>
              <a:t>legislation </a:t>
            </a:r>
            <a:endParaRPr lang="en-US" dirty="0"/>
          </a:p>
        </p:txBody>
      </p:sp>
    </p:spTree>
    <p:extLst>
      <p:ext uri="{BB962C8B-B14F-4D97-AF65-F5344CB8AC3E}">
        <p14:creationId xmlns:p14="http://schemas.microsoft.com/office/powerpoint/2010/main" val="8348180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US" dirty="0"/>
          </a:p>
        </p:txBody>
      </p:sp>
      <p:sp>
        <p:nvSpPr>
          <p:cNvPr id="3" name="Content Placeholder 2"/>
          <p:cNvSpPr>
            <a:spLocks noGrp="1"/>
          </p:cNvSpPr>
          <p:nvPr>
            <p:ph idx="1"/>
          </p:nvPr>
        </p:nvSpPr>
        <p:spPr>
          <a:xfrm>
            <a:off x="609600" y="1210962"/>
            <a:ext cx="10972800" cy="4306271"/>
          </a:xfrm>
        </p:spPr>
        <p:txBody>
          <a:bodyPr/>
          <a:lstStyle/>
          <a:p>
            <a:r>
              <a:rPr lang="en-US" sz="2400" dirty="0" err="1" smtClean="0"/>
              <a:t>Aguinis</a:t>
            </a:r>
            <a:r>
              <a:rPr lang="en-US" sz="2400" dirty="0"/>
              <a:t>, </a:t>
            </a:r>
            <a:r>
              <a:rPr lang="en-US" sz="2400" dirty="0" smtClean="0"/>
              <a:t>H. </a:t>
            </a:r>
            <a:r>
              <a:rPr lang="en-US" sz="2400" dirty="0"/>
              <a:t>(2005) </a:t>
            </a:r>
            <a:r>
              <a:rPr lang="en-US" sz="2400" i="1" dirty="0"/>
              <a:t>Performance Management</a:t>
            </a:r>
            <a:r>
              <a:rPr lang="en-US" sz="2400" dirty="0"/>
              <a:t>, Upper Saddle River </a:t>
            </a:r>
            <a:r>
              <a:rPr lang="en-US" sz="2400" dirty="0" smtClean="0"/>
              <a:t>NJ: </a:t>
            </a:r>
            <a:r>
              <a:rPr lang="en-US" sz="2400" dirty="0"/>
              <a:t>Pearson Education </a:t>
            </a:r>
            <a:endParaRPr lang="en-US" sz="2400" dirty="0" smtClean="0"/>
          </a:p>
          <a:p>
            <a:r>
              <a:rPr lang="en-US" altLang="en-US" sz="2400" dirty="0">
                <a:latin typeface="Arial" panose="020B0604020202020204" pitchFamily="34" charset="0"/>
                <a:cs typeface="Arial" panose="020B0604020202020204" pitchFamily="34" charset="0"/>
              </a:rPr>
              <a:t>Armstrong, M. and Baron, A. (2004) </a:t>
            </a:r>
            <a:r>
              <a:rPr lang="en-US" altLang="en-US" sz="2400" i="1" dirty="0">
                <a:latin typeface="Arial" panose="020B0604020202020204" pitchFamily="34" charset="0"/>
                <a:cs typeface="Arial" panose="020B0604020202020204" pitchFamily="34" charset="0"/>
              </a:rPr>
              <a:t>Managing Performance:  performance management in </a:t>
            </a:r>
            <a:r>
              <a:rPr lang="en-US" altLang="en-US" sz="2400" i="1" dirty="0" smtClean="0">
                <a:latin typeface="Arial" panose="020B0604020202020204" pitchFamily="34" charset="0"/>
                <a:cs typeface="Arial" panose="020B0604020202020204" pitchFamily="34" charset="0"/>
              </a:rPr>
              <a:t>action”</a:t>
            </a:r>
            <a:r>
              <a:rPr lang="en-US" altLang="en-US" sz="2400" dirty="0" smtClean="0">
                <a:latin typeface="Arial" panose="020B0604020202020204" pitchFamily="34" charset="0"/>
                <a:cs typeface="Arial" panose="020B0604020202020204" pitchFamily="34" charset="0"/>
              </a:rPr>
              <a:t> , </a:t>
            </a:r>
            <a:r>
              <a:rPr lang="en-US" altLang="en-US" sz="2400" dirty="0">
                <a:latin typeface="Arial" panose="020B0604020202020204" pitchFamily="34" charset="0"/>
                <a:cs typeface="Arial" panose="020B0604020202020204" pitchFamily="34" charset="0"/>
              </a:rPr>
              <a:t>London:  CIPD</a:t>
            </a:r>
          </a:p>
          <a:p>
            <a:r>
              <a:rPr lang="en-US" sz="2400" dirty="0" err="1" smtClean="0"/>
              <a:t>Cappelli</a:t>
            </a:r>
            <a:r>
              <a:rPr lang="en-US" sz="2400" dirty="0"/>
              <a:t>, </a:t>
            </a:r>
            <a:r>
              <a:rPr lang="en-US" sz="2400" dirty="0" smtClean="0"/>
              <a:t>P. </a:t>
            </a:r>
            <a:r>
              <a:rPr lang="en-US" sz="2400" dirty="0"/>
              <a:t>(2008) </a:t>
            </a:r>
            <a:r>
              <a:rPr lang="en-US" sz="2400" i="1" dirty="0"/>
              <a:t>Talent on Demand: Managing talent in an uncertain age, </a:t>
            </a:r>
            <a:r>
              <a:rPr lang="en-US" sz="2400" dirty="0"/>
              <a:t>Boston, </a:t>
            </a:r>
            <a:r>
              <a:rPr lang="en-US" sz="2400" dirty="0" smtClean="0"/>
              <a:t>MA: </a:t>
            </a:r>
            <a:r>
              <a:rPr lang="en-US" sz="2400" dirty="0"/>
              <a:t>Harvard Business School Press </a:t>
            </a:r>
            <a:endParaRPr lang="en-US" sz="2400" dirty="0" smtClean="0"/>
          </a:p>
          <a:p>
            <a:r>
              <a:rPr lang="en-US" sz="2400" dirty="0" err="1" smtClean="0"/>
              <a:t>Pulakos</a:t>
            </a:r>
            <a:r>
              <a:rPr lang="en-US" sz="2400" dirty="0"/>
              <a:t>, </a:t>
            </a:r>
            <a:r>
              <a:rPr lang="en-US" sz="2400" dirty="0" smtClean="0"/>
              <a:t>W. D. </a:t>
            </a:r>
            <a:r>
              <a:rPr lang="en-US" sz="2400" dirty="0"/>
              <a:t>(2009) </a:t>
            </a:r>
            <a:r>
              <a:rPr lang="en-US" sz="2400" i="1" dirty="0"/>
              <a:t>Performance Management</a:t>
            </a:r>
            <a:r>
              <a:rPr lang="en-US" sz="2400" dirty="0"/>
              <a:t>, </a:t>
            </a:r>
            <a:r>
              <a:rPr lang="en-US" sz="2400" dirty="0" err="1" smtClean="0"/>
              <a:t>Chichester</a:t>
            </a:r>
            <a:r>
              <a:rPr lang="en-US" sz="2400" dirty="0" smtClean="0"/>
              <a:t>: </a:t>
            </a:r>
            <a:r>
              <a:rPr lang="en-US" sz="2400" dirty="0"/>
              <a:t>Wiley-Blackwell </a:t>
            </a:r>
          </a:p>
        </p:txBody>
      </p:sp>
    </p:spTree>
    <p:extLst>
      <p:ext uri="{BB962C8B-B14F-4D97-AF65-F5344CB8AC3E}">
        <p14:creationId xmlns:p14="http://schemas.microsoft.com/office/powerpoint/2010/main" val="3039516572"/>
      </p:ext>
    </p:extLst>
  </p:cSld>
  <p:clrMapOvr>
    <a:masterClrMapping/>
  </p:clrMapOvr>
</p:sld>
</file>

<file path=ppt/theme/theme1.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Custom 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1339</TotalTime>
  <Words>1920</Words>
  <Application>Microsoft Office PowerPoint</Application>
  <PresentationFormat>Widescreen</PresentationFormat>
  <Paragraphs>288</Paragraphs>
  <Slides>41</Slides>
  <Notes>2</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41</vt:i4>
      </vt:variant>
    </vt:vector>
  </HeadingPairs>
  <TitlesOfParts>
    <vt:vector size="50" baseType="lpstr">
      <vt:lpstr>Arial</vt:lpstr>
      <vt:lpstr>Calibri</vt:lpstr>
      <vt:lpstr>Calibri Light</vt:lpstr>
      <vt:lpstr>Myriad Pro</vt:lpstr>
      <vt:lpstr>Times New Roman</vt:lpstr>
      <vt:lpstr>Wingdings</vt:lpstr>
      <vt:lpstr>1_20140311PresentationUWTSDTemplate</vt:lpstr>
      <vt:lpstr>Custom Design</vt:lpstr>
      <vt:lpstr>Office Theme</vt:lpstr>
      <vt:lpstr>HR for Non-HR Professionals</vt:lpstr>
      <vt:lpstr>Today - Performance Management</vt:lpstr>
      <vt:lpstr>What is performance?</vt:lpstr>
      <vt:lpstr>What is Performance Management?</vt:lpstr>
      <vt:lpstr>Performance Management aims:</vt:lpstr>
      <vt:lpstr>General principles</vt:lpstr>
      <vt:lpstr>In short PM is:</vt:lpstr>
      <vt:lpstr>Theories of Performance Management</vt:lpstr>
      <vt:lpstr>Remember!</vt:lpstr>
      <vt:lpstr>Discrimination and the Equality Act </vt:lpstr>
      <vt:lpstr>Discrimination – protected characteristics?</vt:lpstr>
      <vt:lpstr>Discrimination and the Equality Act</vt:lpstr>
      <vt:lpstr>Who is responsible for Performance Management?</vt:lpstr>
      <vt:lpstr>So, what is the role of HR?</vt:lpstr>
      <vt:lpstr>PowerPoint Presentation</vt:lpstr>
      <vt:lpstr>PowerPoint Presentation</vt:lpstr>
      <vt:lpstr>The manager’s role</vt:lpstr>
      <vt:lpstr>The tools of Performance Management</vt:lpstr>
      <vt:lpstr>PowerPoint Presentation</vt:lpstr>
      <vt:lpstr>SMART Objectives</vt:lpstr>
      <vt:lpstr>Continuous learning and development</vt:lpstr>
      <vt:lpstr>How learning and development aids performance</vt:lpstr>
      <vt:lpstr>Definition of monitoring</vt:lpstr>
      <vt:lpstr>Monitoring Methods</vt:lpstr>
      <vt:lpstr>PowerPoint Presentation</vt:lpstr>
      <vt:lpstr>Some views on performance review</vt:lpstr>
      <vt:lpstr>Views on performance review (cont.)</vt:lpstr>
      <vt:lpstr>Elements of an appraisal process</vt:lpstr>
      <vt:lpstr>Feedback</vt:lpstr>
      <vt:lpstr>360° feedback</vt:lpstr>
      <vt:lpstr>Pay</vt:lpstr>
      <vt:lpstr>Maslow’s Hierarchy of Needs (1954)</vt:lpstr>
      <vt:lpstr>Applying Maslow’s theory</vt:lpstr>
      <vt:lpstr>Hertzberg’s Theory of Motivation (1968)</vt:lpstr>
      <vt:lpstr>Hertzberg’s Theory of Motivation (1968)</vt:lpstr>
      <vt:lpstr>Applying Hertzberg’s Hygiene Factors -</vt:lpstr>
      <vt:lpstr>Applying Hertzberg’s Motivating Factors</vt:lpstr>
      <vt:lpstr>Recent research</vt:lpstr>
      <vt:lpstr>Focus for the 21st Century </vt:lpstr>
      <vt:lpstr>Reviewing your performance management system</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 for Non-HR Professionals</dc:title>
  <dc:creator>Mair O'connor</dc:creator>
  <cp:lastModifiedBy>Mair O'connor</cp:lastModifiedBy>
  <cp:revision>15</cp:revision>
  <dcterms:created xsi:type="dcterms:W3CDTF">2017-04-11T14:38:36Z</dcterms:created>
  <dcterms:modified xsi:type="dcterms:W3CDTF">2017-07-12T09:58:29Z</dcterms:modified>
</cp:coreProperties>
</file>