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notesMasterIdLst>
    <p:notesMasterId r:id="rId18"/>
  </p:notesMasterIdLst>
  <p:sldIdLst>
    <p:sldId id="278" r:id="rId5"/>
    <p:sldId id="383" r:id="rId6"/>
    <p:sldId id="258" r:id="rId7"/>
    <p:sldId id="259" r:id="rId8"/>
    <p:sldId id="260" r:id="rId9"/>
    <p:sldId id="262" r:id="rId10"/>
    <p:sldId id="263" r:id="rId11"/>
    <p:sldId id="264" r:id="rId12"/>
    <p:sldId id="384" r:id="rId13"/>
    <p:sldId id="265" r:id="rId14"/>
    <p:sldId id="266" r:id="rId15"/>
    <p:sldId id="268" r:id="rId16"/>
    <p:sldId id="269" r:id="rId1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997" autoAdjust="0"/>
    <p:restoredTop sz="95634" autoAdjust="0"/>
  </p:normalViewPr>
  <p:slideViewPr>
    <p:cSldViewPr snapToGrid="0">
      <p:cViewPr varScale="1">
        <p:scale>
          <a:sx n="106" d="100"/>
          <a:sy n="106" d="100"/>
        </p:scale>
        <p:origin x="732" y="96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notesMaster" Target="notesMasters/notesMaster1.xml"/><Relationship Id="rId3" Type="http://schemas.openxmlformats.org/officeDocument/2006/relationships/customXml" Target="../customXml/item3.xml"/><Relationship Id="rId21" Type="http://schemas.openxmlformats.org/officeDocument/2006/relationships/theme" Target="theme/theme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4E77F774-2A2B-435A-8082-04A806A2EDB3}" type="doc">
      <dgm:prSet loTypeId="urn:microsoft.com/office/officeart/2008/layout/LinedList" loCatId="list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en-US"/>
        </a:p>
      </dgm:t>
    </dgm:pt>
    <dgm:pt modelId="{C1480729-B80D-4D84-8425-8FFD89EE7422}">
      <dgm:prSet/>
      <dgm:spPr/>
      <dgm:t>
        <a:bodyPr/>
        <a:lstStyle/>
        <a:p>
          <a:r>
            <a:rPr lang="en-GB" b="1"/>
            <a:t>Key Worker System</a:t>
          </a:r>
          <a:endParaRPr lang="en-US"/>
        </a:p>
      </dgm:t>
    </dgm:pt>
    <dgm:pt modelId="{C4859CE4-047F-492F-98E9-F45403EF9B82}" type="parTrans" cxnId="{57E1F8B6-ED02-4051-AEF4-E8261F01BB13}">
      <dgm:prSet/>
      <dgm:spPr/>
      <dgm:t>
        <a:bodyPr/>
        <a:lstStyle/>
        <a:p>
          <a:endParaRPr lang="en-US"/>
        </a:p>
      </dgm:t>
    </dgm:pt>
    <dgm:pt modelId="{5B5B172D-B1CC-4EED-9932-DDD359356C20}" type="sibTrans" cxnId="{57E1F8B6-ED02-4051-AEF4-E8261F01BB13}">
      <dgm:prSet/>
      <dgm:spPr/>
      <dgm:t>
        <a:bodyPr/>
        <a:lstStyle/>
        <a:p>
          <a:endParaRPr lang="en-US"/>
        </a:p>
      </dgm:t>
    </dgm:pt>
    <dgm:pt modelId="{D51C88FF-2B0C-4D17-9F2D-7AE91A7270E6}">
      <dgm:prSet/>
      <dgm:spPr/>
      <dgm:t>
        <a:bodyPr/>
        <a:lstStyle/>
        <a:p>
          <a:r>
            <a:rPr lang="en-GB"/>
            <a:t>One consistent adult builds trust and security.</a:t>
          </a:r>
          <a:endParaRPr lang="en-US"/>
        </a:p>
      </dgm:t>
    </dgm:pt>
    <dgm:pt modelId="{43CABAA2-7DBB-428D-BB00-F37D3FD3C51D}" type="parTrans" cxnId="{E32F4B0E-5B28-4AA4-8840-463184B8749D}">
      <dgm:prSet/>
      <dgm:spPr/>
      <dgm:t>
        <a:bodyPr/>
        <a:lstStyle/>
        <a:p>
          <a:endParaRPr lang="en-US"/>
        </a:p>
      </dgm:t>
    </dgm:pt>
    <dgm:pt modelId="{80416834-4BCC-48AB-BE4B-A02D19C915C4}" type="sibTrans" cxnId="{E32F4B0E-5B28-4AA4-8840-463184B8749D}">
      <dgm:prSet/>
      <dgm:spPr/>
      <dgm:t>
        <a:bodyPr/>
        <a:lstStyle/>
        <a:p>
          <a:endParaRPr lang="en-US"/>
        </a:p>
      </dgm:t>
    </dgm:pt>
    <dgm:pt modelId="{377F2965-29E8-4398-8E36-74B6526469F7}">
      <dgm:prSet/>
      <dgm:spPr/>
      <dgm:t>
        <a:bodyPr/>
        <a:lstStyle/>
        <a:p>
          <a:r>
            <a:rPr lang="en-GB" b="1"/>
            <a:t>Predictable Routines</a:t>
          </a:r>
          <a:endParaRPr lang="en-US"/>
        </a:p>
      </dgm:t>
    </dgm:pt>
    <dgm:pt modelId="{C0A2E01F-3D57-4D49-8215-8A4A978CB79D}" type="parTrans" cxnId="{A80277E9-5C4E-4238-983C-A3F5C5B9EFB1}">
      <dgm:prSet/>
      <dgm:spPr/>
      <dgm:t>
        <a:bodyPr/>
        <a:lstStyle/>
        <a:p>
          <a:endParaRPr lang="en-US"/>
        </a:p>
      </dgm:t>
    </dgm:pt>
    <dgm:pt modelId="{988C990E-A007-4283-AF95-D71559F0C3B6}" type="sibTrans" cxnId="{A80277E9-5C4E-4238-983C-A3F5C5B9EFB1}">
      <dgm:prSet/>
      <dgm:spPr/>
      <dgm:t>
        <a:bodyPr/>
        <a:lstStyle/>
        <a:p>
          <a:endParaRPr lang="en-US"/>
        </a:p>
      </dgm:t>
    </dgm:pt>
    <dgm:pt modelId="{AFCC3CB3-E036-45FD-BAD1-BDD0DF071763}">
      <dgm:prSet/>
      <dgm:spPr/>
      <dgm:t>
        <a:bodyPr/>
        <a:lstStyle/>
        <a:p>
          <a:r>
            <a:rPr lang="en-GB"/>
            <a:t>Reduces anxiety and uncertainty.</a:t>
          </a:r>
          <a:endParaRPr lang="en-US"/>
        </a:p>
      </dgm:t>
    </dgm:pt>
    <dgm:pt modelId="{5B979A8F-E35C-48F4-AAB3-ADA060F8F68F}" type="parTrans" cxnId="{8DF0C73B-B07A-48D9-BD82-13789BEB9436}">
      <dgm:prSet/>
      <dgm:spPr/>
      <dgm:t>
        <a:bodyPr/>
        <a:lstStyle/>
        <a:p>
          <a:endParaRPr lang="en-US"/>
        </a:p>
      </dgm:t>
    </dgm:pt>
    <dgm:pt modelId="{75397017-988D-45DD-801E-FD6FC58EC059}" type="sibTrans" cxnId="{8DF0C73B-B07A-48D9-BD82-13789BEB9436}">
      <dgm:prSet/>
      <dgm:spPr/>
      <dgm:t>
        <a:bodyPr/>
        <a:lstStyle/>
        <a:p>
          <a:endParaRPr lang="en-US"/>
        </a:p>
      </dgm:t>
    </dgm:pt>
    <dgm:pt modelId="{35F6C8F6-F299-4FFA-9BBE-8D2D39085CF0}">
      <dgm:prSet/>
      <dgm:spPr/>
      <dgm:t>
        <a:bodyPr/>
        <a:lstStyle/>
        <a:p>
          <a:r>
            <a:rPr lang="en-GB" b="1"/>
            <a:t>Transition Support</a:t>
          </a:r>
          <a:endParaRPr lang="en-US"/>
        </a:p>
      </dgm:t>
    </dgm:pt>
    <dgm:pt modelId="{34DA31D0-6102-4BAB-8537-0E44C2A95199}" type="parTrans" cxnId="{D585A66F-7661-46A7-B016-7CB269924E0C}">
      <dgm:prSet/>
      <dgm:spPr/>
      <dgm:t>
        <a:bodyPr/>
        <a:lstStyle/>
        <a:p>
          <a:endParaRPr lang="en-US"/>
        </a:p>
      </dgm:t>
    </dgm:pt>
    <dgm:pt modelId="{4993E505-B232-4D54-88E7-A088E54FBE1A}" type="sibTrans" cxnId="{D585A66F-7661-46A7-B016-7CB269924E0C}">
      <dgm:prSet/>
      <dgm:spPr/>
      <dgm:t>
        <a:bodyPr/>
        <a:lstStyle/>
        <a:p>
          <a:endParaRPr lang="en-US"/>
        </a:p>
      </dgm:t>
    </dgm:pt>
    <dgm:pt modelId="{9F0052E1-9A4E-4E58-B5D9-D032F76981E8}">
      <dgm:prSet/>
      <dgm:spPr/>
      <dgm:t>
        <a:bodyPr/>
        <a:lstStyle/>
        <a:p>
          <a:r>
            <a:rPr lang="en-GB"/>
            <a:t>Visual schedules and preparation before separation.</a:t>
          </a:r>
          <a:endParaRPr lang="en-US"/>
        </a:p>
      </dgm:t>
    </dgm:pt>
    <dgm:pt modelId="{BC3AD382-0DE9-43EF-9D5D-7E946D51001A}" type="parTrans" cxnId="{94870B83-5172-4785-862E-9028F0772DBB}">
      <dgm:prSet/>
      <dgm:spPr/>
      <dgm:t>
        <a:bodyPr/>
        <a:lstStyle/>
        <a:p>
          <a:endParaRPr lang="en-US"/>
        </a:p>
      </dgm:t>
    </dgm:pt>
    <dgm:pt modelId="{57332D8D-2ADC-4876-944F-5C86720FFA7F}" type="sibTrans" cxnId="{94870B83-5172-4785-862E-9028F0772DBB}">
      <dgm:prSet/>
      <dgm:spPr/>
      <dgm:t>
        <a:bodyPr/>
        <a:lstStyle/>
        <a:p>
          <a:endParaRPr lang="en-US"/>
        </a:p>
      </dgm:t>
    </dgm:pt>
    <dgm:pt modelId="{2702227A-A783-4823-B4F2-727380597AC1}">
      <dgm:prSet/>
      <dgm:spPr/>
      <dgm:t>
        <a:bodyPr/>
        <a:lstStyle/>
        <a:p>
          <a:r>
            <a:rPr lang="en-GB" b="1"/>
            <a:t>Emotional Coaching</a:t>
          </a:r>
          <a:endParaRPr lang="en-US"/>
        </a:p>
      </dgm:t>
    </dgm:pt>
    <dgm:pt modelId="{8CB552CE-6238-4110-847F-3FD293C4B018}" type="parTrans" cxnId="{DEA164AB-4BA3-4075-BDCC-F5AECA754C1C}">
      <dgm:prSet/>
      <dgm:spPr/>
      <dgm:t>
        <a:bodyPr/>
        <a:lstStyle/>
        <a:p>
          <a:endParaRPr lang="en-US"/>
        </a:p>
      </dgm:t>
    </dgm:pt>
    <dgm:pt modelId="{3855C195-CD86-43FD-A745-12BB1F6FBCC5}" type="sibTrans" cxnId="{DEA164AB-4BA3-4075-BDCC-F5AECA754C1C}">
      <dgm:prSet/>
      <dgm:spPr/>
      <dgm:t>
        <a:bodyPr/>
        <a:lstStyle/>
        <a:p>
          <a:endParaRPr lang="en-US"/>
        </a:p>
      </dgm:t>
    </dgm:pt>
    <dgm:pt modelId="{DD305D8D-9F6C-4E37-A271-C49FA24D549C}">
      <dgm:prSet/>
      <dgm:spPr/>
      <dgm:t>
        <a:bodyPr/>
        <a:lstStyle/>
        <a:p>
          <a:r>
            <a:rPr lang="en-GB"/>
            <a:t>Helping Isaac identify and express feelings.</a:t>
          </a:r>
          <a:endParaRPr lang="en-US"/>
        </a:p>
      </dgm:t>
    </dgm:pt>
    <dgm:pt modelId="{09B3BD4A-890F-4A8B-9D7F-075E3ED2C452}" type="parTrans" cxnId="{57879116-2521-4EAE-B0F0-74B1D2F433A0}">
      <dgm:prSet/>
      <dgm:spPr/>
      <dgm:t>
        <a:bodyPr/>
        <a:lstStyle/>
        <a:p>
          <a:endParaRPr lang="en-US"/>
        </a:p>
      </dgm:t>
    </dgm:pt>
    <dgm:pt modelId="{874D3E60-D163-4C6D-8D5E-DF4213E2A8FC}" type="sibTrans" cxnId="{57879116-2521-4EAE-B0F0-74B1D2F433A0}">
      <dgm:prSet/>
      <dgm:spPr/>
      <dgm:t>
        <a:bodyPr/>
        <a:lstStyle/>
        <a:p>
          <a:endParaRPr lang="en-US"/>
        </a:p>
      </dgm:t>
    </dgm:pt>
    <dgm:pt modelId="{C8681A96-9E82-4DFC-88DB-E3DD214D493E}">
      <dgm:prSet/>
      <dgm:spPr/>
      <dgm:t>
        <a:bodyPr/>
        <a:lstStyle/>
        <a:p>
          <a:r>
            <a:rPr lang="en-GB" b="1"/>
            <a:t>Expected Outcome</a:t>
          </a:r>
          <a:endParaRPr lang="en-US"/>
        </a:p>
      </dgm:t>
    </dgm:pt>
    <dgm:pt modelId="{41F29FB5-C579-4D7D-A5AA-F016B99E27E5}" type="parTrans" cxnId="{45D38207-0F7B-45F9-B7A6-51002E8BB85D}">
      <dgm:prSet/>
      <dgm:spPr/>
      <dgm:t>
        <a:bodyPr/>
        <a:lstStyle/>
        <a:p>
          <a:endParaRPr lang="en-US"/>
        </a:p>
      </dgm:t>
    </dgm:pt>
    <dgm:pt modelId="{CB90165D-6783-4C02-8C2C-5368F9DDF5D1}" type="sibTrans" cxnId="{45D38207-0F7B-45F9-B7A6-51002E8BB85D}">
      <dgm:prSet/>
      <dgm:spPr/>
      <dgm:t>
        <a:bodyPr/>
        <a:lstStyle/>
        <a:p>
          <a:endParaRPr lang="en-US"/>
        </a:p>
      </dgm:t>
    </dgm:pt>
    <dgm:pt modelId="{A2FABE7B-F36F-476F-88E3-78FFCF288AF2}">
      <dgm:prSet/>
      <dgm:spPr/>
      <dgm:t>
        <a:bodyPr/>
        <a:lstStyle/>
        <a:p>
          <a:r>
            <a:rPr lang="en-GB"/>
            <a:t>Improved emotional security and reduced separation anxiety.</a:t>
          </a:r>
          <a:endParaRPr lang="en-US"/>
        </a:p>
      </dgm:t>
    </dgm:pt>
    <dgm:pt modelId="{FB3D4095-3AF7-421E-962D-C41EDF26DE10}" type="parTrans" cxnId="{D13F8136-A1C6-4937-A1BE-4DBA54F2C4B1}">
      <dgm:prSet/>
      <dgm:spPr/>
      <dgm:t>
        <a:bodyPr/>
        <a:lstStyle/>
        <a:p>
          <a:endParaRPr lang="en-US"/>
        </a:p>
      </dgm:t>
    </dgm:pt>
    <dgm:pt modelId="{A53F704B-6CAE-4053-9AB5-77F0700E6B2A}" type="sibTrans" cxnId="{D13F8136-A1C6-4937-A1BE-4DBA54F2C4B1}">
      <dgm:prSet/>
      <dgm:spPr/>
      <dgm:t>
        <a:bodyPr/>
        <a:lstStyle/>
        <a:p>
          <a:endParaRPr lang="en-US"/>
        </a:p>
      </dgm:t>
    </dgm:pt>
    <dgm:pt modelId="{1C88613B-1CDC-4FB5-AEEE-C8FE225A08F3}">
      <dgm:prSet/>
      <dgm:spPr/>
      <dgm:t>
        <a:bodyPr/>
        <a:lstStyle/>
        <a:p>
          <a:r>
            <a:rPr lang="en-GB"/>
            <a:t>(Bowlby, 1969)</a:t>
          </a:r>
          <a:endParaRPr lang="en-US"/>
        </a:p>
      </dgm:t>
    </dgm:pt>
    <dgm:pt modelId="{086B773C-9301-457B-88FB-438E0273037A}" type="parTrans" cxnId="{8965D5C9-2CF2-4017-89EE-9A7C9A3C5023}">
      <dgm:prSet/>
      <dgm:spPr/>
      <dgm:t>
        <a:bodyPr/>
        <a:lstStyle/>
        <a:p>
          <a:endParaRPr lang="en-US"/>
        </a:p>
      </dgm:t>
    </dgm:pt>
    <dgm:pt modelId="{E00B037A-F040-468F-8814-CB8D3A8B33C5}" type="sibTrans" cxnId="{8965D5C9-2CF2-4017-89EE-9A7C9A3C5023}">
      <dgm:prSet/>
      <dgm:spPr/>
      <dgm:t>
        <a:bodyPr/>
        <a:lstStyle/>
        <a:p>
          <a:endParaRPr lang="en-US"/>
        </a:p>
      </dgm:t>
    </dgm:pt>
    <dgm:pt modelId="{EAE98815-79B3-492A-AD11-24E8B4C490C6}" type="pres">
      <dgm:prSet presAssocID="{4E77F774-2A2B-435A-8082-04A806A2EDB3}" presName="vert0" presStyleCnt="0">
        <dgm:presLayoutVars>
          <dgm:dir/>
          <dgm:animOne val="branch"/>
          <dgm:animLvl val="lvl"/>
        </dgm:presLayoutVars>
      </dgm:prSet>
      <dgm:spPr/>
    </dgm:pt>
    <dgm:pt modelId="{14AF97D6-165D-4F31-9755-04F368831B45}" type="pres">
      <dgm:prSet presAssocID="{C1480729-B80D-4D84-8425-8FFD89EE7422}" presName="thickLine" presStyleLbl="alignNode1" presStyleIdx="0" presStyleCnt="11"/>
      <dgm:spPr/>
    </dgm:pt>
    <dgm:pt modelId="{2526536B-9D8A-4D42-BC09-CA8E8E02F7D4}" type="pres">
      <dgm:prSet presAssocID="{C1480729-B80D-4D84-8425-8FFD89EE7422}" presName="horz1" presStyleCnt="0"/>
      <dgm:spPr/>
    </dgm:pt>
    <dgm:pt modelId="{B6753872-B1D4-4326-98C4-612765747C12}" type="pres">
      <dgm:prSet presAssocID="{C1480729-B80D-4D84-8425-8FFD89EE7422}" presName="tx1" presStyleLbl="revTx" presStyleIdx="0" presStyleCnt="11"/>
      <dgm:spPr/>
    </dgm:pt>
    <dgm:pt modelId="{9F341347-7DB3-4388-AC06-15010AEE9C62}" type="pres">
      <dgm:prSet presAssocID="{C1480729-B80D-4D84-8425-8FFD89EE7422}" presName="vert1" presStyleCnt="0"/>
      <dgm:spPr/>
    </dgm:pt>
    <dgm:pt modelId="{11336CC4-5F1C-4E91-A61E-A76BB6882FF6}" type="pres">
      <dgm:prSet presAssocID="{D51C88FF-2B0C-4D17-9F2D-7AE91A7270E6}" presName="thickLine" presStyleLbl="alignNode1" presStyleIdx="1" presStyleCnt="11"/>
      <dgm:spPr/>
    </dgm:pt>
    <dgm:pt modelId="{34689593-B3D8-4FFF-A14A-56DA350DFDF5}" type="pres">
      <dgm:prSet presAssocID="{D51C88FF-2B0C-4D17-9F2D-7AE91A7270E6}" presName="horz1" presStyleCnt="0"/>
      <dgm:spPr/>
    </dgm:pt>
    <dgm:pt modelId="{01D63178-D95A-40FC-8A82-96BF543275EB}" type="pres">
      <dgm:prSet presAssocID="{D51C88FF-2B0C-4D17-9F2D-7AE91A7270E6}" presName="tx1" presStyleLbl="revTx" presStyleIdx="1" presStyleCnt="11"/>
      <dgm:spPr/>
    </dgm:pt>
    <dgm:pt modelId="{F9F8AA31-4DBC-441F-B36D-14FCBA7FFCAA}" type="pres">
      <dgm:prSet presAssocID="{D51C88FF-2B0C-4D17-9F2D-7AE91A7270E6}" presName="vert1" presStyleCnt="0"/>
      <dgm:spPr/>
    </dgm:pt>
    <dgm:pt modelId="{911ACF64-0FEB-4481-BFFD-49C24C6A2549}" type="pres">
      <dgm:prSet presAssocID="{377F2965-29E8-4398-8E36-74B6526469F7}" presName="thickLine" presStyleLbl="alignNode1" presStyleIdx="2" presStyleCnt="11"/>
      <dgm:spPr/>
    </dgm:pt>
    <dgm:pt modelId="{441D8B8C-7A84-40AD-B287-DDF8E696B89C}" type="pres">
      <dgm:prSet presAssocID="{377F2965-29E8-4398-8E36-74B6526469F7}" presName="horz1" presStyleCnt="0"/>
      <dgm:spPr/>
    </dgm:pt>
    <dgm:pt modelId="{71341EEC-2F7A-4E47-91D0-C6EB677B5A52}" type="pres">
      <dgm:prSet presAssocID="{377F2965-29E8-4398-8E36-74B6526469F7}" presName="tx1" presStyleLbl="revTx" presStyleIdx="2" presStyleCnt="11"/>
      <dgm:spPr/>
    </dgm:pt>
    <dgm:pt modelId="{7F2F50DE-1588-4C4C-B045-80FE10281407}" type="pres">
      <dgm:prSet presAssocID="{377F2965-29E8-4398-8E36-74B6526469F7}" presName="vert1" presStyleCnt="0"/>
      <dgm:spPr/>
    </dgm:pt>
    <dgm:pt modelId="{7427A064-EC4B-4B27-AD77-F41EB3C4708F}" type="pres">
      <dgm:prSet presAssocID="{AFCC3CB3-E036-45FD-BAD1-BDD0DF071763}" presName="thickLine" presStyleLbl="alignNode1" presStyleIdx="3" presStyleCnt="11"/>
      <dgm:spPr/>
    </dgm:pt>
    <dgm:pt modelId="{5640839E-9DAA-480D-B9A9-1B407C3A7C6A}" type="pres">
      <dgm:prSet presAssocID="{AFCC3CB3-E036-45FD-BAD1-BDD0DF071763}" presName="horz1" presStyleCnt="0"/>
      <dgm:spPr/>
    </dgm:pt>
    <dgm:pt modelId="{1C59577D-795C-4B26-9907-4B9771D7BB7B}" type="pres">
      <dgm:prSet presAssocID="{AFCC3CB3-E036-45FD-BAD1-BDD0DF071763}" presName="tx1" presStyleLbl="revTx" presStyleIdx="3" presStyleCnt="11"/>
      <dgm:spPr/>
    </dgm:pt>
    <dgm:pt modelId="{16970F5F-F11A-40EA-9232-695EA9995799}" type="pres">
      <dgm:prSet presAssocID="{AFCC3CB3-E036-45FD-BAD1-BDD0DF071763}" presName="vert1" presStyleCnt="0"/>
      <dgm:spPr/>
    </dgm:pt>
    <dgm:pt modelId="{738DAB0D-6BF7-48D5-B0BC-74FAD9132CC2}" type="pres">
      <dgm:prSet presAssocID="{35F6C8F6-F299-4FFA-9BBE-8D2D39085CF0}" presName="thickLine" presStyleLbl="alignNode1" presStyleIdx="4" presStyleCnt="11"/>
      <dgm:spPr/>
    </dgm:pt>
    <dgm:pt modelId="{24246F77-0CF7-4AED-B60B-90CCF88DEC82}" type="pres">
      <dgm:prSet presAssocID="{35F6C8F6-F299-4FFA-9BBE-8D2D39085CF0}" presName="horz1" presStyleCnt="0"/>
      <dgm:spPr/>
    </dgm:pt>
    <dgm:pt modelId="{61C4FC81-94DD-4D51-A3D3-85D0CDF8613A}" type="pres">
      <dgm:prSet presAssocID="{35F6C8F6-F299-4FFA-9BBE-8D2D39085CF0}" presName="tx1" presStyleLbl="revTx" presStyleIdx="4" presStyleCnt="11"/>
      <dgm:spPr/>
    </dgm:pt>
    <dgm:pt modelId="{34ACBB18-7E9C-4BF9-8302-EED1373C29E2}" type="pres">
      <dgm:prSet presAssocID="{35F6C8F6-F299-4FFA-9BBE-8D2D39085CF0}" presName="vert1" presStyleCnt="0"/>
      <dgm:spPr/>
    </dgm:pt>
    <dgm:pt modelId="{1DD997D3-2A96-4C7F-A2C1-95D6F7179108}" type="pres">
      <dgm:prSet presAssocID="{9F0052E1-9A4E-4E58-B5D9-D032F76981E8}" presName="thickLine" presStyleLbl="alignNode1" presStyleIdx="5" presStyleCnt="11"/>
      <dgm:spPr/>
    </dgm:pt>
    <dgm:pt modelId="{87EEE4A9-225C-40D9-A599-F9A4F5D3DD6E}" type="pres">
      <dgm:prSet presAssocID="{9F0052E1-9A4E-4E58-B5D9-D032F76981E8}" presName="horz1" presStyleCnt="0"/>
      <dgm:spPr/>
    </dgm:pt>
    <dgm:pt modelId="{5D107796-D01F-4E47-ADD6-09522A7EFD91}" type="pres">
      <dgm:prSet presAssocID="{9F0052E1-9A4E-4E58-B5D9-D032F76981E8}" presName="tx1" presStyleLbl="revTx" presStyleIdx="5" presStyleCnt="11"/>
      <dgm:spPr/>
    </dgm:pt>
    <dgm:pt modelId="{D7299BFC-0D78-4DCA-BB78-3BBAAE50711B}" type="pres">
      <dgm:prSet presAssocID="{9F0052E1-9A4E-4E58-B5D9-D032F76981E8}" presName="vert1" presStyleCnt="0"/>
      <dgm:spPr/>
    </dgm:pt>
    <dgm:pt modelId="{17A7BC94-B87F-45C0-A8E2-8BDA86CBCE94}" type="pres">
      <dgm:prSet presAssocID="{2702227A-A783-4823-B4F2-727380597AC1}" presName="thickLine" presStyleLbl="alignNode1" presStyleIdx="6" presStyleCnt="11"/>
      <dgm:spPr/>
    </dgm:pt>
    <dgm:pt modelId="{DE932D9D-ABF0-4E48-BA58-1D2CA8A9BB99}" type="pres">
      <dgm:prSet presAssocID="{2702227A-A783-4823-B4F2-727380597AC1}" presName="horz1" presStyleCnt="0"/>
      <dgm:spPr/>
    </dgm:pt>
    <dgm:pt modelId="{98B6A462-82C5-425F-ACF6-0689781142C4}" type="pres">
      <dgm:prSet presAssocID="{2702227A-A783-4823-B4F2-727380597AC1}" presName="tx1" presStyleLbl="revTx" presStyleIdx="6" presStyleCnt="11"/>
      <dgm:spPr/>
    </dgm:pt>
    <dgm:pt modelId="{622944B4-D620-4590-BFFA-56423882381B}" type="pres">
      <dgm:prSet presAssocID="{2702227A-A783-4823-B4F2-727380597AC1}" presName="vert1" presStyleCnt="0"/>
      <dgm:spPr/>
    </dgm:pt>
    <dgm:pt modelId="{7E9BA28D-A809-455E-8431-050D7F48F446}" type="pres">
      <dgm:prSet presAssocID="{DD305D8D-9F6C-4E37-A271-C49FA24D549C}" presName="thickLine" presStyleLbl="alignNode1" presStyleIdx="7" presStyleCnt="11"/>
      <dgm:spPr/>
    </dgm:pt>
    <dgm:pt modelId="{33AE3439-3BC6-40C9-B9B0-AB3E83599E63}" type="pres">
      <dgm:prSet presAssocID="{DD305D8D-9F6C-4E37-A271-C49FA24D549C}" presName="horz1" presStyleCnt="0"/>
      <dgm:spPr/>
    </dgm:pt>
    <dgm:pt modelId="{ABA8E66E-573E-42CF-A5A8-F83464896CB0}" type="pres">
      <dgm:prSet presAssocID="{DD305D8D-9F6C-4E37-A271-C49FA24D549C}" presName="tx1" presStyleLbl="revTx" presStyleIdx="7" presStyleCnt="11"/>
      <dgm:spPr/>
    </dgm:pt>
    <dgm:pt modelId="{BD13E471-2899-46C6-B2BD-247F1EB59C79}" type="pres">
      <dgm:prSet presAssocID="{DD305D8D-9F6C-4E37-A271-C49FA24D549C}" presName="vert1" presStyleCnt="0"/>
      <dgm:spPr/>
    </dgm:pt>
    <dgm:pt modelId="{3FDFCDAC-1C9D-49C7-A639-87501D08A5FC}" type="pres">
      <dgm:prSet presAssocID="{C8681A96-9E82-4DFC-88DB-E3DD214D493E}" presName="thickLine" presStyleLbl="alignNode1" presStyleIdx="8" presStyleCnt="11"/>
      <dgm:spPr/>
    </dgm:pt>
    <dgm:pt modelId="{64A5BEE7-33F6-4A06-8B22-0A6818C1C69B}" type="pres">
      <dgm:prSet presAssocID="{C8681A96-9E82-4DFC-88DB-E3DD214D493E}" presName="horz1" presStyleCnt="0"/>
      <dgm:spPr/>
    </dgm:pt>
    <dgm:pt modelId="{3E3656B9-36D9-4493-A4C0-43013643634A}" type="pres">
      <dgm:prSet presAssocID="{C8681A96-9E82-4DFC-88DB-E3DD214D493E}" presName="tx1" presStyleLbl="revTx" presStyleIdx="8" presStyleCnt="11"/>
      <dgm:spPr/>
    </dgm:pt>
    <dgm:pt modelId="{CD2C8D24-FE42-45EB-9AEE-F625932C5A80}" type="pres">
      <dgm:prSet presAssocID="{C8681A96-9E82-4DFC-88DB-E3DD214D493E}" presName="vert1" presStyleCnt="0"/>
      <dgm:spPr/>
    </dgm:pt>
    <dgm:pt modelId="{69500309-01A0-4278-B247-E653CE3CFAD1}" type="pres">
      <dgm:prSet presAssocID="{A2FABE7B-F36F-476F-88E3-78FFCF288AF2}" presName="thickLine" presStyleLbl="alignNode1" presStyleIdx="9" presStyleCnt="11"/>
      <dgm:spPr/>
    </dgm:pt>
    <dgm:pt modelId="{5452F14A-4A64-426B-AA94-9F4DF282A777}" type="pres">
      <dgm:prSet presAssocID="{A2FABE7B-F36F-476F-88E3-78FFCF288AF2}" presName="horz1" presStyleCnt="0"/>
      <dgm:spPr/>
    </dgm:pt>
    <dgm:pt modelId="{9FEBF488-1E62-46E6-A6ED-8E66D5D712D0}" type="pres">
      <dgm:prSet presAssocID="{A2FABE7B-F36F-476F-88E3-78FFCF288AF2}" presName="tx1" presStyleLbl="revTx" presStyleIdx="9" presStyleCnt="11"/>
      <dgm:spPr/>
    </dgm:pt>
    <dgm:pt modelId="{384616BB-1012-4ED1-88B3-609ACE47B6B4}" type="pres">
      <dgm:prSet presAssocID="{A2FABE7B-F36F-476F-88E3-78FFCF288AF2}" presName="vert1" presStyleCnt="0"/>
      <dgm:spPr/>
    </dgm:pt>
    <dgm:pt modelId="{B240EEE0-6CAF-47EE-B001-6CF8678ACE51}" type="pres">
      <dgm:prSet presAssocID="{1C88613B-1CDC-4FB5-AEEE-C8FE225A08F3}" presName="thickLine" presStyleLbl="alignNode1" presStyleIdx="10" presStyleCnt="11"/>
      <dgm:spPr/>
    </dgm:pt>
    <dgm:pt modelId="{B87A7281-BB4B-422D-ADBC-1A8519632C8D}" type="pres">
      <dgm:prSet presAssocID="{1C88613B-1CDC-4FB5-AEEE-C8FE225A08F3}" presName="horz1" presStyleCnt="0"/>
      <dgm:spPr/>
    </dgm:pt>
    <dgm:pt modelId="{5842B177-4E07-4718-94F6-CE00A53E141A}" type="pres">
      <dgm:prSet presAssocID="{1C88613B-1CDC-4FB5-AEEE-C8FE225A08F3}" presName="tx1" presStyleLbl="revTx" presStyleIdx="10" presStyleCnt="11"/>
      <dgm:spPr/>
    </dgm:pt>
    <dgm:pt modelId="{1A8E9A24-66C6-4594-9494-1F8B79B349CE}" type="pres">
      <dgm:prSet presAssocID="{1C88613B-1CDC-4FB5-AEEE-C8FE225A08F3}" presName="vert1" presStyleCnt="0"/>
      <dgm:spPr/>
    </dgm:pt>
  </dgm:ptLst>
  <dgm:cxnLst>
    <dgm:cxn modelId="{45D38207-0F7B-45F9-B7A6-51002E8BB85D}" srcId="{4E77F774-2A2B-435A-8082-04A806A2EDB3}" destId="{C8681A96-9E82-4DFC-88DB-E3DD214D493E}" srcOrd="8" destOrd="0" parTransId="{41F29FB5-C579-4D7D-A5AA-F016B99E27E5}" sibTransId="{CB90165D-6783-4C02-8C2C-5368F9DDF5D1}"/>
    <dgm:cxn modelId="{50546708-4AFA-4F6D-88CA-F5BAC0ABC769}" type="presOf" srcId="{377F2965-29E8-4398-8E36-74B6526469F7}" destId="{71341EEC-2F7A-4E47-91D0-C6EB677B5A52}" srcOrd="0" destOrd="0" presId="urn:microsoft.com/office/officeart/2008/layout/LinedList"/>
    <dgm:cxn modelId="{9213E708-CFFF-460B-BCDA-36168603DAE0}" type="presOf" srcId="{1C88613B-1CDC-4FB5-AEEE-C8FE225A08F3}" destId="{5842B177-4E07-4718-94F6-CE00A53E141A}" srcOrd="0" destOrd="0" presId="urn:microsoft.com/office/officeart/2008/layout/LinedList"/>
    <dgm:cxn modelId="{E32F4B0E-5B28-4AA4-8840-463184B8749D}" srcId="{4E77F774-2A2B-435A-8082-04A806A2EDB3}" destId="{D51C88FF-2B0C-4D17-9F2D-7AE91A7270E6}" srcOrd="1" destOrd="0" parTransId="{43CABAA2-7DBB-428D-BB00-F37D3FD3C51D}" sibTransId="{80416834-4BCC-48AB-BE4B-A02D19C915C4}"/>
    <dgm:cxn modelId="{A8F5C40E-A4E2-4CD2-A64B-0E5182A832B9}" type="presOf" srcId="{C8681A96-9E82-4DFC-88DB-E3DD214D493E}" destId="{3E3656B9-36D9-4493-A4C0-43013643634A}" srcOrd="0" destOrd="0" presId="urn:microsoft.com/office/officeart/2008/layout/LinedList"/>
    <dgm:cxn modelId="{57879116-2521-4EAE-B0F0-74B1D2F433A0}" srcId="{4E77F774-2A2B-435A-8082-04A806A2EDB3}" destId="{DD305D8D-9F6C-4E37-A271-C49FA24D549C}" srcOrd="7" destOrd="0" parTransId="{09B3BD4A-890F-4A8B-9D7F-075E3ED2C452}" sibTransId="{874D3E60-D163-4C6D-8D5E-DF4213E2A8FC}"/>
    <dgm:cxn modelId="{5585A916-E0B5-45B0-8706-08590D0E894D}" type="presOf" srcId="{35F6C8F6-F299-4FFA-9BBE-8D2D39085CF0}" destId="{61C4FC81-94DD-4D51-A3D3-85D0CDF8613A}" srcOrd="0" destOrd="0" presId="urn:microsoft.com/office/officeart/2008/layout/LinedList"/>
    <dgm:cxn modelId="{8138351A-A8BA-4C22-BD15-75F37DD7779D}" type="presOf" srcId="{DD305D8D-9F6C-4E37-A271-C49FA24D549C}" destId="{ABA8E66E-573E-42CF-A5A8-F83464896CB0}" srcOrd="0" destOrd="0" presId="urn:microsoft.com/office/officeart/2008/layout/LinedList"/>
    <dgm:cxn modelId="{D13F8136-A1C6-4937-A1BE-4DBA54F2C4B1}" srcId="{4E77F774-2A2B-435A-8082-04A806A2EDB3}" destId="{A2FABE7B-F36F-476F-88E3-78FFCF288AF2}" srcOrd="9" destOrd="0" parTransId="{FB3D4095-3AF7-421E-962D-C41EDF26DE10}" sibTransId="{A53F704B-6CAE-4053-9AB5-77F0700E6B2A}"/>
    <dgm:cxn modelId="{8DF0C73B-B07A-48D9-BD82-13789BEB9436}" srcId="{4E77F774-2A2B-435A-8082-04A806A2EDB3}" destId="{AFCC3CB3-E036-45FD-BAD1-BDD0DF071763}" srcOrd="3" destOrd="0" parTransId="{5B979A8F-E35C-48F4-AAB3-ADA060F8F68F}" sibTransId="{75397017-988D-45DD-801E-FD6FC58EC059}"/>
    <dgm:cxn modelId="{E7766B65-0AAA-47A2-8B79-A75EC9B9B42F}" type="presOf" srcId="{A2FABE7B-F36F-476F-88E3-78FFCF288AF2}" destId="{9FEBF488-1E62-46E6-A6ED-8E66D5D712D0}" srcOrd="0" destOrd="0" presId="urn:microsoft.com/office/officeart/2008/layout/LinedList"/>
    <dgm:cxn modelId="{D585A66F-7661-46A7-B016-7CB269924E0C}" srcId="{4E77F774-2A2B-435A-8082-04A806A2EDB3}" destId="{35F6C8F6-F299-4FFA-9BBE-8D2D39085CF0}" srcOrd="4" destOrd="0" parTransId="{34DA31D0-6102-4BAB-8537-0E44C2A95199}" sibTransId="{4993E505-B232-4D54-88E7-A088E54FBE1A}"/>
    <dgm:cxn modelId="{4094B250-58C2-48D0-BEAF-8510C4E0D8FA}" type="presOf" srcId="{D51C88FF-2B0C-4D17-9F2D-7AE91A7270E6}" destId="{01D63178-D95A-40FC-8A82-96BF543275EB}" srcOrd="0" destOrd="0" presId="urn:microsoft.com/office/officeart/2008/layout/LinedList"/>
    <dgm:cxn modelId="{B25A477B-7818-4A3B-B7C8-DA3805EE364E}" type="presOf" srcId="{9F0052E1-9A4E-4E58-B5D9-D032F76981E8}" destId="{5D107796-D01F-4E47-ADD6-09522A7EFD91}" srcOrd="0" destOrd="0" presId="urn:microsoft.com/office/officeart/2008/layout/LinedList"/>
    <dgm:cxn modelId="{94870B83-5172-4785-862E-9028F0772DBB}" srcId="{4E77F774-2A2B-435A-8082-04A806A2EDB3}" destId="{9F0052E1-9A4E-4E58-B5D9-D032F76981E8}" srcOrd="5" destOrd="0" parTransId="{BC3AD382-0DE9-43EF-9D5D-7E946D51001A}" sibTransId="{57332D8D-2ADC-4876-944F-5C86720FFA7F}"/>
    <dgm:cxn modelId="{757A1394-F370-4AA7-A099-817FBC716B70}" type="presOf" srcId="{2702227A-A783-4823-B4F2-727380597AC1}" destId="{98B6A462-82C5-425F-ACF6-0689781142C4}" srcOrd="0" destOrd="0" presId="urn:microsoft.com/office/officeart/2008/layout/LinedList"/>
    <dgm:cxn modelId="{B089409E-A837-4042-BACF-37EF32DE55F5}" type="presOf" srcId="{AFCC3CB3-E036-45FD-BAD1-BDD0DF071763}" destId="{1C59577D-795C-4B26-9907-4B9771D7BB7B}" srcOrd="0" destOrd="0" presId="urn:microsoft.com/office/officeart/2008/layout/LinedList"/>
    <dgm:cxn modelId="{DEA164AB-4BA3-4075-BDCC-F5AECA754C1C}" srcId="{4E77F774-2A2B-435A-8082-04A806A2EDB3}" destId="{2702227A-A783-4823-B4F2-727380597AC1}" srcOrd="6" destOrd="0" parTransId="{8CB552CE-6238-4110-847F-3FD293C4B018}" sibTransId="{3855C195-CD86-43FD-A745-12BB1F6FBCC5}"/>
    <dgm:cxn modelId="{F5A171B0-21EE-4E40-A38B-7FC2CC3E8910}" type="presOf" srcId="{C1480729-B80D-4D84-8425-8FFD89EE7422}" destId="{B6753872-B1D4-4326-98C4-612765747C12}" srcOrd="0" destOrd="0" presId="urn:microsoft.com/office/officeart/2008/layout/LinedList"/>
    <dgm:cxn modelId="{57E1F8B6-ED02-4051-AEF4-E8261F01BB13}" srcId="{4E77F774-2A2B-435A-8082-04A806A2EDB3}" destId="{C1480729-B80D-4D84-8425-8FFD89EE7422}" srcOrd="0" destOrd="0" parTransId="{C4859CE4-047F-492F-98E9-F45403EF9B82}" sibTransId="{5B5B172D-B1CC-4EED-9932-DDD359356C20}"/>
    <dgm:cxn modelId="{8965D5C9-2CF2-4017-89EE-9A7C9A3C5023}" srcId="{4E77F774-2A2B-435A-8082-04A806A2EDB3}" destId="{1C88613B-1CDC-4FB5-AEEE-C8FE225A08F3}" srcOrd="10" destOrd="0" parTransId="{086B773C-9301-457B-88FB-438E0273037A}" sibTransId="{E00B037A-F040-468F-8814-CB8D3A8B33C5}"/>
    <dgm:cxn modelId="{B522E0D8-EB0C-4AB5-8832-21A68374FD50}" type="presOf" srcId="{4E77F774-2A2B-435A-8082-04A806A2EDB3}" destId="{EAE98815-79B3-492A-AD11-24E8B4C490C6}" srcOrd="0" destOrd="0" presId="urn:microsoft.com/office/officeart/2008/layout/LinedList"/>
    <dgm:cxn modelId="{A80277E9-5C4E-4238-983C-A3F5C5B9EFB1}" srcId="{4E77F774-2A2B-435A-8082-04A806A2EDB3}" destId="{377F2965-29E8-4398-8E36-74B6526469F7}" srcOrd="2" destOrd="0" parTransId="{C0A2E01F-3D57-4D49-8215-8A4A978CB79D}" sibTransId="{988C990E-A007-4283-AF95-D71559F0C3B6}"/>
    <dgm:cxn modelId="{A707462B-FA41-42D1-B8DA-F7306CC66E25}" type="presParOf" srcId="{EAE98815-79B3-492A-AD11-24E8B4C490C6}" destId="{14AF97D6-165D-4F31-9755-04F368831B45}" srcOrd="0" destOrd="0" presId="urn:microsoft.com/office/officeart/2008/layout/LinedList"/>
    <dgm:cxn modelId="{631A06C7-D0EB-4F2E-85D9-DE14A588821E}" type="presParOf" srcId="{EAE98815-79B3-492A-AD11-24E8B4C490C6}" destId="{2526536B-9D8A-4D42-BC09-CA8E8E02F7D4}" srcOrd="1" destOrd="0" presId="urn:microsoft.com/office/officeart/2008/layout/LinedList"/>
    <dgm:cxn modelId="{ECD40284-6C69-4504-9618-E94C98B575D4}" type="presParOf" srcId="{2526536B-9D8A-4D42-BC09-CA8E8E02F7D4}" destId="{B6753872-B1D4-4326-98C4-612765747C12}" srcOrd="0" destOrd="0" presId="urn:microsoft.com/office/officeart/2008/layout/LinedList"/>
    <dgm:cxn modelId="{5F13D081-53CF-419C-BCF9-C67AACCAC193}" type="presParOf" srcId="{2526536B-9D8A-4D42-BC09-CA8E8E02F7D4}" destId="{9F341347-7DB3-4388-AC06-15010AEE9C62}" srcOrd="1" destOrd="0" presId="urn:microsoft.com/office/officeart/2008/layout/LinedList"/>
    <dgm:cxn modelId="{C835D6D1-639C-4407-B86E-DED66DEB363B}" type="presParOf" srcId="{EAE98815-79B3-492A-AD11-24E8B4C490C6}" destId="{11336CC4-5F1C-4E91-A61E-A76BB6882FF6}" srcOrd="2" destOrd="0" presId="urn:microsoft.com/office/officeart/2008/layout/LinedList"/>
    <dgm:cxn modelId="{B740DA24-6B3E-49E0-9101-FDB9B61A8E24}" type="presParOf" srcId="{EAE98815-79B3-492A-AD11-24E8B4C490C6}" destId="{34689593-B3D8-4FFF-A14A-56DA350DFDF5}" srcOrd="3" destOrd="0" presId="urn:microsoft.com/office/officeart/2008/layout/LinedList"/>
    <dgm:cxn modelId="{E0B7E2BF-C874-4A20-B3D7-A36B86561B10}" type="presParOf" srcId="{34689593-B3D8-4FFF-A14A-56DA350DFDF5}" destId="{01D63178-D95A-40FC-8A82-96BF543275EB}" srcOrd="0" destOrd="0" presId="urn:microsoft.com/office/officeart/2008/layout/LinedList"/>
    <dgm:cxn modelId="{D7F81F61-5557-4FDB-BEFA-BEA5844C1D23}" type="presParOf" srcId="{34689593-B3D8-4FFF-A14A-56DA350DFDF5}" destId="{F9F8AA31-4DBC-441F-B36D-14FCBA7FFCAA}" srcOrd="1" destOrd="0" presId="urn:microsoft.com/office/officeart/2008/layout/LinedList"/>
    <dgm:cxn modelId="{0C2F2C78-FFE8-4FA1-862C-8F80120DB0BA}" type="presParOf" srcId="{EAE98815-79B3-492A-AD11-24E8B4C490C6}" destId="{911ACF64-0FEB-4481-BFFD-49C24C6A2549}" srcOrd="4" destOrd="0" presId="urn:microsoft.com/office/officeart/2008/layout/LinedList"/>
    <dgm:cxn modelId="{42A85748-78BC-4350-B53B-4E3213F5C003}" type="presParOf" srcId="{EAE98815-79B3-492A-AD11-24E8B4C490C6}" destId="{441D8B8C-7A84-40AD-B287-DDF8E696B89C}" srcOrd="5" destOrd="0" presId="urn:microsoft.com/office/officeart/2008/layout/LinedList"/>
    <dgm:cxn modelId="{A065BE8F-DE53-4A46-9C4F-067086401524}" type="presParOf" srcId="{441D8B8C-7A84-40AD-B287-DDF8E696B89C}" destId="{71341EEC-2F7A-4E47-91D0-C6EB677B5A52}" srcOrd="0" destOrd="0" presId="urn:microsoft.com/office/officeart/2008/layout/LinedList"/>
    <dgm:cxn modelId="{1CC2A233-428F-48AE-9895-9661D43A65A9}" type="presParOf" srcId="{441D8B8C-7A84-40AD-B287-DDF8E696B89C}" destId="{7F2F50DE-1588-4C4C-B045-80FE10281407}" srcOrd="1" destOrd="0" presId="urn:microsoft.com/office/officeart/2008/layout/LinedList"/>
    <dgm:cxn modelId="{8F3A94CB-25B4-4290-B627-BA6776BD2D9F}" type="presParOf" srcId="{EAE98815-79B3-492A-AD11-24E8B4C490C6}" destId="{7427A064-EC4B-4B27-AD77-F41EB3C4708F}" srcOrd="6" destOrd="0" presId="urn:microsoft.com/office/officeart/2008/layout/LinedList"/>
    <dgm:cxn modelId="{324F4EF2-E46E-4766-8F0B-95CE9F74FD2F}" type="presParOf" srcId="{EAE98815-79B3-492A-AD11-24E8B4C490C6}" destId="{5640839E-9DAA-480D-B9A9-1B407C3A7C6A}" srcOrd="7" destOrd="0" presId="urn:microsoft.com/office/officeart/2008/layout/LinedList"/>
    <dgm:cxn modelId="{2964DC55-AA47-45C6-A3A6-EE297BB76FF2}" type="presParOf" srcId="{5640839E-9DAA-480D-B9A9-1B407C3A7C6A}" destId="{1C59577D-795C-4B26-9907-4B9771D7BB7B}" srcOrd="0" destOrd="0" presId="urn:microsoft.com/office/officeart/2008/layout/LinedList"/>
    <dgm:cxn modelId="{103BA66D-243D-442C-AA0B-6FD9366811C4}" type="presParOf" srcId="{5640839E-9DAA-480D-B9A9-1B407C3A7C6A}" destId="{16970F5F-F11A-40EA-9232-695EA9995799}" srcOrd="1" destOrd="0" presId="urn:microsoft.com/office/officeart/2008/layout/LinedList"/>
    <dgm:cxn modelId="{961C8001-20D9-4BD7-8B51-4F7DC31A6884}" type="presParOf" srcId="{EAE98815-79B3-492A-AD11-24E8B4C490C6}" destId="{738DAB0D-6BF7-48D5-B0BC-74FAD9132CC2}" srcOrd="8" destOrd="0" presId="urn:microsoft.com/office/officeart/2008/layout/LinedList"/>
    <dgm:cxn modelId="{437F7770-9BB4-45DC-9928-92FC10629ABF}" type="presParOf" srcId="{EAE98815-79B3-492A-AD11-24E8B4C490C6}" destId="{24246F77-0CF7-4AED-B60B-90CCF88DEC82}" srcOrd="9" destOrd="0" presId="urn:microsoft.com/office/officeart/2008/layout/LinedList"/>
    <dgm:cxn modelId="{9F36DBB0-4255-4566-B936-77453C2A5325}" type="presParOf" srcId="{24246F77-0CF7-4AED-B60B-90CCF88DEC82}" destId="{61C4FC81-94DD-4D51-A3D3-85D0CDF8613A}" srcOrd="0" destOrd="0" presId="urn:microsoft.com/office/officeart/2008/layout/LinedList"/>
    <dgm:cxn modelId="{E341EA4E-36F0-460F-B6DD-1BD1712F7CEF}" type="presParOf" srcId="{24246F77-0CF7-4AED-B60B-90CCF88DEC82}" destId="{34ACBB18-7E9C-4BF9-8302-EED1373C29E2}" srcOrd="1" destOrd="0" presId="urn:microsoft.com/office/officeart/2008/layout/LinedList"/>
    <dgm:cxn modelId="{2BC96699-3241-4808-A5BD-08C4555B4169}" type="presParOf" srcId="{EAE98815-79B3-492A-AD11-24E8B4C490C6}" destId="{1DD997D3-2A96-4C7F-A2C1-95D6F7179108}" srcOrd="10" destOrd="0" presId="urn:microsoft.com/office/officeart/2008/layout/LinedList"/>
    <dgm:cxn modelId="{8716435B-2FCC-4543-940F-66067D7F0778}" type="presParOf" srcId="{EAE98815-79B3-492A-AD11-24E8B4C490C6}" destId="{87EEE4A9-225C-40D9-A599-F9A4F5D3DD6E}" srcOrd="11" destOrd="0" presId="urn:microsoft.com/office/officeart/2008/layout/LinedList"/>
    <dgm:cxn modelId="{88E3230D-4694-463B-BBC5-F8946740FEE8}" type="presParOf" srcId="{87EEE4A9-225C-40D9-A599-F9A4F5D3DD6E}" destId="{5D107796-D01F-4E47-ADD6-09522A7EFD91}" srcOrd="0" destOrd="0" presId="urn:microsoft.com/office/officeart/2008/layout/LinedList"/>
    <dgm:cxn modelId="{B0F678FD-AC84-4FE5-A6F7-817EF881E658}" type="presParOf" srcId="{87EEE4A9-225C-40D9-A599-F9A4F5D3DD6E}" destId="{D7299BFC-0D78-4DCA-BB78-3BBAAE50711B}" srcOrd="1" destOrd="0" presId="urn:microsoft.com/office/officeart/2008/layout/LinedList"/>
    <dgm:cxn modelId="{E55900C9-F2E8-4F7D-8B7D-1B73D6A8E74A}" type="presParOf" srcId="{EAE98815-79B3-492A-AD11-24E8B4C490C6}" destId="{17A7BC94-B87F-45C0-A8E2-8BDA86CBCE94}" srcOrd="12" destOrd="0" presId="urn:microsoft.com/office/officeart/2008/layout/LinedList"/>
    <dgm:cxn modelId="{77CF5938-4E07-411E-B75F-D3CD6AB460C6}" type="presParOf" srcId="{EAE98815-79B3-492A-AD11-24E8B4C490C6}" destId="{DE932D9D-ABF0-4E48-BA58-1D2CA8A9BB99}" srcOrd="13" destOrd="0" presId="urn:microsoft.com/office/officeart/2008/layout/LinedList"/>
    <dgm:cxn modelId="{714BE7C3-5679-4C87-B02D-B1F74B48A3B5}" type="presParOf" srcId="{DE932D9D-ABF0-4E48-BA58-1D2CA8A9BB99}" destId="{98B6A462-82C5-425F-ACF6-0689781142C4}" srcOrd="0" destOrd="0" presId="urn:microsoft.com/office/officeart/2008/layout/LinedList"/>
    <dgm:cxn modelId="{FE249BEA-61E7-47F3-809E-5B1B2C5171E5}" type="presParOf" srcId="{DE932D9D-ABF0-4E48-BA58-1D2CA8A9BB99}" destId="{622944B4-D620-4590-BFFA-56423882381B}" srcOrd="1" destOrd="0" presId="urn:microsoft.com/office/officeart/2008/layout/LinedList"/>
    <dgm:cxn modelId="{543747A9-9C17-48A3-B18A-7CAF5C7CEB59}" type="presParOf" srcId="{EAE98815-79B3-492A-AD11-24E8B4C490C6}" destId="{7E9BA28D-A809-455E-8431-050D7F48F446}" srcOrd="14" destOrd="0" presId="urn:microsoft.com/office/officeart/2008/layout/LinedList"/>
    <dgm:cxn modelId="{7F6DC9BA-C52A-40B4-AED2-74DE17D93273}" type="presParOf" srcId="{EAE98815-79B3-492A-AD11-24E8B4C490C6}" destId="{33AE3439-3BC6-40C9-B9B0-AB3E83599E63}" srcOrd="15" destOrd="0" presId="urn:microsoft.com/office/officeart/2008/layout/LinedList"/>
    <dgm:cxn modelId="{6A3B55DB-0CAB-4ACA-A73D-317EB56BF790}" type="presParOf" srcId="{33AE3439-3BC6-40C9-B9B0-AB3E83599E63}" destId="{ABA8E66E-573E-42CF-A5A8-F83464896CB0}" srcOrd="0" destOrd="0" presId="urn:microsoft.com/office/officeart/2008/layout/LinedList"/>
    <dgm:cxn modelId="{DBB4402E-2BBD-4EDD-9CC3-398C13001771}" type="presParOf" srcId="{33AE3439-3BC6-40C9-B9B0-AB3E83599E63}" destId="{BD13E471-2899-46C6-B2BD-247F1EB59C79}" srcOrd="1" destOrd="0" presId="urn:microsoft.com/office/officeart/2008/layout/LinedList"/>
    <dgm:cxn modelId="{698B2A96-0BC5-471C-BB01-C9AB1E517728}" type="presParOf" srcId="{EAE98815-79B3-492A-AD11-24E8B4C490C6}" destId="{3FDFCDAC-1C9D-49C7-A639-87501D08A5FC}" srcOrd="16" destOrd="0" presId="urn:microsoft.com/office/officeart/2008/layout/LinedList"/>
    <dgm:cxn modelId="{1E61D103-B36B-4CD3-A663-CC266A8C5075}" type="presParOf" srcId="{EAE98815-79B3-492A-AD11-24E8B4C490C6}" destId="{64A5BEE7-33F6-4A06-8B22-0A6818C1C69B}" srcOrd="17" destOrd="0" presId="urn:microsoft.com/office/officeart/2008/layout/LinedList"/>
    <dgm:cxn modelId="{8D839FA8-53EC-49FF-A328-CDF6874B520F}" type="presParOf" srcId="{64A5BEE7-33F6-4A06-8B22-0A6818C1C69B}" destId="{3E3656B9-36D9-4493-A4C0-43013643634A}" srcOrd="0" destOrd="0" presId="urn:microsoft.com/office/officeart/2008/layout/LinedList"/>
    <dgm:cxn modelId="{DB131BBD-A5DA-4F92-969C-7F3472EF05CA}" type="presParOf" srcId="{64A5BEE7-33F6-4A06-8B22-0A6818C1C69B}" destId="{CD2C8D24-FE42-45EB-9AEE-F625932C5A80}" srcOrd="1" destOrd="0" presId="urn:microsoft.com/office/officeart/2008/layout/LinedList"/>
    <dgm:cxn modelId="{63C18262-6691-4860-87F1-85BE421749F8}" type="presParOf" srcId="{EAE98815-79B3-492A-AD11-24E8B4C490C6}" destId="{69500309-01A0-4278-B247-E653CE3CFAD1}" srcOrd="18" destOrd="0" presId="urn:microsoft.com/office/officeart/2008/layout/LinedList"/>
    <dgm:cxn modelId="{F84AFB2F-0BD5-46CA-AF25-CEDC901FF0A4}" type="presParOf" srcId="{EAE98815-79B3-492A-AD11-24E8B4C490C6}" destId="{5452F14A-4A64-426B-AA94-9F4DF282A777}" srcOrd="19" destOrd="0" presId="urn:microsoft.com/office/officeart/2008/layout/LinedList"/>
    <dgm:cxn modelId="{F6E9712D-7C94-4FC7-8D7A-749840DA2D67}" type="presParOf" srcId="{5452F14A-4A64-426B-AA94-9F4DF282A777}" destId="{9FEBF488-1E62-46E6-A6ED-8E66D5D712D0}" srcOrd="0" destOrd="0" presId="urn:microsoft.com/office/officeart/2008/layout/LinedList"/>
    <dgm:cxn modelId="{8FAFF4D7-5A5E-40D8-879F-34C9387FFE98}" type="presParOf" srcId="{5452F14A-4A64-426B-AA94-9F4DF282A777}" destId="{384616BB-1012-4ED1-88B3-609ACE47B6B4}" srcOrd="1" destOrd="0" presId="urn:microsoft.com/office/officeart/2008/layout/LinedList"/>
    <dgm:cxn modelId="{7A1D60C4-E88B-4044-B150-E4F8D4322C17}" type="presParOf" srcId="{EAE98815-79B3-492A-AD11-24E8B4C490C6}" destId="{B240EEE0-6CAF-47EE-B001-6CF8678ACE51}" srcOrd="20" destOrd="0" presId="urn:microsoft.com/office/officeart/2008/layout/LinedList"/>
    <dgm:cxn modelId="{4B183025-2B9D-452E-8263-2BAF17F7FF96}" type="presParOf" srcId="{EAE98815-79B3-492A-AD11-24E8B4C490C6}" destId="{B87A7281-BB4B-422D-ADBC-1A8519632C8D}" srcOrd="21" destOrd="0" presId="urn:microsoft.com/office/officeart/2008/layout/LinedList"/>
    <dgm:cxn modelId="{0D90BFFA-63F7-4F86-BDC3-907A0B0CDC0A}" type="presParOf" srcId="{B87A7281-BB4B-422D-ADBC-1A8519632C8D}" destId="{5842B177-4E07-4718-94F6-CE00A53E141A}" srcOrd="0" destOrd="0" presId="urn:microsoft.com/office/officeart/2008/layout/LinedList"/>
    <dgm:cxn modelId="{383D59A5-D5E4-4AD5-AB39-1FBF200ABEB4}" type="presParOf" srcId="{B87A7281-BB4B-422D-ADBC-1A8519632C8D}" destId="{1A8E9A24-66C6-4594-9494-1F8B79B349CE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4AF97D6-165D-4F31-9755-04F368831B45}">
      <dsp:nvSpPr>
        <dsp:cNvPr id="0" name=""/>
        <dsp:cNvSpPr/>
      </dsp:nvSpPr>
      <dsp:spPr>
        <a:xfrm>
          <a:off x="0" y="1848"/>
          <a:ext cx="609600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6753872-B1D4-4326-98C4-612765747C12}">
      <dsp:nvSpPr>
        <dsp:cNvPr id="0" name=""/>
        <dsp:cNvSpPr/>
      </dsp:nvSpPr>
      <dsp:spPr>
        <a:xfrm>
          <a:off x="0" y="1848"/>
          <a:ext cx="6096000" cy="34381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150" tIns="57150" rIns="57150" bIns="57150" numCol="1" spcCol="1270" anchor="t" anchorCtr="0">
          <a:noAutofit/>
        </a:bodyPr>
        <a:lstStyle/>
        <a:p>
          <a:pPr marL="0" lvl="0" indent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500" b="1" kern="1200"/>
            <a:t>Key Worker System</a:t>
          </a:r>
          <a:endParaRPr lang="en-US" sz="1500" kern="1200"/>
        </a:p>
      </dsp:txBody>
      <dsp:txXfrm>
        <a:off x="0" y="1848"/>
        <a:ext cx="6096000" cy="343814"/>
      </dsp:txXfrm>
    </dsp:sp>
    <dsp:sp modelId="{11336CC4-5F1C-4E91-A61E-A76BB6882FF6}">
      <dsp:nvSpPr>
        <dsp:cNvPr id="0" name=""/>
        <dsp:cNvSpPr/>
      </dsp:nvSpPr>
      <dsp:spPr>
        <a:xfrm>
          <a:off x="0" y="345662"/>
          <a:ext cx="609600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1D63178-D95A-40FC-8A82-96BF543275EB}">
      <dsp:nvSpPr>
        <dsp:cNvPr id="0" name=""/>
        <dsp:cNvSpPr/>
      </dsp:nvSpPr>
      <dsp:spPr>
        <a:xfrm>
          <a:off x="0" y="345662"/>
          <a:ext cx="6096000" cy="34381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150" tIns="57150" rIns="57150" bIns="57150" numCol="1" spcCol="1270" anchor="t" anchorCtr="0">
          <a:noAutofit/>
        </a:bodyPr>
        <a:lstStyle/>
        <a:p>
          <a:pPr marL="0" lvl="0" indent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500" kern="1200"/>
            <a:t>One consistent adult builds trust and security.</a:t>
          </a:r>
          <a:endParaRPr lang="en-US" sz="1500" kern="1200"/>
        </a:p>
      </dsp:txBody>
      <dsp:txXfrm>
        <a:off x="0" y="345662"/>
        <a:ext cx="6096000" cy="343814"/>
      </dsp:txXfrm>
    </dsp:sp>
    <dsp:sp modelId="{911ACF64-0FEB-4481-BFFD-49C24C6A2549}">
      <dsp:nvSpPr>
        <dsp:cNvPr id="0" name=""/>
        <dsp:cNvSpPr/>
      </dsp:nvSpPr>
      <dsp:spPr>
        <a:xfrm>
          <a:off x="0" y="689476"/>
          <a:ext cx="609600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1341EEC-2F7A-4E47-91D0-C6EB677B5A52}">
      <dsp:nvSpPr>
        <dsp:cNvPr id="0" name=""/>
        <dsp:cNvSpPr/>
      </dsp:nvSpPr>
      <dsp:spPr>
        <a:xfrm>
          <a:off x="0" y="689476"/>
          <a:ext cx="6096000" cy="34381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150" tIns="57150" rIns="57150" bIns="57150" numCol="1" spcCol="1270" anchor="t" anchorCtr="0">
          <a:noAutofit/>
        </a:bodyPr>
        <a:lstStyle/>
        <a:p>
          <a:pPr marL="0" lvl="0" indent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500" b="1" kern="1200"/>
            <a:t>Predictable Routines</a:t>
          </a:r>
          <a:endParaRPr lang="en-US" sz="1500" kern="1200"/>
        </a:p>
      </dsp:txBody>
      <dsp:txXfrm>
        <a:off x="0" y="689476"/>
        <a:ext cx="6096000" cy="343814"/>
      </dsp:txXfrm>
    </dsp:sp>
    <dsp:sp modelId="{7427A064-EC4B-4B27-AD77-F41EB3C4708F}">
      <dsp:nvSpPr>
        <dsp:cNvPr id="0" name=""/>
        <dsp:cNvSpPr/>
      </dsp:nvSpPr>
      <dsp:spPr>
        <a:xfrm>
          <a:off x="0" y="1033290"/>
          <a:ext cx="609600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C59577D-795C-4B26-9907-4B9771D7BB7B}">
      <dsp:nvSpPr>
        <dsp:cNvPr id="0" name=""/>
        <dsp:cNvSpPr/>
      </dsp:nvSpPr>
      <dsp:spPr>
        <a:xfrm>
          <a:off x="0" y="1033290"/>
          <a:ext cx="6096000" cy="34381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150" tIns="57150" rIns="57150" bIns="57150" numCol="1" spcCol="1270" anchor="t" anchorCtr="0">
          <a:noAutofit/>
        </a:bodyPr>
        <a:lstStyle/>
        <a:p>
          <a:pPr marL="0" lvl="0" indent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500" kern="1200"/>
            <a:t>Reduces anxiety and uncertainty.</a:t>
          </a:r>
          <a:endParaRPr lang="en-US" sz="1500" kern="1200"/>
        </a:p>
      </dsp:txBody>
      <dsp:txXfrm>
        <a:off x="0" y="1033290"/>
        <a:ext cx="6096000" cy="343814"/>
      </dsp:txXfrm>
    </dsp:sp>
    <dsp:sp modelId="{738DAB0D-6BF7-48D5-B0BC-74FAD9132CC2}">
      <dsp:nvSpPr>
        <dsp:cNvPr id="0" name=""/>
        <dsp:cNvSpPr/>
      </dsp:nvSpPr>
      <dsp:spPr>
        <a:xfrm>
          <a:off x="0" y="1377104"/>
          <a:ext cx="609600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C4FC81-94DD-4D51-A3D3-85D0CDF8613A}">
      <dsp:nvSpPr>
        <dsp:cNvPr id="0" name=""/>
        <dsp:cNvSpPr/>
      </dsp:nvSpPr>
      <dsp:spPr>
        <a:xfrm>
          <a:off x="0" y="1377104"/>
          <a:ext cx="6096000" cy="34381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150" tIns="57150" rIns="57150" bIns="57150" numCol="1" spcCol="1270" anchor="t" anchorCtr="0">
          <a:noAutofit/>
        </a:bodyPr>
        <a:lstStyle/>
        <a:p>
          <a:pPr marL="0" lvl="0" indent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500" b="1" kern="1200"/>
            <a:t>Transition Support</a:t>
          </a:r>
          <a:endParaRPr lang="en-US" sz="1500" kern="1200"/>
        </a:p>
      </dsp:txBody>
      <dsp:txXfrm>
        <a:off x="0" y="1377104"/>
        <a:ext cx="6096000" cy="343814"/>
      </dsp:txXfrm>
    </dsp:sp>
    <dsp:sp modelId="{1DD997D3-2A96-4C7F-A2C1-95D6F7179108}">
      <dsp:nvSpPr>
        <dsp:cNvPr id="0" name=""/>
        <dsp:cNvSpPr/>
      </dsp:nvSpPr>
      <dsp:spPr>
        <a:xfrm>
          <a:off x="0" y="1720918"/>
          <a:ext cx="609600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D107796-D01F-4E47-ADD6-09522A7EFD91}">
      <dsp:nvSpPr>
        <dsp:cNvPr id="0" name=""/>
        <dsp:cNvSpPr/>
      </dsp:nvSpPr>
      <dsp:spPr>
        <a:xfrm>
          <a:off x="0" y="1720918"/>
          <a:ext cx="6096000" cy="34381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150" tIns="57150" rIns="57150" bIns="57150" numCol="1" spcCol="1270" anchor="t" anchorCtr="0">
          <a:noAutofit/>
        </a:bodyPr>
        <a:lstStyle/>
        <a:p>
          <a:pPr marL="0" lvl="0" indent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500" kern="1200"/>
            <a:t>Visual schedules and preparation before separation.</a:t>
          </a:r>
          <a:endParaRPr lang="en-US" sz="1500" kern="1200"/>
        </a:p>
      </dsp:txBody>
      <dsp:txXfrm>
        <a:off x="0" y="1720918"/>
        <a:ext cx="6096000" cy="343814"/>
      </dsp:txXfrm>
    </dsp:sp>
    <dsp:sp modelId="{17A7BC94-B87F-45C0-A8E2-8BDA86CBCE94}">
      <dsp:nvSpPr>
        <dsp:cNvPr id="0" name=""/>
        <dsp:cNvSpPr/>
      </dsp:nvSpPr>
      <dsp:spPr>
        <a:xfrm>
          <a:off x="0" y="2064733"/>
          <a:ext cx="609600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8B6A462-82C5-425F-ACF6-0689781142C4}">
      <dsp:nvSpPr>
        <dsp:cNvPr id="0" name=""/>
        <dsp:cNvSpPr/>
      </dsp:nvSpPr>
      <dsp:spPr>
        <a:xfrm>
          <a:off x="0" y="2064733"/>
          <a:ext cx="6096000" cy="34381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150" tIns="57150" rIns="57150" bIns="57150" numCol="1" spcCol="1270" anchor="t" anchorCtr="0">
          <a:noAutofit/>
        </a:bodyPr>
        <a:lstStyle/>
        <a:p>
          <a:pPr marL="0" lvl="0" indent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500" b="1" kern="1200"/>
            <a:t>Emotional Coaching</a:t>
          </a:r>
          <a:endParaRPr lang="en-US" sz="1500" kern="1200"/>
        </a:p>
      </dsp:txBody>
      <dsp:txXfrm>
        <a:off x="0" y="2064733"/>
        <a:ext cx="6096000" cy="343814"/>
      </dsp:txXfrm>
    </dsp:sp>
    <dsp:sp modelId="{7E9BA28D-A809-455E-8431-050D7F48F446}">
      <dsp:nvSpPr>
        <dsp:cNvPr id="0" name=""/>
        <dsp:cNvSpPr/>
      </dsp:nvSpPr>
      <dsp:spPr>
        <a:xfrm>
          <a:off x="0" y="2408547"/>
          <a:ext cx="609600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BA8E66E-573E-42CF-A5A8-F83464896CB0}">
      <dsp:nvSpPr>
        <dsp:cNvPr id="0" name=""/>
        <dsp:cNvSpPr/>
      </dsp:nvSpPr>
      <dsp:spPr>
        <a:xfrm>
          <a:off x="0" y="2408547"/>
          <a:ext cx="6096000" cy="34381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150" tIns="57150" rIns="57150" bIns="57150" numCol="1" spcCol="1270" anchor="t" anchorCtr="0">
          <a:noAutofit/>
        </a:bodyPr>
        <a:lstStyle/>
        <a:p>
          <a:pPr marL="0" lvl="0" indent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500" kern="1200"/>
            <a:t>Helping Isaac identify and express feelings.</a:t>
          </a:r>
          <a:endParaRPr lang="en-US" sz="1500" kern="1200"/>
        </a:p>
      </dsp:txBody>
      <dsp:txXfrm>
        <a:off x="0" y="2408547"/>
        <a:ext cx="6096000" cy="343814"/>
      </dsp:txXfrm>
    </dsp:sp>
    <dsp:sp modelId="{3FDFCDAC-1C9D-49C7-A639-87501D08A5FC}">
      <dsp:nvSpPr>
        <dsp:cNvPr id="0" name=""/>
        <dsp:cNvSpPr/>
      </dsp:nvSpPr>
      <dsp:spPr>
        <a:xfrm>
          <a:off x="0" y="2752361"/>
          <a:ext cx="609600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E3656B9-36D9-4493-A4C0-43013643634A}">
      <dsp:nvSpPr>
        <dsp:cNvPr id="0" name=""/>
        <dsp:cNvSpPr/>
      </dsp:nvSpPr>
      <dsp:spPr>
        <a:xfrm>
          <a:off x="0" y="2752361"/>
          <a:ext cx="6096000" cy="34381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150" tIns="57150" rIns="57150" bIns="57150" numCol="1" spcCol="1270" anchor="t" anchorCtr="0">
          <a:noAutofit/>
        </a:bodyPr>
        <a:lstStyle/>
        <a:p>
          <a:pPr marL="0" lvl="0" indent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500" b="1" kern="1200"/>
            <a:t>Expected Outcome</a:t>
          </a:r>
          <a:endParaRPr lang="en-US" sz="1500" kern="1200"/>
        </a:p>
      </dsp:txBody>
      <dsp:txXfrm>
        <a:off x="0" y="2752361"/>
        <a:ext cx="6096000" cy="343814"/>
      </dsp:txXfrm>
    </dsp:sp>
    <dsp:sp modelId="{69500309-01A0-4278-B247-E653CE3CFAD1}">
      <dsp:nvSpPr>
        <dsp:cNvPr id="0" name=""/>
        <dsp:cNvSpPr/>
      </dsp:nvSpPr>
      <dsp:spPr>
        <a:xfrm>
          <a:off x="0" y="3096175"/>
          <a:ext cx="609600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FEBF488-1E62-46E6-A6ED-8E66D5D712D0}">
      <dsp:nvSpPr>
        <dsp:cNvPr id="0" name=""/>
        <dsp:cNvSpPr/>
      </dsp:nvSpPr>
      <dsp:spPr>
        <a:xfrm>
          <a:off x="0" y="3096175"/>
          <a:ext cx="6096000" cy="34381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150" tIns="57150" rIns="57150" bIns="57150" numCol="1" spcCol="1270" anchor="t" anchorCtr="0">
          <a:noAutofit/>
        </a:bodyPr>
        <a:lstStyle/>
        <a:p>
          <a:pPr marL="0" lvl="0" indent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500" kern="1200"/>
            <a:t>Improved emotional security and reduced separation anxiety.</a:t>
          </a:r>
          <a:endParaRPr lang="en-US" sz="1500" kern="1200"/>
        </a:p>
      </dsp:txBody>
      <dsp:txXfrm>
        <a:off x="0" y="3096175"/>
        <a:ext cx="6096000" cy="343814"/>
      </dsp:txXfrm>
    </dsp:sp>
    <dsp:sp modelId="{B240EEE0-6CAF-47EE-B001-6CF8678ACE51}">
      <dsp:nvSpPr>
        <dsp:cNvPr id="0" name=""/>
        <dsp:cNvSpPr/>
      </dsp:nvSpPr>
      <dsp:spPr>
        <a:xfrm>
          <a:off x="0" y="3439989"/>
          <a:ext cx="609600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842B177-4E07-4718-94F6-CE00A53E141A}">
      <dsp:nvSpPr>
        <dsp:cNvPr id="0" name=""/>
        <dsp:cNvSpPr/>
      </dsp:nvSpPr>
      <dsp:spPr>
        <a:xfrm>
          <a:off x="0" y="3439989"/>
          <a:ext cx="6096000" cy="34381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150" tIns="57150" rIns="57150" bIns="57150" numCol="1" spcCol="1270" anchor="t" anchorCtr="0">
          <a:noAutofit/>
        </a:bodyPr>
        <a:lstStyle/>
        <a:p>
          <a:pPr marL="0" lvl="0" indent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500" kern="1200"/>
            <a:t>(Bowlby, 1969)</a:t>
          </a:r>
          <a:endParaRPr lang="en-US" sz="1500" kern="1200"/>
        </a:p>
      </dsp:txBody>
      <dsp:txXfrm>
        <a:off x="0" y="3439989"/>
        <a:ext cx="6096000" cy="34381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9DB8E2E-3822-4668-BB1B-9A7163399E1B}" type="datetimeFigureOut">
              <a:rPr lang="en-GB" smtClean="0"/>
              <a:t>11/07/2026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F0487E1-33D4-4598-A486-503715E6F2A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6745465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7021451-1387-4CA6-816F-3879F97B5CBC}" type="slidenum"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7021451-1387-4CA6-816F-3879F97B5CBC}" type="slidenum"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7021451-1387-4CA6-816F-3879F97B5CBC}" type="slidenum"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7021451-1387-4CA6-816F-3879F97B5CBC}" type="slidenum"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7021451-1387-4CA6-816F-3879F97B5CBC}" type="slidenum"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7021451-1387-4CA6-816F-3879F97B5CBC}" type="slidenum"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7021451-1387-4CA6-816F-3879F97B5CBC}" type="slidenum"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7021451-1387-4CA6-816F-3879F97B5CBC}" type="slidenum"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7021451-1387-4CA6-816F-3879F97B5CBC}" type="slidenum"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</a:t>
            </a:fld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7021451-1387-4CA6-816F-3879F97B5CBC}" type="slidenum"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</a:t>
            </a:fld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933486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391703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B551927-1F9D-988A-F05E-7708C60A55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226994-B490-4403-8CE4-43D4FD570BBD}" type="datetime1">
              <a:rPr lang="en-GB" altLang="en-US"/>
              <a:pPr>
                <a:defRPr/>
              </a:pPr>
              <a:t>11/07/2026</a:t>
            </a:fld>
            <a:endParaRPr lang="en-GB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32EE8AB-0893-1027-952A-74CFAC50E8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176184" y="6461126"/>
            <a:ext cx="38608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ECCC9B7-A74F-F725-6C2C-9C3690A8FF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AFB928A-D6AD-4F2A-B2DD-923741E90643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98185611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1424" y="1988841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5824" y="3744615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304E9CD-F641-2D16-AE1C-A98D479CF46C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527051" y="6524626"/>
            <a:ext cx="1295400" cy="21907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C753FD1-A63B-4023-87B4-AD30767F6EB2}" type="datetime1">
              <a:rPr lang="en-GB" altLang="en-US"/>
              <a:pPr>
                <a:defRPr/>
              </a:pPr>
              <a:t>11/07/2026</a:t>
            </a:fld>
            <a:endParaRPr lang="en-GB" alt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1A30192-454F-2740-625F-B3621FC65E6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520267" y="6381751"/>
            <a:ext cx="38608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D815023-4E16-FCCE-C1DD-A709FC6892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081F45A-4F79-4894-A0F3-DC0658BEBB4E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04627295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5663641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</p:sldLayoutIdLst>
  <p:hf sldNum="0" hdr="0" ftr="0" dt="0"/>
  <p:txStyles>
    <p:titleStyle>
      <a:lvl1pPr algn="ctr" defTabSz="609630" rtl="0" eaLnBrk="1" latinLnBrk="0" hangingPunct="1">
        <a:spcBef>
          <a:spcPct val="0"/>
        </a:spcBef>
        <a:buNone/>
        <a:defRPr sz="2933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11" indent="-228611" algn="l" defTabSz="609630" rtl="0" eaLnBrk="1" latinLnBrk="0" hangingPunct="1">
        <a:spcBef>
          <a:spcPct val="20000"/>
        </a:spcBef>
        <a:buFont typeface="Arial" pitchFamily="34" charset="0"/>
        <a:buChar char="•"/>
        <a:defRPr sz="2133" kern="1200">
          <a:solidFill>
            <a:schemeClr val="tx1"/>
          </a:solidFill>
          <a:latin typeface="+mn-lt"/>
          <a:ea typeface="+mn-ea"/>
          <a:cs typeface="+mn-cs"/>
        </a:defRPr>
      </a:lvl1pPr>
      <a:lvl2pPr marL="495325" indent="-190510" algn="l" defTabSz="609630" rtl="0" eaLnBrk="1" latinLnBrk="0" hangingPunct="1">
        <a:spcBef>
          <a:spcPct val="20000"/>
        </a:spcBef>
        <a:buFont typeface="Arial" pitchFamily="34" charset="0"/>
        <a:buChar char="–"/>
        <a:defRPr sz="1867" kern="1200">
          <a:solidFill>
            <a:schemeClr val="tx1"/>
          </a:solidFill>
          <a:latin typeface="+mn-lt"/>
          <a:ea typeface="+mn-ea"/>
          <a:cs typeface="+mn-cs"/>
        </a:defRPr>
      </a:lvl2pPr>
      <a:lvl3pPr marL="762038" indent="-152408" algn="l" defTabSz="60963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066853" indent="-152408" algn="l" defTabSz="609630" rtl="0" eaLnBrk="1" latinLnBrk="0" hangingPunct="1">
        <a:spcBef>
          <a:spcPct val="20000"/>
        </a:spcBef>
        <a:buFont typeface="Arial" pitchFamily="34" charset="0"/>
        <a:buChar char="–"/>
        <a:defRPr sz="1333" kern="1200">
          <a:solidFill>
            <a:schemeClr val="tx1"/>
          </a:solidFill>
          <a:latin typeface="+mn-lt"/>
          <a:ea typeface="+mn-ea"/>
          <a:cs typeface="+mn-cs"/>
        </a:defRPr>
      </a:lvl4pPr>
      <a:lvl5pPr marL="1371669" indent="-152408" algn="l" defTabSz="609630" rtl="0" eaLnBrk="1" latinLnBrk="0" hangingPunct="1">
        <a:spcBef>
          <a:spcPct val="20000"/>
        </a:spcBef>
        <a:buFont typeface="Arial" pitchFamily="34" charset="0"/>
        <a:buChar char="»"/>
        <a:defRPr sz="1333" kern="1200">
          <a:solidFill>
            <a:schemeClr val="tx1"/>
          </a:solidFill>
          <a:latin typeface="+mn-lt"/>
          <a:ea typeface="+mn-ea"/>
          <a:cs typeface="+mn-cs"/>
        </a:defRPr>
      </a:lvl5pPr>
      <a:lvl6pPr marL="1676484" indent="-152408" algn="l" defTabSz="609630" rtl="0" eaLnBrk="1" latinLnBrk="0" hangingPunct="1">
        <a:spcBef>
          <a:spcPct val="20000"/>
        </a:spcBef>
        <a:buFont typeface="Arial" pitchFamily="34" charset="0"/>
        <a:buChar char="•"/>
        <a:defRPr sz="1333" kern="1200">
          <a:solidFill>
            <a:schemeClr val="tx1"/>
          </a:solidFill>
          <a:latin typeface="+mn-lt"/>
          <a:ea typeface="+mn-ea"/>
          <a:cs typeface="+mn-cs"/>
        </a:defRPr>
      </a:lvl6pPr>
      <a:lvl7pPr marL="1981299" indent="-152408" algn="l" defTabSz="609630" rtl="0" eaLnBrk="1" latinLnBrk="0" hangingPunct="1">
        <a:spcBef>
          <a:spcPct val="20000"/>
        </a:spcBef>
        <a:buFont typeface="Arial" pitchFamily="34" charset="0"/>
        <a:buChar char="•"/>
        <a:defRPr sz="1333" kern="1200">
          <a:solidFill>
            <a:schemeClr val="tx1"/>
          </a:solidFill>
          <a:latin typeface="+mn-lt"/>
          <a:ea typeface="+mn-ea"/>
          <a:cs typeface="+mn-cs"/>
        </a:defRPr>
      </a:lvl7pPr>
      <a:lvl8pPr marL="2286114" indent="-152408" algn="l" defTabSz="609630" rtl="0" eaLnBrk="1" latinLnBrk="0" hangingPunct="1">
        <a:spcBef>
          <a:spcPct val="20000"/>
        </a:spcBef>
        <a:buFont typeface="Arial" pitchFamily="34" charset="0"/>
        <a:buChar char="•"/>
        <a:defRPr sz="1333" kern="1200">
          <a:solidFill>
            <a:schemeClr val="tx1"/>
          </a:solidFill>
          <a:latin typeface="+mn-lt"/>
          <a:ea typeface="+mn-ea"/>
          <a:cs typeface="+mn-cs"/>
        </a:defRPr>
      </a:lvl8pPr>
      <a:lvl9pPr marL="2590930" indent="-152408" algn="l" defTabSz="609630" rtl="0" eaLnBrk="1" latinLnBrk="0" hangingPunct="1">
        <a:spcBef>
          <a:spcPct val="20000"/>
        </a:spcBef>
        <a:buFont typeface="Arial" pitchFamily="34" charset="0"/>
        <a:buChar char="•"/>
        <a:defRPr sz="1333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09630" rtl="0" eaLnBrk="1" latinLnBrk="0" hangingPunct="1">
        <a:defRPr sz="1200" kern="1200">
          <a:solidFill>
            <a:schemeClr val="tx1"/>
          </a:solidFill>
          <a:latin typeface="+mn-lt"/>
          <a:ea typeface="+mn-ea"/>
          <a:cs typeface="+mn-cs"/>
        </a:defRPr>
      </a:lvl1pPr>
      <a:lvl2pPr marL="304815" algn="l" defTabSz="609630" rtl="0" eaLnBrk="1" latinLnBrk="0" hangingPunct="1">
        <a:defRPr sz="1200" kern="1200">
          <a:solidFill>
            <a:schemeClr val="tx1"/>
          </a:solidFill>
          <a:latin typeface="+mn-lt"/>
          <a:ea typeface="+mn-ea"/>
          <a:cs typeface="+mn-cs"/>
        </a:defRPr>
      </a:lvl2pPr>
      <a:lvl3pPr marL="609630" algn="l" defTabSz="609630" rtl="0" eaLnBrk="1" latinLnBrk="0" hangingPunct="1">
        <a:defRPr sz="1200" kern="1200">
          <a:solidFill>
            <a:schemeClr val="tx1"/>
          </a:solidFill>
          <a:latin typeface="+mn-lt"/>
          <a:ea typeface="+mn-ea"/>
          <a:cs typeface="+mn-cs"/>
        </a:defRPr>
      </a:lvl3pPr>
      <a:lvl4pPr marL="914446" algn="l" defTabSz="609630" rtl="0" eaLnBrk="1" latinLnBrk="0" hangingPunct="1">
        <a:defRPr sz="1200" kern="1200">
          <a:solidFill>
            <a:schemeClr val="tx1"/>
          </a:solidFill>
          <a:latin typeface="+mn-lt"/>
          <a:ea typeface="+mn-ea"/>
          <a:cs typeface="+mn-cs"/>
        </a:defRPr>
      </a:lvl4pPr>
      <a:lvl5pPr marL="1219261" algn="l" defTabSz="609630" rtl="0" eaLnBrk="1" latinLnBrk="0" hangingPunct="1"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1524076" algn="l" defTabSz="609630" rtl="0" eaLnBrk="1" latinLnBrk="0" hangingPunct="1">
        <a:defRPr sz="12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91" algn="l" defTabSz="609630" rtl="0" eaLnBrk="1" latinLnBrk="0" hangingPunct="1">
        <a:defRPr sz="1200" kern="1200">
          <a:solidFill>
            <a:schemeClr val="tx1"/>
          </a:solidFill>
          <a:latin typeface="+mn-lt"/>
          <a:ea typeface="+mn-ea"/>
          <a:cs typeface="+mn-cs"/>
        </a:defRPr>
      </a:lvl7pPr>
      <a:lvl8pPr marL="2133707" algn="l" defTabSz="609630" rtl="0" eaLnBrk="1" latinLnBrk="0" hangingPunct="1">
        <a:defRPr sz="1200" kern="1200">
          <a:solidFill>
            <a:schemeClr val="tx1"/>
          </a:solidFill>
          <a:latin typeface="+mn-lt"/>
          <a:ea typeface="+mn-ea"/>
          <a:cs typeface="+mn-cs"/>
        </a:defRPr>
      </a:lvl8pPr>
      <a:lvl9pPr marL="2438522" algn="l" defTabSz="609630" rtl="0" eaLnBrk="1" latinLnBrk="0" hangingPunct="1">
        <a:defRPr sz="12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7" Type="http://schemas.openxmlformats.org/officeDocument/2006/relationships/image" Target="../media/image16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1.xml"/><Relationship Id="rId3" Type="http://schemas.openxmlformats.org/officeDocument/2006/relationships/image" Target="../media/image17.png"/><Relationship Id="rId7" Type="http://schemas.openxmlformats.org/officeDocument/2006/relationships/diagramQuickStyle" Target="../diagrams/quickStyle1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6" Type="http://schemas.openxmlformats.org/officeDocument/2006/relationships/diagramLayout" Target="../diagrams/layout1.xml"/><Relationship Id="rId5" Type="http://schemas.openxmlformats.org/officeDocument/2006/relationships/diagramData" Target="../diagrams/data1.xml"/><Relationship Id="rId4" Type="http://schemas.openxmlformats.org/officeDocument/2006/relationships/image" Target="../media/image18.jpeg"/><Relationship Id="rId9" Type="http://schemas.microsoft.com/office/2007/relationships/diagramDrawing" Target="../diagrams/drawing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20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3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hyperlink" Target="https://doi.org/10.1002/imhj.22117" TargetMode="External"/><Relationship Id="rId13" Type="http://schemas.openxmlformats.org/officeDocument/2006/relationships/hyperlink" Target="https://doi.org/10.4135/9781483369532.n28" TargetMode="External"/><Relationship Id="rId3" Type="http://schemas.openxmlformats.org/officeDocument/2006/relationships/image" Target="../media/image24.png"/><Relationship Id="rId7" Type="http://schemas.openxmlformats.org/officeDocument/2006/relationships/hyperlink" Target="https://www.familyandchildcaretrust.org/sites/default/files/FCT%20Social%20mix%20in%20the%20early%20years.pdf#5#1" TargetMode="External"/><Relationship Id="rId12" Type="http://schemas.openxmlformats.org/officeDocument/2006/relationships/hyperlink" Target="https://doi.org/10.1111/sode.12573" TargetMode="Externa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6" Type="http://schemas.openxmlformats.org/officeDocument/2006/relationships/hyperlink" Target="https://www.gov.uk/government/publications/early-years-foundation-stage-framework--2" TargetMode="External"/><Relationship Id="rId11" Type="http://schemas.openxmlformats.org/officeDocument/2006/relationships/hyperlink" Target="https://www.nice.org.uk/guidance/ph40/documents/social-and-emotional-wellbeing-early-years-overview-paper2" TargetMode="External"/><Relationship Id="rId5" Type="http://schemas.openxmlformats.org/officeDocument/2006/relationships/hyperlink" Target="https://doi.org/10.1016/j.dr.2023.101093" TargetMode="External"/><Relationship Id="rId15" Type="http://schemas.openxmlformats.org/officeDocument/2006/relationships/hyperlink" Target="https://repository.essex.ac.uk/41106/1/FullPhD%20Thesis%20-%20Yu%20Zhao.pdf#41#8" TargetMode="External"/><Relationship Id="rId10" Type="http://schemas.openxmlformats.org/officeDocument/2006/relationships/hyperlink" Target="https://www.simplypsychology.org/attachment.html" TargetMode="External"/><Relationship Id="rId4" Type="http://schemas.openxmlformats.org/officeDocument/2006/relationships/hyperlink" Target="https://doi.org/10.48017/dj.v8i4.2780" TargetMode="External"/><Relationship Id="rId9" Type="http://schemas.openxmlformats.org/officeDocument/2006/relationships/hyperlink" Target="https://doi.org/10.7551/mitpress/9780262036900.003.0005" TargetMode="External"/><Relationship Id="rId14" Type="http://schemas.openxmlformats.org/officeDocument/2006/relationships/hyperlink" Target="https://doi.org/10.1037/a001766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9" name="Subtitle 4">
            <a:extLst>
              <a:ext uri="{FF2B5EF4-FFF2-40B4-BE49-F238E27FC236}">
                <a16:creationId xmlns:a16="http://schemas.microsoft.com/office/drawing/2014/main" id="{D25DA504-F8A1-0725-A845-0BE2FB6F422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42008" y="1701084"/>
            <a:ext cx="10740392" cy="3860277"/>
          </a:xfrm>
        </p:spPr>
        <p:txBody>
          <a:bodyPr/>
          <a:lstStyle/>
          <a:p>
            <a:endParaRPr lang="en-GB" sz="40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C669508-E3EB-07A3-384D-2C4E511F32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EC0FA7E-6D3B-48D7-9F80-6C4D37659D9C}" type="datetime1">
              <a:rPr kumimoji="0" lang="en-GB" altLang="en-US" sz="105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Myriad Pro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11/07/2026</a:t>
            </a:fld>
            <a:endParaRPr kumimoji="0" lang="en-GB" altLang="en-US" sz="105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Myriad Pro"/>
              <a:ea typeface="+mn-ea"/>
              <a:cs typeface="+mn-cs"/>
            </a:endParaRPr>
          </a:p>
        </p:txBody>
      </p:sp>
      <p:sp>
        <p:nvSpPr>
          <p:cNvPr id="9221" name="Slide Number Placeholder 5">
            <a:extLst>
              <a:ext uri="{FF2B5EF4-FFF2-40B4-BE49-F238E27FC236}">
                <a16:creationId xmlns:a16="http://schemas.microsoft.com/office/drawing/2014/main" id="{6BD03201-7AA1-7018-A974-24F96B6B883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Myriad Pro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Myriad Pro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Myriad Pro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fld id="{9E297699-8DB6-4783-9F9C-338D6A24527F}" type="slidenum">
              <a:rPr kumimoji="0" lang="en-GB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  <a:latin typeface="Myriad Pro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tabLst/>
                <a:defRPr/>
              </a:pPr>
              <a:t>1</a:t>
            </a:fld>
            <a:endParaRPr kumimoji="0" lang="en-GB" altLang="en-US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Myriad Pro"/>
              <a:ea typeface="+mn-ea"/>
              <a:cs typeface="Arial" panose="020B0604020202020204" pitchFamily="34" charset="0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DBD55EB2-C185-1782-64B8-1D370C9537D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095608"/>
            <a:ext cx="12192000" cy="4947385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09588DA8-065E-4F6F-8EFD-43104AB2E0C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2" name="Rectangle 11">
            <a:extLst>
              <a:ext uri="{FF2B5EF4-FFF2-40B4-BE49-F238E27FC236}">
                <a16:creationId xmlns:a16="http://schemas.microsoft.com/office/drawing/2014/main" id="{C4285719-470E-454C-AF62-8323075F1F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CD9FE4EF-C4D8-49A0-B2FF-81D8DB7D8A2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84" y="1410082"/>
            <a:ext cx="6858000" cy="4037836"/>
          </a:xfrm>
          <a:prstGeom prst="rect">
            <a:avLst/>
          </a:prstGeom>
          <a:gradFill>
            <a:gsLst>
              <a:gs pos="800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3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4300840D-0A0B-4512-BACA-B439D5B9C57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85" y="1420219"/>
            <a:ext cx="6857999" cy="4037839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alpha val="46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D2B78728-A580-49A7-84F9-6EF6F583AD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767923" y="3588085"/>
            <a:ext cx="2501979" cy="4037841"/>
          </a:xfrm>
          <a:prstGeom prst="rect">
            <a:avLst/>
          </a:prstGeom>
          <a:gradFill>
            <a:gsLst>
              <a:gs pos="2000">
                <a:schemeClr val="accent1">
                  <a:alpha val="29000"/>
                </a:schemeClr>
              </a:gs>
              <a:gs pos="100000">
                <a:srgbClr val="000000">
                  <a:alpha val="30000"/>
                </a:srgb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0" name="Freeform: Shape 19">
            <a:extLst>
              <a:ext uri="{FF2B5EF4-FFF2-40B4-BE49-F238E27FC236}">
                <a16:creationId xmlns:a16="http://schemas.microsoft.com/office/drawing/2014/main" id="{38FAA1A1-D861-433F-88FA-1E9D6FD31D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0635413">
            <a:off x="-501737" y="969718"/>
            <a:ext cx="3900357" cy="4178958"/>
          </a:xfrm>
          <a:custGeom>
            <a:avLst/>
            <a:gdLst>
              <a:gd name="connsiteX0" fmla="*/ 2432225 w 3900357"/>
              <a:gd name="connsiteY0" fmla="*/ 93939 h 4178958"/>
              <a:gd name="connsiteX1" fmla="*/ 3900357 w 3900357"/>
              <a:gd name="connsiteY1" fmla="*/ 2089479 h 4178958"/>
              <a:gd name="connsiteX2" fmla="*/ 1810878 w 3900357"/>
              <a:gd name="connsiteY2" fmla="*/ 4178958 h 4178958"/>
              <a:gd name="connsiteX3" fmla="*/ 78249 w 3900357"/>
              <a:gd name="connsiteY3" fmla="*/ 3257727 h 4178958"/>
              <a:gd name="connsiteX4" fmla="*/ 0 w 3900357"/>
              <a:gd name="connsiteY4" fmla="*/ 3128923 h 4178958"/>
              <a:gd name="connsiteX5" fmla="*/ 831324 w 3900357"/>
              <a:gd name="connsiteY5" fmla="*/ 244281 h 4178958"/>
              <a:gd name="connsiteX6" fmla="*/ 997559 w 3900357"/>
              <a:gd name="connsiteY6" fmla="*/ 164202 h 4178958"/>
              <a:gd name="connsiteX7" fmla="*/ 1810878 w 3900357"/>
              <a:gd name="connsiteY7" fmla="*/ 0 h 4178958"/>
              <a:gd name="connsiteX8" fmla="*/ 2432225 w 3900357"/>
              <a:gd name="connsiteY8" fmla="*/ 93939 h 41789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900357" h="4178958">
                <a:moveTo>
                  <a:pt x="2432225" y="93939"/>
                </a:moveTo>
                <a:cubicBezTo>
                  <a:pt x="3282786" y="358491"/>
                  <a:pt x="3900357" y="1151865"/>
                  <a:pt x="3900357" y="2089479"/>
                </a:cubicBezTo>
                <a:cubicBezTo>
                  <a:pt x="3900357" y="3243466"/>
                  <a:pt x="2964865" y="4178958"/>
                  <a:pt x="1810878" y="4178958"/>
                </a:cubicBezTo>
                <a:cubicBezTo>
                  <a:pt x="1089636" y="4178958"/>
                  <a:pt x="453744" y="3813531"/>
                  <a:pt x="78249" y="3257727"/>
                </a:cubicBezTo>
                <a:lnTo>
                  <a:pt x="0" y="3128923"/>
                </a:lnTo>
                <a:lnTo>
                  <a:pt x="831324" y="244281"/>
                </a:lnTo>
                <a:lnTo>
                  <a:pt x="997559" y="164202"/>
                </a:lnTo>
                <a:cubicBezTo>
                  <a:pt x="1247540" y="58468"/>
                  <a:pt x="1522381" y="0"/>
                  <a:pt x="1810878" y="0"/>
                </a:cubicBezTo>
                <a:cubicBezTo>
                  <a:pt x="2027251" y="0"/>
                  <a:pt x="2235942" y="32888"/>
                  <a:pt x="2432225" y="93939"/>
                </a:cubicBezTo>
                <a:close/>
              </a:path>
            </a:pathLst>
          </a:custGeom>
          <a:gradFill>
            <a:gsLst>
              <a:gs pos="29000">
                <a:srgbClr val="000000">
                  <a:alpha val="0"/>
                </a:srgbClr>
              </a:gs>
              <a:gs pos="100000">
                <a:schemeClr val="accent1">
                  <a:alpha val="43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8D71EDA1-87BF-4D5D-AB79-F346FD1927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93" y="1399943"/>
            <a:ext cx="6858003" cy="4037835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lumMod val="60000"/>
                  <a:lumOff val="40000"/>
                  <a:alpha val="11000"/>
                </a:schemeClr>
              </a:gs>
            </a:gsLst>
            <a:lin ang="7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A5DAAE8-78AF-37D0-1EA1-6BE7641CF4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6722" y="586855"/>
            <a:ext cx="3201366" cy="3387497"/>
          </a:xfrm>
        </p:spPr>
        <p:txBody>
          <a:bodyPr anchor="b">
            <a:normAutofit/>
          </a:bodyPr>
          <a:lstStyle/>
          <a:p>
            <a:pPr algn="r"/>
            <a:r>
              <a:rPr lang="en-GB" sz="4000" b="1">
                <a:solidFill>
                  <a:srgbClr val="FFFFFF"/>
                </a:solidFill>
              </a:rPr>
              <a:t>Acknowledge use of AI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27D09FF-04AE-863D-9637-E0C72C8D8B8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810259" y="649480"/>
            <a:ext cx="6555347" cy="5546047"/>
          </a:xfrm>
        </p:spPr>
        <p:txBody>
          <a:bodyPr anchor="ctr">
            <a:normAutofit/>
          </a:bodyPr>
          <a:lstStyle/>
          <a:p>
            <a:pPr marL="0" indent="0">
              <a:buNone/>
            </a:pPr>
            <a:r>
              <a:rPr lang="en-US" sz="2000" dirty="0"/>
              <a:t>ChatGPT (OpenAI) was used to assist with structuring the presentation and refining the wording. The final content was reviewed, edited, and approved by me.</a:t>
            </a:r>
            <a:endParaRPr lang="en-GB" sz="2000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E6D42E4-AC46-C008-2447-7CBA08E08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GB" alt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8171439-ACFD-5D74-0A8F-A1BDCC81D8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spcAft>
                <a:spcPts val="600"/>
              </a:spcAft>
              <a:defRPr/>
            </a:pPr>
            <a:fld id="{9AFB928A-D6AD-4F2A-B2DD-923741E90643}" type="slidenum">
              <a:rPr lang="en-GB" altLang="en-US" smtClean="0"/>
              <a:pPr>
                <a:spcAft>
                  <a:spcPts val="600"/>
                </a:spcAft>
                <a:defRPr/>
              </a:pPr>
              <a:t>2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28715113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4F6F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1"/>
          <p:cNvSpPr/>
          <p:nvPr/>
        </p:nvSpPr>
        <p:spPr>
          <a:xfrm>
            <a:off x="762000" y="889000"/>
            <a:ext cx="7620000" cy="33655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defTabSz="609630">
              <a:lnSpc>
                <a:spcPct val="120000"/>
              </a:lnSpc>
            </a:pPr>
            <a:r>
              <a:rPr lang="en-GB" sz="2400" b="1" dirty="0"/>
              <a:t>Introduction to Isaac</a:t>
            </a:r>
            <a:endParaRPr lang="en-US" sz="2200" b="1" dirty="0">
              <a:solidFill>
                <a:prstClr val="black"/>
              </a:solidFill>
              <a:latin typeface="Calibri" panose="020F0502020204030204"/>
            </a:endParaRPr>
          </a:p>
        </p:txBody>
      </p:sp>
      <p:pic>
        <p:nvPicPr>
          <p:cNvPr id="4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2000" y="1524000"/>
            <a:ext cx="3302000" cy="4318000"/>
          </a:xfrm>
          <a:prstGeom prst="rect">
            <a:avLst/>
          </a:prstGeom>
        </p:spPr>
      </p:pic>
      <p:pic>
        <p:nvPicPr>
          <p:cNvPr id="5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62000" y="1524000"/>
            <a:ext cx="3302000" cy="50800"/>
          </a:xfrm>
          <a:prstGeom prst="rect">
            <a:avLst/>
          </a:prstGeom>
        </p:spPr>
      </p:pic>
      <p:sp>
        <p:nvSpPr>
          <p:cNvPr id="6" name="Text 2"/>
          <p:cNvSpPr/>
          <p:nvPr/>
        </p:nvSpPr>
        <p:spPr>
          <a:xfrm>
            <a:off x="1016000" y="2247900"/>
            <a:ext cx="27940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defTabSz="609630">
              <a:lnSpc>
                <a:spcPct val="130000"/>
              </a:lnSpc>
            </a:pPr>
            <a:r>
              <a:rPr lang="en-US" sz="1400" b="1" dirty="0">
                <a:solidFill>
                  <a:srgbClr val="0D1B2A"/>
                </a:solidFill>
                <a:latin typeface="Playfair Display SC" pitchFamily="34" charset="0"/>
                <a:ea typeface="Playfair Display SC" pitchFamily="34" charset="-122"/>
                <a:cs typeface="Playfair Display SC" pitchFamily="34" charset="-120"/>
              </a:rPr>
              <a:t>Family Context</a:t>
            </a:r>
            <a:endParaRPr lang="en-US" sz="1400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7" name="Text 3"/>
          <p:cNvSpPr/>
          <p:nvPr/>
        </p:nvSpPr>
        <p:spPr>
          <a:xfrm>
            <a:off x="1016000" y="3098800"/>
            <a:ext cx="2794000" cy="1219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228611" indent="-228611" defTabSz="609630">
              <a:lnSpc>
                <a:spcPct val="160000"/>
              </a:lnSpc>
              <a:buSzPct val="100000"/>
              <a:buFontTx/>
              <a:buChar char="•"/>
            </a:pPr>
            <a:r>
              <a:rPr lang="en-US" sz="1400" dirty="0">
                <a:solidFill>
                  <a:srgbClr val="415A77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Single mother experiencing severe post-natal depression</a:t>
            </a:r>
            <a:endParaRPr lang="en-US" sz="1400" dirty="0">
              <a:solidFill>
                <a:prstClr val="black"/>
              </a:solidFill>
              <a:latin typeface="Calibri" panose="020F0502020204030204"/>
            </a:endParaRPr>
          </a:p>
          <a:p>
            <a:pPr marL="228611" indent="-228611" defTabSz="609630">
              <a:lnSpc>
                <a:spcPct val="160000"/>
              </a:lnSpc>
              <a:buSzPct val="100000"/>
              <a:buFontTx/>
              <a:buChar char="•"/>
            </a:pPr>
            <a:r>
              <a:rPr lang="en-US" sz="1400" dirty="0">
                <a:solidFill>
                  <a:srgbClr val="415A77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Recent, stressful relocation to London with minimal support</a:t>
            </a:r>
            <a:endParaRPr lang="en-US" sz="1400" dirty="0">
              <a:solidFill>
                <a:prstClr val="black"/>
              </a:solidFill>
              <a:latin typeface="Calibri" panose="020F0502020204030204"/>
            </a:endParaRPr>
          </a:p>
          <a:p>
            <a:pPr marL="228611" indent="-228611" defTabSz="609630">
              <a:lnSpc>
                <a:spcPct val="160000"/>
              </a:lnSpc>
              <a:buSzPct val="100000"/>
              <a:buFontTx/>
              <a:buChar char="•"/>
            </a:pPr>
            <a:r>
              <a:rPr lang="en-US" sz="1400" dirty="0">
                <a:solidFill>
                  <a:srgbClr val="415A77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Highly disrupted child-minding and childcare routines</a:t>
            </a:r>
            <a:endParaRPr lang="en-US" sz="1400" dirty="0">
              <a:solidFill>
                <a:prstClr val="black"/>
              </a:solidFill>
              <a:latin typeface="Calibri" panose="020F0502020204030204"/>
            </a:endParaRPr>
          </a:p>
        </p:txBody>
      </p:sp>
      <p:pic>
        <p:nvPicPr>
          <p:cNvPr id="8" name="Image 2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18000" y="1524000"/>
            <a:ext cx="3302000" cy="4318000"/>
          </a:xfrm>
          <a:prstGeom prst="rect">
            <a:avLst/>
          </a:prstGeom>
        </p:spPr>
      </p:pic>
      <p:pic>
        <p:nvPicPr>
          <p:cNvPr id="9" name="Image 3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318000" y="1524000"/>
            <a:ext cx="3302000" cy="50800"/>
          </a:xfrm>
          <a:prstGeom prst="rect">
            <a:avLst/>
          </a:prstGeom>
        </p:spPr>
      </p:pic>
      <p:sp>
        <p:nvSpPr>
          <p:cNvPr id="10" name="Text 4"/>
          <p:cNvSpPr/>
          <p:nvPr/>
        </p:nvSpPr>
        <p:spPr>
          <a:xfrm>
            <a:off x="4572000" y="2247900"/>
            <a:ext cx="27940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defTabSz="609630">
              <a:lnSpc>
                <a:spcPct val="130000"/>
              </a:lnSpc>
            </a:pPr>
            <a:r>
              <a:rPr lang="en-US" sz="1400" b="1" dirty="0">
                <a:solidFill>
                  <a:srgbClr val="0D1B2A"/>
                </a:solidFill>
                <a:latin typeface="Playfair Display SC" pitchFamily="34" charset="0"/>
                <a:ea typeface="Playfair Display SC" pitchFamily="34" charset="-122"/>
                <a:cs typeface="Playfair Display SC" pitchFamily="34" charset="-120"/>
              </a:rPr>
              <a:t>Developmental Concerns</a:t>
            </a:r>
            <a:endParaRPr lang="en-US" sz="1400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11" name="Text 5"/>
          <p:cNvSpPr/>
          <p:nvPr/>
        </p:nvSpPr>
        <p:spPr>
          <a:xfrm>
            <a:off x="4572000" y="3384550"/>
            <a:ext cx="2794000" cy="1219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228611" indent="-228611" defTabSz="609630">
              <a:lnSpc>
                <a:spcPct val="160000"/>
              </a:lnSpc>
              <a:buSzPct val="100000"/>
              <a:buFontTx/>
              <a:buChar char="•"/>
            </a:pPr>
            <a:r>
              <a:rPr lang="en-US" sz="1400" dirty="0">
                <a:solidFill>
                  <a:srgbClr val="415A77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Highly withdrawn behavior and quietness in group environments</a:t>
            </a:r>
            <a:endParaRPr lang="en-US" sz="1400" dirty="0">
              <a:solidFill>
                <a:prstClr val="black"/>
              </a:solidFill>
              <a:latin typeface="Calibri" panose="020F0502020204030204"/>
            </a:endParaRPr>
          </a:p>
          <a:p>
            <a:pPr marL="228611" indent="-228611" defTabSz="609630">
              <a:lnSpc>
                <a:spcPct val="160000"/>
              </a:lnSpc>
              <a:buSzPct val="100000"/>
              <a:buFontTx/>
              <a:buChar char="•"/>
            </a:pPr>
            <a:r>
              <a:rPr lang="en-US" sz="1400" dirty="0">
                <a:solidFill>
                  <a:srgbClr val="415A77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Acute emotional distress and crying upon separation</a:t>
            </a:r>
            <a:endParaRPr lang="en-US" sz="1400" dirty="0">
              <a:solidFill>
                <a:prstClr val="black"/>
              </a:solidFill>
              <a:latin typeface="Calibri" panose="020F0502020204030204"/>
            </a:endParaRPr>
          </a:p>
          <a:p>
            <a:pPr marL="228611" indent="-228611" defTabSz="609630">
              <a:lnSpc>
                <a:spcPct val="160000"/>
              </a:lnSpc>
              <a:buSzPct val="100000"/>
              <a:buFontTx/>
              <a:buChar char="•"/>
            </a:pPr>
            <a:r>
              <a:rPr lang="en-US" sz="1400" dirty="0">
                <a:solidFill>
                  <a:srgbClr val="415A77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Evident speech and language delays</a:t>
            </a:r>
            <a:endParaRPr lang="en-US" sz="1400" dirty="0">
              <a:solidFill>
                <a:prstClr val="black"/>
              </a:solidFill>
              <a:latin typeface="Calibri" panose="020F0502020204030204"/>
            </a:endParaRPr>
          </a:p>
          <a:p>
            <a:pPr marL="228611" indent="-228611" defTabSz="609630">
              <a:lnSpc>
                <a:spcPct val="160000"/>
              </a:lnSpc>
              <a:buSzPct val="100000"/>
              <a:buFontTx/>
              <a:buChar char="•"/>
            </a:pPr>
            <a:r>
              <a:rPr lang="en-US" sz="1400" dirty="0">
                <a:solidFill>
                  <a:srgbClr val="415A77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Difficulties forming Peers bonds</a:t>
            </a:r>
            <a:endParaRPr lang="en-US" sz="1400" dirty="0">
              <a:solidFill>
                <a:prstClr val="black"/>
              </a:solidFill>
              <a:latin typeface="Calibri" panose="020F0502020204030204"/>
            </a:endParaRPr>
          </a:p>
        </p:txBody>
      </p:sp>
      <p:pic>
        <p:nvPicPr>
          <p:cNvPr id="12" name="Image 4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874000" y="1524000"/>
            <a:ext cx="3556000" cy="4318000"/>
          </a:xfrm>
          <a:prstGeom prst="rect">
            <a:avLst/>
          </a:prstGeom>
        </p:spPr>
      </p:pic>
      <p:sp>
        <p:nvSpPr>
          <p:cNvPr id="13" name="Text 6"/>
          <p:cNvSpPr/>
          <p:nvPr/>
        </p:nvSpPr>
        <p:spPr>
          <a:xfrm>
            <a:off x="8128000" y="2222500"/>
            <a:ext cx="30480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defTabSz="609630">
              <a:lnSpc>
                <a:spcPct val="130000"/>
              </a:lnSpc>
            </a:pPr>
            <a:r>
              <a:rPr lang="en-US" sz="1600" b="1" dirty="0">
                <a:solidFill>
                  <a:srgbClr val="FFFFFF"/>
                </a:solidFill>
                <a:latin typeface="Playfair Display SC" pitchFamily="34" charset="0"/>
                <a:ea typeface="Playfair Display SC" pitchFamily="34" charset="-122"/>
                <a:cs typeface="Playfair Display SC" pitchFamily="34" charset="-120"/>
              </a:rPr>
              <a:t>Analysis Purpose</a:t>
            </a:r>
            <a:endParaRPr lang="en-US" sz="1600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14" name="Text 7"/>
          <p:cNvSpPr/>
          <p:nvPr/>
        </p:nvSpPr>
        <p:spPr>
          <a:xfrm>
            <a:off x="8128000" y="3140075"/>
            <a:ext cx="3162852" cy="170815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defTabSz="609630"/>
            <a:r>
              <a:rPr lang="en-US" sz="1600" dirty="0">
                <a:solidFill>
                  <a:srgbClr val="F4F6F9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To systematically analyze Isaac's development under the prism of John Bowlby's Attachment Theory (1958).</a:t>
            </a:r>
          </a:p>
          <a:p>
            <a:pPr defTabSz="609630"/>
            <a:endParaRPr lang="en-US" sz="1600" dirty="0">
              <a:solidFill>
                <a:prstClr val="black"/>
              </a:solidFill>
              <a:latin typeface="Calibri" panose="020F0502020204030204"/>
            </a:endParaRPr>
          </a:p>
          <a:p>
            <a:pPr defTabSz="609630"/>
            <a:r>
              <a:rPr lang="en-US" sz="1600" dirty="0">
                <a:solidFill>
                  <a:srgbClr val="F4F6F9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By matching theoretical insights to clinical reality, this analysis will formulate evidence-based practices to guide interventions in early years environments.</a:t>
            </a:r>
            <a:endParaRPr lang="en-US" sz="1600" dirty="0">
              <a:solidFill>
                <a:prstClr val="black"/>
              </a:solidFill>
              <a:latin typeface="Calibri" panose="020F0502020204030204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4F6F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1"/>
          <p:cNvSpPr/>
          <p:nvPr/>
        </p:nvSpPr>
        <p:spPr>
          <a:xfrm>
            <a:off x="762000" y="889000"/>
            <a:ext cx="7620000" cy="33655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defTabSz="609630">
              <a:lnSpc>
                <a:spcPct val="120000"/>
              </a:lnSpc>
            </a:pPr>
            <a:r>
              <a:rPr lang="en-US" sz="2200" b="1" dirty="0">
                <a:solidFill>
                  <a:srgbClr val="0D1B2A"/>
                </a:solidFill>
                <a:latin typeface="Playfair Display SC" pitchFamily="34" charset="0"/>
                <a:ea typeface="Playfair Display SC" pitchFamily="34" charset="-122"/>
                <a:cs typeface="Playfair Display SC" pitchFamily="34" charset="-120"/>
              </a:rPr>
              <a:t>BOWLBY’S ATTACHMENT THEORY</a:t>
            </a:r>
            <a:endParaRPr lang="en-US" sz="2200" dirty="0">
              <a:solidFill>
                <a:prstClr val="black"/>
              </a:solidFill>
              <a:latin typeface="Calibri" panose="020F0502020204030204"/>
            </a:endParaRPr>
          </a:p>
        </p:txBody>
      </p:sp>
      <p:pic>
        <p:nvPicPr>
          <p:cNvPr id="4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2000" y="1524000"/>
            <a:ext cx="3429000" cy="4572000"/>
          </a:xfrm>
          <a:prstGeom prst="rect">
            <a:avLst/>
          </a:prstGeom>
        </p:spPr>
      </p:pic>
      <p:pic>
        <p:nvPicPr>
          <p:cNvPr id="5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89000" y="1651000"/>
            <a:ext cx="3175000" cy="4318000"/>
          </a:xfrm>
          <a:prstGeom prst="rect">
            <a:avLst/>
          </a:prstGeom>
        </p:spPr>
      </p:pic>
      <p:sp>
        <p:nvSpPr>
          <p:cNvPr id="6" name="Text 2"/>
          <p:cNvSpPr/>
          <p:nvPr/>
        </p:nvSpPr>
        <p:spPr>
          <a:xfrm>
            <a:off x="4572000" y="1651000"/>
            <a:ext cx="6858000" cy="61595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defTabSz="609630">
              <a:lnSpc>
                <a:spcPct val="135000"/>
              </a:lnSpc>
            </a:pPr>
            <a:r>
              <a:rPr lang="en-US" b="1" dirty="0">
                <a:solidFill>
                  <a:srgbClr val="0D1B2A"/>
                </a:solidFill>
                <a:latin typeface="Playfair Display SC" pitchFamily="34" charset="0"/>
                <a:ea typeface="Playfair Display SC" pitchFamily="34" charset="-122"/>
                <a:cs typeface="Playfair Display SC" pitchFamily="34" charset="-120"/>
              </a:rPr>
              <a:t>“The young child's hunger for his mother's love and presence is as great as his hunger for food”</a:t>
            </a:r>
            <a:endParaRPr lang="en-US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7" name="Text 3"/>
          <p:cNvSpPr/>
          <p:nvPr/>
        </p:nvSpPr>
        <p:spPr>
          <a:xfrm>
            <a:off x="4572000" y="2540000"/>
            <a:ext cx="6858000" cy="20955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defTabSz="609630">
              <a:lnSpc>
                <a:spcPct val="150000"/>
              </a:lnSpc>
            </a:pPr>
            <a:r>
              <a:rPr lang="en-US" sz="1100" b="1" dirty="0">
                <a:solidFill>
                  <a:srgbClr val="E07A5F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— JOHN BOWLBY (1951, p.11)</a:t>
            </a:r>
            <a:endParaRPr lang="en-US" sz="1100" dirty="0">
              <a:solidFill>
                <a:prstClr val="black"/>
              </a:solidFill>
              <a:latin typeface="Calibri" panose="020F0502020204030204"/>
            </a:endParaRPr>
          </a:p>
        </p:txBody>
      </p:sp>
      <p:pic>
        <p:nvPicPr>
          <p:cNvPr id="8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572000" y="2984500"/>
            <a:ext cx="6858000" cy="12700"/>
          </a:xfrm>
          <a:prstGeom prst="rect">
            <a:avLst/>
          </a:prstGeom>
        </p:spPr>
      </p:pic>
      <p:sp>
        <p:nvSpPr>
          <p:cNvPr id="9" name="Text 4"/>
          <p:cNvSpPr/>
          <p:nvPr/>
        </p:nvSpPr>
        <p:spPr>
          <a:xfrm>
            <a:off x="4572000" y="3987800"/>
            <a:ext cx="6858000" cy="1219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285750" indent="-285750" defTabSz="609630">
              <a:lnSpc>
                <a:spcPct val="160000"/>
              </a:lnSpc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srgbClr val="415A77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Bowlby (1971) hypothesized that humans are biologically predisposed to seek proximity with a primary caregiver to ensure survival. These early emotional bonds act as a core organizer for psychological development.</a:t>
            </a:r>
          </a:p>
          <a:p>
            <a:pPr marL="285750" indent="-285750" defTabSz="609630">
              <a:lnSpc>
                <a:spcPct val="160000"/>
              </a:lnSpc>
              <a:buFont typeface="Arial" panose="020B0604020202020204" pitchFamily="34" charset="0"/>
              <a:buChar char="•"/>
            </a:pPr>
            <a:endParaRPr lang="en-US" sz="1600" dirty="0">
              <a:solidFill>
                <a:prstClr val="black"/>
              </a:solidFill>
              <a:latin typeface="Calibri" panose="020F0502020204030204"/>
            </a:endParaRPr>
          </a:p>
          <a:p>
            <a:pPr marL="285750" indent="-285750" defTabSz="609630">
              <a:lnSpc>
                <a:spcPct val="160000"/>
              </a:lnSpc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srgbClr val="415A77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For a child like Isaac, disrupted early bonds do not merely cause temporary distress; they structurally impede emotional security, social confidence, and neurological organization.</a:t>
            </a:r>
            <a:endParaRPr lang="en-US" sz="1600" dirty="0">
              <a:solidFill>
                <a:prstClr val="black"/>
              </a:solidFill>
              <a:latin typeface="Calibri" panose="020F0502020204030204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4F6F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1"/>
          <p:cNvSpPr/>
          <p:nvPr/>
        </p:nvSpPr>
        <p:spPr>
          <a:xfrm>
            <a:off x="0" y="653642"/>
            <a:ext cx="7620000" cy="3810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defTabSz="609630">
              <a:lnSpc>
                <a:spcPct val="120000"/>
              </a:lnSpc>
            </a:pPr>
            <a:r>
              <a:rPr lang="en-US" sz="2400" b="1" dirty="0">
                <a:solidFill>
                  <a:srgbClr val="0D1B2A"/>
                </a:solidFill>
                <a:latin typeface="+mj-lt"/>
                <a:ea typeface="Playfair Display SC" pitchFamily="34" charset="-122"/>
                <a:cs typeface="Playfair Display SC" pitchFamily="34" charset="-120"/>
              </a:rPr>
              <a:t>WHY BOWLBY’S THEORY IS RELEVANT TO ISAAC  </a:t>
            </a:r>
            <a:r>
              <a:rPr lang="en-US" sz="2000" b="1" dirty="0">
                <a:solidFill>
                  <a:srgbClr val="0D1B2A"/>
                </a:solidFill>
                <a:latin typeface="+mj-lt"/>
                <a:ea typeface="Playfair Display SC" pitchFamily="34" charset="-122"/>
                <a:cs typeface="Playfair Display SC" pitchFamily="34" charset="-120"/>
              </a:rPr>
              <a:t>(Bowlby, 1982)</a:t>
            </a:r>
            <a:endParaRPr lang="en-US" sz="2000" dirty="0">
              <a:solidFill>
                <a:prstClr val="black"/>
              </a:solidFill>
              <a:latin typeface="+mj-lt"/>
            </a:endParaRPr>
          </a:p>
        </p:txBody>
      </p:sp>
      <p:pic>
        <p:nvPicPr>
          <p:cNvPr id="4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2000" y="1270000"/>
            <a:ext cx="5143500" cy="2222500"/>
          </a:xfrm>
          <a:prstGeom prst="rect">
            <a:avLst/>
          </a:prstGeom>
        </p:spPr>
      </p:pic>
      <p:sp>
        <p:nvSpPr>
          <p:cNvPr id="5" name="Text 2"/>
          <p:cNvSpPr/>
          <p:nvPr/>
        </p:nvSpPr>
        <p:spPr>
          <a:xfrm>
            <a:off x="1016000" y="1397000"/>
            <a:ext cx="4635500" cy="1905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defTabSz="609630">
              <a:lnSpc>
                <a:spcPct val="120000"/>
              </a:lnSpc>
            </a:pPr>
            <a:r>
              <a:rPr lang="en-US" sz="1400" b="1" dirty="0">
                <a:solidFill>
                  <a:srgbClr val="0D1B2A"/>
                </a:solidFill>
                <a:ea typeface="Playfair Display SC" pitchFamily="34" charset="-122"/>
                <a:cs typeface="Playfair Display SC" pitchFamily="34" charset="-120"/>
              </a:rPr>
              <a:t>01. Monotropy</a:t>
            </a:r>
            <a:endParaRPr lang="en-US" sz="1400" dirty="0">
              <a:solidFill>
                <a:prstClr val="black"/>
              </a:solidFill>
            </a:endParaRPr>
          </a:p>
        </p:txBody>
      </p:sp>
      <p:sp>
        <p:nvSpPr>
          <p:cNvPr id="6" name="Text 3"/>
          <p:cNvSpPr/>
          <p:nvPr/>
        </p:nvSpPr>
        <p:spPr>
          <a:xfrm>
            <a:off x="880197" y="1931217"/>
            <a:ext cx="4635500" cy="11430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defTabSz="609630">
              <a:lnSpc>
                <a:spcPct val="150000"/>
              </a:lnSpc>
            </a:pPr>
            <a:r>
              <a:rPr lang="en-US" sz="1600" dirty="0">
                <a:solidFill>
                  <a:srgbClr val="415A77"/>
                </a:solidFill>
                <a:ea typeface="Inter" pitchFamily="34" charset="-122"/>
                <a:cs typeface="Inter" pitchFamily="34" charset="-120"/>
              </a:rPr>
              <a:t>Bowlby suggested that children havean innate need to attach to one main caregiver (typically the mother). This singular relationship is qualitatively different and vastly more critical than subsequent secondary attachments</a:t>
            </a:r>
            <a:r>
              <a:rPr lang="en-US" sz="1400" dirty="0">
                <a:solidFill>
                  <a:srgbClr val="415A77"/>
                </a:solidFill>
                <a:ea typeface="Inter" pitchFamily="34" charset="-122"/>
                <a:cs typeface="Inter" pitchFamily="34" charset="-120"/>
              </a:rPr>
              <a:t>.</a:t>
            </a:r>
            <a:endParaRPr lang="en-US" sz="1400" dirty="0">
              <a:solidFill>
                <a:prstClr val="black"/>
              </a:solidFill>
            </a:endParaRPr>
          </a:p>
        </p:txBody>
      </p:sp>
      <p:pic>
        <p:nvPicPr>
          <p:cNvPr id="7" name="Image 1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86500" y="1524000"/>
            <a:ext cx="5143500" cy="1968500"/>
          </a:xfrm>
          <a:prstGeom prst="rect">
            <a:avLst/>
          </a:prstGeom>
        </p:spPr>
      </p:pic>
      <p:sp>
        <p:nvSpPr>
          <p:cNvPr id="8" name="Text 4"/>
          <p:cNvSpPr/>
          <p:nvPr/>
        </p:nvSpPr>
        <p:spPr>
          <a:xfrm>
            <a:off x="6540500" y="1778000"/>
            <a:ext cx="4635500" cy="1905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defTabSz="609630">
              <a:lnSpc>
                <a:spcPct val="120000"/>
              </a:lnSpc>
            </a:pPr>
            <a:r>
              <a:rPr lang="en-US" sz="1400" b="1" dirty="0">
                <a:solidFill>
                  <a:srgbClr val="0D1B2A"/>
                </a:solidFill>
                <a:ea typeface="Playfair Display SC" pitchFamily="34" charset="-122"/>
                <a:cs typeface="Playfair Display SC" pitchFamily="34" charset="-120"/>
              </a:rPr>
              <a:t>02. Internal Working Model</a:t>
            </a:r>
            <a:endParaRPr lang="en-US" sz="1400" dirty="0">
              <a:solidFill>
                <a:prstClr val="black"/>
              </a:solidFill>
            </a:endParaRPr>
          </a:p>
        </p:txBody>
      </p:sp>
      <p:sp>
        <p:nvSpPr>
          <p:cNvPr id="9" name="Text 5"/>
          <p:cNvSpPr/>
          <p:nvPr/>
        </p:nvSpPr>
        <p:spPr>
          <a:xfrm>
            <a:off x="6540500" y="2095500"/>
            <a:ext cx="4635500" cy="11430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defTabSz="609630">
              <a:lnSpc>
                <a:spcPct val="150000"/>
              </a:lnSpc>
            </a:pPr>
            <a:r>
              <a:rPr lang="en-US" sz="1400" dirty="0">
                <a:solidFill>
                  <a:srgbClr val="415A77"/>
                </a:solidFill>
                <a:ea typeface="Inter" pitchFamily="34" charset="-122"/>
                <a:cs typeface="Inter" pitchFamily="34" charset="-120"/>
              </a:rPr>
              <a:t>A cognitive framework of schemas containing expectations of self and others. Formed via primary attachment quality, it acts as a mental template for all subsequent future social and emotional relationships.</a:t>
            </a:r>
            <a:endParaRPr lang="en-US" sz="1400" dirty="0">
              <a:solidFill>
                <a:prstClr val="black"/>
              </a:solidFill>
            </a:endParaRPr>
          </a:p>
        </p:txBody>
      </p:sp>
      <p:pic>
        <p:nvPicPr>
          <p:cNvPr id="10" name="Image 2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2000" y="3746500"/>
            <a:ext cx="5143500" cy="1968500"/>
          </a:xfrm>
          <a:prstGeom prst="rect">
            <a:avLst/>
          </a:prstGeom>
        </p:spPr>
      </p:pic>
      <p:sp>
        <p:nvSpPr>
          <p:cNvPr id="11" name="Text 6"/>
          <p:cNvSpPr/>
          <p:nvPr/>
        </p:nvSpPr>
        <p:spPr>
          <a:xfrm>
            <a:off x="1016000" y="4000500"/>
            <a:ext cx="4635500" cy="1905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defTabSz="609630">
              <a:lnSpc>
                <a:spcPct val="120000"/>
              </a:lnSpc>
            </a:pPr>
            <a:r>
              <a:rPr lang="en-US" sz="1400" b="1" dirty="0">
                <a:solidFill>
                  <a:srgbClr val="0D1B2A"/>
                </a:solidFill>
                <a:ea typeface="Playfair Display SC" pitchFamily="34" charset="-122"/>
                <a:cs typeface="Playfair Display SC" pitchFamily="34" charset="-120"/>
              </a:rPr>
              <a:t>03. Secure vs. Insecure</a:t>
            </a:r>
            <a:endParaRPr lang="en-US" sz="1400" dirty="0">
              <a:solidFill>
                <a:prstClr val="black"/>
              </a:solidFill>
            </a:endParaRPr>
          </a:p>
        </p:txBody>
      </p:sp>
      <p:sp>
        <p:nvSpPr>
          <p:cNvPr id="12" name="Text 7"/>
          <p:cNvSpPr/>
          <p:nvPr/>
        </p:nvSpPr>
        <p:spPr>
          <a:xfrm>
            <a:off x="1016000" y="4318000"/>
            <a:ext cx="4635500" cy="11430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defTabSz="609630">
              <a:lnSpc>
                <a:spcPct val="150000"/>
              </a:lnSpc>
            </a:pPr>
            <a:r>
              <a:rPr lang="en-US" sz="1400" dirty="0">
                <a:solidFill>
                  <a:srgbClr val="415A77"/>
                </a:solidFill>
                <a:ea typeface="Inter" pitchFamily="34" charset="-122"/>
                <a:cs typeface="Inter" pitchFamily="34" charset="-120"/>
              </a:rPr>
              <a:t>Secure attachment arises from responsive parenting, allowing healthy exploration. Insecure attachment (avoidant, resistant, or disorganized) stems from cold, inconsistent, or emotionally unavailable caregiving.</a:t>
            </a:r>
            <a:endParaRPr lang="en-US" sz="1400" dirty="0">
              <a:solidFill>
                <a:prstClr val="black"/>
              </a:solidFill>
            </a:endParaRPr>
          </a:p>
        </p:txBody>
      </p:sp>
      <p:pic>
        <p:nvPicPr>
          <p:cNvPr id="13" name="Image 3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86500" y="3746500"/>
            <a:ext cx="5143500" cy="1968500"/>
          </a:xfrm>
          <a:prstGeom prst="rect">
            <a:avLst/>
          </a:prstGeom>
        </p:spPr>
      </p:pic>
      <p:sp>
        <p:nvSpPr>
          <p:cNvPr id="14" name="Text 8"/>
          <p:cNvSpPr/>
          <p:nvPr/>
        </p:nvSpPr>
        <p:spPr>
          <a:xfrm>
            <a:off x="6540500" y="4000500"/>
            <a:ext cx="4635500" cy="1905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defTabSz="609630">
              <a:lnSpc>
                <a:spcPct val="120000"/>
              </a:lnSpc>
            </a:pPr>
            <a:r>
              <a:rPr lang="en-US" sz="1400" b="1" dirty="0">
                <a:solidFill>
                  <a:srgbClr val="0D1B2A"/>
                </a:solidFill>
                <a:ea typeface="Playfair Display SC" pitchFamily="34" charset="-122"/>
                <a:cs typeface="Playfair Display SC" pitchFamily="34" charset="-120"/>
              </a:rPr>
              <a:t>04. Maternal Deprivation</a:t>
            </a:r>
            <a:endParaRPr lang="en-US" sz="1400" dirty="0">
              <a:solidFill>
                <a:prstClr val="black"/>
              </a:solidFill>
            </a:endParaRPr>
          </a:p>
        </p:txBody>
      </p:sp>
      <p:sp>
        <p:nvSpPr>
          <p:cNvPr id="15" name="Text 9"/>
          <p:cNvSpPr/>
          <p:nvPr/>
        </p:nvSpPr>
        <p:spPr>
          <a:xfrm>
            <a:off x="6540500" y="4318000"/>
            <a:ext cx="4635500" cy="11430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defTabSz="609630">
              <a:lnSpc>
                <a:spcPct val="150000"/>
              </a:lnSpc>
            </a:pPr>
            <a:r>
              <a:rPr lang="en-US" sz="1400" dirty="0">
                <a:solidFill>
                  <a:srgbClr val="415A77"/>
                </a:solidFill>
                <a:ea typeface="Inter" pitchFamily="34" charset="-122"/>
                <a:cs typeface="Inter" pitchFamily="34" charset="-120"/>
              </a:rPr>
              <a:t>The continuous disruption or complete absence of the primary caregiver relationship during the critical development period, leading to potentially irreversible intellectual, social, and emotional damage.</a:t>
            </a:r>
            <a:endParaRPr lang="en-US" sz="1400" dirty="0">
              <a:solidFill>
                <a:prstClr val="black"/>
              </a:solidFill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4F6F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1"/>
          <p:cNvSpPr/>
          <p:nvPr/>
        </p:nvSpPr>
        <p:spPr>
          <a:xfrm>
            <a:off x="3248526" y="171036"/>
            <a:ext cx="7620000" cy="33655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defTabSz="609630">
              <a:lnSpc>
                <a:spcPct val="120000"/>
              </a:lnSpc>
            </a:pPr>
            <a:r>
              <a:rPr lang="en-US" sz="2200" b="1" dirty="0">
                <a:solidFill>
                  <a:srgbClr val="0D1B2A"/>
                </a:solidFill>
                <a:latin typeface="Playfair Display SC" pitchFamily="34" charset="0"/>
                <a:ea typeface="Playfair Display SC" pitchFamily="34" charset="-122"/>
                <a:cs typeface="Playfair Display SC" pitchFamily="34" charset="-120"/>
              </a:rPr>
              <a:t>APPLYING BOWLBY TO ISAAC</a:t>
            </a:r>
            <a:endParaRPr lang="en-US" sz="2200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6" name="Text 3"/>
          <p:cNvSpPr/>
          <p:nvPr/>
        </p:nvSpPr>
        <p:spPr>
          <a:xfrm>
            <a:off x="1016000" y="2667000"/>
            <a:ext cx="5596673" cy="247015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228611" indent="-228611" defTabSz="609630">
              <a:buSzPct val="100000"/>
              <a:buFontTx/>
              <a:buChar char="•"/>
            </a:pPr>
            <a:r>
              <a:rPr lang="en-US" sz="1300" dirty="0">
                <a:solidFill>
                  <a:srgbClr val="415A77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.</a:t>
            </a:r>
            <a:endParaRPr lang="en-US" sz="1300" dirty="0">
              <a:solidFill>
                <a:prstClr val="black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9" name="Text 5"/>
          <p:cNvSpPr/>
          <p:nvPr/>
        </p:nvSpPr>
        <p:spPr>
          <a:xfrm>
            <a:off x="7726017" y="3340928"/>
            <a:ext cx="3556000" cy="15621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defTabSz="609630"/>
            <a:endParaRPr lang="en-US" sz="1600" dirty="0">
              <a:solidFill>
                <a:prstClr val="black"/>
              </a:solidFill>
              <a:latin typeface="Calibri" panose="020F0502020204030204"/>
            </a:endParaRPr>
          </a:p>
          <a:p>
            <a:pPr defTabSz="609630"/>
            <a:r>
              <a:rPr lang="en-US" sz="1600" dirty="0">
                <a:solidFill>
                  <a:srgbClr val="FFFFFF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In his mind, caregivers are temporary, unpredictable, or difficult to connect with.</a:t>
            </a:r>
          </a:p>
          <a:p>
            <a:pPr defTabSz="609630"/>
            <a:endParaRPr lang="en-US" sz="1600" dirty="0">
              <a:solidFill>
                <a:prstClr val="black"/>
              </a:solidFill>
              <a:latin typeface="Calibri" panose="020F0502020204030204"/>
            </a:endParaRPr>
          </a:p>
          <a:p>
            <a:pPr defTabSz="609630"/>
            <a:r>
              <a:rPr lang="en-US" sz="1600" dirty="0">
                <a:solidFill>
                  <a:srgbClr val="FFFFFF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Consequently, he retreats from peer play, exhibiting self-protective social isolation.</a:t>
            </a:r>
            <a:endParaRPr lang="en-US" sz="1600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B1B6AE0E-5A48-9F18-D043-285A62ED1799}"/>
              </a:ext>
            </a:extLst>
          </p:cNvPr>
          <p:cNvSpPr txBox="1"/>
          <p:nvPr/>
        </p:nvSpPr>
        <p:spPr>
          <a:xfrm>
            <a:off x="0" y="507586"/>
            <a:ext cx="12192000" cy="624786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en-GB" sz="2000" b="1" dirty="0">
                <a:latin typeface="Inter"/>
              </a:rPr>
              <a:t>Emotional Development</a:t>
            </a:r>
          </a:p>
          <a:p>
            <a:pPr>
              <a:buNone/>
            </a:pPr>
            <a:r>
              <a:rPr lang="en-GB" sz="2000" b="1" dirty="0">
                <a:latin typeface="Inter"/>
              </a:rPr>
              <a:t>Observed</a:t>
            </a:r>
          </a:p>
          <a:p>
            <a:pPr>
              <a:buNone/>
            </a:pPr>
            <a:r>
              <a:rPr lang="en-GB" sz="2000" dirty="0">
                <a:latin typeface="Inter"/>
              </a:rPr>
              <a:t>• Distress when separated from mother</a:t>
            </a:r>
          </a:p>
          <a:p>
            <a:pPr>
              <a:buNone/>
            </a:pPr>
            <a:r>
              <a:rPr lang="en-GB" sz="2000" dirty="0">
                <a:latin typeface="Inter"/>
              </a:rPr>
              <a:t>• Clingy behaviour</a:t>
            </a:r>
          </a:p>
          <a:p>
            <a:pPr>
              <a:buNone/>
            </a:pPr>
            <a:r>
              <a:rPr lang="en-GB" sz="2000" b="1" dirty="0">
                <a:latin typeface="Inter"/>
              </a:rPr>
              <a:t>Theory Explanation</a:t>
            </a:r>
          </a:p>
          <a:p>
            <a:pPr>
              <a:buNone/>
            </a:pPr>
            <a:r>
              <a:rPr lang="en-GB" sz="2000" dirty="0">
                <a:latin typeface="Inter"/>
              </a:rPr>
              <a:t>Possible anxious attachment pattern.</a:t>
            </a:r>
          </a:p>
          <a:p>
            <a:pPr>
              <a:buNone/>
            </a:pPr>
            <a:br>
              <a:rPr lang="en-GB" sz="2000" dirty="0">
                <a:latin typeface="Inter"/>
              </a:rPr>
            </a:br>
            <a:r>
              <a:rPr lang="en-GB" sz="2000" b="1" dirty="0">
                <a:latin typeface="Inter"/>
              </a:rPr>
              <a:t>Social Development</a:t>
            </a:r>
          </a:p>
          <a:p>
            <a:pPr>
              <a:buNone/>
            </a:pPr>
            <a:r>
              <a:rPr lang="en-GB" sz="2000" b="1" dirty="0">
                <a:latin typeface="Inter"/>
              </a:rPr>
              <a:t>Observed</a:t>
            </a:r>
          </a:p>
          <a:p>
            <a:pPr>
              <a:buNone/>
            </a:pPr>
            <a:r>
              <a:rPr lang="en-GB" sz="2000" dirty="0">
                <a:latin typeface="Inter"/>
              </a:rPr>
              <a:t>• Avoids group activities</a:t>
            </a:r>
          </a:p>
          <a:p>
            <a:pPr>
              <a:buNone/>
            </a:pPr>
            <a:r>
              <a:rPr lang="en-GB" sz="2000" dirty="0">
                <a:latin typeface="Inter"/>
              </a:rPr>
              <a:t>• Withdrawn during play</a:t>
            </a:r>
          </a:p>
          <a:p>
            <a:pPr>
              <a:buNone/>
            </a:pPr>
            <a:r>
              <a:rPr lang="en-GB" sz="2000" b="1" dirty="0">
                <a:latin typeface="Inter"/>
              </a:rPr>
              <a:t>Theory Explanation</a:t>
            </a:r>
          </a:p>
          <a:p>
            <a:pPr>
              <a:buNone/>
            </a:pPr>
            <a:r>
              <a:rPr lang="en-GB" sz="2000" dirty="0">
                <a:latin typeface="Inter"/>
              </a:rPr>
              <a:t>Reduced confidence in exploring social environments.</a:t>
            </a:r>
          </a:p>
          <a:p>
            <a:pPr>
              <a:buNone/>
            </a:pPr>
            <a:endParaRPr lang="en-GB" sz="2000" b="1" dirty="0">
              <a:latin typeface="Inter"/>
            </a:endParaRPr>
          </a:p>
          <a:p>
            <a:pPr>
              <a:buNone/>
            </a:pPr>
            <a:r>
              <a:rPr lang="en-GB" sz="2000" b="1" dirty="0">
                <a:latin typeface="Inter"/>
              </a:rPr>
              <a:t>Language Development</a:t>
            </a:r>
          </a:p>
          <a:p>
            <a:pPr>
              <a:buNone/>
            </a:pPr>
            <a:r>
              <a:rPr lang="en-GB" sz="2000" b="1" dirty="0">
                <a:latin typeface="Inter"/>
              </a:rPr>
              <a:t>Observed</a:t>
            </a:r>
          </a:p>
          <a:p>
            <a:pPr>
              <a:buNone/>
            </a:pPr>
            <a:r>
              <a:rPr lang="en-GB" sz="2000" dirty="0">
                <a:latin typeface="Inter"/>
              </a:rPr>
              <a:t>• Delayed language skills</a:t>
            </a:r>
          </a:p>
          <a:p>
            <a:pPr>
              <a:buNone/>
            </a:pPr>
            <a:r>
              <a:rPr lang="en-GB" sz="2000" b="1" dirty="0">
                <a:latin typeface="Inter"/>
              </a:rPr>
              <a:t>Theory Explanation</a:t>
            </a:r>
          </a:p>
          <a:p>
            <a:pPr>
              <a:buNone/>
            </a:pPr>
            <a:r>
              <a:rPr lang="en-GB" sz="2000" dirty="0">
                <a:latin typeface="Inter"/>
              </a:rPr>
              <a:t>Fewer opportunities for communication and social interaction.</a:t>
            </a:r>
          </a:p>
          <a:p>
            <a:pPr algn="ctr">
              <a:buNone/>
            </a:pPr>
            <a:r>
              <a:rPr lang="en-GB" sz="2000" dirty="0">
                <a:latin typeface="Inter"/>
              </a:rPr>
              <a:t>(Ainsworth et al., 1978)</a:t>
            </a:r>
          </a:p>
        </p:txBody>
      </p:sp>
      <p:pic>
        <p:nvPicPr>
          <p:cNvPr id="5" name="Picture 4" descr="Nie bój się smutku – scenariusz psychoedukacyjny dla grup przedszkolnych - Poradnik Dyrektora Przedszkola">
            <a:extLst>
              <a:ext uri="{FF2B5EF4-FFF2-40B4-BE49-F238E27FC236}">
                <a16:creationId xmlns:a16="http://schemas.microsoft.com/office/drawing/2014/main" id="{9926A3CF-964D-102F-18AC-C94B1E0F088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52650" y="507585"/>
            <a:ext cx="4825497" cy="5639717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4F6F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1"/>
          <p:cNvSpPr/>
          <p:nvPr/>
        </p:nvSpPr>
        <p:spPr>
          <a:xfrm>
            <a:off x="762000" y="889000"/>
            <a:ext cx="7620000" cy="33655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defTabSz="609630">
              <a:lnSpc>
                <a:spcPct val="120000"/>
              </a:lnSpc>
            </a:pPr>
            <a:r>
              <a:rPr lang="en-US" sz="2200" b="1" dirty="0">
                <a:solidFill>
                  <a:srgbClr val="0D1B2A"/>
                </a:solidFill>
                <a:ea typeface="Playfair Display SC" pitchFamily="34" charset="-122"/>
                <a:cs typeface="Playfair Display SC" pitchFamily="34" charset="-120"/>
              </a:rPr>
              <a:t>NATURE AND NURTURE INFLUENCES</a:t>
            </a:r>
            <a:endParaRPr lang="en-US" sz="2200" dirty="0">
              <a:solidFill>
                <a:prstClr val="black"/>
              </a:solidFill>
            </a:endParaRPr>
          </a:p>
        </p:txBody>
      </p:sp>
      <p:pic>
        <p:nvPicPr>
          <p:cNvPr id="4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70000" y="3064400"/>
            <a:ext cx="5143500" cy="3048000"/>
          </a:xfrm>
          <a:prstGeom prst="rect">
            <a:avLst/>
          </a:prstGeom>
        </p:spPr>
      </p:pic>
      <p:pic>
        <p:nvPicPr>
          <p:cNvPr id="5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62000" y="1524000"/>
            <a:ext cx="5143500" cy="50800"/>
          </a:xfrm>
          <a:prstGeom prst="rect">
            <a:avLst/>
          </a:prstGeom>
        </p:spPr>
      </p:pic>
      <p:sp>
        <p:nvSpPr>
          <p:cNvPr id="6" name="Text 2"/>
          <p:cNvSpPr/>
          <p:nvPr/>
        </p:nvSpPr>
        <p:spPr>
          <a:xfrm>
            <a:off x="1179763" y="1632773"/>
            <a:ext cx="46355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defTabSz="609630">
              <a:lnSpc>
                <a:spcPct val="130000"/>
              </a:lnSpc>
            </a:pPr>
            <a:r>
              <a:rPr lang="en-US" b="1" dirty="0">
                <a:solidFill>
                  <a:srgbClr val="0D1B2A"/>
                </a:solidFill>
                <a:ea typeface="Playfair Display SC" pitchFamily="34" charset="-122"/>
                <a:cs typeface="Playfair Display SC" pitchFamily="34" charset="-120"/>
              </a:rPr>
              <a:t>Nature (Biological Base</a:t>
            </a:r>
            <a:r>
              <a:rPr lang="en-US" sz="1400" b="1" dirty="0">
                <a:solidFill>
                  <a:srgbClr val="0D1B2A"/>
                </a:solidFill>
                <a:ea typeface="Playfair Display SC" pitchFamily="34" charset="-122"/>
                <a:cs typeface="Playfair Display SC" pitchFamily="34" charset="-120"/>
              </a:rPr>
              <a:t>)</a:t>
            </a:r>
            <a:endParaRPr lang="en-US" sz="1400" dirty="0">
              <a:solidFill>
                <a:prstClr val="black"/>
              </a:solidFill>
            </a:endParaRPr>
          </a:p>
        </p:txBody>
      </p:sp>
      <p:sp>
        <p:nvSpPr>
          <p:cNvPr id="7" name="Text 3"/>
          <p:cNvSpPr/>
          <p:nvPr/>
        </p:nvSpPr>
        <p:spPr>
          <a:xfrm>
            <a:off x="1016000" y="2651124"/>
            <a:ext cx="4635500" cy="127635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228611" indent="-228611" defTabSz="609630">
              <a:lnSpc>
                <a:spcPct val="160000"/>
              </a:lnSpc>
              <a:buSzPct val="100000"/>
              <a:buFontTx/>
              <a:buChar char="•"/>
            </a:pPr>
            <a:r>
              <a:rPr lang="en-US" sz="1400" b="1" dirty="0">
                <a:solidFill>
                  <a:srgbClr val="415A77"/>
                </a:solidFill>
                <a:ea typeface="Inter" pitchFamily="34" charset="-122"/>
                <a:cs typeface="Inter" pitchFamily="34" charset="-120"/>
              </a:rPr>
              <a:t>Innate Temperament:</a:t>
            </a:r>
            <a:endParaRPr lang="en-US" sz="1400" b="1" dirty="0">
              <a:solidFill>
                <a:prstClr val="black"/>
              </a:solidFill>
            </a:endParaRPr>
          </a:p>
          <a:p>
            <a:pPr defTabSz="609630">
              <a:lnSpc>
                <a:spcPct val="160000"/>
              </a:lnSpc>
            </a:pPr>
            <a:r>
              <a:rPr lang="en-US" sz="1400" dirty="0">
                <a:solidFill>
                  <a:srgbClr val="415A77"/>
                </a:solidFill>
                <a:ea typeface="Inter" pitchFamily="34" charset="-122"/>
                <a:cs typeface="Inter" pitchFamily="34" charset="-120"/>
              </a:rPr>
              <a:t>   Children have inherent biological traits (e.g., highly sensitive, slow-to-warm).</a:t>
            </a:r>
            <a:endParaRPr lang="en-US" sz="1400" dirty="0">
              <a:solidFill>
                <a:prstClr val="black"/>
              </a:solidFill>
            </a:endParaRPr>
          </a:p>
          <a:p>
            <a:pPr marL="228611" indent="-228611" defTabSz="609630">
              <a:lnSpc>
                <a:spcPct val="160000"/>
              </a:lnSpc>
              <a:buSzPct val="100000"/>
              <a:buFontTx/>
              <a:buChar char="•"/>
            </a:pPr>
            <a:r>
              <a:rPr lang="en-US" sz="1400" b="1" dirty="0">
                <a:solidFill>
                  <a:srgbClr val="415A77"/>
                </a:solidFill>
                <a:ea typeface="Inter" pitchFamily="34" charset="-122"/>
                <a:cs typeface="Inter" pitchFamily="34" charset="-120"/>
              </a:rPr>
              <a:t>Genetic Predispositions:</a:t>
            </a:r>
            <a:endParaRPr lang="en-US" sz="1400" b="1" dirty="0">
              <a:solidFill>
                <a:prstClr val="black"/>
              </a:solidFill>
            </a:endParaRPr>
          </a:p>
          <a:p>
            <a:pPr defTabSz="609630">
              <a:lnSpc>
                <a:spcPct val="160000"/>
              </a:lnSpc>
            </a:pPr>
            <a:r>
              <a:rPr lang="en-US" sz="1400" dirty="0">
                <a:solidFill>
                  <a:srgbClr val="415A77"/>
                </a:solidFill>
                <a:ea typeface="Inter" pitchFamily="34" charset="-122"/>
                <a:cs typeface="Inter" pitchFamily="34" charset="-120"/>
              </a:rPr>
              <a:t>   Stress-reactivity pathways and nervous system baseline parameters.</a:t>
            </a:r>
            <a:endParaRPr lang="en-US" sz="1400" dirty="0">
              <a:solidFill>
                <a:prstClr val="black"/>
              </a:solidFill>
            </a:endParaRPr>
          </a:p>
          <a:p>
            <a:pPr marL="228611" indent="-228611" defTabSz="609630">
              <a:lnSpc>
                <a:spcPct val="160000"/>
              </a:lnSpc>
              <a:buSzPct val="100000"/>
              <a:buFontTx/>
              <a:buChar char="•"/>
            </a:pPr>
            <a:r>
              <a:rPr lang="en-US" sz="1400" b="1" dirty="0">
                <a:solidFill>
                  <a:srgbClr val="415A77"/>
                </a:solidFill>
                <a:ea typeface="Inter" pitchFamily="34" charset="-122"/>
                <a:cs typeface="Inter" pitchFamily="34" charset="-120"/>
              </a:rPr>
              <a:t>Brain Development:</a:t>
            </a:r>
            <a:endParaRPr lang="en-US" sz="1400" b="1" dirty="0">
              <a:solidFill>
                <a:prstClr val="black"/>
              </a:solidFill>
            </a:endParaRPr>
          </a:p>
          <a:p>
            <a:pPr defTabSz="609630">
              <a:lnSpc>
                <a:spcPct val="160000"/>
              </a:lnSpc>
            </a:pPr>
            <a:r>
              <a:rPr lang="en-US" sz="1400" dirty="0">
                <a:solidFill>
                  <a:srgbClr val="415A77"/>
                </a:solidFill>
                <a:ea typeface="Inter" pitchFamily="34" charset="-122"/>
                <a:cs typeface="Inter" pitchFamily="34" charset="-120"/>
              </a:rPr>
              <a:t>   Amygdala and prefrontal cortex maturation shapes early fear and regulatory actions.</a:t>
            </a:r>
            <a:endParaRPr lang="en-US" sz="1400" dirty="0">
              <a:solidFill>
                <a:prstClr val="black"/>
              </a:solidFill>
            </a:endParaRPr>
          </a:p>
        </p:txBody>
      </p:sp>
      <p:pic>
        <p:nvPicPr>
          <p:cNvPr id="8" name="Image 2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86500" y="1524000"/>
            <a:ext cx="5143500" cy="3048000"/>
          </a:xfrm>
          <a:prstGeom prst="rect">
            <a:avLst/>
          </a:prstGeom>
        </p:spPr>
      </p:pic>
      <p:pic>
        <p:nvPicPr>
          <p:cNvPr id="9" name="Image 3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286500" y="1524000"/>
            <a:ext cx="5143500" cy="50800"/>
          </a:xfrm>
          <a:prstGeom prst="rect">
            <a:avLst/>
          </a:prstGeom>
        </p:spPr>
      </p:pic>
      <p:sp>
        <p:nvSpPr>
          <p:cNvPr id="10" name="Text 4"/>
          <p:cNvSpPr/>
          <p:nvPr/>
        </p:nvSpPr>
        <p:spPr>
          <a:xfrm>
            <a:off x="6540500" y="1628023"/>
            <a:ext cx="46355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defTabSz="609630">
              <a:lnSpc>
                <a:spcPct val="130000"/>
              </a:lnSpc>
            </a:pPr>
            <a:r>
              <a:rPr lang="en-US" b="1" dirty="0">
                <a:solidFill>
                  <a:srgbClr val="0D1B2A"/>
                </a:solidFill>
                <a:ea typeface="Playfair Display SC" pitchFamily="34" charset="-122"/>
                <a:cs typeface="Playfair Display SC" pitchFamily="34" charset="-120"/>
              </a:rPr>
              <a:t>Nurture (Environmental Quality</a:t>
            </a:r>
            <a:r>
              <a:rPr lang="en-US" sz="1400" b="1" dirty="0">
                <a:solidFill>
                  <a:srgbClr val="0D1B2A"/>
                </a:solidFill>
                <a:ea typeface="Playfair Display SC" pitchFamily="34" charset="-122"/>
                <a:cs typeface="Playfair Display SC" pitchFamily="34" charset="-120"/>
              </a:rPr>
              <a:t>)</a:t>
            </a:r>
            <a:endParaRPr lang="en-US" sz="1400" dirty="0">
              <a:solidFill>
                <a:prstClr val="black"/>
              </a:solidFill>
            </a:endParaRPr>
          </a:p>
        </p:txBody>
      </p:sp>
      <p:sp>
        <p:nvSpPr>
          <p:cNvPr id="11" name="Text 5"/>
          <p:cNvSpPr/>
          <p:nvPr/>
        </p:nvSpPr>
        <p:spPr>
          <a:xfrm>
            <a:off x="6540500" y="2740025"/>
            <a:ext cx="4635500" cy="109855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228611" indent="-228611" defTabSz="609630">
              <a:lnSpc>
                <a:spcPct val="160000"/>
              </a:lnSpc>
              <a:buSzPct val="100000"/>
              <a:buFontTx/>
              <a:buChar char="•"/>
            </a:pPr>
            <a:r>
              <a:rPr lang="en-US" sz="1400" b="1" dirty="0">
                <a:solidFill>
                  <a:srgbClr val="415A77"/>
                </a:solidFill>
                <a:ea typeface="Inter" pitchFamily="34" charset="-122"/>
                <a:cs typeface="Inter" pitchFamily="34" charset="-120"/>
              </a:rPr>
              <a:t>Caregiving Quality:</a:t>
            </a:r>
            <a:endParaRPr lang="en-US" sz="1400" b="1" dirty="0">
              <a:solidFill>
                <a:prstClr val="black"/>
              </a:solidFill>
            </a:endParaRPr>
          </a:p>
          <a:p>
            <a:pPr defTabSz="609630">
              <a:lnSpc>
                <a:spcPct val="160000"/>
              </a:lnSpc>
            </a:pPr>
            <a:r>
              <a:rPr lang="en-US" sz="1400" dirty="0">
                <a:solidFill>
                  <a:srgbClr val="415A77"/>
                </a:solidFill>
                <a:ea typeface="Inter" pitchFamily="34" charset="-122"/>
                <a:cs typeface="Inter" pitchFamily="34" charset="-120"/>
              </a:rPr>
              <a:t>   Highly responsive vs. emotionally unavailable mothering due to depression.</a:t>
            </a:r>
            <a:endParaRPr lang="en-US" sz="1400" dirty="0">
              <a:solidFill>
                <a:prstClr val="black"/>
              </a:solidFill>
            </a:endParaRPr>
          </a:p>
          <a:p>
            <a:pPr marL="228611" indent="-228611" defTabSz="609630">
              <a:lnSpc>
                <a:spcPct val="160000"/>
              </a:lnSpc>
              <a:buSzPct val="100000"/>
              <a:buFontTx/>
              <a:buChar char="•"/>
            </a:pPr>
            <a:r>
              <a:rPr lang="en-US" sz="1400" b="1" dirty="0">
                <a:solidFill>
                  <a:srgbClr val="415A77"/>
                </a:solidFill>
                <a:ea typeface="Inter" pitchFamily="34" charset="-122"/>
                <a:cs typeface="Inter" pitchFamily="34" charset="-120"/>
              </a:rPr>
              <a:t>Home &amp; Family Environment:</a:t>
            </a:r>
            <a:endParaRPr lang="en-US" sz="1400" b="1" dirty="0">
              <a:solidFill>
                <a:prstClr val="black"/>
              </a:solidFill>
            </a:endParaRPr>
          </a:p>
          <a:p>
            <a:pPr defTabSz="609630">
              <a:lnSpc>
                <a:spcPct val="160000"/>
              </a:lnSpc>
            </a:pPr>
            <a:r>
              <a:rPr lang="en-US" sz="1400" dirty="0">
                <a:solidFill>
                  <a:srgbClr val="415A77"/>
                </a:solidFill>
                <a:ea typeface="Inter" pitchFamily="34" charset="-122"/>
                <a:cs typeface="Inter" pitchFamily="34" charset="-120"/>
              </a:rPr>
              <a:t>   Stability metrics, relocations, structural stress, and parental emotional support.</a:t>
            </a:r>
            <a:endParaRPr lang="en-US" sz="1400" dirty="0">
              <a:solidFill>
                <a:prstClr val="black"/>
              </a:solidFill>
            </a:endParaRPr>
          </a:p>
          <a:p>
            <a:pPr marL="228611" indent="-228611" defTabSz="609630">
              <a:lnSpc>
                <a:spcPct val="160000"/>
              </a:lnSpc>
              <a:buSzPct val="100000"/>
              <a:buFontTx/>
              <a:buChar char="•"/>
            </a:pPr>
            <a:r>
              <a:rPr lang="en-US" sz="1400" b="1" dirty="0">
                <a:solidFill>
                  <a:srgbClr val="415A77"/>
                </a:solidFill>
                <a:ea typeface="Inter" pitchFamily="34" charset="-122"/>
                <a:cs typeface="Inter" pitchFamily="34" charset="-120"/>
              </a:rPr>
              <a:t>Social Interaction Opportunities:</a:t>
            </a:r>
            <a:endParaRPr lang="en-US" sz="1400" b="1" dirty="0">
              <a:solidFill>
                <a:prstClr val="black"/>
              </a:solidFill>
            </a:endParaRPr>
          </a:p>
          <a:p>
            <a:pPr defTabSz="609630">
              <a:lnSpc>
                <a:spcPct val="160000"/>
              </a:lnSpc>
            </a:pPr>
            <a:r>
              <a:rPr lang="en-US" sz="1400" dirty="0">
                <a:solidFill>
                  <a:srgbClr val="415A77"/>
                </a:solidFill>
                <a:ea typeface="Inter" pitchFamily="34" charset="-122"/>
                <a:cs typeface="Inter" pitchFamily="34" charset="-120"/>
              </a:rPr>
              <a:t>   Access to peer-based spaces and early childhood education.</a:t>
            </a:r>
            <a:endParaRPr lang="en-US" sz="1400" dirty="0">
              <a:solidFill>
                <a:prstClr val="black"/>
              </a:solidFill>
            </a:endParaRPr>
          </a:p>
        </p:txBody>
      </p:sp>
      <p:pic>
        <p:nvPicPr>
          <p:cNvPr id="12" name="Image 4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62000" y="4985276"/>
            <a:ext cx="10668000" cy="1669524"/>
          </a:xfrm>
          <a:prstGeom prst="rect">
            <a:avLst/>
          </a:prstGeom>
        </p:spPr>
      </p:pic>
      <p:sp>
        <p:nvSpPr>
          <p:cNvPr id="14" name="Text 7"/>
          <p:cNvSpPr/>
          <p:nvPr/>
        </p:nvSpPr>
        <p:spPr>
          <a:xfrm>
            <a:off x="1016000" y="5543549"/>
            <a:ext cx="10160000" cy="3429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defTabSz="609630"/>
            <a:r>
              <a:rPr lang="en-US" sz="1300" dirty="0">
                <a:solidFill>
                  <a:srgbClr val="FFFFFF"/>
                </a:solidFill>
                <a:ea typeface="Inter" pitchFamily="34" charset="-122"/>
                <a:cs typeface="Inter" pitchFamily="34" charset="-120"/>
              </a:rPr>
              <a:t>(Berk, 2023; Cassidy &amp; Shaver, 2025).</a:t>
            </a:r>
            <a:endParaRPr lang="en-US" sz="1300" dirty="0">
              <a:solidFill>
                <a:prstClr val="black"/>
              </a:solidFill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039996AA-F0B8-7C48-6A55-24BBB10A6F87}"/>
              </a:ext>
            </a:extLst>
          </p:cNvPr>
          <p:cNvSpPr txBox="1"/>
          <p:nvPr/>
        </p:nvSpPr>
        <p:spPr>
          <a:xfrm>
            <a:off x="1016000" y="4896375"/>
            <a:ext cx="1041400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lang="en-GB" b="1" dirty="0">
                <a:solidFill>
                  <a:schemeClr val="bg1"/>
                </a:solidFill>
              </a:rPr>
              <a:t>Interaction</a:t>
            </a:r>
          </a:p>
          <a:p>
            <a:pPr>
              <a:buNone/>
            </a:pPr>
            <a:r>
              <a:rPr lang="en-GB" dirty="0">
                <a:solidFill>
                  <a:schemeClr val="bg1"/>
                </a:solidFill>
              </a:rPr>
              <a:t>Development results from the interaction between biological and environmental influences.</a:t>
            </a:r>
          </a:p>
        </p:txBody>
      </p:sp>
      <p:pic>
        <p:nvPicPr>
          <p:cNvPr id="2" name="Picture 1" descr="Эпигенетика и мозг ребенка: Влияние среды на гены">
            <a:extLst>
              <a:ext uri="{FF2B5EF4-FFF2-40B4-BE49-F238E27FC236}">
                <a16:creationId xmlns:a16="http://schemas.microsoft.com/office/drawing/2014/main" id="{E6545BEA-F314-0640-FBB3-E66D5BA06ACE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286500" y="59480"/>
            <a:ext cx="5143500" cy="1420069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4F6F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1"/>
          <p:cNvSpPr/>
          <p:nvPr/>
        </p:nvSpPr>
        <p:spPr>
          <a:xfrm>
            <a:off x="298171" y="729976"/>
            <a:ext cx="7620000" cy="33655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defTabSz="609630">
              <a:lnSpc>
                <a:spcPct val="120000"/>
              </a:lnSpc>
            </a:pPr>
            <a:r>
              <a:rPr lang="en-US" sz="2200" b="1" dirty="0">
                <a:solidFill>
                  <a:srgbClr val="0D1B2A"/>
                </a:solidFill>
                <a:latin typeface="Playfair Display SC" pitchFamily="34" charset="0"/>
              </a:rPr>
              <a:t>SUPPORT PLAN: EMOTIONAL DEVELOPMENT</a:t>
            </a:r>
            <a:endParaRPr lang="en-US" sz="2200" dirty="0">
              <a:solidFill>
                <a:prstClr val="black"/>
              </a:solidFill>
              <a:latin typeface="Calibri" panose="020F0502020204030204"/>
            </a:endParaRPr>
          </a:p>
        </p:txBody>
      </p:sp>
      <p:pic>
        <p:nvPicPr>
          <p:cNvPr id="4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4955" y="1435458"/>
            <a:ext cx="11369257" cy="5399403"/>
          </a:xfrm>
          <a:prstGeom prst="rect">
            <a:avLst/>
          </a:prstGeom>
        </p:spPr>
      </p:pic>
      <p:sp>
        <p:nvSpPr>
          <p:cNvPr id="5" name="Text 2"/>
          <p:cNvSpPr/>
          <p:nvPr/>
        </p:nvSpPr>
        <p:spPr>
          <a:xfrm>
            <a:off x="667788" y="1544513"/>
            <a:ext cx="5842000" cy="370401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defTabSz="609630">
              <a:lnSpc>
                <a:spcPct val="130000"/>
              </a:lnSpc>
            </a:pPr>
            <a:r>
              <a:rPr lang="en-US" b="1" dirty="0">
                <a:solidFill>
                  <a:srgbClr val="0D1B2A"/>
                </a:solidFill>
                <a:latin typeface="Playfair Display SC" pitchFamily="34" charset="0"/>
                <a:ea typeface="Playfair Display SC" pitchFamily="34" charset="-122"/>
                <a:cs typeface="Playfair Display SC" pitchFamily="34" charset="-120"/>
              </a:rPr>
              <a:t>Strategies for early years practitioners:</a:t>
            </a:r>
            <a:endParaRPr lang="en-US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6" name="Text 3"/>
          <p:cNvSpPr/>
          <p:nvPr/>
        </p:nvSpPr>
        <p:spPr>
          <a:xfrm>
            <a:off x="667788" y="2364295"/>
            <a:ext cx="9860274" cy="354173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228611" indent="-228611" defTabSz="609630">
              <a:buSzPct val="100000"/>
              <a:buFontTx/>
              <a:buChar char="•"/>
            </a:pPr>
            <a:endParaRPr lang="en-US" sz="1700" dirty="0">
              <a:solidFill>
                <a:srgbClr val="415A77"/>
              </a:solidFill>
              <a:ea typeface="Inter" pitchFamily="34" charset="-122"/>
              <a:cs typeface="Inter" pitchFamily="34" charset="-120"/>
            </a:endParaRPr>
          </a:p>
        </p:txBody>
      </p:sp>
      <p:pic>
        <p:nvPicPr>
          <p:cNvPr id="7" name="Picture 6" descr="https://images.openai.com/static-rsc-4/r2UxnHwov6dkKhvW14B45oAfi_qrboukgumHhPpp7DfzJL9a0rbMfhr28vBAft-y1Mbg9Y_XCgrFQ0g34aQj6htOXXlmFWta0XuIeJy0JeO09s1UW-nILW2v6Zf_mzghN8oyH_h0mwbEzyA5yVnnH8FOfQT8ubx6XkcpQr6vsIQiJGVVGyivw2N3U73Za4Hx?purpose=fullsize">
            <a:extLst>
              <a:ext uri="{FF2B5EF4-FFF2-40B4-BE49-F238E27FC236}">
                <a16:creationId xmlns:a16="http://schemas.microsoft.com/office/drawing/2014/main" id="{B43B6803-FD54-5440-711F-A655C70150E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763789" y="1544513"/>
            <a:ext cx="5273256" cy="4096802"/>
          </a:xfrm>
          <a:prstGeom prst="rect">
            <a:avLst/>
          </a:prstGeom>
        </p:spPr>
      </p:pic>
      <p:graphicFrame>
        <p:nvGraphicFramePr>
          <p:cNvPr id="11" name="TextBox 8">
            <a:extLst>
              <a:ext uri="{FF2B5EF4-FFF2-40B4-BE49-F238E27FC236}">
                <a16:creationId xmlns:a16="http://schemas.microsoft.com/office/drawing/2014/main" id="{0F8D9000-429A-2D5B-1FA7-011EAC9A1BE7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433268351"/>
              </p:ext>
            </p:extLst>
          </p:nvPr>
        </p:nvGraphicFramePr>
        <p:xfrm>
          <a:off x="667788" y="1995363"/>
          <a:ext cx="6096000" cy="378565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1" name="Rectangle 100">
            <a:extLst>
              <a:ext uri="{FF2B5EF4-FFF2-40B4-BE49-F238E27FC236}">
                <a16:creationId xmlns:a16="http://schemas.microsoft.com/office/drawing/2014/main" id="{DB304A14-32D0-4873-B914-423ED7B8DA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31" name="Content Placeholder 2">
            <a:extLst>
              <a:ext uri="{FF2B5EF4-FFF2-40B4-BE49-F238E27FC236}">
                <a16:creationId xmlns:a16="http://schemas.microsoft.com/office/drawing/2014/main" id="{5F37CB7F-6204-E840-22B4-33B8ED1E8E4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5387502" cy="4351338"/>
          </a:xfrm>
        </p:spPr>
        <p:txBody>
          <a:bodyPr>
            <a:normAutofit/>
          </a:bodyPr>
          <a:lstStyle/>
          <a:p>
            <a:pPr marL="0" indent="0">
              <a:lnSpc>
                <a:spcPct val="90000"/>
              </a:lnSpc>
              <a:buNone/>
            </a:pPr>
            <a:r>
              <a:rPr lang="en-US" sz="1200" b="1">
                <a:latin typeface="Playfair Display SC" pitchFamily="34" charset="0"/>
              </a:rPr>
              <a:t>SUPPORT PLAN: EMOTIONAL DEVELOPMENT</a:t>
            </a:r>
            <a:r>
              <a:rPr lang="en-US" sz="1200">
                <a:latin typeface="Playfair Display SC" pitchFamily="34" charset="0"/>
              </a:rPr>
              <a:t>: </a:t>
            </a:r>
          </a:p>
          <a:p>
            <a:pPr marL="0" indent="0">
              <a:lnSpc>
                <a:spcPct val="90000"/>
              </a:lnSpc>
              <a:buNone/>
            </a:pPr>
            <a:r>
              <a:rPr lang="en-GB" sz="1200" b="1"/>
              <a:t>Language and Social Development</a:t>
            </a:r>
          </a:p>
          <a:p>
            <a:pPr marL="0" indent="0">
              <a:lnSpc>
                <a:spcPct val="90000"/>
              </a:lnSpc>
              <a:buNone/>
            </a:pPr>
            <a:endParaRPr lang="en-GB" sz="1200" b="1"/>
          </a:p>
          <a:p>
            <a:pPr marL="0" indent="0">
              <a:lnSpc>
                <a:spcPct val="90000"/>
              </a:lnSpc>
              <a:buNone/>
            </a:pPr>
            <a:r>
              <a:rPr lang="en-GB" sz="1200" b="1"/>
              <a:t>Language-Rich Environment</a:t>
            </a:r>
          </a:p>
          <a:p>
            <a:pPr>
              <a:lnSpc>
                <a:spcPct val="90000"/>
              </a:lnSpc>
            </a:pPr>
            <a:r>
              <a:rPr lang="en-GB" sz="1200"/>
              <a:t>• Daily storytelling</a:t>
            </a:r>
          </a:p>
          <a:p>
            <a:pPr>
              <a:lnSpc>
                <a:spcPct val="90000"/>
              </a:lnSpc>
            </a:pPr>
            <a:r>
              <a:rPr lang="en-GB" sz="1200"/>
              <a:t>• Singing and rhymes</a:t>
            </a:r>
          </a:p>
          <a:p>
            <a:pPr>
              <a:lnSpc>
                <a:spcPct val="90000"/>
              </a:lnSpc>
            </a:pPr>
            <a:r>
              <a:rPr lang="en-GB" sz="1200"/>
              <a:t>• Open-ended questions</a:t>
            </a:r>
          </a:p>
          <a:p>
            <a:pPr>
              <a:lnSpc>
                <a:spcPct val="90000"/>
              </a:lnSpc>
            </a:pPr>
            <a:r>
              <a:rPr lang="en-GB" sz="1200"/>
              <a:t>• Shared reading</a:t>
            </a:r>
          </a:p>
          <a:p>
            <a:pPr>
              <a:lnSpc>
                <a:spcPct val="90000"/>
              </a:lnSpc>
            </a:pPr>
            <a:endParaRPr lang="en-GB" sz="1200"/>
          </a:p>
          <a:p>
            <a:pPr>
              <a:lnSpc>
                <a:spcPct val="90000"/>
              </a:lnSpc>
            </a:pPr>
            <a:r>
              <a:rPr lang="en-GB" sz="1200" b="1"/>
              <a:t>Play-Based Learning</a:t>
            </a:r>
          </a:p>
          <a:p>
            <a:pPr>
              <a:lnSpc>
                <a:spcPct val="90000"/>
              </a:lnSpc>
            </a:pPr>
            <a:r>
              <a:rPr lang="en-GB" sz="1200"/>
              <a:t>• Small-group activities</a:t>
            </a:r>
          </a:p>
          <a:p>
            <a:pPr>
              <a:lnSpc>
                <a:spcPct val="90000"/>
              </a:lnSpc>
            </a:pPr>
            <a:r>
              <a:rPr lang="en-GB" sz="1200"/>
              <a:t>• Role play</a:t>
            </a:r>
          </a:p>
          <a:p>
            <a:pPr>
              <a:lnSpc>
                <a:spcPct val="90000"/>
              </a:lnSpc>
            </a:pPr>
            <a:r>
              <a:rPr lang="en-GB" sz="1200"/>
              <a:t>• Cooperative games</a:t>
            </a:r>
          </a:p>
          <a:p>
            <a:pPr>
              <a:lnSpc>
                <a:spcPct val="90000"/>
              </a:lnSpc>
            </a:pPr>
            <a:r>
              <a:rPr lang="en-GB" sz="1200"/>
              <a:t>• Peer buddy systems</a:t>
            </a:r>
          </a:p>
          <a:p>
            <a:pPr>
              <a:lnSpc>
                <a:spcPct val="90000"/>
              </a:lnSpc>
            </a:pPr>
            <a:endParaRPr lang="en-GB" sz="1200"/>
          </a:p>
          <a:p>
            <a:pPr>
              <a:lnSpc>
                <a:spcPct val="90000"/>
              </a:lnSpc>
            </a:pPr>
            <a:r>
              <a:rPr lang="en-GB" sz="1200" b="1"/>
              <a:t>Expected Outcomes</a:t>
            </a:r>
          </a:p>
          <a:p>
            <a:pPr>
              <a:lnSpc>
                <a:spcPct val="90000"/>
              </a:lnSpc>
            </a:pPr>
            <a:r>
              <a:rPr lang="en-GB" sz="1200"/>
              <a:t>• Improved communication</a:t>
            </a:r>
          </a:p>
          <a:p>
            <a:pPr>
              <a:lnSpc>
                <a:spcPct val="90000"/>
              </a:lnSpc>
            </a:pPr>
            <a:r>
              <a:rPr lang="en-GB" sz="1200"/>
              <a:t>• Increased confidence</a:t>
            </a:r>
          </a:p>
          <a:p>
            <a:pPr>
              <a:lnSpc>
                <a:spcPct val="90000"/>
              </a:lnSpc>
            </a:pPr>
            <a:r>
              <a:rPr lang="en-GB" sz="1200"/>
              <a:t>• Better peer relationships</a:t>
            </a:r>
          </a:p>
          <a:p>
            <a:pPr>
              <a:lnSpc>
                <a:spcPct val="90000"/>
              </a:lnSpc>
            </a:pPr>
            <a:endParaRPr lang="en-GB" sz="1200"/>
          </a:p>
          <a:p>
            <a:pPr marL="0" indent="0">
              <a:lnSpc>
                <a:spcPct val="90000"/>
              </a:lnSpc>
              <a:buNone/>
            </a:pPr>
            <a:r>
              <a:rPr lang="en-GB" sz="1200"/>
              <a:t>(DfE, 2024)</a:t>
            </a:r>
          </a:p>
          <a:p>
            <a:pPr>
              <a:lnSpc>
                <a:spcPct val="90000"/>
              </a:lnSpc>
            </a:pPr>
            <a:endParaRPr lang="en-GB" sz="1200"/>
          </a:p>
        </p:txBody>
      </p:sp>
      <p:pic>
        <p:nvPicPr>
          <p:cNvPr id="4" name="Picture 3" descr="Binley Nursery &amp; Preschool | Footsteps Nursery &amp; Preschool">
            <a:extLst>
              <a:ext uri="{FF2B5EF4-FFF2-40B4-BE49-F238E27FC236}">
                <a16:creationId xmlns:a16="http://schemas.microsoft.com/office/drawing/2014/main" id="{D8834C2A-02E0-DE7E-149B-DA50B1FAAF75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18978" r="14175" b="2"/>
          <a:stretch>
            <a:fillRect/>
          </a:stretch>
        </p:blipFill>
        <p:spPr>
          <a:xfrm>
            <a:off x="6621294" y="1295416"/>
            <a:ext cx="5570706" cy="5562584"/>
          </a:xfrm>
          <a:custGeom>
            <a:avLst/>
            <a:gdLst/>
            <a:ahLst/>
            <a:cxnLst/>
            <a:rect l="l" t="t" r="r" b="b"/>
            <a:pathLst>
              <a:path w="5570706" h="5562584">
                <a:moveTo>
                  <a:pt x="3374687" y="0"/>
                </a:moveTo>
                <a:cubicBezTo>
                  <a:pt x="4190094" y="0"/>
                  <a:pt x="4937956" y="289196"/>
                  <a:pt x="5521301" y="770615"/>
                </a:cubicBezTo>
                <a:lnTo>
                  <a:pt x="5570706" y="815517"/>
                </a:lnTo>
                <a:lnTo>
                  <a:pt x="5570706" y="5562584"/>
                </a:lnTo>
                <a:lnTo>
                  <a:pt x="808135" y="5562584"/>
                </a:lnTo>
                <a:lnTo>
                  <a:pt x="770615" y="5521302"/>
                </a:lnTo>
                <a:cubicBezTo>
                  <a:pt x="289196" y="4937957"/>
                  <a:pt x="0" y="4190095"/>
                  <a:pt x="0" y="3374687"/>
                </a:cubicBezTo>
                <a:cubicBezTo>
                  <a:pt x="0" y="1510899"/>
                  <a:pt x="1510899" y="0"/>
                  <a:pt x="3374687" y="0"/>
                </a:cubicBezTo>
                <a:close/>
              </a:path>
            </a:pathLst>
          </a:custGeom>
        </p:spPr>
      </p:pic>
      <p:sp>
        <p:nvSpPr>
          <p:cNvPr id="100" name="!!Oval">
            <a:extLst>
              <a:ext uri="{FF2B5EF4-FFF2-40B4-BE49-F238E27FC236}">
                <a16:creationId xmlns:a16="http://schemas.microsoft.com/office/drawing/2014/main" id="{1D460C86-854F-4FB3-ABC2-E823D8FEB9D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643451" y="1656147"/>
            <a:ext cx="546100" cy="546100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2" name="!!Arc">
            <a:extLst>
              <a:ext uri="{FF2B5EF4-FFF2-40B4-BE49-F238E27FC236}">
                <a16:creationId xmlns:a16="http://schemas.microsoft.com/office/drawing/2014/main" id="{BB48116A-278A-4CC5-89D3-9DE8E8FF124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134739" y="587516"/>
            <a:ext cx="2987899" cy="2987899"/>
          </a:xfrm>
          <a:prstGeom prst="arc">
            <a:avLst>
              <a:gd name="adj1" fmla="val 15817365"/>
              <a:gd name="adj2" fmla="val 1781380"/>
            </a:avLst>
          </a:prstGeom>
          <a:ln w="127000" cap="rnd">
            <a:solidFill>
              <a:schemeClr val="accent4"/>
            </a:solidFill>
            <a:prstDash val="dash"/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79BC9BB-9737-5A03-1B43-A7A1C4FAA9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2539874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1"/>
          <p:cNvSpPr/>
          <p:nvPr/>
        </p:nvSpPr>
        <p:spPr>
          <a:xfrm>
            <a:off x="762000" y="889000"/>
            <a:ext cx="7620000" cy="33655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defTabSz="609630">
              <a:lnSpc>
                <a:spcPct val="120000"/>
              </a:lnSpc>
            </a:pPr>
            <a:r>
              <a:rPr lang="en-US" sz="2200" b="1" dirty="0">
                <a:solidFill>
                  <a:srgbClr val="0D1B2A"/>
                </a:solidFill>
                <a:latin typeface="Playfair Display SC" pitchFamily="34" charset="0"/>
                <a:ea typeface="Playfair Display SC" pitchFamily="34" charset="-122"/>
                <a:cs typeface="Playfair Display SC" pitchFamily="34" charset="-120"/>
              </a:rPr>
              <a:t>COLLABORATIVE MULTI-AGENCY CARE</a:t>
            </a:r>
            <a:endParaRPr lang="en-US" sz="2200" dirty="0">
              <a:solidFill>
                <a:prstClr val="black"/>
              </a:solidFill>
              <a:latin typeface="Calibri" panose="020F0502020204030204"/>
            </a:endParaRPr>
          </a:p>
        </p:txBody>
      </p:sp>
      <p:pic>
        <p:nvPicPr>
          <p:cNvPr id="4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2000" y="1524000"/>
            <a:ext cx="3302000" cy="4699000"/>
          </a:xfrm>
          <a:prstGeom prst="rect">
            <a:avLst/>
          </a:prstGeom>
        </p:spPr>
      </p:pic>
      <p:pic>
        <p:nvPicPr>
          <p:cNvPr id="5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62000" y="1524000"/>
            <a:ext cx="3302000" cy="50800"/>
          </a:xfrm>
          <a:prstGeom prst="rect">
            <a:avLst/>
          </a:prstGeom>
        </p:spPr>
      </p:pic>
      <p:sp>
        <p:nvSpPr>
          <p:cNvPr id="6" name="Text 2"/>
          <p:cNvSpPr/>
          <p:nvPr/>
        </p:nvSpPr>
        <p:spPr>
          <a:xfrm>
            <a:off x="1016000" y="1778000"/>
            <a:ext cx="2794000" cy="19685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defTabSz="609630">
              <a:lnSpc>
                <a:spcPct val="130000"/>
              </a:lnSpc>
            </a:pPr>
            <a:r>
              <a:rPr lang="en-US" sz="1200" b="1" dirty="0">
                <a:solidFill>
                  <a:srgbClr val="0D1B2A"/>
                </a:solidFill>
                <a:latin typeface="Playfair Display SC" pitchFamily="34" charset="0"/>
                <a:ea typeface="Playfair Display SC" pitchFamily="34" charset="-122"/>
                <a:cs typeface="Playfair Display SC" pitchFamily="34" charset="-120"/>
              </a:rPr>
              <a:t>Parental Engagement</a:t>
            </a:r>
            <a:endParaRPr lang="en-US" sz="1200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7" name="Text 3"/>
          <p:cNvSpPr/>
          <p:nvPr/>
        </p:nvSpPr>
        <p:spPr>
          <a:xfrm>
            <a:off x="1016000" y="3308350"/>
            <a:ext cx="2794000" cy="14605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228611" indent="-228611" defTabSz="609630">
              <a:lnSpc>
                <a:spcPct val="160000"/>
              </a:lnSpc>
              <a:buSzPct val="100000"/>
              <a:buFontTx/>
              <a:buChar char="•"/>
            </a:pPr>
            <a:r>
              <a:rPr lang="en-US" sz="1333" b="1" dirty="0">
                <a:solidFill>
                  <a:srgbClr val="415A77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Maternal Mental Health Services:</a:t>
            </a:r>
            <a:endParaRPr lang="en-US" sz="1333" b="1" dirty="0">
              <a:solidFill>
                <a:prstClr val="black"/>
              </a:solidFill>
              <a:latin typeface="Calibri" panose="020F0502020204030204"/>
            </a:endParaRPr>
          </a:p>
          <a:p>
            <a:pPr defTabSz="609630">
              <a:lnSpc>
                <a:spcPct val="160000"/>
              </a:lnSpc>
            </a:pPr>
            <a:r>
              <a:rPr lang="en-US" sz="1333" dirty="0">
                <a:solidFill>
                  <a:srgbClr val="415A77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   Addressing the mother's post-natal depression is paramount for the child. Supporting the mother directly heals the primary attachment system.</a:t>
            </a:r>
          </a:p>
          <a:p>
            <a:pPr defTabSz="609630">
              <a:lnSpc>
                <a:spcPct val="160000"/>
              </a:lnSpc>
            </a:pPr>
            <a:endParaRPr lang="en-US" sz="1333" dirty="0">
              <a:solidFill>
                <a:prstClr val="black"/>
              </a:solidFill>
              <a:latin typeface="Calibri" panose="020F0502020204030204"/>
            </a:endParaRPr>
          </a:p>
          <a:p>
            <a:pPr marL="228611" indent="-228611" defTabSz="609630">
              <a:lnSpc>
                <a:spcPct val="160000"/>
              </a:lnSpc>
              <a:buSzPct val="100000"/>
              <a:buFontTx/>
              <a:buChar char="•"/>
            </a:pPr>
            <a:r>
              <a:rPr lang="en-US" sz="1333" b="1" dirty="0">
                <a:solidFill>
                  <a:srgbClr val="415A77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Play-Based Parenting Programs:</a:t>
            </a:r>
            <a:endParaRPr lang="en-US" sz="1333" b="1" dirty="0">
              <a:solidFill>
                <a:prstClr val="black"/>
              </a:solidFill>
              <a:latin typeface="Calibri" panose="020F0502020204030204"/>
            </a:endParaRPr>
          </a:p>
          <a:p>
            <a:pPr defTabSz="609630">
              <a:lnSpc>
                <a:spcPct val="160000"/>
              </a:lnSpc>
            </a:pPr>
            <a:r>
              <a:rPr lang="en-US" sz="1333" dirty="0">
                <a:solidFill>
                  <a:srgbClr val="415A77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  Empowering the mother with positive child-interaction techniques, rebuilding confidence and positive home environments.</a:t>
            </a:r>
            <a:endParaRPr lang="en-US" sz="1333" dirty="0">
              <a:solidFill>
                <a:prstClr val="black"/>
              </a:solidFill>
              <a:latin typeface="Calibri" panose="020F0502020204030204"/>
            </a:endParaRPr>
          </a:p>
        </p:txBody>
      </p:sp>
      <p:pic>
        <p:nvPicPr>
          <p:cNvPr id="8" name="Image 2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18000" y="1524000"/>
            <a:ext cx="3302000" cy="4648200"/>
          </a:xfrm>
          <a:prstGeom prst="rect">
            <a:avLst/>
          </a:prstGeom>
        </p:spPr>
      </p:pic>
      <p:pic>
        <p:nvPicPr>
          <p:cNvPr id="9" name="Image 3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318000" y="1524000"/>
            <a:ext cx="3302000" cy="50800"/>
          </a:xfrm>
          <a:prstGeom prst="rect">
            <a:avLst/>
          </a:prstGeom>
        </p:spPr>
      </p:pic>
      <p:sp>
        <p:nvSpPr>
          <p:cNvPr id="10" name="Text 4"/>
          <p:cNvSpPr/>
          <p:nvPr/>
        </p:nvSpPr>
        <p:spPr>
          <a:xfrm>
            <a:off x="4572000" y="1778000"/>
            <a:ext cx="2794000" cy="19685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defTabSz="609630">
              <a:lnSpc>
                <a:spcPct val="130000"/>
              </a:lnSpc>
            </a:pPr>
            <a:r>
              <a:rPr lang="en-US" sz="1200" b="1" dirty="0">
                <a:solidFill>
                  <a:srgbClr val="0D1B2A"/>
                </a:solidFill>
                <a:latin typeface="Playfair Display SC" pitchFamily="34" charset="0"/>
                <a:ea typeface="Playfair Display SC" pitchFamily="34" charset="-122"/>
                <a:cs typeface="Playfair Display SC" pitchFamily="34" charset="-120"/>
              </a:rPr>
              <a:t>Clinical Specialists</a:t>
            </a:r>
            <a:endParaRPr lang="en-US" sz="1200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11" name="Text 5"/>
          <p:cNvSpPr/>
          <p:nvPr/>
        </p:nvSpPr>
        <p:spPr>
          <a:xfrm>
            <a:off x="4572000" y="3111500"/>
            <a:ext cx="2794000" cy="127635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228611" indent="-228611" defTabSz="609630">
              <a:lnSpc>
                <a:spcPct val="160000"/>
              </a:lnSpc>
              <a:buSzPct val="100000"/>
              <a:buFontTx/>
              <a:buChar char="•"/>
            </a:pPr>
            <a:r>
              <a:rPr lang="en-US" sz="1333" b="1" dirty="0">
                <a:solidFill>
                  <a:srgbClr val="415A77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Speech and Language Therapy:</a:t>
            </a:r>
            <a:endParaRPr lang="en-US" sz="1333" b="1" dirty="0">
              <a:solidFill>
                <a:prstClr val="black"/>
              </a:solidFill>
              <a:latin typeface="Calibri" panose="020F0502020204030204"/>
            </a:endParaRPr>
          </a:p>
          <a:p>
            <a:pPr defTabSz="609630">
              <a:lnSpc>
                <a:spcPct val="160000"/>
              </a:lnSpc>
            </a:pPr>
            <a:r>
              <a:rPr lang="en-US" sz="1333" dirty="0">
                <a:solidFill>
                  <a:srgbClr val="415A77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   Direct assessments and custom therapy routines to target developmental communication gaps.</a:t>
            </a:r>
          </a:p>
          <a:p>
            <a:pPr defTabSz="609630">
              <a:lnSpc>
                <a:spcPct val="160000"/>
              </a:lnSpc>
            </a:pPr>
            <a:endParaRPr lang="en-US" sz="1333" dirty="0">
              <a:solidFill>
                <a:prstClr val="black"/>
              </a:solidFill>
              <a:latin typeface="Calibri" panose="020F0502020204030204"/>
            </a:endParaRPr>
          </a:p>
          <a:p>
            <a:pPr marL="228611" indent="-228611" defTabSz="609630">
              <a:lnSpc>
                <a:spcPct val="160000"/>
              </a:lnSpc>
              <a:buSzPct val="100000"/>
              <a:buFontTx/>
              <a:buChar char="•"/>
            </a:pPr>
            <a:r>
              <a:rPr lang="en-US" sz="1333" b="1" dirty="0">
                <a:solidFill>
                  <a:srgbClr val="415A77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Health Visitors:</a:t>
            </a:r>
            <a:endParaRPr lang="en-US" sz="1333" b="1" dirty="0">
              <a:solidFill>
                <a:prstClr val="black"/>
              </a:solidFill>
              <a:latin typeface="Calibri" panose="020F0502020204030204"/>
            </a:endParaRPr>
          </a:p>
          <a:p>
            <a:pPr defTabSz="609630">
              <a:lnSpc>
                <a:spcPct val="160000"/>
              </a:lnSpc>
            </a:pPr>
            <a:r>
              <a:rPr lang="en-US" sz="1333" dirty="0">
                <a:solidFill>
                  <a:srgbClr val="415A77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   Providing home-based holistic support, evaluating mental welfare of the family unit, and tracking long-term physical wellbeing markers.</a:t>
            </a:r>
            <a:endParaRPr lang="en-US" sz="1333" dirty="0">
              <a:solidFill>
                <a:prstClr val="black"/>
              </a:solidFill>
              <a:latin typeface="Calibri" panose="020F0502020204030204"/>
            </a:endParaRPr>
          </a:p>
        </p:txBody>
      </p:sp>
      <p:pic>
        <p:nvPicPr>
          <p:cNvPr id="12" name="Image 4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874000" y="1524000"/>
            <a:ext cx="3556000" cy="4318000"/>
          </a:xfrm>
          <a:prstGeom prst="rect">
            <a:avLst/>
          </a:prstGeom>
        </p:spPr>
      </p:pic>
      <p:sp>
        <p:nvSpPr>
          <p:cNvPr id="13" name="Text 6"/>
          <p:cNvSpPr/>
          <p:nvPr/>
        </p:nvSpPr>
        <p:spPr>
          <a:xfrm>
            <a:off x="8128000" y="1778000"/>
            <a:ext cx="3048000" cy="19685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defTabSz="609630">
              <a:lnSpc>
                <a:spcPct val="130000"/>
              </a:lnSpc>
            </a:pPr>
            <a:r>
              <a:rPr lang="en-US" sz="1200" b="1" dirty="0">
                <a:solidFill>
                  <a:srgbClr val="FFFFFF"/>
                </a:solidFill>
                <a:latin typeface="Playfair Display SC" pitchFamily="34" charset="0"/>
                <a:ea typeface="Playfair Display SC" pitchFamily="34" charset="-122"/>
                <a:cs typeface="Playfair Display SC" pitchFamily="34" charset="-120"/>
              </a:rPr>
              <a:t>Educational Support</a:t>
            </a:r>
            <a:endParaRPr lang="en-US" sz="1200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14" name="Text 7"/>
          <p:cNvSpPr/>
          <p:nvPr/>
        </p:nvSpPr>
        <p:spPr>
          <a:xfrm>
            <a:off x="8128000" y="3178175"/>
            <a:ext cx="3048000" cy="14605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228611" indent="-228611" defTabSz="609630">
              <a:lnSpc>
                <a:spcPct val="160000"/>
              </a:lnSpc>
              <a:buSzPct val="100000"/>
              <a:buFontTx/>
              <a:buChar char="•"/>
            </a:pPr>
            <a:r>
              <a:rPr lang="en-US" sz="1333" dirty="0">
                <a:solidFill>
                  <a:srgbClr val="94A3B8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Educational Psychologists:</a:t>
            </a:r>
            <a:endParaRPr lang="en-US" sz="1333" dirty="0">
              <a:solidFill>
                <a:prstClr val="black"/>
              </a:solidFill>
              <a:latin typeface="Calibri" panose="020F0502020204030204"/>
            </a:endParaRPr>
          </a:p>
          <a:p>
            <a:pPr defTabSz="609630">
              <a:lnSpc>
                <a:spcPct val="160000"/>
              </a:lnSpc>
            </a:pPr>
            <a:r>
              <a:rPr lang="en-US" sz="1333" dirty="0">
                <a:solidFill>
                  <a:srgbClr val="94A3B8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   Design customized cognitive progression paths, ensuring early center practices accommodate emotional vulnerability.</a:t>
            </a:r>
          </a:p>
          <a:p>
            <a:pPr defTabSz="609630">
              <a:lnSpc>
                <a:spcPct val="160000"/>
              </a:lnSpc>
            </a:pPr>
            <a:endParaRPr lang="en-US" sz="1333" dirty="0">
              <a:solidFill>
                <a:prstClr val="black"/>
              </a:solidFill>
              <a:latin typeface="Calibri" panose="020F0502020204030204"/>
            </a:endParaRPr>
          </a:p>
          <a:p>
            <a:pPr marL="228611" indent="-228611" defTabSz="609630">
              <a:lnSpc>
                <a:spcPct val="160000"/>
              </a:lnSpc>
              <a:buSzPct val="100000"/>
              <a:buFontTx/>
              <a:buChar char="•"/>
            </a:pPr>
            <a:r>
              <a:rPr lang="en-US" sz="1333" dirty="0">
                <a:solidFill>
                  <a:srgbClr val="94A3B8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Social Workers:</a:t>
            </a:r>
            <a:endParaRPr lang="en-US" sz="1333" dirty="0">
              <a:solidFill>
                <a:prstClr val="black"/>
              </a:solidFill>
              <a:latin typeface="Calibri" panose="020F0502020204030204"/>
            </a:endParaRPr>
          </a:p>
          <a:p>
            <a:pPr defTabSz="609630">
              <a:lnSpc>
                <a:spcPct val="160000"/>
              </a:lnSpc>
            </a:pPr>
            <a:r>
              <a:rPr lang="en-US" sz="1333" dirty="0">
                <a:solidFill>
                  <a:srgbClr val="94A3B8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   Assess contextual hardships, offering financial, relocation, and integration support to settle the family firmly in London.</a:t>
            </a:r>
            <a:endParaRPr lang="en-US" sz="1333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AA5686C6-04E7-6EFC-2A18-DC794BA72029}"/>
              </a:ext>
            </a:extLst>
          </p:cNvPr>
          <p:cNvSpPr txBox="1"/>
          <p:nvPr/>
        </p:nvSpPr>
        <p:spPr>
          <a:xfrm>
            <a:off x="3048000" y="6364843"/>
            <a:ext cx="60960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dirty="0"/>
              <a:t>(NICE, 2021)</a:t>
            </a:r>
          </a:p>
        </p:txBody>
      </p:sp>
      <p:pic>
        <p:nvPicPr>
          <p:cNvPr id="2" name="Picture 1" descr="Jenni's apprentice story | Apprenticeships.scot">
            <a:extLst>
              <a:ext uri="{FF2B5EF4-FFF2-40B4-BE49-F238E27FC236}">
                <a16:creationId xmlns:a16="http://schemas.microsoft.com/office/drawing/2014/main" id="{CA14BF50-1A45-6ECE-BD28-DD761CF163E9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874000" y="176727"/>
            <a:ext cx="3572095" cy="1276351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4F6F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1"/>
          <p:cNvSpPr/>
          <p:nvPr/>
        </p:nvSpPr>
        <p:spPr>
          <a:xfrm>
            <a:off x="762000" y="889000"/>
            <a:ext cx="7620000" cy="33655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defTabSz="609630">
              <a:lnSpc>
                <a:spcPct val="120000"/>
              </a:lnSpc>
            </a:pPr>
            <a:r>
              <a:rPr lang="en-US" sz="2200" b="1" dirty="0">
                <a:solidFill>
                  <a:srgbClr val="0D1B2A"/>
                </a:solidFill>
                <a:latin typeface="Playfair Display SC" pitchFamily="34" charset="0"/>
                <a:ea typeface="Playfair Display SC" pitchFamily="34" charset="-122"/>
                <a:cs typeface="Playfair Display SC" pitchFamily="34" charset="-120"/>
              </a:rPr>
              <a:t>CRITICAL EVALUATION OF BOWLBY'S THEORY</a:t>
            </a:r>
            <a:endParaRPr lang="en-US" sz="2200" dirty="0">
              <a:solidFill>
                <a:prstClr val="black"/>
              </a:solidFill>
              <a:latin typeface="Calibri" panose="020F0502020204030204"/>
            </a:endParaRPr>
          </a:p>
        </p:txBody>
      </p:sp>
      <p:pic>
        <p:nvPicPr>
          <p:cNvPr id="4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9448" y="1651000"/>
            <a:ext cx="5143500" cy="4318000"/>
          </a:xfrm>
          <a:prstGeom prst="rect">
            <a:avLst/>
          </a:prstGeom>
        </p:spPr>
      </p:pic>
      <p:pic>
        <p:nvPicPr>
          <p:cNvPr id="5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62000" y="1524000"/>
            <a:ext cx="5143500" cy="50800"/>
          </a:xfrm>
          <a:prstGeom prst="rect">
            <a:avLst/>
          </a:prstGeom>
        </p:spPr>
      </p:pic>
      <p:sp>
        <p:nvSpPr>
          <p:cNvPr id="7" name="Text 3"/>
          <p:cNvSpPr/>
          <p:nvPr/>
        </p:nvSpPr>
        <p:spPr>
          <a:xfrm>
            <a:off x="1002323" y="2501900"/>
            <a:ext cx="4857750" cy="1854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r>
              <a:rPr lang="en-GB" sz="2000" b="1" dirty="0"/>
              <a:t>Strengths</a:t>
            </a:r>
          </a:p>
          <a:p>
            <a:r>
              <a:rPr lang="en-GB" sz="2000" dirty="0"/>
              <a:t>✓ Highlights importance of early relationships</a:t>
            </a:r>
          </a:p>
          <a:p>
            <a:r>
              <a:rPr lang="en-GB" sz="2000" dirty="0"/>
              <a:t>✓ Supported by extensive research</a:t>
            </a:r>
          </a:p>
          <a:p>
            <a:r>
              <a:rPr lang="en-GB" sz="2000" dirty="0"/>
              <a:t>✓ Influenced childcare and safeguarding practice</a:t>
            </a:r>
          </a:p>
          <a:p>
            <a:r>
              <a:rPr lang="en-GB" sz="2000" dirty="0"/>
              <a:t>✓ Useful for understanding Isaac's behaviours</a:t>
            </a:r>
          </a:p>
          <a:p>
            <a:pPr marL="228611" indent="-228611" defTabSz="609630">
              <a:buSzPct val="100000"/>
              <a:buFontTx/>
              <a:buChar char="•"/>
            </a:pPr>
            <a:endParaRPr lang="en-US" sz="1400" dirty="0">
              <a:solidFill>
                <a:prstClr val="black"/>
              </a:solidFill>
            </a:endParaRPr>
          </a:p>
        </p:txBody>
      </p:sp>
      <p:pic>
        <p:nvPicPr>
          <p:cNvPr id="8" name="Image 2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68073" y="1548732"/>
            <a:ext cx="5143500" cy="4318000"/>
          </a:xfrm>
          <a:prstGeom prst="rect">
            <a:avLst/>
          </a:prstGeom>
        </p:spPr>
      </p:pic>
      <p:pic>
        <p:nvPicPr>
          <p:cNvPr id="9" name="Image 3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286500" y="1524000"/>
            <a:ext cx="5143500" cy="50800"/>
          </a:xfrm>
          <a:prstGeom prst="rect">
            <a:avLst/>
          </a:prstGeom>
        </p:spPr>
      </p:pic>
      <p:sp>
        <p:nvSpPr>
          <p:cNvPr id="11" name="Text 5"/>
          <p:cNvSpPr/>
          <p:nvPr/>
        </p:nvSpPr>
        <p:spPr>
          <a:xfrm>
            <a:off x="6368073" y="2501900"/>
            <a:ext cx="4635500" cy="1854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r>
              <a:rPr lang="en-GB" sz="2000" b="1" dirty="0"/>
              <a:t>Limitations</a:t>
            </a:r>
          </a:p>
          <a:p>
            <a:r>
              <a:rPr lang="en-GB" sz="2000" dirty="0"/>
              <a:t>✗ Focuses heavily on mother-child relationship</a:t>
            </a:r>
          </a:p>
          <a:p>
            <a:r>
              <a:rPr lang="en-GB" sz="2000" dirty="0"/>
              <a:t>✗ Limited consideration of cultural differences</a:t>
            </a:r>
          </a:p>
          <a:p>
            <a:r>
              <a:rPr lang="en-GB" sz="2000" dirty="0"/>
              <a:t>✗ Underestimates role of wider family and community</a:t>
            </a:r>
          </a:p>
          <a:p>
            <a:r>
              <a:rPr lang="en-GB" sz="2000" dirty="0"/>
              <a:t>✗ Children can recover from early difficulties</a:t>
            </a:r>
          </a:p>
          <a:p>
            <a:pPr marL="228611" indent="-228611" defTabSz="609630">
              <a:buSzPct val="100000"/>
              <a:buFontTx/>
              <a:buChar char="•"/>
            </a:pPr>
            <a:endParaRPr lang="en-US" sz="1400" dirty="0">
              <a:solidFill>
                <a:prstClr val="black"/>
              </a:solidFill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576CB50C-30E7-4012-7BC8-22BD6DC8DE62}"/>
              </a:ext>
            </a:extLst>
          </p:cNvPr>
          <p:cNvSpPr txBox="1"/>
          <p:nvPr/>
        </p:nvSpPr>
        <p:spPr>
          <a:xfrm>
            <a:off x="859448" y="5334000"/>
            <a:ext cx="10652125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en-GB" dirty="0"/>
              <a:t>Diverse families may have multiple attachment figures and different parenting approaches.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40E47EFF-0DCE-C1DC-0F0B-296B0B89AA77}"/>
              </a:ext>
            </a:extLst>
          </p:cNvPr>
          <p:cNvSpPr txBox="1"/>
          <p:nvPr/>
        </p:nvSpPr>
        <p:spPr>
          <a:xfrm>
            <a:off x="4906065" y="5860534"/>
            <a:ext cx="609750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en-GB" sz="1800" dirty="0"/>
              <a:t>(Prior and Glaser, 2020)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D1B2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Text 1"/>
          <p:cNvSpPr/>
          <p:nvPr/>
        </p:nvSpPr>
        <p:spPr>
          <a:xfrm>
            <a:off x="762000" y="889000"/>
            <a:ext cx="7620000" cy="33655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defTabSz="609630">
              <a:lnSpc>
                <a:spcPct val="120000"/>
              </a:lnSpc>
            </a:pPr>
            <a:r>
              <a:rPr lang="en-US" sz="2200" b="1" dirty="0">
                <a:solidFill>
                  <a:srgbClr val="FFFFFF"/>
                </a:solidFill>
                <a:latin typeface="Playfair Display SC" pitchFamily="34" charset="0"/>
              </a:rPr>
              <a:t>CONCLUSION</a:t>
            </a:r>
            <a:endParaRPr lang="en-US" sz="2200" dirty="0">
              <a:solidFill>
                <a:prstClr val="black"/>
              </a:solidFill>
              <a:latin typeface="Calibri" panose="020F0502020204030204"/>
            </a:endParaRPr>
          </a:p>
        </p:txBody>
      </p:sp>
      <p:pic>
        <p:nvPicPr>
          <p:cNvPr id="5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61999" y="1524000"/>
            <a:ext cx="10980821" cy="4699000"/>
          </a:xfrm>
          <a:prstGeom prst="rect">
            <a:avLst/>
          </a:prstGeom>
        </p:spPr>
      </p:pic>
      <p:sp>
        <p:nvSpPr>
          <p:cNvPr id="7" name="Text 3"/>
          <p:cNvSpPr/>
          <p:nvPr/>
        </p:nvSpPr>
        <p:spPr>
          <a:xfrm>
            <a:off x="1016000" y="2673351"/>
            <a:ext cx="5842000" cy="213995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defTabSz="609630">
              <a:lnSpc>
                <a:spcPct val="170000"/>
              </a:lnSpc>
            </a:pPr>
            <a:endParaRPr lang="en-US" sz="1333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D6FC36D2-2904-90CC-67F6-812CFA64555F}"/>
              </a:ext>
            </a:extLst>
          </p:cNvPr>
          <p:cNvSpPr txBox="1"/>
          <p:nvPr/>
        </p:nvSpPr>
        <p:spPr>
          <a:xfrm>
            <a:off x="761999" y="2417348"/>
            <a:ext cx="10980821" cy="23083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en-GB" sz="2400" b="1" dirty="0">
                <a:solidFill>
                  <a:schemeClr val="bg1"/>
                </a:solidFill>
              </a:rPr>
              <a:t>Key Findings</a:t>
            </a:r>
          </a:p>
          <a:p>
            <a:pPr>
              <a:buNone/>
            </a:pPr>
            <a:r>
              <a:rPr lang="en-GB" sz="2400" dirty="0">
                <a:solidFill>
                  <a:schemeClr val="bg1"/>
                </a:solidFill>
              </a:rPr>
              <a:t>• Bowlby's theory helps explain Isaac's behaviours.</a:t>
            </a:r>
          </a:p>
          <a:p>
            <a:pPr>
              <a:buNone/>
            </a:pPr>
            <a:r>
              <a:rPr lang="en-GB" sz="2400" dirty="0">
                <a:solidFill>
                  <a:schemeClr val="bg1"/>
                </a:solidFill>
              </a:rPr>
              <a:t>• Early attachment experiences influence emotional, social and language development.</a:t>
            </a:r>
          </a:p>
          <a:p>
            <a:pPr>
              <a:buNone/>
            </a:pPr>
            <a:r>
              <a:rPr lang="en-GB" sz="2400" dirty="0">
                <a:solidFill>
                  <a:schemeClr val="bg1"/>
                </a:solidFill>
              </a:rPr>
              <a:t>• Both nature and nurture affect development.</a:t>
            </a:r>
          </a:p>
          <a:p>
            <a:pPr>
              <a:buNone/>
            </a:pPr>
            <a:r>
              <a:rPr lang="en-GB" sz="2400" dirty="0">
                <a:solidFill>
                  <a:schemeClr val="bg1"/>
                </a:solidFill>
              </a:rPr>
              <a:t>• Theory-informed interventions can improve outcomes.</a:t>
            </a:r>
          </a:p>
          <a:p>
            <a:pPr>
              <a:buNone/>
            </a:pPr>
            <a:r>
              <a:rPr lang="en-GB" sz="2400" dirty="0">
                <a:solidFill>
                  <a:schemeClr val="bg1"/>
                </a:solidFill>
              </a:rPr>
              <a:t>• Multi-agency support is essential.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4F6F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1"/>
          <p:cNvSpPr/>
          <p:nvPr/>
        </p:nvSpPr>
        <p:spPr>
          <a:xfrm>
            <a:off x="2087861" y="134181"/>
            <a:ext cx="7620000" cy="33655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defTabSz="609630">
              <a:lnSpc>
                <a:spcPct val="120000"/>
              </a:lnSpc>
            </a:pPr>
            <a:r>
              <a:rPr lang="en-US" sz="2200" b="1" dirty="0">
                <a:solidFill>
                  <a:srgbClr val="0D1B2A"/>
                </a:solidFill>
                <a:latin typeface="Playfair Display SC" pitchFamily="34" charset="0"/>
                <a:ea typeface="Playfair Display SC" pitchFamily="34" charset="-122"/>
                <a:cs typeface="Playfair Display SC" pitchFamily="34" charset="-120"/>
              </a:rPr>
              <a:t>REFERENCES</a:t>
            </a:r>
            <a:endParaRPr lang="en-US" sz="2200" dirty="0">
              <a:solidFill>
                <a:prstClr val="black"/>
              </a:solidFill>
              <a:latin typeface="Calibri" panose="020F0502020204030204"/>
            </a:endParaRPr>
          </a:p>
        </p:txBody>
      </p:sp>
      <p:pic>
        <p:nvPicPr>
          <p:cNvPr id="10" name="Image 2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77350" y="470731"/>
            <a:ext cx="10815711" cy="6084813"/>
          </a:xfrm>
          <a:prstGeom prst="rect">
            <a:avLst/>
          </a:prstGeom>
        </p:spPr>
      </p:pic>
      <p:sp>
        <p:nvSpPr>
          <p:cNvPr id="12" name="Text 7"/>
          <p:cNvSpPr/>
          <p:nvPr/>
        </p:nvSpPr>
        <p:spPr>
          <a:xfrm>
            <a:off x="877350" y="3257841"/>
            <a:ext cx="10041022" cy="73025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R="0">
              <a:spcBef>
                <a:spcPts val="0"/>
              </a:spcBef>
              <a:spcAft>
                <a:spcPts val="1000"/>
              </a:spcAft>
            </a:pPr>
            <a:r>
              <a:rPr lang="en-GB" sz="900" dirty="0">
                <a:effectLst/>
                <a:latin typeface="Tahoma" panose="020B0604030504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Ainsworth, M.D.S., </a:t>
            </a:r>
            <a:r>
              <a:rPr lang="en-GB" sz="900" dirty="0" err="1">
                <a:effectLst/>
                <a:latin typeface="Tahoma" panose="020B0604030504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Blehar</a:t>
            </a:r>
            <a:r>
              <a:rPr lang="en-GB" sz="900" dirty="0">
                <a:effectLst/>
                <a:latin typeface="Tahoma" panose="020B0604030504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M.C., Waters, E. and Wall, S. (1978) </a:t>
            </a:r>
            <a:r>
              <a:rPr lang="en-GB" sz="900" i="1" dirty="0">
                <a:effectLst/>
                <a:latin typeface="Tahoma" panose="020B0604030504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Patterns of Attachment: A Psychological Study of the Strange Situation</a:t>
            </a:r>
            <a:r>
              <a:rPr lang="en-GB" sz="900" dirty="0">
                <a:effectLst/>
                <a:latin typeface="Tahoma" panose="020B0604030504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Hillsdale, NJ: Lawrence Erlbaum Associates.</a:t>
            </a:r>
            <a:endParaRPr lang="en-GB" sz="9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R="0">
              <a:spcBef>
                <a:spcPts val="0"/>
              </a:spcBef>
              <a:spcAft>
                <a:spcPts val="1000"/>
              </a:spcAft>
            </a:pPr>
            <a:r>
              <a:rPr lang="en-US" sz="900" dirty="0">
                <a:effectLst/>
                <a:latin typeface="Tahoma" panose="020B0604030504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Berk, L.E. (2023) Development through the lifespan. 9th </a:t>
            </a:r>
            <a:r>
              <a:rPr lang="en-US" sz="900" dirty="0" err="1">
                <a:effectLst/>
                <a:latin typeface="Tahoma" panose="020B0604030504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edn</a:t>
            </a:r>
            <a:r>
              <a:rPr lang="en-US" sz="900" dirty="0">
                <a:effectLst/>
                <a:latin typeface="Tahoma" panose="020B0604030504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Harlow: Pearson Education.</a:t>
            </a:r>
            <a:endParaRPr lang="en-GB" sz="9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R="0">
              <a:spcBef>
                <a:spcPts val="0"/>
              </a:spcBef>
              <a:spcAft>
                <a:spcPts val="1000"/>
              </a:spcAft>
            </a:pPr>
            <a:r>
              <a:rPr lang="en-US" sz="900" dirty="0">
                <a:effectLst/>
                <a:latin typeface="Tahoma" panose="020B0604030504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Bowlby, J. (1969) Attachment and loss. Volume 1: Attachment. London: Hogarth Press.</a:t>
            </a:r>
            <a:endParaRPr lang="en-GB" sz="9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R="0">
              <a:spcBef>
                <a:spcPts val="0"/>
              </a:spcBef>
              <a:spcAft>
                <a:spcPts val="1000"/>
              </a:spcAft>
            </a:pPr>
            <a:r>
              <a:rPr lang="en-GB" sz="900" dirty="0" err="1">
                <a:solidFill>
                  <a:srgbClr val="000000"/>
                </a:solidFill>
                <a:effectLst/>
                <a:latin typeface="Tahoma" panose="020B0604030504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Caingcoy</a:t>
            </a:r>
            <a:r>
              <a:rPr lang="en-GB" sz="900" dirty="0">
                <a:solidFill>
                  <a:srgbClr val="000000"/>
                </a:solidFill>
                <a:effectLst/>
                <a:latin typeface="Tahoma" panose="020B0604030504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M. (2023) ‘Culturally Responsive Pedagogy: A systematic overview’, </a:t>
            </a:r>
            <a:r>
              <a:rPr lang="en-GB" sz="900" i="1" dirty="0" err="1">
                <a:solidFill>
                  <a:srgbClr val="000000"/>
                </a:solidFill>
                <a:effectLst/>
                <a:latin typeface="Tahoma" panose="020B0604030504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Diversitas</a:t>
            </a:r>
            <a:r>
              <a:rPr lang="en-GB" sz="900" i="1" dirty="0">
                <a:solidFill>
                  <a:srgbClr val="000000"/>
                </a:solidFill>
                <a:effectLst/>
                <a:latin typeface="Tahoma" panose="020B0604030504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Journal</a:t>
            </a:r>
            <a:r>
              <a:rPr lang="en-GB" sz="900" dirty="0">
                <a:solidFill>
                  <a:srgbClr val="000000"/>
                </a:solidFill>
                <a:effectLst/>
                <a:latin typeface="Tahoma" panose="020B0604030504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8(4), pp. 3203–3212. Available at: </a:t>
            </a:r>
            <a:r>
              <a:rPr lang="en-GB" sz="900" dirty="0">
                <a:solidFill>
                  <a:srgbClr val="000000"/>
                </a:solidFill>
                <a:effectLst/>
                <a:latin typeface="Tahoma" panose="020B060403050404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4"/>
              </a:rPr>
              <a:t>https://doi.org/10.48017/dj.v8i4.2780</a:t>
            </a:r>
            <a:r>
              <a:rPr lang="en-GB" sz="900" dirty="0">
                <a:solidFill>
                  <a:srgbClr val="000000"/>
                </a:solidFill>
                <a:effectLst/>
                <a:latin typeface="Tahoma" panose="020B0604030504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endParaRPr lang="en-GB" sz="9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R="0">
              <a:spcBef>
                <a:spcPts val="0"/>
              </a:spcBef>
              <a:spcAft>
                <a:spcPts val="1000"/>
              </a:spcAft>
            </a:pPr>
            <a:r>
              <a:rPr lang="en-US" sz="900" dirty="0">
                <a:solidFill>
                  <a:srgbClr val="000000"/>
                </a:solidFill>
                <a:effectLst/>
                <a:latin typeface="Tahoma" panose="020B0604030504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Cassidy, J. &amp; Shaver, P. (2025) </a:t>
            </a:r>
            <a:r>
              <a:rPr lang="en-GB" sz="900" dirty="0">
                <a:solidFill>
                  <a:srgbClr val="000000"/>
                </a:solidFill>
                <a:effectLst/>
                <a:latin typeface="Tahoma" panose="020B0604030504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Handbook of Attachment: Theory, Research, and Clinical Applications. </a:t>
            </a:r>
            <a:r>
              <a:rPr lang="en-US" sz="900" dirty="0">
                <a:solidFill>
                  <a:srgbClr val="000000"/>
                </a:solidFill>
                <a:effectLst/>
                <a:latin typeface="Tahoma" panose="020B0604030504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New York: Guilford Press.</a:t>
            </a:r>
            <a:endParaRPr lang="en-GB" sz="9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R="0">
              <a:spcBef>
                <a:spcPts val="0"/>
              </a:spcBef>
              <a:spcAft>
                <a:spcPts val="1000"/>
              </a:spcAft>
            </a:pPr>
            <a:r>
              <a:rPr lang="en-GB" sz="900" dirty="0" err="1">
                <a:solidFill>
                  <a:srgbClr val="000000"/>
                </a:solidFill>
                <a:effectLst/>
                <a:latin typeface="Tahoma" panose="020B0604030504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Deneault</a:t>
            </a:r>
            <a:r>
              <a:rPr lang="en-GB" sz="900" dirty="0">
                <a:solidFill>
                  <a:srgbClr val="000000"/>
                </a:solidFill>
                <a:effectLst/>
                <a:latin typeface="Tahoma" panose="020B0604030504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A., </a:t>
            </a:r>
            <a:r>
              <a:rPr lang="en-GB" sz="900" dirty="0" err="1">
                <a:solidFill>
                  <a:srgbClr val="000000"/>
                </a:solidFill>
                <a:effectLst/>
                <a:latin typeface="Tahoma" panose="020B0604030504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Duschinsky</a:t>
            </a:r>
            <a:r>
              <a:rPr lang="en-GB" sz="900" dirty="0">
                <a:solidFill>
                  <a:srgbClr val="000000"/>
                </a:solidFill>
                <a:effectLst/>
                <a:latin typeface="Tahoma" panose="020B0604030504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R., </a:t>
            </a:r>
            <a:r>
              <a:rPr lang="en-GB" sz="900" dirty="0" err="1">
                <a:solidFill>
                  <a:srgbClr val="000000"/>
                </a:solidFill>
                <a:effectLst/>
                <a:latin typeface="Tahoma" panose="020B0604030504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IJzendoorn</a:t>
            </a:r>
            <a:r>
              <a:rPr lang="en-GB" sz="900" dirty="0">
                <a:solidFill>
                  <a:srgbClr val="000000"/>
                </a:solidFill>
                <a:effectLst/>
                <a:latin typeface="Tahoma" panose="020B0604030504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van, </a:t>
            </a:r>
            <a:r>
              <a:rPr lang="en-GB" sz="900" dirty="0" err="1">
                <a:solidFill>
                  <a:srgbClr val="000000"/>
                </a:solidFill>
                <a:effectLst/>
                <a:latin typeface="Tahoma" panose="020B0604030504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Roisman</a:t>
            </a:r>
            <a:r>
              <a:rPr lang="en-GB" sz="900" dirty="0">
                <a:solidFill>
                  <a:srgbClr val="000000"/>
                </a:solidFill>
                <a:effectLst/>
                <a:latin typeface="Tahoma" panose="020B0604030504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G.I., Ly, A., Pasco, M. and Madigan, S. (2023) ‘Does child-mother attachment predict and mediate language and cognitive outcomes? A series of meta-analyses’, </a:t>
            </a:r>
            <a:r>
              <a:rPr lang="en-GB" sz="900" i="1" dirty="0">
                <a:solidFill>
                  <a:srgbClr val="000000"/>
                </a:solidFill>
                <a:effectLst/>
                <a:latin typeface="Tahoma" panose="020B0604030504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Developmental Review</a:t>
            </a:r>
            <a:r>
              <a:rPr lang="en-GB" sz="900" dirty="0">
                <a:solidFill>
                  <a:srgbClr val="000000"/>
                </a:solidFill>
                <a:effectLst/>
                <a:latin typeface="Tahoma" panose="020B0604030504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70, pp. 101093–101093. Available at: </a:t>
            </a:r>
            <a:r>
              <a:rPr lang="en-GB" sz="900" dirty="0">
                <a:solidFill>
                  <a:srgbClr val="000000"/>
                </a:solidFill>
                <a:effectLst/>
                <a:latin typeface="Tahoma" panose="020B060403050404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5"/>
              </a:rPr>
              <a:t>https://doi.org/10.1016/j.dr.2023.101093</a:t>
            </a:r>
            <a:r>
              <a:rPr lang="en-GB" sz="900" dirty="0">
                <a:solidFill>
                  <a:srgbClr val="000000"/>
                </a:solidFill>
                <a:effectLst/>
                <a:latin typeface="Tahoma" panose="020B0604030504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endParaRPr lang="en-GB" sz="9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R="0">
              <a:spcBef>
                <a:spcPts val="0"/>
              </a:spcBef>
              <a:spcAft>
                <a:spcPts val="1000"/>
              </a:spcAft>
            </a:pPr>
            <a:r>
              <a:rPr lang="en-US" sz="900" dirty="0">
                <a:effectLst/>
                <a:latin typeface="Tahoma" panose="020B0604030504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Department for Education (2024) Statutory Guidance: Early years foundation stage (EYFS) statutory framework. Available at: </a:t>
            </a:r>
            <a:r>
              <a:rPr lang="en-US" sz="900" u="sng" dirty="0">
                <a:solidFill>
                  <a:srgbClr val="0000FF"/>
                </a:solidFill>
                <a:effectLst/>
                <a:latin typeface="Tahoma" panose="020B060403050404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6"/>
              </a:rPr>
              <a:t>https://www.gov.uk/government/publications/early-years-foundation-stage-framework--2</a:t>
            </a:r>
            <a:r>
              <a:rPr lang="en-US" sz="900" dirty="0">
                <a:effectLst/>
                <a:latin typeface="Tahoma" panose="020B0604030504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(Accessed: 26 June 2026).</a:t>
            </a:r>
            <a:endParaRPr lang="en-GB" sz="9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R="0">
              <a:spcBef>
                <a:spcPts val="0"/>
              </a:spcBef>
              <a:spcAft>
                <a:spcPts val="1000"/>
              </a:spcAft>
            </a:pPr>
            <a:r>
              <a:rPr lang="en-GB" sz="900" dirty="0">
                <a:solidFill>
                  <a:srgbClr val="000000"/>
                </a:solidFill>
                <a:effectLst/>
                <a:latin typeface="Tahoma" panose="020B0604030504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Family and Childcare Trust (2016) </a:t>
            </a:r>
            <a:r>
              <a:rPr lang="en-GB" sz="900" i="1" dirty="0">
                <a:solidFill>
                  <a:srgbClr val="000000"/>
                </a:solidFill>
                <a:effectLst/>
                <a:latin typeface="Tahoma" panose="020B0604030504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Social Mix in London Early Years Provision 02 Acknowledgements</a:t>
            </a:r>
            <a:r>
              <a:rPr lang="en-GB" sz="900" dirty="0">
                <a:solidFill>
                  <a:srgbClr val="000000"/>
                </a:solidFill>
                <a:effectLst/>
                <a:latin typeface="Tahoma" panose="020B0604030504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Available at: </a:t>
            </a:r>
            <a:r>
              <a:rPr lang="en-GB" sz="900" u="sng" dirty="0">
                <a:solidFill>
                  <a:srgbClr val="000000"/>
                </a:solidFill>
                <a:effectLst/>
                <a:latin typeface="Tahoma" panose="020B060403050404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7"/>
              </a:rPr>
              <a:t>https://www.familyandchildcaretrust.org/sites/default/files/FCT%20Social%20mix%20in%20the%20early%20years.pdf#5#1</a:t>
            </a:r>
            <a:r>
              <a:rPr lang="en-GB" sz="900" dirty="0">
                <a:solidFill>
                  <a:srgbClr val="000000"/>
                </a:solidFill>
                <a:effectLst/>
                <a:latin typeface="Tahoma" panose="020B0604030504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(Accessed: 5 July 2026).</a:t>
            </a:r>
            <a:endParaRPr lang="en-GB" sz="9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R="0">
              <a:spcBef>
                <a:spcPts val="0"/>
              </a:spcBef>
              <a:spcAft>
                <a:spcPts val="1000"/>
              </a:spcAft>
            </a:pPr>
            <a:r>
              <a:rPr lang="en-GB" sz="900" dirty="0">
                <a:solidFill>
                  <a:srgbClr val="000000"/>
                </a:solidFill>
                <a:effectLst/>
                <a:latin typeface="Tahoma" panose="020B0604030504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Fink, E., Foley, S., Browne, W. and Hughes, C. (2024) ‘Parental sensitivity and family conversation: A naturalistic longitudinal study with both mothers and fathers across three time‐points in early infancy’, </a:t>
            </a:r>
            <a:r>
              <a:rPr lang="en-GB" sz="900" i="1" dirty="0">
                <a:solidFill>
                  <a:srgbClr val="000000"/>
                </a:solidFill>
                <a:effectLst/>
                <a:latin typeface="Tahoma" panose="020B0604030504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Infant mental health journal</a:t>
            </a:r>
            <a:r>
              <a:rPr lang="en-GB" sz="900" dirty="0">
                <a:solidFill>
                  <a:srgbClr val="000000"/>
                </a:solidFill>
                <a:effectLst/>
                <a:latin typeface="Tahoma" panose="020B0604030504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[Preprint]. Available at: </a:t>
            </a:r>
            <a:r>
              <a:rPr lang="en-GB" sz="900" dirty="0">
                <a:solidFill>
                  <a:srgbClr val="000000"/>
                </a:solidFill>
                <a:effectLst/>
                <a:latin typeface="Tahoma" panose="020B060403050404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8"/>
              </a:rPr>
              <a:t>https://doi.org/10.1002/imhj.22117</a:t>
            </a:r>
            <a:r>
              <a:rPr lang="en-GB" sz="900" dirty="0">
                <a:solidFill>
                  <a:srgbClr val="000000"/>
                </a:solidFill>
                <a:effectLst/>
                <a:latin typeface="Tahoma" panose="020B0604030504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endParaRPr lang="en-GB" sz="9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R="0">
              <a:spcBef>
                <a:spcPts val="0"/>
              </a:spcBef>
              <a:spcAft>
                <a:spcPts val="1000"/>
              </a:spcAft>
            </a:pPr>
            <a:r>
              <a:rPr lang="en-US" sz="900" dirty="0">
                <a:effectLst/>
                <a:latin typeface="Tahoma" panose="020B0604030504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Howe, D. (2024) Attachment across the </a:t>
            </a:r>
            <a:r>
              <a:rPr lang="en-US" sz="900" dirty="0" err="1">
                <a:effectLst/>
                <a:latin typeface="Tahoma" panose="020B0604030504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lifecourse</a:t>
            </a:r>
            <a:r>
              <a:rPr lang="en-US" sz="900" dirty="0">
                <a:effectLst/>
                <a:latin typeface="Tahoma" panose="020B0604030504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: A guide to theory and practice. 2nd </a:t>
            </a:r>
            <a:r>
              <a:rPr lang="en-US" sz="900" dirty="0" err="1">
                <a:effectLst/>
                <a:latin typeface="Tahoma" panose="020B0604030504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edn</a:t>
            </a:r>
            <a:r>
              <a:rPr lang="en-US" sz="900" dirty="0">
                <a:effectLst/>
                <a:latin typeface="Tahoma" panose="020B0604030504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London: Palgrave Macmillan.</a:t>
            </a:r>
            <a:endParaRPr lang="en-GB" sz="9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R="0">
              <a:spcBef>
                <a:spcPts val="0"/>
              </a:spcBef>
              <a:spcAft>
                <a:spcPts val="1000"/>
              </a:spcAft>
            </a:pPr>
            <a:r>
              <a:rPr lang="en-GB" sz="900" dirty="0">
                <a:solidFill>
                  <a:srgbClr val="000000"/>
                </a:solidFill>
                <a:effectLst/>
                <a:latin typeface="Tahoma" panose="020B0604030504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Keller, H. and Chaudhary, N. (2017) ‘Is the Mother Essential for Attachment?’, </a:t>
            </a:r>
            <a:r>
              <a:rPr lang="en-GB" sz="900" i="1" dirty="0">
                <a:solidFill>
                  <a:srgbClr val="000000"/>
                </a:solidFill>
                <a:effectLst/>
                <a:latin typeface="Tahoma" panose="020B0604030504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The Cultural Nature of Attachment</a:t>
            </a:r>
            <a:r>
              <a:rPr lang="en-GB" sz="900" dirty="0">
                <a:solidFill>
                  <a:srgbClr val="000000"/>
                </a:solidFill>
                <a:effectLst/>
                <a:latin typeface="Tahoma" panose="020B0604030504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[Preprint]. Available at: </a:t>
            </a:r>
            <a:r>
              <a:rPr lang="en-GB" sz="900" dirty="0">
                <a:solidFill>
                  <a:srgbClr val="000000"/>
                </a:solidFill>
                <a:effectLst/>
                <a:latin typeface="Tahoma" panose="020B060403050404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9"/>
              </a:rPr>
              <a:t>https://doi.org/10.7551/mitpress/9780262036900.003.0005</a:t>
            </a:r>
            <a:r>
              <a:rPr lang="en-GB" sz="900" dirty="0">
                <a:solidFill>
                  <a:srgbClr val="000000"/>
                </a:solidFill>
                <a:effectLst/>
                <a:latin typeface="Tahoma" panose="020B0604030504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endParaRPr lang="en-GB" sz="9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R="0">
              <a:spcBef>
                <a:spcPts val="0"/>
              </a:spcBef>
              <a:spcAft>
                <a:spcPts val="1000"/>
              </a:spcAft>
            </a:pPr>
            <a:r>
              <a:rPr lang="en-US" sz="900" dirty="0">
                <a:effectLst/>
                <a:latin typeface="Tahoma" panose="020B0604030504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McLeod, S. (2025) Attachment theory. Simply Psychology. Available at: </a:t>
            </a:r>
            <a:r>
              <a:rPr lang="en-US" sz="900" u="sng" dirty="0">
                <a:solidFill>
                  <a:srgbClr val="0000FF"/>
                </a:solidFill>
                <a:effectLst/>
                <a:latin typeface="Tahoma" panose="020B060403050404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10"/>
              </a:rPr>
              <a:t>https://www.simplypsychology.org/attachment.html</a:t>
            </a:r>
            <a:r>
              <a:rPr lang="en-US" sz="900" dirty="0">
                <a:effectLst/>
                <a:latin typeface="Tahoma" panose="020B0604030504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(Accessed: 26 June 2026).</a:t>
            </a:r>
            <a:endParaRPr lang="en-GB" sz="9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R="0">
              <a:spcBef>
                <a:spcPts val="0"/>
              </a:spcBef>
              <a:spcAft>
                <a:spcPts val="1000"/>
              </a:spcAft>
            </a:pPr>
            <a:r>
              <a:rPr lang="en-US" sz="900" dirty="0">
                <a:effectLst/>
                <a:latin typeface="Tahoma" panose="020B0604030504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National Institute for Health and Care Excellence (NICE) (2023) Social and emotional wellbeing: Early years. London: NICE. Available at: </a:t>
            </a:r>
            <a:r>
              <a:rPr lang="en-US" sz="900" u="sng" dirty="0">
                <a:solidFill>
                  <a:srgbClr val="0000FF"/>
                </a:solidFill>
                <a:effectLst/>
                <a:latin typeface="Tahoma" panose="020B060403050404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11"/>
              </a:rPr>
              <a:t>https://www.nice.org.uk/guidance/ph40/documents/social-and-emotional-wellbeing-early-years-overview-paper2</a:t>
            </a:r>
            <a:r>
              <a:rPr lang="en-US" sz="900" dirty="0">
                <a:effectLst/>
                <a:latin typeface="Tahoma" panose="020B0604030504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(Accessed: 26 June 2026).</a:t>
            </a:r>
          </a:p>
          <a:p>
            <a:pPr marR="0">
              <a:spcBef>
                <a:spcPts val="0"/>
              </a:spcBef>
              <a:spcAft>
                <a:spcPts val="1000"/>
              </a:spcAft>
            </a:pPr>
            <a:r>
              <a:rPr lang="en-GB" sz="900" dirty="0"/>
              <a:t>NICE (2021) Children's Attachment. London: National Institute for Health and Care Excellence.</a:t>
            </a:r>
            <a:endParaRPr lang="en-GB" sz="9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R="0">
              <a:spcBef>
                <a:spcPts val="0"/>
              </a:spcBef>
              <a:spcAft>
                <a:spcPts val="1000"/>
              </a:spcAft>
            </a:pPr>
            <a:r>
              <a:rPr lang="en-GB" sz="900" dirty="0" err="1">
                <a:solidFill>
                  <a:srgbClr val="000000"/>
                </a:solidFill>
                <a:effectLst/>
                <a:latin typeface="Tahoma" panose="020B0604030504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Ringoot</a:t>
            </a:r>
            <a:r>
              <a:rPr lang="en-GB" sz="900" dirty="0">
                <a:solidFill>
                  <a:srgbClr val="000000"/>
                </a:solidFill>
                <a:effectLst/>
                <a:latin typeface="Tahoma" panose="020B0604030504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A.P., Jansen, P.W., </a:t>
            </a:r>
            <a:r>
              <a:rPr lang="en-GB" sz="900" dirty="0" err="1">
                <a:solidFill>
                  <a:srgbClr val="000000"/>
                </a:solidFill>
                <a:effectLst/>
                <a:latin typeface="Tahoma" panose="020B0604030504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Kok</a:t>
            </a:r>
            <a:r>
              <a:rPr lang="en-GB" sz="900" dirty="0">
                <a:solidFill>
                  <a:srgbClr val="000000"/>
                </a:solidFill>
                <a:effectLst/>
                <a:latin typeface="Tahoma" panose="020B0604030504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R., </a:t>
            </a:r>
            <a:r>
              <a:rPr lang="en-GB" sz="900" dirty="0" err="1">
                <a:solidFill>
                  <a:srgbClr val="000000"/>
                </a:solidFill>
                <a:effectLst/>
                <a:latin typeface="Tahoma" panose="020B0604030504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IJzendoorn</a:t>
            </a:r>
            <a:r>
              <a:rPr lang="en-GB" sz="900" dirty="0">
                <a:solidFill>
                  <a:srgbClr val="000000"/>
                </a:solidFill>
                <a:effectLst/>
                <a:latin typeface="Tahoma" panose="020B0604030504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M.H., </a:t>
            </a:r>
            <a:r>
              <a:rPr lang="en-GB" sz="900" dirty="0" err="1">
                <a:solidFill>
                  <a:srgbClr val="000000"/>
                </a:solidFill>
                <a:effectLst/>
                <a:latin typeface="Tahoma" panose="020B0604030504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Verlinden</a:t>
            </a:r>
            <a:r>
              <a:rPr lang="en-GB" sz="900" dirty="0">
                <a:solidFill>
                  <a:srgbClr val="000000"/>
                </a:solidFill>
                <a:effectLst/>
                <a:latin typeface="Tahoma" panose="020B0604030504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M., Verhulst, F.C., </a:t>
            </a:r>
            <a:r>
              <a:rPr lang="en-GB" sz="900" dirty="0" err="1">
                <a:solidFill>
                  <a:srgbClr val="000000"/>
                </a:solidFill>
                <a:effectLst/>
                <a:latin typeface="Tahoma" panose="020B0604030504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Bakermans‐Kranenburg</a:t>
            </a:r>
            <a:r>
              <a:rPr lang="en-GB" sz="900" dirty="0">
                <a:solidFill>
                  <a:srgbClr val="000000"/>
                </a:solidFill>
                <a:effectLst/>
                <a:latin typeface="Tahoma" panose="020B0604030504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M. and </a:t>
            </a:r>
            <a:r>
              <a:rPr lang="en-GB" sz="900" dirty="0" err="1">
                <a:solidFill>
                  <a:srgbClr val="000000"/>
                </a:solidFill>
                <a:effectLst/>
                <a:latin typeface="Tahoma" panose="020B0604030504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Tiemeier</a:t>
            </a:r>
            <a:r>
              <a:rPr lang="en-GB" sz="900" dirty="0">
                <a:solidFill>
                  <a:srgbClr val="000000"/>
                </a:solidFill>
                <a:effectLst/>
                <a:latin typeface="Tahoma" panose="020B0604030504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H. (2021) ‘Parenting, young children’s </a:t>
            </a:r>
            <a:r>
              <a:rPr lang="en-GB" sz="900" dirty="0" err="1">
                <a:solidFill>
                  <a:srgbClr val="000000"/>
                </a:solidFill>
                <a:effectLst/>
                <a:latin typeface="Tahoma" panose="020B0604030504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behavioral</a:t>
            </a:r>
            <a:r>
              <a:rPr lang="en-GB" sz="900" dirty="0">
                <a:solidFill>
                  <a:srgbClr val="000000"/>
                </a:solidFill>
                <a:effectLst/>
                <a:latin typeface="Tahoma" panose="020B0604030504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self‐regulation and the quality of their peer relationships’, </a:t>
            </a:r>
            <a:r>
              <a:rPr lang="en-GB" sz="900" i="1" dirty="0">
                <a:solidFill>
                  <a:srgbClr val="000000"/>
                </a:solidFill>
                <a:effectLst/>
                <a:latin typeface="Tahoma" panose="020B0604030504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Social Development</a:t>
            </a:r>
            <a:r>
              <a:rPr lang="en-GB" sz="900" dirty="0">
                <a:solidFill>
                  <a:srgbClr val="000000"/>
                </a:solidFill>
                <a:effectLst/>
                <a:latin typeface="Tahoma" panose="020B0604030504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31(3). Available at: </a:t>
            </a:r>
            <a:r>
              <a:rPr lang="en-GB" sz="900" u="sng" dirty="0">
                <a:solidFill>
                  <a:srgbClr val="000000"/>
                </a:solidFill>
                <a:effectLst/>
                <a:latin typeface="Tahoma" panose="020B060403050404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12"/>
              </a:rPr>
              <a:t>https://doi.org/10.1111/sode.12573</a:t>
            </a:r>
            <a:r>
              <a:rPr lang="en-GB" sz="900" dirty="0">
                <a:solidFill>
                  <a:srgbClr val="000000"/>
                </a:solidFill>
                <a:effectLst/>
                <a:latin typeface="Tahoma" panose="020B0604030504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endParaRPr lang="en-GB" sz="9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R="0">
              <a:spcBef>
                <a:spcPts val="0"/>
              </a:spcBef>
              <a:spcAft>
                <a:spcPts val="1000"/>
              </a:spcAft>
            </a:pPr>
            <a:r>
              <a:rPr lang="en-GB" sz="900" dirty="0">
                <a:effectLst/>
                <a:latin typeface="Tahoma" panose="020B0604030504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Rutter, M. (2015) 'Resilience as a dynamic concept', </a:t>
            </a:r>
            <a:r>
              <a:rPr lang="en-GB" sz="900" i="1" dirty="0">
                <a:effectLst/>
                <a:latin typeface="Tahoma" panose="020B0604030504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Development and Psychopathology</a:t>
            </a:r>
            <a:r>
              <a:rPr lang="en-GB" sz="900" dirty="0">
                <a:effectLst/>
                <a:latin typeface="Tahoma" panose="020B0604030504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24(2), pp. 335–344.</a:t>
            </a:r>
            <a:endParaRPr lang="en-GB" sz="9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R="0">
              <a:spcBef>
                <a:spcPts val="0"/>
              </a:spcBef>
              <a:spcAft>
                <a:spcPts val="1000"/>
              </a:spcAft>
            </a:pPr>
            <a:r>
              <a:rPr lang="en-GB" sz="900" dirty="0" err="1">
                <a:solidFill>
                  <a:srgbClr val="000000"/>
                </a:solidFill>
                <a:effectLst/>
                <a:latin typeface="Tahoma" panose="020B0604030504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Seedall</a:t>
            </a:r>
            <a:r>
              <a:rPr lang="en-GB" sz="900" dirty="0">
                <a:solidFill>
                  <a:srgbClr val="000000"/>
                </a:solidFill>
                <a:effectLst/>
                <a:latin typeface="Tahoma" panose="020B0604030504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R.B. and </a:t>
            </a:r>
            <a:r>
              <a:rPr lang="en-GB" sz="900" dirty="0" err="1">
                <a:solidFill>
                  <a:srgbClr val="000000"/>
                </a:solidFill>
                <a:effectLst/>
                <a:latin typeface="Tahoma" panose="020B0604030504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Lachmar</a:t>
            </a:r>
            <a:r>
              <a:rPr lang="en-GB" sz="900" dirty="0">
                <a:solidFill>
                  <a:srgbClr val="000000"/>
                </a:solidFill>
                <a:effectLst/>
                <a:latin typeface="Tahoma" panose="020B0604030504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E.M. (2017) ‘Attachment’, </a:t>
            </a:r>
            <a:r>
              <a:rPr lang="en-GB" sz="900" i="1" dirty="0">
                <a:solidFill>
                  <a:srgbClr val="000000"/>
                </a:solidFill>
                <a:effectLst/>
                <a:latin typeface="Tahoma" panose="020B0604030504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The SAGE </a:t>
            </a:r>
            <a:r>
              <a:rPr lang="en-GB" sz="900" i="1" dirty="0" err="1">
                <a:solidFill>
                  <a:srgbClr val="000000"/>
                </a:solidFill>
                <a:effectLst/>
                <a:latin typeface="Tahoma" panose="020B0604030504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Encyclopedia</a:t>
            </a:r>
            <a:r>
              <a:rPr lang="en-GB" sz="900" i="1" dirty="0">
                <a:solidFill>
                  <a:srgbClr val="000000"/>
                </a:solidFill>
                <a:effectLst/>
                <a:latin typeface="Tahoma" panose="020B0604030504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of Marriage, Family, and Couples </a:t>
            </a:r>
            <a:r>
              <a:rPr lang="en-GB" sz="900" i="1" dirty="0" err="1">
                <a:solidFill>
                  <a:srgbClr val="000000"/>
                </a:solidFill>
                <a:effectLst/>
                <a:latin typeface="Tahoma" panose="020B0604030504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Counseling</a:t>
            </a:r>
            <a:r>
              <a:rPr lang="en-GB" sz="900" dirty="0">
                <a:solidFill>
                  <a:srgbClr val="000000"/>
                </a:solidFill>
                <a:effectLst/>
                <a:latin typeface="Tahoma" panose="020B0604030504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[Preprint]. Available at: </a:t>
            </a:r>
            <a:r>
              <a:rPr lang="en-GB" sz="900" u="sng" dirty="0">
                <a:solidFill>
                  <a:srgbClr val="000000"/>
                </a:solidFill>
                <a:effectLst/>
                <a:latin typeface="Tahoma" panose="020B060403050404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13"/>
              </a:rPr>
              <a:t>https://doi.org/10.4135/9781483369532.n28</a:t>
            </a:r>
            <a:r>
              <a:rPr lang="en-GB" sz="900" dirty="0">
                <a:solidFill>
                  <a:srgbClr val="000000"/>
                </a:solidFill>
                <a:effectLst/>
                <a:latin typeface="Tahoma" panose="020B0604030504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endParaRPr lang="en-GB" sz="9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R="0">
              <a:spcBef>
                <a:spcPts val="0"/>
              </a:spcBef>
              <a:spcAft>
                <a:spcPts val="1000"/>
              </a:spcAft>
            </a:pPr>
            <a:r>
              <a:rPr lang="en-GB" sz="900" dirty="0">
                <a:solidFill>
                  <a:srgbClr val="000000"/>
                </a:solidFill>
                <a:effectLst/>
                <a:latin typeface="Tahoma" panose="020B0604030504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van der Horst, F.C.P. and van der Veer, R. (2010) ‘The ontogeny of an idea: John Bowlby and contemporaries on mother–child separation.’, </a:t>
            </a:r>
            <a:r>
              <a:rPr lang="en-GB" sz="900" i="1" dirty="0">
                <a:solidFill>
                  <a:srgbClr val="000000"/>
                </a:solidFill>
                <a:effectLst/>
                <a:latin typeface="Tahoma" panose="020B0604030504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History of Psychology</a:t>
            </a:r>
            <a:r>
              <a:rPr lang="en-GB" sz="900" dirty="0">
                <a:solidFill>
                  <a:srgbClr val="000000"/>
                </a:solidFill>
                <a:effectLst/>
                <a:latin typeface="Tahoma" panose="020B0604030504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13(1), pp. 25–45. Available at: </a:t>
            </a:r>
            <a:r>
              <a:rPr lang="en-GB" sz="900" u="sng" dirty="0">
                <a:solidFill>
                  <a:srgbClr val="000000"/>
                </a:solidFill>
                <a:effectLst/>
                <a:latin typeface="Tahoma" panose="020B060403050404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14"/>
              </a:rPr>
              <a:t>https://doi.org/10.1037/a0017660</a:t>
            </a:r>
            <a:r>
              <a:rPr lang="en-GB" sz="900" dirty="0">
                <a:solidFill>
                  <a:srgbClr val="000000"/>
                </a:solidFill>
                <a:effectLst/>
                <a:latin typeface="Tahoma" panose="020B0604030504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endParaRPr lang="en-GB" sz="9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R="0">
              <a:spcBef>
                <a:spcPts val="0"/>
              </a:spcBef>
              <a:spcAft>
                <a:spcPts val="1000"/>
              </a:spcAft>
            </a:pPr>
            <a:r>
              <a:rPr lang="en-GB" sz="900" dirty="0">
                <a:solidFill>
                  <a:srgbClr val="000000"/>
                </a:solidFill>
                <a:effectLst/>
                <a:latin typeface="Tahoma" panose="020B0604030504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Zhao, Y. (2024) </a:t>
            </a:r>
            <a:r>
              <a:rPr lang="en-GB" sz="900" i="1" dirty="0">
                <a:solidFill>
                  <a:srgbClr val="000000"/>
                </a:solidFill>
                <a:effectLst/>
                <a:latin typeface="Tahoma" panose="020B0604030504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An Exploration of the Social-Emotional Development of Single Parenting: A Comparison Between Chinese and British Mothers</a:t>
            </a:r>
            <a:r>
              <a:rPr lang="en-GB" sz="900" dirty="0">
                <a:solidFill>
                  <a:srgbClr val="000000"/>
                </a:solidFill>
                <a:effectLst/>
                <a:latin typeface="Tahoma" panose="020B0604030504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Available at: </a:t>
            </a:r>
            <a:r>
              <a:rPr lang="en-GB" sz="900" u="sng" dirty="0">
                <a:solidFill>
                  <a:srgbClr val="000000"/>
                </a:solidFill>
                <a:effectLst/>
                <a:latin typeface="Tahoma" panose="020B060403050404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15"/>
              </a:rPr>
              <a:t>https://repository.essex.ac.uk/41106/1/FullPhD%20Thesis%20-%20Yu%20Zhao.pdf#41#8</a:t>
            </a:r>
            <a:r>
              <a:rPr lang="en-GB" sz="900" dirty="0">
                <a:solidFill>
                  <a:srgbClr val="000000"/>
                </a:solidFill>
                <a:effectLst/>
                <a:latin typeface="Tahoma" panose="020B0604030504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(Accessed: 5 July 2026).</a:t>
            </a:r>
            <a:endParaRPr lang="en-GB" sz="9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0C4E9246EAD664A9A522726E403CA17" ma:contentTypeVersion="4" ma:contentTypeDescription="Create a new document." ma:contentTypeScope="" ma:versionID="cb61869fe9abf916354521e194b94ebc">
  <xsd:schema xmlns:xsd="http://www.w3.org/2001/XMLSchema" xmlns:xs="http://www.w3.org/2001/XMLSchema" xmlns:p="http://schemas.microsoft.com/office/2006/metadata/properties" xmlns:ns3="b4f9f7ee-5770-4a14-8925-17f3d16e50b7" targetNamespace="http://schemas.microsoft.com/office/2006/metadata/properties" ma:root="true" ma:fieldsID="f465bc2d14ba1ad942e618bffb12f637" ns3:_="">
    <xsd:import namespace="b4f9f7ee-5770-4a14-8925-17f3d16e50b7"/>
    <xsd:element name="properties">
      <xsd:complexType>
        <xsd:sequence>
          <xsd:element name="documentManagement">
            <xsd:complexType>
              <xsd:all>
                <xsd:element ref="ns3:MediaServiceDateTaken" minOccurs="0"/>
                <xsd:element ref="ns3:MediaServiceMetadata" minOccurs="0"/>
                <xsd:element ref="ns3:MediaServiceFastMetadata" minOccurs="0"/>
                <xsd:element ref="ns3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4f9f7ee-5770-4a14-8925-17f3d16e50b7" elementFormDefault="qualified">
    <xsd:import namespace="http://schemas.microsoft.com/office/2006/documentManagement/types"/>
    <xsd:import namespace="http://schemas.microsoft.com/office/infopath/2007/PartnerControls"/>
    <xsd:element name="MediaServiceDateTaken" ma:index="8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Metadata" ma:index="9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0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1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0F8E212F-1637-4A30-986D-C14F67345DBC}">
  <ds:schemaRefs>
    <ds:schemaRef ds:uri="http://www.w3.org/XML/1998/namespace"/>
    <ds:schemaRef ds:uri="http://schemas.microsoft.com/office/infopath/2007/PartnerControls"/>
    <ds:schemaRef ds:uri="http://purl.org/dc/elements/1.1/"/>
    <ds:schemaRef ds:uri="http://purl.org/dc/dcmitype/"/>
    <ds:schemaRef ds:uri="http://schemas.openxmlformats.org/package/2006/metadata/core-properties"/>
    <ds:schemaRef ds:uri="http://schemas.microsoft.com/office/2006/documentManagement/types"/>
    <ds:schemaRef ds:uri="b4f9f7ee-5770-4a14-8925-17f3d16e50b7"/>
    <ds:schemaRef ds:uri="http://schemas.microsoft.com/office/2006/metadata/properties"/>
    <ds:schemaRef ds:uri="http://purl.org/dc/terms/"/>
  </ds:schemaRefs>
</ds:datastoreItem>
</file>

<file path=customXml/itemProps2.xml><?xml version="1.0" encoding="utf-8"?>
<ds:datastoreItem xmlns:ds="http://schemas.openxmlformats.org/officeDocument/2006/customXml" ds:itemID="{EF3D36B0-B2C7-4865-B94F-3C030B9EFC87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617B4487-6DF0-4A96-AE1A-FA35E9F30101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4f9f7ee-5770-4a14-8925-17f3d16e50b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448</TotalTime>
  <Words>1857</Words>
  <Application>Microsoft Office PowerPoint</Application>
  <PresentationFormat>Widescreen</PresentationFormat>
  <Paragraphs>181</Paragraphs>
  <Slides>13</Slides>
  <Notes>10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20" baseType="lpstr">
      <vt:lpstr>Arial</vt:lpstr>
      <vt:lpstr>Calibri</vt:lpstr>
      <vt:lpstr>Inter</vt:lpstr>
      <vt:lpstr>Myriad Pro</vt:lpstr>
      <vt:lpstr>Playfair Display SC</vt:lpstr>
      <vt:lpstr>Tahoma</vt:lpstr>
      <vt:lpstr>1_Office Theme</vt:lpstr>
      <vt:lpstr>PowerPoint Presentation</vt:lpstr>
      <vt:lpstr>Acknowledge use of AI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USER</dc:creator>
  <cp:lastModifiedBy>Ufuoma Adjuya (2511147)</cp:lastModifiedBy>
  <cp:revision>21</cp:revision>
  <dcterms:created xsi:type="dcterms:W3CDTF">2026-06-26T20:00:02Z</dcterms:created>
  <dcterms:modified xsi:type="dcterms:W3CDTF">2026-07-11T17:11:44Z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0x01010060C4E9246EAD664A9A522726E403CA17</vt:lpwstr>
  </property>
</Properties>
</file>