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8"/>
  </p:notesMasterIdLst>
  <p:handoutMasterIdLst>
    <p:handoutMasterId r:id="rId69"/>
  </p:handoutMasterIdLst>
  <p:sldIdLst>
    <p:sldId id="256" r:id="rId5"/>
    <p:sldId id="268" r:id="rId6"/>
    <p:sldId id="279" r:id="rId7"/>
    <p:sldId id="280" r:id="rId8"/>
    <p:sldId id="274" r:id="rId9"/>
    <p:sldId id="275" r:id="rId10"/>
    <p:sldId id="276" r:id="rId11"/>
    <p:sldId id="281" r:id="rId12"/>
    <p:sldId id="308" r:id="rId13"/>
    <p:sldId id="282" r:id="rId14"/>
    <p:sldId id="310" r:id="rId15"/>
    <p:sldId id="311" r:id="rId16"/>
    <p:sldId id="270" r:id="rId17"/>
    <p:sldId id="263" r:id="rId18"/>
    <p:sldId id="317" r:id="rId19"/>
    <p:sldId id="316" r:id="rId20"/>
    <p:sldId id="318" r:id="rId21"/>
    <p:sldId id="269" r:id="rId22"/>
    <p:sldId id="319" r:id="rId23"/>
    <p:sldId id="284" r:id="rId24"/>
    <p:sldId id="321" r:id="rId25"/>
    <p:sldId id="320" r:id="rId26"/>
    <p:sldId id="322" r:id="rId27"/>
    <p:sldId id="323" r:id="rId28"/>
    <p:sldId id="324" r:id="rId29"/>
    <p:sldId id="285" r:id="rId30"/>
    <p:sldId id="326" r:id="rId31"/>
    <p:sldId id="325" r:id="rId32"/>
    <p:sldId id="327" r:id="rId33"/>
    <p:sldId id="328" r:id="rId34"/>
    <p:sldId id="329" r:id="rId35"/>
    <p:sldId id="287" r:id="rId36"/>
    <p:sldId id="288" r:id="rId37"/>
    <p:sldId id="286" r:id="rId38"/>
    <p:sldId id="289" r:id="rId39"/>
    <p:sldId id="331" r:id="rId40"/>
    <p:sldId id="330" r:id="rId41"/>
    <p:sldId id="333" r:id="rId42"/>
    <p:sldId id="291" r:id="rId43"/>
    <p:sldId id="292" r:id="rId44"/>
    <p:sldId id="293" r:id="rId45"/>
    <p:sldId id="294" r:id="rId46"/>
    <p:sldId id="295" r:id="rId47"/>
    <p:sldId id="296" r:id="rId48"/>
    <p:sldId id="297" r:id="rId49"/>
    <p:sldId id="298" r:id="rId50"/>
    <p:sldId id="299" r:id="rId51"/>
    <p:sldId id="335" r:id="rId52"/>
    <p:sldId id="300" r:id="rId53"/>
    <p:sldId id="301" r:id="rId54"/>
    <p:sldId id="334" r:id="rId55"/>
    <p:sldId id="336" r:id="rId56"/>
    <p:sldId id="337" r:id="rId57"/>
    <p:sldId id="338" r:id="rId58"/>
    <p:sldId id="339" r:id="rId59"/>
    <p:sldId id="340" r:id="rId60"/>
    <p:sldId id="341" r:id="rId61"/>
    <p:sldId id="302" r:id="rId62"/>
    <p:sldId id="303" r:id="rId63"/>
    <p:sldId id="342" r:id="rId64"/>
    <p:sldId id="277" r:id="rId65"/>
    <p:sldId id="343" r:id="rId66"/>
    <p:sldId id="305"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D3273-B45E-4F1E-B71D-4BF07D70840B}" v="12" dt="2024-06-05T20:14:25.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94660"/>
  </p:normalViewPr>
  <p:slideViewPr>
    <p:cSldViewPr>
      <p:cViewPr varScale="1">
        <p:scale>
          <a:sx n="98" d="100"/>
          <a:sy n="98" d="100"/>
        </p:scale>
        <p:origin x="99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2/19/2026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moodle.uwtsd.ac.uk/mod/quiz/view.php?id=582955" TargetMode="External"/><Relationship Id="rId2" Type="http://schemas.openxmlformats.org/officeDocument/2006/relationships/hyperlink" Target="https://moodle.uwtsd.ac.uk/mod/quiz/view.php?id=581364" TargetMode="External"/><Relationship Id="rId1" Type="http://schemas.openxmlformats.org/officeDocument/2006/relationships/slideLayout" Target="../slideLayouts/slideLayout2.xml"/><Relationship Id="rId4" Type="http://schemas.openxmlformats.org/officeDocument/2006/relationships/hyperlink" Target="https://moodle.uwtsd.ac.uk/mod/quiz/view.php?id=581363"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9572" y="2600908"/>
            <a:ext cx="7704856" cy="1656184"/>
          </a:xfrm>
        </p:spPr>
        <p:txBody>
          <a:bodyPr>
            <a:normAutofit fontScale="90000"/>
          </a:bodyPr>
          <a:lstStyle/>
          <a:p>
            <a:r>
              <a:rPr lang="en-GB" dirty="0">
                <a:solidFill>
                  <a:schemeClr val="bg1"/>
                </a:solidFill>
              </a:rPr>
              <a:t>Week 7:</a:t>
            </a:r>
            <a:br>
              <a:rPr lang="en-GB" dirty="0">
                <a:solidFill>
                  <a:schemeClr val="bg1"/>
                </a:solidFill>
              </a:rPr>
            </a:br>
            <a:r>
              <a:rPr lang="en-GB" dirty="0">
                <a:solidFill>
                  <a:schemeClr val="bg1"/>
                </a:solidFill>
              </a:rPr>
              <a:t>Control Structures- </a:t>
            </a:r>
            <a:r>
              <a:rPr lang="en-GB" sz="4800" b="1" dirty="0">
                <a:solidFill>
                  <a:schemeClr val="bg1"/>
                </a:solidFill>
              </a:rPr>
              <a:t>Conditionals &amp; Loops</a:t>
            </a:r>
            <a:endParaRPr lang="en-GB" b="1" dirty="0">
              <a:solidFill>
                <a:schemeClr val="bg1"/>
              </a:solidFill>
            </a:endParaRPr>
          </a:p>
        </p:txBody>
      </p:sp>
      <p:sp>
        <p:nvSpPr>
          <p:cNvPr id="3" name="Title 1">
            <a:extLst>
              <a:ext uri="{FF2B5EF4-FFF2-40B4-BE49-F238E27FC236}">
                <a16:creationId xmlns:a16="http://schemas.microsoft.com/office/drawing/2014/main" id="{742C4659-6314-9BA5-12F6-573A1CD71B2C}"/>
              </a:ext>
            </a:extLst>
          </p:cNvPr>
          <p:cNvSpPr txBox="1">
            <a:spLocks/>
          </p:cNvSpPr>
          <p:nvPr/>
        </p:nvSpPr>
        <p:spPr>
          <a:xfrm>
            <a:off x="107504" y="908720"/>
            <a:ext cx="9001000" cy="1470025"/>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dirty="0">
                <a:solidFill>
                  <a:schemeClr val="bg1"/>
                </a:solidFill>
              </a:rPr>
              <a:t>ACCA5036</a:t>
            </a:r>
            <a:br>
              <a:rPr lang="en-GB" dirty="0">
                <a:solidFill>
                  <a:schemeClr val="bg1"/>
                </a:solidFill>
              </a:rPr>
            </a:br>
            <a:r>
              <a:rPr lang="en-GB" dirty="0">
                <a:solidFill>
                  <a:schemeClr val="bg1"/>
                </a:solidFill>
              </a:rPr>
              <a:t>Scripting and Programming Concepts</a:t>
            </a:r>
          </a:p>
        </p:txBody>
      </p:sp>
      <p:sp>
        <p:nvSpPr>
          <p:cNvPr id="4" name="TextBox 3">
            <a:extLst>
              <a:ext uri="{FF2B5EF4-FFF2-40B4-BE49-F238E27FC236}">
                <a16:creationId xmlns:a16="http://schemas.microsoft.com/office/drawing/2014/main" id="{DF88DBAC-E1D9-DD78-71E0-B7B9347CC76B}"/>
              </a:ext>
            </a:extLst>
          </p:cNvPr>
          <p:cNvSpPr txBox="1"/>
          <p:nvPr/>
        </p:nvSpPr>
        <p:spPr>
          <a:xfrm>
            <a:off x="1043608" y="5085184"/>
            <a:ext cx="7272808" cy="923330"/>
          </a:xfrm>
          <a:prstGeom prst="rect">
            <a:avLst/>
          </a:prstGeom>
          <a:noFill/>
        </p:spPr>
        <p:txBody>
          <a:bodyPr wrap="square" rtlCol="0">
            <a:spAutoFit/>
          </a:bodyPr>
          <a:lstStyle/>
          <a:p>
            <a:pPr algn="ctr"/>
            <a:r>
              <a:rPr lang="en-US" sz="3600" b="1">
                <a:solidFill>
                  <a:srgbClr val="FFC000"/>
                </a:solidFill>
              </a:rPr>
              <a:t>Dr </a:t>
            </a:r>
            <a:r>
              <a:rPr lang="en-US" sz="3600" b="1" dirty="0">
                <a:solidFill>
                  <a:srgbClr val="FFC000"/>
                </a:solidFill>
              </a:rPr>
              <a:t>Mobolanle Bello</a:t>
            </a:r>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Objectives</a:t>
            </a:r>
          </a:p>
        </p:txBody>
      </p:sp>
      <p:sp>
        <p:nvSpPr>
          <p:cNvPr id="3" name="Content Placeholder 2"/>
          <p:cNvSpPr>
            <a:spLocks noGrp="1"/>
          </p:cNvSpPr>
          <p:nvPr>
            <p:ph idx="1"/>
          </p:nvPr>
        </p:nvSpPr>
        <p:spPr/>
        <p:txBody>
          <a:bodyPr/>
          <a:lstStyle/>
          <a:p>
            <a:pPr marL="0" indent="0">
              <a:lnSpc>
                <a:spcPct val="150000"/>
              </a:lnSpc>
              <a:spcBef>
                <a:spcPts val="0"/>
              </a:spcBef>
              <a:buNone/>
            </a:pPr>
            <a:r>
              <a:rPr lang="en-GB" dirty="0">
                <a:latin typeface="Arial" panose="020B0604020202020204" pitchFamily="34" charset="0"/>
                <a:cs typeface="Arial" panose="020B0604020202020204" pitchFamily="34" charset="0"/>
                <a:sym typeface="Wingdings" panose="05000000000000000000" pitchFamily="2" charset="2"/>
              </a:rPr>
              <a:t>Control Structure</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sym typeface="Wingdings" panose="05000000000000000000" pitchFamily="2" charset="2"/>
              </a:rPr>
              <a:t>Conditional Statement</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sym typeface="Wingdings" panose="05000000000000000000" pitchFamily="2" charset="2"/>
              </a:rPr>
              <a:t>Loops</a:t>
            </a:r>
          </a:p>
          <a:p>
            <a:endParaRPr lang="en-GB" dirty="0">
              <a:sym typeface="Wingdings" panose="05000000000000000000" pitchFamily="2" charset="2"/>
            </a:endParaRPr>
          </a:p>
          <a:p>
            <a:endParaRPr lang="en-GB" dirty="0">
              <a:sym typeface="Wingdings" panose="05000000000000000000" pitchFamily="2" charset="2"/>
            </a:endParaRPr>
          </a:p>
        </p:txBody>
      </p:sp>
    </p:spTree>
    <p:extLst>
      <p:ext uri="{BB962C8B-B14F-4D97-AF65-F5344CB8AC3E}">
        <p14:creationId xmlns:p14="http://schemas.microsoft.com/office/powerpoint/2010/main" val="19017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7B328-F20C-2048-29DF-4E71B3ED0BF8}"/>
              </a:ext>
            </a:extLst>
          </p:cNvPr>
          <p:cNvSpPr>
            <a:spLocks noGrp="1"/>
          </p:cNvSpPr>
          <p:nvPr>
            <p:ph type="title"/>
          </p:nvPr>
        </p:nvSpPr>
        <p:spPr>
          <a:xfrm>
            <a:off x="323528" y="-243408"/>
            <a:ext cx="8229600" cy="1143000"/>
          </a:xfrm>
        </p:spPr>
        <p:txBody>
          <a:bodyPr/>
          <a:lstStyle/>
          <a:p>
            <a:r>
              <a:rPr lang="en-GB" dirty="0"/>
              <a:t>CONTROL STRUCTURES</a:t>
            </a:r>
          </a:p>
        </p:txBody>
      </p:sp>
      <p:sp>
        <p:nvSpPr>
          <p:cNvPr id="3" name="Content Placeholder 2">
            <a:extLst>
              <a:ext uri="{FF2B5EF4-FFF2-40B4-BE49-F238E27FC236}">
                <a16:creationId xmlns:a16="http://schemas.microsoft.com/office/drawing/2014/main" id="{283ACE46-BE39-C253-CECC-CB0B3B111F3D}"/>
              </a:ext>
            </a:extLst>
          </p:cNvPr>
          <p:cNvSpPr>
            <a:spLocks noGrp="1"/>
          </p:cNvSpPr>
          <p:nvPr>
            <p:ph idx="1"/>
          </p:nvPr>
        </p:nvSpPr>
        <p:spPr>
          <a:xfrm>
            <a:off x="179512" y="764704"/>
            <a:ext cx="8712968" cy="3917032"/>
          </a:xfrm>
        </p:spPr>
        <p:txBody>
          <a:bodyPr>
            <a:normAutofit fontScale="92500" lnSpcReduction="10000"/>
          </a:bodyPr>
          <a:lstStyle/>
          <a:p>
            <a:pPr>
              <a:lnSpc>
                <a:spcPct val="15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Control structures are fundamental components in programming that dictate the flow of execution of a program. </a:t>
            </a:r>
          </a:p>
          <a:p>
            <a:pPr>
              <a:lnSpc>
                <a:spcPct val="15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They enable you to control the order in which statements are executed based on certain conditions. </a:t>
            </a:r>
          </a:p>
        </p:txBody>
      </p:sp>
    </p:spTree>
    <p:extLst>
      <p:ext uri="{BB962C8B-B14F-4D97-AF65-F5344CB8AC3E}">
        <p14:creationId xmlns:p14="http://schemas.microsoft.com/office/powerpoint/2010/main" val="4286584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8CF3F-9B4D-4E24-1ABE-4D8FC1FF2298}"/>
              </a:ext>
            </a:extLst>
          </p:cNvPr>
          <p:cNvSpPr>
            <a:spLocks noGrp="1"/>
          </p:cNvSpPr>
          <p:nvPr>
            <p:ph type="title"/>
          </p:nvPr>
        </p:nvSpPr>
        <p:spPr/>
        <p:txBody>
          <a:bodyPr/>
          <a:lstStyle/>
          <a:p>
            <a:r>
              <a:rPr lang="en-GB" dirty="0"/>
              <a:t>Types of Control Structures</a:t>
            </a:r>
          </a:p>
        </p:txBody>
      </p:sp>
      <p:sp>
        <p:nvSpPr>
          <p:cNvPr id="3" name="Content Placeholder 2">
            <a:extLst>
              <a:ext uri="{FF2B5EF4-FFF2-40B4-BE49-F238E27FC236}">
                <a16:creationId xmlns:a16="http://schemas.microsoft.com/office/drawing/2014/main" id="{9DD28D83-0B8C-BAAF-0D25-E30CBE1FC66D}"/>
              </a:ext>
            </a:extLst>
          </p:cNvPr>
          <p:cNvSpPr>
            <a:spLocks noGrp="1"/>
          </p:cNvSpPr>
          <p:nvPr>
            <p:ph idx="1"/>
          </p:nvPr>
        </p:nvSpPr>
        <p:spPr/>
        <p:txBody>
          <a:bodyPr/>
          <a:lstStyle/>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Conditional Statements</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Loops</a:t>
            </a:r>
          </a:p>
        </p:txBody>
      </p:sp>
    </p:spTree>
    <p:extLst>
      <p:ext uri="{BB962C8B-B14F-4D97-AF65-F5344CB8AC3E}">
        <p14:creationId xmlns:p14="http://schemas.microsoft.com/office/powerpoint/2010/main" val="1206271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Conditions</a:t>
            </a:r>
          </a:p>
        </p:txBody>
      </p:sp>
      <p:sp>
        <p:nvSpPr>
          <p:cNvPr id="3" name="Content Placeholder 2"/>
          <p:cNvSpPr>
            <a:spLocks noGrp="1"/>
          </p:cNvSpPr>
          <p:nvPr>
            <p:ph idx="1"/>
          </p:nvPr>
        </p:nvSpPr>
        <p:spPr/>
        <p:txBody>
          <a:bodyPr/>
          <a:lstStyle/>
          <a:p>
            <a:endParaRPr lang="en-GB" dirty="0">
              <a:sym typeface="Wingdings" panose="05000000000000000000" pitchFamily="2" charset="2"/>
            </a:endParaRPr>
          </a:p>
          <a:p>
            <a:endParaRPr lang="en-GB" dirty="0">
              <a:sym typeface="Wingdings" panose="05000000000000000000" pitchFamily="2" charset="2"/>
            </a:endParaRPr>
          </a:p>
        </p:txBody>
      </p:sp>
      <p:sp>
        <p:nvSpPr>
          <p:cNvPr id="4" name="Content Placeholder 2">
            <a:extLst>
              <a:ext uri="{FF2B5EF4-FFF2-40B4-BE49-F238E27FC236}">
                <a16:creationId xmlns:a16="http://schemas.microsoft.com/office/drawing/2014/main" id="{795819BE-36E6-4CAE-115D-FDFB3FFCCA16}"/>
              </a:ext>
            </a:extLst>
          </p:cNvPr>
          <p:cNvSpPr txBox="1">
            <a:spLocks/>
          </p:cNvSpPr>
          <p:nvPr/>
        </p:nvSpPr>
        <p:spPr>
          <a:xfrm>
            <a:off x="609600" y="175260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sym typeface="Wingdings" panose="05000000000000000000" pitchFamily="2" charset="2"/>
            </a:endParaRPr>
          </a:p>
        </p:txBody>
      </p:sp>
      <p:pic>
        <p:nvPicPr>
          <p:cNvPr id="7" name="Picture 6">
            <a:extLst>
              <a:ext uri="{FF2B5EF4-FFF2-40B4-BE49-F238E27FC236}">
                <a16:creationId xmlns:a16="http://schemas.microsoft.com/office/drawing/2014/main" id="{A69299CB-BBEA-F9A7-D363-A5369CA78EED}"/>
              </a:ext>
            </a:extLst>
          </p:cNvPr>
          <p:cNvPicPr>
            <a:picLocks noChangeAspect="1"/>
          </p:cNvPicPr>
          <p:nvPr/>
        </p:nvPicPr>
        <p:blipFill>
          <a:blip r:embed="rId2"/>
          <a:stretch>
            <a:fillRect/>
          </a:stretch>
        </p:blipFill>
        <p:spPr>
          <a:xfrm>
            <a:off x="0" y="1243395"/>
            <a:ext cx="9144000" cy="4371210"/>
          </a:xfrm>
          <a:prstGeom prst="rect">
            <a:avLst/>
          </a:prstGeom>
        </p:spPr>
      </p:pic>
      <p:sp>
        <p:nvSpPr>
          <p:cNvPr id="8" name="Rectangle 7">
            <a:extLst>
              <a:ext uri="{FF2B5EF4-FFF2-40B4-BE49-F238E27FC236}">
                <a16:creationId xmlns:a16="http://schemas.microsoft.com/office/drawing/2014/main" id="{A25ECD3A-DD8D-9AD9-D39E-4E09CB436301}"/>
              </a:ext>
            </a:extLst>
          </p:cNvPr>
          <p:cNvSpPr/>
          <p:nvPr/>
        </p:nvSpPr>
        <p:spPr>
          <a:xfrm>
            <a:off x="2155419" y="4333324"/>
            <a:ext cx="6988581" cy="923330"/>
          </a:xfrm>
          <a:prstGeom prst="rect">
            <a:avLst/>
          </a:prstGeom>
          <a:noFill/>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Evaluating </a:t>
            </a: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Condition</a:t>
            </a:r>
          </a:p>
        </p:txBody>
      </p:sp>
    </p:spTree>
    <p:extLst>
      <p:ext uri="{BB962C8B-B14F-4D97-AF65-F5344CB8AC3E}">
        <p14:creationId xmlns:p14="http://schemas.microsoft.com/office/powerpoint/2010/main" val="192546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91902-EAFA-7A3A-311E-E77C74517F1D}"/>
              </a:ext>
            </a:extLst>
          </p:cNvPr>
          <p:cNvSpPr>
            <a:spLocks noGrp="1"/>
          </p:cNvSpPr>
          <p:nvPr>
            <p:ph type="title"/>
          </p:nvPr>
        </p:nvSpPr>
        <p:spPr>
          <a:xfrm>
            <a:off x="457200" y="273050"/>
            <a:ext cx="3008313" cy="1162050"/>
          </a:xfrm>
        </p:spPr>
        <p:txBody>
          <a:bodyPr anchor="b">
            <a:normAutofit/>
          </a:bodyPr>
          <a:lstStyle/>
          <a:p>
            <a:r>
              <a:rPr lang="en-GB" dirty="0"/>
              <a:t>Conditions example</a:t>
            </a:r>
          </a:p>
        </p:txBody>
      </p:sp>
      <p:pic>
        <p:nvPicPr>
          <p:cNvPr id="8" name="Picture 7">
            <a:extLst>
              <a:ext uri="{FF2B5EF4-FFF2-40B4-BE49-F238E27FC236}">
                <a16:creationId xmlns:a16="http://schemas.microsoft.com/office/drawing/2014/main" id="{BC515660-5D6E-08D7-C954-11326FE956D7}"/>
              </a:ext>
            </a:extLst>
          </p:cNvPr>
          <p:cNvPicPr>
            <a:picLocks noChangeAspect="1"/>
          </p:cNvPicPr>
          <p:nvPr/>
        </p:nvPicPr>
        <p:blipFill>
          <a:blip r:embed="rId2"/>
          <a:stretch>
            <a:fillRect/>
          </a:stretch>
        </p:blipFill>
        <p:spPr>
          <a:xfrm>
            <a:off x="3203848" y="1268760"/>
            <a:ext cx="5736500" cy="4029891"/>
          </a:xfrm>
          <a:prstGeom prst="rect">
            <a:avLst/>
          </a:prstGeom>
          <a:noFill/>
        </p:spPr>
      </p:pic>
      <p:sp>
        <p:nvSpPr>
          <p:cNvPr id="6" name="Content Placeholder 2">
            <a:extLst>
              <a:ext uri="{FF2B5EF4-FFF2-40B4-BE49-F238E27FC236}">
                <a16:creationId xmlns:a16="http://schemas.microsoft.com/office/drawing/2014/main" id="{5FA9DA3E-E545-449D-69F9-B54409A3777E}"/>
              </a:ext>
            </a:extLst>
          </p:cNvPr>
          <p:cNvSpPr>
            <a:spLocks noGrp="1"/>
          </p:cNvSpPr>
          <p:nvPr>
            <p:ph type="body" sz="half" idx="2"/>
          </p:nvPr>
        </p:nvSpPr>
        <p:spPr>
          <a:xfrm>
            <a:off x="457200" y="1435100"/>
            <a:ext cx="3008313" cy="4029891"/>
          </a:xfrm>
        </p:spPr>
        <p:txBody>
          <a:bodyPr>
            <a:normAutofit/>
          </a:bodyPr>
          <a:lstStyle/>
          <a:p>
            <a:r>
              <a:rPr lang="en-GB" sz="1800" dirty="0"/>
              <a:t>Did I pass my module?</a:t>
            </a:r>
          </a:p>
          <a:p>
            <a:endParaRPr lang="en-GB" dirty="0"/>
          </a:p>
        </p:txBody>
      </p:sp>
    </p:spTree>
    <p:extLst>
      <p:ext uri="{BB962C8B-B14F-4D97-AF65-F5344CB8AC3E}">
        <p14:creationId xmlns:p14="http://schemas.microsoft.com/office/powerpoint/2010/main" val="2276177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91902-EAFA-7A3A-311E-E77C74517F1D}"/>
              </a:ext>
            </a:extLst>
          </p:cNvPr>
          <p:cNvSpPr>
            <a:spLocks noGrp="1"/>
          </p:cNvSpPr>
          <p:nvPr>
            <p:ph type="title"/>
          </p:nvPr>
        </p:nvSpPr>
        <p:spPr>
          <a:xfrm>
            <a:off x="457200" y="274638"/>
            <a:ext cx="8229600" cy="1143000"/>
          </a:xfrm>
        </p:spPr>
        <p:txBody>
          <a:bodyPr anchor="ctr">
            <a:normAutofit/>
          </a:bodyPr>
          <a:lstStyle/>
          <a:p>
            <a:r>
              <a:rPr lang="en-GB" dirty="0"/>
              <a:t>Conditions example</a:t>
            </a:r>
          </a:p>
        </p:txBody>
      </p:sp>
      <p:sp>
        <p:nvSpPr>
          <p:cNvPr id="6" name="Content Placeholder 2">
            <a:extLst>
              <a:ext uri="{FF2B5EF4-FFF2-40B4-BE49-F238E27FC236}">
                <a16:creationId xmlns:a16="http://schemas.microsoft.com/office/drawing/2014/main" id="{5FA9DA3E-E545-449D-69F9-B54409A3777E}"/>
              </a:ext>
            </a:extLst>
          </p:cNvPr>
          <p:cNvSpPr>
            <a:spLocks noGrp="1"/>
          </p:cNvSpPr>
          <p:nvPr>
            <p:ph sz="half" idx="1"/>
          </p:nvPr>
        </p:nvSpPr>
        <p:spPr>
          <a:xfrm>
            <a:off x="457200" y="1600201"/>
            <a:ext cx="4038600" cy="3989040"/>
          </a:xfrm>
        </p:spPr>
        <p:txBody>
          <a:bodyPr>
            <a:normAutofit/>
          </a:bodyPr>
          <a:lstStyle/>
          <a:p>
            <a:r>
              <a:rPr lang="en-GB" dirty="0"/>
              <a:t>Did I pass my module?</a:t>
            </a:r>
          </a:p>
          <a:p>
            <a:endParaRPr lang="en-GB" dirty="0"/>
          </a:p>
        </p:txBody>
      </p:sp>
      <p:pic>
        <p:nvPicPr>
          <p:cNvPr id="4" name="Picture 3">
            <a:extLst>
              <a:ext uri="{FF2B5EF4-FFF2-40B4-BE49-F238E27FC236}">
                <a16:creationId xmlns:a16="http://schemas.microsoft.com/office/drawing/2014/main" id="{C75B7768-E286-D27A-A8F6-05C9EB038F75}"/>
              </a:ext>
            </a:extLst>
          </p:cNvPr>
          <p:cNvPicPr>
            <a:picLocks noChangeAspect="1"/>
          </p:cNvPicPr>
          <p:nvPr/>
        </p:nvPicPr>
        <p:blipFill>
          <a:blip r:embed="rId2"/>
          <a:stretch>
            <a:fillRect/>
          </a:stretch>
        </p:blipFill>
        <p:spPr>
          <a:xfrm>
            <a:off x="3851920" y="1542089"/>
            <a:ext cx="4834880" cy="2900927"/>
          </a:xfrm>
          <a:prstGeom prst="rect">
            <a:avLst/>
          </a:prstGeom>
          <a:noFill/>
        </p:spPr>
      </p:pic>
      <p:sp>
        <p:nvSpPr>
          <p:cNvPr id="5" name="TextBox 4">
            <a:extLst>
              <a:ext uri="{FF2B5EF4-FFF2-40B4-BE49-F238E27FC236}">
                <a16:creationId xmlns:a16="http://schemas.microsoft.com/office/drawing/2014/main" id="{832CE7C3-DA27-3199-C8B0-41A7F5D69D12}"/>
              </a:ext>
            </a:extLst>
          </p:cNvPr>
          <p:cNvSpPr txBox="1"/>
          <p:nvPr/>
        </p:nvSpPr>
        <p:spPr>
          <a:xfrm>
            <a:off x="457200" y="4581128"/>
            <a:ext cx="8127931" cy="830997"/>
          </a:xfrm>
          <a:prstGeom prst="rect">
            <a:avLst/>
          </a:prstGeom>
          <a:noFill/>
        </p:spPr>
        <p:txBody>
          <a:bodyPr wrap="none" rtlCol="0">
            <a:spAutoFit/>
          </a:bodyPr>
          <a:lstStyle/>
          <a:p>
            <a:r>
              <a:rPr lang="en-GB" sz="2400" dirty="0">
                <a:solidFill>
                  <a:srgbClr val="FF0000"/>
                </a:solidFill>
              </a:rPr>
              <a:t>The condition depends on the question</a:t>
            </a:r>
          </a:p>
          <a:p>
            <a:r>
              <a:rPr lang="en-GB" sz="2400" dirty="0">
                <a:solidFill>
                  <a:srgbClr val="FF0000"/>
                </a:solidFill>
              </a:rPr>
              <a:t>The question should be answered by </a:t>
            </a:r>
            <a:r>
              <a:rPr lang="en-GB" sz="2400" b="1" dirty="0">
                <a:solidFill>
                  <a:srgbClr val="FF0000"/>
                </a:solidFill>
              </a:rPr>
              <a:t>yes</a:t>
            </a:r>
            <a:r>
              <a:rPr lang="en-GB" sz="2400" dirty="0">
                <a:solidFill>
                  <a:srgbClr val="FF0000"/>
                </a:solidFill>
              </a:rPr>
              <a:t>/</a:t>
            </a:r>
            <a:r>
              <a:rPr lang="en-GB" sz="2400" b="1" dirty="0">
                <a:solidFill>
                  <a:srgbClr val="FF0000"/>
                </a:solidFill>
              </a:rPr>
              <a:t>true</a:t>
            </a:r>
            <a:r>
              <a:rPr lang="en-GB" sz="2400" dirty="0">
                <a:solidFill>
                  <a:srgbClr val="FF0000"/>
                </a:solidFill>
              </a:rPr>
              <a:t> OR </a:t>
            </a:r>
            <a:r>
              <a:rPr lang="en-GB" sz="2400" b="1" dirty="0">
                <a:solidFill>
                  <a:srgbClr val="FF0000"/>
                </a:solidFill>
              </a:rPr>
              <a:t>no</a:t>
            </a:r>
            <a:r>
              <a:rPr lang="en-GB" sz="2400" dirty="0">
                <a:solidFill>
                  <a:srgbClr val="FF0000"/>
                </a:solidFill>
              </a:rPr>
              <a:t>/</a:t>
            </a:r>
            <a:r>
              <a:rPr lang="en-GB" sz="2400" b="1" dirty="0">
                <a:solidFill>
                  <a:srgbClr val="FF0000"/>
                </a:solidFill>
              </a:rPr>
              <a:t>false</a:t>
            </a:r>
          </a:p>
        </p:txBody>
      </p:sp>
    </p:spTree>
    <p:extLst>
      <p:ext uri="{BB962C8B-B14F-4D97-AF65-F5344CB8AC3E}">
        <p14:creationId xmlns:p14="http://schemas.microsoft.com/office/powerpoint/2010/main" val="35927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7A62A-E07E-8F93-0B49-2B1F8520C140}"/>
              </a:ext>
            </a:extLst>
          </p:cNvPr>
          <p:cNvSpPr>
            <a:spLocks noGrp="1"/>
          </p:cNvSpPr>
          <p:nvPr>
            <p:ph type="title"/>
          </p:nvPr>
        </p:nvSpPr>
        <p:spPr>
          <a:xfrm>
            <a:off x="381000" y="-171400"/>
            <a:ext cx="8229600" cy="1143000"/>
          </a:xfrm>
        </p:spPr>
        <p:txBody>
          <a:bodyPr>
            <a:normAutofit/>
          </a:bodyPr>
          <a:lstStyle/>
          <a:p>
            <a:r>
              <a:rPr lang="en-GB" dirty="0"/>
              <a:t>CONDITIONAL STATEMENTS</a:t>
            </a:r>
          </a:p>
        </p:txBody>
      </p:sp>
      <p:sp>
        <p:nvSpPr>
          <p:cNvPr id="3" name="Content Placeholder 2">
            <a:extLst>
              <a:ext uri="{FF2B5EF4-FFF2-40B4-BE49-F238E27FC236}">
                <a16:creationId xmlns:a16="http://schemas.microsoft.com/office/drawing/2014/main" id="{3CCA6FB3-C8B6-A2D1-7362-9C15E3EC9F5B}"/>
              </a:ext>
            </a:extLst>
          </p:cNvPr>
          <p:cNvSpPr>
            <a:spLocks noGrp="1"/>
          </p:cNvSpPr>
          <p:nvPr>
            <p:ph sz="half" idx="1"/>
          </p:nvPr>
        </p:nvSpPr>
        <p:spPr>
          <a:xfrm>
            <a:off x="251520" y="836712"/>
            <a:ext cx="8229600" cy="3989040"/>
          </a:xfrm>
        </p:spPr>
        <p:txBody>
          <a:bodyPr>
            <a:normAutofit/>
          </a:bodyPr>
          <a:lstStyle/>
          <a:p>
            <a:pPr>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Conditional statements are a fundamental part of control structures in programming. </a:t>
            </a:r>
          </a:p>
          <a:p>
            <a:pPr>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They allow you to execute specific blocks of code based on certain conditions. </a:t>
            </a:r>
          </a:p>
        </p:txBody>
      </p:sp>
    </p:spTree>
    <p:extLst>
      <p:ext uri="{BB962C8B-B14F-4D97-AF65-F5344CB8AC3E}">
        <p14:creationId xmlns:p14="http://schemas.microsoft.com/office/powerpoint/2010/main" val="354614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2B50D-2CAD-8BCD-C9A7-DE3657E260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7A0224-148C-2532-4E34-33CC298A166D}"/>
              </a:ext>
            </a:extLst>
          </p:cNvPr>
          <p:cNvSpPr>
            <a:spLocks noGrp="1"/>
          </p:cNvSpPr>
          <p:nvPr>
            <p:ph type="title"/>
          </p:nvPr>
        </p:nvSpPr>
        <p:spPr>
          <a:xfrm>
            <a:off x="381000" y="-171400"/>
            <a:ext cx="8229600" cy="1143000"/>
          </a:xfrm>
        </p:spPr>
        <p:txBody>
          <a:bodyPr/>
          <a:lstStyle/>
          <a:p>
            <a:r>
              <a:rPr lang="en-GB" dirty="0"/>
              <a:t>Types of Conditional Statements</a:t>
            </a:r>
          </a:p>
        </p:txBody>
      </p:sp>
      <p:sp>
        <p:nvSpPr>
          <p:cNvPr id="3" name="Content Placeholder 2">
            <a:extLst>
              <a:ext uri="{FF2B5EF4-FFF2-40B4-BE49-F238E27FC236}">
                <a16:creationId xmlns:a16="http://schemas.microsoft.com/office/drawing/2014/main" id="{0FA0D30E-9F6C-F8F8-F893-AECAF1C1F6E1}"/>
              </a:ext>
            </a:extLst>
          </p:cNvPr>
          <p:cNvSpPr>
            <a:spLocks noGrp="1"/>
          </p:cNvSpPr>
          <p:nvPr>
            <p:ph sz="half" idx="1"/>
          </p:nvPr>
        </p:nvSpPr>
        <p:spPr>
          <a:xfrm>
            <a:off x="251520" y="836712"/>
            <a:ext cx="8229600" cy="3989040"/>
          </a:xfrm>
        </p:spPr>
        <p:txBody>
          <a:bodyPr>
            <a:normAutofit/>
          </a:bodyPr>
          <a:lstStyle/>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If Statement</a:t>
            </a:r>
          </a:p>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If…….Else Statement</a:t>
            </a:r>
          </a:p>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Elif Statement</a:t>
            </a:r>
          </a:p>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Nested If</a:t>
            </a:r>
          </a:p>
        </p:txBody>
      </p:sp>
    </p:spTree>
    <p:extLst>
      <p:ext uri="{BB962C8B-B14F-4D97-AF65-F5344CB8AC3E}">
        <p14:creationId xmlns:p14="http://schemas.microsoft.com/office/powerpoint/2010/main" val="4175441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998A1-7ADA-DEAE-FD05-88229A68A0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15F4D8-28EB-A404-DA0F-657B64C92445}"/>
              </a:ext>
            </a:extLst>
          </p:cNvPr>
          <p:cNvSpPr>
            <a:spLocks noGrp="1"/>
          </p:cNvSpPr>
          <p:nvPr>
            <p:ph type="title"/>
          </p:nvPr>
        </p:nvSpPr>
        <p:spPr>
          <a:xfrm>
            <a:off x="323528" y="-306288"/>
            <a:ext cx="8229600" cy="1143000"/>
          </a:xfrm>
        </p:spPr>
        <p:txBody>
          <a:bodyPr/>
          <a:lstStyle/>
          <a:p>
            <a:r>
              <a:rPr lang="en-GB" dirty="0"/>
              <a:t>IF STATEMENT</a:t>
            </a:r>
          </a:p>
        </p:txBody>
      </p:sp>
      <p:sp>
        <p:nvSpPr>
          <p:cNvPr id="3" name="Content Placeholder 2">
            <a:extLst>
              <a:ext uri="{FF2B5EF4-FFF2-40B4-BE49-F238E27FC236}">
                <a16:creationId xmlns:a16="http://schemas.microsoft.com/office/drawing/2014/main" id="{F161C6A4-EABD-7831-6F35-396BF930C902}"/>
              </a:ext>
            </a:extLst>
          </p:cNvPr>
          <p:cNvSpPr>
            <a:spLocks noGrp="1"/>
          </p:cNvSpPr>
          <p:nvPr>
            <p:ph sz="half" idx="1"/>
          </p:nvPr>
        </p:nvSpPr>
        <p:spPr>
          <a:xfrm>
            <a:off x="168378" y="620688"/>
            <a:ext cx="9001000" cy="4896544"/>
          </a:xfrm>
        </p:spPr>
        <p:txBody>
          <a:bodyPr>
            <a:no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The `if` statement is a fundamental control structure in programming that allows you to execute a block of code only if a specified condition is true. </a:t>
            </a: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Python Syntax:</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if condition:</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    # code to execute if condition is true</a:t>
            </a:r>
          </a:p>
          <a:p>
            <a:endParaRPr lang="en-GB" sz="2000" dirty="0"/>
          </a:p>
        </p:txBody>
      </p:sp>
    </p:spTree>
    <p:extLst>
      <p:ext uri="{BB962C8B-B14F-4D97-AF65-F5344CB8AC3E}">
        <p14:creationId xmlns:p14="http://schemas.microsoft.com/office/powerpoint/2010/main" val="2220695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9845A-B26A-DAFC-938D-2B05A3AECF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29A593-DA14-A539-BE6A-E18073C47B89}"/>
              </a:ext>
            </a:extLst>
          </p:cNvPr>
          <p:cNvSpPr>
            <a:spLocks noGrp="1"/>
          </p:cNvSpPr>
          <p:nvPr>
            <p:ph type="title"/>
          </p:nvPr>
        </p:nvSpPr>
        <p:spPr>
          <a:xfrm>
            <a:off x="323528" y="-306288"/>
            <a:ext cx="8229600" cy="1143000"/>
          </a:xfrm>
        </p:spPr>
        <p:txBody>
          <a:bodyPr/>
          <a:lstStyle/>
          <a:p>
            <a:r>
              <a:rPr lang="en-GB" dirty="0"/>
              <a:t>If Statement</a:t>
            </a:r>
          </a:p>
        </p:txBody>
      </p:sp>
      <p:sp>
        <p:nvSpPr>
          <p:cNvPr id="3" name="Content Placeholder 2">
            <a:extLst>
              <a:ext uri="{FF2B5EF4-FFF2-40B4-BE49-F238E27FC236}">
                <a16:creationId xmlns:a16="http://schemas.microsoft.com/office/drawing/2014/main" id="{8B4CB800-967C-FD84-F770-DFAA9418D176}"/>
              </a:ext>
            </a:extLst>
          </p:cNvPr>
          <p:cNvSpPr>
            <a:spLocks noGrp="1"/>
          </p:cNvSpPr>
          <p:nvPr>
            <p:ph sz="half" idx="1"/>
          </p:nvPr>
        </p:nvSpPr>
        <p:spPr>
          <a:xfrm>
            <a:off x="168378" y="620688"/>
            <a:ext cx="9001000" cy="4896544"/>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If Statement</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How It Works:</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1) Condition</a:t>
            </a:r>
            <a:r>
              <a:rPr lang="en-GB" sz="2400" dirty="0">
                <a:latin typeface="Arial" panose="020B0604020202020204" pitchFamily="34" charset="0"/>
                <a:cs typeface="Arial" panose="020B0604020202020204" pitchFamily="34" charset="0"/>
              </a:rPr>
              <a:t>: The condition is an expression that evaluates to either `True` or `False`.</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2) Code Block</a:t>
            </a:r>
            <a:r>
              <a:rPr lang="en-GB" sz="2400" dirty="0">
                <a:latin typeface="Arial" panose="020B0604020202020204" pitchFamily="34" charset="0"/>
                <a:cs typeface="Arial" panose="020B0604020202020204" pitchFamily="34" charset="0"/>
              </a:rPr>
              <a:t>: If the condition is `True`, the code block inside the `if` statement is executed. If the condition is `False`, the code block is skipped.</a:t>
            </a:r>
          </a:p>
          <a:p>
            <a:endParaRPr lang="en-GB" sz="2000" dirty="0"/>
          </a:p>
          <a:p>
            <a:endParaRPr lang="en-GB" sz="2000" dirty="0"/>
          </a:p>
        </p:txBody>
      </p:sp>
    </p:spTree>
    <p:extLst>
      <p:ext uri="{BB962C8B-B14F-4D97-AF65-F5344CB8AC3E}">
        <p14:creationId xmlns:p14="http://schemas.microsoft.com/office/powerpoint/2010/main" val="589315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6EECE-9CC4-4297-D092-7407597DFF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32837C-EAF5-4504-CC46-275A8F8D6463}"/>
              </a:ext>
            </a:extLst>
          </p:cNvPr>
          <p:cNvSpPr>
            <a:spLocks noGrp="1"/>
          </p:cNvSpPr>
          <p:nvPr>
            <p:ph type="title"/>
          </p:nvPr>
        </p:nvSpPr>
        <p:spPr>
          <a:xfrm>
            <a:off x="323528" y="-306288"/>
            <a:ext cx="8229600" cy="1143000"/>
          </a:xfrm>
        </p:spPr>
        <p:txBody>
          <a:bodyPr/>
          <a:lstStyle/>
          <a:p>
            <a:r>
              <a:rPr lang="en-GB" dirty="0"/>
              <a:t>If Statement - Example</a:t>
            </a:r>
          </a:p>
        </p:txBody>
      </p:sp>
      <p:sp>
        <p:nvSpPr>
          <p:cNvPr id="3" name="Content Placeholder 2">
            <a:extLst>
              <a:ext uri="{FF2B5EF4-FFF2-40B4-BE49-F238E27FC236}">
                <a16:creationId xmlns:a16="http://schemas.microsoft.com/office/drawing/2014/main" id="{BEC1DC26-F458-DFB6-CCD8-5EE081D54DE1}"/>
              </a:ext>
            </a:extLst>
          </p:cNvPr>
          <p:cNvSpPr>
            <a:spLocks noGrp="1"/>
          </p:cNvSpPr>
          <p:nvPr>
            <p:ph sz="half" idx="1"/>
          </p:nvPr>
        </p:nvSpPr>
        <p:spPr>
          <a:xfrm>
            <a:off x="71500" y="476672"/>
            <a:ext cx="9001000" cy="4896544"/>
          </a:xfrm>
        </p:spPr>
        <p:txBody>
          <a:bodyPr>
            <a:no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Python Example:</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age = 20</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if age &gt;= 18:</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    print("You are an adult.")</a:t>
            </a:r>
          </a:p>
          <a:p>
            <a:pPr marL="0" indent="0">
              <a:lnSpc>
                <a:spcPct val="150000"/>
              </a:lnSpc>
              <a:spcBef>
                <a:spcPts val="0"/>
              </a:spcBef>
              <a:buNone/>
            </a:pPr>
            <a:endParaRPr lang="en-GB" sz="2000" dirty="0">
              <a:latin typeface="Arial" panose="020B0604020202020204" pitchFamily="34" charset="0"/>
              <a:cs typeface="Arial" panose="020B0604020202020204" pitchFamily="34" charset="0"/>
            </a:endParaRPr>
          </a:p>
          <a:p>
            <a:pPr marL="0" indent="0">
              <a:lnSpc>
                <a:spcPct val="150000"/>
              </a:lnSpc>
              <a:spcBef>
                <a:spcPts val="0"/>
              </a:spcBef>
              <a:buNone/>
            </a:pPr>
            <a:r>
              <a:rPr lang="en-GB" sz="2000" dirty="0">
                <a:latin typeface="Arial" panose="020B0604020202020204" pitchFamily="34" charset="0"/>
                <a:cs typeface="Arial" panose="020B0604020202020204" pitchFamily="34" charset="0"/>
              </a:rPr>
              <a:t>In this example, the condition `age &gt;= 18` is checked. Since `age` is 20, which is greater than 18, the condition is `True`, and the message "You are an adult." is printed.</a:t>
            </a:r>
          </a:p>
          <a:p>
            <a:pPr marL="0" indent="0">
              <a:buNone/>
            </a:pPr>
            <a:r>
              <a:rPr lang="en-GB" sz="2000" b="1" dirty="0"/>
              <a:t>Indentation:</a:t>
            </a:r>
          </a:p>
          <a:p>
            <a:pPr marL="0" indent="0">
              <a:buNone/>
            </a:pPr>
            <a:r>
              <a:rPr lang="en-GB" sz="2000" dirty="0"/>
              <a:t>In Python, indentation is crucial for defining the scope of the `if` statement. The code block inside the `if` statement must be indented.</a:t>
            </a:r>
          </a:p>
          <a:p>
            <a:pPr marL="0" indent="0">
              <a:lnSpc>
                <a:spcPct val="150000"/>
              </a:lnSpc>
              <a:spcBef>
                <a:spcPts val="0"/>
              </a:spcBef>
              <a:buNone/>
            </a:pPr>
            <a:endParaRPr lang="en-GB" sz="2000" dirty="0">
              <a:latin typeface="Arial" panose="020B060402020202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3621144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4D664-E5AB-4D63-B0AD-F2A8E90C9215}"/>
              </a:ext>
            </a:extLst>
          </p:cNvPr>
          <p:cNvSpPr>
            <a:spLocks noGrp="1"/>
          </p:cNvSpPr>
          <p:nvPr>
            <p:ph type="title"/>
          </p:nvPr>
        </p:nvSpPr>
        <p:spPr>
          <a:xfrm>
            <a:off x="-108520" y="0"/>
            <a:ext cx="8229600" cy="1143000"/>
          </a:xfrm>
        </p:spPr>
        <p:txBody>
          <a:bodyPr/>
          <a:lstStyle/>
          <a:p>
            <a:r>
              <a:rPr lang="en-GB" dirty="0"/>
              <a:t>If Statement - Example</a:t>
            </a:r>
          </a:p>
        </p:txBody>
      </p:sp>
      <p:sp>
        <p:nvSpPr>
          <p:cNvPr id="3" name="Content Placeholder 2">
            <a:extLst>
              <a:ext uri="{FF2B5EF4-FFF2-40B4-BE49-F238E27FC236}">
                <a16:creationId xmlns:a16="http://schemas.microsoft.com/office/drawing/2014/main" id="{C24F8CEA-6E28-4C37-941A-699B21925FDE}"/>
              </a:ext>
            </a:extLst>
          </p:cNvPr>
          <p:cNvSpPr>
            <a:spLocks noGrp="1"/>
          </p:cNvSpPr>
          <p:nvPr>
            <p:ph idx="1"/>
          </p:nvPr>
        </p:nvSpPr>
        <p:spPr>
          <a:xfrm>
            <a:off x="251520" y="908720"/>
            <a:ext cx="8229600" cy="3917032"/>
          </a:xfrm>
        </p:spPr>
        <p:txBody>
          <a:bodyPr>
            <a:normAutofit fontScale="62500" lnSpcReduction="20000"/>
          </a:bodyPr>
          <a:lstStyle/>
          <a:p>
            <a:pPr marL="0" indent="0">
              <a:buNone/>
            </a:pPr>
            <a:r>
              <a:rPr lang="en-GB" dirty="0"/>
              <a:t>A program demonstrate simple “</a:t>
            </a:r>
            <a:r>
              <a:rPr lang="en-GB" b="1" dirty="0"/>
              <a:t>if</a:t>
            </a:r>
            <a:r>
              <a:rPr lang="en-GB" dirty="0"/>
              <a:t>” usage. Check if the input number is positive</a:t>
            </a:r>
          </a:p>
          <a:p>
            <a:pPr marL="0" indent="0">
              <a:buNone/>
            </a:pPr>
            <a:endParaRPr lang="en-GB" dirty="0"/>
          </a:p>
          <a:p>
            <a:pPr marL="0" indent="0">
              <a:buNone/>
            </a:pPr>
            <a:r>
              <a:rPr lang="en-GB" sz="2800" dirty="0">
                <a:latin typeface="Courier New" panose="02070309020205020404" pitchFamily="49" charset="0"/>
                <a:cs typeface="Courier New" panose="02070309020205020404" pitchFamily="49" charset="0"/>
              </a:rPr>
              <a:t>a= int(input(“Enter the value of a : ”))</a:t>
            </a:r>
          </a:p>
          <a:p>
            <a:pPr marL="0" indent="0">
              <a:buNone/>
            </a:pPr>
            <a:endParaRPr lang="en-GB" sz="2800" dirty="0">
              <a:latin typeface="Courier New" panose="02070309020205020404" pitchFamily="49" charset="0"/>
              <a:cs typeface="Courier New" panose="02070309020205020404" pitchFamily="49" charset="0"/>
            </a:endParaRPr>
          </a:p>
          <a:p>
            <a:pPr marL="0" indent="0">
              <a:buNone/>
            </a:pPr>
            <a:r>
              <a:rPr lang="en-GB" sz="2800" b="1" dirty="0">
                <a:latin typeface="Courier New" panose="02070309020205020404" pitchFamily="49" charset="0"/>
                <a:cs typeface="Courier New" panose="02070309020205020404" pitchFamily="49" charset="0"/>
              </a:rPr>
              <a:t>if</a:t>
            </a:r>
            <a:r>
              <a:rPr lang="en-GB" sz="2800" dirty="0">
                <a:latin typeface="Courier New" panose="02070309020205020404" pitchFamily="49" charset="0"/>
                <a:cs typeface="Courier New" panose="02070309020205020404" pitchFamily="49" charset="0"/>
              </a:rPr>
              <a:t> (</a:t>
            </a:r>
            <a:r>
              <a:rPr lang="en-GB" sz="2800" dirty="0">
                <a:highlight>
                  <a:srgbClr val="FFFF00"/>
                </a:highlight>
                <a:latin typeface="Courier New" panose="02070309020205020404" pitchFamily="49" charset="0"/>
                <a:cs typeface="Courier New" panose="02070309020205020404" pitchFamily="49" charset="0"/>
              </a:rPr>
              <a:t>a&gt;0</a:t>
            </a:r>
            <a:r>
              <a:rPr lang="en-GB" sz="2800" dirty="0">
                <a:latin typeface="Courier New" panose="02070309020205020404" pitchFamily="49" charset="0"/>
                <a:cs typeface="Courier New" panose="02070309020205020404" pitchFamily="49" charset="0"/>
              </a:rPr>
              <a:t>):</a:t>
            </a:r>
          </a:p>
          <a:p>
            <a:pPr marL="0" indent="0">
              <a:buNone/>
            </a:pPr>
            <a:r>
              <a:rPr lang="en-GB" sz="2800" dirty="0">
                <a:latin typeface="Courier New" panose="02070309020205020404" pitchFamily="49" charset="0"/>
                <a:cs typeface="Courier New" panose="02070309020205020404" pitchFamily="49" charset="0"/>
              </a:rPr>
              <a:t>	</a:t>
            </a:r>
            <a:r>
              <a:rPr lang="en-GB" sz="2800" dirty="0">
                <a:solidFill>
                  <a:schemeClr val="accent6">
                    <a:lumMod val="75000"/>
                  </a:schemeClr>
                </a:solidFill>
                <a:latin typeface="Courier New" panose="02070309020205020404" pitchFamily="49" charset="0"/>
                <a:cs typeface="Courier New" panose="02070309020205020404" pitchFamily="49" charset="0"/>
              </a:rPr>
              <a:t>print</a:t>
            </a:r>
            <a:r>
              <a:rPr lang="en-GB" sz="2800" dirty="0">
                <a:latin typeface="Courier New" panose="02070309020205020404" pitchFamily="49" charset="0"/>
                <a:cs typeface="Courier New" panose="02070309020205020404" pitchFamily="49" charset="0"/>
              </a:rPr>
              <a:t>(“The value “,a,” is positive”)</a:t>
            </a:r>
          </a:p>
          <a:p>
            <a:pPr marL="0" indent="0">
              <a:buNone/>
            </a:pPr>
            <a:endParaRPr lang="en-GB" sz="2800" dirty="0">
              <a:latin typeface="Courier New" panose="02070309020205020404" pitchFamily="49" charset="0"/>
              <a:cs typeface="Courier New" panose="02070309020205020404" pitchFamily="49" charset="0"/>
            </a:endParaRPr>
          </a:p>
          <a:p>
            <a:pPr marL="0" indent="0">
              <a:buNone/>
            </a:pPr>
            <a:r>
              <a:rPr lang="en-GB" sz="2800" dirty="0">
                <a:solidFill>
                  <a:schemeClr val="accent6">
                    <a:lumMod val="75000"/>
                  </a:schemeClr>
                </a:solidFill>
                <a:latin typeface="Courier New" panose="02070309020205020404" pitchFamily="49" charset="0"/>
                <a:cs typeface="Courier New" panose="02070309020205020404" pitchFamily="49" charset="0"/>
              </a:rPr>
              <a:t>print</a:t>
            </a:r>
            <a:r>
              <a:rPr lang="en-GB" sz="2800" dirty="0">
                <a:latin typeface="Courier New" panose="02070309020205020404" pitchFamily="49" charset="0"/>
                <a:cs typeface="Courier New" panose="02070309020205020404" pitchFamily="49" charset="0"/>
              </a:rPr>
              <a:t>(“This is an example of simple if”)</a:t>
            </a:r>
          </a:p>
          <a:p>
            <a:pPr marL="0" indent="0">
              <a:buNone/>
            </a:pPr>
            <a:endParaRPr lang="en-GB" sz="2400" dirty="0">
              <a:solidFill>
                <a:srgbClr val="FF0000"/>
              </a:solidFill>
            </a:endParaRPr>
          </a:p>
          <a:p>
            <a:pPr marL="0" indent="0">
              <a:buNone/>
            </a:pPr>
            <a:r>
              <a:rPr lang="en-GB" sz="2400" dirty="0">
                <a:solidFill>
                  <a:srgbClr val="FF0000"/>
                </a:solidFill>
              </a:rPr>
              <a:t>Output:					</a:t>
            </a:r>
          </a:p>
          <a:p>
            <a:pPr marL="0" indent="0">
              <a:buNone/>
            </a:pPr>
            <a:r>
              <a:rPr lang="en-GB" sz="2400" dirty="0">
                <a:solidFill>
                  <a:srgbClr val="FF0000"/>
                </a:solidFill>
              </a:rPr>
              <a:t>Enter the value of a : 5		Enter the value of a : -2</a:t>
            </a:r>
          </a:p>
          <a:p>
            <a:pPr marL="0" indent="0">
              <a:buNone/>
            </a:pPr>
            <a:r>
              <a:rPr lang="en-GB" sz="2400" dirty="0">
                <a:solidFill>
                  <a:srgbClr val="FF0000"/>
                </a:solidFill>
              </a:rPr>
              <a:t>The value 5 is positive		This is an example of simple if</a:t>
            </a:r>
          </a:p>
          <a:p>
            <a:pPr marL="0" indent="0">
              <a:buNone/>
            </a:pPr>
            <a:r>
              <a:rPr lang="en-GB" sz="2400" dirty="0">
                <a:solidFill>
                  <a:srgbClr val="FF0000"/>
                </a:solidFill>
              </a:rPr>
              <a:t>This is an example of simple if</a:t>
            </a:r>
          </a:p>
        </p:txBody>
      </p:sp>
    </p:spTree>
    <p:extLst>
      <p:ext uri="{BB962C8B-B14F-4D97-AF65-F5344CB8AC3E}">
        <p14:creationId xmlns:p14="http://schemas.microsoft.com/office/powerpoint/2010/main" val="2667372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FF51D-9574-48F5-AFD7-472718FC1162}"/>
              </a:ext>
            </a:extLst>
          </p:cNvPr>
          <p:cNvSpPr>
            <a:spLocks noGrp="1"/>
          </p:cNvSpPr>
          <p:nvPr>
            <p:ph type="title"/>
          </p:nvPr>
        </p:nvSpPr>
        <p:spPr>
          <a:xfrm>
            <a:off x="457200" y="-243408"/>
            <a:ext cx="8229600" cy="1143000"/>
          </a:xfrm>
        </p:spPr>
        <p:txBody>
          <a:bodyPr/>
          <a:lstStyle/>
          <a:p>
            <a:r>
              <a:rPr lang="en-GB" dirty="0"/>
              <a:t>IF….ELSE STATEMENT</a:t>
            </a:r>
          </a:p>
        </p:txBody>
      </p:sp>
      <p:sp>
        <p:nvSpPr>
          <p:cNvPr id="3" name="Content Placeholder 2">
            <a:extLst>
              <a:ext uri="{FF2B5EF4-FFF2-40B4-BE49-F238E27FC236}">
                <a16:creationId xmlns:a16="http://schemas.microsoft.com/office/drawing/2014/main" id="{6C01DF32-CED8-4D02-82CE-3E6006D837FE}"/>
              </a:ext>
            </a:extLst>
          </p:cNvPr>
          <p:cNvSpPr>
            <a:spLocks noGrp="1"/>
          </p:cNvSpPr>
          <p:nvPr>
            <p:ph idx="1"/>
          </p:nvPr>
        </p:nvSpPr>
        <p:spPr>
          <a:xfrm>
            <a:off x="215516" y="620688"/>
            <a:ext cx="8712968" cy="4720746"/>
          </a:xfrm>
        </p:spPr>
        <p:txBody>
          <a:bodyPr>
            <a:normAutofit fontScale="62500" lnSpcReduction="20000"/>
          </a:bodyPr>
          <a:lstStyle/>
          <a:p>
            <a:pPr marL="0" indent="0" algn="just">
              <a:lnSpc>
                <a:spcPct val="170000"/>
              </a:lnSpc>
              <a:spcBef>
                <a:spcPts val="0"/>
              </a:spcBef>
              <a:buNone/>
            </a:pPr>
            <a:r>
              <a:rPr lang="en-GB" dirty="0">
                <a:latin typeface="Arial" panose="020B0604020202020204" pitchFamily="34" charset="0"/>
                <a:cs typeface="Arial" panose="020B0604020202020204" pitchFamily="34" charset="0"/>
              </a:rPr>
              <a:t>The `if...else` statement is a control structure that allows you to execute one block of code if a condition is true and another block of code if the condition is false. This provides a way to handle alternative paths in your program based on different conditions.</a:t>
            </a:r>
          </a:p>
          <a:p>
            <a:pPr marL="0" indent="0" algn="just">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b="1" dirty="0">
                <a:latin typeface="Arial" panose="020B0604020202020204" pitchFamily="34" charset="0"/>
                <a:cs typeface="Arial" panose="020B0604020202020204" pitchFamily="34" charset="0"/>
              </a:rPr>
              <a:t>Python Syntax:</a:t>
            </a:r>
          </a:p>
          <a:p>
            <a:pPr marL="0" indent="0" algn="just">
              <a:lnSpc>
                <a:spcPct val="170000"/>
              </a:lnSpc>
              <a:spcBef>
                <a:spcPts val="0"/>
              </a:spcBef>
              <a:buNone/>
            </a:pPr>
            <a:r>
              <a:rPr lang="en-GB" dirty="0">
                <a:latin typeface="Arial" panose="020B0604020202020204" pitchFamily="34" charset="0"/>
                <a:cs typeface="Arial" panose="020B0604020202020204" pitchFamily="34" charset="0"/>
              </a:rPr>
              <a:t>if condition:</a:t>
            </a:r>
          </a:p>
          <a:p>
            <a:pPr marL="0" indent="0" algn="just">
              <a:lnSpc>
                <a:spcPct val="170000"/>
              </a:lnSpc>
              <a:spcBef>
                <a:spcPts val="0"/>
              </a:spcBef>
              <a:buNone/>
            </a:pPr>
            <a:r>
              <a:rPr lang="en-GB" dirty="0">
                <a:latin typeface="Arial" panose="020B0604020202020204" pitchFamily="34" charset="0"/>
                <a:cs typeface="Arial" panose="020B0604020202020204" pitchFamily="34" charset="0"/>
              </a:rPr>
              <a:t>    # code to execute if condition is true</a:t>
            </a:r>
          </a:p>
          <a:p>
            <a:pPr marL="0" indent="0" algn="just">
              <a:lnSpc>
                <a:spcPct val="170000"/>
              </a:lnSpc>
              <a:spcBef>
                <a:spcPts val="0"/>
              </a:spcBef>
              <a:buNone/>
            </a:pPr>
            <a:r>
              <a:rPr lang="en-GB" dirty="0">
                <a:latin typeface="Arial" panose="020B0604020202020204" pitchFamily="34" charset="0"/>
                <a:cs typeface="Arial" panose="020B0604020202020204" pitchFamily="34" charset="0"/>
              </a:rPr>
              <a:t>else:</a:t>
            </a:r>
          </a:p>
          <a:p>
            <a:pPr marL="0" indent="0" algn="just">
              <a:lnSpc>
                <a:spcPct val="170000"/>
              </a:lnSpc>
              <a:spcBef>
                <a:spcPts val="0"/>
              </a:spcBef>
              <a:buNone/>
            </a:pPr>
            <a:r>
              <a:rPr lang="en-GB" dirty="0">
                <a:latin typeface="Arial" panose="020B0604020202020204" pitchFamily="34" charset="0"/>
                <a:cs typeface="Arial" panose="020B0604020202020204" pitchFamily="34" charset="0"/>
              </a:rPr>
              <a:t>    # code to execute if condition is false</a:t>
            </a:r>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1369201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F40DF3-0ADB-D5B1-1EE0-59100A2C47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1FD7A4-8FDC-1601-7993-8FF12E138610}"/>
              </a:ext>
            </a:extLst>
          </p:cNvPr>
          <p:cNvSpPr>
            <a:spLocks noGrp="1"/>
          </p:cNvSpPr>
          <p:nvPr>
            <p:ph type="title"/>
          </p:nvPr>
        </p:nvSpPr>
        <p:spPr>
          <a:xfrm>
            <a:off x="457200" y="-243408"/>
            <a:ext cx="8229600" cy="1143000"/>
          </a:xfrm>
        </p:spPr>
        <p:txBody>
          <a:bodyPr/>
          <a:lstStyle/>
          <a:p>
            <a:r>
              <a:rPr lang="en-GB" dirty="0"/>
              <a:t>If….Else Statement</a:t>
            </a:r>
          </a:p>
        </p:txBody>
      </p:sp>
      <p:sp>
        <p:nvSpPr>
          <p:cNvPr id="3" name="Content Placeholder 2">
            <a:extLst>
              <a:ext uri="{FF2B5EF4-FFF2-40B4-BE49-F238E27FC236}">
                <a16:creationId xmlns:a16="http://schemas.microsoft.com/office/drawing/2014/main" id="{E30BD575-27A9-141B-A602-9771E317AF72}"/>
              </a:ext>
            </a:extLst>
          </p:cNvPr>
          <p:cNvSpPr>
            <a:spLocks noGrp="1"/>
          </p:cNvSpPr>
          <p:nvPr>
            <p:ph idx="1"/>
          </p:nvPr>
        </p:nvSpPr>
        <p:spPr>
          <a:xfrm>
            <a:off x="323528" y="868494"/>
            <a:ext cx="8229600" cy="3917032"/>
          </a:xfrm>
        </p:spPr>
        <p:txBody>
          <a:bodyPr>
            <a:normAutofit fontScale="92500" lnSpcReduction="10000"/>
          </a:bodyPr>
          <a:lstStyle/>
          <a:p>
            <a:pPr marL="0" indent="0" algn="just">
              <a:lnSpc>
                <a:spcPct val="150000"/>
              </a:lnSpc>
              <a:spcBef>
                <a:spcPts val="0"/>
              </a:spcBef>
              <a:buNone/>
            </a:pPr>
            <a:r>
              <a:rPr lang="en-GB" sz="2600" b="1" dirty="0">
                <a:latin typeface="Arial" panose="020B0604020202020204" pitchFamily="34" charset="0"/>
                <a:cs typeface="Arial" panose="020B0604020202020204" pitchFamily="34" charset="0"/>
              </a:rPr>
              <a:t>How It Works:</a:t>
            </a:r>
          </a:p>
          <a:p>
            <a:pPr marL="0" indent="0" algn="just">
              <a:lnSpc>
                <a:spcPct val="150000"/>
              </a:lnSpc>
              <a:spcBef>
                <a:spcPts val="0"/>
              </a:spcBef>
              <a:buNone/>
            </a:pPr>
            <a:r>
              <a:rPr lang="en-GB" sz="2600" b="1" dirty="0">
                <a:latin typeface="Arial" panose="020B0604020202020204" pitchFamily="34" charset="0"/>
                <a:cs typeface="Arial" panose="020B0604020202020204" pitchFamily="34" charset="0"/>
              </a:rPr>
              <a:t>1) Condition</a:t>
            </a:r>
            <a:r>
              <a:rPr lang="en-GB" sz="2600" dirty="0">
                <a:latin typeface="Arial" panose="020B0604020202020204" pitchFamily="34" charset="0"/>
                <a:cs typeface="Arial" panose="020B0604020202020204" pitchFamily="34" charset="0"/>
              </a:rPr>
              <a:t>: The condition is an expression that evaluates to either `True` or `False`.</a:t>
            </a:r>
          </a:p>
          <a:p>
            <a:pPr marL="0" indent="0" algn="just">
              <a:lnSpc>
                <a:spcPct val="150000"/>
              </a:lnSpc>
              <a:spcBef>
                <a:spcPts val="0"/>
              </a:spcBef>
              <a:buNone/>
            </a:pPr>
            <a:r>
              <a:rPr lang="en-GB" sz="2600" b="1" dirty="0">
                <a:latin typeface="Arial" panose="020B0604020202020204" pitchFamily="34" charset="0"/>
                <a:cs typeface="Arial" panose="020B0604020202020204" pitchFamily="34" charset="0"/>
              </a:rPr>
              <a:t>2) If Block</a:t>
            </a:r>
            <a:r>
              <a:rPr lang="en-GB" sz="2600" dirty="0">
                <a:latin typeface="Arial" panose="020B0604020202020204" pitchFamily="34" charset="0"/>
                <a:cs typeface="Arial" panose="020B0604020202020204" pitchFamily="34" charset="0"/>
              </a:rPr>
              <a:t>: If the condition is `True`, the code block inside the `if` statement is executed.</a:t>
            </a:r>
          </a:p>
          <a:p>
            <a:pPr marL="0" indent="0" algn="just">
              <a:lnSpc>
                <a:spcPct val="150000"/>
              </a:lnSpc>
              <a:spcBef>
                <a:spcPts val="0"/>
              </a:spcBef>
              <a:buNone/>
            </a:pPr>
            <a:r>
              <a:rPr lang="en-GB" sz="2600" b="1" dirty="0">
                <a:latin typeface="Arial" panose="020B0604020202020204" pitchFamily="34" charset="0"/>
                <a:cs typeface="Arial" panose="020B0604020202020204" pitchFamily="34" charset="0"/>
              </a:rPr>
              <a:t>3) Else Block</a:t>
            </a:r>
            <a:r>
              <a:rPr lang="en-GB" sz="2600" dirty="0">
                <a:latin typeface="Arial" panose="020B0604020202020204" pitchFamily="34" charset="0"/>
                <a:cs typeface="Arial" panose="020B0604020202020204" pitchFamily="34" charset="0"/>
              </a:rPr>
              <a:t>: If the condition is `False`, the code block inside the `else` statement is executed.</a:t>
            </a:r>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3042504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9C240-C7C6-B4C8-AFC1-BB5EA09325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D8B097-BBF7-BF6B-B32C-91AC08A56649}"/>
              </a:ext>
            </a:extLst>
          </p:cNvPr>
          <p:cNvSpPr>
            <a:spLocks noGrp="1"/>
          </p:cNvSpPr>
          <p:nvPr>
            <p:ph type="title"/>
          </p:nvPr>
        </p:nvSpPr>
        <p:spPr>
          <a:xfrm>
            <a:off x="457200" y="-243408"/>
            <a:ext cx="8229600" cy="1143000"/>
          </a:xfrm>
        </p:spPr>
        <p:txBody>
          <a:bodyPr/>
          <a:lstStyle/>
          <a:p>
            <a:r>
              <a:rPr lang="en-GB" dirty="0"/>
              <a:t>If….Else Statement - Example </a:t>
            </a:r>
          </a:p>
        </p:txBody>
      </p:sp>
      <p:sp>
        <p:nvSpPr>
          <p:cNvPr id="3" name="Content Placeholder 2">
            <a:extLst>
              <a:ext uri="{FF2B5EF4-FFF2-40B4-BE49-F238E27FC236}">
                <a16:creationId xmlns:a16="http://schemas.microsoft.com/office/drawing/2014/main" id="{6D91B96D-AD29-FF2F-B43B-4DA4AD531676}"/>
              </a:ext>
            </a:extLst>
          </p:cNvPr>
          <p:cNvSpPr>
            <a:spLocks noGrp="1"/>
          </p:cNvSpPr>
          <p:nvPr>
            <p:ph idx="1"/>
          </p:nvPr>
        </p:nvSpPr>
        <p:spPr>
          <a:xfrm>
            <a:off x="251520" y="692696"/>
            <a:ext cx="8640960" cy="5112568"/>
          </a:xfrm>
        </p:spPr>
        <p:txBody>
          <a:bodyPr>
            <a:normAutofit fontScale="40000" lnSpcReduction="20000"/>
          </a:bodyPr>
          <a:lstStyle/>
          <a:p>
            <a:pPr marL="0" indent="0" algn="just">
              <a:lnSpc>
                <a:spcPct val="170000"/>
              </a:lnSpc>
              <a:spcBef>
                <a:spcPts val="0"/>
              </a:spcBef>
              <a:buNone/>
            </a:pPr>
            <a:r>
              <a:rPr lang="en-GB" sz="4000" b="1" dirty="0">
                <a:latin typeface="Arial" panose="020B0604020202020204" pitchFamily="34" charset="0"/>
                <a:cs typeface="Arial" panose="020B0604020202020204" pitchFamily="34" charset="0"/>
              </a:rPr>
              <a:t>Python Example:</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age = 16</a:t>
            </a:r>
          </a:p>
          <a:p>
            <a:pPr marL="0" indent="0" algn="just">
              <a:lnSpc>
                <a:spcPct val="170000"/>
              </a:lnSpc>
              <a:spcBef>
                <a:spcPts val="0"/>
              </a:spcBef>
              <a:buNone/>
            </a:pPr>
            <a:endParaRPr lang="en-GB" sz="4000"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if age &gt;= 18:</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    print("You are an adult.")</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else:</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    print("You are a minor.")</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In this example, the condition `age &gt;= 18` is checked. Since `age` is 16, which is less than 18, the condition is `False`, and the message "You are a minor." is printed.</a:t>
            </a:r>
          </a:p>
          <a:p>
            <a:pPr marL="0" indent="0" algn="just">
              <a:lnSpc>
                <a:spcPct val="170000"/>
              </a:lnSpc>
              <a:spcBef>
                <a:spcPts val="0"/>
              </a:spcBef>
              <a:buNone/>
            </a:pPr>
            <a:endParaRPr lang="en-GB" sz="4000"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sz="4000" b="1" dirty="0">
                <a:latin typeface="Arial" panose="020B0604020202020204" pitchFamily="34" charset="0"/>
                <a:cs typeface="Arial" panose="020B0604020202020204" pitchFamily="34" charset="0"/>
              </a:rPr>
              <a:t>Indentation:</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In Python, indentation is crucial for defining the scope of the `if` and `else` blocks. The code blocks inside the `if` and `else` statements must be indented.</a:t>
            </a:r>
          </a:p>
          <a:p>
            <a:pPr marL="0" indent="0" algn="just">
              <a:buNone/>
            </a:pPr>
            <a:endParaRPr lang="en-GB" sz="4000" dirty="0">
              <a:latin typeface="Arial" panose="020B0604020202020204" pitchFamily="34" charset="0"/>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244104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DF19FC-6911-246F-3726-78BDF2D636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24F890-A42D-5DDF-68F7-8B820B7F4118}"/>
              </a:ext>
            </a:extLst>
          </p:cNvPr>
          <p:cNvSpPr>
            <a:spLocks noGrp="1"/>
          </p:cNvSpPr>
          <p:nvPr>
            <p:ph type="title"/>
          </p:nvPr>
        </p:nvSpPr>
        <p:spPr>
          <a:xfrm>
            <a:off x="457200" y="-243408"/>
            <a:ext cx="8229600" cy="1143000"/>
          </a:xfrm>
        </p:spPr>
        <p:txBody>
          <a:bodyPr/>
          <a:lstStyle/>
          <a:p>
            <a:r>
              <a:rPr lang="en-GB" dirty="0"/>
              <a:t>If….Else Statement Example</a:t>
            </a:r>
          </a:p>
        </p:txBody>
      </p:sp>
      <p:sp>
        <p:nvSpPr>
          <p:cNvPr id="3" name="Content Placeholder 2">
            <a:extLst>
              <a:ext uri="{FF2B5EF4-FFF2-40B4-BE49-F238E27FC236}">
                <a16:creationId xmlns:a16="http://schemas.microsoft.com/office/drawing/2014/main" id="{922B564D-5A2A-FE74-29E3-FD14F5F78048}"/>
              </a:ext>
            </a:extLst>
          </p:cNvPr>
          <p:cNvSpPr>
            <a:spLocks noGrp="1"/>
          </p:cNvSpPr>
          <p:nvPr>
            <p:ph idx="1"/>
          </p:nvPr>
        </p:nvSpPr>
        <p:spPr>
          <a:xfrm>
            <a:off x="251520" y="620688"/>
            <a:ext cx="8229600" cy="4968552"/>
          </a:xfrm>
        </p:spPr>
        <p:txBody>
          <a:bodyPr>
            <a:normAutofit fontScale="47500" lnSpcReduction="20000"/>
          </a:bodyPr>
          <a:lstStyle/>
          <a:p>
            <a:pPr marL="0" indent="0" algn="just">
              <a:lnSpc>
                <a:spcPct val="170000"/>
              </a:lnSpc>
              <a:spcBef>
                <a:spcPts val="0"/>
              </a:spcBef>
              <a:buNone/>
            </a:pPr>
            <a:r>
              <a:rPr lang="en-GB" sz="3400" b="1" dirty="0">
                <a:latin typeface="Arial" panose="020B0604020202020204" pitchFamily="34" charset="0"/>
                <a:cs typeface="Arial" panose="020B0604020202020204" pitchFamily="34" charset="0"/>
              </a:rPr>
              <a:t>Python Example with User Input:</a:t>
            </a:r>
          </a:p>
          <a:p>
            <a:pPr marL="0" indent="0" algn="just">
              <a:lnSpc>
                <a:spcPct val="170000"/>
              </a:lnSpc>
              <a:spcBef>
                <a:spcPts val="0"/>
              </a:spcBef>
              <a:buNone/>
            </a:pPr>
            <a:r>
              <a:rPr lang="en-GB" sz="3400" dirty="0">
                <a:latin typeface="Arial" panose="020B0604020202020204" pitchFamily="34" charset="0"/>
                <a:cs typeface="Arial" panose="020B0604020202020204" pitchFamily="34" charset="0"/>
              </a:rPr>
              <a:t>Here's an example that uses user input to demonstrate the `if...else` statement:</a:t>
            </a:r>
          </a:p>
          <a:p>
            <a:pPr marL="0" indent="0" algn="just">
              <a:lnSpc>
                <a:spcPct val="170000"/>
              </a:lnSpc>
              <a:spcBef>
                <a:spcPts val="0"/>
              </a:spcBef>
              <a:buNone/>
            </a:pPr>
            <a:endParaRPr lang="en-GB" sz="3400"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sz="3400" dirty="0">
                <a:latin typeface="Arial" panose="020B0604020202020204" pitchFamily="34" charset="0"/>
                <a:cs typeface="Arial" panose="020B0604020202020204" pitchFamily="34" charset="0"/>
              </a:rPr>
              <a:t>age = int(input("Enter your age: "))</a:t>
            </a:r>
          </a:p>
          <a:p>
            <a:pPr marL="0" indent="0" algn="just">
              <a:lnSpc>
                <a:spcPct val="170000"/>
              </a:lnSpc>
              <a:spcBef>
                <a:spcPts val="0"/>
              </a:spcBef>
              <a:buNone/>
            </a:pPr>
            <a:endParaRPr lang="en-GB" sz="3400"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sz="3400" dirty="0">
                <a:latin typeface="Arial" panose="020B0604020202020204" pitchFamily="34" charset="0"/>
                <a:cs typeface="Arial" panose="020B0604020202020204" pitchFamily="34" charset="0"/>
              </a:rPr>
              <a:t>if age &gt;= 18:</a:t>
            </a:r>
          </a:p>
          <a:p>
            <a:pPr marL="0" indent="0" algn="just">
              <a:lnSpc>
                <a:spcPct val="170000"/>
              </a:lnSpc>
              <a:spcBef>
                <a:spcPts val="0"/>
              </a:spcBef>
              <a:buNone/>
            </a:pPr>
            <a:r>
              <a:rPr lang="en-GB" sz="3400" dirty="0">
                <a:latin typeface="Arial" panose="020B0604020202020204" pitchFamily="34" charset="0"/>
                <a:cs typeface="Arial" panose="020B0604020202020204" pitchFamily="34" charset="0"/>
              </a:rPr>
              <a:t>    print("You are an adult.")</a:t>
            </a:r>
          </a:p>
          <a:p>
            <a:pPr marL="0" indent="0" algn="just">
              <a:lnSpc>
                <a:spcPct val="170000"/>
              </a:lnSpc>
              <a:spcBef>
                <a:spcPts val="0"/>
              </a:spcBef>
              <a:buNone/>
            </a:pPr>
            <a:r>
              <a:rPr lang="en-GB" sz="3400" dirty="0">
                <a:latin typeface="Arial" panose="020B0604020202020204" pitchFamily="34" charset="0"/>
                <a:cs typeface="Arial" panose="020B0604020202020204" pitchFamily="34" charset="0"/>
              </a:rPr>
              <a:t>else:</a:t>
            </a:r>
          </a:p>
          <a:p>
            <a:pPr marL="0" indent="0" algn="just">
              <a:lnSpc>
                <a:spcPct val="170000"/>
              </a:lnSpc>
              <a:spcBef>
                <a:spcPts val="0"/>
              </a:spcBef>
              <a:buNone/>
            </a:pPr>
            <a:r>
              <a:rPr lang="en-GB" sz="3400" dirty="0">
                <a:latin typeface="Arial" panose="020B0604020202020204" pitchFamily="34" charset="0"/>
                <a:cs typeface="Arial" panose="020B0604020202020204" pitchFamily="34" charset="0"/>
              </a:rPr>
              <a:t>    print("You are a minor.")</a:t>
            </a:r>
          </a:p>
          <a:p>
            <a:pPr marL="0" indent="0" algn="just">
              <a:lnSpc>
                <a:spcPct val="170000"/>
              </a:lnSpc>
              <a:spcBef>
                <a:spcPts val="0"/>
              </a:spcBef>
              <a:buNone/>
            </a:pPr>
            <a:endParaRPr lang="en-GB" sz="3400"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sz="3400" dirty="0">
                <a:latin typeface="Arial" panose="020B0604020202020204" pitchFamily="34" charset="0"/>
                <a:cs typeface="Arial" panose="020B0604020202020204" pitchFamily="34" charset="0"/>
              </a:rPr>
              <a:t>In this example, the program asks the user to enter their age and then checks if the age is 18 or older to determine if the user is an adult or a minor.</a:t>
            </a:r>
          </a:p>
          <a:p>
            <a:pPr marL="0" indent="0" algn="just">
              <a:buNone/>
            </a:pPr>
            <a:endParaRPr lang="en-GB" dirty="0"/>
          </a:p>
        </p:txBody>
      </p:sp>
    </p:spTree>
    <p:extLst>
      <p:ext uri="{BB962C8B-B14F-4D97-AF65-F5344CB8AC3E}">
        <p14:creationId xmlns:p14="http://schemas.microsoft.com/office/powerpoint/2010/main" val="2979698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37846-A5DD-434F-9C79-048EADB94E12}"/>
              </a:ext>
            </a:extLst>
          </p:cNvPr>
          <p:cNvSpPr>
            <a:spLocks noGrp="1"/>
          </p:cNvSpPr>
          <p:nvPr>
            <p:ph type="title"/>
          </p:nvPr>
        </p:nvSpPr>
        <p:spPr>
          <a:xfrm>
            <a:off x="179512" y="-171400"/>
            <a:ext cx="8229600" cy="1143000"/>
          </a:xfrm>
        </p:spPr>
        <p:txBody>
          <a:bodyPr/>
          <a:lstStyle/>
          <a:p>
            <a:r>
              <a:rPr lang="en-GB" dirty="0"/>
              <a:t>If….Else Statement - Example</a:t>
            </a:r>
          </a:p>
        </p:txBody>
      </p:sp>
      <p:sp>
        <p:nvSpPr>
          <p:cNvPr id="3" name="Content Placeholder 2">
            <a:extLst>
              <a:ext uri="{FF2B5EF4-FFF2-40B4-BE49-F238E27FC236}">
                <a16:creationId xmlns:a16="http://schemas.microsoft.com/office/drawing/2014/main" id="{B9689F18-E81D-486E-AA77-691767371CBD}"/>
              </a:ext>
            </a:extLst>
          </p:cNvPr>
          <p:cNvSpPr>
            <a:spLocks noGrp="1"/>
          </p:cNvSpPr>
          <p:nvPr>
            <p:ph idx="1"/>
          </p:nvPr>
        </p:nvSpPr>
        <p:spPr>
          <a:xfrm>
            <a:off x="323528" y="764704"/>
            <a:ext cx="8820472" cy="4968552"/>
          </a:xfrm>
        </p:spPr>
        <p:txBody>
          <a:bodyPr>
            <a:normAutofit fontScale="55000" lnSpcReduction="20000"/>
          </a:bodyPr>
          <a:lstStyle/>
          <a:p>
            <a:pPr marL="0" indent="0">
              <a:lnSpc>
                <a:spcPct val="170000"/>
              </a:lnSpc>
              <a:spcBef>
                <a:spcPts val="0"/>
              </a:spcBef>
              <a:buNone/>
            </a:pPr>
            <a:r>
              <a:rPr lang="en-GB" sz="2600" dirty="0">
                <a:latin typeface="Arial" panose="020B0604020202020204" pitchFamily="34" charset="0"/>
                <a:cs typeface="Arial" panose="020B0604020202020204" pitchFamily="34" charset="0"/>
              </a:rPr>
              <a:t>A program demonstrates </a:t>
            </a:r>
            <a:r>
              <a:rPr lang="en-GB" sz="2600" dirty="0" err="1">
                <a:latin typeface="Arial" panose="020B0604020202020204" pitchFamily="34" charset="0"/>
                <a:cs typeface="Arial" panose="020B0604020202020204" pitchFamily="34" charset="0"/>
              </a:rPr>
              <a:t>if..else</a:t>
            </a:r>
            <a:r>
              <a:rPr lang="en-GB" sz="2600" dirty="0">
                <a:latin typeface="Arial" panose="020B0604020202020204" pitchFamily="34" charset="0"/>
                <a:cs typeface="Arial" panose="020B0604020202020204" pitchFamily="34" charset="0"/>
              </a:rPr>
              <a:t>:</a:t>
            </a:r>
          </a:p>
          <a:p>
            <a:pPr marL="0" indent="0">
              <a:lnSpc>
                <a:spcPct val="170000"/>
              </a:lnSpc>
              <a:spcBef>
                <a:spcPts val="0"/>
              </a:spcBef>
              <a:buNone/>
            </a:pPr>
            <a:endParaRPr lang="en-GB" sz="2600" dirty="0">
              <a:latin typeface="Arial" panose="020B0604020202020204" pitchFamily="34" charset="0"/>
              <a:cs typeface="Arial" panose="020B0604020202020204" pitchFamily="34" charset="0"/>
            </a:endParaRPr>
          </a:p>
          <a:p>
            <a:pPr marL="0" indent="0">
              <a:lnSpc>
                <a:spcPct val="170000"/>
              </a:lnSpc>
              <a:spcBef>
                <a:spcPts val="0"/>
              </a:spcBef>
              <a:buNone/>
            </a:pPr>
            <a:r>
              <a:rPr lang="en-GB" sz="2600" dirty="0">
                <a:latin typeface="Arial" panose="020B0604020202020204" pitchFamily="34" charset="0"/>
                <a:cs typeface="Arial" panose="020B0604020202020204" pitchFamily="34" charset="0"/>
              </a:rPr>
              <a:t>a= int(input(“Enter the value of a : ”))</a:t>
            </a:r>
          </a:p>
          <a:p>
            <a:pPr marL="0" indent="0">
              <a:lnSpc>
                <a:spcPct val="170000"/>
              </a:lnSpc>
              <a:spcBef>
                <a:spcPts val="0"/>
              </a:spcBef>
              <a:buNone/>
            </a:pPr>
            <a:r>
              <a:rPr lang="en-GB" sz="2600" dirty="0">
                <a:latin typeface="Arial" panose="020B0604020202020204" pitchFamily="34" charset="0"/>
                <a:cs typeface="Arial" panose="020B0604020202020204" pitchFamily="34" charset="0"/>
              </a:rPr>
              <a:t>if (a&gt;0):</a:t>
            </a:r>
          </a:p>
          <a:p>
            <a:pPr marL="0" indent="0">
              <a:lnSpc>
                <a:spcPct val="170000"/>
              </a:lnSpc>
              <a:spcBef>
                <a:spcPts val="0"/>
              </a:spcBef>
              <a:buNone/>
            </a:pPr>
            <a:r>
              <a:rPr lang="en-GB" sz="2600" dirty="0">
                <a:latin typeface="Arial" panose="020B0604020202020204" pitchFamily="34" charset="0"/>
                <a:cs typeface="Arial" panose="020B0604020202020204" pitchFamily="34" charset="0"/>
              </a:rPr>
              <a:t>	print(“The value “,a,” is positive”)</a:t>
            </a:r>
          </a:p>
          <a:p>
            <a:pPr marL="0" indent="0">
              <a:lnSpc>
                <a:spcPct val="170000"/>
              </a:lnSpc>
              <a:spcBef>
                <a:spcPts val="0"/>
              </a:spcBef>
              <a:buNone/>
            </a:pPr>
            <a:r>
              <a:rPr lang="en-GB" sz="2600"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sz="2600" dirty="0">
                <a:latin typeface="Arial" panose="020B0604020202020204" pitchFamily="34" charset="0"/>
                <a:cs typeface="Arial" panose="020B0604020202020204" pitchFamily="34" charset="0"/>
              </a:rPr>
              <a:t>	print(“The value of ”,a,” is negative”)</a:t>
            </a:r>
          </a:p>
          <a:p>
            <a:pPr marL="0" indent="0">
              <a:lnSpc>
                <a:spcPct val="170000"/>
              </a:lnSpc>
              <a:spcBef>
                <a:spcPts val="0"/>
              </a:spcBef>
              <a:buNone/>
            </a:pPr>
            <a:endParaRPr lang="en-GB" sz="2600" dirty="0">
              <a:latin typeface="Arial" panose="020B0604020202020204" pitchFamily="34" charset="0"/>
              <a:cs typeface="Arial" panose="020B0604020202020204" pitchFamily="34" charset="0"/>
            </a:endParaRPr>
          </a:p>
          <a:p>
            <a:pPr marL="0" indent="0">
              <a:lnSpc>
                <a:spcPct val="170000"/>
              </a:lnSpc>
              <a:spcBef>
                <a:spcPts val="0"/>
              </a:spcBef>
              <a:buNone/>
            </a:pPr>
            <a:r>
              <a:rPr lang="en-GB" sz="2600" dirty="0">
                <a:latin typeface="Arial" panose="020B0604020202020204" pitchFamily="34" charset="0"/>
                <a:cs typeface="Arial" panose="020B0604020202020204" pitchFamily="34" charset="0"/>
              </a:rPr>
              <a:t>print(“This is an example of </a:t>
            </a:r>
            <a:r>
              <a:rPr lang="en-GB" sz="2600" dirty="0" err="1">
                <a:latin typeface="Arial" panose="020B0604020202020204" pitchFamily="34" charset="0"/>
                <a:cs typeface="Arial" panose="020B0604020202020204" pitchFamily="34" charset="0"/>
              </a:rPr>
              <a:t>if..else</a:t>
            </a:r>
            <a:r>
              <a:rPr lang="en-GB" sz="2600" dirty="0">
                <a:latin typeface="Arial" panose="020B0604020202020204" pitchFamily="34" charset="0"/>
                <a:cs typeface="Arial" panose="020B0604020202020204" pitchFamily="34" charset="0"/>
              </a:rPr>
              <a:t>”)</a:t>
            </a:r>
          </a:p>
          <a:p>
            <a:pPr marL="0" indent="0">
              <a:lnSpc>
                <a:spcPct val="170000"/>
              </a:lnSpc>
              <a:spcBef>
                <a:spcPts val="0"/>
              </a:spcBef>
              <a:buNone/>
            </a:pPr>
            <a:endParaRPr lang="en-GB" sz="2600" dirty="0">
              <a:solidFill>
                <a:srgbClr val="FF0000"/>
              </a:solidFill>
              <a:latin typeface="Arial" panose="020B0604020202020204" pitchFamily="34" charset="0"/>
              <a:cs typeface="Arial" panose="020B0604020202020204" pitchFamily="34" charset="0"/>
            </a:endParaRPr>
          </a:p>
          <a:p>
            <a:pPr marL="0" indent="0">
              <a:lnSpc>
                <a:spcPct val="170000"/>
              </a:lnSpc>
              <a:spcBef>
                <a:spcPts val="0"/>
              </a:spcBef>
              <a:buNone/>
            </a:pPr>
            <a:r>
              <a:rPr lang="en-GB" sz="2600" dirty="0">
                <a:solidFill>
                  <a:srgbClr val="FF0000"/>
                </a:solidFill>
                <a:latin typeface="Arial" panose="020B0604020202020204" pitchFamily="34" charset="0"/>
                <a:cs typeface="Arial" panose="020B0604020202020204" pitchFamily="34" charset="0"/>
              </a:rPr>
              <a:t>Output:					</a:t>
            </a:r>
          </a:p>
          <a:p>
            <a:pPr marL="0" indent="0">
              <a:lnSpc>
                <a:spcPct val="170000"/>
              </a:lnSpc>
              <a:spcBef>
                <a:spcPts val="0"/>
              </a:spcBef>
              <a:buNone/>
            </a:pPr>
            <a:r>
              <a:rPr lang="en-GB" sz="2600" dirty="0">
                <a:solidFill>
                  <a:srgbClr val="FF0000"/>
                </a:solidFill>
                <a:latin typeface="Arial" panose="020B0604020202020204" pitchFamily="34" charset="0"/>
                <a:cs typeface="Arial" panose="020B0604020202020204" pitchFamily="34" charset="0"/>
              </a:rPr>
              <a:t>Enter the value of a : 5		Enter the value of a : -2</a:t>
            </a:r>
          </a:p>
          <a:p>
            <a:pPr marL="0" indent="0">
              <a:lnSpc>
                <a:spcPct val="170000"/>
              </a:lnSpc>
              <a:spcBef>
                <a:spcPts val="0"/>
              </a:spcBef>
              <a:buNone/>
            </a:pPr>
            <a:r>
              <a:rPr lang="en-GB" sz="2600" dirty="0">
                <a:solidFill>
                  <a:srgbClr val="FF0000"/>
                </a:solidFill>
                <a:latin typeface="Arial" panose="020B0604020202020204" pitchFamily="34" charset="0"/>
                <a:cs typeface="Arial" panose="020B0604020202020204" pitchFamily="34" charset="0"/>
              </a:rPr>
              <a:t>The value 5 is positive		 The value -2 is negative</a:t>
            </a:r>
          </a:p>
          <a:p>
            <a:pPr marL="0" indent="0">
              <a:lnSpc>
                <a:spcPct val="170000"/>
              </a:lnSpc>
              <a:spcBef>
                <a:spcPts val="0"/>
              </a:spcBef>
              <a:buNone/>
            </a:pPr>
            <a:r>
              <a:rPr lang="en-GB" sz="2600" dirty="0">
                <a:solidFill>
                  <a:srgbClr val="FF0000"/>
                </a:solidFill>
                <a:latin typeface="Arial" panose="020B0604020202020204" pitchFamily="34" charset="0"/>
                <a:cs typeface="Arial" panose="020B0604020202020204" pitchFamily="34" charset="0"/>
              </a:rPr>
              <a:t>This is an example of </a:t>
            </a:r>
            <a:r>
              <a:rPr lang="en-GB" sz="2600" dirty="0" err="1">
                <a:solidFill>
                  <a:srgbClr val="FF0000"/>
                </a:solidFill>
                <a:latin typeface="Arial" panose="020B0604020202020204" pitchFamily="34" charset="0"/>
                <a:cs typeface="Arial" panose="020B0604020202020204" pitchFamily="34" charset="0"/>
              </a:rPr>
              <a:t>if..else</a:t>
            </a:r>
            <a:r>
              <a:rPr lang="en-GB" sz="2600" dirty="0">
                <a:solidFill>
                  <a:srgbClr val="FF0000"/>
                </a:solidFill>
                <a:latin typeface="Arial" panose="020B0604020202020204" pitchFamily="34" charset="0"/>
                <a:cs typeface="Arial" panose="020B0604020202020204" pitchFamily="34" charset="0"/>
              </a:rPr>
              <a:t>		This is an example of </a:t>
            </a:r>
            <a:r>
              <a:rPr lang="en-GB" sz="2600" dirty="0" err="1">
                <a:solidFill>
                  <a:srgbClr val="FF0000"/>
                </a:solidFill>
                <a:latin typeface="Arial" panose="020B0604020202020204" pitchFamily="34" charset="0"/>
                <a:cs typeface="Arial" panose="020B0604020202020204" pitchFamily="34" charset="0"/>
              </a:rPr>
              <a:t>if..else</a:t>
            </a:r>
            <a:endParaRPr lang="en-GB" sz="2600" dirty="0">
              <a:solidFill>
                <a:srgbClr val="FF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59665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F63D9-972A-CCBF-CFD4-5877FBD1EE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C59CC6-520A-EE68-5F68-3A5C0C43034F}"/>
              </a:ext>
            </a:extLst>
          </p:cNvPr>
          <p:cNvSpPr>
            <a:spLocks noGrp="1"/>
          </p:cNvSpPr>
          <p:nvPr>
            <p:ph type="title"/>
          </p:nvPr>
        </p:nvSpPr>
        <p:spPr>
          <a:xfrm>
            <a:off x="457200" y="-243408"/>
            <a:ext cx="8229600" cy="1143000"/>
          </a:xfrm>
        </p:spPr>
        <p:txBody>
          <a:bodyPr/>
          <a:lstStyle/>
          <a:p>
            <a:r>
              <a:rPr lang="en-GB" dirty="0"/>
              <a:t>If….Else Statement - Example</a:t>
            </a:r>
          </a:p>
        </p:txBody>
      </p:sp>
      <p:sp>
        <p:nvSpPr>
          <p:cNvPr id="3" name="Content Placeholder 2">
            <a:extLst>
              <a:ext uri="{FF2B5EF4-FFF2-40B4-BE49-F238E27FC236}">
                <a16:creationId xmlns:a16="http://schemas.microsoft.com/office/drawing/2014/main" id="{740C40E2-4830-5FAC-0B1C-363577EA2A46}"/>
              </a:ext>
            </a:extLst>
          </p:cNvPr>
          <p:cNvSpPr>
            <a:spLocks noGrp="1"/>
          </p:cNvSpPr>
          <p:nvPr>
            <p:ph idx="1"/>
          </p:nvPr>
        </p:nvSpPr>
        <p:spPr>
          <a:xfrm>
            <a:off x="179512" y="548680"/>
            <a:ext cx="8784976" cy="5616624"/>
          </a:xfrm>
        </p:spPr>
        <p:txBody>
          <a:bodyPr>
            <a:normAutofit fontScale="40000" lnSpcReduction="20000"/>
          </a:bodyPr>
          <a:lstStyle/>
          <a:p>
            <a:pPr marL="0" indent="0" algn="just">
              <a:lnSpc>
                <a:spcPct val="170000"/>
              </a:lnSpc>
              <a:spcBef>
                <a:spcPts val="0"/>
              </a:spcBef>
              <a:buNone/>
            </a:pPr>
            <a:r>
              <a:rPr lang="en-GB" sz="4000" b="1" dirty="0">
                <a:latin typeface="Arial" panose="020B0604020202020204" pitchFamily="34" charset="0"/>
                <a:cs typeface="Arial" panose="020B0604020202020204" pitchFamily="34" charset="0"/>
              </a:rPr>
              <a:t>Python  Example of Nested If...Else Statements:</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age = 20</a:t>
            </a:r>
          </a:p>
          <a:p>
            <a:pPr marL="0" indent="0" algn="just">
              <a:lnSpc>
                <a:spcPct val="170000"/>
              </a:lnSpc>
              <a:spcBef>
                <a:spcPts val="0"/>
              </a:spcBef>
              <a:buNone/>
            </a:pPr>
            <a:r>
              <a:rPr lang="en-GB" sz="4000" dirty="0" err="1">
                <a:latin typeface="Arial" panose="020B0604020202020204" pitchFamily="34" charset="0"/>
                <a:cs typeface="Arial" panose="020B0604020202020204" pitchFamily="34" charset="0"/>
              </a:rPr>
              <a:t>has_id</a:t>
            </a:r>
            <a:r>
              <a:rPr lang="en-GB" sz="4000" dirty="0">
                <a:latin typeface="Arial" panose="020B0604020202020204" pitchFamily="34" charset="0"/>
                <a:cs typeface="Arial" panose="020B0604020202020204" pitchFamily="34" charset="0"/>
              </a:rPr>
              <a:t> = False</a:t>
            </a:r>
          </a:p>
          <a:p>
            <a:pPr marL="0" indent="0" algn="just">
              <a:lnSpc>
                <a:spcPct val="170000"/>
              </a:lnSpc>
              <a:spcBef>
                <a:spcPts val="0"/>
              </a:spcBef>
              <a:buNone/>
            </a:pPr>
            <a:endParaRPr lang="en-GB" sz="4000"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if age &gt;= 18:</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    if </a:t>
            </a:r>
            <a:r>
              <a:rPr lang="en-GB" sz="4000" dirty="0" err="1">
                <a:latin typeface="Arial" panose="020B0604020202020204" pitchFamily="34" charset="0"/>
                <a:cs typeface="Arial" panose="020B0604020202020204" pitchFamily="34" charset="0"/>
              </a:rPr>
              <a:t>has_id</a:t>
            </a:r>
            <a:r>
              <a:rPr lang="en-GB" sz="4000" dirty="0">
                <a:latin typeface="Arial" panose="020B0604020202020204" pitchFamily="34" charset="0"/>
                <a:cs typeface="Arial" panose="020B0604020202020204" pitchFamily="34" charset="0"/>
              </a:rPr>
              <a:t>:</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        print("You can enter the club.")</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    else:</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        print("You need an ID to enter.")</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else:</a:t>
            </a: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    print("You are not old enough to enter.")</a:t>
            </a:r>
          </a:p>
          <a:p>
            <a:pPr marL="0" indent="0" algn="just">
              <a:lnSpc>
                <a:spcPct val="170000"/>
              </a:lnSpc>
              <a:spcBef>
                <a:spcPts val="0"/>
              </a:spcBef>
              <a:buNone/>
            </a:pPr>
            <a:endParaRPr lang="en-GB" sz="4000" dirty="0">
              <a:latin typeface="Arial" panose="020B0604020202020204" pitchFamily="34" charset="0"/>
              <a:cs typeface="Arial" panose="020B0604020202020204" pitchFamily="34" charset="0"/>
            </a:endParaRPr>
          </a:p>
          <a:p>
            <a:pPr marL="0" indent="0" algn="just">
              <a:lnSpc>
                <a:spcPct val="170000"/>
              </a:lnSpc>
              <a:spcBef>
                <a:spcPts val="0"/>
              </a:spcBef>
              <a:buNone/>
            </a:pPr>
            <a:r>
              <a:rPr lang="en-GB" sz="4000" dirty="0">
                <a:latin typeface="Arial" panose="020B0604020202020204" pitchFamily="34" charset="0"/>
                <a:cs typeface="Arial" panose="020B0604020202020204" pitchFamily="34" charset="0"/>
              </a:rPr>
              <a:t>In this example, the program first checks if `age &gt;= 18`. If true, it then checks if `</a:t>
            </a:r>
            <a:r>
              <a:rPr lang="en-GB" sz="4000" dirty="0" err="1">
                <a:latin typeface="Arial" panose="020B0604020202020204" pitchFamily="34" charset="0"/>
                <a:cs typeface="Arial" panose="020B0604020202020204" pitchFamily="34" charset="0"/>
              </a:rPr>
              <a:t>has_id</a:t>
            </a:r>
            <a:r>
              <a:rPr lang="en-GB" sz="4000" dirty="0">
                <a:latin typeface="Arial" panose="020B0604020202020204" pitchFamily="34" charset="0"/>
                <a:cs typeface="Arial" panose="020B0604020202020204" pitchFamily="34" charset="0"/>
              </a:rPr>
              <a:t>` is true. Depending on the result, it prints the appropriate message.</a:t>
            </a:r>
          </a:p>
          <a:p>
            <a:pPr marL="0" indent="0" algn="just">
              <a:buNone/>
            </a:pPr>
            <a:endParaRPr lang="en-GB" dirty="0"/>
          </a:p>
        </p:txBody>
      </p:sp>
    </p:spTree>
    <p:extLst>
      <p:ext uri="{BB962C8B-B14F-4D97-AF65-F5344CB8AC3E}">
        <p14:creationId xmlns:p14="http://schemas.microsoft.com/office/powerpoint/2010/main" val="568405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7C7D-A496-7086-1B67-3C7A34A71483}"/>
              </a:ext>
            </a:extLst>
          </p:cNvPr>
          <p:cNvSpPr>
            <a:spLocks noGrp="1"/>
          </p:cNvSpPr>
          <p:nvPr>
            <p:ph type="title"/>
          </p:nvPr>
        </p:nvSpPr>
        <p:spPr>
          <a:xfrm>
            <a:off x="323528" y="-243408"/>
            <a:ext cx="8229600" cy="1143000"/>
          </a:xfrm>
        </p:spPr>
        <p:txBody>
          <a:bodyPr/>
          <a:lstStyle/>
          <a:p>
            <a:r>
              <a:rPr lang="en-GB" dirty="0"/>
              <a:t>ELIF STATEMENT</a:t>
            </a:r>
          </a:p>
        </p:txBody>
      </p:sp>
      <p:sp>
        <p:nvSpPr>
          <p:cNvPr id="3" name="Content Placeholder 2">
            <a:extLst>
              <a:ext uri="{FF2B5EF4-FFF2-40B4-BE49-F238E27FC236}">
                <a16:creationId xmlns:a16="http://schemas.microsoft.com/office/drawing/2014/main" id="{44E73C90-9ED9-5216-CB33-2ECB5C3E0AA0}"/>
              </a:ext>
            </a:extLst>
          </p:cNvPr>
          <p:cNvSpPr>
            <a:spLocks noGrp="1"/>
          </p:cNvSpPr>
          <p:nvPr>
            <p:ph idx="1"/>
          </p:nvPr>
        </p:nvSpPr>
        <p:spPr>
          <a:xfrm>
            <a:off x="323528" y="548680"/>
            <a:ext cx="8496944" cy="4968552"/>
          </a:xfrm>
        </p:spPr>
        <p:txBody>
          <a:bodyPr>
            <a:normAutofit/>
          </a:bodyPr>
          <a:lstStyle/>
          <a:p>
            <a:pPr>
              <a:lnSpc>
                <a:spcPct val="150000"/>
              </a:lnSpc>
              <a:spcBef>
                <a:spcPts val="0"/>
              </a:spcBef>
              <a:buFont typeface="Wingdings" panose="05000000000000000000" pitchFamily="2" charset="2"/>
              <a:buChar char="q"/>
            </a:pPr>
            <a:r>
              <a:rPr lang="en-GB" sz="2600" dirty="0">
                <a:latin typeface="Arial" panose="020B0604020202020204" pitchFamily="34" charset="0"/>
                <a:cs typeface="Arial" panose="020B0604020202020204" pitchFamily="34" charset="0"/>
              </a:rPr>
              <a:t>The `elif` statement, short for "else if," is used in Python to check multiple conditions in a sequence. </a:t>
            </a:r>
          </a:p>
          <a:p>
            <a:pPr>
              <a:lnSpc>
                <a:spcPct val="150000"/>
              </a:lnSpc>
              <a:spcBef>
                <a:spcPts val="0"/>
              </a:spcBef>
              <a:buFont typeface="Wingdings" panose="05000000000000000000" pitchFamily="2" charset="2"/>
              <a:buChar char="q"/>
            </a:pPr>
            <a:r>
              <a:rPr lang="en-GB" sz="2600" dirty="0">
                <a:latin typeface="Arial" panose="020B0604020202020204" pitchFamily="34" charset="0"/>
                <a:cs typeface="Arial" panose="020B0604020202020204" pitchFamily="34" charset="0"/>
              </a:rPr>
              <a:t>It allows you to test several conditions and execute a block of code as soon as one of the conditions is true. </a:t>
            </a:r>
          </a:p>
          <a:p>
            <a:pPr>
              <a:lnSpc>
                <a:spcPct val="150000"/>
              </a:lnSpc>
              <a:spcBef>
                <a:spcPts val="0"/>
              </a:spcBef>
              <a:buFont typeface="Wingdings" panose="05000000000000000000" pitchFamily="2" charset="2"/>
              <a:buChar char="q"/>
            </a:pPr>
            <a:r>
              <a:rPr lang="en-GB" sz="2600" dirty="0">
                <a:latin typeface="Arial" panose="020B0604020202020204" pitchFamily="34" charset="0"/>
                <a:cs typeface="Arial" panose="020B0604020202020204" pitchFamily="34" charset="0"/>
              </a:rPr>
              <a:t>If none of the conditions are true, an optional `else` block can be executed.</a:t>
            </a:r>
          </a:p>
          <a:p>
            <a:endParaRPr lang="en-GB" dirty="0"/>
          </a:p>
          <a:p>
            <a:endParaRPr lang="en-GB" dirty="0"/>
          </a:p>
        </p:txBody>
      </p:sp>
    </p:spTree>
    <p:extLst>
      <p:ext uri="{BB962C8B-B14F-4D97-AF65-F5344CB8AC3E}">
        <p14:creationId xmlns:p14="http://schemas.microsoft.com/office/powerpoint/2010/main" val="4173630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AAAD4-BCF1-FCDF-E0E6-7C91910003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DCA539-325E-7558-29A6-F8C8B5D087B0}"/>
              </a:ext>
            </a:extLst>
          </p:cNvPr>
          <p:cNvSpPr>
            <a:spLocks noGrp="1"/>
          </p:cNvSpPr>
          <p:nvPr>
            <p:ph type="title"/>
          </p:nvPr>
        </p:nvSpPr>
        <p:spPr>
          <a:xfrm>
            <a:off x="323528" y="-243408"/>
            <a:ext cx="8229600" cy="1143000"/>
          </a:xfrm>
        </p:spPr>
        <p:txBody>
          <a:bodyPr/>
          <a:lstStyle/>
          <a:p>
            <a:r>
              <a:rPr lang="en-GB" dirty="0"/>
              <a:t>Elif Statement</a:t>
            </a:r>
          </a:p>
        </p:txBody>
      </p:sp>
      <p:sp>
        <p:nvSpPr>
          <p:cNvPr id="3" name="Content Placeholder 2">
            <a:extLst>
              <a:ext uri="{FF2B5EF4-FFF2-40B4-BE49-F238E27FC236}">
                <a16:creationId xmlns:a16="http://schemas.microsoft.com/office/drawing/2014/main" id="{A5C41E89-18CB-33D2-988D-EAE3E0FFF70B}"/>
              </a:ext>
            </a:extLst>
          </p:cNvPr>
          <p:cNvSpPr>
            <a:spLocks noGrp="1"/>
          </p:cNvSpPr>
          <p:nvPr>
            <p:ph idx="1"/>
          </p:nvPr>
        </p:nvSpPr>
        <p:spPr>
          <a:xfrm>
            <a:off x="323528" y="548680"/>
            <a:ext cx="8568952" cy="5328592"/>
          </a:xfrm>
        </p:spPr>
        <p:txBody>
          <a:bodyPr>
            <a:normAutofit fontScale="77500" lnSpcReduction="20000"/>
          </a:bodyPr>
          <a:lstStyle/>
          <a:p>
            <a:pPr marL="0" indent="0">
              <a:lnSpc>
                <a:spcPct val="170000"/>
              </a:lnSpc>
              <a:spcBef>
                <a:spcPts val="0"/>
              </a:spcBef>
              <a:buNone/>
            </a:pPr>
            <a:r>
              <a:rPr lang="en-GB" sz="3100" b="1" dirty="0">
                <a:latin typeface="Arial" panose="020B0604020202020204" pitchFamily="34" charset="0"/>
                <a:cs typeface="Arial" panose="020B0604020202020204" pitchFamily="34" charset="0"/>
              </a:rPr>
              <a:t>Python  Syntax:</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if condition1:</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    # code to execute if condition1 is true</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elif condition2:</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    # code to execute if condition2 is true</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elif condition3:</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    # code to execute if condition3 is true</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    # code to execute if none of the conditions are true</a:t>
            </a:r>
          </a:p>
          <a:p>
            <a:endParaRPr lang="en-GB" dirty="0"/>
          </a:p>
        </p:txBody>
      </p:sp>
    </p:spTree>
    <p:extLst>
      <p:ext uri="{BB962C8B-B14F-4D97-AF65-F5344CB8AC3E}">
        <p14:creationId xmlns:p14="http://schemas.microsoft.com/office/powerpoint/2010/main" val="1485698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8BF80-C241-9CDF-44CA-8029F413F4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F7BD4-4DBC-016D-74DA-D0D4B78472E5}"/>
              </a:ext>
            </a:extLst>
          </p:cNvPr>
          <p:cNvSpPr>
            <a:spLocks noGrp="1"/>
          </p:cNvSpPr>
          <p:nvPr>
            <p:ph type="title"/>
          </p:nvPr>
        </p:nvSpPr>
        <p:spPr>
          <a:xfrm>
            <a:off x="323528" y="-243408"/>
            <a:ext cx="8229600" cy="1143000"/>
          </a:xfrm>
        </p:spPr>
        <p:txBody>
          <a:bodyPr/>
          <a:lstStyle/>
          <a:p>
            <a:r>
              <a:rPr lang="en-GB" dirty="0"/>
              <a:t>Elif Statement</a:t>
            </a:r>
          </a:p>
        </p:txBody>
      </p:sp>
      <p:sp>
        <p:nvSpPr>
          <p:cNvPr id="3" name="Content Placeholder 2">
            <a:extLst>
              <a:ext uri="{FF2B5EF4-FFF2-40B4-BE49-F238E27FC236}">
                <a16:creationId xmlns:a16="http://schemas.microsoft.com/office/drawing/2014/main" id="{A05E6A03-47EC-5E10-5C6F-ABD8A4422651}"/>
              </a:ext>
            </a:extLst>
          </p:cNvPr>
          <p:cNvSpPr>
            <a:spLocks noGrp="1"/>
          </p:cNvSpPr>
          <p:nvPr>
            <p:ph idx="1"/>
          </p:nvPr>
        </p:nvSpPr>
        <p:spPr>
          <a:xfrm>
            <a:off x="179512" y="476672"/>
            <a:ext cx="8784976" cy="5400600"/>
          </a:xfrm>
        </p:spPr>
        <p:txBody>
          <a:bodyPr>
            <a:normAutofit fontScale="62500" lnSpcReduction="20000"/>
          </a:bodyPr>
          <a:lstStyle/>
          <a:p>
            <a:pPr marL="0" indent="0">
              <a:lnSpc>
                <a:spcPct val="170000"/>
              </a:lnSpc>
              <a:spcBef>
                <a:spcPts val="0"/>
              </a:spcBef>
              <a:buNone/>
            </a:pPr>
            <a:r>
              <a:rPr lang="en-GB" sz="3600" b="1" dirty="0">
                <a:latin typeface="Arial" panose="020B0604020202020204" pitchFamily="34" charset="0"/>
                <a:cs typeface="Arial" panose="020B0604020202020204" pitchFamily="34" charset="0"/>
              </a:rPr>
              <a:t>How It Works:</a:t>
            </a:r>
          </a:p>
          <a:p>
            <a:pPr marL="0" indent="0">
              <a:lnSpc>
                <a:spcPct val="170000"/>
              </a:lnSpc>
              <a:spcBef>
                <a:spcPts val="0"/>
              </a:spcBef>
              <a:buNone/>
            </a:pPr>
            <a:r>
              <a:rPr lang="en-GB" sz="3600" dirty="0">
                <a:latin typeface="Arial" panose="020B0604020202020204" pitchFamily="34" charset="0"/>
                <a:cs typeface="Arial" panose="020B0604020202020204" pitchFamily="34" charset="0"/>
              </a:rPr>
              <a:t>1) Condition 1: The first condition is evaluated. If it is true, the corresponding code block is executed, and the rest of the conditions are skipped.</a:t>
            </a:r>
          </a:p>
          <a:p>
            <a:pPr marL="0" indent="0">
              <a:lnSpc>
                <a:spcPct val="170000"/>
              </a:lnSpc>
              <a:spcBef>
                <a:spcPts val="0"/>
              </a:spcBef>
              <a:buNone/>
            </a:pPr>
            <a:r>
              <a:rPr lang="en-GB" sz="3600" dirty="0">
                <a:latin typeface="Arial" panose="020B0604020202020204" pitchFamily="34" charset="0"/>
                <a:cs typeface="Arial" panose="020B0604020202020204" pitchFamily="34" charset="0"/>
              </a:rPr>
              <a:t>2) Condition 2: If the first condition is false, the second condition is evaluated. If it is true, the corresponding code block is executed.</a:t>
            </a:r>
          </a:p>
          <a:p>
            <a:pPr marL="0" indent="0">
              <a:lnSpc>
                <a:spcPct val="170000"/>
              </a:lnSpc>
              <a:spcBef>
                <a:spcPts val="0"/>
              </a:spcBef>
              <a:buNone/>
            </a:pPr>
            <a:r>
              <a:rPr lang="en-GB" sz="3600" dirty="0">
                <a:latin typeface="Arial" panose="020B0604020202020204" pitchFamily="34" charset="0"/>
                <a:cs typeface="Arial" panose="020B0604020202020204" pitchFamily="34" charset="0"/>
              </a:rPr>
              <a:t>3) Condition 3: This process continues for any additional `elif` conditions.</a:t>
            </a:r>
          </a:p>
          <a:p>
            <a:pPr marL="0" indent="0">
              <a:lnSpc>
                <a:spcPct val="170000"/>
              </a:lnSpc>
              <a:spcBef>
                <a:spcPts val="0"/>
              </a:spcBef>
              <a:buNone/>
            </a:pPr>
            <a:r>
              <a:rPr lang="en-GB" sz="3600" dirty="0">
                <a:latin typeface="Arial" panose="020B0604020202020204" pitchFamily="34" charset="0"/>
                <a:cs typeface="Arial" panose="020B0604020202020204" pitchFamily="34" charset="0"/>
              </a:rPr>
              <a:t>4) Else Block: If none of the conditions are true, the `else` block is executed (if it is present).</a:t>
            </a:r>
          </a:p>
          <a:p>
            <a:endParaRPr lang="en-GB" dirty="0"/>
          </a:p>
        </p:txBody>
      </p:sp>
    </p:spTree>
    <p:extLst>
      <p:ext uri="{BB962C8B-B14F-4D97-AF65-F5344CB8AC3E}">
        <p14:creationId xmlns:p14="http://schemas.microsoft.com/office/powerpoint/2010/main" val="857308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350F8-178B-9D58-D7D3-3638638211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F39505-B023-076B-4FA8-1FC02324FEEF}"/>
              </a:ext>
            </a:extLst>
          </p:cNvPr>
          <p:cNvSpPr>
            <a:spLocks noGrp="1"/>
          </p:cNvSpPr>
          <p:nvPr>
            <p:ph type="title"/>
          </p:nvPr>
        </p:nvSpPr>
        <p:spPr>
          <a:xfrm>
            <a:off x="323528" y="-243408"/>
            <a:ext cx="8229600" cy="1143000"/>
          </a:xfrm>
        </p:spPr>
        <p:txBody>
          <a:bodyPr/>
          <a:lstStyle/>
          <a:p>
            <a:r>
              <a:rPr lang="en-GB" dirty="0"/>
              <a:t>Elif Statement - Example</a:t>
            </a:r>
          </a:p>
        </p:txBody>
      </p:sp>
      <p:sp>
        <p:nvSpPr>
          <p:cNvPr id="3" name="Content Placeholder 2">
            <a:extLst>
              <a:ext uri="{FF2B5EF4-FFF2-40B4-BE49-F238E27FC236}">
                <a16:creationId xmlns:a16="http://schemas.microsoft.com/office/drawing/2014/main" id="{FFD2FBD2-E550-25A3-60BF-7F427B16269D}"/>
              </a:ext>
            </a:extLst>
          </p:cNvPr>
          <p:cNvSpPr>
            <a:spLocks noGrp="1"/>
          </p:cNvSpPr>
          <p:nvPr>
            <p:ph idx="1"/>
          </p:nvPr>
        </p:nvSpPr>
        <p:spPr>
          <a:xfrm>
            <a:off x="323528" y="548680"/>
            <a:ext cx="9001000" cy="5256584"/>
          </a:xfrm>
        </p:spPr>
        <p:txBody>
          <a:bodyPr>
            <a:normAutofit fontScale="25000" lnSpcReduction="20000"/>
          </a:bodyPr>
          <a:lstStyle/>
          <a:p>
            <a:pPr marL="0" indent="0">
              <a:lnSpc>
                <a:spcPct val="170000"/>
              </a:lnSpc>
              <a:spcBef>
                <a:spcPts val="0"/>
              </a:spcBef>
              <a:buNone/>
            </a:pPr>
            <a:r>
              <a:rPr lang="en-GB" sz="4800" b="1" dirty="0">
                <a:latin typeface="Arial" panose="020B0604020202020204" pitchFamily="34" charset="0"/>
                <a:cs typeface="Arial" panose="020B0604020202020204" pitchFamily="34" charset="0"/>
              </a:rPr>
              <a:t>Python Example:</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score = 85</a:t>
            </a:r>
          </a:p>
          <a:p>
            <a:pPr marL="0" indent="0">
              <a:lnSpc>
                <a:spcPct val="170000"/>
              </a:lnSpc>
              <a:spcBef>
                <a:spcPts val="0"/>
              </a:spcBef>
              <a:buNone/>
            </a:pPr>
            <a:endParaRPr lang="en-GB" sz="4800" dirty="0">
              <a:latin typeface="Arial" panose="020B0604020202020204" pitchFamily="34" charset="0"/>
              <a:cs typeface="Arial" panose="020B0604020202020204" pitchFamily="34" charset="0"/>
            </a:endParaRPr>
          </a:p>
          <a:p>
            <a:pPr marL="0" indent="0">
              <a:lnSpc>
                <a:spcPct val="170000"/>
              </a:lnSpc>
              <a:spcBef>
                <a:spcPts val="0"/>
              </a:spcBef>
              <a:buNone/>
            </a:pPr>
            <a:r>
              <a:rPr lang="en-GB" sz="4800" dirty="0">
                <a:latin typeface="Arial" panose="020B0604020202020204" pitchFamily="34" charset="0"/>
                <a:cs typeface="Arial" panose="020B0604020202020204" pitchFamily="34" charset="0"/>
              </a:rPr>
              <a:t>if score &gt;= 90:</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print("Grade: A")</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elif score &gt;= 80:</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print("Grade: B")</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elif score &gt;= 70:</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print("Grade: C")</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print("Grade: F")</a:t>
            </a:r>
          </a:p>
          <a:p>
            <a:pPr marL="0" indent="0">
              <a:lnSpc>
                <a:spcPct val="170000"/>
              </a:lnSpc>
              <a:spcBef>
                <a:spcPts val="0"/>
              </a:spcBef>
              <a:buNone/>
            </a:pPr>
            <a:endParaRPr lang="en-GB" sz="4800" dirty="0">
              <a:latin typeface="Arial" panose="020B0604020202020204" pitchFamily="34" charset="0"/>
              <a:cs typeface="Arial" panose="020B0604020202020204" pitchFamily="34" charset="0"/>
            </a:endParaRPr>
          </a:p>
          <a:p>
            <a:pPr marL="0" indent="0">
              <a:lnSpc>
                <a:spcPct val="170000"/>
              </a:lnSpc>
              <a:spcBef>
                <a:spcPts val="0"/>
              </a:spcBef>
              <a:buNone/>
            </a:pPr>
            <a:r>
              <a:rPr lang="en-GB" sz="4800" dirty="0">
                <a:latin typeface="Arial" panose="020B0604020202020204" pitchFamily="34" charset="0"/>
                <a:cs typeface="Arial" panose="020B0604020202020204" pitchFamily="34" charset="0"/>
              </a:rPr>
              <a:t>In this example, the program checks the `score` against multiple conditions:</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If `score` is 90 or above, it prints "Grade: A".</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If `score` is 80 or above but less than 90, it prints "Grade: B".</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If `score` is 70 or above but less than 80, it prints "Grade: C".</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If none of the conditions are met, it prints "Grade: F".</a:t>
            </a:r>
          </a:p>
          <a:p>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78256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1FA0F-14B4-776B-82D9-517944763D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9857F-8761-04A5-75BF-7C7AF6B5ADBE}"/>
              </a:ext>
            </a:extLst>
          </p:cNvPr>
          <p:cNvSpPr>
            <a:spLocks noGrp="1"/>
          </p:cNvSpPr>
          <p:nvPr>
            <p:ph type="title"/>
          </p:nvPr>
        </p:nvSpPr>
        <p:spPr>
          <a:xfrm>
            <a:off x="323528" y="-243408"/>
            <a:ext cx="8229600" cy="1143000"/>
          </a:xfrm>
        </p:spPr>
        <p:txBody>
          <a:bodyPr/>
          <a:lstStyle/>
          <a:p>
            <a:r>
              <a:rPr lang="en-GB" dirty="0"/>
              <a:t>Elif Statement - Example</a:t>
            </a:r>
          </a:p>
        </p:txBody>
      </p:sp>
      <p:sp>
        <p:nvSpPr>
          <p:cNvPr id="3" name="Content Placeholder 2">
            <a:extLst>
              <a:ext uri="{FF2B5EF4-FFF2-40B4-BE49-F238E27FC236}">
                <a16:creationId xmlns:a16="http://schemas.microsoft.com/office/drawing/2014/main" id="{02FF7F45-18BB-A802-973A-040C4BF527DD}"/>
              </a:ext>
            </a:extLst>
          </p:cNvPr>
          <p:cNvSpPr>
            <a:spLocks noGrp="1"/>
          </p:cNvSpPr>
          <p:nvPr>
            <p:ph idx="1"/>
          </p:nvPr>
        </p:nvSpPr>
        <p:spPr>
          <a:xfrm>
            <a:off x="323528" y="548680"/>
            <a:ext cx="8568952" cy="5472608"/>
          </a:xfrm>
        </p:spPr>
        <p:txBody>
          <a:bodyPr>
            <a:normAutofit fontScale="400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Python  Example with User Input:</a:t>
            </a:r>
          </a:p>
          <a:p>
            <a:pPr marL="0" indent="0">
              <a:lnSpc>
                <a:spcPct val="170000"/>
              </a:lnSpc>
              <a:spcBef>
                <a:spcPts val="0"/>
              </a:spcBef>
              <a:buNone/>
            </a:pPr>
            <a:r>
              <a:rPr lang="en-GB" dirty="0">
                <a:latin typeface="Arial" panose="020B0604020202020204" pitchFamily="34" charset="0"/>
                <a:cs typeface="Arial" panose="020B0604020202020204" pitchFamily="34" charset="0"/>
              </a:rPr>
              <a:t>Here's an example that uses user input to demonstrate the `elif` statement:</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nSpc>
                <a:spcPct val="170000"/>
              </a:lnSpc>
              <a:spcBef>
                <a:spcPts val="0"/>
              </a:spcBef>
              <a:buNone/>
            </a:pPr>
            <a:r>
              <a:rPr lang="en-GB" dirty="0">
                <a:latin typeface="Arial" panose="020B0604020202020204" pitchFamily="34" charset="0"/>
                <a:cs typeface="Arial" panose="020B0604020202020204" pitchFamily="34" charset="0"/>
              </a:rPr>
              <a:t>temperature = int(input("Enter the temperature in Celsius: "))</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nSpc>
                <a:spcPct val="170000"/>
              </a:lnSpc>
              <a:spcBef>
                <a:spcPts val="0"/>
              </a:spcBef>
              <a:buNone/>
            </a:pPr>
            <a:r>
              <a:rPr lang="en-GB" dirty="0">
                <a:latin typeface="Arial" panose="020B0604020202020204" pitchFamily="34" charset="0"/>
                <a:cs typeface="Arial" panose="020B0604020202020204" pitchFamily="34" charset="0"/>
              </a:rPr>
              <a:t>if temperature &gt;= 30:</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print("It's hot outside.")</a:t>
            </a:r>
          </a:p>
          <a:p>
            <a:pPr marL="0" indent="0">
              <a:lnSpc>
                <a:spcPct val="170000"/>
              </a:lnSpc>
              <a:spcBef>
                <a:spcPts val="0"/>
              </a:spcBef>
              <a:buNone/>
            </a:pPr>
            <a:r>
              <a:rPr lang="en-GB" dirty="0">
                <a:latin typeface="Arial" panose="020B0604020202020204" pitchFamily="34" charset="0"/>
                <a:cs typeface="Arial" panose="020B0604020202020204" pitchFamily="34" charset="0"/>
              </a:rPr>
              <a:t>elif temperature &gt;= 20:</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print("The weather is warm.")</a:t>
            </a:r>
          </a:p>
          <a:p>
            <a:pPr marL="0" indent="0">
              <a:lnSpc>
                <a:spcPct val="170000"/>
              </a:lnSpc>
              <a:spcBef>
                <a:spcPts val="0"/>
              </a:spcBef>
              <a:buNone/>
            </a:pPr>
            <a:r>
              <a:rPr lang="en-GB" dirty="0">
                <a:latin typeface="Arial" panose="020B0604020202020204" pitchFamily="34" charset="0"/>
                <a:cs typeface="Arial" panose="020B0604020202020204" pitchFamily="34" charset="0"/>
              </a:rPr>
              <a:t>elif temperature &gt;= 10:</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print("It's cool outside.")</a:t>
            </a:r>
          </a:p>
          <a:p>
            <a:pPr marL="0" indent="0">
              <a:lnSpc>
                <a:spcPct val="170000"/>
              </a:lnSpc>
              <a:spcBef>
                <a:spcPts val="0"/>
              </a:spcBef>
              <a:buNone/>
            </a:pPr>
            <a:r>
              <a:rPr lang="en-GB"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print("It's cold outside.")</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nSpc>
                <a:spcPct val="170000"/>
              </a:lnSpc>
              <a:spcBef>
                <a:spcPts val="0"/>
              </a:spcBef>
              <a:buNone/>
            </a:pPr>
            <a:r>
              <a:rPr lang="en-GB" dirty="0">
                <a:latin typeface="Arial" panose="020B0604020202020204" pitchFamily="34" charset="0"/>
                <a:cs typeface="Arial" panose="020B0604020202020204" pitchFamily="34" charset="0"/>
              </a:rPr>
              <a:t>In this example, the program asks the user to enter the temperature and then checks it against multiple conditions to determine the weather description.</a:t>
            </a:r>
          </a:p>
          <a:p>
            <a:pPr marL="0" indent="0">
              <a:lnSpc>
                <a:spcPct val="170000"/>
              </a:lnSpc>
              <a:spcBef>
                <a:spcPts val="0"/>
              </a:spcBef>
              <a:buNone/>
            </a:pPr>
            <a:endParaRPr lang="en-GB" dirty="0"/>
          </a:p>
          <a:p>
            <a:endParaRPr lang="en-GB" dirty="0"/>
          </a:p>
        </p:txBody>
      </p:sp>
    </p:spTree>
    <p:extLst>
      <p:ext uri="{BB962C8B-B14F-4D97-AF65-F5344CB8AC3E}">
        <p14:creationId xmlns:p14="http://schemas.microsoft.com/office/powerpoint/2010/main" val="817335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BC2FB-67EE-AC0F-B569-ECAFC0BA73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FD2971-C8D6-F3D9-E890-77B91B036633}"/>
              </a:ext>
            </a:extLst>
          </p:cNvPr>
          <p:cNvSpPr>
            <a:spLocks noGrp="1"/>
          </p:cNvSpPr>
          <p:nvPr>
            <p:ph type="title"/>
          </p:nvPr>
        </p:nvSpPr>
        <p:spPr>
          <a:xfrm>
            <a:off x="323528" y="-243408"/>
            <a:ext cx="8229600" cy="1143000"/>
          </a:xfrm>
        </p:spPr>
        <p:txBody>
          <a:bodyPr/>
          <a:lstStyle/>
          <a:p>
            <a:r>
              <a:rPr lang="en-GB" dirty="0"/>
              <a:t>Elif Statement - Example</a:t>
            </a:r>
          </a:p>
        </p:txBody>
      </p:sp>
      <p:sp>
        <p:nvSpPr>
          <p:cNvPr id="3" name="Content Placeholder 2">
            <a:extLst>
              <a:ext uri="{FF2B5EF4-FFF2-40B4-BE49-F238E27FC236}">
                <a16:creationId xmlns:a16="http://schemas.microsoft.com/office/drawing/2014/main" id="{66B445EB-B81A-1234-7D2E-096EA8E7B9FE}"/>
              </a:ext>
            </a:extLst>
          </p:cNvPr>
          <p:cNvSpPr>
            <a:spLocks noGrp="1"/>
          </p:cNvSpPr>
          <p:nvPr>
            <p:ph idx="1"/>
          </p:nvPr>
        </p:nvSpPr>
        <p:spPr>
          <a:xfrm>
            <a:off x="215516" y="620688"/>
            <a:ext cx="8712968" cy="5184576"/>
          </a:xfrm>
        </p:spPr>
        <p:txBody>
          <a:bodyPr>
            <a:normAutofit fontScale="32500" lnSpcReduction="20000"/>
          </a:bodyPr>
          <a:lstStyle/>
          <a:p>
            <a:pPr marL="0" indent="0">
              <a:lnSpc>
                <a:spcPct val="170000"/>
              </a:lnSpc>
              <a:spcBef>
                <a:spcPts val="0"/>
              </a:spcBef>
              <a:buNone/>
            </a:pPr>
            <a:r>
              <a:rPr lang="en-GB" sz="3700" b="1" dirty="0">
                <a:latin typeface="Arial" panose="020B0604020202020204" pitchFamily="34" charset="0"/>
                <a:cs typeface="Arial" panose="020B0604020202020204" pitchFamily="34" charset="0"/>
              </a:rPr>
              <a:t>Python  Example of Nested Elif Statements:</a:t>
            </a:r>
          </a:p>
          <a:p>
            <a:pPr marL="0" indent="0">
              <a:lnSpc>
                <a:spcPct val="170000"/>
              </a:lnSpc>
              <a:spcBef>
                <a:spcPts val="0"/>
              </a:spcBef>
              <a:buNone/>
            </a:pPr>
            <a:endParaRPr lang="en-GB" sz="37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700" dirty="0">
                <a:latin typeface="Arial" panose="020B0604020202020204" pitchFamily="34" charset="0"/>
                <a:cs typeface="Arial" panose="020B0604020202020204" pitchFamily="34" charset="0"/>
              </a:rPr>
              <a:t>age = 20</a:t>
            </a:r>
          </a:p>
          <a:p>
            <a:pPr marL="0" indent="0">
              <a:lnSpc>
                <a:spcPct val="170000"/>
              </a:lnSpc>
              <a:spcBef>
                <a:spcPts val="0"/>
              </a:spcBef>
              <a:buNone/>
            </a:pPr>
            <a:r>
              <a:rPr lang="en-GB" sz="3700" dirty="0" err="1">
                <a:latin typeface="Arial" panose="020B0604020202020204" pitchFamily="34" charset="0"/>
                <a:cs typeface="Arial" panose="020B0604020202020204" pitchFamily="34" charset="0"/>
              </a:rPr>
              <a:t>has_id</a:t>
            </a:r>
            <a:r>
              <a:rPr lang="en-GB" sz="3700" dirty="0">
                <a:latin typeface="Arial" panose="020B0604020202020204" pitchFamily="34" charset="0"/>
                <a:cs typeface="Arial" panose="020B0604020202020204" pitchFamily="34" charset="0"/>
              </a:rPr>
              <a:t> = True</a:t>
            </a:r>
          </a:p>
          <a:p>
            <a:pPr marL="0" indent="0">
              <a:lnSpc>
                <a:spcPct val="170000"/>
              </a:lnSpc>
              <a:spcBef>
                <a:spcPts val="0"/>
              </a:spcBef>
              <a:buNone/>
            </a:pPr>
            <a:endParaRPr lang="en-GB" sz="37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700" dirty="0">
                <a:latin typeface="Arial" panose="020B0604020202020204" pitchFamily="34" charset="0"/>
                <a:cs typeface="Arial" panose="020B0604020202020204" pitchFamily="34" charset="0"/>
              </a:rPr>
              <a:t>if age &gt;= 18:</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if </a:t>
            </a:r>
            <a:r>
              <a:rPr lang="en-GB" sz="3700" dirty="0" err="1">
                <a:latin typeface="Arial" panose="020B0604020202020204" pitchFamily="34" charset="0"/>
                <a:cs typeface="Arial" panose="020B0604020202020204" pitchFamily="34" charset="0"/>
              </a:rPr>
              <a:t>has_id</a:t>
            </a:r>
            <a:r>
              <a:rPr lang="en-GB" sz="3700" dirty="0">
                <a:latin typeface="Arial" panose="020B0604020202020204" pitchFamily="34" charset="0"/>
                <a:cs typeface="Arial" panose="020B0604020202020204" pitchFamily="34" charset="0"/>
              </a:rPr>
              <a:t>:</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print("You can enter the club.")</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elif age &gt;= 21:</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print("You can enter the club and drink alcohol.")</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else:</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print("You need an ID to enter.")</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print("You are not old enough to enter.")</a:t>
            </a:r>
          </a:p>
          <a:p>
            <a:pPr marL="0" indent="0">
              <a:lnSpc>
                <a:spcPct val="170000"/>
              </a:lnSpc>
              <a:spcBef>
                <a:spcPts val="0"/>
              </a:spcBef>
              <a:buNone/>
            </a:pPr>
            <a:endParaRPr lang="en-GB" sz="37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700" dirty="0">
                <a:latin typeface="Arial" panose="020B0604020202020204" pitchFamily="34" charset="0"/>
                <a:cs typeface="Arial" panose="020B0604020202020204" pitchFamily="34" charset="0"/>
              </a:rPr>
              <a:t>In this example, the program first checks if `age &gt;= 18`. If true, it then checks if `</a:t>
            </a:r>
            <a:r>
              <a:rPr lang="en-GB" sz="3700" dirty="0" err="1">
                <a:latin typeface="Arial" panose="020B0604020202020204" pitchFamily="34" charset="0"/>
                <a:cs typeface="Arial" panose="020B0604020202020204" pitchFamily="34" charset="0"/>
              </a:rPr>
              <a:t>has_id</a:t>
            </a:r>
            <a:r>
              <a:rPr lang="en-GB" sz="3700" dirty="0">
                <a:latin typeface="Arial" panose="020B0604020202020204" pitchFamily="34" charset="0"/>
                <a:cs typeface="Arial" panose="020B0604020202020204" pitchFamily="34" charset="0"/>
              </a:rPr>
              <a:t>` is true. If not, it checks if the age is 21 or older to determine if the person can drink alcohol.</a:t>
            </a:r>
          </a:p>
          <a:p>
            <a:endParaRPr lang="en-GB" dirty="0"/>
          </a:p>
        </p:txBody>
      </p:sp>
    </p:spTree>
    <p:extLst>
      <p:ext uri="{BB962C8B-B14F-4D97-AF65-F5344CB8AC3E}">
        <p14:creationId xmlns:p14="http://schemas.microsoft.com/office/powerpoint/2010/main" val="31615266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C42C9-592A-63D8-5F67-6A0514F487B0}"/>
              </a:ext>
            </a:extLst>
          </p:cNvPr>
          <p:cNvSpPr>
            <a:spLocks noGrp="1"/>
          </p:cNvSpPr>
          <p:nvPr>
            <p:ph type="title"/>
          </p:nvPr>
        </p:nvSpPr>
        <p:spPr>
          <a:xfrm>
            <a:off x="457200" y="-243408"/>
            <a:ext cx="8229600" cy="1143000"/>
          </a:xfrm>
        </p:spPr>
        <p:txBody>
          <a:bodyPr/>
          <a:lstStyle/>
          <a:p>
            <a:r>
              <a:rPr lang="en-GB" dirty="0"/>
              <a:t>NESTED IF</a:t>
            </a:r>
          </a:p>
        </p:txBody>
      </p:sp>
      <p:sp>
        <p:nvSpPr>
          <p:cNvPr id="3" name="Content Placeholder 2">
            <a:extLst>
              <a:ext uri="{FF2B5EF4-FFF2-40B4-BE49-F238E27FC236}">
                <a16:creationId xmlns:a16="http://schemas.microsoft.com/office/drawing/2014/main" id="{9CB717EB-5BC2-A864-1DAC-E40869096196}"/>
              </a:ext>
            </a:extLst>
          </p:cNvPr>
          <p:cNvSpPr>
            <a:spLocks noGrp="1"/>
          </p:cNvSpPr>
          <p:nvPr>
            <p:ph idx="1"/>
          </p:nvPr>
        </p:nvSpPr>
        <p:spPr>
          <a:xfrm>
            <a:off x="251520" y="692696"/>
            <a:ext cx="8229600" cy="3917032"/>
          </a:xfrm>
        </p:spPr>
        <p:txBody>
          <a:bodyPr>
            <a:normAutofit fontScale="92500" lnSpcReduction="20000"/>
          </a:bodyPr>
          <a:lstStyle/>
          <a:p>
            <a:pPr marL="0" indent="0">
              <a:lnSpc>
                <a:spcPct val="150000"/>
              </a:lnSpc>
              <a:spcBef>
                <a:spcPts val="0"/>
              </a:spcBef>
              <a:buNone/>
            </a:pPr>
            <a:r>
              <a:rPr lang="en-GB" dirty="0">
                <a:latin typeface="Arial" panose="020B0604020202020204" pitchFamily="34" charset="0"/>
                <a:cs typeface="Arial" panose="020B0604020202020204" pitchFamily="34" charset="0"/>
              </a:rPr>
              <a:t>Nested If</a:t>
            </a:r>
          </a:p>
          <a:p>
            <a:pPr>
              <a:lnSpc>
                <a:spcPct val="15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A nested if statement is an `if` statement that is placed inside another `if` or `else` block. </a:t>
            </a:r>
          </a:p>
          <a:p>
            <a:pPr>
              <a:lnSpc>
                <a:spcPct val="15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This allows you to create more complex decision-making structures by hierarchically checking multiple conditions.</a:t>
            </a:r>
          </a:p>
          <a:p>
            <a:pPr>
              <a:buFont typeface="Wingdings" panose="05000000000000000000" pitchFamily="2" charset="2"/>
              <a:buChar char="q"/>
            </a:pPr>
            <a:endParaRPr lang="en-GB" dirty="0"/>
          </a:p>
          <a:p>
            <a:endParaRPr lang="en-GB" dirty="0"/>
          </a:p>
        </p:txBody>
      </p:sp>
    </p:spTree>
    <p:extLst>
      <p:ext uri="{BB962C8B-B14F-4D97-AF65-F5344CB8AC3E}">
        <p14:creationId xmlns:p14="http://schemas.microsoft.com/office/powerpoint/2010/main" val="3371848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FDB69-33F1-4A25-2954-3180A3209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13F375-9AD0-259B-4FCF-C7FB1E5DFB2F}"/>
              </a:ext>
            </a:extLst>
          </p:cNvPr>
          <p:cNvSpPr>
            <a:spLocks noGrp="1"/>
          </p:cNvSpPr>
          <p:nvPr>
            <p:ph type="title"/>
          </p:nvPr>
        </p:nvSpPr>
        <p:spPr>
          <a:xfrm>
            <a:off x="457200" y="-243408"/>
            <a:ext cx="8229600" cy="1143000"/>
          </a:xfrm>
        </p:spPr>
        <p:txBody>
          <a:bodyPr/>
          <a:lstStyle/>
          <a:p>
            <a:r>
              <a:rPr lang="en-GB" dirty="0"/>
              <a:t>Nested If</a:t>
            </a:r>
          </a:p>
        </p:txBody>
      </p:sp>
      <p:sp>
        <p:nvSpPr>
          <p:cNvPr id="3" name="Content Placeholder 2">
            <a:extLst>
              <a:ext uri="{FF2B5EF4-FFF2-40B4-BE49-F238E27FC236}">
                <a16:creationId xmlns:a16="http://schemas.microsoft.com/office/drawing/2014/main" id="{17B40D88-4E41-24EF-78D7-B12AE7587C83}"/>
              </a:ext>
            </a:extLst>
          </p:cNvPr>
          <p:cNvSpPr>
            <a:spLocks noGrp="1"/>
          </p:cNvSpPr>
          <p:nvPr>
            <p:ph idx="1"/>
          </p:nvPr>
        </p:nvSpPr>
        <p:spPr>
          <a:xfrm>
            <a:off x="251520" y="692696"/>
            <a:ext cx="8712968" cy="4968552"/>
          </a:xfrm>
        </p:spPr>
        <p:txBody>
          <a:bodyPr>
            <a:normAutofit fontScale="700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Python Syntax:</a:t>
            </a:r>
          </a:p>
          <a:p>
            <a:pPr marL="0" indent="0">
              <a:lnSpc>
                <a:spcPct val="170000"/>
              </a:lnSpc>
              <a:spcBef>
                <a:spcPts val="0"/>
              </a:spcBef>
              <a:buNone/>
            </a:pPr>
            <a:r>
              <a:rPr lang="en-GB" dirty="0">
                <a:latin typeface="Arial" panose="020B0604020202020204" pitchFamily="34" charset="0"/>
                <a:cs typeface="Arial" panose="020B0604020202020204" pitchFamily="34" charset="0"/>
              </a:rPr>
              <a:t>if condition1:</a:t>
            </a:r>
          </a:p>
          <a:p>
            <a:pPr marL="0" indent="0">
              <a:lnSpc>
                <a:spcPct val="170000"/>
              </a:lnSpc>
              <a:spcBef>
                <a:spcPts val="0"/>
              </a:spcBef>
              <a:buNone/>
            </a:pPr>
            <a:r>
              <a:rPr lang="en-GB" dirty="0">
                <a:latin typeface="Arial" panose="020B0604020202020204" pitchFamily="34" charset="0"/>
                <a:cs typeface="Arial" panose="020B0604020202020204" pitchFamily="34" charset="0"/>
              </a:rPr>
              <a:t>    # code to execute if condition1 is true</a:t>
            </a:r>
          </a:p>
          <a:p>
            <a:pPr marL="0" indent="0">
              <a:lnSpc>
                <a:spcPct val="170000"/>
              </a:lnSpc>
              <a:spcBef>
                <a:spcPts val="0"/>
              </a:spcBef>
              <a:buNone/>
            </a:pPr>
            <a:r>
              <a:rPr lang="en-GB" dirty="0">
                <a:latin typeface="Arial" panose="020B0604020202020204" pitchFamily="34" charset="0"/>
                <a:cs typeface="Arial" panose="020B0604020202020204" pitchFamily="34" charset="0"/>
              </a:rPr>
              <a:t>    if condition2:</a:t>
            </a:r>
          </a:p>
          <a:p>
            <a:pPr marL="0" indent="0">
              <a:lnSpc>
                <a:spcPct val="170000"/>
              </a:lnSpc>
              <a:spcBef>
                <a:spcPts val="0"/>
              </a:spcBef>
              <a:buNone/>
            </a:pPr>
            <a:r>
              <a:rPr lang="en-GB" dirty="0">
                <a:latin typeface="Arial" panose="020B0604020202020204" pitchFamily="34" charset="0"/>
                <a:cs typeface="Arial" panose="020B0604020202020204" pitchFamily="34" charset="0"/>
              </a:rPr>
              <a:t>        # code to execute if condition2 is true</a:t>
            </a:r>
          </a:p>
          <a:p>
            <a:pPr marL="0" indent="0">
              <a:lnSpc>
                <a:spcPct val="170000"/>
              </a:lnSpc>
              <a:spcBef>
                <a:spcPts val="0"/>
              </a:spcBef>
              <a:buNone/>
            </a:pPr>
            <a:r>
              <a:rPr lang="en-GB" dirty="0">
                <a:latin typeface="Arial" panose="020B0604020202020204" pitchFamily="34" charset="0"/>
                <a:cs typeface="Arial" panose="020B0604020202020204" pitchFamily="34" charset="0"/>
              </a:rPr>
              <a:t>    else:</a:t>
            </a:r>
          </a:p>
          <a:p>
            <a:pPr marL="0" indent="0">
              <a:lnSpc>
                <a:spcPct val="170000"/>
              </a:lnSpc>
              <a:spcBef>
                <a:spcPts val="0"/>
              </a:spcBef>
              <a:buNone/>
            </a:pPr>
            <a:r>
              <a:rPr lang="en-GB" dirty="0">
                <a:latin typeface="Arial" panose="020B0604020202020204" pitchFamily="34" charset="0"/>
                <a:cs typeface="Arial" panose="020B0604020202020204" pitchFamily="34" charset="0"/>
              </a:rPr>
              <a:t>        # code to execute if condition2 is false</a:t>
            </a:r>
          </a:p>
          <a:p>
            <a:pPr marL="0" indent="0">
              <a:lnSpc>
                <a:spcPct val="170000"/>
              </a:lnSpc>
              <a:spcBef>
                <a:spcPts val="0"/>
              </a:spcBef>
              <a:buNone/>
            </a:pPr>
            <a:r>
              <a:rPr lang="en-GB"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dirty="0">
                <a:latin typeface="Arial" panose="020B0604020202020204" pitchFamily="34" charset="0"/>
                <a:cs typeface="Arial" panose="020B0604020202020204" pitchFamily="34" charset="0"/>
              </a:rPr>
              <a:t>    # code to execute if condition1 is false</a:t>
            </a:r>
          </a:p>
          <a:p>
            <a:endParaRPr lang="en-GB" dirty="0"/>
          </a:p>
        </p:txBody>
      </p:sp>
    </p:spTree>
    <p:extLst>
      <p:ext uri="{BB962C8B-B14F-4D97-AF65-F5344CB8AC3E}">
        <p14:creationId xmlns:p14="http://schemas.microsoft.com/office/powerpoint/2010/main" val="771535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756B3-BFE6-7F98-2EEE-A7C50B7056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F193FF-79A7-788B-F038-807E59DAC959}"/>
              </a:ext>
            </a:extLst>
          </p:cNvPr>
          <p:cNvSpPr>
            <a:spLocks noGrp="1"/>
          </p:cNvSpPr>
          <p:nvPr>
            <p:ph type="title"/>
          </p:nvPr>
        </p:nvSpPr>
        <p:spPr>
          <a:xfrm>
            <a:off x="457200" y="-243408"/>
            <a:ext cx="8229600" cy="1143000"/>
          </a:xfrm>
        </p:spPr>
        <p:txBody>
          <a:bodyPr/>
          <a:lstStyle/>
          <a:p>
            <a:r>
              <a:rPr lang="en-GB" dirty="0"/>
              <a:t>Nested If</a:t>
            </a:r>
          </a:p>
        </p:txBody>
      </p:sp>
      <p:sp>
        <p:nvSpPr>
          <p:cNvPr id="3" name="Content Placeholder 2">
            <a:extLst>
              <a:ext uri="{FF2B5EF4-FFF2-40B4-BE49-F238E27FC236}">
                <a16:creationId xmlns:a16="http://schemas.microsoft.com/office/drawing/2014/main" id="{CE93EC7D-1015-3199-E13B-60A571A079B0}"/>
              </a:ext>
            </a:extLst>
          </p:cNvPr>
          <p:cNvSpPr>
            <a:spLocks noGrp="1"/>
          </p:cNvSpPr>
          <p:nvPr>
            <p:ph idx="1"/>
          </p:nvPr>
        </p:nvSpPr>
        <p:spPr>
          <a:xfrm>
            <a:off x="251520" y="692696"/>
            <a:ext cx="8229600" cy="4968552"/>
          </a:xfrm>
        </p:spPr>
        <p:txBody>
          <a:bodyPr>
            <a:normAutofit fontScale="85000" lnSpcReduction="10000"/>
          </a:bodyPr>
          <a:lstStyle/>
          <a:p>
            <a:pPr marL="0" indent="0">
              <a:lnSpc>
                <a:spcPct val="160000"/>
              </a:lnSpc>
              <a:spcBef>
                <a:spcPts val="0"/>
              </a:spcBef>
              <a:buNone/>
            </a:pPr>
            <a:r>
              <a:rPr lang="en-GB" b="1" dirty="0"/>
              <a:t>How It Works:</a:t>
            </a:r>
          </a:p>
          <a:p>
            <a:pPr marL="0" indent="0">
              <a:lnSpc>
                <a:spcPct val="160000"/>
              </a:lnSpc>
              <a:spcBef>
                <a:spcPts val="0"/>
              </a:spcBef>
              <a:buNone/>
            </a:pPr>
            <a:r>
              <a:rPr lang="en-GB" dirty="0"/>
              <a:t>1) Condition 1: The outer `if` statement checks the first condition.</a:t>
            </a:r>
          </a:p>
          <a:p>
            <a:pPr marL="0" indent="0">
              <a:lnSpc>
                <a:spcPct val="160000"/>
              </a:lnSpc>
              <a:spcBef>
                <a:spcPts val="0"/>
              </a:spcBef>
              <a:buNone/>
            </a:pPr>
            <a:r>
              <a:rPr lang="en-GB" dirty="0"/>
              <a:t>2) Condition 2: If the first condition is true, the nested `if` statement checks the second condition.</a:t>
            </a:r>
          </a:p>
          <a:p>
            <a:pPr marL="0" indent="0">
              <a:lnSpc>
                <a:spcPct val="160000"/>
              </a:lnSpc>
              <a:spcBef>
                <a:spcPts val="0"/>
              </a:spcBef>
              <a:buNone/>
            </a:pPr>
            <a:r>
              <a:rPr lang="en-GB" dirty="0"/>
              <a:t>3) Else Blocks: You can include `else` blocks at any level to handle cases where the conditions are false.</a:t>
            </a:r>
          </a:p>
          <a:p>
            <a:endParaRPr lang="en-GB" dirty="0"/>
          </a:p>
        </p:txBody>
      </p:sp>
    </p:spTree>
    <p:extLst>
      <p:ext uri="{BB962C8B-B14F-4D97-AF65-F5344CB8AC3E}">
        <p14:creationId xmlns:p14="http://schemas.microsoft.com/office/powerpoint/2010/main" val="23663404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63EF3-6179-DB70-B75E-AB7CE700A8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CFED24-BAD1-3B9A-8221-E22F438789FB}"/>
              </a:ext>
            </a:extLst>
          </p:cNvPr>
          <p:cNvSpPr>
            <a:spLocks noGrp="1"/>
          </p:cNvSpPr>
          <p:nvPr>
            <p:ph type="title"/>
          </p:nvPr>
        </p:nvSpPr>
        <p:spPr>
          <a:xfrm>
            <a:off x="457200" y="-243408"/>
            <a:ext cx="8229600" cy="1143000"/>
          </a:xfrm>
        </p:spPr>
        <p:txBody>
          <a:bodyPr/>
          <a:lstStyle/>
          <a:p>
            <a:r>
              <a:rPr lang="en-GB" dirty="0"/>
              <a:t>Nested If - Example</a:t>
            </a:r>
          </a:p>
        </p:txBody>
      </p:sp>
      <p:sp>
        <p:nvSpPr>
          <p:cNvPr id="3" name="Content Placeholder 2">
            <a:extLst>
              <a:ext uri="{FF2B5EF4-FFF2-40B4-BE49-F238E27FC236}">
                <a16:creationId xmlns:a16="http://schemas.microsoft.com/office/drawing/2014/main" id="{CC7663E1-363C-C4AA-C577-0F0211080CD1}"/>
              </a:ext>
            </a:extLst>
          </p:cNvPr>
          <p:cNvSpPr>
            <a:spLocks noGrp="1"/>
          </p:cNvSpPr>
          <p:nvPr>
            <p:ph idx="1"/>
          </p:nvPr>
        </p:nvSpPr>
        <p:spPr>
          <a:xfrm>
            <a:off x="251520" y="692696"/>
            <a:ext cx="8640960" cy="5112568"/>
          </a:xfrm>
        </p:spPr>
        <p:txBody>
          <a:bodyPr>
            <a:normAutofit fontScale="32500" lnSpcReduction="20000"/>
          </a:bodyPr>
          <a:lstStyle/>
          <a:p>
            <a:pPr marL="0" indent="0">
              <a:lnSpc>
                <a:spcPct val="170000"/>
              </a:lnSpc>
              <a:spcBef>
                <a:spcPts val="0"/>
              </a:spcBef>
              <a:buNone/>
            </a:pPr>
            <a:r>
              <a:rPr lang="en-GB" sz="3700" b="1" dirty="0">
                <a:latin typeface="Arial" panose="020B0604020202020204" pitchFamily="34" charset="0"/>
                <a:cs typeface="Arial" panose="020B0604020202020204" pitchFamily="34" charset="0"/>
              </a:rPr>
              <a:t>Python Example:</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age = 20</a:t>
            </a:r>
          </a:p>
          <a:p>
            <a:pPr marL="0" indent="0">
              <a:lnSpc>
                <a:spcPct val="170000"/>
              </a:lnSpc>
              <a:spcBef>
                <a:spcPts val="0"/>
              </a:spcBef>
              <a:buNone/>
            </a:pPr>
            <a:r>
              <a:rPr lang="en-GB" sz="3700" dirty="0" err="1">
                <a:latin typeface="Arial" panose="020B0604020202020204" pitchFamily="34" charset="0"/>
                <a:cs typeface="Arial" panose="020B0604020202020204" pitchFamily="34" charset="0"/>
              </a:rPr>
              <a:t>has_id</a:t>
            </a:r>
            <a:r>
              <a:rPr lang="en-GB" sz="3700" dirty="0">
                <a:latin typeface="Arial" panose="020B0604020202020204" pitchFamily="34" charset="0"/>
                <a:cs typeface="Arial" panose="020B0604020202020204" pitchFamily="34" charset="0"/>
              </a:rPr>
              <a:t> = True</a:t>
            </a:r>
          </a:p>
          <a:p>
            <a:pPr marL="0" indent="0">
              <a:lnSpc>
                <a:spcPct val="170000"/>
              </a:lnSpc>
              <a:spcBef>
                <a:spcPts val="0"/>
              </a:spcBef>
              <a:buNone/>
            </a:pPr>
            <a:endParaRPr lang="en-GB" sz="37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700" dirty="0">
                <a:latin typeface="Arial" panose="020B0604020202020204" pitchFamily="34" charset="0"/>
                <a:cs typeface="Arial" panose="020B0604020202020204" pitchFamily="34" charset="0"/>
              </a:rPr>
              <a:t>if age &gt;= 18:</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if </a:t>
            </a:r>
            <a:r>
              <a:rPr lang="en-GB" sz="3700" dirty="0" err="1">
                <a:latin typeface="Arial" panose="020B0604020202020204" pitchFamily="34" charset="0"/>
                <a:cs typeface="Arial" panose="020B0604020202020204" pitchFamily="34" charset="0"/>
              </a:rPr>
              <a:t>has_id</a:t>
            </a:r>
            <a:r>
              <a:rPr lang="en-GB" sz="3700" dirty="0">
                <a:latin typeface="Arial" panose="020B0604020202020204" pitchFamily="34" charset="0"/>
                <a:cs typeface="Arial" panose="020B0604020202020204" pitchFamily="34" charset="0"/>
              </a:rPr>
              <a:t>:</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print("You can enter the club.")</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else:</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print("You need an ID to enter.")</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print("You are not old enough to enter.")</a:t>
            </a:r>
          </a:p>
          <a:p>
            <a:pPr marL="0" indent="0">
              <a:lnSpc>
                <a:spcPct val="170000"/>
              </a:lnSpc>
              <a:spcBef>
                <a:spcPts val="0"/>
              </a:spcBef>
              <a:buNone/>
            </a:pPr>
            <a:endParaRPr lang="en-GB" sz="37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700" b="1" dirty="0">
                <a:latin typeface="Arial" panose="020B0604020202020204" pitchFamily="34" charset="0"/>
                <a:cs typeface="Arial" panose="020B0604020202020204" pitchFamily="34" charset="0"/>
              </a:rPr>
              <a:t>In this example:</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The outer `if` statement checks if `age &gt;= 18`.</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If true, the nested `if` statement checks if `</a:t>
            </a:r>
            <a:r>
              <a:rPr lang="en-GB" sz="3700" dirty="0" err="1">
                <a:latin typeface="Arial" panose="020B0604020202020204" pitchFamily="34" charset="0"/>
                <a:cs typeface="Arial" panose="020B0604020202020204" pitchFamily="34" charset="0"/>
              </a:rPr>
              <a:t>has_id</a:t>
            </a:r>
            <a:r>
              <a:rPr lang="en-GB" sz="3700" dirty="0">
                <a:latin typeface="Arial" panose="020B0604020202020204" pitchFamily="34" charset="0"/>
                <a:cs typeface="Arial" panose="020B0604020202020204" pitchFamily="34" charset="0"/>
              </a:rPr>
              <a:t>` is true.</a:t>
            </a:r>
          </a:p>
          <a:p>
            <a:pPr marL="0" indent="0">
              <a:lnSpc>
                <a:spcPct val="170000"/>
              </a:lnSpc>
              <a:spcBef>
                <a:spcPts val="0"/>
              </a:spcBef>
              <a:buNone/>
            </a:pPr>
            <a:r>
              <a:rPr lang="en-GB" sz="3700" dirty="0">
                <a:latin typeface="Arial" panose="020B0604020202020204" pitchFamily="34" charset="0"/>
                <a:cs typeface="Arial" panose="020B0604020202020204" pitchFamily="34" charset="0"/>
              </a:rPr>
              <a:t>- Depending on the result, it prints the appropriate message.</a:t>
            </a:r>
          </a:p>
          <a:p>
            <a:endParaRPr lang="en-GB" dirty="0"/>
          </a:p>
          <a:p>
            <a:endParaRPr lang="en-GB" dirty="0"/>
          </a:p>
        </p:txBody>
      </p:sp>
    </p:spTree>
    <p:extLst>
      <p:ext uri="{BB962C8B-B14F-4D97-AF65-F5344CB8AC3E}">
        <p14:creationId xmlns:p14="http://schemas.microsoft.com/office/powerpoint/2010/main" val="933722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AE456-2841-E54B-13FC-D6DDAF21CB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C4FCFD-FBC0-4CC8-79E1-D755FA786D63}"/>
              </a:ext>
            </a:extLst>
          </p:cNvPr>
          <p:cNvSpPr>
            <a:spLocks noGrp="1"/>
          </p:cNvSpPr>
          <p:nvPr>
            <p:ph type="title"/>
          </p:nvPr>
        </p:nvSpPr>
        <p:spPr>
          <a:xfrm>
            <a:off x="251520" y="-315416"/>
            <a:ext cx="8229600" cy="1143000"/>
          </a:xfrm>
        </p:spPr>
        <p:txBody>
          <a:bodyPr/>
          <a:lstStyle/>
          <a:p>
            <a:r>
              <a:rPr lang="en-GB" dirty="0"/>
              <a:t>Nested If - Example</a:t>
            </a:r>
          </a:p>
        </p:txBody>
      </p:sp>
      <p:sp>
        <p:nvSpPr>
          <p:cNvPr id="3" name="Content Placeholder 2">
            <a:extLst>
              <a:ext uri="{FF2B5EF4-FFF2-40B4-BE49-F238E27FC236}">
                <a16:creationId xmlns:a16="http://schemas.microsoft.com/office/drawing/2014/main" id="{06A4E623-20BC-75DE-D39B-853C6C47CD65}"/>
              </a:ext>
            </a:extLst>
          </p:cNvPr>
          <p:cNvSpPr>
            <a:spLocks noGrp="1"/>
          </p:cNvSpPr>
          <p:nvPr>
            <p:ph idx="1"/>
          </p:nvPr>
        </p:nvSpPr>
        <p:spPr>
          <a:xfrm>
            <a:off x="251520" y="553118"/>
            <a:ext cx="4464496" cy="3917032"/>
          </a:xfrm>
        </p:spPr>
        <p:txBody>
          <a:bodyPr>
            <a:noAutofit/>
          </a:bodyPr>
          <a:lstStyle/>
          <a:p>
            <a:pPr marL="0" indent="0">
              <a:lnSpc>
                <a:spcPct val="150000"/>
              </a:lnSpc>
              <a:spcBef>
                <a:spcPts val="0"/>
              </a:spcBef>
              <a:buNone/>
            </a:pPr>
            <a:r>
              <a:rPr lang="en-GB" sz="1050" b="1" dirty="0">
                <a:latin typeface="Arial" panose="020B0604020202020204" pitchFamily="34" charset="0"/>
                <a:cs typeface="Arial" panose="020B0604020202020204" pitchFamily="34" charset="0"/>
              </a:rPr>
              <a:t>Example with Multiple Nested If Statements:</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You can nest multiple `if` statements to create more complex conditions.</a:t>
            </a:r>
          </a:p>
          <a:p>
            <a:pPr marL="0" indent="0">
              <a:lnSpc>
                <a:spcPct val="150000"/>
              </a:lnSpc>
              <a:spcBef>
                <a:spcPts val="0"/>
              </a:spcBef>
              <a:buNone/>
            </a:pPr>
            <a:endParaRPr lang="en-GB" sz="1050" dirty="0">
              <a:latin typeface="Arial" panose="020B0604020202020204" pitchFamily="34" charset="0"/>
              <a:cs typeface="Arial" panose="020B0604020202020204" pitchFamily="34" charset="0"/>
            </a:endParaRPr>
          </a:p>
          <a:p>
            <a:pPr marL="0" indent="0">
              <a:lnSpc>
                <a:spcPct val="150000"/>
              </a:lnSpc>
              <a:spcBef>
                <a:spcPts val="0"/>
              </a:spcBef>
              <a:buNone/>
            </a:pPr>
            <a:r>
              <a:rPr lang="en-GB" sz="1050" b="1" dirty="0">
                <a:latin typeface="Arial" panose="020B0604020202020204" pitchFamily="34" charset="0"/>
                <a:cs typeface="Arial" panose="020B0604020202020204" pitchFamily="34" charset="0"/>
              </a:rPr>
              <a:t>Python Example:</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age = 25</a:t>
            </a:r>
          </a:p>
          <a:p>
            <a:pPr marL="0" indent="0">
              <a:lnSpc>
                <a:spcPct val="150000"/>
              </a:lnSpc>
              <a:spcBef>
                <a:spcPts val="0"/>
              </a:spcBef>
              <a:buNone/>
            </a:pPr>
            <a:r>
              <a:rPr lang="en-GB" sz="1050" dirty="0" err="1">
                <a:latin typeface="Arial" panose="020B0604020202020204" pitchFamily="34" charset="0"/>
                <a:cs typeface="Arial" panose="020B0604020202020204" pitchFamily="34" charset="0"/>
              </a:rPr>
              <a:t>has_id</a:t>
            </a:r>
            <a:r>
              <a:rPr lang="en-GB" sz="1050" dirty="0">
                <a:latin typeface="Arial" panose="020B0604020202020204" pitchFamily="34" charset="0"/>
                <a:cs typeface="Arial" panose="020B0604020202020204" pitchFamily="34" charset="0"/>
              </a:rPr>
              <a:t> = True</a:t>
            </a:r>
          </a:p>
          <a:p>
            <a:pPr marL="0" indent="0">
              <a:lnSpc>
                <a:spcPct val="150000"/>
              </a:lnSpc>
              <a:spcBef>
                <a:spcPts val="0"/>
              </a:spcBef>
              <a:buNone/>
            </a:pPr>
            <a:r>
              <a:rPr lang="en-GB" sz="1050" dirty="0" err="1">
                <a:latin typeface="Arial" panose="020B0604020202020204" pitchFamily="34" charset="0"/>
                <a:cs typeface="Arial" panose="020B0604020202020204" pitchFamily="34" charset="0"/>
              </a:rPr>
              <a:t>is_vip</a:t>
            </a:r>
            <a:r>
              <a:rPr lang="en-GB" sz="1050" dirty="0">
                <a:latin typeface="Arial" panose="020B0604020202020204" pitchFamily="34" charset="0"/>
                <a:cs typeface="Arial" panose="020B0604020202020204" pitchFamily="34" charset="0"/>
              </a:rPr>
              <a:t> = False</a:t>
            </a:r>
          </a:p>
          <a:p>
            <a:pPr marL="0" indent="0">
              <a:lnSpc>
                <a:spcPct val="150000"/>
              </a:lnSpc>
              <a:spcBef>
                <a:spcPts val="0"/>
              </a:spcBef>
              <a:buNone/>
            </a:pPr>
            <a:endParaRPr lang="en-GB" sz="1050" dirty="0">
              <a:latin typeface="Arial" panose="020B0604020202020204" pitchFamily="34" charset="0"/>
              <a:cs typeface="Arial" panose="020B0604020202020204" pitchFamily="34" charset="0"/>
            </a:endParaRPr>
          </a:p>
          <a:p>
            <a:pPr marL="0" indent="0">
              <a:lnSpc>
                <a:spcPct val="150000"/>
              </a:lnSpc>
              <a:spcBef>
                <a:spcPts val="0"/>
              </a:spcBef>
              <a:buNone/>
            </a:pPr>
            <a:r>
              <a:rPr lang="en-GB" sz="1050" dirty="0">
                <a:latin typeface="Arial" panose="020B0604020202020204" pitchFamily="34" charset="0"/>
                <a:cs typeface="Arial" panose="020B0604020202020204" pitchFamily="34" charset="0"/>
              </a:rPr>
              <a:t>if age &gt;= 18:</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if </a:t>
            </a:r>
            <a:r>
              <a:rPr lang="en-GB" sz="1050" dirty="0" err="1">
                <a:latin typeface="Arial" panose="020B0604020202020204" pitchFamily="34" charset="0"/>
                <a:cs typeface="Arial" panose="020B0604020202020204" pitchFamily="34" charset="0"/>
              </a:rPr>
              <a:t>has_id</a:t>
            </a:r>
            <a:r>
              <a:rPr lang="en-GB" sz="1050" dirty="0">
                <a:latin typeface="Arial" panose="020B0604020202020204" pitchFamily="34" charset="0"/>
                <a:cs typeface="Arial" panose="020B0604020202020204" pitchFamily="34" charset="0"/>
              </a:rPr>
              <a:t>:</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if </a:t>
            </a:r>
            <a:r>
              <a:rPr lang="en-GB" sz="1050" dirty="0" err="1">
                <a:latin typeface="Arial" panose="020B0604020202020204" pitchFamily="34" charset="0"/>
                <a:cs typeface="Arial" panose="020B0604020202020204" pitchFamily="34" charset="0"/>
              </a:rPr>
              <a:t>is_vip</a:t>
            </a:r>
            <a:r>
              <a:rPr lang="en-GB" sz="1050" dirty="0">
                <a:latin typeface="Arial" panose="020B0604020202020204" pitchFamily="34" charset="0"/>
                <a:cs typeface="Arial" panose="020B0604020202020204" pitchFamily="34" charset="0"/>
              </a:rPr>
              <a:t>:</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print("Welcome to the VIP section.")</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else:</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print("You can enter the club, but not the VIP section.")</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else:</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print("You need an ID to enter.")</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else:</a:t>
            </a:r>
          </a:p>
          <a:p>
            <a:pPr marL="0" indent="0">
              <a:lnSpc>
                <a:spcPct val="150000"/>
              </a:lnSpc>
              <a:spcBef>
                <a:spcPts val="0"/>
              </a:spcBef>
              <a:buNone/>
            </a:pPr>
            <a:r>
              <a:rPr lang="en-GB" sz="1050" dirty="0">
                <a:latin typeface="Arial" panose="020B0604020202020204" pitchFamily="34" charset="0"/>
                <a:cs typeface="Arial" panose="020B0604020202020204" pitchFamily="34" charset="0"/>
              </a:rPr>
              <a:t>    print("You are not old enough to enter.")</a:t>
            </a:r>
          </a:p>
        </p:txBody>
      </p:sp>
      <p:sp>
        <p:nvSpPr>
          <p:cNvPr id="4" name="TextBox 3">
            <a:extLst>
              <a:ext uri="{FF2B5EF4-FFF2-40B4-BE49-F238E27FC236}">
                <a16:creationId xmlns:a16="http://schemas.microsoft.com/office/drawing/2014/main" id="{586E3123-0795-7D28-0910-669A730A9305}"/>
              </a:ext>
            </a:extLst>
          </p:cNvPr>
          <p:cNvSpPr txBox="1"/>
          <p:nvPr/>
        </p:nvSpPr>
        <p:spPr>
          <a:xfrm>
            <a:off x="4887934" y="548680"/>
            <a:ext cx="3888432" cy="5078313"/>
          </a:xfrm>
          <a:prstGeom prst="rect">
            <a:avLst/>
          </a:prstGeom>
          <a:noFill/>
          <a:ln>
            <a:solidFill>
              <a:schemeClr val="accent1"/>
            </a:solidFill>
          </a:ln>
        </p:spPr>
        <p:txBody>
          <a:bodyPr wrap="square" rtlCol="0">
            <a:spAutoFit/>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In this example:</a:t>
            </a:r>
          </a:p>
          <a:p>
            <a:pPr marL="0" indent="0">
              <a:lnSpc>
                <a:spcPct val="170000"/>
              </a:lnSpc>
              <a:spcBef>
                <a:spcPts val="0"/>
              </a:spcBef>
              <a:buNone/>
            </a:pPr>
            <a:r>
              <a:rPr lang="en-GB" dirty="0">
                <a:latin typeface="Arial" panose="020B0604020202020204" pitchFamily="34" charset="0"/>
                <a:cs typeface="Arial" panose="020B0604020202020204" pitchFamily="34" charset="0"/>
              </a:rPr>
              <a:t>- The outer `if` statement checks if `age &gt;= 18`.</a:t>
            </a:r>
          </a:p>
          <a:p>
            <a:pPr marL="0" indent="0">
              <a:lnSpc>
                <a:spcPct val="170000"/>
              </a:lnSpc>
              <a:spcBef>
                <a:spcPts val="0"/>
              </a:spcBef>
              <a:buNone/>
            </a:pPr>
            <a:r>
              <a:rPr lang="en-GB" dirty="0">
                <a:latin typeface="Arial" panose="020B0604020202020204" pitchFamily="34" charset="0"/>
                <a:cs typeface="Arial" panose="020B0604020202020204" pitchFamily="34" charset="0"/>
              </a:rPr>
              <a:t>- If true, the first nested `if` statement checks if `</a:t>
            </a:r>
            <a:r>
              <a:rPr lang="en-GB" dirty="0" err="1">
                <a:latin typeface="Arial" panose="020B0604020202020204" pitchFamily="34" charset="0"/>
                <a:cs typeface="Arial" panose="020B0604020202020204" pitchFamily="34" charset="0"/>
              </a:rPr>
              <a:t>has_id</a:t>
            </a:r>
            <a:r>
              <a:rPr lang="en-GB" dirty="0">
                <a:latin typeface="Arial" panose="020B0604020202020204" pitchFamily="34" charset="0"/>
                <a:cs typeface="Arial" panose="020B0604020202020204" pitchFamily="34" charset="0"/>
              </a:rPr>
              <a:t>` is true.</a:t>
            </a:r>
          </a:p>
          <a:p>
            <a:pPr marL="0" indent="0">
              <a:lnSpc>
                <a:spcPct val="170000"/>
              </a:lnSpc>
              <a:spcBef>
                <a:spcPts val="0"/>
              </a:spcBef>
              <a:buNone/>
            </a:pPr>
            <a:r>
              <a:rPr lang="en-GB" dirty="0">
                <a:latin typeface="Arial" panose="020B0604020202020204" pitchFamily="34" charset="0"/>
                <a:cs typeface="Arial" panose="020B0604020202020204" pitchFamily="34" charset="0"/>
              </a:rPr>
              <a:t>- If both conditions are true, the second nested `if` statement checks if `</a:t>
            </a:r>
            <a:r>
              <a:rPr lang="en-GB" dirty="0" err="1">
                <a:latin typeface="Arial" panose="020B0604020202020204" pitchFamily="34" charset="0"/>
                <a:cs typeface="Arial" panose="020B0604020202020204" pitchFamily="34" charset="0"/>
              </a:rPr>
              <a:t>is_vip</a:t>
            </a:r>
            <a:r>
              <a:rPr lang="en-GB" dirty="0">
                <a:latin typeface="Arial" panose="020B0604020202020204" pitchFamily="34" charset="0"/>
                <a:cs typeface="Arial" panose="020B0604020202020204" pitchFamily="34" charset="0"/>
              </a:rPr>
              <a:t>` is true.</a:t>
            </a:r>
          </a:p>
          <a:p>
            <a:pPr marL="0" indent="0">
              <a:lnSpc>
                <a:spcPct val="170000"/>
              </a:lnSpc>
              <a:spcBef>
                <a:spcPts val="0"/>
              </a:spcBef>
              <a:buNone/>
            </a:pPr>
            <a:r>
              <a:rPr lang="en-GB" dirty="0">
                <a:latin typeface="Arial" panose="020B0604020202020204" pitchFamily="34" charset="0"/>
                <a:cs typeface="Arial" panose="020B0604020202020204" pitchFamily="34" charset="0"/>
              </a:rPr>
              <a:t>- Depending on the results, it prints the appropriate message.</a:t>
            </a:r>
          </a:p>
          <a:p>
            <a:endParaRPr lang="en-GB" dirty="0"/>
          </a:p>
        </p:txBody>
      </p:sp>
    </p:spTree>
    <p:extLst>
      <p:ext uri="{BB962C8B-B14F-4D97-AF65-F5344CB8AC3E}">
        <p14:creationId xmlns:p14="http://schemas.microsoft.com/office/powerpoint/2010/main" val="23653334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5A82C7-D85B-C7F2-B76E-16C46500A3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E1437B-A454-DAB6-1988-E5BCA7750CEB}"/>
              </a:ext>
            </a:extLst>
          </p:cNvPr>
          <p:cNvSpPr>
            <a:spLocks noGrp="1"/>
          </p:cNvSpPr>
          <p:nvPr>
            <p:ph type="title"/>
          </p:nvPr>
        </p:nvSpPr>
        <p:spPr>
          <a:xfrm>
            <a:off x="395536" y="-315416"/>
            <a:ext cx="8229600" cy="1143000"/>
          </a:xfrm>
        </p:spPr>
        <p:txBody>
          <a:bodyPr/>
          <a:lstStyle/>
          <a:p>
            <a:r>
              <a:rPr lang="en-GB" dirty="0"/>
              <a:t>Nested If - Example</a:t>
            </a:r>
          </a:p>
        </p:txBody>
      </p:sp>
      <p:sp>
        <p:nvSpPr>
          <p:cNvPr id="3" name="Content Placeholder 2">
            <a:extLst>
              <a:ext uri="{FF2B5EF4-FFF2-40B4-BE49-F238E27FC236}">
                <a16:creationId xmlns:a16="http://schemas.microsoft.com/office/drawing/2014/main" id="{45DF8C69-6D05-4E33-BE81-C2AC8F74A8D6}"/>
              </a:ext>
            </a:extLst>
          </p:cNvPr>
          <p:cNvSpPr>
            <a:spLocks noGrp="1"/>
          </p:cNvSpPr>
          <p:nvPr>
            <p:ph idx="1"/>
          </p:nvPr>
        </p:nvSpPr>
        <p:spPr>
          <a:xfrm>
            <a:off x="35210" y="332656"/>
            <a:ext cx="8496944" cy="3917032"/>
          </a:xfrm>
        </p:spPr>
        <p:txBody>
          <a:bodyPr>
            <a:normAutofit fontScale="25000" lnSpcReduction="20000"/>
          </a:bodyPr>
          <a:lstStyle/>
          <a:p>
            <a:pPr marL="0" indent="0">
              <a:lnSpc>
                <a:spcPct val="170000"/>
              </a:lnSpc>
              <a:spcBef>
                <a:spcPts val="0"/>
              </a:spcBef>
              <a:buNone/>
            </a:pPr>
            <a:r>
              <a:rPr lang="en-GB" sz="4800" b="1" dirty="0">
                <a:latin typeface="Arial" panose="020B0604020202020204" pitchFamily="34" charset="0"/>
                <a:cs typeface="Arial" panose="020B0604020202020204" pitchFamily="34" charset="0"/>
              </a:rPr>
              <a:t>Python Example with User Input:</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Here's an example that uses user input to demonstrate nested `if` statements:</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age = int(input("Enter your age: "))</a:t>
            </a:r>
          </a:p>
          <a:p>
            <a:pPr marL="0" indent="0">
              <a:lnSpc>
                <a:spcPct val="170000"/>
              </a:lnSpc>
              <a:spcBef>
                <a:spcPts val="0"/>
              </a:spcBef>
              <a:buNone/>
            </a:pPr>
            <a:r>
              <a:rPr lang="en-GB" sz="4800" dirty="0" err="1">
                <a:latin typeface="Arial" panose="020B0604020202020204" pitchFamily="34" charset="0"/>
                <a:cs typeface="Arial" panose="020B0604020202020204" pitchFamily="34" charset="0"/>
              </a:rPr>
              <a:t>has_ticket</a:t>
            </a:r>
            <a:r>
              <a:rPr lang="en-GB" sz="4800" dirty="0">
                <a:latin typeface="Arial" panose="020B0604020202020204" pitchFamily="34" charset="0"/>
                <a:cs typeface="Arial" panose="020B0604020202020204" pitchFamily="34" charset="0"/>
              </a:rPr>
              <a:t> = input("Do you have a ticket? (yes/no): ").lower() == "yes"</a:t>
            </a:r>
          </a:p>
          <a:p>
            <a:pPr marL="0" indent="0">
              <a:lnSpc>
                <a:spcPct val="170000"/>
              </a:lnSpc>
              <a:spcBef>
                <a:spcPts val="0"/>
              </a:spcBef>
              <a:buNone/>
            </a:pPr>
            <a:r>
              <a:rPr lang="en-GB" sz="4800" dirty="0" err="1">
                <a:latin typeface="Arial" panose="020B0604020202020204" pitchFamily="34" charset="0"/>
                <a:cs typeface="Arial" panose="020B0604020202020204" pitchFamily="34" charset="0"/>
              </a:rPr>
              <a:t>is_member</a:t>
            </a:r>
            <a:r>
              <a:rPr lang="en-GB" sz="4800" dirty="0">
                <a:latin typeface="Arial" panose="020B0604020202020204" pitchFamily="34" charset="0"/>
                <a:cs typeface="Arial" panose="020B0604020202020204" pitchFamily="34" charset="0"/>
              </a:rPr>
              <a:t> = input("Are you a member? (yes/no): ").lower() == "yes"</a:t>
            </a:r>
          </a:p>
          <a:p>
            <a:pPr marL="0" indent="0">
              <a:lnSpc>
                <a:spcPct val="170000"/>
              </a:lnSpc>
              <a:spcBef>
                <a:spcPts val="0"/>
              </a:spcBef>
              <a:buNone/>
            </a:pPr>
            <a:endParaRPr lang="en-GB" sz="4800" dirty="0">
              <a:latin typeface="Arial" panose="020B0604020202020204" pitchFamily="34" charset="0"/>
              <a:cs typeface="Arial" panose="020B0604020202020204" pitchFamily="34" charset="0"/>
            </a:endParaRPr>
          </a:p>
          <a:p>
            <a:pPr marL="0" indent="0">
              <a:lnSpc>
                <a:spcPct val="170000"/>
              </a:lnSpc>
              <a:spcBef>
                <a:spcPts val="0"/>
              </a:spcBef>
              <a:buNone/>
            </a:pPr>
            <a:r>
              <a:rPr lang="en-GB" sz="4800" dirty="0">
                <a:latin typeface="Arial" panose="020B0604020202020204" pitchFamily="34" charset="0"/>
                <a:cs typeface="Arial" panose="020B0604020202020204" pitchFamily="34" charset="0"/>
              </a:rPr>
              <a:t>if age &gt;= 18:</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if </a:t>
            </a:r>
            <a:r>
              <a:rPr lang="en-GB" sz="4800" dirty="0" err="1">
                <a:latin typeface="Arial" panose="020B0604020202020204" pitchFamily="34" charset="0"/>
                <a:cs typeface="Arial" panose="020B0604020202020204" pitchFamily="34" charset="0"/>
              </a:rPr>
              <a:t>has_ticket</a:t>
            </a:r>
            <a:r>
              <a:rPr lang="en-GB" sz="4800" dirty="0">
                <a:latin typeface="Arial" panose="020B0604020202020204" pitchFamily="34" charset="0"/>
                <a:cs typeface="Arial" panose="020B0604020202020204" pitchFamily="34" charset="0"/>
              </a:rPr>
              <a:t>:</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if </a:t>
            </a:r>
            <a:r>
              <a:rPr lang="en-GB" sz="4800" dirty="0" err="1">
                <a:latin typeface="Arial" panose="020B0604020202020204" pitchFamily="34" charset="0"/>
                <a:cs typeface="Arial" panose="020B0604020202020204" pitchFamily="34" charset="0"/>
              </a:rPr>
              <a:t>is_member</a:t>
            </a:r>
            <a:r>
              <a:rPr lang="en-GB" sz="4800" dirty="0">
                <a:latin typeface="Arial" panose="020B0604020202020204" pitchFamily="34" charset="0"/>
                <a:cs typeface="Arial" panose="020B0604020202020204" pitchFamily="34" charset="0"/>
              </a:rPr>
              <a:t>:</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print("Welcome to the event, member!")</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else:</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print("Welcome to the event!")</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else:</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print("You need a ticket to enter.")</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else:</a:t>
            </a:r>
          </a:p>
          <a:p>
            <a:pPr marL="0" indent="0">
              <a:lnSpc>
                <a:spcPct val="170000"/>
              </a:lnSpc>
              <a:spcBef>
                <a:spcPts val="0"/>
              </a:spcBef>
              <a:buNone/>
            </a:pPr>
            <a:r>
              <a:rPr lang="en-GB" sz="4800" dirty="0">
                <a:latin typeface="Arial" panose="020B0604020202020204" pitchFamily="34" charset="0"/>
                <a:cs typeface="Arial" panose="020B0604020202020204" pitchFamily="34" charset="0"/>
              </a:rPr>
              <a:t>    print("You are not old enough to enter.")</a:t>
            </a:r>
          </a:p>
          <a:p>
            <a:pPr marL="0" indent="0">
              <a:lnSpc>
                <a:spcPct val="170000"/>
              </a:lnSpc>
              <a:spcBef>
                <a:spcPts val="0"/>
              </a:spcBef>
              <a:buNone/>
            </a:pPr>
            <a:endParaRPr lang="en-GB" sz="48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B1BC4C7A-B1B9-16AD-E495-CA44B0B43555}"/>
              </a:ext>
            </a:extLst>
          </p:cNvPr>
          <p:cNvSpPr txBox="1"/>
          <p:nvPr/>
        </p:nvSpPr>
        <p:spPr>
          <a:xfrm>
            <a:off x="5148064" y="1360741"/>
            <a:ext cx="3744416" cy="4136517"/>
          </a:xfrm>
          <a:prstGeom prst="rect">
            <a:avLst/>
          </a:prstGeom>
          <a:noFill/>
          <a:ln>
            <a:solidFill>
              <a:schemeClr val="accent1"/>
            </a:solidFill>
          </a:ln>
        </p:spPr>
        <p:txBody>
          <a:bodyPr wrap="square" rtlCol="0">
            <a:spAutoFit/>
          </a:bodyPr>
          <a:lstStyle/>
          <a:p>
            <a:pPr marL="0" indent="0">
              <a:lnSpc>
                <a:spcPct val="170000"/>
              </a:lnSpc>
              <a:spcBef>
                <a:spcPts val="0"/>
              </a:spcBef>
              <a:buNone/>
            </a:pPr>
            <a:r>
              <a:rPr lang="en-GB" sz="1800" dirty="0">
                <a:latin typeface="Arial" panose="020B0604020202020204" pitchFamily="34" charset="0"/>
                <a:cs typeface="Arial" panose="020B0604020202020204" pitchFamily="34" charset="0"/>
              </a:rPr>
              <a:t>In this example:</a:t>
            </a:r>
          </a:p>
          <a:p>
            <a:pPr marL="0" indent="0">
              <a:lnSpc>
                <a:spcPct val="170000"/>
              </a:lnSpc>
              <a:spcBef>
                <a:spcPts val="0"/>
              </a:spcBef>
              <a:buNone/>
            </a:pPr>
            <a:r>
              <a:rPr lang="en-GB" sz="1800" dirty="0">
                <a:latin typeface="Arial" panose="020B0604020202020204" pitchFamily="34" charset="0"/>
                <a:cs typeface="Arial" panose="020B0604020202020204" pitchFamily="34" charset="0"/>
              </a:rPr>
              <a:t>- The program asks the user to enter their age, whether they have a ticket, and if they are a member.</a:t>
            </a:r>
          </a:p>
          <a:p>
            <a:pPr marL="0" indent="0">
              <a:lnSpc>
                <a:spcPct val="170000"/>
              </a:lnSpc>
              <a:spcBef>
                <a:spcPts val="0"/>
              </a:spcBef>
              <a:buNone/>
            </a:pPr>
            <a:r>
              <a:rPr lang="en-GB" sz="1800" dirty="0">
                <a:latin typeface="Arial" panose="020B0604020202020204" pitchFamily="34" charset="0"/>
                <a:cs typeface="Arial" panose="020B0604020202020204" pitchFamily="34" charset="0"/>
              </a:rPr>
              <a:t>- It then uses nested `if` statements to determine the appropriate message to print based on the user's responses.</a:t>
            </a:r>
          </a:p>
          <a:p>
            <a:endParaRPr lang="en-GB" dirty="0"/>
          </a:p>
        </p:txBody>
      </p:sp>
    </p:spTree>
    <p:extLst>
      <p:ext uri="{BB962C8B-B14F-4D97-AF65-F5344CB8AC3E}">
        <p14:creationId xmlns:p14="http://schemas.microsoft.com/office/powerpoint/2010/main" val="23538655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A89BF-A8FB-295F-5380-08B1C694103F}"/>
              </a:ext>
            </a:extLst>
          </p:cNvPr>
          <p:cNvSpPr>
            <a:spLocks noGrp="1"/>
          </p:cNvSpPr>
          <p:nvPr>
            <p:ph type="title"/>
          </p:nvPr>
        </p:nvSpPr>
        <p:spPr/>
        <p:txBody>
          <a:bodyPr/>
          <a:lstStyle/>
          <a:p>
            <a:r>
              <a:rPr lang="en-GB" dirty="0"/>
              <a:t>LOOP: </a:t>
            </a:r>
            <a:r>
              <a:rPr lang="en-GB" dirty="0">
                <a:solidFill>
                  <a:srgbClr val="00B050"/>
                </a:solidFill>
              </a:rPr>
              <a:t>YES</a:t>
            </a:r>
            <a:r>
              <a:rPr lang="en-GB" dirty="0"/>
              <a:t> OR </a:t>
            </a:r>
            <a:r>
              <a:rPr lang="en-GB" dirty="0">
                <a:solidFill>
                  <a:srgbClr val="FF0000"/>
                </a:solidFill>
              </a:rPr>
              <a:t>NO</a:t>
            </a:r>
            <a:r>
              <a:rPr lang="en-GB" dirty="0"/>
              <a:t>?</a:t>
            </a:r>
          </a:p>
        </p:txBody>
      </p:sp>
      <p:pic>
        <p:nvPicPr>
          <p:cNvPr id="4" name="Content Placeholder 3">
            <a:extLst>
              <a:ext uri="{FF2B5EF4-FFF2-40B4-BE49-F238E27FC236}">
                <a16:creationId xmlns:a16="http://schemas.microsoft.com/office/drawing/2014/main" id="{DD4DE3F7-DA02-39C6-1EA3-9B4218410A47}"/>
              </a:ext>
            </a:extLst>
          </p:cNvPr>
          <p:cNvPicPr>
            <a:picLocks noGrp="1" noChangeAspect="1"/>
          </p:cNvPicPr>
          <p:nvPr>
            <p:ph idx="1"/>
          </p:nvPr>
        </p:nvPicPr>
        <p:blipFill>
          <a:blip r:embed="rId2"/>
          <a:stretch>
            <a:fillRect/>
          </a:stretch>
        </p:blipFill>
        <p:spPr>
          <a:xfrm>
            <a:off x="457200" y="1914176"/>
            <a:ext cx="8229600" cy="3288410"/>
          </a:xfrm>
          <a:prstGeom prst="rect">
            <a:avLst/>
          </a:prstGeom>
        </p:spPr>
      </p:pic>
    </p:spTree>
    <p:extLst>
      <p:ext uri="{BB962C8B-B14F-4D97-AF65-F5344CB8AC3E}">
        <p14:creationId xmlns:p14="http://schemas.microsoft.com/office/powerpoint/2010/main" val="5634749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138495-4B63-9CE2-E59A-7E6E373D5C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A1859-E7D8-6DAB-5D47-D1AEC4871BD9}"/>
              </a:ext>
            </a:extLst>
          </p:cNvPr>
          <p:cNvSpPr>
            <a:spLocks noGrp="1"/>
          </p:cNvSpPr>
          <p:nvPr>
            <p:ph type="title"/>
          </p:nvPr>
        </p:nvSpPr>
        <p:spPr/>
        <p:txBody>
          <a:bodyPr/>
          <a:lstStyle/>
          <a:p>
            <a:r>
              <a:rPr lang="en-GB" dirty="0"/>
              <a:t>Loop: </a:t>
            </a:r>
            <a:r>
              <a:rPr lang="en-GB" dirty="0">
                <a:solidFill>
                  <a:srgbClr val="00B050"/>
                </a:solidFill>
              </a:rPr>
              <a:t>Yes</a:t>
            </a:r>
            <a:r>
              <a:rPr lang="en-GB" dirty="0"/>
              <a:t> or </a:t>
            </a:r>
            <a:r>
              <a:rPr lang="en-GB" dirty="0">
                <a:solidFill>
                  <a:srgbClr val="FF0000"/>
                </a:solidFill>
              </a:rPr>
              <a:t>NO</a:t>
            </a:r>
            <a:r>
              <a:rPr lang="en-GB" dirty="0"/>
              <a:t>?</a:t>
            </a:r>
          </a:p>
        </p:txBody>
      </p:sp>
      <p:pic>
        <p:nvPicPr>
          <p:cNvPr id="8" name="Content Placeholder 7" descr="A road with white markings&#10;&#10;Description automatically generated">
            <a:extLst>
              <a:ext uri="{FF2B5EF4-FFF2-40B4-BE49-F238E27FC236}">
                <a16:creationId xmlns:a16="http://schemas.microsoft.com/office/drawing/2014/main" id="{6DAD1266-9C8A-5C78-D85A-5F908128F93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1765759"/>
            <a:ext cx="8229600" cy="3585245"/>
          </a:xfrm>
          <a:prstGeom prst="rect">
            <a:avLst/>
          </a:prstGeom>
        </p:spPr>
      </p:pic>
    </p:spTree>
    <p:extLst>
      <p:ext uri="{BB962C8B-B14F-4D97-AF65-F5344CB8AC3E}">
        <p14:creationId xmlns:p14="http://schemas.microsoft.com/office/powerpoint/2010/main" val="1711816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B959D-E502-5EDF-513F-DA640B99EF87}"/>
              </a:ext>
            </a:extLst>
          </p:cNvPr>
          <p:cNvSpPr>
            <a:spLocks noGrp="1"/>
          </p:cNvSpPr>
          <p:nvPr>
            <p:ph type="title"/>
          </p:nvPr>
        </p:nvSpPr>
        <p:spPr>
          <a:xfrm>
            <a:off x="323528" y="-171400"/>
            <a:ext cx="8229600" cy="1143000"/>
          </a:xfrm>
        </p:spPr>
        <p:txBody>
          <a:bodyPr/>
          <a:lstStyle/>
          <a:p>
            <a:r>
              <a:rPr lang="en-GB" dirty="0"/>
              <a:t>LOOPS</a:t>
            </a:r>
          </a:p>
        </p:txBody>
      </p:sp>
      <p:sp>
        <p:nvSpPr>
          <p:cNvPr id="3" name="Content Placeholder 2">
            <a:extLst>
              <a:ext uri="{FF2B5EF4-FFF2-40B4-BE49-F238E27FC236}">
                <a16:creationId xmlns:a16="http://schemas.microsoft.com/office/drawing/2014/main" id="{F2E16482-C2A8-05E0-83DC-D662CECC17FA}"/>
              </a:ext>
            </a:extLst>
          </p:cNvPr>
          <p:cNvSpPr>
            <a:spLocks noGrp="1"/>
          </p:cNvSpPr>
          <p:nvPr>
            <p:ph idx="1"/>
          </p:nvPr>
        </p:nvSpPr>
        <p:spPr>
          <a:xfrm>
            <a:off x="251520" y="978975"/>
            <a:ext cx="8229600" cy="3917032"/>
          </a:xfrm>
        </p:spPr>
        <p:txBody>
          <a:bodyPr>
            <a:normAutofit fontScale="85000" lnSpcReduction="10000"/>
          </a:bodyPr>
          <a:lstStyle/>
          <a:p>
            <a:pPr>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Loops are fundamental control structures in programming that allow you to execute a block of code repeatedly based on a condition. </a:t>
            </a:r>
          </a:p>
          <a:p>
            <a:pPr>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They are essential for tasks that require repetitive actions, such as iterating over a collection of items or performing a task a specific number of times. </a:t>
            </a:r>
          </a:p>
          <a:p>
            <a:endParaRPr lang="en-GB" dirty="0"/>
          </a:p>
          <a:p>
            <a:endParaRPr lang="en-GB" dirty="0"/>
          </a:p>
        </p:txBody>
      </p:sp>
    </p:spTree>
    <p:extLst>
      <p:ext uri="{BB962C8B-B14F-4D97-AF65-F5344CB8AC3E}">
        <p14:creationId xmlns:p14="http://schemas.microsoft.com/office/powerpoint/2010/main" val="40394824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9EAD4-9186-DA07-B44E-79D373FB87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184CC2-14FD-91D5-C0A8-16414F10BD97}"/>
              </a:ext>
            </a:extLst>
          </p:cNvPr>
          <p:cNvSpPr>
            <a:spLocks noGrp="1"/>
          </p:cNvSpPr>
          <p:nvPr>
            <p:ph type="title"/>
          </p:nvPr>
        </p:nvSpPr>
        <p:spPr>
          <a:xfrm>
            <a:off x="395536" y="-171400"/>
            <a:ext cx="8229600" cy="1143000"/>
          </a:xfrm>
        </p:spPr>
        <p:txBody>
          <a:bodyPr/>
          <a:lstStyle/>
          <a:p>
            <a:r>
              <a:rPr lang="en-GB" dirty="0"/>
              <a:t>Loops in Python</a:t>
            </a:r>
          </a:p>
        </p:txBody>
      </p:sp>
      <p:sp>
        <p:nvSpPr>
          <p:cNvPr id="4" name="Content Placeholder 3">
            <a:extLst>
              <a:ext uri="{FF2B5EF4-FFF2-40B4-BE49-F238E27FC236}">
                <a16:creationId xmlns:a16="http://schemas.microsoft.com/office/drawing/2014/main" id="{913FA0A3-47E7-0716-A534-8F4866174ED9}"/>
              </a:ext>
            </a:extLst>
          </p:cNvPr>
          <p:cNvSpPr>
            <a:spLocks noGrp="1"/>
          </p:cNvSpPr>
          <p:nvPr>
            <p:ph idx="1"/>
          </p:nvPr>
        </p:nvSpPr>
        <p:spPr>
          <a:xfrm>
            <a:off x="179512" y="764704"/>
            <a:ext cx="8712968" cy="3917032"/>
          </a:xfrm>
        </p:spPr>
        <p:txBody>
          <a:bodyPr>
            <a:normAutofit fontScale="92500" lnSpcReduction="20000"/>
          </a:bodyPr>
          <a:lstStyle/>
          <a:p>
            <a:pPr>
              <a:lnSpc>
                <a:spcPct val="150000"/>
              </a:lnSpc>
              <a:spcBef>
                <a:spcPts val="0"/>
              </a:spcBef>
              <a:buFont typeface="Wingdings" panose="05000000000000000000" pitchFamily="2" charset="2"/>
              <a:buChar char="q"/>
            </a:pPr>
            <a:r>
              <a:rPr lang="en-GB" b="1" dirty="0">
                <a:latin typeface="Arial" panose="020B0604020202020204" pitchFamily="34" charset="0"/>
                <a:cs typeface="Arial" panose="020B0604020202020204" pitchFamily="34" charset="0"/>
              </a:rPr>
              <a:t>Programming with Loops</a:t>
            </a:r>
            <a:r>
              <a:rPr lang="en-GB" dirty="0">
                <a:latin typeface="Arial" panose="020B0604020202020204" pitchFamily="34" charset="0"/>
                <a:cs typeface="Arial" panose="020B0604020202020204" pitchFamily="34" charset="0"/>
              </a:rPr>
              <a:t>: In programming, loops are used to repeat sections of code based on specified conditions.</a:t>
            </a:r>
          </a:p>
          <a:p>
            <a:pPr>
              <a:lnSpc>
                <a:spcPct val="150000"/>
              </a:lnSpc>
              <a:spcBef>
                <a:spcPts val="0"/>
              </a:spcBef>
              <a:buFont typeface="Wingdings" panose="05000000000000000000" pitchFamily="2" charset="2"/>
              <a:buChar char="q"/>
            </a:pPr>
            <a:r>
              <a:rPr lang="en-GB" b="1" dirty="0">
                <a:latin typeface="Arial" panose="020B0604020202020204" pitchFamily="34" charset="0"/>
                <a:cs typeface="Arial" panose="020B0604020202020204" pitchFamily="34" charset="0"/>
              </a:rPr>
              <a:t>Iterations in Loops</a:t>
            </a:r>
            <a:r>
              <a:rPr lang="en-GB" dirty="0">
                <a:latin typeface="Arial" panose="020B0604020202020204" pitchFamily="34" charset="0"/>
                <a:cs typeface="Arial" panose="020B0604020202020204" pitchFamily="34" charset="0"/>
              </a:rPr>
              <a:t>: Loops execute a set number of times, referred to as iterations (dictates how many times the loop will run).</a:t>
            </a:r>
          </a:p>
          <a:p>
            <a:pPr>
              <a:lnSpc>
                <a:spcPct val="150000"/>
              </a:lnSpc>
              <a:spcBef>
                <a:spcPts val="0"/>
              </a:spcBef>
              <a:buFont typeface="Wingdings" panose="05000000000000000000" pitchFamily="2" charset="2"/>
              <a:buChar char="q"/>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231766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AB83D-A58A-49AF-2817-AC0F26B96F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22D3B4-B9F4-2588-6564-0CADE93EA0CA}"/>
              </a:ext>
            </a:extLst>
          </p:cNvPr>
          <p:cNvSpPr>
            <a:spLocks noGrp="1"/>
          </p:cNvSpPr>
          <p:nvPr>
            <p:ph type="title"/>
          </p:nvPr>
        </p:nvSpPr>
        <p:spPr>
          <a:xfrm>
            <a:off x="457200" y="-99392"/>
            <a:ext cx="8229600" cy="1143000"/>
          </a:xfrm>
        </p:spPr>
        <p:txBody>
          <a:bodyPr/>
          <a:lstStyle/>
          <a:p>
            <a:r>
              <a:rPr lang="en-GB" dirty="0"/>
              <a:t>Types of Loops in Python</a:t>
            </a:r>
          </a:p>
        </p:txBody>
      </p:sp>
      <p:sp>
        <p:nvSpPr>
          <p:cNvPr id="4" name="Content Placeholder 3">
            <a:extLst>
              <a:ext uri="{FF2B5EF4-FFF2-40B4-BE49-F238E27FC236}">
                <a16:creationId xmlns:a16="http://schemas.microsoft.com/office/drawing/2014/main" id="{90F4475B-7D21-B2FB-99DD-51520DBD6D0B}"/>
              </a:ext>
            </a:extLst>
          </p:cNvPr>
          <p:cNvSpPr>
            <a:spLocks noGrp="1"/>
          </p:cNvSpPr>
          <p:nvPr>
            <p:ph idx="1"/>
          </p:nvPr>
        </p:nvSpPr>
        <p:spPr>
          <a:xfrm>
            <a:off x="323528" y="1059918"/>
            <a:ext cx="8229600" cy="3917032"/>
          </a:xfrm>
        </p:spPr>
        <p:txBody>
          <a:bodyPr>
            <a:normAutofit/>
          </a:bodyPr>
          <a:lstStyle/>
          <a:p>
            <a:pPr marL="0" indent="0">
              <a:lnSpc>
                <a:spcPct val="150000"/>
              </a:lnSpc>
              <a:spcBef>
                <a:spcPts val="0"/>
              </a:spcBef>
              <a:buNone/>
            </a:pPr>
            <a:r>
              <a:rPr lang="en-GB" dirty="0">
                <a:latin typeface="Arial" panose="020B0604020202020204" pitchFamily="34" charset="0"/>
                <a:cs typeface="Arial" panose="020B0604020202020204" pitchFamily="34" charset="0"/>
              </a:rPr>
              <a:t>Two primary types of loops: </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`for` loops</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`while` loops</a:t>
            </a:r>
          </a:p>
        </p:txBody>
      </p:sp>
    </p:spTree>
    <p:extLst>
      <p:ext uri="{BB962C8B-B14F-4D97-AF65-F5344CB8AC3E}">
        <p14:creationId xmlns:p14="http://schemas.microsoft.com/office/powerpoint/2010/main" val="23985576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0F82F-2743-DC69-71B0-15AA5E2004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9A2C26-38D5-8D52-8D6D-659B26C366FA}"/>
              </a:ext>
            </a:extLst>
          </p:cNvPr>
          <p:cNvSpPr>
            <a:spLocks noGrp="1"/>
          </p:cNvSpPr>
          <p:nvPr>
            <p:ph type="title"/>
          </p:nvPr>
        </p:nvSpPr>
        <p:spPr>
          <a:xfrm>
            <a:off x="323528" y="-171400"/>
            <a:ext cx="8229600" cy="1143000"/>
          </a:xfrm>
        </p:spPr>
        <p:txBody>
          <a:bodyPr/>
          <a:lstStyle/>
          <a:p>
            <a:r>
              <a:rPr lang="en-GB" dirty="0"/>
              <a:t>FOR LOOPS</a:t>
            </a:r>
          </a:p>
        </p:txBody>
      </p:sp>
      <p:sp>
        <p:nvSpPr>
          <p:cNvPr id="3" name="Content Placeholder 2">
            <a:extLst>
              <a:ext uri="{FF2B5EF4-FFF2-40B4-BE49-F238E27FC236}">
                <a16:creationId xmlns:a16="http://schemas.microsoft.com/office/drawing/2014/main" id="{C9B93BE6-DA9B-F19E-EAC5-CBE734E51E56}"/>
              </a:ext>
            </a:extLst>
          </p:cNvPr>
          <p:cNvSpPr>
            <a:spLocks noGrp="1"/>
          </p:cNvSpPr>
          <p:nvPr>
            <p:ph idx="1"/>
          </p:nvPr>
        </p:nvSpPr>
        <p:spPr>
          <a:xfrm>
            <a:off x="428381" y="764704"/>
            <a:ext cx="8712968" cy="4898297"/>
          </a:xfrm>
        </p:spPr>
        <p:txBody>
          <a:bodyPr>
            <a:normAutofit fontScale="62500" lnSpcReduction="20000"/>
          </a:bodyPr>
          <a:lstStyle/>
          <a:p>
            <a:pPr marL="0" indent="0">
              <a:lnSpc>
                <a:spcPct val="170000"/>
              </a:lnSpc>
              <a:spcBef>
                <a:spcPts val="0"/>
              </a:spcBef>
              <a:buNone/>
            </a:pPr>
            <a:r>
              <a:rPr lang="en-GB" sz="3100" dirty="0">
                <a:latin typeface="Arial" panose="020B0604020202020204" pitchFamily="34" charset="0"/>
                <a:cs typeface="Arial" panose="020B0604020202020204" pitchFamily="34" charset="0"/>
              </a:rPr>
              <a:t>The `for` loop is used to iterate over a sequence (such as a list, tuple, string, or range) and execute a block of code for each item in the sequence.</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It's particularly useful for tasks that require repetitive actions or processing each element in a collection.</a:t>
            </a:r>
          </a:p>
          <a:p>
            <a:pPr marL="0" indent="0">
              <a:lnSpc>
                <a:spcPct val="170000"/>
              </a:lnSpc>
              <a:spcBef>
                <a:spcPts val="0"/>
              </a:spcBef>
              <a:buNone/>
            </a:pPr>
            <a:endParaRPr lang="en-GB" sz="3100" dirty="0">
              <a:latin typeface="Arial" panose="020B0604020202020204" pitchFamily="34" charset="0"/>
              <a:cs typeface="Arial" panose="020B0604020202020204" pitchFamily="34" charset="0"/>
            </a:endParaRPr>
          </a:p>
          <a:p>
            <a:pPr marL="0" indent="0">
              <a:lnSpc>
                <a:spcPct val="170000"/>
              </a:lnSpc>
              <a:spcBef>
                <a:spcPts val="0"/>
              </a:spcBef>
              <a:buNone/>
            </a:pPr>
            <a:endParaRPr lang="en-GB" sz="31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100" b="1" dirty="0">
                <a:latin typeface="Arial" panose="020B0604020202020204" pitchFamily="34" charset="0"/>
                <a:cs typeface="Arial" panose="020B0604020202020204" pitchFamily="34" charset="0"/>
              </a:rPr>
              <a:t>Python  Syntax:</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for variable in sequence:</a:t>
            </a:r>
          </a:p>
          <a:p>
            <a:pPr marL="0" indent="0">
              <a:lnSpc>
                <a:spcPct val="170000"/>
              </a:lnSpc>
              <a:spcBef>
                <a:spcPts val="0"/>
              </a:spcBef>
              <a:buNone/>
            </a:pPr>
            <a:r>
              <a:rPr lang="en-GB" sz="3100" dirty="0">
                <a:latin typeface="Arial" panose="020B0604020202020204" pitchFamily="34" charset="0"/>
                <a:cs typeface="Arial" panose="020B0604020202020204" pitchFamily="34" charset="0"/>
              </a:rPr>
              <a:t>    # code to execute for each item in the sequence</a:t>
            </a:r>
          </a:p>
          <a:p>
            <a:endParaRPr lang="en-GB" dirty="0"/>
          </a:p>
        </p:txBody>
      </p:sp>
    </p:spTree>
    <p:extLst>
      <p:ext uri="{BB962C8B-B14F-4D97-AF65-F5344CB8AC3E}">
        <p14:creationId xmlns:p14="http://schemas.microsoft.com/office/powerpoint/2010/main" val="30895602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C4490-EE34-E7CA-9883-7D6F88E80D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458613-5706-8502-69A3-5B938EB785BE}"/>
              </a:ext>
            </a:extLst>
          </p:cNvPr>
          <p:cNvSpPr>
            <a:spLocks noGrp="1"/>
          </p:cNvSpPr>
          <p:nvPr>
            <p:ph type="title"/>
          </p:nvPr>
        </p:nvSpPr>
        <p:spPr>
          <a:xfrm>
            <a:off x="251520" y="-243408"/>
            <a:ext cx="8229600" cy="1143000"/>
          </a:xfrm>
        </p:spPr>
        <p:txBody>
          <a:bodyPr/>
          <a:lstStyle/>
          <a:p>
            <a:r>
              <a:rPr lang="en-GB" dirty="0"/>
              <a:t>For Loop</a:t>
            </a:r>
          </a:p>
        </p:txBody>
      </p:sp>
      <p:sp>
        <p:nvSpPr>
          <p:cNvPr id="4" name="Content Placeholder 3">
            <a:extLst>
              <a:ext uri="{FF2B5EF4-FFF2-40B4-BE49-F238E27FC236}">
                <a16:creationId xmlns:a16="http://schemas.microsoft.com/office/drawing/2014/main" id="{86507780-DDEC-CF5F-B671-AC4838D4B442}"/>
              </a:ext>
            </a:extLst>
          </p:cNvPr>
          <p:cNvSpPr>
            <a:spLocks noGrp="1"/>
          </p:cNvSpPr>
          <p:nvPr>
            <p:ph idx="1"/>
          </p:nvPr>
        </p:nvSpPr>
        <p:spPr>
          <a:xfrm>
            <a:off x="251520" y="548680"/>
            <a:ext cx="8712968" cy="4968552"/>
          </a:xfrm>
        </p:spPr>
        <p:txBody>
          <a:bodyPr>
            <a:normAutofit fontScale="85000" lnSpcReduction="10000"/>
          </a:bodyPr>
          <a:lstStyle/>
          <a:p>
            <a:pPr marL="0" indent="0">
              <a:lnSpc>
                <a:spcPct val="160000"/>
              </a:lnSpc>
              <a:spcBef>
                <a:spcPts val="0"/>
              </a:spcBef>
              <a:buNone/>
            </a:pPr>
            <a:r>
              <a:rPr lang="en-GB" b="1" dirty="0">
                <a:latin typeface="Arial" panose="020B0604020202020204" pitchFamily="34" charset="0"/>
                <a:cs typeface="Arial" panose="020B0604020202020204" pitchFamily="34" charset="0"/>
              </a:rPr>
              <a:t>How It Works:</a:t>
            </a:r>
          </a:p>
          <a:p>
            <a:pPr marL="0" indent="0">
              <a:lnSpc>
                <a:spcPct val="160000"/>
              </a:lnSpc>
              <a:spcBef>
                <a:spcPts val="0"/>
              </a:spcBef>
              <a:buNone/>
            </a:pPr>
            <a:r>
              <a:rPr lang="en-GB" b="1" dirty="0">
                <a:latin typeface="Arial" panose="020B0604020202020204" pitchFamily="34" charset="0"/>
                <a:cs typeface="Arial" panose="020B0604020202020204" pitchFamily="34" charset="0"/>
              </a:rPr>
              <a:t>1) Variable</a:t>
            </a:r>
            <a:r>
              <a:rPr lang="en-GB" dirty="0">
                <a:latin typeface="Arial" panose="020B0604020202020204" pitchFamily="34" charset="0"/>
                <a:cs typeface="Arial" panose="020B0604020202020204" pitchFamily="34" charset="0"/>
              </a:rPr>
              <a:t>: A variable that takes the value of each item in the sequence, one at a time.</a:t>
            </a:r>
          </a:p>
          <a:p>
            <a:pPr marL="0" indent="0">
              <a:lnSpc>
                <a:spcPct val="160000"/>
              </a:lnSpc>
              <a:spcBef>
                <a:spcPts val="0"/>
              </a:spcBef>
              <a:buNone/>
            </a:pPr>
            <a:r>
              <a:rPr lang="en-GB" b="1" dirty="0">
                <a:latin typeface="Arial" panose="020B0604020202020204" pitchFamily="34" charset="0"/>
                <a:cs typeface="Arial" panose="020B0604020202020204" pitchFamily="34" charset="0"/>
              </a:rPr>
              <a:t>2) Sequence</a:t>
            </a:r>
            <a:r>
              <a:rPr lang="en-GB" dirty="0">
                <a:latin typeface="Arial" panose="020B0604020202020204" pitchFamily="34" charset="0"/>
                <a:cs typeface="Arial" panose="020B0604020202020204" pitchFamily="34" charset="0"/>
              </a:rPr>
              <a:t>: A collection of items (like a list, tuple, string, or range) that you want to iterate over.</a:t>
            </a:r>
          </a:p>
          <a:p>
            <a:pPr marL="0" indent="0">
              <a:lnSpc>
                <a:spcPct val="160000"/>
              </a:lnSpc>
              <a:spcBef>
                <a:spcPts val="0"/>
              </a:spcBef>
              <a:buNone/>
            </a:pPr>
            <a:r>
              <a:rPr lang="en-GB" b="1" dirty="0">
                <a:latin typeface="Arial" panose="020B0604020202020204" pitchFamily="34" charset="0"/>
                <a:cs typeface="Arial" panose="020B0604020202020204" pitchFamily="34" charset="0"/>
              </a:rPr>
              <a:t>3) Code Block</a:t>
            </a:r>
            <a:r>
              <a:rPr lang="en-GB" dirty="0">
                <a:latin typeface="Arial" panose="020B0604020202020204" pitchFamily="34" charset="0"/>
                <a:cs typeface="Arial" panose="020B0604020202020204" pitchFamily="34" charset="0"/>
              </a:rPr>
              <a:t>: The block of code that you want to execute for each item in the sequence.</a:t>
            </a:r>
          </a:p>
          <a:p>
            <a:endParaRPr lang="en-GB" dirty="0"/>
          </a:p>
          <a:p>
            <a:endParaRPr lang="en-GB" dirty="0"/>
          </a:p>
        </p:txBody>
      </p:sp>
    </p:spTree>
    <p:extLst>
      <p:ext uri="{BB962C8B-B14F-4D97-AF65-F5344CB8AC3E}">
        <p14:creationId xmlns:p14="http://schemas.microsoft.com/office/powerpoint/2010/main" val="2397284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D3FD6-F845-2292-3D60-EA6701BB42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FBFE77-CC73-EEE6-9EAF-19316F6CB35E}"/>
              </a:ext>
            </a:extLst>
          </p:cNvPr>
          <p:cNvSpPr>
            <a:spLocks noGrp="1"/>
          </p:cNvSpPr>
          <p:nvPr>
            <p:ph type="title"/>
          </p:nvPr>
        </p:nvSpPr>
        <p:spPr>
          <a:xfrm>
            <a:off x="251520" y="-313259"/>
            <a:ext cx="8229600" cy="1143000"/>
          </a:xfrm>
        </p:spPr>
        <p:txBody>
          <a:bodyPr/>
          <a:lstStyle/>
          <a:p>
            <a:r>
              <a:rPr lang="en-GB" dirty="0"/>
              <a:t>For Loop</a:t>
            </a:r>
          </a:p>
        </p:txBody>
      </p:sp>
      <p:sp>
        <p:nvSpPr>
          <p:cNvPr id="3" name="Content Placeholder 2">
            <a:extLst>
              <a:ext uri="{FF2B5EF4-FFF2-40B4-BE49-F238E27FC236}">
                <a16:creationId xmlns:a16="http://schemas.microsoft.com/office/drawing/2014/main" id="{CF4F4E28-513C-2739-B4FD-90A3340EF380}"/>
              </a:ext>
            </a:extLst>
          </p:cNvPr>
          <p:cNvSpPr txBox="1">
            <a:spLocks/>
          </p:cNvSpPr>
          <p:nvPr/>
        </p:nvSpPr>
        <p:spPr>
          <a:xfrm>
            <a:off x="595760" y="4242740"/>
            <a:ext cx="5027391" cy="365761"/>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pitchFamily="34" charset="0"/>
              <a:buNone/>
            </a:pPr>
            <a:r>
              <a:rPr lang="en-US"/>
              <a:t>Iterate over a set (e.g., list of numbers)</a:t>
            </a:r>
            <a:endParaRPr lang="en-US" dirty="0"/>
          </a:p>
        </p:txBody>
      </p:sp>
      <p:graphicFrame>
        <p:nvGraphicFramePr>
          <p:cNvPr id="5" name="Table 4">
            <a:extLst>
              <a:ext uri="{FF2B5EF4-FFF2-40B4-BE49-F238E27FC236}">
                <a16:creationId xmlns:a16="http://schemas.microsoft.com/office/drawing/2014/main" id="{858D1986-0C6D-B8C8-05F0-32B148677E07}"/>
              </a:ext>
            </a:extLst>
          </p:cNvPr>
          <p:cNvGraphicFramePr>
            <a:graphicFrameLocks noGrp="1"/>
          </p:cNvGraphicFramePr>
          <p:nvPr>
            <p:extLst>
              <p:ext uri="{D42A27DB-BD31-4B8C-83A1-F6EECF244321}">
                <p14:modId xmlns:p14="http://schemas.microsoft.com/office/powerpoint/2010/main" val="3207829651"/>
              </p:ext>
            </p:extLst>
          </p:nvPr>
        </p:nvGraphicFramePr>
        <p:xfrm>
          <a:off x="1931217" y="5124294"/>
          <a:ext cx="4079432" cy="365760"/>
        </p:xfrm>
        <a:graphic>
          <a:graphicData uri="http://schemas.openxmlformats.org/drawingml/2006/table">
            <a:tbl>
              <a:tblPr firstRow="1" bandRow="1">
                <a:tableStyleId>{5C22544A-7EE6-4342-B048-85BDC9FD1C3A}</a:tableStyleId>
              </a:tblPr>
              <a:tblGrid>
                <a:gridCol w="509929">
                  <a:extLst>
                    <a:ext uri="{9D8B030D-6E8A-4147-A177-3AD203B41FA5}">
                      <a16:colId xmlns:a16="http://schemas.microsoft.com/office/drawing/2014/main" val="4225958400"/>
                    </a:ext>
                  </a:extLst>
                </a:gridCol>
                <a:gridCol w="509929">
                  <a:extLst>
                    <a:ext uri="{9D8B030D-6E8A-4147-A177-3AD203B41FA5}">
                      <a16:colId xmlns:a16="http://schemas.microsoft.com/office/drawing/2014/main" val="4006129434"/>
                    </a:ext>
                  </a:extLst>
                </a:gridCol>
                <a:gridCol w="509929">
                  <a:extLst>
                    <a:ext uri="{9D8B030D-6E8A-4147-A177-3AD203B41FA5}">
                      <a16:colId xmlns:a16="http://schemas.microsoft.com/office/drawing/2014/main" val="1271870138"/>
                    </a:ext>
                  </a:extLst>
                </a:gridCol>
                <a:gridCol w="509929">
                  <a:extLst>
                    <a:ext uri="{9D8B030D-6E8A-4147-A177-3AD203B41FA5}">
                      <a16:colId xmlns:a16="http://schemas.microsoft.com/office/drawing/2014/main" val="3403839825"/>
                    </a:ext>
                  </a:extLst>
                </a:gridCol>
                <a:gridCol w="509929">
                  <a:extLst>
                    <a:ext uri="{9D8B030D-6E8A-4147-A177-3AD203B41FA5}">
                      <a16:colId xmlns:a16="http://schemas.microsoft.com/office/drawing/2014/main" val="2692811136"/>
                    </a:ext>
                  </a:extLst>
                </a:gridCol>
                <a:gridCol w="509929">
                  <a:extLst>
                    <a:ext uri="{9D8B030D-6E8A-4147-A177-3AD203B41FA5}">
                      <a16:colId xmlns:a16="http://schemas.microsoft.com/office/drawing/2014/main" val="2876541283"/>
                    </a:ext>
                  </a:extLst>
                </a:gridCol>
                <a:gridCol w="509929">
                  <a:extLst>
                    <a:ext uri="{9D8B030D-6E8A-4147-A177-3AD203B41FA5}">
                      <a16:colId xmlns:a16="http://schemas.microsoft.com/office/drawing/2014/main" val="4195884434"/>
                    </a:ext>
                  </a:extLst>
                </a:gridCol>
                <a:gridCol w="509929">
                  <a:extLst>
                    <a:ext uri="{9D8B030D-6E8A-4147-A177-3AD203B41FA5}">
                      <a16:colId xmlns:a16="http://schemas.microsoft.com/office/drawing/2014/main" val="2577914118"/>
                    </a:ext>
                  </a:extLst>
                </a:gridCol>
              </a:tblGrid>
              <a:tr h="185420">
                <a:tc>
                  <a:txBody>
                    <a:bodyPr/>
                    <a:lstStyle/>
                    <a:p>
                      <a:r>
                        <a:rPr lang="en-GB" dirty="0"/>
                        <a:t>6</a:t>
                      </a:r>
                    </a:p>
                  </a:txBody>
                  <a:tcPr/>
                </a:tc>
                <a:tc>
                  <a:txBody>
                    <a:bodyPr/>
                    <a:lstStyle/>
                    <a:p>
                      <a:r>
                        <a:rPr lang="en-GB" dirty="0"/>
                        <a:t>5</a:t>
                      </a:r>
                    </a:p>
                  </a:txBody>
                  <a:tcPr/>
                </a:tc>
                <a:tc>
                  <a:txBody>
                    <a:bodyPr/>
                    <a:lstStyle/>
                    <a:p>
                      <a:r>
                        <a:rPr lang="en-GB" dirty="0"/>
                        <a:t>77</a:t>
                      </a:r>
                    </a:p>
                  </a:txBody>
                  <a:tcPr/>
                </a:tc>
                <a:tc>
                  <a:txBody>
                    <a:bodyPr/>
                    <a:lstStyle/>
                    <a:p>
                      <a:r>
                        <a:rPr lang="en-GB" dirty="0"/>
                        <a:t>22</a:t>
                      </a:r>
                    </a:p>
                  </a:txBody>
                  <a:tcPr/>
                </a:tc>
                <a:tc>
                  <a:txBody>
                    <a:bodyPr/>
                    <a:lstStyle/>
                    <a:p>
                      <a:r>
                        <a:rPr lang="en-GB" dirty="0"/>
                        <a:t>1</a:t>
                      </a:r>
                    </a:p>
                  </a:txBody>
                  <a:tcPr/>
                </a:tc>
                <a:tc>
                  <a:txBody>
                    <a:bodyPr/>
                    <a:lstStyle/>
                    <a:p>
                      <a:r>
                        <a:rPr lang="en-GB" dirty="0"/>
                        <a:t>7</a:t>
                      </a:r>
                    </a:p>
                  </a:txBody>
                  <a:tcPr/>
                </a:tc>
                <a:tc>
                  <a:txBody>
                    <a:bodyPr/>
                    <a:lstStyle/>
                    <a:p>
                      <a:r>
                        <a:rPr lang="en-GB" dirty="0"/>
                        <a:t>9</a:t>
                      </a:r>
                    </a:p>
                  </a:txBody>
                  <a:tcPr/>
                </a:tc>
                <a:tc>
                  <a:txBody>
                    <a:bodyPr/>
                    <a:lstStyle/>
                    <a:p>
                      <a:r>
                        <a:rPr lang="en-GB" dirty="0"/>
                        <a:t>12</a:t>
                      </a:r>
                    </a:p>
                  </a:txBody>
                  <a:tcPr/>
                </a:tc>
                <a:extLst>
                  <a:ext uri="{0D108BD9-81ED-4DB2-BD59-A6C34878D82A}">
                    <a16:rowId xmlns:a16="http://schemas.microsoft.com/office/drawing/2014/main" val="3876806876"/>
                  </a:ext>
                </a:extLst>
              </a:tr>
            </a:tbl>
          </a:graphicData>
        </a:graphic>
      </p:graphicFrame>
      <p:grpSp>
        <p:nvGrpSpPr>
          <p:cNvPr id="6" name="Group 5">
            <a:extLst>
              <a:ext uri="{FF2B5EF4-FFF2-40B4-BE49-F238E27FC236}">
                <a16:creationId xmlns:a16="http://schemas.microsoft.com/office/drawing/2014/main" id="{FF3D6345-DAC7-ADB5-3866-3AA472DD3F70}"/>
              </a:ext>
            </a:extLst>
          </p:cNvPr>
          <p:cNvGrpSpPr/>
          <p:nvPr/>
        </p:nvGrpSpPr>
        <p:grpSpPr>
          <a:xfrm>
            <a:off x="445160" y="1557614"/>
            <a:ext cx="2359590" cy="1952640"/>
            <a:chOff x="196629" y="3100752"/>
            <a:chExt cx="2359590" cy="1952640"/>
          </a:xfrm>
        </p:grpSpPr>
        <p:pic>
          <p:nvPicPr>
            <p:cNvPr id="7" name="Picture 6">
              <a:extLst>
                <a:ext uri="{FF2B5EF4-FFF2-40B4-BE49-F238E27FC236}">
                  <a16:creationId xmlns:a16="http://schemas.microsoft.com/office/drawing/2014/main" id="{7A6617A1-914A-D1C3-0F8A-B2A245FF4090}"/>
                </a:ext>
              </a:extLst>
            </p:cNvPr>
            <p:cNvPicPr>
              <a:picLocks noChangeAspect="1"/>
            </p:cNvPicPr>
            <p:nvPr/>
          </p:nvPicPr>
          <p:blipFill rotWithShape="1">
            <a:blip r:embed="rId2"/>
            <a:srcRect t="19508" b="20013"/>
            <a:stretch/>
          </p:blipFill>
          <p:spPr>
            <a:xfrm>
              <a:off x="340644" y="3757247"/>
              <a:ext cx="2143125" cy="1296145"/>
            </a:xfrm>
            <a:prstGeom prst="rect">
              <a:avLst/>
            </a:prstGeom>
          </p:spPr>
        </p:pic>
        <p:sp>
          <p:nvSpPr>
            <p:cNvPr id="8" name="Content Placeholder 2">
              <a:extLst>
                <a:ext uri="{FF2B5EF4-FFF2-40B4-BE49-F238E27FC236}">
                  <a16:creationId xmlns:a16="http://schemas.microsoft.com/office/drawing/2014/main" id="{185787BE-8613-5D03-B908-5EADFC40C78B}"/>
                </a:ext>
              </a:extLst>
            </p:cNvPr>
            <p:cNvSpPr txBox="1">
              <a:spLocks/>
            </p:cNvSpPr>
            <p:nvPr/>
          </p:nvSpPr>
          <p:spPr>
            <a:xfrm>
              <a:off x="196629" y="3100752"/>
              <a:ext cx="2359590" cy="656495"/>
            </a:xfrm>
            <a:prstGeom prst="rect">
              <a:avLst/>
            </a:prstGeom>
          </p:spPr>
          <p:txBody>
            <a:bodyPr vert="horz" lIns="91440" tIns="45720" rIns="91440" bIns="45720" rtlCol="0">
              <a:normAutofit fontScale="4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US" dirty="0"/>
                <a:t>marking student work:</a:t>
              </a:r>
            </a:p>
            <a:p>
              <a:pPr marL="0" indent="0" algn="just">
                <a:buNone/>
              </a:pPr>
              <a:r>
                <a:rPr lang="en-US" dirty="0"/>
                <a:t> </a:t>
              </a:r>
              <a:r>
                <a:rPr lang="en-US" dirty="0">
                  <a:sym typeface="Wingdings" panose="05000000000000000000" pitchFamily="2" charset="2"/>
                </a:rPr>
                <a:t> </a:t>
              </a:r>
              <a:r>
                <a:rPr lang="en-US" i="1" dirty="0"/>
                <a:t>apply a procedure </a:t>
              </a:r>
              <a:r>
                <a:rPr lang="en-US" dirty="0"/>
                <a:t>on </a:t>
              </a:r>
              <a:r>
                <a:rPr lang="en-US" b="1" dirty="0"/>
                <a:t>all</a:t>
              </a:r>
              <a:r>
                <a:rPr lang="en-US" dirty="0"/>
                <a:t> the answer scripts.</a:t>
              </a:r>
            </a:p>
            <a:p>
              <a:pPr marL="0" indent="0" algn="just">
                <a:buFont typeface="Arial" pitchFamily="34" charset="0"/>
                <a:buNone/>
              </a:pPr>
              <a:endParaRPr lang="en-US" dirty="0"/>
            </a:p>
          </p:txBody>
        </p:sp>
      </p:grpSp>
      <p:grpSp>
        <p:nvGrpSpPr>
          <p:cNvPr id="9" name="Group 8">
            <a:extLst>
              <a:ext uri="{FF2B5EF4-FFF2-40B4-BE49-F238E27FC236}">
                <a16:creationId xmlns:a16="http://schemas.microsoft.com/office/drawing/2014/main" id="{0F2FF1DA-FB55-5999-F0A4-FF6D8F9E50D2}"/>
              </a:ext>
            </a:extLst>
          </p:cNvPr>
          <p:cNvGrpSpPr/>
          <p:nvPr/>
        </p:nvGrpSpPr>
        <p:grpSpPr>
          <a:xfrm>
            <a:off x="3797143" y="1600294"/>
            <a:ext cx="2160240" cy="1625102"/>
            <a:chOff x="3347864" y="3125255"/>
            <a:chExt cx="2160240" cy="1625102"/>
          </a:xfrm>
        </p:grpSpPr>
        <p:pic>
          <p:nvPicPr>
            <p:cNvPr id="10" name="Picture 9" descr="Various high heels on stacked show boxes">
              <a:extLst>
                <a:ext uri="{FF2B5EF4-FFF2-40B4-BE49-F238E27FC236}">
                  <a16:creationId xmlns:a16="http://schemas.microsoft.com/office/drawing/2014/main" id="{7854A564-C9D1-E707-FAC0-C616A86F86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19872" y="3532864"/>
              <a:ext cx="1622131" cy="1217493"/>
            </a:xfrm>
            <a:prstGeom prst="rect">
              <a:avLst/>
            </a:prstGeom>
          </p:spPr>
        </p:pic>
        <p:sp>
          <p:nvSpPr>
            <p:cNvPr id="11" name="Content Placeholder 2">
              <a:extLst>
                <a:ext uri="{FF2B5EF4-FFF2-40B4-BE49-F238E27FC236}">
                  <a16:creationId xmlns:a16="http://schemas.microsoft.com/office/drawing/2014/main" id="{44BAA572-76FA-1393-FB70-3DD6345AAACD}"/>
                </a:ext>
              </a:extLst>
            </p:cNvPr>
            <p:cNvSpPr txBox="1">
              <a:spLocks/>
            </p:cNvSpPr>
            <p:nvPr/>
          </p:nvSpPr>
          <p:spPr>
            <a:xfrm>
              <a:off x="3347864" y="3125255"/>
              <a:ext cx="2160240" cy="296611"/>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US" dirty="0"/>
                <a:t>Put shoes in boxes.</a:t>
              </a:r>
            </a:p>
            <a:p>
              <a:pPr marL="0" indent="0" algn="just">
                <a:buFont typeface="Arial" pitchFamily="34" charset="0"/>
                <a:buNone/>
              </a:pPr>
              <a:endParaRPr lang="en-US" dirty="0"/>
            </a:p>
          </p:txBody>
        </p:sp>
      </p:grpSp>
      <p:sp>
        <p:nvSpPr>
          <p:cNvPr id="12" name="Content Placeholder 2">
            <a:extLst>
              <a:ext uri="{FF2B5EF4-FFF2-40B4-BE49-F238E27FC236}">
                <a16:creationId xmlns:a16="http://schemas.microsoft.com/office/drawing/2014/main" id="{422932C1-4C29-48F0-DA09-B5C87CD7D103}"/>
              </a:ext>
            </a:extLst>
          </p:cNvPr>
          <p:cNvSpPr txBox="1">
            <a:spLocks/>
          </p:cNvSpPr>
          <p:nvPr/>
        </p:nvSpPr>
        <p:spPr>
          <a:xfrm>
            <a:off x="1931217" y="4718092"/>
            <a:ext cx="2160240" cy="296611"/>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US" sz="3400" dirty="0"/>
              <a:t>A list of numbers</a:t>
            </a:r>
          </a:p>
          <a:p>
            <a:pPr marL="0" indent="0" algn="just">
              <a:buFont typeface="Arial" pitchFamily="34" charset="0"/>
              <a:buNone/>
            </a:pPr>
            <a:endParaRPr lang="en-US" dirty="0"/>
          </a:p>
        </p:txBody>
      </p:sp>
      <p:sp>
        <p:nvSpPr>
          <p:cNvPr id="13" name="Speech Bubble: Rectangle with Corners Rounded 12">
            <a:extLst>
              <a:ext uri="{FF2B5EF4-FFF2-40B4-BE49-F238E27FC236}">
                <a16:creationId xmlns:a16="http://schemas.microsoft.com/office/drawing/2014/main" id="{A7054855-B849-5DEE-1478-8C5220D2D2E6}"/>
              </a:ext>
            </a:extLst>
          </p:cNvPr>
          <p:cNvSpPr/>
          <p:nvPr/>
        </p:nvSpPr>
        <p:spPr>
          <a:xfrm>
            <a:off x="6594700" y="846879"/>
            <a:ext cx="2236244" cy="710735"/>
          </a:xfrm>
          <a:prstGeom prst="wedgeRoundRectCallout">
            <a:avLst>
              <a:gd name="adj1" fmla="val -61645"/>
              <a:gd name="adj2" fmla="val 33733"/>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i="1" dirty="0"/>
              <a:t>How many times </a:t>
            </a:r>
            <a:r>
              <a:rPr lang="en-GB" sz="1600" dirty="0"/>
              <a:t>is the </a:t>
            </a:r>
            <a:r>
              <a:rPr lang="en-GB" sz="1600" i="1" dirty="0"/>
              <a:t>procedure</a:t>
            </a:r>
            <a:r>
              <a:rPr lang="en-GB" sz="1600" dirty="0"/>
              <a:t> applied</a:t>
            </a:r>
          </a:p>
          <a:p>
            <a:pPr algn="ctr"/>
            <a:r>
              <a:rPr lang="en-GB" b="1" dirty="0"/>
              <a:t>?</a:t>
            </a:r>
          </a:p>
        </p:txBody>
      </p:sp>
      <p:sp>
        <p:nvSpPr>
          <p:cNvPr id="14" name="Speech Bubble: Rectangle with Corners Rounded 13">
            <a:extLst>
              <a:ext uri="{FF2B5EF4-FFF2-40B4-BE49-F238E27FC236}">
                <a16:creationId xmlns:a16="http://schemas.microsoft.com/office/drawing/2014/main" id="{2778FA98-B20C-DE5C-0CFE-57A6BCFB2979}"/>
              </a:ext>
            </a:extLst>
          </p:cNvPr>
          <p:cNvSpPr/>
          <p:nvPr/>
        </p:nvSpPr>
        <p:spPr>
          <a:xfrm>
            <a:off x="6806232" y="1849142"/>
            <a:ext cx="1894593" cy="656495"/>
          </a:xfrm>
          <a:prstGeom prst="wedgeRoundRectCallout">
            <a:avLst>
              <a:gd name="adj1" fmla="val -50242"/>
              <a:gd name="adj2" fmla="val 26678"/>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rgbClr val="00B050"/>
                </a:solidFill>
              </a:rPr>
              <a:t>Depends on the items within</a:t>
            </a:r>
          </a:p>
        </p:txBody>
      </p:sp>
      <p:sp>
        <p:nvSpPr>
          <p:cNvPr id="15" name="Content Placeholder 2">
            <a:extLst>
              <a:ext uri="{FF2B5EF4-FFF2-40B4-BE49-F238E27FC236}">
                <a16:creationId xmlns:a16="http://schemas.microsoft.com/office/drawing/2014/main" id="{E3157658-9563-446C-F9E3-320EB338297F}"/>
              </a:ext>
            </a:extLst>
          </p:cNvPr>
          <p:cNvSpPr txBox="1">
            <a:spLocks/>
          </p:cNvSpPr>
          <p:nvPr/>
        </p:nvSpPr>
        <p:spPr>
          <a:xfrm>
            <a:off x="457200" y="960736"/>
            <a:ext cx="5616623" cy="36576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US" dirty="0"/>
              <a:t>Repeat a procedure a number of times.</a:t>
            </a:r>
          </a:p>
        </p:txBody>
      </p:sp>
    </p:spTree>
    <p:extLst>
      <p:ext uri="{BB962C8B-B14F-4D97-AF65-F5344CB8AC3E}">
        <p14:creationId xmlns:p14="http://schemas.microsoft.com/office/powerpoint/2010/main" val="704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3" grpId="0" animBg="1"/>
      <p:bldP spid="1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365BD-512B-5155-E788-6EF0F56199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03FE32-B5C6-E75C-DF3E-55FA59EC54F2}"/>
              </a:ext>
            </a:extLst>
          </p:cNvPr>
          <p:cNvSpPr>
            <a:spLocks noGrp="1"/>
          </p:cNvSpPr>
          <p:nvPr>
            <p:ph type="title"/>
          </p:nvPr>
        </p:nvSpPr>
        <p:spPr>
          <a:xfrm>
            <a:off x="251520" y="-315416"/>
            <a:ext cx="8229600" cy="1143000"/>
          </a:xfrm>
        </p:spPr>
        <p:txBody>
          <a:bodyPr/>
          <a:lstStyle/>
          <a:p>
            <a:r>
              <a:rPr lang="en-GB" dirty="0"/>
              <a:t>For Loop</a:t>
            </a:r>
          </a:p>
        </p:txBody>
      </p:sp>
      <p:sp>
        <p:nvSpPr>
          <p:cNvPr id="3" name="TextBox 2">
            <a:extLst>
              <a:ext uri="{FF2B5EF4-FFF2-40B4-BE49-F238E27FC236}">
                <a16:creationId xmlns:a16="http://schemas.microsoft.com/office/drawing/2014/main" id="{D16A0F0D-31FA-2F32-6B3C-F7DC1BE029A1}"/>
              </a:ext>
            </a:extLst>
          </p:cNvPr>
          <p:cNvSpPr txBox="1"/>
          <p:nvPr/>
        </p:nvSpPr>
        <p:spPr>
          <a:xfrm>
            <a:off x="270002" y="1213216"/>
            <a:ext cx="4464496" cy="1754326"/>
          </a:xfrm>
          <a:prstGeom prst="rect">
            <a:avLst/>
          </a:prstGeom>
          <a:noFill/>
        </p:spPr>
        <p:txBody>
          <a:bodyPr wrap="square">
            <a:spAutoFit/>
          </a:bodyPr>
          <a:lstStyle/>
          <a:p>
            <a:pPr algn="just"/>
            <a:r>
              <a:rPr lang="en-US" sz="2000" u="sng" dirty="0"/>
              <a:t>Example</a:t>
            </a:r>
            <a:r>
              <a:rPr lang="en-US" sz="2400" u="sng" dirty="0"/>
              <a:t>: </a:t>
            </a:r>
          </a:p>
          <a:p>
            <a:pPr marL="0" indent="0" algn="just">
              <a:buNone/>
            </a:pPr>
            <a:r>
              <a:rPr lang="en-US" sz="2000" dirty="0">
                <a:solidFill>
                  <a:schemeClr val="tx2"/>
                </a:solidFill>
              </a:rPr>
              <a:t>numbers</a:t>
            </a:r>
            <a:r>
              <a:rPr lang="en-US" sz="2000" dirty="0">
                <a:solidFill>
                  <a:srgbClr val="FF0000"/>
                </a:solidFill>
              </a:rPr>
              <a:t> = [10, 2, 3, 40, 5] </a:t>
            </a:r>
          </a:p>
          <a:p>
            <a:pPr marL="0" indent="0" algn="just">
              <a:buNone/>
            </a:pPr>
            <a:r>
              <a:rPr lang="en-US" sz="2400" dirty="0">
                <a:solidFill>
                  <a:srgbClr val="FF0000"/>
                </a:solidFill>
              </a:rPr>
              <a:t>  </a:t>
            </a:r>
            <a:endParaRPr lang="en-US" sz="2000" dirty="0">
              <a:solidFill>
                <a:srgbClr val="FF0000"/>
              </a:solidFill>
            </a:endParaRPr>
          </a:p>
          <a:p>
            <a:pPr marL="0" indent="0" algn="just">
              <a:buNone/>
            </a:pPr>
            <a:r>
              <a:rPr lang="en-US" sz="2000" dirty="0">
                <a:solidFill>
                  <a:srgbClr val="FF0000"/>
                </a:solidFill>
              </a:rPr>
              <a:t>for </a:t>
            </a:r>
            <a:r>
              <a:rPr lang="en-US" sz="2000" i="1" dirty="0">
                <a:solidFill>
                  <a:schemeClr val="accent6">
                    <a:lumMod val="50000"/>
                  </a:schemeClr>
                </a:solidFill>
              </a:rPr>
              <a:t>num</a:t>
            </a:r>
            <a:r>
              <a:rPr lang="en-US" sz="2000" dirty="0">
                <a:solidFill>
                  <a:srgbClr val="FF0000"/>
                </a:solidFill>
              </a:rPr>
              <a:t> in </a:t>
            </a:r>
            <a:r>
              <a:rPr lang="en-US" sz="2000" dirty="0">
                <a:solidFill>
                  <a:schemeClr val="tx2"/>
                </a:solidFill>
              </a:rPr>
              <a:t>numbers</a:t>
            </a:r>
            <a:r>
              <a:rPr lang="en-US" sz="2000" dirty="0">
                <a:solidFill>
                  <a:srgbClr val="FF0000"/>
                </a:solidFill>
              </a:rPr>
              <a:t>:</a:t>
            </a:r>
          </a:p>
          <a:p>
            <a:pPr marL="0" indent="0" algn="just">
              <a:buNone/>
            </a:pPr>
            <a:r>
              <a:rPr lang="en-US" sz="2000" dirty="0">
                <a:solidFill>
                  <a:srgbClr val="FF0000"/>
                </a:solidFill>
              </a:rPr>
              <a:t>    	print(</a:t>
            </a:r>
            <a:r>
              <a:rPr lang="en-US" sz="2000" dirty="0">
                <a:solidFill>
                  <a:schemeClr val="accent6">
                    <a:lumMod val="50000"/>
                  </a:schemeClr>
                </a:solidFill>
              </a:rPr>
              <a:t>num</a:t>
            </a:r>
            <a:r>
              <a:rPr lang="en-US" sz="2000" dirty="0">
                <a:solidFill>
                  <a:srgbClr val="FF0000"/>
                </a:solidFill>
              </a:rPr>
              <a:t>)</a:t>
            </a:r>
          </a:p>
        </p:txBody>
      </p:sp>
      <p:sp>
        <p:nvSpPr>
          <p:cNvPr id="5" name="TextBox 4">
            <a:extLst>
              <a:ext uri="{FF2B5EF4-FFF2-40B4-BE49-F238E27FC236}">
                <a16:creationId xmlns:a16="http://schemas.microsoft.com/office/drawing/2014/main" id="{C8646DD3-BB10-F7F9-EA62-0B210B33DEFE}"/>
              </a:ext>
            </a:extLst>
          </p:cNvPr>
          <p:cNvSpPr txBox="1"/>
          <p:nvPr/>
        </p:nvSpPr>
        <p:spPr>
          <a:xfrm>
            <a:off x="4230442" y="1172228"/>
            <a:ext cx="4788024" cy="2769989"/>
          </a:xfrm>
          <a:prstGeom prst="rect">
            <a:avLst/>
          </a:prstGeom>
          <a:noFill/>
        </p:spPr>
        <p:txBody>
          <a:bodyPr wrap="square">
            <a:spAutoFit/>
          </a:bodyPr>
          <a:lstStyle/>
          <a:p>
            <a:pPr algn="just"/>
            <a:r>
              <a:rPr lang="en-US" u="sng" dirty="0"/>
              <a:t>Explanation</a:t>
            </a:r>
            <a:r>
              <a:rPr lang="en-US" dirty="0"/>
              <a:t>:</a:t>
            </a:r>
          </a:p>
          <a:p>
            <a:pPr algn="just"/>
            <a:endParaRPr lang="en-US" sz="1200" dirty="0"/>
          </a:p>
          <a:p>
            <a:pPr algn="just"/>
            <a:r>
              <a:rPr lang="en-US" dirty="0"/>
              <a:t>	‘</a:t>
            </a:r>
            <a:r>
              <a:rPr lang="en-US" dirty="0">
                <a:solidFill>
                  <a:schemeClr val="tx2"/>
                </a:solidFill>
              </a:rPr>
              <a:t>numbers</a:t>
            </a:r>
            <a:r>
              <a:rPr lang="en-US" dirty="0"/>
              <a:t>’=List of numbers</a:t>
            </a:r>
          </a:p>
          <a:p>
            <a:pPr algn="just"/>
            <a:endParaRPr lang="en-US" dirty="0"/>
          </a:p>
          <a:p>
            <a:pPr lvl="2" algn="just"/>
            <a:r>
              <a:rPr lang="en-US" dirty="0"/>
              <a:t>‘</a:t>
            </a:r>
            <a:r>
              <a:rPr lang="en-US" dirty="0">
                <a:solidFill>
                  <a:schemeClr val="accent6">
                    <a:lumMod val="50000"/>
                  </a:schemeClr>
                </a:solidFill>
              </a:rPr>
              <a:t>num</a:t>
            </a:r>
            <a:r>
              <a:rPr lang="en-US" dirty="0"/>
              <a:t>’ changes as it goes through each item (iterates) – it receives the value of each time. Instead of num you can use any variable name (e.g., x, y, number no, etc.)</a:t>
            </a:r>
          </a:p>
          <a:p>
            <a:pPr marL="0" indent="0" algn="just">
              <a:buNone/>
            </a:pPr>
            <a:r>
              <a:rPr lang="en-US" dirty="0"/>
              <a:t>	</a:t>
            </a:r>
            <a:endParaRPr lang="en-US" dirty="0">
              <a:solidFill>
                <a:srgbClr val="FF0000"/>
              </a:solidFill>
            </a:endParaRPr>
          </a:p>
        </p:txBody>
      </p:sp>
      <p:sp>
        <p:nvSpPr>
          <p:cNvPr id="6" name="Arrow: Left 5">
            <a:extLst>
              <a:ext uri="{FF2B5EF4-FFF2-40B4-BE49-F238E27FC236}">
                <a16:creationId xmlns:a16="http://schemas.microsoft.com/office/drawing/2014/main" id="{D8040D8E-79C0-583D-419B-EED24A877E3F}"/>
              </a:ext>
            </a:extLst>
          </p:cNvPr>
          <p:cNvSpPr/>
          <p:nvPr/>
        </p:nvSpPr>
        <p:spPr>
          <a:xfrm>
            <a:off x="3593714" y="2385943"/>
            <a:ext cx="1440160" cy="18799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A705880C-8370-258F-1817-23CFE8D67B34}"/>
              </a:ext>
            </a:extLst>
          </p:cNvPr>
          <p:cNvSpPr/>
          <p:nvPr/>
        </p:nvSpPr>
        <p:spPr>
          <a:xfrm>
            <a:off x="3618374" y="1752581"/>
            <a:ext cx="1440160" cy="18799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23E067-5AE1-64B8-54DD-631200288544}"/>
              </a:ext>
            </a:extLst>
          </p:cNvPr>
          <p:cNvSpPr txBox="1"/>
          <p:nvPr/>
        </p:nvSpPr>
        <p:spPr>
          <a:xfrm>
            <a:off x="846066" y="3250941"/>
            <a:ext cx="1800200" cy="1754326"/>
          </a:xfrm>
          <a:prstGeom prst="rect">
            <a:avLst/>
          </a:prstGeom>
          <a:noFill/>
          <a:ln w="6350">
            <a:solidFill>
              <a:schemeClr val="tx1"/>
            </a:solidFill>
          </a:ln>
        </p:spPr>
        <p:txBody>
          <a:bodyPr wrap="square">
            <a:spAutoFit/>
          </a:bodyPr>
          <a:lstStyle/>
          <a:p>
            <a:pPr algn="just"/>
            <a:r>
              <a:rPr lang="en-US" dirty="0"/>
              <a:t>Output: </a:t>
            </a:r>
          </a:p>
          <a:p>
            <a:pPr marL="0" indent="0" algn="just">
              <a:buNone/>
            </a:pPr>
            <a:r>
              <a:rPr lang="en-US" dirty="0">
                <a:solidFill>
                  <a:srgbClr val="00B050"/>
                </a:solidFill>
              </a:rPr>
              <a:t>10</a:t>
            </a:r>
          </a:p>
          <a:p>
            <a:pPr marL="0" indent="0" algn="just">
              <a:buNone/>
            </a:pPr>
            <a:r>
              <a:rPr lang="en-US" dirty="0">
                <a:solidFill>
                  <a:srgbClr val="00B050"/>
                </a:solidFill>
              </a:rPr>
              <a:t>2</a:t>
            </a:r>
          </a:p>
          <a:p>
            <a:pPr marL="0" indent="0" algn="just">
              <a:buNone/>
            </a:pPr>
            <a:r>
              <a:rPr lang="en-US" dirty="0">
                <a:solidFill>
                  <a:srgbClr val="00B050"/>
                </a:solidFill>
              </a:rPr>
              <a:t>3</a:t>
            </a:r>
          </a:p>
          <a:p>
            <a:pPr marL="0" indent="0" algn="just">
              <a:buNone/>
            </a:pPr>
            <a:r>
              <a:rPr lang="en-US" dirty="0">
                <a:solidFill>
                  <a:srgbClr val="00B050"/>
                </a:solidFill>
              </a:rPr>
              <a:t>40</a:t>
            </a:r>
          </a:p>
          <a:p>
            <a:pPr marL="0" indent="0" algn="just">
              <a:buNone/>
            </a:pPr>
            <a:r>
              <a:rPr lang="en-US" dirty="0">
                <a:solidFill>
                  <a:srgbClr val="00B050"/>
                </a:solidFill>
              </a:rPr>
              <a:t>5</a:t>
            </a:r>
          </a:p>
        </p:txBody>
      </p:sp>
      <p:sp>
        <p:nvSpPr>
          <p:cNvPr id="9" name="Explosion: 14 Points 8">
            <a:extLst>
              <a:ext uri="{FF2B5EF4-FFF2-40B4-BE49-F238E27FC236}">
                <a16:creationId xmlns:a16="http://schemas.microsoft.com/office/drawing/2014/main" id="{99E34225-F975-C749-A21E-72654E422A8A}"/>
              </a:ext>
            </a:extLst>
          </p:cNvPr>
          <p:cNvSpPr/>
          <p:nvPr/>
        </p:nvSpPr>
        <p:spPr>
          <a:xfrm>
            <a:off x="6894738" y="426174"/>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Tree>
    <p:extLst>
      <p:ext uri="{BB962C8B-B14F-4D97-AF65-F5344CB8AC3E}">
        <p14:creationId xmlns:p14="http://schemas.microsoft.com/office/powerpoint/2010/main" val="264890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21A43-18FA-7A8D-5024-6EAF4BD1E5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4AE619-2E82-77DE-0E0E-48BFE25598F8}"/>
              </a:ext>
            </a:extLst>
          </p:cNvPr>
          <p:cNvSpPr>
            <a:spLocks noGrp="1"/>
          </p:cNvSpPr>
          <p:nvPr>
            <p:ph type="title"/>
          </p:nvPr>
        </p:nvSpPr>
        <p:spPr>
          <a:xfrm>
            <a:off x="251520" y="-243408"/>
            <a:ext cx="8229600" cy="1143000"/>
          </a:xfrm>
        </p:spPr>
        <p:txBody>
          <a:bodyPr/>
          <a:lstStyle/>
          <a:p>
            <a:r>
              <a:rPr lang="en-GB" dirty="0"/>
              <a:t>For in lists</a:t>
            </a:r>
          </a:p>
        </p:txBody>
      </p:sp>
      <p:sp>
        <p:nvSpPr>
          <p:cNvPr id="6" name="Content Placeholder 2">
            <a:extLst>
              <a:ext uri="{FF2B5EF4-FFF2-40B4-BE49-F238E27FC236}">
                <a16:creationId xmlns:a16="http://schemas.microsoft.com/office/drawing/2014/main" id="{E89FBA64-B7A6-5EFC-E9AF-209509EA6FAB}"/>
              </a:ext>
            </a:extLst>
          </p:cNvPr>
          <p:cNvSpPr>
            <a:spLocks noGrp="1"/>
          </p:cNvSpPr>
          <p:nvPr>
            <p:ph idx="1"/>
          </p:nvPr>
        </p:nvSpPr>
        <p:spPr>
          <a:xfrm>
            <a:off x="457200" y="1124744"/>
            <a:ext cx="8229600" cy="1324742"/>
          </a:xfrm>
        </p:spPr>
        <p:txBody>
          <a:bodyPr>
            <a:normAutofit fontScale="62500" lnSpcReduction="20000"/>
          </a:bodyPr>
          <a:lstStyle/>
          <a:p>
            <a:pPr marL="0" indent="0">
              <a:buNone/>
            </a:pPr>
            <a:r>
              <a:rPr lang="en-GB" dirty="0">
                <a:solidFill>
                  <a:schemeClr val="accent6">
                    <a:lumMod val="50000"/>
                  </a:schemeClr>
                </a:solidFill>
                <a:latin typeface="Courier New" panose="02070309020205020404" pitchFamily="49" charset="0"/>
                <a:cs typeface="Courier New" panose="02070309020205020404" pitchFamily="49" charset="0"/>
              </a:rPr>
              <a:t>colours</a:t>
            </a:r>
            <a:r>
              <a:rPr lang="en-GB" dirty="0">
                <a:latin typeface="Courier New" panose="02070309020205020404" pitchFamily="49" charset="0"/>
                <a:cs typeface="Courier New" panose="02070309020205020404" pitchFamily="49" charset="0"/>
              </a:rPr>
              <a:t>=[‘red’, ’blue’, ’pink’, ‘white’]</a:t>
            </a:r>
          </a:p>
          <a:p>
            <a:pPr marL="0" indent="0">
              <a:buNone/>
            </a:pPr>
            <a:endParaRPr lang="en-GB" dirty="0">
              <a:latin typeface="Courier New" panose="02070309020205020404" pitchFamily="49" charset="0"/>
              <a:cs typeface="Courier New" panose="02070309020205020404" pitchFamily="49" charset="0"/>
            </a:endParaRPr>
          </a:p>
          <a:p>
            <a:pPr marL="0" indent="0">
              <a:buNone/>
            </a:pPr>
            <a:r>
              <a:rPr lang="en-GB" dirty="0">
                <a:solidFill>
                  <a:srgbClr val="7030A0"/>
                </a:solidFill>
                <a:latin typeface="Courier New" panose="02070309020205020404" pitchFamily="49" charset="0"/>
                <a:cs typeface="Courier New" panose="02070309020205020404" pitchFamily="49" charset="0"/>
              </a:rPr>
              <a:t>for</a:t>
            </a:r>
            <a:r>
              <a:rPr lang="en-GB" dirty="0">
                <a:latin typeface="Courier New" panose="02070309020205020404" pitchFamily="49" charset="0"/>
                <a:cs typeface="Courier New" panose="02070309020205020404" pitchFamily="49" charset="0"/>
              </a:rPr>
              <a:t> </a:t>
            </a:r>
            <a:r>
              <a:rPr lang="en-GB" dirty="0" err="1">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 in </a:t>
            </a:r>
            <a:r>
              <a:rPr lang="en-GB" dirty="0">
                <a:solidFill>
                  <a:schemeClr val="accent6">
                    <a:lumMod val="50000"/>
                  </a:schemeClr>
                </a:solidFill>
                <a:latin typeface="Courier New" panose="02070309020205020404" pitchFamily="49" charset="0"/>
                <a:cs typeface="Courier New" panose="02070309020205020404" pitchFamily="49" charset="0"/>
              </a:rPr>
              <a:t>colours</a:t>
            </a:r>
            <a:r>
              <a:rPr lang="en-GB" dirty="0">
                <a:latin typeface="Courier New" panose="02070309020205020404" pitchFamily="49" charset="0"/>
                <a:cs typeface="Courier New" panose="02070309020205020404" pitchFamily="49" charset="0"/>
              </a:rPr>
              <a:t>:</a:t>
            </a:r>
          </a:p>
          <a:p>
            <a:pPr marL="0" indent="0">
              <a:buNone/>
            </a:pPr>
            <a:r>
              <a:rPr lang="en-GB" dirty="0">
                <a:latin typeface="Courier New" panose="02070309020205020404" pitchFamily="49" charset="0"/>
                <a:cs typeface="Courier New" panose="02070309020205020404" pitchFamily="49" charset="0"/>
              </a:rPr>
              <a:t>	</a:t>
            </a:r>
            <a:r>
              <a:rPr lang="en-GB" dirty="0">
                <a:solidFill>
                  <a:srgbClr val="7030A0"/>
                </a:solidFill>
                <a:latin typeface="Courier New" panose="02070309020205020404" pitchFamily="49" charset="0"/>
                <a:cs typeface="Courier New" panose="02070309020205020404" pitchFamily="49" charset="0"/>
              </a:rPr>
              <a:t>print</a:t>
            </a:r>
            <a:r>
              <a:rPr lang="en-GB" dirty="0">
                <a:latin typeface="Courier New" panose="02070309020205020404" pitchFamily="49" charset="0"/>
                <a:cs typeface="Courier New" panose="02070309020205020404" pitchFamily="49" charset="0"/>
              </a:rPr>
              <a:t> (</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a:t>
            </a:r>
          </a:p>
        </p:txBody>
      </p:sp>
      <p:sp>
        <p:nvSpPr>
          <p:cNvPr id="7" name="Content Placeholder 2">
            <a:extLst>
              <a:ext uri="{FF2B5EF4-FFF2-40B4-BE49-F238E27FC236}">
                <a16:creationId xmlns:a16="http://schemas.microsoft.com/office/drawing/2014/main" id="{8992B85B-3AD7-F9FA-C800-7CE56ED24DEF}"/>
              </a:ext>
            </a:extLst>
          </p:cNvPr>
          <p:cNvSpPr txBox="1">
            <a:spLocks/>
          </p:cNvSpPr>
          <p:nvPr/>
        </p:nvSpPr>
        <p:spPr>
          <a:xfrm>
            <a:off x="1763688" y="2931102"/>
            <a:ext cx="1991072" cy="2016224"/>
          </a:xfrm>
          <a:prstGeom prst="rect">
            <a:avLst/>
          </a:prstGeom>
          <a:ln w="12700">
            <a:solidFill>
              <a:schemeClr val="tx1"/>
            </a:solidFill>
          </a:ln>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200" u="sng" dirty="0">
                <a:latin typeface="Courier New" panose="02070309020205020404" pitchFamily="49" charset="0"/>
                <a:cs typeface="Courier New" panose="02070309020205020404" pitchFamily="49" charset="0"/>
              </a:rPr>
              <a:t>output:</a:t>
            </a:r>
          </a:p>
          <a:p>
            <a:pPr marL="0" indent="0">
              <a:buFont typeface="Arial" pitchFamily="34" charset="0"/>
              <a:buNone/>
            </a:pPr>
            <a:r>
              <a:rPr lang="en-GB" sz="2200" dirty="0">
                <a:solidFill>
                  <a:srgbClr val="FF0000"/>
                </a:solidFill>
                <a:latin typeface="Courier New" panose="02070309020205020404" pitchFamily="49" charset="0"/>
                <a:cs typeface="Courier New" panose="02070309020205020404" pitchFamily="49" charset="0"/>
              </a:rPr>
              <a:t>Red</a:t>
            </a:r>
          </a:p>
          <a:p>
            <a:pPr marL="0" indent="0">
              <a:buFont typeface="Arial" pitchFamily="34" charset="0"/>
              <a:buNone/>
            </a:pPr>
            <a:r>
              <a:rPr lang="en-GB" sz="2200" dirty="0">
                <a:solidFill>
                  <a:srgbClr val="FF0000"/>
                </a:solidFill>
                <a:latin typeface="Courier New" panose="02070309020205020404" pitchFamily="49" charset="0"/>
                <a:cs typeface="Courier New" panose="02070309020205020404" pitchFamily="49" charset="0"/>
              </a:rPr>
              <a:t>Blue</a:t>
            </a:r>
          </a:p>
          <a:p>
            <a:pPr marL="0" indent="0">
              <a:buFont typeface="Arial" pitchFamily="34" charset="0"/>
              <a:buNone/>
            </a:pPr>
            <a:r>
              <a:rPr lang="en-GB" sz="2200" dirty="0">
                <a:solidFill>
                  <a:srgbClr val="FF0000"/>
                </a:solidFill>
                <a:latin typeface="Courier New" panose="02070309020205020404" pitchFamily="49" charset="0"/>
                <a:cs typeface="Courier New" panose="02070309020205020404" pitchFamily="49" charset="0"/>
              </a:rPr>
              <a:t>Pink</a:t>
            </a:r>
          </a:p>
          <a:p>
            <a:pPr marL="0" indent="0">
              <a:buFont typeface="Arial" pitchFamily="34" charset="0"/>
              <a:buNone/>
            </a:pPr>
            <a:r>
              <a:rPr lang="en-GB" sz="2200" dirty="0">
                <a:solidFill>
                  <a:srgbClr val="FF0000"/>
                </a:solidFill>
                <a:latin typeface="Courier New" panose="02070309020205020404" pitchFamily="49" charset="0"/>
                <a:cs typeface="Courier New" panose="02070309020205020404" pitchFamily="49" charset="0"/>
              </a:rPr>
              <a:t>white</a:t>
            </a:r>
          </a:p>
        </p:txBody>
      </p:sp>
      <p:pic>
        <p:nvPicPr>
          <p:cNvPr id="8" name="Picture 7">
            <a:extLst>
              <a:ext uri="{FF2B5EF4-FFF2-40B4-BE49-F238E27FC236}">
                <a16:creationId xmlns:a16="http://schemas.microsoft.com/office/drawing/2014/main" id="{A35C2F3F-0DDF-5810-B539-D52EECCACF0D}"/>
              </a:ext>
            </a:extLst>
          </p:cNvPr>
          <p:cNvPicPr>
            <a:picLocks noChangeAspect="1"/>
          </p:cNvPicPr>
          <p:nvPr/>
        </p:nvPicPr>
        <p:blipFill>
          <a:blip r:embed="rId2"/>
          <a:stretch>
            <a:fillRect/>
          </a:stretch>
        </p:blipFill>
        <p:spPr>
          <a:xfrm>
            <a:off x="5868144" y="2449486"/>
            <a:ext cx="2581275" cy="1143000"/>
          </a:xfrm>
          <a:prstGeom prst="rect">
            <a:avLst/>
          </a:prstGeom>
        </p:spPr>
      </p:pic>
      <p:sp>
        <p:nvSpPr>
          <p:cNvPr id="9" name="Explosion: 14 Points 8">
            <a:extLst>
              <a:ext uri="{FF2B5EF4-FFF2-40B4-BE49-F238E27FC236}">
                <a16:creationId xmlns:a16="http://schemas.microsoft.com/office/drawing/2014/main" id="{785D1604-FA0E-6C5E-C3BF-A932AAF6BDE8}"/>
              </a:ext>
            </a:extLst>
          </p:cNvPr>
          <p:cNvSpPr/>
          <p:nvPr/>
        </p:nvSpPr>
        <p:spPr>
          <a:xfrm>
            <a:off x="3986330" y="3560421"/>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Tree>
    <p:extLst>
      <p:ext uri="{BB962C8B-B14F-4D97-AF65-F5344CB8AC3E}">
        <p14:creationId xmlns:p14="http://schemas.microsoft.com/office/powerpoint/2010/main" val="51605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3CBBC-8E21-C952-236C-144189D2F7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3E7DDE-4964-CD0B-2645-7EE389098B45}"/>
              </a:ext>
            </a:extLst>
          </p:cNvPr>
          <p:cNvSpPr>
            <a:spLocks noGrp="1"/>
          </p:cNvSpPr>
          <p:nvPr>
            <p:ph type="title"/>
          </p:nvPr>
        </p:nvSpPr>
        <p:spPr>
          <a:xfrm>
            <a:off x="323528" y="-315416"/>
            <a:ext cx="8229600" cy="1143000"/>
          </a:xfrm>
        </p:spPr>
        <p:txBody>
          <a:bodyPr/>
          <a:lstStyle/>
          <a:p>
            <a:r>
              <a:rPr lang="en-GB" dirty="0"/>
              <a:t>For Loop -- </a:t>
            </a:r>
            <a:r>
              <a:rPr lang="en-GB" b="1" dirty="0"/>
              <a:t>Range</a:t>
            </a:r>
            <a:endParaRPr lang="en-GB" dirty="0"/>
          </a:p>
        </p:txBody>
      </p:sp>
      <p:sp>
        <p:nvSpPr>
          <p:cNvPr id="6" name="Content Placeholder 2">
            <a:extLst>
              <a:ext uri="{FF2B5EF4-FFF2-40B4-BE49-F238E27FC236}">
                <a16:creationId xmlns:a16="http://schemas.microsoft.com/office/drawing/2014/main" id="{6D220126-FB95-7C3E-00BA-00390A2604A9}"/>
              </a:ext>
            </a:extLst>
          </p:cNvPr>
          <p:cNvSpPr>
            <a:spLocks noGrp="1"/>
          </p:cNvSpPr>
          <p:nvPr>
            <p:ph idx="1"/>
          </p:nvPr>
        </p:nvSpPr>
        <p:spPr>
          <a:xfrm>
            <a:off x="457200" y="1417638"/>
            <a:ext cx="7931224" cy="4099595"/>
          </a:xfrm>
        </p:spPr>
        <p:txBody>
          <a:bodyPr>
            <a:normAutofit fontScale="55000" lnSpcReduction="20000"/>
          </a:bodyPr>
          <a:lstStyle/>
          <a:p>
            <a:pPr marL="0" indent="0">
              <a:buNone/>
            </a:pPr>
            <a:r>
              <a:rPr lang="en-GB" dirty="0"/>
              <a:t>You can iterate through a </a:t>
            </a:r>
            <a:r>
              <a:rPr lang="en-GB" b="1" i="1" dirty="0"/>
              <a:t>range of numbers</a:t>
            </a:r>
            <a:r>
              <a:rPr lang="en-GB" dirty="0"/>
              <a:t>, instead of a list.</a:t>
            </a:r>
          </a:p>
          <a:p>
            <a:pPr marL="0" indent="0">
              <a:buNone/>
            </a:pPr>
            <a:endParaRPr lang="en-GB" dirty="0"/>
          </a:p>
          <a:p>
            <a:pPr marL="0" indent="0">
              <a:buNone/>
            </a:pPr>
            <a:endParaRPr lang="en-GB" dirty="0"/>
          </a:p>
          <a:p>
            <a:pPr marL="0" indent="0">
              <a:buNone/>
            </a:pPr>
            <a:endParaRPr lang="en-GB" dirty="0"/>
          </a:p>
          <a:p>
            <a:pPr marL="0" indent="0">
              <a:buNone/>
            </a:pPr>
            <a:r>
              <a:rPr lang="en-GB" b="1" dirty="0">
                <a:solidFill>
                  <a:srgbClr val="7030A0"/>
                </a:solidFill>
                <a:latin typeface="Courier New" panose="02070309020205020404" pitchFamily="49" charset="0"/>
                <a:cs typeface="Courier New" panose="02070309020205020404" pitchFamily="49" charset="0"/>
              </a:rPr>
              <a:t>for</a:t>
            </a:r>
            <a:r>
              <a:rPr lang="en-GB" dirty="0">
                <a:latin typeface="Courier New" panose="02070309020205020404" pitchFamily="49" charset="0"/>
                <a:cs typeface="Courier New" panose="02070309020205020404" pitchFamily="49" charset="0"/>
              </a:rPr>
              <a:t> </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 </a:t>
            </a:r>
            <a:r>
              <a:rPr lang="en-GB" b="1" dirty="0">
                <a:solidFill>
                  <a:srgbClr val="7030A0"/>
                </a:solidFill>
                <a:latin typeface="Courier New" panose="02070309020205020404" pitchFamily="49" charset="0"/>
                <a:cs typeface="Courier New" panose="02070309020205020404" pitchFamily="49" charset="0"/>
              </a:rPr>
              <a:t>in</a:t>
            </a:r>
            <a:r>
              <a:rPr lang="en-GB" dirty="0">
                <a:latin typeface="Courier New" panose="02070309020205020404" pitchFamily="49" charset="0"/>
                <a:cs typeface="Courier New" panose="02070309020205020404" pitchFamily="49" charset="0"/>
              </a:rPr>
              <a:t> </a:t>
            </a:r>
            <a:r>
              <a:rPr lang="en-GB" b="1" dirty="0">
                <a:latin typeface="Courier New" panose="02070309020205020404" pitchFamily="49" charset="0"/>
                <a:cs typeface="Courier New" panose="02070309020205020404" pitchFamily="49" charset="0"/>
              </a:rPr>
              <a:t>range(5):</a:t>
            </a:r>
          </a:p>
          <a:p>
            <a:pPr marL="0" indent="0">
              <a:buNone/>
            </a:pPr>
            <a:r>
              <a:rPr lang="en-GB" dirty="0">
                <a:latin typeface="Courier New" panose="02070309020205020404" pitchFamily="49" charset="0"/>
                <a:cs typeface="Courier New" panose="02070309020205020404" pitchFamily="49" charset="0"/>
              </a:rPr>
              <a:t>	</a:t>
            </a:r>
            <a:r>
              <a:rPr lang="en-GB" b="1" dirty="0">
                <a:solidFill>
                  <a:srgbClr val="7030A0"/>
                </a:solidFill>
                <a:latin typeface="Courier New" panose="02070309020205020404" pitchFamily="49" charset="0"/>
                <a:cs typeface="Courier New" panose="02070309020205020404" pitchFamily="49" charset="0"/>
              </a:rPr>
              <a:t>print</a:t>
            </a:r>
            <a:r>
              <a:rPr lang="en-GB" dirty="0">
                <a:latin typeface="Courier New" panose="02070309020205020404" pitchFamily="49" charset="0"/>
                <a:cs typeface="Courier New" panose="02070309020205020404" pitchFamily="49" charset="0"/>
              </a:rPr>
              <a:t>(</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400" dirty="0"/>
              <a:t>The </a:t>
            </a:r>
            <a:r>
              <a:rPr lang="en-GB" sz="2400" dirty="0">
                <a:highlight>
                  <a:srgbClr val="FFFF00"/>
                </a:highlight>
              </a:rPr>
              <a:t>i</a:t>
            </a:r>
            <a:r>
              <a:rPr lang="en-GB" sz="2400" dirty="0"/>
              <a:t> initiated to 0 and will continue the looping until  </a:t>
            </a:r>
            <a:r>
              <a:rPr lang="en-GB" sz="2400" dirty="0">
                <a:highlight>
                  <a:srgbClr val="FFFF00"/>
                </a:highlight>
              </a:rPr>
              <a:t>i</a:t>
            </a:r>
            <a:r>
              <a:rPr lang="en-GB" sz="2400" dirty="0"/>
              <a:t> becomes </a:t>
            </a:r>
            <a:r>
              <a:rPr lang="en-GB" sz="2400" dirty="0">
                <a:highlight>
                  <a:srgbClr val="00FFFF"/>
                </a:highlight>
              </a:rPr>
              <a:t>5 (does not print 5).</a:t>
            </a:r>
            <a:endParaRPr lang="en-GB" sz="2400" b="1" dirty="0">
              <a:solidFill>
                <a:srgbClr val="FF0000"/>
              </a:solidFill>
              <a:highlight>
                <a:srgbClr val="00FFFF"/>
              </a:highlight>
              <a:latin typeface="Courier New" panose="02070309020205020404" pitchFamily="49" charset="0"/>
              <a:cs typeface="Courier New" panose="02070309020205020404" pitchFamily="49" charset="0"/>
            </a:endParaRPr>
          </a:p>
        </p:txBody>
      </p:sp>
      <p:pic>
        <p:nvPicPr>
          <p:cNvPr id="7" name="Picture 6">
            <a:extLst>
              <a:ext uri="{FF2B5EF4-FFF2-40B4-BE49-F238E27FC236}">
                <a16:creationId xmlns:a16="http://schemas.microsoft.com/office/drawing/2014/main" id="{0BC2C6EF-4BC7-7041-0309-E0EA20EF6DBC}"/>
              </a:ext>
            </a:extLst>
          </p:cNvPr>
          <p:cNvPicPr>
            <a:picLocks noChangeAspect="1"/>
          </p:cNvPicPr>
          <p:nvPr/>
        </p:nvPicPr>
        <p:blipFill>
          <a:blip r:embed="rId2"/>
          <a:stretch>
            <a:fillRect/>
          </a:stretch>
        </p:blipFill>
        <p:spPr>
          <a:xfrm>
            <a:off x="838173" y="1908780"/>
            <a:ext cx="1501579" cy="529054"/>
          </a:xfrm>
          <a:prstGeom prst="rect">
            <a:avLst/>
          </a:prstGeom>
        </p:spPr>
      </p:pic>
      <p:pic>
        <p:nvPicPr>
          <p:cNvPr id="8" name="Picture 7">
            <a:extLst>
              <a:ext uri="{FF2B5EF4-FFF2-40B4-BE49-F238E27FC236}">
                <a16:creationId xmlns:a16="http://schemas.microsoft.com/office/drawing/2014/main" id="{05E34C1F-5BAF-0B55-6ECE-7E7A25A238D8}"/>
              </a:ext>
            </a:extLst>
          </p:cNvPr>
          <p:cNvPicPr>
            <a:picLocks noChangeAspect="1"/>
          </p:cNvPicPr>
          <p:nvPr/>
        </p:nvPicPr>
        <p:blipFill>
          <a:blip r:embed="rId3"/>
          <a:stretch>
            <a:fillRect/>
          </a:stretch>
        </p:blipFill>
        <p:spPr>
          <a:xfrm>
            <a:off x="6958608" y="2062435"/>
            <a:ext cx="1728196" cy="310189"/>
          </a:xfrm>
          <a:prstGeom prst="rect">
            <a:avLst/>
          </a:prstGeom>
        </p:spPr>
      </p:pic>
      <p:sp>
        <p:nvSpPr>
          <p:cNvPr id="9" name="Content Placeholder 2">
            <a:extLst>
              <a:ext uri="{FF2B5EF4-FFF2-40B4-BE49-F238E27FC236}">
                <a16:creationId xmlns:a16="http://schemas.microsoft.com/office/drawing/2014/main" id="{062B0E84-5BD9-79E6-EFC5-F502CE8F3D3B}"/>
              </a:ext>
            </a:extLst>
          </p:cNvPr>
          <p:cNvSpPr txBox="1">
            <a:spLocks/>
          </p:cNvSpPr>
          <p:nvPr/>
        </p:nvSpPr>
        <p:spPr>
          <a:xfrm>
            <a:off x="971600" y="3284984"/>
            <a:ext cx="1368152" cy="1512168"/>
          </a:xfrm>
          <a:prstGeom prst="rect">
            <a:avLst/>
          </a:prstGeom>
          <a:ln w="12700">
            <a:solidFill>
              <a:schemeClr val="tx1"/>
            </a:solidFill>
          </a:ln>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u="sng" dirty="0">
                <a:latin typeface="Courier New" panose="02070309020205020404" pitchFamily="49" charset="0"/>
                <a:cs typeface="Courier New" panose="02070309020205020404" pitchFamily="49" charset="0"/>
              </a:rPr>
              <a:t>Output:	</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0</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1</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2</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3</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4</a:t>
            </a:r>
          </a:p>
        </p:txBody>
      </p:sp>
      <p:sp>
        <p:nvSpPr>
          <p:cNvPr id="10" name="Content Placeholder 2">
            <a:extLst>
              <a:ext uri="{FF2B5EF4-FFF2-40B4-BE49-F238E27FC236}">
                <a16:creationId xmlns:a16="http://schemas.microsoft.com/office/drawing/2014/main" id="{43C4D367-A0B4-5481-9254-5EB7EEF2E624}"/>
              </a:ext>
            </a:extLst>
          </p:cNvPr>
          <p:cNvSpPr txBox="1">
            <a:spLocks/>
          </p:cNvSpPr>
          <p:nvPr/>
        </p:nvSpPr>
        <p:spPr>
          <a:xfrm>
            <a:off x="3563888" y="2525289"/>
            <a:ext cx="2518320" cy="576064"/>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b="1" dirty="0">
                <a:solidFill>
                  <a:srgbClr val="7030A0"/>
                </a:solidFill>
                <a:latin typeface="Courier New" panose="02070309020205020404" pitchFamily="49" charset="0"/>
                <a:cs typeface="Courier New" panose="02070309020205020404" pitchFamily="49" charset="0"/>
              </a:rPr>
              <a:t>for</a:t>
            </a:r>
            <a:r>
              <a:rPr lang="en-GB" dirty="0">
                <a:latin typeface="Courier New" panose="02070309020205020404" pitchFamily="49" charset="0"/>
                <a:cs typeface="Courier New" panose="02070309020205020404" pitchFamily="49" charset="0"/>
              </a:rPr>
              <a:t> </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 </a:t>
            </a:r>
            <a:r>
              <a:rPr lang="en-GB" b="1" dirty="0">
                <a:solidFill>
                  <a:srgbClr val="7030A0"/>
                </a:solidFill>
                <a:latin typeface="Courier New" panose="02070309020205020404" pitchFamily="49" charset="0"/>
                <a:cs typeface="Courier New" panose="02070309020205020404" pitchFamily="49" charset="0"/>
              </a:rPr>
              <a:t>in</a:t>
            </a:r>
            <a:r>
              <a:rPr lang="en-GB" dirty="0">
                <a:latin typeface="Courier New" panose="02070309020205020404" pitchFamily="49" charset="0"/>
                <a:cs typeface="Courier New" panose="02070309020205020404" pitchFamily="49" charset="0"/>
              </a:rPr>
              <a:t> </a:t>
            </a:r>
            <a:r>
              <a:rPr lang="en-GB" b="1" dirty="0">
                <a:latin typeface="Courier New" panose="02070309020205020404" pitchFamily="49" charset="0"/>
                <a:cs typeface="Courier New" panose="02070309020205020404" pitchFamily="49" charset="0"/>
              </a:rPr>
              <a:t>range(0,5):</a:t>
            </a:r>
          </a:p>
          <a:p>
            <a:pPr marL="0" indent="0">
              <a:buFont typeface="Arial" pitchFamily="34" charset="0"/>
              <a:buNone/>
            </a:pPr>
            <a:r>
              <a:rPr lang="en-GB" dirty="0">
                <a:latin typeface="Courier New" panose="02070309020205020404" pitchFamily="49" charset="0"/>
                <a:cs typeface="Courier New" panose="02070309020205020404" pitchFamily="49" charset="0"/>
              </a:rPr>
              <a:t>	</a:t>
            </a:r>
            <a:r>
              <a:rPr lang="en-GB" b="1" dirty="0">
                <a:solidFill>
                  <a:srgbClr val="7030A0"/>
                </a:solidFill>
                <a:latin typeface="Courier New" panose="02070309020205020404" pitchFamily="49" charset="0"/>
                <a:cs typeface="Courier New" panose="02070309020205020404" pitchFamily="49" charset="0"/>
              </a:rPr>
              <a:t>print</a:t>
            </a:r>
            <a:r>
              <a:rPr lang="en-GB" dirty="0">
                <a:latin typeface="Courier New" panose="02070309020205020404" pitchFamily="49" charset="0"/>
                <a:cs typeface="Courier New" panose="02070309020205020404" pitchFamily="49" charset="0"/>
              </a:rPr>
              <a:t>(</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a:t>
            </a:r>
          </a:p>
          <a:p>
            <a:pPr marL="0" indent="0">
              <a:buFont typeface="Arial" pitchFamily="34" charset="0"/>
              <a:buNone/>
            </a:pPr>
            <a:endParaRPr lang="en-GB" dirty="0"/>
          </a:p>
          <a:p>
            <a:pPr marL="0" indent="0">
              <a:buFont typeface="Arial" pitchFamily="34" charset="0"/>
              <a:buNone/>
            </a:pPr>
            <a:endParaRPr lang="en-GB" dirty="0"/>
          </a:p>
          <a:p>
            <a:pPr marL="0" indent="0">
              <a:buFont typeface="Arial" pitchFamily="34" charset="0"/>
              <a:buNone/>
            </a:pPr>
            <a:endParaRPr lang="en-GB" dirty="0"/>
          </a:p>
          <a:p>
            <a:pPr marL="0" indent="0">
              <a:buFont typeface="Arial" pitchFamily="34" charset="0"/>
              <a:buNone/>
            </a:pPr>
            <a:endParaRPr lang="en-GB" sz="2400" b="1" dirty="0">
              <a:solidFill>
                <a:srgbClr val="FF0000"/>
              </a:solidFill>
              <a:latin typeface="Courier New" panose="02070309020205020404" pitchFamily="49" charset="0"/>
              <a:cs typeface="Courier New" panose="02070309020205020404" pitchFamily="49" charset="0"/>
            </a:endParaRPr>
          </a:p>
        </p:txBody>
      </p:sp>
      <p:sp>
        <p:nvSpPr>
          <p:cNvPr id="11" name="Content Placeholder 2">
            <a:extLst>
              <a:ext uri="{FF2B5EF4-FFF2-40B4-BE49-F238E27FC236}">
                <a16:creationId xmlns:a16="http://schemas.microsoft.com/office/drawing/2014/main" id="{EB66EA34-62D2-6877-F2F1-035ED279C645}"/>
              </a:ext>
            </a:extLst>
          </p:cNvPr>
          <p:cNvSpPr txBox="1">
            <a:spLocks/>
          </p:cNvSpPr>
          <p:nvPr/>
        </p:nvSpPr>
        <p:spPr>
          <a:xfrm>
            <a:off x="3851920" y="3212976"/>
            <a:ext cx="1368152" cy="1512168"/>
          </a:xfrm>
          <a:prstGeom prst="rect">
            <a:avLst/>
          </a:prstGeom>
          <a:ln w="12700">
            <a:solidFill>
              <a:schemeClr val="tx1"/>
            </a:solidFill>
          </a:ln>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u="sng" dirty="0">
                <a:latin typeface="Courier New" panose="02070309020205020404" pitchFamily="49" charset="0"/>
                <a:cs typeface="Courier New" panose="02070309020205020404" pitchFamily="49" charset="0"/>
              </a:rPr>
              <a:t>Output:	</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0</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1</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2</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3</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4</a:t>
            </a:r>
          </a:p>
        </p:txBody>
      </p:sp>
      <p:sp>
        <p:nvSpPr>
          <p:cNvPr id="12" name="Content Placeholder 2">
            <a:extLst>
              <a:ext uri="{FF2B5EF4-FFF2-40B4-BE49-F238E27FC236}">
                <a16:creationId xmlns:a16="http://schemas.microsoft.com/office/drawing/2014/main" id="{94967F57-CE68-2A4D-9AF7-77990D75C31F}"/>
              </a:ext>
            </a:extLst>
          </p:cNvPr>
          <p:cNvSpPr txBox="1">
            <a:spLocks/>
          </p:cNvSpPr>
          <p:nvPr/>
        </p:nvSpPr>
        <p:spPr>
          <a:xfrm>
            <a:off x="6516216" y="2515759"/>
            <a:ext cx="2518320" cy="585594"/>
          </a:xfrm>
          <a:prstGeom prst="rect">
            <a:avLst/>
          </a:prstGeom>
        </p:spPr>
        <p:txBody>
          <a:bodyPr vert="horz" lIns="91440" tIns="45720" rIns="91440" bIns="45720" rtlCol="0">
            <a:normAutofit fontScale="4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b="1" dirty="0">
                <a:solidFill>
                  <a:srgbClr val="7030A0"/>
                </a:solidFill>
                <a:latin typeface="Courier New" panose="02070309020205020404" pitchFamily="49" charset="0"/>
                <a:cs typeface="Courier New" panose="02070309020205020404" pitchFamily="49" charset="0"/>
              </a:rPr>
              <a:t>for</a:t>
            </a:r>
            <a:r>
              <a:rPr lang="en-GB" dirty="0">
                <a:latin typeface="Courier New" panose="02070309020205020404" pitchFamily="49" charset="0"/>
                <a:cs typeface="Courier New" panose="02070309020205020404" pitchFamily="49" charset="0"/>
              </a:rPr>
              <a:t> </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 </a:t>
            </a:r>
            <a:r>
              <a:rPr lang="en-GB" b="1" dirty="0">
                <a:solidFill>
                  <a:srgbClr val="7030A0"/>
                </a:solidFill>
                <a:latin typeface="Courier New" panose="02070309020205020404" pitchFamily="49" charset="0"/>
                <a:cs typeface="Courier New" panose="02070309020205020404" pitchFamily="49" charset="0"/>
              </a:rPr>
              <a:t>in</a:t>
            </a:r>
            <a:r>
              <a:rPr lang="en-GB" dirty="0">
                <a:latin typeface="Courier New" panose="02070309020205020404" pitchFamily="49" charset="0"/>
                <a:cs typeface="Courier New" panose="02070309020205020404" pitchFamily="49" charset="0"/>
              </a:rPr>
              <a:t> </a:t>
            </a:r>
            <a:r>
              <a:rPr lang="en-GB" b="1" dirty="0">
                <a:latin typeface="Courier New" panose="02070309020205020404" pitchFamily="49" charset="0"/>
                <a:cs typeface="Courier New" panose="02070309020205020404" pitchFamily="49" charset="0"/>
              </a:rPr>
              <a:t>range(5,10):</a:t>
            </a:r>
          </a:p>
          <a:p>
            <a:pPr marL="0" indent="0">
              <a:buFont typeface="Arial" pitchFamily="34" charset="0"/>
              <a:buNone/>
            </a:pPr>
            <a:r>
              <a:rPr lang="en-GB" dirty="0">
                <a:latin typeface="Courier New" panose="02070309020205020404" pitchFamily="49" charset="0"/>
                <a:cs typeface="Courier New" panose="02070309020205020404" pitchFamily="49" charset="0"/>
              </a:rPr>
              <a:t>	</a:t>
            </a:r>
            <a:r>
              <a:rPr lang="en-GB" b="1" dirty="0">
                <a:solidFill>
                  <a:srgbClr val="7030A0"/>
                </a:solidFill>
                <a:latin typeface="Courier New" panose="02070309020205020404" pitchFamily="49" charset="0"/>
                <a:cs typeface="Courier New" panose="02070309020205020404" pitchFamily="49" charset="0"/>
              </a:rPr>
              <a:t>print</a:t>
            </a:r>
            <a:r>
              <a:rPr lang="en-GB" dirty="0">
                <a:latin typeface="Courier New" panose="02070309020205020404" pitchFamily="49" charset="0"/>
                <a:cs typeface="Courier New" panose="02070309020205020404" pitchFamily="49" charset="0"/>
              </a:rPr>
              <a:t>(</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a:t>
            </a:r>
          </a:p>
          <a:p>
            <a:pPr marL="0" indent="0">
              <a:buFont typeface="Arial" pitchFamily="34" charset="0"/>
              <a:buNone/>
            </a:pPr>
            <a:endParaRPr lang="en-GB" dirty="0"/>
          </a:p>
          <a:p>
            <a:pPr marL="0" indent="0">
              <a:buFont typeface="Arial" pitchFamily="34" charset="0"/>
              <a:buNone/>
            </a:pPr>
            <a:endParaRPr lang="en-GB" dirty="0"/>
          </a:p>
          <a:p>
            <a:pPr marL="0" indent="0">
              <a:buFont typeface="Arial" pitchFamily="34" charset="0"/>
              <a:buNone/>
            </a:pPr>
            <a:endParaRPr lang="en-GB" dirty="0"/>
          </a:p>
          <a:p>
            <a:pPr marL="0" indent="0">
              <a:buFont typeface="Arial" pitchFamily="34" charset="0"/>
              <a:buNone/>
            </a:pPr>
            <a:endParaRPr lang="en-GB" sz="2400" b="1" dirty="0">
              <a:solidFill>
                <a:srgbClr val="FF0000"/>
              </a:solidFill>
              <a:latin typeface="Courier New" panose="02070309020205020404" pitchFamily="49" charset="0"/>
              <a:cs typeface="Courier New" panose="02070309020205020404" pitchFamily="49" charset="0"/>
            </a:endParaRPr>
          </a:p>
        </p:txBody>
      </p:sp>
      <p:pic>
        <p:nvPicPr>
          <p:cNvPr id="13" name="Picture 12">
            <a:extLst>
              <a:ext uri="{FF2B5EF4-FFF2-40B4-BE49-F238E27FC236}">
                <a16:creationId xmlns:a16="http://schemas.microsoft.com/office/drawing/2014/main" id="{DC4819FE-9C9E-27B8-5336-E6F41C6F84E5}"/>
              </a:ext>
            </a:extLst>
          </p:cNvPr>
          <p:cNvPicPr>
            <a:picLocks noChangeAspect="1"/>
          </p:cNvPicPr>
          <p:nvPr/>
        </p:nvPicPr>
        <p:blipFill rotWithShape="1">
          <a:blip r:embed="rId2"/>
          <a:srcRect t="52967" r="7675"/>
          <a:stretch/>
        </p:blipFill>
        <p:spPr>
          <a:xfrm>
            <a:off x="3802564" y="2037519"/>
            <a:ext cx="1728192" cy="310188"/>
          </a:xfrm>
          <a:prstGeom prst="rect">
            <a:avLst/>
          </a:prstGeom>
        </p:spPr>
      </p:pic>
      <p:sp>
        <p:nvSpPr>
          <p:cNvPr id="14" name="Content Placeholder 2">
            <a:extLst>
              <a:ext uri="{FF2B5EF4-FFF2-40B4-BE49-F238E27FC236}">
                <a16:creationId xmlns:a16="http://schemas.microsoft.com/office/drawing/2014/main" id="{4F191B74-31B8-85BC-38B5-EA5424B396AB}"/>
              </a:ext>
            </a:extLst>
          </p:cNvPr>
          <p:cNvSpPr txBox="1">
            <a:spLocks/>
          </p:cNvSpPr>
          <p:nvPr/>
        </p:nvSpPr>
        <p:spPr>
          <a:xfrm>
            <a:off x="7092280" y="3187737"/>
            <a:ext cx="1368152" cy="1512168"/>
          </a:xfrm>
          <a:prstGeom prst="rect">
            <a:avLst/>
          </a:prstGeom>
          <a:ln w="12700">
            <a:solidFill>
              <a:schemeClr val="tx1"/>
            </a:solidFill>
          </a:ln>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u="sng" dirty="0">
                <a:latin typeface="Courier New" panose="02070309020205020404" pitchFamily="49" charset="0"/>
                <a:cs typeface="Courier New" panose="02070309020205020404" pitchFamily="49" charset="0"/>
              </a:rPr>
              <a:t>Output:	</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5</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6</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7</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8</a:t>
            </a:r>
          </a:p>
          <a:p>
            <a:pPr marL="0" indent="0">
              <a:buFont typeface="Arial" pitchFamily="34" charset="0"/>
              <a:buNone/>
            </a:pPr>
            <a:r>
              <a:rPr lang="en-GB" sz="2400" b="1" dirty="0">
                <a:solidFill>
                  <a:srgbClr val="FF0000"/>
                </a:solidFill>
                <a:latin typeface="Courier New" panose="02070309020205020404" pitchFamily="49" charset="0"/>
                <a:cs typeface="Courier New" panose="02070309020205020404" pitchFamily="49" charset="0"/>
              </a:rPr>
              <a:t>9</a:t>
            </a:r>
          </a:p>
        </p:txBody>
      </p:sp>
      <p:sp>
        <p:nvSpPr>
          <p:cNvPr id="15" name="Explosion: 14 Points 14">
            <a:extLst>
              <a:ext uri="{FF2B5EF4-FFF2-40B4-BE49-F238E27FC236}">
                <a16:creationId xmlns:a16="http://schemas.microsoft.com/office/drawing/2014/main" id="{3D5937F8-0AF3-A868-97E1-38D1DCD38066}"/>
              </a:ext>
            </a:extLst>
          </p:cNvPr>
          <p:cNvSpPr/>
          <p:nvPr/>
        </p:nvSpPr>
        <p:spPr>
          <a:xfrm>
            <a:off x="7030616" y="503443"/>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Tree>
    <p:extLst>
      <p:ext uri="{BB962C8B-B14F-4D97-AF65-F5344CB8AC3E}">
        <p14:creationId xmlns:p14="http://schemas.microsoft.com/office/powerpoint/2010/main" val="2907231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D7EEB-44DC-5E43-1155-BB4DC677E6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C2880B-8835-4D73-7835-6294440E185E}"/>
              </a:ext>
            </a:extLst>
          </p:cNvPr>
          <p:cNvSpPr>
            <a:spLocks noGrp="1"/>
          </p:cNvSpPr>
          <p:nvPr>
            <p:ph type="title"/>
          </p:nvPr>
        </p:nvSpPr>
        <p:spPr>
          <a:xfrm>
            <a:off x="323528" y="-243408"/>
            <a:ext cx="8229600" cy="1143000"/>
          </a:xfrm>
        </p:spPr>
        <p:txBody>
          <a:bodyPr/>
          <a:lstStyle/>
          <a:p>
            <a:r>
              <a:rPr lang="en-GB" dirty="0"/>
              <a:t>For Loop – Range &amp; </a:t>
            </a:r>
            <a:r>
              <a:rPr lang="en-GB" b="1" dirty="0"/>
              <a:t>Step</a:t>
            </a:r>
            <a:endParaRPr lang="en-GB" dirty="0"/>
          </a:p>
        </p:txBody>
      </p:sp>
      <p:sp>
        <p:nvSpPr>
          <p:cNvPr id="6" name="Content Placeholder 2">
            <a:extLst>
              <a:ext uri="{FF2B5EF4-FFF2-40B4-BE49-F238E27FC236}">
                <a16:creationId xmlns:a16="http://schemas.microsoft.com/office/drawing/2014/main" id="{95EEFDCB-E04A-9B16-D76C-3FF8924C7397}"/>
              </a:ext>
            </a:extLst>
          </p:cNvPr>
          <p:cNvSpPr>
            <a:spLocks noGrp="1"/>
          </p:cNvSpPr>
          <p:nvPr>
            <p:ph idx="1"/>
          </p:nvPr>
        </p:nvSpPr>
        <p:spPr>
          <a:xfrm>
            <a:off x="457200" y="1600202"/>
            <a:ext cx="8229600" cy="1479592"/>
          </a:xfrm>
        </p:spPr>
        <p:txBody>
          <a:bodyPr>
            <a:normAutofit fontScale="70000" lnSpcReduction="20000"/>
          </a:bodyPr>
          <a:lstStyle/>
          <a:p>
            <a:pPr marL="0" indent="0">
              <a:buNone/>
            </a:pPr>
            <a:r>
              <a:rPr lang="en-GB" dirty="0">
                <a:solidFill>
                  <a:srgbClr val="7030A0"/>
                </a:solidFill>
                <a:latin typeface="Courier New" panose="02070309020205020404" pitchFamily="49" charset="0"/>
                <a:cs typeface="Courier New" panose="02070309020205020404" pitchFamily="49" charset="0"/>
              </a:rPr>
              <a:t>for</a:t>
            </a:r>
            <a:r>
              <a:rPr lang="en-GB" dirty="0">
                <a:latin typeface="Courier New" panose="02070309020205020404" pitchFamily="49" charset="0"/>
                <a:cs typeface="Courier New" panose="02070309020205020404" pitchFamily="49" charset="0"/>
              </a:rPr>
              <a:t> </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 </a:t>
            </a:r>
            <a:r>
              <a:rPr lang="en-GB" dirty="0">
                <a:solidFill>
                  <a:srgbClr val="7030A0"/>
                </a:solidFill>
                <a:latin typeface="Courier New" panose="02070309020205020404" pitchFamily="49" charset="0"/>
                <a:cs typeface="Courier New" panose="02070309020205020404" pitchFamily="49" charset="0"/>
              </a:rPr>
              <a:t>in</a:t>
            </a:r>
            <a:r>
              <a:rPr lang="en-GB" dirty="0">
                <a:latin typeface="Courier New" panose="02070309020205020404" pitchFamily="49" charset="0"/>
                <a:cs typeface="Courier New" panose="02070309020205020404" pitchFamily="49" charset="0"/>
              </a:rPr>
              <a:t> range (1,10,</a:t>
            </a:r>
            <a:r>
              <a:rPr lang="en-GB" dirty="0">
                <a:highlight>
                  <a:srgbClr val="00FFFF"/>
                </a:highlight>
                <a:latin typeface="Courier New" panose="02070309020205020404" pitchFamily="49" charset="0"/>
                <a:cs typeface="Courier New" panose="02070309020205020404" pitchFamily="49" charset="0"/>
              </a:rPr>
              <a:t>2</a:t>
            </a:r>
            <a:r>
              <a:rPr lang="en-GB" dirty="0">
                <a:latin typeface="Courier New" panose="02070309020205020404" pitchFamily="49" charset="0"/>
                <a:cs typeface="Courier New" panose="02070309020205020404" pitchFamily="49" charset="0"/>
              </a:rPr>
              <a:t>):	</a:t>
            </a:r>
            <a:r>
              <a:rPr lang="en-GB" dirty="0">
                <a:highlight>
                  <a:srgbClr val="00FFFF"/>
                </a:highlight>
                <a:latin typeface="Courier New" panose="02070309020205020404" pitchFamily="49" charset="0"/>
                <a:cs typeface="Courier New" panose="02070309020205020404" pitchFamily="49" charset="0"/>
              </a:rPr>
              <a:t>step</a:t>
            </a:r>
            <a:r>
              <a:rPr lang="en-GB" dirty="0">
                <a:latin typeface="Courier New" panose="02070309020205020404" pitchFamily="49" charset="0"/>
                <a:cs typeface="Courier New" panose="02070309020205020404" pitchFamily="49" charset="0"/>
              </a:rPr>
              <a:t> value</a:t>
            </a:r>
          </a:p>
          <a:p>
            <a:pPr marL="0" indent="0">
              <a:buNone/>
            </a:pPr>
            <a:r>
              <a:rPr lang="en-GB" dirty="0">
                <a:latin typeface="Courier New" panose="02070309020205020404" pitchFamily="49" charset="0"/>
                <a:cs typeface="Courier New" panose="02070309020205020404" pitchFamily="49" charset="0"/>
              </a:rPr>
              <a:t>	</a:t>
            </a:r>
            <a:r>
              <a:rPr lang="en-GB" dirty="0">
                <a:solidFill>
                  <a:srgbClr val="7030A0"/>
                </a:solidFill>
                <a:latin typeface="Courier New" panose="02070309020205020404" pitchFamily="49" charset="0"/>
                <a:cs typeface="Courier New" panose="02070309020205020404" pitchFamily="49" charset="0"/>
              </a:rPr>
              <a:t>print</a:t>
            </a:r>
            <a:r>
              <a:rPr lang="en-GB" dirty="0">
                <a:latin typeface="Courier New" panose="02070309020205020404" pitchFamily="49" charset="0"/>
                <a:cs typeface="Courier New" panose="02070309020205020404" pitchFamily="49" charset="0"/>
              </a:rPr>
              <a:t>(</a:t>
            </a:r>
            <a:r>
              <a:rPr lang="en-GB" dirty="0">
                <a:highlight>
                  <a:srgbClr val="FFFF00"/>
                </a:highlight>
                <a:latin typeface="Courier New" panose="02070309020205020404" pitchFamily="49" charset="0"/>
                <a:cs typeface="Courier New" panose="02070309020205020404" pitchFamily="49" charset="0"/>
              </a:rPr>
              <a:t>i</a:t>
            </a:r>
            <a:r>
              <a:rPr lang="en-GB" dirty="0">
                <a:latin typeface="Courier New" panose="02070309020205020404" pitchFamily="49" charset="0"/>
                <a:cs typeface="Courier New" panose="02070309020205020404" pitchFamily="49" charset="0"/>
              </a:rPr>
              <a:t>)</a:t>
            </a:r>
          </a:p>
          <a:p>
            <a:pPr marL="0" indent="0">
              <a:buNone/>
            </a:pPr>
            <a:endParaRPr lang="en-GB" dirty="0">
              <a:latin typeface="Courier New" panose="02070309020205020404" pitchFamily="49" charset="0"/>
              <a:cs typeface="Courier New" panose="02070309020205020404" pitchFamily="49" charset="0"/>
            </a:endParaRPr>
          </a:p>
          <a:p>
            <a:pPr marL="0" indent="0">
              <a:buNone/>
            </a:pPr>
            <a:r>
              <a:rPr lang="en-GB" dirty="0"/>
              <a:t>The step value </a:t>
            </a:r>
            <a:r>
              <a:rPr lang="en-GB" dirty="0">
                <a:highlight>
                  <a:srgbClr val="00FFFF"/>
                </a:highlight>
              </a:rPr>
              <a:t>2</a:t>
            </a:r>
            <a:r>
              <a:rPr lang="en-GB" dirty="0"/>
              <a:t> will increment the </a:t>
            </a:r>
            <a:r>
              <a:rPr lang="en-GB" dirty="0">
                <a:highlight>
                  <a:srgbClr val="FFFF00"/>
                </a:highlight>
              </a:rPr>
              <a:t>i</a:t>
            </a:r>
            <a:r>
              <a:rPr lang="en-GB" dirty="0"/>
              <a:t> value by </a:t>
            </a:r>
            <a:r>
              <a:rPr lang="en-GB" dirty="0">
                <a:highlight>
                  <a:srgbClr val="00FFFF"/>
                </a:highlight>
              </a:rPr>
              <a:t>2</a:t>
            </a:r>
            <a:r>
              <a:rPr lang="en-GB" dirty="0"/>
              <a:t>.</a:t>
            </a:r>
          </a:p>
          <a:p>
            <a:pPr marL="0" indent="0">
              <a:buNone/>
            </a:pPr>
            <a:endParaRPr lang="en-GB" dirty="0"/>
          </a:p>
        </p:txBody>
      </p:sp>
      <p:cxnSp>
        <p:nvCxnSpPr>
          <p:cNvPr id="7" name="Straight Arrow Connector 6">
            <a:extLst>
              <a:ext uri="{FF2B5EF4-FFF2-40B4-BE49-F238E27FC236}">
                <a16:creationId xmlns:a16="http://schemas.microsoft.com/office/drawing/2014/main" id="{691977B8-F60F-FBBE-779C-2DC9FDAA49D1}"/>
              </a:ext>
            </a:extLst>
          </p:cNvPr>
          <p:cNvCxnSpPr>
            <a:cxnSpLocks/>
          </p:cNvCxnSpPr>
          <p:nvPr/>
        </p:nvCxnSpPr>
        <p:spPr>
          <a:xfrm>
            <a:off x="4247964" y="1772816"/>
            <a:ext cx="900100"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E9231E50-B87B-5C44-FEEF-2213DA3310F0}"/>
              </a:ext>
            </a:extLst>
          </p:cNvPr>
          <p:cNvSpPr txBox="1">
            <a:spLocks/>
          </p:cNvSpPr>
          <p:nvPr/>
        </p:nvSpPr>
        <p:spPr>
          <a:xfrm>
            <a:off x="2339752" y="3356992"/>
            <a:ext cx="1332656" cy="1772816"/>
          </a:xfrm>
          <a:prstGeom prst="rect">
            <a:avLst/>
          </a:prstGeom>
          <a:ln w="12700">
            <a:solidFill>
              <a:schemeClr val="tx1"/>
            </a:solidFill>
          </a:ln>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u="sng" dirty="0"/>
              <a:t>Output:</a:t>
            </a:r>
          </a:p>
          <a:p>
            <a:pPr marL="0" indent="0">
              <a:buFont typeface="Arial" pitchFamily="34" charset="0"/>
              <a:buNone/>
            </a:pPr>
            <a:r>
              <a:rPr lang="en-GB" dirty="0">
                <a:solidFill>
                  <a:srgbClr val="FF0000"/>
                </a:solidFill>
              </a:rPr>
              <a:t>1</a:t>
            </a:r>
          </a:p>
          <a:p>
            <a:pPr marL="0" indent="0">
              <a:buFont typeface="Arial" pitchFamily="34" charset="0"/>
              <a:buNone/>
            </a:pPr>
            <a:r>
              <a:rPr lang="en-GB" dirty="0">
                <a:solidFill>
                  <a:srgbClr val="FF0000"/>
                </a:solidFill>
              </a:rPr>
              <a:t>3</a:t>
            </a:r>
          </a:p>
          <a:p>
            <a:pPr marL="0" indent="0">
              <a:buFont typeface="Arial" pitchFamily="34" charset="0"/>
              <a:buNone/>
            </a:pPr>
            <a:r>
              <a:rPr lang="en-GB" dirty="0">
                <a:solidFill>
                  <a:srgbClr val="FF0000"/>
                </a:solidFill>
              </a:rPr>
              <a:t>5</a:t>
            </a:r>
          </a:p>
          <a:p>
            <a:pPr marL="0" indent="0">
              <a:buFont typeface="Arial" pitchFamily="34" charset="0"/>
              <a:buNone/>
            </a:pPr>
            <a:r>
              <a:rPr lang="en-GB" dirty="0">
                <a:solidFill>
                  <a:srgbClr val="FF0000"/>
                </a:solidFill>
              </a:rPr>
              <a:t>7</a:t>
            </a:r>
          </a:p>
          <a:p>
            <a:pPr marL="0" indent="0">
              <a:buFont typeface="Arial" pitchFamily="34" charset="0"/>
              <a:buNone/>
            </a:pPr>
            <a:r>
              <a:rPr lang="en-GB" dirty="0">
                <a:solidFill>
                  <a:srgbClr val="FF0000"/>
                </a:solidFill>
              </a:rPr>
              <a:t>9</a:t>
            </a:r>
          </a:p>
          <a:p>
            <a:pPr marL="0" indent="0">
              <a:buFont typeface="Arial" pitchFamily="34" charset="0"/>
              <a:buNone/>
            </a:pPr>
            <a:endParaRPr lang="en-GB" dirty="0"/>
          </a:p>
        </p:txBody>
      </p:sp>
      <p:sp>
        <p:nvSpPr>
          <p:cNvPr id="9" name="Explosion: 14 Points 8">
            <a:extLst>
              <a:ext uri="{FF2B5EF4-FFF2-40B4-BE49-F238E27FC236}">
                <a16:creationId xmlns:a16="http://schemas.microsoft.com/office/drawing/2014/main" id="{815FFACA-78C9-608E-65E5-415EAD6E105A}"/>
              </a:ext>
            </a:extLst>
          </p:cNvPr>
          <p:cNvSpPr/>
          <p:nvPr/>
        </p:nvSpPr>
        <p:spPr>
          <a:xfrm>
            <a:off x="6804248" y="3367105"/>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Tree>
    <p:extLst>
      <p:ext uri="{BB962C8B-B14F-4D97-AF65-F5344CB8AC3E}">
        <p14:creationId xmlns:p14="http://schemas.microsoft.com/office/powerpoint/2010/main" val="3560596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8EBD8-9FA9-42AC-4365-8B7F7A70F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98F362-F886-52B2-8925-AFE1451460E6}"/>
              </a:ext>
            </a:extLst>
          </p:cNvPr>
          <p:cNvSpPr>
            <a:spLocks noGrp="1"/>
          </p:cNvSpPr>
          <p:nvPr>
            <p:ph type="title"/>
          </p:nvPr>
        </p:nvSpPr>
        <p:spPr>
          <a:xfrm>
            <a:off x="539552" y="-243408"/>
            <a:ext cx="8229600" cy="1143000"/>
          </a:xfrm>
        </p:spPr>
        <p:txBody>
          <a:bodyPr>
            <a:normAutofit fontScale="90000"/>
          </a:bodyPr>
          <a:lstStyle/>
          <a:p>
            <a:r>
              <a:rPr lang="en-GB" dirty="0"/>
              <a:t>Nested For Loops (Loop in a Loop)</a:t>
            </a:r>
          </a:p>
        </p:txBody>
      </p:sp>
      <p:sp>
        <p:nvSpPr>
          <p:cNvPr id="6" name="Content Placeholder 2">
            <a:extLst>
              <a:ext uri="{FF2B5EF4-FFF2-40B4-BE49-F238E27FC236}">
                <a16:creationId xmlns:a16="http://schemas.microsoft.com/office/drawing/2014/main" id="{6CE9CAFC-8F17-E4FA-DFFA-37A397D45C00}"/>
              </a:ext>
            </a:extLst>
          </p:cNvPr>
          <p:cNvSpPr>
            <a:spLocks noGrp="1"/>
          </p:cNvSpPr>
          <p:nvPr>
            <p:ph idx="1"/>
          </p:nvPr>
        </p:nvSpPr>
        <p:spPr>
          <a:xfrm>
            <a:off x="534380" y="1196752"/>
            <a:ext cx="8075240" cy="3989038"/>
          </a:xfrm>
        </p:spPr>
        <p:txBody>
          <a:bodyPr>
            <a:normAutofit fontScale="47500" lnSpcReduction="20000"/>
          </a:bodyPr>
          <a:lstStyle/>
          <a:p>
            <a:pPr marL="0" indent="0">
              <a:buNone/>
            </a:pPr>
            <a:r>
              <a:rPr lang="en-GB" dirty="0"/>
              <a:t>You can have a loop in a loop.</a:t>
            </a:r>
          </a:p>
          <a:p>
            <a:pPr marL="0" indent="0">
              <a:buNone/>
            </a:pPr>
            <a:endParaRPr lang="en-GB" dirty="0"/>
          </a:p>
          <a:p>
            <a:pPr marL="0" indent="0">
              <a:buNone/>
            </a:pPr>
            <a:r>
              <a:rPr lang="en-GB" sz="4000" dirty="0">
                <a:solidFill>
                  <a:srgbClr val="7030A0"/>
                </a:solidFill>
                <a:latin typeface="Courier New" panose="02070309020205020404" pitchFamily="49" charset="0"/>
                <a:cs typeface="Courier New" panose="02070309020205020404" pitchFamily="49" charset="0"/>
              </a:rPr>
              <a:t>for</a:t>
            </a:r>
            <a:r>
              <a:rPr lang="en-GB" sz="4000" dirty="0">
                <a:latin typeface="Courier New" panose="02070309020205020404" pitchFamily="49" charset="0"/>
                <a:cs typeface="Courier New" panose="02070309020205020404" pitchFamily="49" charset="0"/>
              </a:rPr>
              <a:t> </a:t>
            </a:r>
            <a:r>
              <a:rPr lang="en-GB" sz="4000" dirty="0">
                <a:highlight>
                  <a:srgbClr val="FFFF00"/>
                </a:highlight>
                <a:latin typeface="Courier New" panose="02070309020205020404" pitchFamily="49" charset="0"/>
                <a:cs typeface="Courier New" panose="02070309020205020404" pitchFamily="49" charset="0"/>
              </a:rPr>
              <a:t>i</a:t>
            </a:r>
            <a:r>
              <a:rPr lang="en-GB" sz="4000" dirty="0">
                <a:latin typeface="Courier New" panose="02070309020205020404" pitchFamily="49" charset="0"/>
                <a:cs typeface="Courier New" panose="02070309020205020404" pitchFamily="49" charset="0"/>
              </a:rPr>
              <a:t> </a:t>
            </a:r>
            <a:r>
              <a:rPr lang="en-GB" sz="4000" dirty="0">
                <a:solidFill>
                  <a:srgbClr val="7030A0"/>
                </a:solidFill>
                <a:latin typeface="Courier New" panose="02070309020205020404" pitchFamily="49" charset="0"/>
                <a:cs typeface="Courier New" panose="02070309020205020404" pitchFamily="49" charset="0"/>
              </a:rPr>
              <a:t>in</a:t>
            </a:r>
            <a:r>
              <a:rPr lang="en-GB" sz="4000" dirty="0">
                <a:latin typeface="Courier New" panose="02070309020205020404" pitchFamily="49" charset="0"/>
                <a:cs typeface="Courier New" panose="02070309020205020404" pitchFamily="49" charset="0"/>
              </a:rPr>
              <a:t> range(3):</a:t>
            </a:r>
          </a:p>
          <a:p>
            <a:pPr marL="0" indent="0">
              <a:buNone/>
            </a:pPr>
            <a:r>
              <a:rPr lang="en-GB" sz="4000" dirty="0">
                <a:latin typeface="Courier New" panose="02070309020205020404" pitchFamily="49" charset="0"/>
                <a:cs typeface="Courier New" panose="02070309020205020404" pitchFamily="49" charset="0"/>
              </a:rPr>
              <a:t>	</a:t>
            </a:r>
            <a:r>
              <a:rPr lang="en-GB" sz="4000" dirty="0">
                <a:solidFill>
                  <a:srgbClr val="7030A0"/>
                </a:solidFill>
                <a:latin typeface="Courier New" panose="02070309020205020404" pitchFamily="49" charset="0"/>
                <a:cs typeface="Courier New" panose="02070309020205020404" pitchFamily="49" charset="0"/>
              </a:rPr>
              <a:t>for</a:t>
            </a:r>
            <a:r>
              <a:rPr lang="en-GB" sz="4000" dirty="0">
                <a:latin typeface="Courier New" panose="02070309020205020404" pitchFamily="49" charset="0"/>
                <a:cs typeface="Courier New" panose="02070309020205020404" pitchFamily="49" charset="0"/>
              </a:rPr>
              <a:t> </a:t>
            </a:r>
            <a:r>
              <a:rPr lang="en-GB" sz="4000" dirty="0">
                <a:highlight>
                  <a:srgbClr val="FFFF00"/>
                </a:highlight>
                <a:latin typeface="Courier New" panose="02070309020205020404" pitchFamily="49" charset="0"/>
                <a:cs typeface="Courier New" panose="02070309020205020404" pitchFamily="49" charset="0"/>
              </a:rPr>
              <a:t>j</a:t>
            </a:r>
            <a:r>
              <a:rPr lang="en-GB" sz="4000" dirty="0">
                <a:latin typeface="Courier New" panose="02070309020205020404" pitchFamily="49" charset="0"/>
                <a:cs typeface="Courier New" panose="02070309020205020404" pitchFamily="49" charset="0"/>
              </a:rPr>
              <a:t> </a:t>
            </a:r>
            <a:r>
              <a:rPr lang="en-GB" sz="4000" dirty="0">
                <a:solidFill>
                  <a:srgbClr val="7030A0"/>
                </a:solidFill>
                <a:latin typeface="Courier New" panose="02070309020205020404" pitchFamily="49" charset="0"/>
                <a:cs typeface="Courier New" panose="02070309020205020404" pitchFamily="49" charset="0"/>
              </a:rPr>
              <a:t>in</a:t>
            </a:r>
            <a:r>
              <a:rPr lang="en-GB" sz="4000" dirty="0">
                <a:latin typeface="Courier New" panose="02070309020205020404" pitchFamily="49" charset="0"/>
                <a:cs typeface="Courier New" panose="02070309020205020404" pitchFamily="49" charset="0"/>
              </a:rPr>
              <a:t> </a:t>
            </a:r>
            <a:r>
              <a:rPr lang="en-GB" sz="4000" dirty="0">
                <a:solidFill>
                  <a:schemeClr val="accent6">
                    <a:lumMod val="50000"/>
                  </a:schemeClr>
                </a:solidFill>
                <a:latin typeface="Courier New" panose="02070309020205020404" pitchFamily="49" charset="0"/>
                <a:cs typeface="Courier New" panose="02070309020205020404" pitchFamily="49" charset="0"/>
              </a:rPr>
              <a:t>range</a:t>
            </a:r>
            <a:r>
              <a:rPr lang="en-GB" sz="4000" dirty="0">
                <a:latin typeface="Courier New" panose="02070309020205020404" pitchFamily="49" charset="0"/>
                <a:cs typeface="Courier New" panose="02070309020205020404" pitchFamily="49" charset="0"/>
              </a:rPr>
              <a:t>(3):</a:t>
            </a:r>
          </a:p>
          <a:p>
            <a:pPr marL="0" indent="0">
              <a:buNone/>
            </a:pPr>
            <a:r>
              <a:rPr lang="en-GB" sz="4000" dirty="0">
                <a:latin typeface="Courier New" panose="02070309020205020404" pitchFamily="49" charset="0"/>
                <a:cs typeface="Courier New" panose="02070309020205020404" pitchFamily="49" charset="0"/>
              </a:rPr>
              <a:t>             	</a:t>
            </a:r>
            <a:r>
              <a:rPr lang="en-GB" sz="4000" dirty="0">
                <a:solidFill>
                  <a:schemeClr val="accent6">
                    <a:lumMod val="50000"/>
                  </a:schemeClr>
                </a:solidFill>
                <a:latin typeface="Courier New" panose="02070309020205020404" pitchFamily="49" charset="0"/>
                <a:cs typeface="Courier New" panose="02070309020205020404" pitchFamily="49" charset="0"/>
              </a:rPr>
              <a:t>print</a:t>
            </a:r>
            <a:r>
              <a:rPr lang="en-GB" sz="4000" dirty="0">
                <a:latin typeface="Courier New" panose="02070309020205020404" pitchFamily="49" charset="0"/>
                <a:cs typeface="Courier New" panose="02070309020205020404" pitchFamily="49" charset="0"/>
              </a:rPr>
              <a:t>("outer: ", </a:t>
            </a:r>
            <a:r>
              <a:rPr lang="en-GB" sz="4000" dirty="0">
                <a:highlight>
                  <a:srgbClr val="FFFF00"/>
                </a:highlight>
                <a:latin typeface="Courier New" panose="02070309020205020404" pitchFamily="49" charset="0"/>
                <a:cs typeface="Courier New" panose="02070309020205020404" pitchFamily="49" charset="0"/>
              </a:rPr>
              <a:t>i</a:t>
            </a:r>
            <a:r>
              <a:rPr lang="en-GB" sz="4000" dirty="0">
                <a:latin typeface="Courier New" panose="02070309020205020404" pitchFamily="49" charset="0"/>
                <a:cs typeface="Courier New" panose="02070309020205020404" pitchFamily="49" charset="0"/>
              </a:rPr>
              <a:t>, "; inter: ", </a:t>
            </a:r>
            <a:r>
              <a:rPr lang="en-GB" sz="4000" dirty="0">
                <a:highlight>
                  <a:srgbClr val="FFFF00"/>
                </a:highlight>
                <a:latin typeface="Courier New" panose="02070309020205020404" pitchFamily="49" charset="0"/>
                <a:cs typeface="Courier New" panose="02070309020205020404" pitchFamily="49" charset="0"/>
              </a:rPr>
              <a:t>j</a:t>
            </a:r>
            <a:r>
              <a:rPr lang="en-GB" sz="4000" dirty="0">
                <a:latin typeface="Courier New" panose="02070309020205020404" pitchFamily="49" charset="0"/>
                <a:cs typeface="Courier New" panose="02070309020205020404" pitchFamily="49" charset="0"/>
              </a:rPr>
              <a:t>)</a:t>
            </a:r>
          </a:p>
          <a:p>
            <a:pPr marL="0" indent="0">
              <a:buNone/>
            </a:pPr>
            <a:endParaRPr lang="en-GB" sz="2900" u="sng" dirty="0">
              <a:latin typeface="Courier New" panose="02070309020205020404" pitchFamily="49" charset="0"/>
              <a:cs typeface="Courier New" panose="02070309020205020404" pitchFamily="49" charset="0"/>
            </a:endParaRPr>
          </a:p>
          <a:p>
            <a:pPr marL="0" indent="0">
              <a:buNone/>
            </a:pPr>
            <a:endParaRPr lang="en-GB" sz="2900" u="sng" dirty="0">
              <a:latin typeface="Courier New" panose="02070309020205020404" pitchFamily="49" charset="0"/>
              <a:cs typeface="Courier New" panose="02070309020205020404" pitchFamily="49" charset="0"/>
            </a:endParaRPr>
          </a:p>
          <a:p>
            <a:pPr marL="0" indent="0">
              <a:buNone/>
            </a:pPr>
            <a:r>
              <a:rPr lang="en-GB" sz="2900" u="sng" dirty="0">
                <a:latin typeface="Courier New" panose="02070309020205020404" pitchFamily="49" charset="0"/>
                <a:cs typeface="Courier New" panose="02070309020205020404" pitchFamily="49" charset="0"/>
              </a:rPr>
              <a:t>Output:</a:t>
            </a:r>
          </a:p>
          <a:p>
            <a:pPr marL="0" indent="0">
              <a:buNone/>
            </a:pPr>
            <a:r>
              <a:rPr lang="en-GB" sz="2900" dirty="0">
                <a:latin typeface="Courier New" panose="02070309020205020404" pitchFamily="49" charset="0"/>
                <a:cs typeface="Courier New" panose="02070309020205020404" pitchFamily="49" charset="0"/>
              </a:rPr>
              <a:t>outer:  0 ; inter:  0</a:t>
            </a:r>
          </a:p>
          <a:p>
            <a:pPr marL="0" indent="0">
              <a:buNone/>
            </a:pPr>
            <a:r>
              <a:rPr lang="en-GB" sz="2900" dirty="0">
                <a:latin typeface="Courier New" panose="02070309020205020404" pitchFamily="49" charset="0"/>
                <a:cs typeface="Courier New" panose="02070309020205020404" pitchFamily="49" charset="0"/>
              </a:rPr>
              <a:t>outer:  0 ; inter:  1</a:t>
            </a:r>
          </a:p>
          <a:p>
            <a:pPr marL="0" indent="0">
              <a:buNone/>
            </a:pPr>
            <a:r>
              <a:rPr lang="en-GB" sz="2900" dirty="0">
                <a:latin typeface="Courier New" panose="02070309020205020404" pitchFamily="49" charset="0"/>
                <a:cs typeface="Courier New" panose="02070309020205020404" pitchFamily="49" charset="0"/>
              </a:rPr>
              <a:t>outer:  0 ; inter:  2</a:t>
            </a:r>
          </a:p>
          <a:p>
            <a:pPr marL="0" indent="0">
              <a:buNone/>
            </a:pPr>
            <a:r>
              <a:rPr lang="en-GB" sz="2900" dirty="0">
                <a:latin typeface="Courier New" panose="02070309020205020404" pitchFamily="49" charset="0"/>
                <a:cs typeface="Courier New" panose="02070309020205020404" pitchFamily="49" charset="0"/>
              </a:rPr>
              <a:t>outer:  1 ; inter:  0</a:t>
            </a:r>
          </a:p>
          <a:p>
            <a:pPr marL="0" indent="0">
              <a:buNone/>
            </a:pPr>
            <a:r>
              <a:rPr lang="en-GB" sz="2900" dirty="0">
                <a:latin typeface="Courier New" panose="02070309020205020404" pitchFamily="49" charset="0"/>
                <a:cs typeface="Courier New" panose="02070309020205020404" pitchFamily="49" charset="0"/>
              </a:rPr>
              <a:t>outer:  1 ; inter:  1</a:t>
            </a:r>
          </a:p>
          <a:p>
            <a:pPr marL="0" indent="0">
              <a:buNone/>
            </a:pPr>
            <a:r>
              <a:rPr lang="en-GB" sz="2900" dirty="0">
                <a:latin typeface="Courier New" panose="02070309020205020404" pitchFamily="49" charset="0"/>
                <a:cs typeface="Courier New" panose="02070309020205020404" pitchFamily="49" charset="0"/>
              </a:rPr>
              <a:t>outer:  1 ; inter:  2</a:t>
            </a:r>
          </a:p>
          <a:p>
            <a:pPr marL="0" indent="0">
              <a:buNone/>
            </a:pPr>
            <a:r>
              <a:rPr lang="en-GB" sz="2900" dirty="0">
                <a:latin typeface="Courier New" panose="02070309020205020404" pitchFamily="49" charset="0"/>
                <a:cs typeface="Courier New" panose="02070309020205020404" pitchFamily="49" charset="0"/>
              </a:rPr>
              <a:t>outer:  2 ; inter:  0</a:t>
            </a:r>
          </a:p>
          <a:p>
            <a:pPr marL="0" indent="0">
              <a:buNone/>
            </a:pPr>
            <a:r>
              <a:rPr lang="en-GB" sz="2900" dirty="0">
                <a:latin typeface="Courier New" panose="02070309020205020404" pitchFamily="49" charset="0"/>
                <a:cs typeface="Courier New" panose="02070309020205020404" pitchFamily="49" charset="0"/>
              </a:rPr>
              <a:t>outer:  2 ; inter:  1</a:t>
            </a:r>
          </a:p>
          <a:p>
            <a:pPr marL="0" indent="0">
              <a:buNone/>
            </a:pPr>
            <a:r>
              <a:rPr lang="en-GB" sz="2900" dirty="0">
                <a:latin typeface="Courier New" panose="02070309020205020404" pitchFamily="49" charset="0"/>
                <a:cs typeface="Courier New" panose="02070309020205020404" pitchFamily="49" charset="0"/>
              </a:rPr>
              <a:t>outer:  2 ; inter:  2</a:t>
            </a:r>
          </a:p>
          <a:p>
            <a:pPr marL="0" indent="0">
              <a:buNone/>
            </a:pPr>
            <a:endParaRPr lang="en-GB" sz="2900" dirty="0">
              <a:latin typeface="Courier New" panose="02070309020205020404" pitchFamily="49" charset="0"/>
              <a:cs typeface="Courier New" panose="02070309020205020404" pitchFamily="49" charset="0"/>
            </a:endParaRPr>
          </a:p>
        </p:txBody>
      </p:sp>
      <p:sp>
        <p:nvSpPr>
          <p:cNvPr id="7" name="Explosion: 14 Points 6">
            <a:extLst>
              <a:ext uri="{FF2B5EF4-FFF2-40B4-BE49-F238E27FC236}">
                <a16:creationId xmlns:a16="http://schemas.microsoft.com/office/drawing/2014/main" id="{F01EDE95-C448-D369-2056-87F333F09446}"/>
              </a:ext>
            </a:extLst>
          </p:cNvPr>
          <p:cNvSpPr/>
          <p:nvPr/>
        </p:nvSpPr>
        <p:spPr>
          <a:xfrm>
            <a:off x="7025444" y="3601614"/>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Tree>
    <p:extLst>
      <p:ext uri="{BB962C8B-B14F-4D97-AF65-F5344CB8AC3E}">
        <p14:creationId xmlns:p14="http://schemas.microsoft.com/office/powerpoint/2010/main" val="88373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ED2D6-8A49-6F26-6505-DF9A16FB2C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9579D-4D1C-3441-E917-3E8E64E77371}"/>
              </a:ext>
            </a:extLst>
          </p:cNvPr>
          <p:cNvSpPr>
            <a:spLocks noGrp="1"/>
          </p:cNvSpPr>
          <p:nvPr>
            <p:ph type="title"/>
          </p:nvPr>
        </p:nvSpPr>
        <p:spPr>
          <a:xfrm>
            <a:off x="323528" y="-243408"/>
            <a:ext cx="8229600" cy="1143000"/>
          </a:xfrm>
        </p:spPr>
        <p:txBody>
          <a:bodyPr/>
          <a:lstStyle/>
          <a:p>
            <a:r>
              <a:rPr lang="en-GB" dirty="0"/>
              <a:t>Controlling Loops - </a:t>
            </a:r>
            <a:r>
              <a:rPr lang="en-GB" b="1" dirty="0"/>
              <a:t>Break</a:t>
            </a:r>
            <a:endParaRPr lang="en-GB" dirty="0"/>
          </a:p>
        </p:txBody>
      </p:sp>
      <p:sp>
        <p:nvSpPr>
          <p:cNvPr id="6" name="Content Placeholder 2">
            <a:extLst>
              <a:ext uri="{FF2B5EF4-FFF2-40B4-BE49-F238E27FC236}">
                <a16:creationId xmlns:a16="http://schemas.microsoft.com/office/drawing/2014/main" id="{31D95ED5-1783-2CD0-4A99-97A6A5676BB0}"/>
              </a:ext>
            </a:extLst>
          </p:cNvPr>
          <p:cNvSpPr>
            <a:spLocks noGrp="1"/>
          </p:cNvSpPr>
          <p:nvPr>
            <p:ph idx="1"/>
          </p:nvPr>
        </p:nvSpPr>
        <p:spPr>
          <a:xfrm>
            <a:off x="353636" y="1196752"/>
            <a:ext cx="8229600" cy="3917032"/>
          </a:xfrm>
        </p:spPr>
        <p:txBody>
          <a:bodyPr>
            <a:normAutofit fontScale="92500" lnSpcReduction="20000"/>
          </a:bodyPr>
          <a:lstStyle/>
          <a:p>
            <a:pPr marL="0" indent="0">
              <a:buNone/>
            </a:pPr>
            <a:r>
              <a:rPr lang="en-GB" kern="100" dirty="0">
                <a:effectLst/>
                <a:latin typeface="Aptos" panose="020B0004020202020204" pitchFamily="34" charset="0"/>
                <a:ea typeface="DengXian" panose="02010600030101010101" pitchFamily="2" charset="-122"/>
                <a:cs typeface="Arial" panose="020B0604020202020204" pitchFamily="34" charset="0"/>
              </a:rPr>
              <a:t>You can change the default behaviour of a loop.</a:t>
            </a:r>
          </a:p>
          <a:p>
            <a:pPr marL="0" indent="0">
              <a:buNone/>
            </a:pPr>
            <a:r>
              <a:rPr lang="en-GB" kern="100" dirty="0">
                <a:solidFill>
                  <a:srgbClr val="0070C0"/>
                </a:solidFill>
                <a:latin typeface="Aptos" panose="020B0004020202020204" pitchFamily="34" charset="0"/>
                <a:ea typeface="DengXian" panose="02010600030101010101" pitchFamily="2" charset="-122"/>
                <a:cs typeface="Arial" panose="020B0604020202020204" pitchFamily="34" charset="0"/>
              </a:rPr>
              <a:t>Break</a:t>
            </a:r>
            <a:r>
              <a:rPr lang="en-GB" kern="100" dirty="0">
                <a:latin typeface="Aptos" panose="020B0004020202020204" pitchFamily="34" charset="0"/>
                <a:ea typeface="DengXian" panose="02010600030101010101" pitchFamily="2" charset="-122"/>
                <a:cs typeface="Arial" panose="020B0604020202020204" pitchFamily="34" charset="0"/>
              </a:rPr>
              <a:t> command exits the loop</a:t>
            </a:r>
          </a:p>
          <a:p>
            <a:pPr marL="0" indent="0">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latin typeface="Aptos" panose="020B0004020202020204" pitchFamily="34" charset="0"/>
              <a:ea typeface="DengXian" panose="02010600030101010101" pitchFamily="2" charset="-122"/>
              <a:cs typeface="Arial" panose="020B0604020202020204" pitchFamily="34" charset="0"/>
            </a:endParaRPr>
          </a:p>
          <a:p>
            <a:pPr marL="0" indent="0">
              <a:buNone/>
            </a:pPr>
            <a:r>
              <a:rPr lang="en-GB" kern="100" dirty="0">
                <a:effectLst/>
                <a:latin typeface="Aptos" panose="020B0004020202020204" pitchFamily="34" charset="0"/>
                <a:ea typeface="DengXian" panose="02010600030101010101" pitchFamily="2" charset="-122"/>
                <a:cs typeface="Arial" panose="020B0604020202020204" pitchFamily="34" charset="0"/>
              </a:rPr>
              <a:t>In this example, the loop stops (exits) when (</a:t>
            </a:r>
            <a:r>
              <a:rPr lang="en-GB" kern="100" dirty="0">
                <a:effectLst/>
                <a:highlight>
                  <a:srgbClr val="FFFF00"/>
                </a:highlight>
                <a:latin typeface="Aptos" panose="020B0004020202020204" pitchFamily="34" charset="0"/>
                <a:ea typeface="DengXian" panose="02010600030101010101" pitchFamily="2" charset="-122"/>
                <a:cs typeface="Arial" panose="020B0604020202020204" pitchFamily="34" charset="0"/>
              </a:rPr>
              <a:t>i == 3</a:t>
            </a:r>
            <a:r>
              <a:rPr lang="en-GB" kern="100" dirty="0">
                <a:effectLst/>
                <a:latin typeface="Aptos" panose="020B0004020202020204" pitchFamily="34" charset="0"/>
                <a:ea typeface="DengXian" panose="02010600030101010101" pitchFamily="2" charset="-122"/>
                <a:cs typeface="Arial" panose="020B0604020202020204" pitchFamily="34" charset="0"/>
              </a:rPr>
              <a:t>)</a:t>
            </a:r>
          </a:p>
          <a:p>
            <a:endParaRPr lang="en-GB" dirty="0"/>
          </a:p>
        </p:txBody>
      </p:sp>
      <p:pic>
        <p:nvPicPr>
          <p:cNvPr id="7" name="Picture 6">
            <a:extLst>
              <a:ext uri="{FF2B5EF4-FFF2-40B4-BE49-F238E27FC236}">
                <a16:creationId xmlns:a16="http://schemas.microsoft.com/office/drawing/2014/main" id="{084054F1-195C-A53E-3578-650091028C4C}"/>
              </a:ext>
            </a:extLst>
          </p:cNvPr>
          <p:cNvPicPr>
            <a:picLocks noChangeAspect="1"/>
          </p:cNvPicPr>
          <p:nvPr/>
        </p:nvPicPr>
        <p:blipFill>
          <a:blip r:embed="rId2"/>
          <a:stretch>
            <a:fillRect/>
          </a:stretch>
        </p:blipFill>
        <p:spPr>
          <a:xfrm>
            <a:off x="1232924" y="2166118"/>
            <a:ext cx="3235512" cy="1718866"/>
          </a:xfrm>
          <a:prstGeom prst="rect">
            <a:avLst/>
          </a:prstGeom>
        </p:spPr>
      </p:pic>
      <p:sp>
        <p:nvSpPr>
          <p:cNvPr id="8" name="Content Placeholder 2">
            <a:extLst>
              <a:ext uri="{FF2B5EF4-FFF2-40B4-BE49-F238E27FC236}">
                <a16:creationId xmlns:a16="http://schemas.microsoft.com/office/drawing/2014/main" id="{AF3B4AEE-EA04-2B94-2165-836B687E24F6}"/>
              </a:ext>
            </a:extLst>
          </p:cNvPr>
          <p:cNvSpPr txBox="1">
            <a:spLocks/>
          </p:cNvSpPr>
          <p:nvPr/>
        </p:nvSpPr>
        <p:spPr>
          <a:xfrm>
            <a:off x="5476548" y="2449487"/>
            <a:ext cx="1008112" cy="1152128"/>
          </a:xfrm>
          <a:prstGeom prst="rect">
            <a:avLst/>
          </a:prstGeom>
          <a:ln w="12700">
            <a:solidFill>
              <a:schemeClr val="tx1"/>
            </a:solidFill>
          </a:ln>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u="sng" dirty="0"/>
              <a:t>Output:</a:t>
            </a:r>
          </a:p>
          <a:p>
            <a:pPr marL="0" indent="0">
              <a:buFont typeface="Arial" pitchFamily="34" charset="0"/>
              <a:buNone/>
            </a:pPr>
            <a:r>
              <a:rPr lang="en-GB" dirty="0">
                <a:solidFill>
                  <a:srgbClr val="FF0000"/>
                </a:solidFill>
              </a:rPr>
              <a:t>0</a:t>
            </a:r>
          </a:p>
          <a:p>
            <a:pPr marL="0" indent="0">
              <a:buFont typeface="Arial" pitchFamily="34" charset="0"/>
              <a:buNone/>
            </a:pPr>
            <a:r>
              <a:rPr lang="en-GB" dirty="0">
                <a:solidFill>
                  <a:srgbClr val="FF0000"/>
                </a:solidFill>
              </a:rPr>
              <a:t>1</a:t>
            </a:r>
          </a:p>
          <a:p>
            <a:pPr marL="0" indent="0">
              <a:buFont typeface="Arial" pitchFamily="34" charset="0"/>
              <a:buNone/>
            </a:pPr>
            <a:r>
              <a:rPr lang="en-GB" dirty="0">
                <a:solidFill>
                  <a:srgbClr val="FF0000"/>
                </a:solidFill>
              </a:rPr>
              <a:t>2</a:t>
            </a:r>
          </a:p>
          <a:p>
            <a:pPr marL="0" indent="0">
              <a:buFont typeface="Arial" pitchFamily="34" charset="0"/>
              <a:buNone/>
            </a:pPr>
            <a:endParaRPr lang="en-GB" dirty="0"/>
          </a:p>
        </p:txBody>
      </p:sp>
      <p:sp>
        <p:nvSpPr>
          <p:cNvPr id="9" name="Explosion: 14 Points 8">
            <a:extLst>
              <a:ext uri="{FF2B5EF4-FFF2-40B4-BE49-F238E27FC236}">
                <a16:creationId xmlns:a16="http://schemas.microsoft.com/office/drawing/2014/main" id="{B54E00D3-D4D4-89AC-AB74-B3B3EFEC0D54}"/>
              </a:ext>
            </a:extLst>
          </p:cNvPr>
          <p:cNvSpPr/>
          <p:nvPr/>
        </p:nvSpPr>
        <p:spPr>
          <a:xfrm>
            <a:off x="7148248" y="2017439"/>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Tree>
    <p:extLst>
      <p:ext uri="{BB962C8B-B14F-4D97-AF65-F5344CB8AC3E}">
        <p14:creationId xmlns:p14="http://schemas.microsoft.com/office/powerpoint/2010/main" val="123460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F608B-9A0E-CA26-0E9E-1296178238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4FB0ED-84F5-33C9-A224-448AF6940F13}"/>
              </a:ext>
            </a:extLst>
          </p:cNvPr>
          <p:cNvSpPr>
            <a:spLocks noGrp="1"/>
          </p:cNvSpPr>
          <p:nvPr>
            <p:ph type="title"/>
          </p:nvPr>
        </p:nvSpPr>
        <p:spPr>
          <a:xfrm>
            <a:off x="323528" y="-243408"/>
            <a:ext cx="8229600" cy="1143000"/>
          </a:xfrm>
        </p:spPr>
        <p:txBody>
          <a:bodyPr/>
          <a:lstStyle/>
          <a:p>
            <a:r>
              <a:rPr lang="en-GB" dirty="0"/>
              <a:t>Controlling Loops - </a:t>
            </a:r>
            <a:r>
              <a:rPr lang="en-GB" b="1" dirty="0"/>
              <a:t>continue</a:t>
            </a:r>
            <a:endParaRPr lang="en-GB" dirty="0"/>
          </a:p>
        </p:txBody>
      </p:sp>
      <p:sp>
        <p:nvSpPr>
          <p:cNvPr id="6" name="Content Placeholder 2">
            <a:extLst>
              <a:ext uri="{FF2B5EF4-FFF2-40B4-BE49-F238E27FC236}">
                <a16:creationId xmlns:a16="http://schemas.microsoft.com/office/drawing/2014/main" id="{A81058BA-6574-5A9D-615E-DD49D7FFAE99}"/>
              </a:ext>
            </a:extLst>
          </p:cNvPr>
          <p:cNvSpPr>
            <a:spLocks noGrp="1"/>
          </p:cNvSpPr>
          <p:nvPr>
            <p:ph idx="1"/>
          </p:nvPr>
        </p:nvSpPr>
        <p:spPr>
          <a:xfrm>
            <a:off x="347517" y="873390"/>
            <a:ext cx="8229600" cy="3917032"/>
          </a:xfrm>
        </p:spPr>
        <p:txBody>
          <a:bodyPr>
            <a:normAutofit fontScale="77500" lnSpcReduction="20000"/>
          </a:bodyPr>
          <a:lstStyle/>
          <a:p>
            <a:pPr marL="0" indent="0">
              <a:buNone/>
            </a:pPr>
            <a:r>
              <a:rPr lang="en-GB" kern="100" dirty="0">
                <a:solidFill>
                  <a:srgbClr val="0070C0"/>
                </a:solidFill>
                <a:latin typeface="Aptos" panose="020B0004020202020204" pitchFamily="34" charset="0"/>
                <a:ea typeface="DengXian" panose="02010600030101010101" pitchFamily="2" charset="-122"/>
                <a:cs typeface="Arial" panose="020B0604020202020204" pitchFamily="34" charset="0"/>
              </a:rPr>
              <a:t>continue</a:t>
            </a:r>
            <a:r>
              <a:rPr lang="en-GB" kern="100" dirty="0">
                <a:latin typeface="Aptos" panose="020B0004020202020204" pitchFamily="34" charset="0"/>
                <a:ea typeface="DengXian" panose="02010600030101010101" pitchFamily="2" charset="-122"/>
                <a:cs typeface="Arial" panose="020B0604020202020204" pitchFamily="34" charset="0"/>
              </a:rPr>
              <a:t> command skips the current iteration and </a:t>
            </a:r>
            <a:r>
              <a:rPr lang="en-GB" u="sng" kern="100" dirty="0">
                <a:latin typeface="Aptos" panose="020B0004020202020204" pitchFamily="34" charset="0"/>
                <a:ea typeface="DengXian" panose="02010600030101010101" pitchFamily="2" charset="-122"/>
                <a:cs typeface="Arial" panose="020B0604020202020204" pitchFamily="34" charset="0"/>
              </a:rPr>
              <a:t>continues</a:t>
            </a:r>
            <a:r>
              <a:rPr lang="en-GB" kern="100" dirty="0">
                <a:latin typeface="Aptos" panose="020B0004020202020204" pitchFamily="34" charset="0"/>
                <a:ea typeface="DengXian" panose="02010600030101010101" pitchFamily="2" charset="-122"/>
                <a:cs typeface="Arial" panose="020B0604020202020204" pitchFamily="34" charset="0"/>
              </a:rPr>
              <a:t>.</a:t>
            </a:r>
          </a:p>
          <a:p>
            <a:pPr marL="0" indent="0">
              <a:buNone/>
            </a:pPr>
            <a:endParaRPr lang="en-GB" kern="100" dirty="0">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r>
              <a:rPr lang="en-GB" kern="100" dirty="0">
                <a:effectLst/>
                <a:latin typeface="Aptos" panose="020B0004020202020204" pitchFamily="34" charset="0"/>
                <a:ea typeface="DengXian" panose="02010600030101010101" pitchFamily="2" charset="-122"/>
                <a:cs typeface="Arial" panose="020B0604020202020204" pitchFamily="34" charset="0"/>
              </a:rPr>
              <a:t>In this example, the loop skips when (</a:t>
            </a:r>
            <a:r>
              <a:rPr lang="en-GB" kern="100" dirty="0">
                <a:effectLst/>
                <a:highlight>
                  <a:srgbClr val="FFFF00"/>
                </a:highlight>
                <a:latin typeface="Aptos" panose="020B0004020202020204" pitchFamily="34" charset="0"/>
                <a:ea typeface="DengXian" panose="02010600030101010101" pitchFamily="2" charset="-122"/>
                <a:cs typeface="Arial" panose="020B0604020202020204" pitchFamily="34" charset="0"/>
              </a:rPr>
              <a:t>i == 3</a:t>
            </a:r>
            <a:r>
              <a:rPr lang="en-GB" kern="100" dirty="0">
                <a:effectLst/>
                <a:latin typeface="Aptos" panose="020B0004020202020204" pitchFamily="34" charset="0"/>
                <a:ea typeface="DengXian" panose="02010600030101010101" pitchFamily="2" charset="-122"/>
                <a:cs typeface="Arial" panose="020B0604020202020204" pitchFamily="34" charset="0"/>
              </a:rPr>
              <a:t>) and continues with the next step.</a:t>
            </a:r>
          </a:p>
          <a:p>
            <a:endParaRPr lang="en-GB" dirty="0"/>
          </a:p>
        </p:txBody>
      </p:sp>
      <p:sp>
        <p:nvSpPr>
          <p:cNvPr id="7" name="Content Placeholder 2">
            <a:extLst>
              <a:ext uri="{FF2B5EF4-FFF2-40B4-BE49-F238E27FC236}">
                <a16:creationId xmlns:a16="http://schemas.microsoft.com/office/drawing/2014/main" id="{A6DE5D9F-3E6E-1818-AE20-2493B16AFD42}"/>
              </a:ext>
            </a:extLst>
          </p:cNvPr>
          <p:cNvSpPr txBox="1">
            <a:spLocks/>
          </p:cNvSpPr>
          <p:nvPr/>
        </p:nvSpPr>
        <p:spPr>
          <a:xfrm>
            <a:off x="5542437" y="2255842"/>
            <a:ext cx="1008112" cy="1152128"/>
          </a:xfrm>
          <a:prstGeom prst="rect">
            <a:avLst/>
          </a:prstGeom>
          <a:ln w="12700">
            <a:solidFill>
              <a:schemeClr val="tx1"/>
            </a:solidFill>
          </a:ln>
        </p:spPr>
        <p:txBody>
          <a:bodyPr vert="horz" lIns="91440" tIns="45720" rIns="91440" bIns="45720" rtlCol="0">
            <a:normAutofit fontScale="4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u="sng" dirty="0"/>
              <a:t>Output:</a:t>
            </a:r>
          </a:p>
          <a:p>
            <a:pPr marL="0" indent="0">
              <a:buFont typeface="Arial" pitchFamily="34" charset="0"/>
              <a:buNone/>
            </a:pPr>
            <a:r>
              <a:rPr lang="en-GB" dirty="0">
                <a:solidFill>
                  <a:srgbClr val="FF0000"/>
                </a:solidFill>
              </a:rPr>
              <a:t>0</a:t>
            </a:r>
          </a:p>
          <a:p>
            <a:pPr marL="0" indent="0">
              <a:buFont typeface="Arial" pitchFamily="34" charset="0"/>
              <a:buNone/>
            </a:pPr>
            <a:r>
              <a:rPr lang="en-GB" dirty="0">
                <a:solidFill>
                  <a:srgbClr val="FF0000"/>
                </a:solidFill>
              </a:rPr>
              <a:t>1</a:t>
            </a:r>
          </a:p>
          <a:p>
            <a:pPr marL="0" indent="0">
              <a:buFont typeface="Arial" pitchFamily="34" charset="0"/>
              <a:buNone/>
            </a:pPr>
            <a:r>
              <a:rPr lang="en-GB" dirty="0">
                <a:solidFill>
                  <a:srgbClr val="FF0000"/>
                </a:solidFill>
              </a:rPr>
              <a:t>2</a:t>
            </a:r>
          </a:p>
          <a:p>
            <a:pPr marL="0" indent="0">
              <a:buFont typeface="Arial" pitchFamily="34" charset="0"/>
              <a:buNone/>
            </a:pPr>
            <a:r>
              <a:rPr lang="en-GB" dirty="0">
                <a:solidFill>
                  <a:srgbClr val="FF0000"/>
                </a:solidFill>
              </a:rPr>
              <a:t>4</a:t>
            </a:r>
          </a:p>
          <a:p>
            <a:pPr marL="0" indent="0">
              <a:buFont typeface="Arial" pitchFamily="34" charset="0"/>
              <a:buNone/>
            </a:pPr>
            <a:endParaRPr lang="en-GB" dirty="0"/>
          </a:p>
        </p:txBody>
      </p:sp>
      <p:pic>
        <p:nvPicPr>
          <p:cNvPr id="8" name="Picture 7">
            <a:extLst>
              <a:ext uri="{FF2B5EF4-FFF2-40B4-BE49-F238E27FC236}">
                <a16:creationId xmlns:a16="http://schemas.microsoft.com/office/drawing/2014/main" id="{E5A39ECD-D833-A75B-0E5A-8A91066FB5A0}"/>
              </a:ext>
            </a:extLst>
          </p:cNvPr>
          <p:cNvPicPr>
            <a:picLocks noChangeAspect="1"/>
          </p:cNvPicPr>
          <p:nvPr/>
        </p:nvPicPr>
        <p:blipFill>
          <a:blip r:embed="rId2"/>
          <a:stretch>
            <a:fillRect/>
          </a:stretch>
        </p:blipFill>
        <p:spPr>
          <a:xfrm>
            <a:off x="1333503" y="2097187"/>
            <a:ext cx="2912790" cy="1551673"/>
          </a:xfrm>
          <a:prstGeom prst="rect">
            <a:avLst/>
          </a:prstGeom>
        </p:spPr>
      </p:pic>
      <p:sp>
        <p:nvSpPr>
          <p:cNvPr id="9" name="Explosion: 14 Points 8">
            <a:extLst>
              <a:ext uri="{FF2B5EF4-FFF2-40B4-BE49-F238E27FC236}">
                <a16:creationId xmlns:a16="http://schemas.microsoft.com/office/drawing/2014/main" id="{7D3E0708-F30F-8BCC-F4A4-5424A28C8284}"/>
              </a:ext>
            </a:extLst>
          </p:cNvPr>
          <p:cNvSpPr/>
          <p:nvPr/>
        </p:nvSpPr>
        <p:spPr>
          <a:xfrm>
            <a:off x="7378133" y="1694077"/>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
        <p:nvSpPr>
          <p:cNvPr id="10" name="TextBox 9">
            <a:extLst>
              <a:ext uri="{FF2B5EF4-FFF2-40B4-BE49-F238E27FC236}">
                <a16:creationId xmlns:a16="http://schemas.microsoft.com/office/drawing/2014/main" id="{9A660805-A6A3-5BE1-467A-EE5090B5E64D}"/>
              </a:ext>
            </a:extLst>
          </p:cNvPr>
          <p:cNvSpPr txBox="1"/>
          <p:nvPr/>
        </p:nvSpPr>
        <p:spPr>
          <a:xfrm>
            <a:off x="2181233" y="2382329"/>
            <a:ext cx="4581832" cy="369332"/>
          </a:xfrm>
          <a:prstGeom prst="rect">
            <a:avLst/>
          </a:prstGeom>
          <a:noFill/>
        </p:spPr>
        <p:txBody>
          <a:bodyPr wrap="square">
            <a:spAutoFit/>
          </a:bodyPr>
          <a:lstStyle/>
          <a:p>
            <a:r>
              <a:rPr lang="en-GB" dirty="0"/>
              <a:t>C</a:t>
            </a:r>
          </a:p>
        </p:txBody>
      </p:sp>
    </p:spTree>
    <p:extLst>
      <p:ext uri="{BB962C8B-B14F-4D97-AF65-F5344CB8AC3E}">
        <p14:creationId xmlns:p14="http://schemas.microsoft.com/office/powerpoint/2010/main" val="1997654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9E5C7-027F-C306-F8EC-41EB4DC58F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8E08B5-B236-037F-BDCA-6D9611588A9F}"/>
              </a:ext>
            </a:extLst>
          </p:cNvPr>
          <p:cNvSpPr>
            <a:spLocks noGrp="1"/>
          </p:cNvSpPr>
          <p:nvPr>
            <p:ph type="title"/>
          </p:nvPr>
        </p:nvSpPr>
        <p:spPr>
          <a:xfrm>
            <a:off x="395536" y="-315416"/>
            <a:ext cx="8229600" cy="1143000"/>
          </a:xfrm>
        </p:spPr>
        <p:txBody>
          <a:bodyPr/>
          <a:lstStyle/>
          <a:p>
            <a:r>
              <a:rPr lang="en-GB" dirty="0"/>
              <a:t>WHILE LOOP</a:t>
            </a:r>
          </a:p>
        </p:txBody>
      </p:sp>
      <p:sp>
        <p:nvSpPr>
          <p:cNvPr id="4" name="Content Placeholder 3">
            <a:extLst>
              <a:ext uri="{FF2B5EF4-FFF2-40B4-BE49-F238E27FC236}">
                <a16:creationId xmlns:a16="http://schemas.microsoft.com/office/drawing/2014/main" id="{97D55CB7-52B6-8633-DCBD-AFD79101B6A0}"/>
              </a:ext>
            </a:extLst>
          </p:cNvPr>
          <p:cNvSpPr>
            <a:spLocks noGrp="1"/>
          </p:cNvSpPr>
          <p:nvPr>
            <p:ph idx="1"/>
          </p:nvPr>
        </p:nvSpPr>
        <p:spPr>
          <a:xfrm>
            <a:off x="395536" y="827584"/>
            <a:ext cx="8496944" cy="4545632"/>
          </a:xfrm>
        </p:spPr>
        <p:txBody>
          <a:bodyPr>
            <a:normAutofit fontScale="92500"/>
          </a:bodyPr>
          <a:lstStyle/>
          <a:p>
            <a:pPr>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A while loop is a control structure that allows you to execute a block of code repeatedly as long as a specified condition is true. </a:t>
            </a:r>
          </a:p>
          <a:p>
            <a:pPr>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It's particularly useful for tasks where the number of iterations is not known beforehand and depends on a condition being met.</a:t>
            </a:r>
          </a:p>
          <a:p>
            <a:endParaRPr lang="en-GB" dirty="0"/>
          </a:p>
          <a:p>
            <a:endParaRPr lang="en-GB" dirty="0"/>
          </a:p>
          <a:p>
            <a:endParaRPr lang="en-GB" dirty="0"/>
          </a:p>
        </p:txBody>
      </p:sp>
    </p:spTree>
    <p:extLst>
      <p:ext uri="{BB962C8B-B14F-4D97-AF65-F5344CB8AC3E}">
        <p14:creationId xmlns:p14="http://schemas.microsoft.com/office/powerpoint/2010/main" val="37906946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7A58C-78A9-02FD-E4F9-983ACB069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1AAF2C-653C-4251-CDD9-4426263387E8}"/>
              </a:ext>
            </a:extLst>
          </p:cNvPr>
          <p:cNvSpPr>
            <a:spLocks noGrp="1"/>
          </p:cNvSpPr>
          <p:nvPr>
            <p:ph type="title"/>
          </p:nvPr>
        </p:nvSpPr>
        <p:spPr>
          <a:xfrm>
            <a:off x="395536" y="-315416"/>
            <a:ext cx="8229600" cy="1143000"/>
          </a:xfrm>
        </p:spPr>
        <p:txBody>
          <a:bodyPr/>
          <a:lstStyle/>
          <a:p>
            <a:r>
              <a:rPr lang="en-GB" dirty="0"/>
              <a:t>While Loop</a:t>
            </a:r>
          </a:p>
        </p:txBody>
      </p:sp>
      <p:sp>
        <p:nvSpPr>
          <p:cNvPr id="4" name="Content Placeholder 3">
            <a:extLst>
              <a:ext uri="{FF2B5EF4-FFF2-40B4-BE49-F238E27FC236}">
                <a16:creationId xmlns:a16="http://schemas.microsoft.com/office/drawing/2014/main" id="{76D60D33-3A5D-2459-5892-77D02120B0F8}"/>
              </a:ext>
            </a:extLst>
          </p:cNvPr>
          <p:cNvSpPr>
            <a:spLocks noGrp="1"/>
          </p:cNvSpPr>
          <p:nvPr>
            <p:ph idx="1"/>
          </p:nvPr>
        </p:nvSpPr>
        <p:spPr>
          <a:xfrm>
            <a:off x="395536" y="827584"/>
            <a:ext cx="8229600" cy="3917032"/>
          </a:xfrm>
        </p:spPr>
        <p:txBody>
          <a:bodyPr>
            <a:normAutofit/>
          </a:bodyPr>
          <a:lstStyle/>
          <a:p>
            <a:pPr marL="0" indent="0">
              <a:lnSpc>
                <a:spcPct val="150000"/>
              </a:lnSpc>
              <a:spcBef>
                <a:spcPts val="0"/>
              </a:spcBef>
              <a:buNone/>
            </a:pPr>
            <a:r>
              <a:rPr lang="en-GB" b="1" dirty="0">
                <a:latin typeface="Arial" panose="020B0604020202020204" pitchFamily="34" charset="0"/>
                <a:cs typeface="Arial" panose="020B0604020202020204" pitchFamily="34" charset="0"/>
              </a:rPr>
              <a:t>Python Syntax:</a:t>
            </a:r>
          </a:p>
          <a:p>
            <a:pPr marL="0" indent="0">
              <a:lnSpc>
                <a:spcPct val="150000"/>
              </a:lnSpc>
              <a:spcBef>
                <a:spcPts val="0"/>
              </a:spcBef>
              <a:buNone/>
            </a:pPr>
            <a:r>
              <a:rPr lang="en-GB" dirty="0">
                <a:latin typeface="Arial" panose="020B0604020202020204" pitchFamily="34" charset="0"/>
                <a:cs typeface="Arial" panose="020B0604020202020204" pitchFamily="34" charset="0"/>
              </a:rPr>
              <a:t>while condition:</a:t>
            </a:r>
          </a:p>
          <a:p>
            <a:pPr marL="0" indent="0">
              <a:lnSpc>
                <a:spcPct val="150000"/>
              </a:lnSpc>
              <a:spcBef>
                <a:spcPts val="0"/>
              </a:spcBef>
              <a:buNone/>
            </a:pPr>
            <a:r>
              <a:rPr lang="en-GB" dirty="0">
                <a:latin typeface="Arial" panose="020B0604020202020204" pitchFamily="34" charset="0"/>
                <a:cs typeface="Arial" panose="020B0604020202020204" pitchFamily="34" charset="0"/>
              </a:rPr>
              <a:t>    # code to execute as long as condition is true</a:t>
            </a:r>
          </a:p>
          <a:p>
            <a:endParaRPr lang="en-GB" dirty="0"/>
          </a:p>
          <a:p>
            <a:endParaRPr lang="en-GB" dirty="0"/>
          </a:p>
        </p:txBody>
      </p:sp>
    </p:spTree>
    <p:extLst>
      <p:ext uri="{BB962C8B-B14F-4D97-AF65-F5344CB8AC3E}">
        <p14:creationId xmlns:p14="http://schemas.microsoft.com/office/powerpoint/2010/main" val="35733713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8AD51-D8F5-99B7-7401-F703F1B9E0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1DBAE1-0464-E8D2-5D3E-C0A700DFFA2B}"/>
              </a:ext>
            </a:extLst>
          </p:cNvPr>
          <p:cNvSpPr>
            <a:spLocks noGrp="1"/>
          </p:cNvSpPr>
          <p:nvPr>
            <p:ph type="title"/>
          </p:nvPr>
        </p:nvSpPr>
        <p:spPr>
          <a:xfrm>
            <a:off x="323528" y="-315416"/>
            <a:ext cx="8229600" cy="1143000"/>
          </a:xfrm>
        </p:spPr>
        <p:txBody>
          <a:bodyPr/>
          <a:lstStyle/>
          <a:p>
            <a:r>
              <a:rPr lang="en-GB" dirty="0"/>
              <a:t>While Loop</a:t>
            </a:r>
          </a:p>
        </p:txBody>
      </p:sp>
      <p:sp>
        <p:nvSpPr>
          <p:cNvPr id="3" name="Content Placeholder 2">
            <a:extLst>
              <a:ext uri="{FF2B5EF4-FFF2-40B4-BE49-F238E27FC236}">
                <a16:creationId xmlns:a16="http://schemas.microsoft.com/office/drawing/2014/main" id="{468412DF-5936-0011-445C-1EAD176CA5D5}"/>
              </a:ext>
            </a:extLst>
          </p:cNvPr>
          <p:cNvSpPr txBox="1">
            <a:spLocks/>
          </p:cNvSpPr>
          <p:nvPr/>
        </p:nvSpPr>
        <p:spPr>
          <a:xfrm>
            <a:off x="457200" y="160020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atin typeface="Courier New" panose="02070309020205020404" pitchFamily="49" charset="0"/>
                <a:cs typeface="Courier New" panose="02070309020205020404" pitchFamily="49" charset="0"/>
              </a:rPr>
              <a:t>while </a:t>
            </a:r>
            <a:r>
              <a:rPr lang="en-GB" b="1">
                <a:solidFill>
                  <a:srgbClr val="00B050"/>
                </a:solidFill>
                <a:latin typeface="Courier New" panose="02070309020205020404" pitchFamily="49" charset="0"/>
                <a:cs typeface="Courier New" panose="02070309020205020404" pitchFamily="49" charset="0"/>
              </a:rPr>
              <a:t>condition</a:t>
            </a:r>
            <a:r>
              <a:rPr lang="en-GB">
                <a:latin typeface="Courier New" panose="02070309020205020404" pitchFamily="49" charset="0"/>
                <a:cs typeface="Courier New" panose="02070309020205020404" pitchFamily="49" charset="0"/>
              </a:rPr>
              <a:t>:</a:t>
            </a:r>
          </a:p>
          <a:p>
            <a:pPr marL="0" indent="0">
              <a:buFont typeface="Arial" pitchFamily="34" charset="0"/>
              <a:buNone/>
            </a:pPr>
            <a:r>
              <a:rPr lang="en-GB">
                <a:latin typeface="Courier New" panose="02070309020205020404" pitchFamily="49" charset="0"/>
                <a:cs typeface="Courier New" panose="02070309020205020404" pitchFamily="49" charset="0"/>
              </a:rPr>
              <a:t>	 statement(s)</a:t>
            </a:r>
          </a:p>
          <a:p>
            <a:pPr marL="0" indent="0">
              <a:buFont typeface="Arial" pitchFamily="34" charset="0"/>
              <a:buNone/>
            </a:pPr>
            <a:endParaRPr lang="en-GB"/>
          </a:p>
          <a:p>
            <a:pPr marL="0" indent="0">
              <a:buFont typeface="Arial" pitchFamily="34" charset="0"/>
              <a:buNone/>
            </a:pPr>
            <a:r>
              <a:rPr lang="en-GB"/>
              <a:t>If the </a:t>
            </a:r>
            <a:r>
              <a:rPr lang="en-GB">
                <a:solidFill>
                  <a:srgbClr val="00B050"/>
                </a:solidFill>
              </a:rPr>
              <a:t>condition</a:t>
            </a:r>
            <a:r>
              <a:rPr lang="en-GB"/>
              <a:t> evaluates to TRUE, then the statements will be executed</a:t>
            </a:r>
            <a:endParaRPr lang="en-GB" dirty="0"/>
          </a:p>
        </p:txBody>
      </p:sp>
      <p:pic>
        <p:nvPicPr>
          <p:cNvPr id="5" name="Picture 4">
            <a:extLst>
              <a:ext uri="{FF2B5EF4-FFF2-40B4-BE49-F238E27FC236}">
                <a16:creationId xmlns:a16="http://schemas.microsoft.com/office/drawing/2014/main" id="{8C61D389-0185-95BE-810C-BB9B72C59717}"/>
              </a:ext>
            </a:extLst>
          </p:cNvPr>
          <p:cNvPicPr>
            <a:picLocks noChangeAspect="1"/>
          </p:cNvPicPr>
          <p:nvPr/>
        </p:nvPicPr>
        <p:blipFill rotWithShape="1">
          <a:blip r:embed="rId2"/>
          <a:srcRect l="1" t="1" r="63633" b="-6478"/>
          <a:stretch/>
        </p:blipFill>
        <p:spPr>
          <a:xfrm>
            <a:off x="5508104" y="1700808"/>
            <a:ext cx="3326770" cy="1008112"/>
          </a:xfrm>
          <a:prstGeom prst="rect">
            <a:avLst/>
          </a:prstGeom>
        </p:spPr>
      </p:pic>
      <p:sp>
        <p:nvSpPr>
          <p:cNvPr id="6" name="Speech Bubble: Rectangle with Corners Rounded 5">
            <a:extLst>
              <a:ext uri="{FF2B5EF4-FFF2-40B4-BE49-F238E27FC236}">
                <a16:creationId xmlns:a16="http://schemas.microsoft.com/office/drawing/2014/main" id="{18456CBE-FB0E-86F2-B0EB-504E10DFEDCB}"/>
              </a:ext>
            </a:extLst>
          </p:cNvPr>
          <p:cNvSpPr/>
          <p:nvPr/>
        </p:nvSpPr>
        <p:spPr>
          <a:xfrm>
            <a:off x="6516216" y="378496"/>
            <a:ext cx="2520280" cy="1080120"/>
          </a:xfrm>
          <a:prstGeom prst="wedgeRoundRectCallout">
            <a:avLst>
              <a:gd name="adj1" fmla="val -20137"/>
              <a:gd name="adj2" fmla="val 61070"/>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While the following condition is true, keep doing the following</a:t>
            </a:r>
          </a:p>
        </p:txBody>
      </p:sp>
    </p:spTree>
    <p:extLst>
      <p:ext uri="{BB962C8B-B14F-4D97-AF65-F5344CB8AC3E}">
        <p14:creationId xmlns:p14="http://schemas.microsoft.com/office/powerpoint/2010/main" val="14643279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03DC2-7ACD-2E33-3151-AEA1A10731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2B0869-317B-8663-344A-DB8C3F9A6C77}"/>
              </a:ext>
            </a:extLst>
          </p:cNvPr>
          <p:cNvSpPr>
            <a:spLocks noGrp="1"/>
          </p:cNvSpPr>
          <p:nvPr>
            <p:ph type="title"/>
          </p:nvPr>
        </p:nvSpPr>
        <p:spPr>
          <a:xfrm>
            <a:off x="323528" y="-243408"/>
            <a:ext cx="8229600" cy="1143000"/>
          </a:xfrm>
        </p:spPr>
        <p:txBody>
          <a:bodyPr/>
          <a:lstStyle/>
          <a:p>
            <a:r>
              <a:rPr lang="en-GB" dirty="0"/>
              <a:t>While Loop - Example</a:t>
            </a:r>
          </a:p>
        </p:txBody>
      </p:sp>
      <p:sp>
        <p:nvSpPr>
          <p:cNvPr id="6" name="Content Placeholder 2">
            <a:extLst>
              <a:ext uri="{FF2B5EF4-FFF2-40B4-BE49-F238E27FC236}">
                <a16:creationId xmlns:a16="http://schemas.microsoft.com/office/drawing/2014/main" id="{9F99A370-9E8F-2268-8942-68D1ADF6C70F}"/>
              </a:ext>
            </a:extLst>
          </p:cNvPr>
          <p:cNvSpPr>
            <a:spLocks noGrp="1"/>
          </p:cNvSpPr>
          <p:nvPr>
            <p:ph idx="1"/>
          </p:nvPr>
        </p:nvSpPr>
        <p:spPr>
          <a:xfrm>
            <a:off x="323528" y="3428999"/>
            <a:ext cx="6336704" cy="2088233"/>
          </a:xfrm>
        </p:spPr>
        <p:txBody>
          <a:bodyPr>
            <a:normAutofit fontScale="55000" lnSpcReduction="20000"/>
          </a:bodyPr>
          <a:lstStyle/>
          <a:p>
            <a:pPr marL="0" indent="0">
              <a:buNone/>
            </a:pPr>
            <a:r>
              <a:rPr lang="en-GB" u="sng" dirty="0"/>
              <a:t>Example: a game that allows a set number of turns</a:t>
            </a:r>
          </a:p>
          <a:p>
            <a:pPr marL="0" indent="0">
              <a:buNone/>
            </a:pPr>
            <a:endParaRPr lang="en-GB" dirty="0"/>
          </a:p>
          <a:p>
            <a:pPr marL="0" indent="0">
              <a:buNone/>
            </a:pPr>
            <a:r>
              <a:rPr lang="en-GB" dirty="0"/>
              <a:t>turns = </a:t>
            </a:r>
            <a:r>
              <a:rPr lang="en-GB" dirty="0">
                <a:solidFill>
                  <a:srgbClr val="7030A0"/>
                </a:solidFill>
              </a:rPr>
              <a:t>0</a:t>
            </a:r>
            <a:r>
              <a:rPr lang="en-GB" dirty="0"/>
              <a:t> 		</a:t>
            </a:r>
            <a:r>
              <a:rPr lang="en-GB" dirty="0">
                <a:solidFill>
                  <a:schemeClr val="bg1">
                    <a:lumMod val="75000"/>
                  </a:schemeClr>
                </a:solidFill>
              </a:rPr>
              <a:t># initial value</a:t>
            </a:r>
          </a:p>
          <a:p>
            <a:pPr marL="0" indent="0">
              <a:buNone/>
            </a:pPr>
            <a:r>
              <a:rPr lang="en-GB" dirty="0">
                <a:solidFill>
                  <a:srgbClr val="0070C0"/>
                </a:solidFill>
              </a:rPr>
              <a:t>while</a:t>
            </a:r>
            <a:r>
              <a:rPr lang="en-GB" dirty="0"/>
              <a:t> (turns &lt; </a:t>
            </a:r>
            <a:r>
              <a:rPr lang="en-GB" dirty="0">
                <a:solidFill>
                  <a:srgbClr val="7030A0"/>
                </a:solidFill>
              </a:rPr>
              <a:t>5)</a:t>
            </a:r>
            <a:r>
              <a:rPr lang="en-GB" dirty="0"/>
              <a:t>:</a:t>
            </a:r>
          </a:p>
          <a:p>
            <a:pPr marL="0" indent="0">
              <a:buNone/>
            </a:pPr>
            <a:r>
              <a:rPr lang="en-GB" dirty="0"/>
              <a:t>	</a:t>
            </a:r>
            <a:r>
              <a:rPr lang="en-GB" dirty="0">
                <a:solidFill>
                  <a:schemeClr val="accent6">
                    <a:lumMod val="75000"/>
                  </a:schemeClr>
                </a:solidFill>
              </a:rPr>
              <a:t>print</a:t>
            </a:r>
            <a:r>
              <a:rPr lang="en-GB" dirty="0"/>
              <a:t>(“Turns used: ”, turns)</a:t>
            </a:r>
          </a:p>
          <a:p>
            <a:pPr marL="0" indent="0">
              <a:buNone/>
            </a:pPr>
            <a:r>
              <a:rPr lang="en-GB" dirty="0"/>
              <a:t>	turns += </a:t>
            </a:r>
            <a:r>
              <a:rPr lang="en-GB" dirty="0">
                <a:solidFill>
                  <a:srgbClr val="7030A0"/>
                </a:solidFill>
              </a:rPr>
              <a:t>1</a:t>
            </a:r>
            <a:r>
              <a:rPr lang="en-GB" dirty="0"/>
              <a:t> 	</a:t>
            </a:r>
            <a:r>
              <a:rPr lang="en-GB" dirty="0">
                <a:solidFill>
                  <a:schemeClr val="bg1">
                    <a:lumMod val="75000"/>
                  </a:schemeClr>
                </a:solidFill>
              </a:rPr>
              <a:t>#add 1 to turns</a:t>
            </a:r>
          </a:p>
          <a:p>
            <a:pPr marL="0" indent="0">
              <a:buNone/>
            </a:pPr>
            <a:r>
              <a:rPr lang="en-GB" dirty="0">
                <a:solidFill>
                  <a:schemeClr val="accent6">
                    <a:lumMod val="75000"/>
                  </a:schemeClr>
                </a:solidFill>
              </a:rPr>
              <a:t>print</a:t>
            </a:r>
            <a:r>
              <a:rPr lang="en-GB" dirty="0"/>
              <a:t>(“You have now used all your turns.”)</a:t>
            </a:r>
          </a:p>
          <a:p>
            <a:pPr marL="0" indent="0">
              <a:buNone/>
            </a:pPr>
            <a:endParaRPr lang="en-GB" dirty="0"/>
          </a:p>
        </p:txBody>
      </p:sp>
      <p:pic>
        <p:nvPicPr>
          <p:cNvPr id="7" name="Picture 6">
            <a:extLst>
              <a:ext uri="{FF2B5EF4-FFF2-40B4-BE49-F238E27FC236}">
                <a16:creationId xmlns:a16="http://schemas.microsoft.com/office/drawing/2014/main" id="{D6A6AFC0-49FD-A56C-B2E1-EA0208EF1C0D}"/>
              </a:ext>
            </a:extLst>
          </p:cNvPr>
          <p:cNvPicPr>
            <a:picLocks noChangeAspect="1"/>
          </p:cNvPicPr>
          <p:nvPr/>
        </p:nvPicPr>
        <p:blipFill>
          <a:blip r:embed="rId2"/>
          <a:stretch>
            <a:fillRect/>
          </a:stretch>
        </p:blipFill>
        <p:spPr>
          <a:xfrm>
            <a:off x="457200" y="1340768"/>
            <a:ext cx="3012188" cy="1684783"/>
          </a:xfrm>
          <a:prstGeom prst="rect">
            <a:avLst/>
          </a:prstGeom>
        </p:spPr>
      </p:pic>
      <p:sp>
        <p:nvSpPr>
          <p:cNvPr id="8" name="Speech Bubble: Rectangle with Corners Rounded 7">
            <a:extLst>
              <a:ext uri="{FF2B5EF4-FFF2-40B4-BE49-F238E27FC236}">
                <a16:creationId xmlns:a16="http://schemas.microsoft.com/office/drawing/2014/main" id="{C59041B4-119F-62BE-C8F7-86A41690249E}"/>
              </a:ext>
            </a:extLst>
          </p:cNvPr>
          <p:cNvSpPr/>
          <p:nvPr/>
        </p:nvSpPr>
        <p:spPr>
          <a:xfrm>
            <a:off x="5796136" y="1754814"/>
            <a:ext cx="3168352" cy="1656184"/>
          </a:xfrm>
          <a:prstGeom prst="wedgeRoundRectCallout">
            <a:avLst>
              <a:gd name="adj1" fmla="val -55890"/>
              <a:gd name="adj2" fmla="val 31963"/>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r>
              <a:rPr lang="en-GB" i="1" dirty="0"/>
              <a:t>Activity</a:t>
            </a:r>
            <a:r>
              <a:rPr lang="en-GB" dirty="0"/>
              <a:t>:</a:t>
            </a:r>
          </a:p>
          <a:p>
            <a:pPr marL="342900" indent="-342900">
              <a:buFont typeface="+mj-lt"/>
              <a:buAutoNum type="arabicPeriod"/>
            </a:pPr>
            <a:r>
              <a:rPr lang="en-GB" dirty="0"/>
              <a:t>Write and run the following example.</a:t>
            </a:r>
          </a:p>
          <a:p>
            <a:pPr marL="342900" indent="-342900">
              <a:buFont typeface="+mj-lt"/>
              <a:buAutoNum type="arabicPeriod"/>
            </a:pPr>
            <a:r>
              <a:rPr lang="en-GB" dirty="0"/>
              <a:t>Try changing the condition. The current condition is (</a:t>
            </a:r>
            <a:r>
              <a:rPr lang="en-GB" dirty="0">
                <a:solidFill>
                  <a:schemeClr val="accent6">
                    <a:lumMod val="75000"/>
                  </a:schemeClr>
                </a:solidFill>
              </a:rPr>
              <a:t>turns &lt; 5</a:t>
            </a:r>
            <a:r>
              <a:rPr lang="en-GB" dirty="0"/>
              <a:t>)</a:t>
            </a:r>
          </a:p>
        </p:txBody>
      </p:sp>
      <p:sp>
        <p:nvSpPr>
          <p:cNvPr id="9" name="Explosion: 14 Points 8">
            <a:extLst>
              <a:ext uri="{FF2B5EF4-FFF2-40B4-BE49-F238E27FC236}">
                <a16:creationId xmlns:a16="http://schemas.microsoft.com/office/drawing/2014/main" id="{53A19559-63DA-6E16-3AF4-F2EACFAA3B34}"/>
              </a:ext>
            </a:extLst>
          </p:cNvPr>
          <p:cNvSpPr/>
          <p:nvPr/>
        </p:nvSpPr>
        <p:spPr>
          <a:xfrm>
            <a:off x="7008143" y="845713"/>
            <a:ext cx="1656184" cy="12241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TRY</a:t>
            </a:r>
          </a:p>
        </p:txBody>
      </p:sp>
    </p:spTree>
    <p:extLst>
      <p:ext uri="{BB962C8B-B14F-4D97-AF65-F5344CB8AC3E}">
        <p14:creationId xmlns:p14="http://schemas.microsoft.com/office/powerpoint/2010/main" val="3185159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8" grpId="0" animBg="1"/>
      <p:bldP spid="9"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5194E-AE18-45ED-3427-C38F533908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A708EC-CFDE-656A-D9BE-67CB9B97F333}"/>
              </a:ext>
            </a:extLst>
          </p:cNvPr>
          <p:cNvSpPr>
            <a:spLocks noGrp="1"/>
          </p:cNvSpPr>
          <p:nvPr>
            <p:ph type="title"/>
          </p:nvPr>
        </p:nvSpPr>
        <p:spPr>
          <a:xfrm>
            <a:off x="395536" y="-315416"/>
            <a:ext cx="8229600" cy="1143000"/>
          </a:xfrm>
        </p:spPr>
        <p:txBody>
          <a:bodyPr/>
          <a:lstStyle/>
          <a:p>
            <a:r>
              <a:rPr lang="en-GB" dirty="0"/>
              <a:t>While Loop - Example</a:t>
            </a:r>
          </a:p>
        </p:txBody>
      </p:sp>
      <p:sp>
        <p:nvSpPr>
          <p:cNvPr id="4" name="Content Placeholder 3">
            <a:extLst>
              <a:ext uri="{FF2B5EF4-FFF2-40B4-BE49-F238E27FC236}">
                <a16:creationId xmlns:a16="http://schemas.microsoft.com/office/drawing/2014/main" id="{B7862147-29EA-C42C-5DFA-A1B1E8B8024D}"/>
              </a:ext>
            </a:extLst>
          </p:cNvPr>
          <p:cNvSpPr>
            <a:spLocks noGrp="1"/>
          </p:cNvSpPr>
          <p:nvPr>
            <p:ph idx="1"/>
          </p:nvPr>
        </p:nvSpPr>
        <p:spPr>
          <a:xfrm>
            <a:off x="364000" y="548680"/>
            <a:ext cx="8528480" cy="5112568"/>
          </a:xfrm>
        </p:spPr>
        <p:txBody>
          <a:bodyPr>
            <a:normAutofit fontScale="47500" lnSpcReduction="20000"/>
          </a:bodyPr>
          <a:lstStyle/>
          <a:p>
            <a:pPr marL="0" indent="0">
              <a:lnSpc>
                <a:spcPct val="170000"/>
              </a:lnSpc>
              <a:spcBef>
                <a:spcPts val="0"/>
              </a:spcBef>
              <a:buNone/>
            </a:pPr>
            <a:r>
              <a:rPr lang="en-GB" sz="3400" b="1" dirty="0">
                <a:latin typeface="Arial" panose="020B0604020202020204" pitchFamily="34" charset="0"/>
                <a:cs typeface="Arial" panose="020B0604020202020204" pitchFamily="34" charset="0"/>
              </a:rPr>
              <a:t>Python Example with User Input:</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Here's an example that uses a `while` loop to repeatedly ask the user for input until they enter a specific value:</a:t>
            </a:r>
          </a:p>
          <a:p>
            <a:pPr marL="0" indent="0">
              <a:lnSpc>
                <a:spcPct val="170000"/>
              </a:lnSpc>
              <a:spcBef>
                <a:spcPts val="0"/>
              </a:spcBef>
              <a:buNone/>
            </a:pPr>
            <a:endParaRPr lang="en-GB" sz="34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400" dirty="0">
                <a:latin typeface="Arial" panose="020B0604020202020204" pitchFamily="34" charset="0"/>
                <a:cs typeface="Arial" panose="020B0604020202020204" pitchFamily="34" charset="0"/>
              </a:rPr>
              <a:t>while True:</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user_input</a:t>
            </a:r>
            <a:r>
              <a:rPr lang="en-GB" sz="3400" dirty="0">
                <a:latin typeface="Arial" panose="020B0604020202020204" pitchFamily="34" charset="0"/>
                <a:cs typeface="Arial" panose="020B0604020202020204" pitchFamily="34" charset="0"/>
              </a:rPr>
              <a:t> = input("Enter 'exit' to stop: ")</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    if </a:t>
            </a:r>
            <a:r>
              <a:rPr lang="en-GB" sz="3400" dirty="0" err="1">
                <a:latin typeface="Arial" panose="020B0604020202020204" pitchFamily="34" charset="0"/>
                <a:cs typeface="Arial" panose="020B0604020202020204" pitchFamily="34" charset="0"/>
              </a:rPr>
              <a:t>user_input.lower</a:t>
            </a:r>
            <a:r>
              <a:rPr lang="en-GB" sz="3400" dirty="0">
                <a:latin typeface="Arial" panose="020B0604020202020204" pitchFamily="34" charset="0"/>
                <a:cs typeface="Arial" panose="020B0604020202020204" pitchFamily="34" charset="0"/>
              </a:rPr>
              <a:t>() == 'exit':</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        break</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    print("You entered: {</a:t>
            </a:r>
            <a:r>
              <a:rPr lang="en-GB" sz="3400" dirty="0" err="1">
                <a:latin typeface="Arial" panose="020B0604020202020204" pitchFamily="34" charset="0"/>
                <a:cs typeface="Arial" panose="020B0604020202020204" pitchFamily="34" charset="0"/>
              </a:rPr>
              <a:t>user_input</a:t>
            </a:r>
            <a:r>
              <a:rPr lang="en-GB" sz="3400" dirty="0">
                <a:latin typeface="Arial" panose="020B0604020202020204" pitchFamily="34" charset="0"/>
                <a:cs typeface="Arial" panose="020B0604020202020204" pitchFamily="34" charset="0"/>
              </a:rPr>
              <a:t>}")</a:t>
            </a:r>
          </a:p>
          <a:p>
            <a:pPr marL="0" indent="0">
              <a:lnSpc>
                <a:spcPct val="170000"/>
              </a:lnSpc>
              <a:spcBef>
                <a:spcPts val="0"/>
              </a:spcBef>
              <a:buNone/>
            </a:pPr>
            <a:endParaRPr lang="en-GB" sz="3400" dirty="0">
              <a:latin typeface="Arial" panose="020B0604020202020204" pitchFamily="34" charset="0"/>
              <a:cs typeface="Arial" panose="020B0604020202020204" pitchFamily="34" charset="0"/>
            </a:endParaRPr>
          </a:p>
          <a:p>
            <a:pPr marL="0" indent="0">
              <a:lnSpc>
                <a:spcPct val="170000"/>
              </a:lnSpc>
              <a:spcBef>
                <a:spcPts val="0"/>
              </a:spcBef>
              <a:buNone/>
            </a:pPr>
            <a:r>
              <a:rPr lang="en-GB" sz="3400" b="1" dirty="0">
                <a:latin typeface="Arial" panose="020B0604020202020204" pitchFamily="34" charset="0"/>
                <a:cs typeface="Arial" panose="020B0604020202020204" pitchFamily="34" charset="0"/>
              </a:rPr>
              <a:t>In this example:</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 The `while True` loop runs indefinitely until the user enters 'exit'.</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 The `break` statement exits the loop when the condition is met.</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309180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85D72-FE4E-C31A-BEBF-EBCFB95A6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A35613-8A4D-BB18-BCEE-4DA11B6FD6FD}"/>
              </a:ext>
            </a:extLst>
          </p:cNvPr>
          <p:cNvSpPr>
            <a:spLocks noGrp="1"/>
          </p:cNvSpPr>
          <p:nvPr>
            <p:ph type="title"/>
          </p:nvPr>
        </p:nvSpPr>
        <p:spPr>
          <a:xfrm>
            <a:off x="395536" y="-315416"/>
            <a:ext cx="8229600" cy="1143000"/>
          </a:xfrm>
        </p:spPr>
        <p:txBody>
          <a:bodyPr/>
          <a:lstStyle/>
          <a:p>
            <a:r>
              <a:rPr lang="en-GB" dirty="0"/>
              <a:t>While Loop - Example</a:t>
            </a:r>
          </a:p>
        </p:txBody>
      </p:sp>
      <p:sp>
        <p:nvSpPr>
          <p:cNvPr id="4" name="Content Placeholder 3">
            <a:extLst>
              <a:ext uri="{FF2B5EF4-FFF2-40B4-BE49-F238E27FC236}">
                <a16:creationId xmlns:a16="http://schemas.microsoft.com/office/drawing/2014/main" id="{14D69967-2533-E658-27A1-95906E5103EB}"/>
              </a:ext>
            </a:extLst>
          </p:cNvPr>
          <p:cNvSpPr>
            <a:spLocks noGrp="1"/>
          </p:cNvSpPr>
          <p:nvPr>
            <p:ph idx="1"/>
          </p:nvPr>
        </p:nvSpPr>
        <p:spPr>
          <a:xfrm>
            <a:off x="251520" y="404664"/>
            <a:ext cx="8640960" cy="5544616"/>
          </a:xfrm>
        </p:spPr>
        <p:txBody>
          <a:bodyPr>
            <a:normAutofit fontScale="475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Python Example with a Condition:</a:t>
            </a:r>
          </a:p>
          <a:p>
            <a:pPr marL="0" indent="0">
              <a:lnSpc>
                <a:spcPct val="170000"/>
              </a:lnSpc>
              <a:spcBef>
                <a:spcPts val="0"/>
              </a:spcBef>
              <a:buNone/>
            </a:pPr>
            <a:r>
              <a:rPr lang="en-GB" dirty="0">
                <a:latin typeface="Arial" panose="020B0604020202020204" pitchFamily="34" charset="0"/>
                <a:cs typeface="Arial" panose="020B0604020202020204" pitchFamily="34" charset="0"/>
              </a:rPr>
              <a:t>You can use a `while` loop to perform tasks based on a condition that changes during the execution of the loop.</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nSpc>
                <a:spcPct val="170000"/>
              </a:lnSpc>
              <a:spcBef>
                <a:spcPts val="0"/>
              </a:spcBef>
              <a:buNone/>
            </a:pPr>
            <a:r>
              <a:rPr lang="en-GB" dirty="0">
                <a:latin typeface="Arial" panose="020B0604020202020204" pitchFamily="34" charset="0"/>
                <a:cs typeface="Arial" panose="020B0604020202020204" pitchFamily="34" charset="0"/>
              </a:rPr>
              <a:t># Sum of numbers from 1 to 10</a:t>
            </a:r>
          </a:p>
          <a:p>
            <a:pPr marL="0" indent="0">
              <a:lnSpc>
                <a:spcPct val="170000"/>
              </a:lnSpc>
              <a:spcBef>
                <a:spcPts val="0"/>
              </a:spcBef>
              <a:buNone/>
            </a:pPr>
            <a:r>
              <a:rPr lang="en-GB" dirty="0">
                <a:latin typeface="Arial" panose="020B0604020202020204" pitchFamily="34" charset="0"/>
                <a:cs typeface="Arial" panose="020B0604020202020204" pitchFamily="34" charset="0"/>
              </a:rPr>
              <a:t>total = 0</a:t>
            </a:r>
          </a:p>
          <a:p>
            <a:pPr marL="0" indent="0">
              <a:lnSpc>
                <a:spcPct val="170000"/>
              </a:lnSpc>
              <a:spcBef>
                <a:spcPts val="0"/>
              </a:spcBef>
              <a:buNone/>
            </a:pPr>
            <a:r>
              <a:rPr lang="en-GB" dirty="0">
                <a:latin typeface="Arial" panose="020B0604020202020204" pitchFamily="34" charset="0"/>
                <a:cs typeface="Arial" panose="020B0604020202020204" pitchFamily="34" charset="0"/>
              </a:rPr>
              <a:t>number = 1</a:t>
            </a:r>
          </a:p>
          <a:p>
            <a:pPr marL="0" indent="0">
              <a:lnSpc>
                <a:spcPct val="170000"/>
              </a:lnSpc>
              <a:spcBef>
                <a:spcPts val="0"/>
              </a:spcBef>
              <a:buNone/>
            </a:pPr>
            <a:r>
              <a:rPr lang="en-GB" dirty="0">
                <a:latin typeface="Arial" panose="020B0604020202020204" pitchFamily="34" charset="0"/>
                <a:cs typeface="Arial" panose="020B0604020202020204" pitchFamily="34" charset="0"/>
              </a:rPr>
              <a:t>while number &lt;= 10:</a:t>
            </a:r>
          </a:p>
          <a:p>
            <a:pPr marL="0" indent="0">
              <a:lnSpc>
                <a:spcPct val="170000"/>
              </a:lnSpc>
              <a:spcBef>
                <a:spcPts val="0"/>
              </a:spcBef>
              <a:buNone/>
            </a:pPr>
            <a:r>
              <a:rPr lang="en-GB" dirty="0">
                <a:latin typeface="Arial" panose="020B0604020202020204" pitchFamily="34" charset="0"/>
                <a:cs typeface="Arial" panose="020B0604020202020204" pitchFamily="34" charset="0"/>
              </a:rPr>
              <a:t>    total += number</a:t>
            </a:r>
          </a:p>
          <a:p>
            <a:pPr marL="0" indent="0">
              <a:lnSpc>
                <a:spcPct val="170000"/>
              </a:lnSpc>
              <a:spcBef>
                <a:spcPts val="0"/>
              </a:spcBef>
              <a:buNone/>
            </a:pPr>
            <a:r>
              <a:rPr lang="en-GB" dirty="0">
                <a:latin typeface="Arial" panose="020B0604020202020204" pitchFamily="34" charset="0"/>
                <a:cs typeface="Arial" panose="020B0604020202020204" pitchFamily="34" charset="0"/>
              </a:rPr>
              <a:t>    number += 1</a:t>
            </a:r>
          </a:p>
          <a:p>
            <a:pPr marL="0" indent="0">
              <a:lnSpc>
                <a:spcPct val="170000"/>
              </a:lnSpc>
              <a:spcBef>
                <a:spcPts val="0"/>
              </a:spcBef>
              <a:buNone/>
            </a:pPr>
            <a:r>
              <a:rPr lang="en-GB" dirty="0">
                <a:latin typeface="Arial" panose="020B0604020202020204" pitchFamily="34" charset="0"/>
                <a:cs typeface="Arial" panose="020B0604020202020204" pitchFamily="34" charset="0"/>
              </a:rPr>
              <a:t>print(The sum is: {total}")</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nSpc>
                <a:spcPct val="170000"/>
              </a:lnSpc>
              <a:spcBef>
                <a:spcPts val="0"/>
              </a:spcBef>
              <a:buNone/>
            </a:pPr>
            <a:r>
              <a:rPr lang="en-GB" dirty="0">
                <a:latin typeface="Arial" panose="020B0604020202020204" pitchFamily="34" charset="0"/>
                <a:cs typeface="Arial" panose="020B0604020202020204" pitchFamily="34" charset="0"/>
              </a:rPr>
              <a:t>In this example, the `while` loop continues to execute as long as `number` is less than or equal to 10. The value of `number` is incremented by 1 in each iteration, and the loop terminates when `number` exceeds 10. The sum of the numbers from 1 to 10 is calculated and printed.</a:t>
            </a:r>
          </a:p>
          <a:p>
            <a:endParaRPr lang="en-GB" dirty="0"/>
          </a:p>
        </p:txBody>
      </p:sp>
    </p:spTree>
    <p:extLst>
      <p:ext uri="{BB962C8B-B14F-4D97-AF65-F5344CB8AC3E}">
        <p14:creationId xmlns:p14="http://schemas.microsoft.com/office/powerpoint/2010/main" val="20661812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7B8F8-F856-4FA4-BB0B-C6C194A20C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7D322-DFFA-FF30-70C1-412111C46E48}"/>
              </a:ext>
            </a:extLst>
          </p:cNvPr>
          <p:cNvSpPr>
            <a:spLocks noGrp="1"/>
          </p:cNvSpPr>
          <p:nvPr>
            <p:ph type="title"/>
          </p:nvPr>
        </p:nvSpPr>
        <p:spPr>
          <a:xfrm>
            <a:off x="395536" y="-315416"/>
            <a:ext cx="8229600" cy="1143000"/>
          </a:xfrm>
        </p:spPr>
        <p:txBody>
          <a:bodyPr/>
          <a:lstStyle/>
          <a:p>
            <a:r>
              <a:rPr lang="en-GB" dirty="0"/>
              <a:t>Nested While Loop - Example</a:t>
            </a:r>
          </a:p>
        </p:txBody>
      </p:sp>
      <p:sp>
        <p:nvSpPr>
          <p:cNvPr id="4" name="Content Placeholder 3">
            <a:extLst>
              <a:ext uri="{FF2B5EF4-FFF2-40B4-BE49-F238E27FC236}">
                <a16:creationId xmlns:a16="http://schemas.microsoft.com/office/drawing/2014/main" id="{09A72953-0C03-8B5F-D00C-14F4E6A3C582}"/>
              </a:ext>
            </a:extLst>
          </p:cNvPr>
          <p:cNvSpPr>
            <a:spLocks noGrp="1"/>
          </p:cNvSpPr>
          <p:nvPr>
            <p:ph idx="1"/>
          </p:nvPr>
        </p:nvSpPr>
        <p:spPr>
          <a:xfrm>
            <a:off x="251520" y="476672"/>
            <a:ext cx="8640960" cy="5049688"/>
          </a:xfrm>
        </p:spPr>
        <p:txBody>
          <a:bodyPr>
            <a:normAutofit fontScale="47500" lnSpcReduction="20000"/>
          </a:bodyPr>
          <a:lstStyle/>
          <a:p>
            <a:pPr marL="0" indent="0">
              <a:lnSpc>
                <a:spcPct val="170000"/>
              </a:lnSpc>
              <a:spcBef>
                <a:spcPts val="0"/>
              </a:spcBef>
              <a:buNone/>
            </a:pPr>
            <a:r>
              <a:rPr lang="en-GB" dirty="0">
                <a:latin typeface="Arial" panose="020B0604020202020204" pitchFamily="34" charset="0"/>
                <a:cs typeface="Arial" panose="020B0604020202020204" pitchFamily="34" charset="0"/>
              </a:rPr>
              <a:t>You can nest `while` loops within other `while` loops to perform more complex iterations.</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nSpc>
                <a:spcPct val="170000"/>
              </a:lnSpc>
              <a:spcBef>
                <a:spcPts val="0"/>
              </a:spcBef>
              <a:buNone/>
            </a:pPr>
            <a:r>
              <a:rPr lang="en-GB" b="1" dirty="0">
                <a:latin typeface="Arial" panose="020B0604020202020204" pitchFamily="34" charset="0"/>
                <a:cs typeface="Arial" panose="020B0604020202020204" pitchFamily="34" charset="0"/>
              </a:rPr>
              <a:t>Python Example:</a:t>
            </a:r>
          </a:p>
          <a:p>
            <a:pPr marL="0" indent="0">
              <a:lnSpc>
                <a:spcPct val="170000"/>
              </a:lnSpc>
              <a:spcBef>
                <a:spcPts val="0"/>
              </a:spcBef>
              <a:buNone/>
            </a:pPr>
            <a:r>
              <a:rPr lang="en-GB" dirty="0">
                <a:latin typeface="Arial" panose="020B0604020202020204" pitchFamily="34" charset="0"/>
                <a:cs typeface="Arial" panose="020B0604020202020204" pitchFamily="34" charset="0"/>
              </a:rPr>
              <a:t># Nested while loop</a:t>
            </a:r>
          </a:p>
          <a:p>
            <a:pPr marL="0" indent="0">
              <a:lnSpc>
                <a:spcPct val="170000"/>
              </a:lnSpc>
              <a:spcBef>
                <a:spcPts val="0"/>
              </a:spcBef>
              <a:buNone/>
            </a:pP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 1</a:t>
            </a:r>
          </a:p>
          <a:p>
            <a:pPr marL="0" indent="0">
              <a:lnSpc>
                <a:spcPct val="170000"/>
              </a:lnSpc>
              <a:spcBef>
                <a:spcPts val="0"/>
              </a:spcBef>
              <a:buNone/>
            </a:pPr>
            <a:r>
              <a:rPr lang="en-GB" dirty="0">
                <a:latin typeface="Arial" panose="020B0604020202020204" pitchFamily="34" charset="0"/>
                <a:cs typeface="Arial" panose="020B0604020202020204" pitchFamily="34" charset="0"/>
              </a:rPr>
              <a:t>while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&lt;= 3:</a:t>
            </a:r>
          </a:p>
          <a:p>
            <a:pPr marL="0" indent="0">
              <a:lnSpc>
                <a:spcPct val="170000"/>
              </a:lnSpc>
              <a:spcBef>
                <a:spcPts val="0"/>
              </a:spcBef>
              <a:buNone/>
            </a:pPr>
            <a:r>
              <a:rPr lang="en-GB" dirty="0">
                <a:latin typeface="Arial" panose="020B0604020202020204" pitchFamily="34" charset="0"/>
                <a:cs typeface="Arial" panose="020B0604020202020204" pitchFamily="34" charset="0"/>
              </a:rPr>
              <a:t>    j = 1</a:t>
            </a:r>
          </a:p>
          <a:p>
            <a:pPr marL="0" indent="0">
              <a:lnSpc>
                <a:spcPct val="170000"/>
              </a:lnSpc>
              <a:spcBef>
                <a:spcPts val="0"/>
              </a:spcBef>
              <a:buNone/>
            </a:pPr>
            <a:r>
              <a:rPr lang="en-GB" dirty="0">
                <a:latin typeface="Arial" panose="020B0604020202020204" pitchFamily="34" charset="0"/>
                <a:cs typeface="Arial" panose="020B0604020202020204" pitchFamily="34" charset="0"/>
              </a:rPr>
              <a:t>    while j &lt;= 2:</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print("i: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j: {j}")</a:t>
            </a:r>
          </a:p>
          <a:p>
            <a:pPr marL="0" indent="0">
              <a:lnSpc>
                <a:spcPct val="170000"/>
              </a:lnSpc>
              <a:spcBef>
                <a:spcPts val="0"/>
              </a:spcBef>
              <a:buNone/>
            </a:pPr>
            <a:r>
              <a:rPr lang="en-GB" dirty="0">
                <a:latin typeface="Arial" panose="020B0604020202020204" pitchFamily="34" charset="0"/>
                <a:cs typeface="Arial" panose="020B0604020202020204" pitchFamily="34" charset="0"/>
              </a:rPr>
              <a:t>        j += 1</a:t>
            </a:r>
          </a:p>
          <a:p>
            <a:pPr marL="0" indent="0">
              <a:lnSpc>
                <a:spcPct val="170000"/>
              </a:lnSpc>
              <a:spcBef>
                <a:spcPts val="0"/>
              </a:spcBef>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 1</a:t>
            </a:r>
          </a:p>
          <a:p>
            <a:pPr marL="0" indent="0">
              <a:lnSpc>
                <a:spcPct val="170000"/>
              </a:lnSpc>
              <a:spcBef>
                <a:spcPts val="0"/>
              </a:spcBef>
              <a:buNone/>
            </a:pPr>
            <a:endParaRPr lang="en-GB" dirty="0">
              <a:latin typeface="Arial" panose="020B0604020202020204" pitchFamily="34" charset="0"/>
              <a:cs typeface="Arial" panose="020B0604020202020204" pitchFamily="34" charset="0"/>
            </a:endParaRPr>
          </a:p>
          <a:p>
            <a:pPr marL="0" indent="0">
              <a:lnSpc>
                <a:spcPct val="170000"/>
              </a:lnSpc>
              <a:spcBef>
                <a:spcPts val="0"/>
              </a:spcBef>
              <a:buNone/>
            </a:pPr>
            <a:r>
              <a:rPr lang="en-GB" dirty="0">
                <a:latin typeface="Arial" panose="020B0604020202020204" pitchFamily="34" charset="0"/>
                <a:cs typeface="Arial" panose="020B0604020202020204" pitchFamily="34" charset="0"/>
              </a:rPr>
              <a:t>In this example, the outer `while` loop iterates over the range 1 to 3, and for each iteration of the outer loop, the inner `while` loop iterates over the range 1 to 2.</a:t>
            </a:r>
          </a:p>
          <a:p>
            <a:endParaRPr lang="en-GB" dirty="0"/>
          </a:p>
        </p:txBody>
      </p:sp>
    </p:spTree>
    <p:extLst>
      <p:ext uri="{BB962C8B-B14F-4D97-AF65-F5344CB8AC3E}">
        <p14:creationId xmlns:p14="http://schemas.microsoft.com/office/powerpoint/2010/main" val="32198302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9B2C8-920B-6B65-9436-82346977B5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F07A45-5EE6-2D6F-B0F2-744F7B1A1D27}"/>
              </a:ext>
            </a:extLst>
          </p:cNvPr>
          <p:cNvSpPr>
            <a:spLocks noGrp="1"/>
          </p:cNvSpPr>
          <p:nvPr>
            <p:ph type="title"/>
          </p:nvPr>
        </p:nvSpPr>
        <p:spPr>
          <a:xfrm>
            <a:off x="395536" y="-315416"/>
            <a:ext cx="8229600" cy="1143000"/>
          </a:xfrm>
        </p:spPr>
        <p:txBody>
          <a:bodyPr/>
          <a:lstStyle/>
          <a:p>
            <a:r>
              <a:rPr lang="en-GB" dirty="0"/>
              <a:t>While Loop Control Statements</a:t>
            </a:r>
          </a:p>
        </p:txBody>
      </p:sp>
      <p:sp>
        <p:nvSpPr>
          <p:cNvPr id="4" name="Content Placeholder 3">
            <a:extLst>
              <a:ext uri="{FF2B5EF4-FFF2-40B4-BE49-F238E27FC236}">
                <a16:creationId xmlns:a16="http://schemas.microsoft.com/office/drawing/2014/main" id="{9ED3A92A-30D2-D713-D69E-22B034905662}"/>
              </a:ext>
            </a:extLst>
          </p:cNvPr>
          <p:cNvSpPr>
            <a:spLocks noGrp="1"/>
          </p:cNvSpPr>
          <p:nvPr>
            <p:ph idx="1"/>
          </p:nvPr>
        </p:nvSpPr>
        <p:spPr>
          <a:xfrm>
            <a:off x="395536" y="827584"/>
            <a:ext cx="8229600" cy="3917032"/>
          </a:xfrm>
        </p:spPr>
        <p:txBody>
          <a:bodyPr>
            <a:normAutofit/>
          </a:bodyPr>
          <a:lstStyle/>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Break Statement</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Continue Statement</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Pass Statement</a:t>
            </a:r>
          </a:p>
        </p:txBody>
      </p:sp>
    </p:spTree>
    <p:extLst>
      <p:ext uri="{BB962C8B-B14F-4D97-AF65-F5344CB8AC3E}">
        <p14:creationId xmlns:p14="http://schemas.microsoft.com/office/powerpoint/2010/main" val="5658887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4D0E9-CFA6-434A-5F4D-318CA00332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9B76B-A4DB-903B-C239-00DD034B3361}"/>
              </a:ext>
            </a:extLst>
          </p:cNvPr>
          <p:cNvSpPr>
            <a:spLocks noGrp="1"/>
          </p:cNvSpPr>
          <p:nvPr>
            <p:ph type="title"/>
          </p:nvPr>
        </p:nvSpPr>
        <p:spPr>
          <a:xfrm>
            <a:off x="395536" y="-315416"/>
            <a:ext cx="8229600" cy="1143000"/>
          </a:xfrm>
        </p:spPr>
        <p:txBody>
          <a:bodyPr/>
          <a:lstStyle/>
          <a:p>
            <a:r>
              <a:rPr lang="en-GB" dirty="0"/>
              <a:t>While Loop Control Statements</a:t>
            </a:r>
          </a:p>
        </p:txBody>
      </p:sp>
      <p:sp>
        <p:nvSpPr>
          <p:cNvPr id="4" name="Content Placeholder 3">
            <a:extLst>
              <a:ext uri="{FF2B5EF4-FFF2-40B4-BE49-F238E27FC236}">
                <a16:creationId xmlns:a16="http://schemas.microsoft.com/office/drawing/2014/main" id="{461A2E03-A664-AFA1-55B1-812BE773132A}"/>
              </a:ext>
            </a:extLst>
          </p:cNvPr>
          <p:cNvSpPr>
            <a:spLocks noGrp="1"/>
          </p:cNvSpPr>
          <p:nvPr>
            <p:ph idx="1"/>
          </p:nvPr>
        </p:nvSpPr>
        <p:spPr>
          <a:xfrm>
            <a:off x="395536" y="827584"/>
            <a:ext cx="8229600" cy="4833664"/>
          </a:xfrm>
        </p:spPr>
        <p:txBody>
          <a:bodyPr>
            <a:normAutofit fontScale="700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Break Statement</a:t>
            </a:r>
            <a:r>
              <a:rPr lang="en-GB" dirty="0">
                <a:latin typeface="Arial" panose="020B0604020202020204" pitchFamily="34" charset="0"/>
                <a:cs typeface="Arial" panose="020B0604020202020204" pitchFamily="34" charset="0"/>
              </a:rPr>
              <a:t>: Exits the loop prematurely.</a:t>
            </a:r>
          </a:p>
          <a:p>
            <a:pPr marL="0" indent="0">
              <a:lnSpc>
                <a:spcPct val="170000"/>
              </a:lnSpc>
              <a:spcBef>
                <a:spcPts val="0"/>
              </a:spcBef>
              <a:buNone/>
            </a:pPr>
            <a:r>
              <a:rPr lang="en-GB" dirty="0">
                <a:latin typeface="Arial" panose="020B0604020202020204" pitchFamily="34" charset="0"/>
                <a:cs typeface="Arial" panose="020B0604020202020204" pitchFamily="34" charset="0"/>
              </a:rPr>
              <a:t> </a:t>
            </a:r>
          </a:p>
          <a:p>
            <a:pPr marL="0" indent="0">
              <a:lnSpc>
                <a:spcPct val="170000"/>
              </a:lnSpc>
              <a:spcBef>
                <a:spcPts val="0"/>
              </a:spcBef>
              <a:buNone/>
            </a:pPr>
            <a:r>
              <a:rPr lang="en-GB" dirty="0">
                <a:latin typeface="Arial" panose="020B0604020202020204" pitchFamily="34" charset="0"/>
                <a:cs typeface="Arial" panose="020B0604020202020204" pitchFamily="34" charset="0"/>
              </a:rPr>
              <a:t>Python Example: </a:t>
            </a:r>
          </a:p>
          <a:p>
            <a:pPr marL="0" indent="0">
              <a:lnSpc>
                <a:spcPct val="170000"/>
              </a:lnSpc>
              <a:spcBef>
                <a:spcPts val="0"/>
              </a:spcBef>
              <a:buNone/>
            </a:pPr>
            <a:r>
              <a:rPr lang="en-GB" dirty="0">
                <a:latin typeface="Arial" panose="020B0604020202020204" pitchFamily="34" charset="0"/>
                <a:cs typeface="Arial" panose="020B0604020202020204" pitchFamily="34" charset="0"/>
              </a:rPr>
              <a:t>  count = 0</a:t>
            </a:r>
          </a:p>
          <a:p>
            <a:pPr marL="0" indent="0">
              <a:lnSpc>
                <a:spcPct val="170000"/>
              </a:lnSpc>
              <a:spcBef>
                <a:spcPts val="0"/>
              </a:spcBef>
              <a:buNone/>
            </a:pPr>
            <a:r>
              <a:rPr lang="en-GB" dirty="0">
                <a:latin typeface="Arial" panose="020B0604020202020204" pitchFamily="34" charset="0"/>
                <a:cs typeface="Arial" panose="020B0604020202020204" pitchFamily="34" charset="0"/>
              </a:rPr>
              <a:t>  while count &lt; 10:</a:t>
            </a:r>
          </a:p>
          <a:p>
            <a:pPr marL="0" indent="0">
              <a:lnSpc>
                <a:spcPct val="170000"/>
              </a:lnSpc>
              <a:spcBef>
                <a:spcPts val="0"/>
              </a:spcBef>
              <a:buNone/>
            </a:pPr>
            <a:r>
              <a:rPr lang="en-GB" dirty="0">
                <a:latin typeface="Arial" panose="020B0604020202020204" pitchFamily="34" charset="0"/>
                <a:cs typeface="Arial" panose="020B0604020202020204" pitchFamily="34" charset="0"/>
              </a:rPr>
              <a:t>      if count == 5:</a:t>
            </a:r>
          </a:p>
          <a:p>
            <a:pPr marL="0" indent="0">
              <a:lnSpc>
                <a:spcPct val="170000"/>
              </a:lnSpc>
              <a:spcBef>
                <a:spcPts val="0"/>
              </a:spcBef>
              <a:buNone/>
            </a:pPr>
            <a:r>
              <a:rPr lang="en-GB" dirty="0">
                <a:latin typeface="Arial" panose="020B0604020202020204" pitchFamily="34" charset="0"/>
                <a:cs typeface="Arial" panose="020B0604020202020204" pitchFamily="34" charset="0"/>
              </a:rPr>
              <a:t>          break</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print(count)</a:t>
            </a:r>
          </a:p>
          <a:p>
            <a:pPr marL="0" indent="0">
              <a:lnSpc>
                <a:spcPct val="170000"/>
              </a:lnSpc>
              <a:spcBef>
                <a:spcPts val="0"/>
              </a:spcBef>
              <a:buNone/>
            </a:pPr>
            <a:r>
              <a:rPr lang="en-GB" dirty="0">
                <a:latin typeface="Arial" panose="020B0604020202020204" pitchFamily="34" charset="0"/>
                <a:cs typeface="Arial" panose="020B0604020202020204" pitchFamily="34" charset="0"/>
              </a:rPr>
              <a:t>      count += 1</a:t>
            </a:r>
          </a:p>
        </p:txBody>
      </p:sp>
    </p:spTree>
    <p:extLst>
      <p:ext uri="{BB962C8B-B14F-4D97-AF65-F5344CB8AC3E}">
        <p14:creationId xmlns:p14="http://schemas.microsoft.com/office/powerpoint/2010/main" val="24302117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B1EA0-11F2-7863-97D9-082BBB0721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9547E-D338-E709-E64F-CF9A9EB74C55}"/>
              </a:ext>
            </a:extLst>
          </p:cNvPr>
          <p:cNvSpPr>
            <a:spLocks noGrp="1"/>
          </p:cNvSpPr>
          <p:nvPr>
            <p:ph type="title"/>
          </p:nvPr>
        </p:nvSpPr>
        <p:spPr>
          <a:xfrm>
            <a:off x="395536" y="-315416"/>
            <a:ext cx="8229600" cy="1143000"/>
          </a:xfrm>
        </p:spPr>
        <p:txBody>
          <a:bodyPr/>
          <a:lstStyle/>
          <a:p>
            <a:r>
              <a:rPr lang="en-GB" dirty="0"/>
              <a:t>While Loop Control Statements</a:t>
            </a:r>
          </a:p>
        </p:txBody>
      </p:sp>
      <p:sp>
        <p:nvSpPr>
          <p:cNvPr id="4" name="Content Placeholder 3">
            <a:extLst>
              <a:ext uri="{FF2B5EF4-FFF2-40B4-BE49-F238E27FC236}">
                <a16:creationId xmlns:a16="http://schemas.microsoft.com/office/drawing/2014/main" id="{E806A234-288A-7595-92C6-3E56FF323A2B}"/>
              </a:ext>
            </a:extLst>
          </p:cNvPr>
          <p:cNvSpPr>
            <a:spLocks noGrp="1"/>
          </p:cNvSpPr>
          <p:nvPr>
            <p:ph idx="1"/>
          </p:nvPr>
        </p:nvSpPr>
        <p:spPr>
          <a:xfrm>
            <a:off x="395536" y="827584"/>
            <a:ext cx="8424936" cy="4905672"/>
          </a:xfrm>
        </p:spPr>
        <p:txBody>
          <a:bodyPr>
            <a:normAutofit fontScale="625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Continue Statement</a:t>
            </a:r>
            <a:r>
              <a:rPr lang="en-GB" dirty="0">
                <a:latin typeface="Arial" panose="020B0604020202020204" pitchFamily="34" charset="0"/>
                <a:cs typeface="Arial" panose="020B0604020202020204" pitchFamily="34" charset="0"/>
              </a:rPr>
              <a:t>: Skips the current iteration and moves to the next iteration.</a:t>
            </a:r>
          </a:p>
          <a:p>
            <a:pPr marL="0" indent="0">
              <a:lnSpc>
                <a:spcPct val="170000"/>
              </a:lnSpc>
              <a:spcBef>
                <a:spcPts val="0"/>
              </a:spcBef>
              <a:buNone/>
            </a:pPr>
            <a:endParaRPr lang="en-GB" b="1" dirty="0">
              <a:latin typeface="Arial" panose="020B0604020202020204" pitchFamily="34" charset="0"/>
              <a:cs typeface="Arial" panose="020B0604020202020204" pitchFamily="34" charset="0"/>
            </a:endParaRPr>
          </a:p>
          <a:p>
            <a:pPr marL="0" indent="0">
              <a:lnSpc>
                <a:spcPct val="170000"/>
              </a:lnSpc>
              <a:spcBef>
                <a:spcPts val="0"/>
              </a:spcBef>
              <a:buNone/>
            </a:pPr>
            <a:r>
              <a:rPr lang="en-GB" b="1" dirty="0">
                <a:latin typeface="Arial" panose="020B0604020202020204" pitchFamily="34" charset="0"/>
                <a:cs typeface="Arial" panose="020B0604020202020204" pitchFamily="34" charset="0"/>
              </a:rPr>
              <a:t>Python Example</a:t>
            </a:r>
          </a:p>
          <a:p>
            <a:pPr marL="0" indent="0">
              <a:lnSpc>
                <a:spcPct val="170000"/>
              </a:lnSpc>
              <a:spcBef>
                <a:spcPts val="0"/>
              </a:spcBef>
              <a:buNone/>
            </a:pPr>
            <a:r>
              <a:rPr lang="en-GB" dirty="0">
                <a:latin typeface="Arial" panose="020B0604020202020204" pitchFamily="34" charset="0"/>
                <a:cs typeface="Arial" panose="020B0604020202020204" pitchFamily="34" charset="0"/>
              </a:rPr>
              <a:t>  count = 0</a:t>
            </a:r>
          </a:p>
          <a:p>
            <a:pPr marL="0" indent="0">
              <a:lnSpc>
                <a:spcPct val="170000"/>
              </a:lnSpc>
              <a:spcBef>
                <a:spcPts val="0"/>
              </a:spcBef>
              <a:buNone/>
            </a:pPr>
            <a:r>
              <a:rPr lang="en-GB" dirty="0">
                <a:latin typeface="Arial" panose="020B0604020202020204" pitchFamily="34" charset="0"/>
                <a:cs typeface="Arial" panose="020B0604020202020204" pitchFamily="34" charset="0"/>
              </a:rPr>
              <a:t>  while count &lt; 10:</a:t>
            </a:r>
          </a:p>
          <a:p>
            <a:pPr marL="0" indent="0">
              <a:lnSpc>
                <a:spcPct val="170000"/>
              </a:lnSpc>
              <a:spcBef>
                <a:spcPts val="0"/>
              </a:spcBef>
              <a:buNone/>
            </a:pPr>
            <a:r>
              <a:rPr lang="en-GB" dirty="0">
                <a:latin typeface="Arial" panose="020B0604020202020204" pitchFamily="34" charset="0"/>
                <a:cs typeface="Arial" panose="020B0604020202020204" pitchFamily="34" charset="0"/>
              </a:rPr>
              <a:t>      count += 1</a:t>
            </a:r>
          </a:p>
          <a:p>
            <a:pPr marL="0" indent="0">
              <a:lnSpc>
                <a:spcPct val="170000"/>
              </a:lnSpc>
              <a:spcBef>
                <a:spcPts val="0"/>
              </a:spcBef>
              <a:buNone/>
            </a:pPr>
            <a:r>
              <a:rPr lang="en-GB" dirty="0">
                <a:latin typeface="Arial" panose="020B0604020202020204" pitchFamily="34" charset="0"/>
                <a:cs typeface="Arial" panose="020B0604020202020204" pitchFamily="34" charset="0"/>
              </a:rPr>
              <a:t>      if count % 2 == 0:</a:t>
            </a:r>
          </a:p>
          <a:p>
            <a:pPr marL="0" indent="0">
              <a:lnSpc>
                <a:spcPct val="170000"/>
              </a:lnSpc>
              <a:spcBef>
                <a:spcPts val="0"/>
              </a:spcBef>
              <a:buNone/>
            </a:pPr>
            <a:r>
              <a:rPr lang="en-GB" dirty="0">
                <a:latin typeface="Arial" panose="020B0604020202020204" pitchFamily="34" charset="0"/>
                <a:cs typeface="Arial" panose="020B0604020202020204" pitchFamily="34" charset="0"/>
              </a:rPr>
              <a:t>          continue</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print(count)</a:t>
            </a:r>
            <a:r>
              <a:rPr lang="en-GB" dirty="0"/>
              <a:t>  </a:t>
            </a:r>
          </a:p>
        </p:txBody>
      </p:sp>
    </p:spTree>
    <p:extLst>
      <p:ext uri="{BB962C8B-B14F-4D97-AF65-F5344CB8AC3E}">
        <p14:creationId xmlns:p14="http://schemas.microsoft.com/office/powerpoint/2010/main" val="22141451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54A61-3AD1-3E98-6CD4-B87B44D223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B86DE9-AD7E-C05F-90FA-8E0855AB4ED8}"/>
              </a:ext>
            </a:extLst>
          </p:cNvPr>
          <p:cNvSpPr>
            <a:spLocks noGrp="1"/>
          </p:cNvSpPr>
          <p:nvPr>
            <p:ph type="title"/>
          </p:nvPr>
        </p:nvSpPr>
        <p:spPr>
          <a:xfrm>
            <a:off x="395536" y="-315416"/>
            <a:ext cx="8229600" cy="1143000"/>
          </a:xfrm>
        </p:spPr>
        <p:txBody>
          <a:bodyPr/>
          <a:lstStyle/>
          <a:p>
            <a:r>
              <a:rPr lang="en-GB" dirty="0"/>
              <a:t>While Loop Control Statements</a:t>
            </a:r>
          </a:p>
        </p:txBody>
      </p:sp>
      <p:sp>
        <p:nvSpPr>
          <p:cNvPr id="4" name="Content Placeholder 3">
            <a:extLst>
              <a:ext uri="{FF2B5EF4-FFF2-40B4-BE49-F238E27FC236}">
                <a16:creationId xmlns:a16="http://schemas.microsoft.com/office/drawing/2014/main" id="{7A9E8B33-9A47-B6D7-1C8C-44AC3EFB3538}"/>
              </a:ext>
            </a:extLst>
          </p:cNvPr>
          <p:cNvSpPr>
            <a:spLocks noGrp="1"/>
          </p:cNvSpPr>
          <p:nvPr>
            <p:ph idx="1"/>
          </p:nvPr>
        </p:nvSpPr>
        <p:spPr>
          <a:xfrm>
            <a:off x="395536" y="827584"/>
            <a:ext cx="8229600" cy="4833664"/>
          </a:xfrm>
        </p:spPr>
        <p:txBody>
          <a:bodyPr>
            <a:normAutofit fontScale="625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Pass Statement</a:t>
            </a:r>
            <a:r>
              <a:rPr lang="en-GB" dirty="0">
                <a:latin typeface="Arial" panose="020B0604020202020204" pitchFamily="34" charset="0"/>
                <a:cs typeface="Arial" panose="020B0604020202020204" pitchFamily="34" charset="0"/>
              </a:rPr>
              <a:t>: A null operation; it does nothing and is used as a placeholder.</a:t>
            </a:r>
          </a:p>
          <a:p>
            <a:pPr marL="0" indent="0">
              <a:lnSpc>
                <a:spcPct val="170000"/>
              </a:lnSpc>
              <a:spcBef>
                <a:spcPts val="0"/>
              </a:spcBef>
              <a:buNone/>
            </a:pPr>
            <a:r>
              <a:rPr lang="en-GB" dirty="0">
                <a:latin typeface="Arial" panose="020B0604020202020204" pitchFamily="34" charset="0"/>
                <a:cs typeface="Arial" panose="020B0604020202020204" pitchFamily="34" charset="0"/>
              </a:rPr>
              <a:t> </a:t>
            </a:r>
          </a:p>
          <a:p>
            <a:pPr marL="0" indent="0">
              <a:lnSpc>
                <a:spcPct val="170000"/>
              </a:lnSpc>
              <a:spcBef>
                <a:spcPts val="0"/>
              </a:spcBef>
              <a:buNone/>
            </a:pPr>
            <a:r>
              <a:rPr lang="en-GB" b="1" dirty="0">
                <a:latin typeface="Arial" panose="020B0604020202020204" pitchFamily="34" charset="0"/>
                <a:cs typeface="Arial" panose="020B0604020202020204" pitchFamily="34" charset="0"/>
              </a:rPr>
              <a:t>Python Example</a:t>
            </a:r>
          </a:p>
          <a:p>
            <a:pPr marL="0" indent="0">
              <a:lnSpc>
                <a:spcPct val="170000"/>
              </a:lnSpc>
              <a:spcBef>
                <a:spcPts val="0"/>
              </a:spcBef>
              <a:buNone/>
            </a:pPr>
            <a:r>
              <a:rPr lang="en-GB" dirty="0">
                <a:latin typeface="Arial" panose="020B0604020202020204" pitchFamily="34" charset="0"/>
                <a:cs typeface="Arial" panose="020B0604020202020204" pitchFamily="34" charset="0"/>
              </a:rPr>
              <a:t>  count = 0</a:t>
            </a:r>
          </a:p>
          <a:p>
            <a:pPr marL="0" indent="0">
              <a:lnSpc>
                <a:spcPct val="170000"/>
              </a:lnSpc>
              <a:spcBef>
                <a:spcPts val="0"/>
              </a:spcBef>
              <a:buNone/>
            </a:pPr>
            <a:r>
              <a:rPr lang="en-GB" dirty="0">
                <a:latin typeface="Arial" panose="020B0604020202020204" pitchFamily="34" charset="0"/>
                <a:cs typeface="Arial" panose="020B0604020202020204" pitchFamily="34" charset="0"/>
              </a:rPr>
              <a:t>  while count &lt; 5:</a:t>
            </a:r>
          </a:p>
          <a:p>
            <a:pPr marL="0" indent="0">
              <a:lnSpc>
                <a:spcPct val="170000"/>
              </a:lnSpc>
              <a:spcBef>
                <a:spcPts val="0"/>
              </a:spcBef>
              <a:buNone/>
            </a:pPr>
            <a:r>
              <a:rPr lang="en-GB" dirty="0">
                <a:latin typeface="Arial" panose="020B0604020202020204" pitchFamily="34" charset="0"/>
                <a:cs typeface="Arial" panose="020B0604020202020204" pitchFamily="34" charset="0"/>
              </a:rPr>
              <a:t>      if count == 3:</a:t>
            </a:r>
          </a:p>
          <a:p>
            <a:pPr marL="0" indent="0">
              <a:lnSpc>
                <a:spcPct val="170000"/>
              </a:lnSpc>
              <a:spcBef>
                <a:spcPts val="0"/>
              </a:spcBef>
              <a:buNone/>
            </a:pPr>
            <a:r>
              <a:rPr lang="en-GB" dirty="0">
                <a:latin typeface="Arial" panose="020B0604020202020204" pitchFamily="34" charset="0"/>
                <a:cs typeface="Arial" panose="020B0604020202020204" pitchFamily="34" charset="0"/>
              </a:rPr>
              <a:t>          pass</a:t>
            </a:r>
          </a:p>
          <a:p>
            <a:pPr marL="0" indent="0">
              <a:lnSpc>
                <a:spcPct val="170000"/>
              </a:lnSpc>
              <a:spcBef>
                <a:spcPts val="0"/>
              </a:spcBef>
              <a:buNone/>
            </a:pPr>
            <a:r>
              <a:rPr lang="en-GB" dirty="0">
                <a:latin typeface="Arial" panose="020B0604020202020204" pitchFamily="34" charset="0"/>
                <a:cs typeface="Arial" panose="020B0604020202020204" pitchFamily="34" charset="0"/>
              </a:rPr>
              <a:t>      print(count)</a:t>
            </a:r>
          </a:p>
          <a:p>
            <a:pPr marL="0" indent="0">
              <a:lnSpc>
                <a:spcPct val="170000"/>
              </a:lnSpc>
              <a:spcBef>
                <a:spcPts val="0"/>
              </a:spcBef>
              <a:buNone/>
            </a:pPr>
            <a:r>
              <a:rPr lang="en-GB" dirty="0">
                <a:latin typeface="Arial" panose="020B0604020202020204" pitchFamily="34" charset="0"/>
                <a:cs typeface="Arial" panose="020B0604020202020204" pitchFamily="34" charset="0"/>
              </a:rPr>
              <a:t>      count += 1</a:t>
            </a:r>
          </a:p>
          <a:p>
            <a:endParaRPr lang="en-GB" dirty="0"/>
          </a:p>
        </p:txBody>
      </p:sp>
    </p:spTree>
    <p:extLst>
      <p:ext uri="{BB962C8B-B14F-4D97-AF65-F5344CB8AC3E}">
        <p14:creationId xmlns:p14="http://schemas.microsoft.com/office/powerpoint/2010/main" val="37995550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925048-D234-F749-5AE8-535BDF47AD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899BF-2ED3-71D5-0B74-866DCD664A03}"/>
              </a:ext>
            </a:extLst>
          </p:cNvPr>
          <p:cNvSpPr>
            <a:spLocks noGrp="1"/>
          </p:cNvSpPr>
          <p:nvPr>
            <p:ph type="title"/>
          </p:nvPr>
        </p:nvSpPr>
        <p:spPr>
          <a:xfrm>
            <a:off x="539552" y="-243408"/>
            <a:ext cx="8229600" cy="1143000"/>
          </a:xfrm>
        </p:spPr>
        <p:txBody>
          <a:bodyPr>
            <a:normAutofit fontScale="90000"/>
          </a:bodyPr>
          <a:lstStyle/>
          <a:p>
            <a:r>
              <a:rPr lang="en-GB" dirty="0"/>
              <a:t>Avoid </a:t>
            </a:r>
            <a:r>
              <a:rPr lang="en-GB" b="1" dirty="0"/>
              <a:t>Infinite Loops </a:t>
            </a:r>
            <a:r>
              <a:rPr lang="en-GB" dirty="0"/>
              <a:t>(While Loop)</a:t>
            </a:r>
          </a:p>
        </p:txBody>
      </p:sp>
      <p:sp>
        <p:nvSpPr>
          <p:cNvPr id="6" name="Content Placeholder 2">
            <a:extLst>
              <a:ext uri="{FF2B5EF4-FFF2-40B4-BE49-F238E27FC236}">
                <a16:creationId xmlns:a16="http://schemas.microsoft.com/office/drawing/2014/main" id="{3F11520D-A190-BE5E-7C53-D5433AAA8056}"/>
              </a:ext>
            </a:extLst>
          </p:cNvPr>
          <p:cNvSpPr>
            <a:spLocks noGrp="1"/>
          </p:cNvSpPr>
          <p:nvPr>
            <p:ph idx="1"/>
          </p:nvPr>
        </p:nvSpPr>
        <p:spPr>
          <a:xfrm>
            <a:off x="787870" y="2510477"/>
            <a:ext cx="5525865" cy="924267"/>
          </a:xfrm>
        </p:spPr>
        <p:txBody>
          <a:bodyPr>
            <a:normAutofit fontScale="55000" lnSpcReduction="20000"/>
          </a:bodyPr>
          <a:lstStyle/>
          <a:p>
            <a:pPr marL="0" indent="0">
              <a:buNone/>
            </a:pPr>
            <a:r>
              <a:rPr lang="en-GB" dirty="0" err="1">
                <a:solidFill>
                  <a:srgbClr val="7030A0"/>
                </a:solidFill>
              </a:rPr>
              <a:t>counterx</a:t>
            </a:r>
            <a:r>
              <a:rPr lang="en-GB" dirty="0"/>
              <a:t> = 0</a:t>
            </a:r>
          </a:p>
          <a:p>
            <a:pPr marL="0" indent="0">
              <a:buNone/>
            </a:pPr>
            <a:r>
              <a:rPr lang="en-GB" dirty="0">
                <a:solidFill>
                  <a:schemeClr val="accent6">
                    <a:lumMod val="50000"/>
                  </a:schemeClr>
                </a:solidFill>
              </a:rPr>
              <a:t>while</a:t>
            </a:r>
            <a:r>
              <a:rPr lang="en-GB" dirty="0"/>
              <a:t> (</a:t>
            </a:r>
            <a:r>
              <a:rPr lang="en-GB" dirty="0" err="1">
                <a:solidFill>
                  <a:srgbClr val="7030A0"/>
                </a:solidFill>
              </a:rPr>
              <a:t>counterx</a:t>
            </a:r>
            <a:r>
              <a:rPr lang="en-GB" dirty="0"/>
              <a:t> == 0):</a:t>
            </a:r>
          </a:p>
          <a:p>
            <a:pPr marL="0" indent="0">
              <a:buNone/>
            </a:pPr>
            <a:r>
              <a:rPr lang="en-GB" dirty="0"/>
              <a:t>	</a:t>
            </a:r>
            <a:r>
              <a:rPr lang="en-GB" dirty="0">
                <a:solidFill>
                  <a:schemeClr val="accent6">
                    <a:lumMod val="50000"/>
                  </a:schemeClr>
                </a:solidFill>
              </a:rPr>
              <a:t>print</a:t>
            </a:r>
            <a:r>
              <a:rPr lang="en-GB" dirty="0"/>
              <a:t>(“Current number is: ”, </a:t>
            </a:r>
            <a:r>
              <a:rPr lang="en-GB" dirty="0" err="1">
                <a:solidFill>
                  <a:srgbClr val="7030A0"/>
                </a:solidFill>
              </a:rPr>
              <a:t>counterx</a:t>
            </a:r>
            <a:r>
              <a:rPr lang="en-GB" dirty="0"/>
              <a:t>)</a:t>
            </a:r>
          </a:p>
        </p:txBody>
      </p:sp>
      <p:sp>
        <p:nvSpPr>
          <p:cNvPr id="7" name="Content Placeholder 2">
            <a:extLst>
              <a:ext uri="{FF2B5EF4-FFF2-40B4-BE49-F238E27FC236}">
                <a16:creationId xmlns:a16="http://schemas.microsoft.com/office/drawing/2014/main" id="{D6D99507-7DB2-4202-2D69-B01976105A3C}"/>
              </a:ext>
            </a:extLst>
          </p:cNvPr>
          <p:cNvSpPr txBox="1">
            <a:spLocks/>
          </p:cNvSpPr>
          <p:nvPr/>
        </p:nvSpPr>
        <p:spPr>
          <a:xfrm>
            <a:off x="643854" y="4039162"/>
            <a:ext cx="6183806" cy="121006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err="1">
                <a:solidFill>
                  <a:srgbClr val="7030A0"/>
                </a:solidFill>
              </a:rPr>
              <a:t>counterx</a:t>
            </a:r>
            <a:r>
              <a:rPr lang="en-GB" dirty="0"/>
              <a:t> = 1</a:t>
            </a:r>
          </a:p>
          <a:p>
            <a:pPr marL="0" indent="0">
              <a:buFont typeface="Arial" pitchFamily="34" charset="0"/>
              <a:buNone/>
            </a:pPr>
            <a:r>
              <a:rPr lang="en-GB" dirty="0">
                <a:solidFill>
                  <a:schemeClr val="accent6">
                    <a:lumMod val="50000"/>
                  </a:schemeClr>
                </a:solidFill>
              </a:rPr>
              <a:t>while</a:t>
            </a:r>
            <a:r>
              <a:rPr lang="en-GB" dirty="0"/>
              <a:t> (</a:t>
            </a:r>
            <a:r>
              <a:rPr lang="en-GB" dirty="0" err="1">
                <a:solidFill>
                  <a:srgbClr val="7030A0"/>
                </a:solidFill>
              </a:rPr>
              <a:t>counterx</a:t>
            </a:r>
            <a:r>
              <a:rPr lang="en-GB" dirty="0"/>
              <a:t> &gt; 0):</a:t>
            </a:r>
          </a:p>
          <a:p>
            <a:pPr marL="0" indent="0">
              <a:buFont typeface="Arial" pitchFamily="34" charset="0"/>
              <a:buNone/>
            </a:pPr>
            <a:r>
              <a:rPr lang="en-GB" dirty="0"/>
              <a:t>	</a:t>
            </a:r>
            <a:r>
              <a:rPr lang="en-GB" dirty="0">
                <a:solidFill>
                  <a:schemeClr val="accent6">
                    <a:lumMod val="50000"/>
                  </a:schemeClr>
                </a:solidFill>
              </a:rPr>
              <a:t>print</a:t>
            </a:r>
            <a:r>
              <a:rPr lang="en-GB" dirty="0"/>
              <a:t>(“Current number is: ”, </a:t>
            </a:r>
            <a:r>
              <a:rPr lang="en-GB" dirty="0" err="1">
                <a:solidFill>
                  <a:srgbClr val="7030A0"/>
                </a:solidFill>
              </a:rPr>
              <a:t>counterx</a:t>
            </a:r>
            <a:r>
              <a:rPr lang="en-GB" dirty="0"/>
              <a:t>)</a:t>
            </a:r>
          </a:p>
          <a:p>
            <a:pPr marL="0" indent="0">
              <a:buFont typeface="Arial" pitchFamily="34" charset="0"/>
              <a:buNone/>
            </a:pPr>
            <a:r>
              <a:rPr lang="en-GB" dirty="0"/>
              <a:t>	</a:t>
            </a:r>
            <a:r>
              <a:rPr lang="en-GB" dirty="0" err="1">
                <a:solidFill>
                  <a:srgbClr val="7030A0"/>
                </a:solidFill>
              </a:rPr>
              <a:t>counterx</a:t>
            </a:r>
            <a:r>
              <a:rPr lang="en-GB" dirty="0"/>
              <a:t> += 1</a:t>
            </a:r>
          </a:p>
        </p:txBody>
      </p:sp>
      <p:sp>
        <p:nvSpPr>
          <p:cNvPr id="8" name="Content Placeholder 2">
            <a:extLst>
              <a:ext uri="{FF2B5EF4-FFF2-40B4-BE49-F238E27FC236}">
                <a16:creationId xmlns:a16="http://schemas.microsoft.com/office/drawing/2014/main" id="{4CB9E277-1003-D7D0-E9DC-403ABEEB2DC3}"/>
              </a:ext>
            </a:extLst>
          </p:cNvPr>
          <p:cNvSpPr txBox="1">
            <a:spLocks/>
          </p:cNvSpPr>
          <p:nvPr/>
        </p:nvSpPr>
        <p:spPr>
          <a:xfrm>
            <a:off x="652736" y="929487"/>
            <a:ext cx="8003232" cy="1296144"/>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b="0" i="0" dirty="0">
                <a:solidFill>
                  <a:srgbClr val="0D0D0D"/>
                </a:solidFill>
                <a:effectLst/>
                <a:highlight>
                  <a:srgbClr val="FFFFFF"/>
                </a:highlight>
                <a:latin typeface="ui-sans-serif"/>
              </a:rPr>
              <a:t>An infinite loop is a loop that continues to execute indefinitely because its terminating condition is never met.</a:t>
            </a:r>
          </a:p>
          <a:p>
            <a:pPr marL="0" indent="0">
              <a:buFont typeface="Arial" pitchFamily="34" charset="0"/>
              <a:buNone/>
            </a:pPr>
            <a:endParaRPr lang="en-GB" b="0" i="0" dirty="0">
              <a:solidFill>
                <a:srgbClr val="0D0D0D"/>
              </a:solidFill>
              <a:effectLst/>
              <a:highlight>
                <a:srgbClr val="FFFFFF"/>
              </a:highlight>
              <a:latin typeface="ui-sans-serif"/>
            </a:endParaRPr>
          </a:p>
          <a:p>
            <a:pPr marL="0" indent="0">
              <a:buFont typeface="Arial" pitchFamily="34" charset="0"/>
              <a:buNone/>
            </a:pPr>
            <a:r>
              <a:rPr lang="en-GB" dirty="0"/>
              <a:t>The following will cause an infinite loop. Why?</a:t>
            </a:r>
          </a:p>
        </p:txBody>
      </p:sp>
      <p:sp>
        <p:nvSpPr>
          <p:cNvPr id="9" name="Speech Bubble: Rectangle with Corners Rounded 8">
            <a:extLst>
              <a:ext uri="{FF2B5EF4-FFF2-40B4-BE49-F238E27FC236}">
                <a16:creationId xmlns:a16="http://schemas.microsoft.com/office/drawing/2014/main" id="{597DD294-93F9-44B9-F4A3-532A9CFEE05B}"/>
              </a:ext>
            </a:extLst>
          </p:cNvPr>
          <p:cNvSpPr/>
          <p:nvPr/>
        </p:nvSpPr>
        <p:spPr>
          <a:xfrm>
            <a:off x="6313734" y="1960402"/>
            <a:ext cx="2333352" cy="1171994"/>
          </a:xfrm>
          <a:prstGeom prst="wedgeRoundRectCallout">
            <a:avLst>
              <a:gd name="adj1" fmla="val -106014"/>
              <a:gd name="adj2" fmla="val 23257"/>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err="1">
                <a:solidFill>
                  <a:srgbClr val="7030A0"/>
                </a:solidFill>
              </a:rPr>
              <a:t>counterx</a:t>
            </a:r>
            <a:r>
              <a:rPr lang="en-GB" sz="1600" dirty="0"/>
              <a:t> does not change. The condition (</a:t>
            </a:r>
            <a:r>
              <a:rPr lang="en-GB" sz="1600" dirty="0" err="1">
                <a:solidFill>
                  <a:srgbClr val="7030A0"/>
                </a:solidFill>
              </a:rPr>
              <a:t>counterx</a:t>
            </a:r>
            <a:r>
              <a:rPr lang="en-GB" sz="1600" dirty="0"/>
              <a:t> == 0): will always be True</a:t>
            </a:r>
          </a:p>
        </p:txBody>
      </p:sp>
      <p:sp>
        <p:nvSpPr>
          <p:cNvPr id="10" name="Speech Bubble: Rectangle with Corners Rounded 9">
            <a:extLst>
              <a:ext uri="{FF2B5EF4-FFF2-40B4-BE49-F238E27FC236}">
                <a16:creationId xmlns:a16="http://schemas.microsoft.com/office/drawing/2014/main" id="{D8117F05-015C-E2C4-DCFF-0F6EBFBBAB90}"/>
              </a:ext>
            </a:extLst>
          </p:cNvPr>
          <p:cNvSpPr/>
          <p:nvPr/>
        </p:nvSpPr>
        <p:spPr>
          <a:xfrm>
            <a:off x="6476502" y="3501560"/>
            <a:ext cx="2333352" cy="1171994"/>
          </a:xfrm>
          <a:prstGeom prst="wedgeRoundRectCallout">
            <a:avLst>
              <a:gd name="adj1" fmla="val -96122"/>
              <a:gd name="adj2" fmla="val 27802"/>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err="1">
                <a:solidFill>
                  <a:srgbClr val="7030A0"/>
                </a:solidFill>
              </a:rPr>
              <a:t>counterx</a:t>
            </a:r>
            <a:r>
              <a:rPr lang="en-GB" sz="1600" dirty="0"/>
              <a:t> changes but the condition (</a:t>
            </a:r>
            <a:r>
              <a:rPr lang="en-GB" sz="1600" dirty="0" err="1">
                <a:solidFill>
                  <a:srgbClr val="7030A0"/>
                </a:solidFill>
              </a:rPr>
              <a:t>counterx</a:t>
            </a:r>
            <a:r>
              <a:rPr lang="en-GB" sz="1600" dirty="0"/>
              <a:t> &gt; 0) will always be True.</a:t>
            </a:r>
          </a:p>
        </p:txBody>
      </p:sp>
    </p:spTree>
    <p:extLst>
      <p:ext uri="{BB962C8B-B14F-4D97-AF65-F5344CB8AC3E}">
        <p14:creationId xmlns:p14="http://schemas.microsoft.com/office/powerpoint/2010/main" val="2329341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7" grpId="0"/>
      <p:bldP spid="9" grpId="0" animBg="1"/>
      <p:bldP spid="10"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997FFA-95D1-BAAE-7B1C-DFEF44CB60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8526D4-8C73-4365-C2DC-ABEAD6C23EB2}"/>
              </a:ext>
            </a:extLst>
          </p:cNvPr>
          <p:cNvSpPr>
            <a:spLocks noGrp="1"/>
          </p:cNvSpPr>
          <p:nvPr>
            <p:ph type="title"/>
          </p:nvPr>
        </p:nvSpPr>
        <p:spPr>
          <a:xfrm>
            <a:off x="251520" y="44624"/>
            <a:ext cx="8229600" cy="1143000"/>
          </a:xfrm>
        </p:spPr>
        <p:txBody>
          <a:bodyPr>
            <a:normAutofit fontScale="90000"/>
          </a:bodyPr>
          <a:lstStyle/>
          <a:p>
            <a:r>
              <a:rPr lang="en-GB" dirty="0"/>
              <a:t>IMPORTANCE OF CONTROL FLOW IN PROGRAMMING</a:t>
            </a:r>
          </a:p>
        </p:txBody>
      </p:sp>
      <p:sp>
        <p:nvSpPr>
          <p:cNvPr id="4" name="Content Placeholder 3">
            <a:extLst>
              <a:ext uri="{FF2B5EF4-FFF2-40B4-BE49-F238E27FC236}">
                <a16:creationId xmlns:a16="http://schemas.microsoft.com/office/drawing/2014/main" id="{404F80D2-C12A-D957-B92F-04C8A257FAF6}"/>
              </a:ext>
            </a:extLst>
          </p:cNvPr>
          <p:cNvSpPr>
            <a:spLocks noGrp="1"/>
          </p:cNvSpPr>
          <p:nvPr>
            <p:ph idx="1"/>
          </p:nvPr>
        </p:nvSpPr>
        <p:spPr>
          <a:xfrm>
            <a:off x="107504" y="1340768"/>
            <a:ext cx="8784976" cy="4248472"/>
          </a:xfrm>
        </p:spPr>
        <p:txBody>
          <a:bodyPr>
            <a:normAutofit fontScale="85000" lnSpcReduction="10000"/>
          </a:bodyPr>
          <a:lstStyle/>
          <a:p>
            <a:pPr>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Control flow is a crucial aspect of programming that determines the order in which statements and instructions are executed. </a:t>
            </a:r>
          </a:p>
          <a:p>
            <a:pPr>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It allows you to dictate the logical sequence of operations, making your programs more dynamic, efficient, and capable of handling complex tasks. </a:t>
            </a:r>
          </a:p>
          <a:p>
            <a:endParaRPr lang="en-GB" dirty="0"/>
          </a:p>
        </p:txBody>
      </p:sp>
    </p:spTree>
    <p:extLst>
      <p:ext uri="{BB962C8B-B14F-4D97-AF65-F5344CB8AC3E}">
        <p14:creationId xmlns:p14="http://schemas.microsoft.com/office/powerpoint/2010/main" val="40518120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F6F08-A9AF-3C54-912A-3C21E32A01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BE17CF-7E75-2AA0-FF6F-24E74BA33F9B}"/>
              </a:ext>
            </a:extLst>
          </p:cNvPr>
          <p:cNvSpPr>
            <a:spLocks noGrp="1"/>
          </p:cNvSpPr>
          <p:nvPr>
            <p:ph type="title"/>
          </p:nvPr>
        </p:nvSpPr>
        <p:spPr>
          <a:xfrm>
            <a:off x="251520" y="44624"/>
            <a:ext cx="8229600" cy="1143000"/>
          </a:xfrm>
        </p:spPr>
        <p:txBody>
          <a:bodyPr>
            <a:normAutofit fontScale="90000"/>
          </a:bodyPr>
          <a:lstStyle/>
          <a:p>
            <a:r>
              <a:rPr lang="en-GB" dirty="0"/>
              <a:t>Importance Of Control Flow In Programming</a:t>
            </a:r>
          </a:p>
        </p:txBody>
      </p:sp>
      <p:sp>
        <p:nvSpPr>
          <p:cNvPr id="4" name="Content Placeholder 3">
            <a:extLst>
              <a:ext uri="{FF2B5EF4-FFF2-40B4-BE49-F238E27FC236}">
                <a16:creationId xmlns:a16="http://schemas.microsoft.com/office/drawing/2014/main" id="{FC16A3DD-7D8A-F21D-93D1-3C1EB22B6FD7}"/>
              </a:ext>
            </a:extLst>
          </p:cNvPr>
          <p:cNvSpPr>
            <a:spLocks noGrp="1"/>
          </p:cNvSpPr>
          <p:nvPr>
            <p:ph idx="1"/>
          </p:nvPr>
        </p:nvSpPr>
        <p:spPr>
          <a:xfrm>
            <a:off x="251520" y="1219844"/>
            <a:ext cx="8653117" cy="4369395"/>
          </a:xfrm>
        </p:spPr>
        <p:txBody>
          <a:bodyPr>
            <a:normAutofit fontScale="32500" lnSpcReduction="20000"/>
          </a:bodyPr>
          <a:lstStyle/>
          <a:p>
            <a:pPr marL="0" indent="0">
              <a:lnSpc>
                <a:spcPct val="170000"/>
              </a:lnSpc>
              <a:spcBef>
                <a:spcPts val="0"/>
              </a:spcBef>
              <a:buNone/>
            </a:pPr>
            <a:r>
              <a:rPr lang="en-GB" sz="3700" b="1" dirty="0">
                <a:latin typeface="Arial" panose="020B0604020202020204" pitchFamily="34" charset="0"/>
                <a:cs typeface="Arial" panose="020B0604020202020204" pitchFamily="34" charset="0"/>
              </a:rPr>
              <a:t>1) Decision Making </a:t>
            </a:r>
            <a:r>
              <a:rPr lang="en-GB" sz="3700" dirty="0">
                <a:latin typeface="Arial" panose="020B0604020202020204" pitchFamily="34" charset="0"/>
                <a:cs typeface="Arial" panose="020B0604020202020204" pitchFamily="34" charset="0"/>
              </a:rPr>
              <a:t>: Control flow structures like `if`, `else`, and `elif` statements enable your program to make decisions based on conditions. This allows your program to respond differently to various inputs and situations.</a:t>
            </a:r>
          </a:p>
          <a:p>
            <a:pPr marL="0" indent="0">
              <a:lnSpc>
                <a:spcPct val="170000"/>
              </a:lnSpc>
              <a:spcBef>
                <a:spcPts val="0"/>
              </a:spcBef>
              <a:buNone/>
            </a:pPr>
            <a:r>
              <a:rPr lang="en-GB" sz="3700" b="1" dirty="0">
                <a:latin typeface="Arial" panose="020B0604020202020204" pitchFamily="34" charset="0"/>
                <a:cs typeface="Arial" panose="020B0604020202020204" pitchFamily="34" charset="0"/>
              </a:rPr>
              <a:t>2.) Repetition and Iteration </a:t>
            </a:r>
            <a:r>
              <a:rPr lang="en-GB" sz="3700" dirty="0">
                <a:latin typeface="Arial" panose="020B0604020202020204" pitchFamily="34" charset="0"/>
                <a:cs typeface="Arial" panose="020B0604020202020204" pitchFamily="34" charset="0"/>
              </a:rPr>
              <a:t>: Loops (`for` and `while`) allow you to repeat a block of code multiple times, which is essential for tasks that require repetitive actions, such as processing items in a list or performing calculations until a condition is met.</a:t>
            </a:r>
          </a:p>
          <a:p>
            <a:pPr marL="0" indent="0">
              <a:lnSpc>
                <a:spcPct val="170000"/>
              </a:lnSpc>
              <a:spcBef>
                <a:spcPts val="0"/>
              </a:spcBef>
              <a:buNone/>
            </a:pPr>
            <a:r>
              <a:rPr lang="en-GB" sz="3700" b="1" dirty="0">
                <a:latin typeface="Arial" panose="020B0604020202020204" pitchFamily="34" charset="0"/>
                <a:cs typeface="Arial" panose="020B0604020202020204" pitchFamily="34" charset="0"/>
              </a:rPr>
              <a:t>3) Handling Multiple Conditions </a:t>
            </a:r>
            <a:r>
              <a:rPr lang="en-GB" sz="3700" dirty="0">
                <a:latin typeface="Arial" panose="020B0604020202020204" pitchFamily="34" charset="0"/>
                <a:cs typeface="Arial" panose="020B0604020202020204" pitchFamily="34" charset="0"/>
              </a:rPr>
              <a:t>: Control flow structures enable you to handle multiple conditions and execute different blocks of code based on various criteria. This is essential for creating robust and flexible programs.</a:t>
            </a:r>
          </a:p>
          <a:p>
            <a:pPr marL="0" indent="0">
              <a:lnSpc>
                <a:spcPct val="170000"/>
              </a:lnSpc>
              <a:spcBef>
                <a:spcPts val="0"/>
              </a:spcBef>
              <a:buNone/>
            </a:pPr>
            <a:r>
              <a:rPr lang="en-GB" sz="3700" b="1" dirty="0">
                <a:latin typeface="Arial" panose="020B0604020202020204" pitchFamily="34" charset="0"/>
                <a:cs typeface="Arial" panose="020B0604020202020204" pitchFamily="34" charset="0"/>
              </a:rPr>
              <a:t>4) Error Handling </a:t>
            </a:r>
            <a:r>
              <a:rPr lang="en-GB" sz="3700" dirty="0">
                <a:latin typeface="Arial" panose="020B0604020202020204" pitchFamily="34" charset="0"/>
                <a:cs typeface="Arial" panose="020B0604020202020204" pitchFamily="34" charset="0"/>
              </a:rPr>
              <a:t>: Control flow structures like `try`, `except`, and `finally` blocks allow you to manage errors and exceptions gracefully, ensuring that your program can handle unexpected situations without crashing.</a:t>
            </a:r>
          </a:p>
          <a:p>
            <a:pPr marL="0" indent="0">
              <a:lnSpc>
                <a:spcPct val="170000"/>
              </a:lnSpc>
              <a:spcBef>
                <a:spcPts val="0"/>
              </a:spcBef>
              <a:buNone/>
            </a:pPr>
            <a:r>
              <a:rPr lang="en-GB" sz="3700" b="1" dirty="0">
                <a:latin typeface="Arial" panose="020B0604020202020204" pitchFamily="34" charset="0"/>
                <a:cs typeface="Arial" panose="020B0604020202020204" pitchFamily="34" charset="0"/>
              </a:rPr>
              <a:t>5) Improving Readability and Maintainability</a:t>
            </a:r>
            <a:r>
              <a:rPr lang="en-GB" sz="3700" dirty="0">
                <a:latin typeface="Arial" panose="020B0604020202020204" pitchFamily="34" charset="0"/>
                <a:cs typeface="Arial" panose="020B0604020202020204" pitchFamily="34" charset="0"/>
              </a:rPr>
              <a:t>: Proper use of control flow structures makes your code more readable and easier to maintain. It allows you to organize your code logically, making it clear what each part of the program does and how different parts interact.</a:t>
            </a:r>
          </a:p>
          <a:p>
            <a:pPr marL="0" indent="0">
              <a:lnSpc>
                <a:spcPct val="170000"/>
              </a:lnSpc>
              <a:spcBef>
                <a:spcPts val="0"/>
              </a:spcBef>
              <a:buNone/>
            </a:pPr>
            <a:r>
              <a:rPr lang="en-GB" sz="3700" b="1" dirty="0">
                <a:latin typeface="Arial" panose="020B0604020202020204" pitchFamily="34" charset="0"/>
                <a:cs typeface="Arial" panose="020B0604020202020204" pitchFamily="34" charset="0"/>
              </a:rPr>
              <a:t>6) Enabling Complex Logic </a:t>
            </a:r>
            <a:r>
              <a:rPr lang="en-GB" sz="3700" dirty="0">
                <a:latin typeface="Arial" panose="020B0604020202020204" pitchFamily="34" charset="0"/>
                <a:cs typeface="Arial" panose="020B0604020202020204" pitchFamily="34" charset="0"/>
              </a:rPr>
              <a:t>: Control flow structures enable you to implement complex logic and algorithms that would be difficult or impossible to achieve with sequential execution alone. This includes tasks like searching, sorting, and decision-making processes.</a:t>
            </a:r>
          </a:p>
          <a:p>
            <a:endParaRPr lang="en-GB" dirty="0"/>
          </a:p>
        </p:txBody>
      </p:sp>
    </p:spTree>
    <p:extLst>
      <p:ext uri="{BB962C8B-B14F-4D97-AF65-F5344CB8AC3E}">
        <p14:creationId xmlns:p14="http://schemas.microsoft.com/office/powerpoint/2010/main" val="251068418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C4944-5D1F-4682-8128-E12F14A22748}"/>
              </a:ext>
            </a:extLst>
          </p:cNvPr>
          <p:cNvSpPr>
            <a:spLocks noGrp="1"/>
          </p:cNvSpPr>
          <p:nvPr>
            <p:ph type="title"/>
          </p:nvPr>
        </p:nvSpPr>
        <p:spPr>
          <a:xfrm>
            <a:off x="19053" y="-3069"/>
            <a:ext cx="8229600" cy="1143000"/>
          </a:xfrm>
        </p:spPr>
        <p:txBody>
          <a:bodyPr>
            <a:normAutofit fontScale="90000"/>
          </a:bodyPr>
          <a:lstStyle/>
          <a:p>
            <a:r>
              <a:rPr lang="en-US" dirty="0"/>
              <a:t>Best Practices and Common Mistakes</a:t>
            </a:r>
            <a:endParaRPr lang="en-GB" dirty="0"/>
          </a:p>
        </p:txBody>
      </p:sp>
      <p:sp>
        <p:nvSpPr>
          <p:cNvPr id="3" name="Rectangle 1">
            <a:extLst>
              <a:ext uri="{FF2B5EF4-FFF2-40B4-BE49-F238E27FC236}">
                <a16:creationId xmlns:a16="http://schemas.microsoft.com/office/drawing/2014/main" id="{86699821-EE9F-E640-4573-74E8ABD3972C}"/>
              </a:ext>
            </a:extLst>
          </p:cNvPr>
          <p:cNvSpPr>
            <a:spLocks noGrp="1" noChangeArrowheads="1"/>
          </p:cNvSpPr>
          <p:nvPr>
            <p:ph idx="1"/>
          </p:nvPr>
        </p:nvSpPr>
        <p:spPr bwMode="auto">
          <a:xfrm>
            <a:off x="179512" y="1052736"/>
            <a:ext cx="8492693" cy="4455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50000"/>
              </a:lnSpc>
              <a:spcBef>
                <a:spcPct val="0"/>
              </a:spcBef>
              <a:spcAft>
                <a:spcPct val="0"/>
              </a:spcAft>
              <a:buNone/>
            </a:pPr>
            <a:r>
              <a:rPr kumimoji="0" lang="en-US" altLang="en-US" sz="2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Best Practices</a:t>
            </a:r>
            <a:endParaRPr lang="en-US" altLang="en-US" sz="2400" dirty="0">
              <a:latin typeface="Arial" panose="020B0604020202020204" pitchFamily="34" charset="0"/>
              <a:cs typeface="Arial" panose="020B0604020202020204" pitchFamily="34" charset="0"/>
            </a:endParaRPr>
          </a:p>
          <a:p>
            <a:pPr lvl="1"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Simple conditions</a:t>
            </a:r>
            <a:endParaRPr lang="en-US" altLang="en-US" sz="2400" dirty="0">
              <a:latin typeface="Arial" panose="020B0604020202020204" pitchFamily="34" charset="0"/>
              <a:cs typeface="Arial" panose="020B0604020202020204" pitchFamily="34" charset="0"/>
            </a:endParaRPr>
          </a:p>
          <a:p>
            <a:pPr lvl="1"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avoiding deeply nested conditionals </a:t>
            </a:r>
            <a:endParaRPr lang="en-US" altLang="en-US" sz="2400" dirty="0">
              <a:latin typeface="Arial" panose="020B0604020202020204" pitchFamily="34" charset="0"/>
              <a:cs typeface="Arial" panose="020B0604020202020204" pitchFamily="34" charset="0"/>
            </a:endParaRPr>
          </a:p>
          <a:p>
            <a:pPr lvl="1"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clarity over cleverness.</a:t>
            </a:r>
          </a:p>
          <a:p>
            <a:pPr marL="457200" lvl="1" indent="0" eaLnBrk="0" fontAlgn="base" hangingPunct="0">
              <a:lnSpc>
                <a:spcPct val="150000"/>
              </a:lnSpc>
              <a:spcBef>
                <a:spcPct val="0"/>
              </a:spcBef>
              <a:spcAft>
                <a:spcPct val="0"/>
              </a:spcAft>
              <a:buNone/>
            </a:pPr>
            <a:endPar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eaLnBrk="0" fontAlgn="base" hangingPunct="0">
              <a:lnSpc>
                <a:spcPct val="150000"/>
              </a:lnSpc>
              <a:spcBef>
                <a:spcPct val="0"/>
              </a:spcBef>
              <a:spcAft>
                <a:spcPct val="0"/>
              </a:spcAft>
              <a:buNone/>
            </a:pPr>
            <a:r>
              <a:rPr kumimoji="0" lang="en-US" altLang="en-US" sz="2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Common Mistakes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lvl="1"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Confusing == (equality test) with = (assignment) </a:t>
            </a:r>
          </a:p>
          <a:p>
            <a:pPr lvl="1"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neglecting readability. </a:t>
            </a:r>
          </a:p>
        </p:txBody>
      </p:sp>
    </p:spTree>
    <p:extLst>
      <p:ext uri="{BB962C8B-B14F-4D97-AF65-F5344CB8AC3E}">
        <p14:creationId xmlns:p14="http://schemas.microsoft.com/office/powerpoint/2010/main" val="389041433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27A95-179D-406D-1CE7-6FCAFAF41C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4A1E67-F4B8-1F28-AC60-735204169A67}"/>
              </a:ext>
            </a:extLst>
          </p:cNvPr>
          <p:cNvSpPr>
            <a:spLocks noGrp="1"/>
          </p:cNvSpPr>
          <p:nvPr>
            <p:ph type="title"/>
          </p:nvPr>
        </p:nvSpPr>
        <p:spPr>
          <a:xfrm>
            <a:off x="151158" y="-243408"/>
            <a:ext cx="8229600" cy="1143000"/>
          </a:xfrm>
        </p:spPr>
        <p:txBody>
          <a:bodyPr>
            <a:normAutofit/>
          </a:bodyPr>
          <a:lstStyle/>
          <a:p>
            <a:r>
              <a:rPr lang="en-US" dirty="0"/>
              <a:t>Exercise</a:t>
            </a:r>
            <a:endParaRPr lang="en-GB" dirty="0"/>
          </a:p>
        </p:txBody>
      </p:sp>
      <p:sp>
        <p:nvSpPr>
          <p:cNvPr id="3" name="Rectangle 1">
            <a:extLst>
              <a:ext uri="{FF2B5EF4-FFF2-40B4-BE49-F238E27FC236}">
                <a16:creationId xmlns:a16="http://schemas.microsoft.com/office/drawing/2014/main" id="{FC2B61D2-3890-9400-1C32-6AD4FCF8FB98}"/>
              </a:ext>
            </a:extLst>
          </p:cNvPr>
          <p:cNvSpPr>
            <a:spLocks noGrp="1" noChangeArrowheads="1"/>
          </p:cNvSpPr>
          <p:nvPr>
            <p:ph idx="1"/>
          </p:nvPr>
        </p:nvSpPr>
        <p:spPr bwMode="auto">
          <a:xfrm>
            <a:off x="395536" y="932670"/>
            <a:ext cx="8492693" cy="4228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dirty="0"/>
              <a:t>Do the following quiz on Moodle: </a:t>
            </a:r>
            <a:r>
              <a:rPr lang="en-GB" dirty="0">
                <a:hlinkClick r:id="rId2"/>
              </a:rPr>
              <a:t>Quiz - Control Structures -- Loops</a:t>
            </a:r>
            <a:endParaRPr lang="en-GB" dirty="0"/>
          </a:p>
          <a:p>
            <a:pPr marL="0" indent="0">
              <a:buNone/>
            </a:pPr>
            <a:endParaRPr lang="en-GB" dirty="0"/>
          </a:p>
          <a:p>
            <a:pPr marL="0" indent="0">
              <a:buNone/>
            </a:pPr>
            <a:endParaRPr lang="en-GB" dirty="0">
              <a:hlinkClick r:id="rId3"/>
            </a:endParaRPr>
          </a:p>
          <a:p>
            <a:pPr marL="0" indent="0">
              <a:buNone/>
            </a:pPr>
            <a:r>
              <a:rPr lang="en-GB" dirty="0"/>
              <a:t>Do the following quiz on Moodle: </a:t>
            </a:r>
            <a:r>
              <a:rPr lang="en-GB" dirty="0">
                <a:hlinkClick r:id="rId4"/>
              </a:rPr>
              <a:t>Quiz - Control Structures -- Conditionals</a:t>
            </a:r>
            <a:endParaRPr lang="en-GB" dirty="0">
              <a:hlinkClick r:id="rId3"/>
            </a:endParaRPr>
          </a:p>
          <a:p>
            <a:pPr marL="0" indent="0">
              <a:buNone/>
            </a:pPr>
            <a:endParaRPr lang="en-GB" sz="2400" dirty="0">
              <a:hlinkClick r:id="rId3"/>
            </a:endParaRPr>
          </a:p>
          <a:p>
            <a:endParaRPr lang="en-GB" sz="2400" dirty="0"/>
          </a:p>
        </p:txBody>
      </p:sp>
    </p:spTree>
    <p:extLst>
      <p:ext uri="{BB962C8B-B14F-4D97-AF65-F5344CB8AC3E}">
        <p14:creationId xmlns:p14="http://schemas.microsoft.com/office/powerpoint/2010/main" val="32011871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D26B6-9DD3-AE6C-9182-62A2D9C9C7D8}"/>
              </a:ext>
            </a:extLst>
          </p:cNvPr>
          <p:cNvSpPr>
            <a:spLocks noGrp="1"/>
          </p:cNvSpPr>
          <p:nvPr>
            <p:ph type="title"/>
          </p:nvPr>
        </p:nvSpPr>
        <p:spPr>
          <a:xfrm>
            <a:off x="457200" y="2286000"/>
            <a:ext cx="8229600" cy="1143000"/>
          </a:xfrm>
        </p:spPr>
        <p:txBody>
          <a:bodyPr/>
          <a:lstStyle/>
          <a:p>
            <a:r>
              <a:rPr lang="en-GB" b="1" dirty="0"/>
              <a:t>Questions &amp; Answers</a:t>
            </a:r>
          </a:p>
        </p:txBody>
      </p:sp>
    </p:spTree>
    <p:extLst>
      <p:ext uri="{BB962C8B-B14F-4D97-AF65-F5344CB8AC3E}">
        <p14:creationId xmlns:p14="http://schemas.microsoft.com/office/powerpoint/2010/main" val="29060356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 ds:uri="http://schemas.microsoft.com/office/2006/documentManagement/types"/>
    <ds:schemaRef ds:uri="303dbf9b-b85b-46a0-94f1-894078c07ecd"/>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4344</Words>
  <Application>Microsoft Office PowerPoint</Application>
  <PresentationFormat>On-screen Show (4:3)</PresentationFormat>
  <Paragraphs>593</Paragraphs>
  <Slides>63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63</vt:i4>
      </vt:variant>
    </vt:vector>
  </HeadingPairs>
  <TitlesOfParts>
    <vt:vector size="71" baseType="lpstr">
      <vt:lpstr>Myriad Pro</vt:lpstr>
      <vt:lpstr>ui-sans-serif</vt:lpstr>
      <vt:lpstr>Aptos</vt:lpstr>
      <vt:lpstr>Arial</vt:lpstr>
      <vt:lpstr>Calibri</vt:lpstr>
      <vt:lpstr>Courier New</vt:lpstr>
      <vt:lpstr>Wingdings</vt:lpstr>
      <vt:lpstr>20140311PresentationUWTSDTemplate</vt:lpstr>
      <vt:lpstr>Week 7: Control Structures- Conditionals &amp; Loops</vt:lpstr>
      <vt:lpstr>Lesson Objectives</vt:lpstr>
      <vt:lpstr>CONTROL STRUCTURES</vt:lpstr>
      <vt:lpstr>Types of Control Structures</vt:lpstr>
      <vt:lpstr>Conditions</vt:lpstr>
      <vt:lpstr>Conditions example</vt:lpstr>
      <vt:lpstr>Conditions example</vt:lpstr>
      <vt:lpstr>CONDITIONAL STATEMENTS</vt:lpstr>
      <vt:lpstr>Types of Conditional Statements</vt:lpstr>
      <vt:lpstr>IF STATEMENT</vt:lpstr>
      <vt:lpstr>If Statement</vt:lpstr>
      <vt:lpstr>If Statement - Example</vt:lpstr>
      <vt:lpstr>If Statement - Example</vt:lpstr>
      <vt:lpstr>IF….ELSE STATEMENT</vt:lpstr>
      <vt:lpstr>If….Else Statement</vt:lpstr>
      <vt:lpstr>If….Else Statement - Example </vt:lpstr>
      <vt:lpstr>If….Else Statement Example</vt:lpstr>
      <vt:lpstr>If….Else Statement - Example</vt:lpstr>
      <vt:lpstr>If….Else Statement - Example</vt:lpstr>
      <vt:lpstr>ELIF STATEMENT</vt:lpstr>
      <vt:lpstr>Elif Statement</vt:lpstr>
      <vt:lpstr>Elif Statement</vt:lpstr>
      <vt:lpstr>Elif Statement - Example</vt:lpstr>
      <vt:lpstr>Elif Statement - Example</vt:lpstr>
      <vt:lpstr>Elif Statement - Example</vt:lpstr>
      <vt:lpstr>NESTED IF</vt:lpstr>
      <vt:lpstr>Nested If</vt:lpstr>
      <vt:lpstr>Nested If</vt:lpstr>
      <vt:lpstr>Nested If - Example</vt:lpstr>
      <vt:lpstr>Nested If - Example</vt:lpstr>
      <vt:lpstr>Nested If - Example</vt:lpstr>
      <vt:lpstr>LOOP: YES OR NO?</vt:lpstr>
      <vt:lpstr>Loop: Yes or NO?</vt:lpstr>
      <vt:lpstr>LOOPS</vt:lpstr>
      <vt:lpstr>Loops in Python</vt:lpstr>
      <vt:lpstr>Types of Loops in Python</vt:lpstr>
      <vt:lpstr>FOR LOOPS</vt:lpstr>
      <vt:lpstr>For Loop</vt:lpstr>
      <vt:lpstr>For Loop</vt:lpstr>
      <vt:lpstr>For Loop</vt:lpstr>
      <vt:lpstr>For in lists</vt:lpstr>
      <vt:lpstr>For Loop -- Range</vt:lpstr>
      <vt:lpstr>For Loop – Range &amp; Step</vt:lpstr>
      <vt:lpstr>Nested For Loops (Loop in a Loop)</vt:lpstr>
      <vt:lpstr>Controlling Loops - Break</vt:lpstr>
      <vt:lpstr>Controlling Loops - continue</vt:lpstr>
      <vt:lpstr>WHILE LOOP</vt:lpstr>
      <vt:lpstr>While Loop</vt:lpstr>
      <vt:lpstr>While Loop</vt:lpstr>
      <vt:lpstr>While Loop - Example</vt:lpstr>
      <vt:lpstr>While Loop - Example</vt:lpstr>
      <vt:lpstr>While Loop - Example</vt:lpstr>
      <vt:lpstr>Nested While Loop - Example</vt:lpstr>
      <vt:lpstr>While Loop Control Statements</vt:lpstr>
      <vt:lpstr>While Loop Control Statements</vt:lpstr>
      <vt:lpstr>While Loop Control Statements</vt:lpstr>
      <vt:lpstr>While Loop Control Statements</vt:lpstr>
      <vt:lpstr>Avoid Infinite Loops (While Loop)</vt:lpstr>
      <vt:lpstr>IMPORTANCE OF CONTROL FLOW IN PROGRAMMING</vt:lpstr>
      <vt:lpstr>Importance Of Control Flow In Programming</vt:lpstr>
      <vt:lpstr>Best Practices and Common Mistakes</vt:lpstr>
      <vt:lpstr>Exercise</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149</cp:revision>
  <dcterms:created xsi:type="dcterms:W3CDTF">2015-04-14T15:21:28Z</dcterms:created>
  <dcterms:modified xsi:type="dcterms:W3CDTF">2026-02-19T19:07:12Z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