
<file path=[Content_Types].xml><?xml version="1.0" encoding="utf-8"?>
<Types xmlns="http://schemas.openxmlformats.org/package/2006/content-types">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2"/>
  </p:notesMasterIdLst>
  <p:handoutMasterIdLst>
    <p:handoutMasterId r:id="rId53"/>
  </p:handoutMasterIdLst>
  <p:sldIdLst>
    <p:sldId id="360" r:id="rId2"/>
    <p:sldId id="295" r:id="rId3"/>
    <p:sldId id="296" r:id="rId4"/>
    <p:sldId id="297" r:id="rId5"/>
    <p:sldId id="298" r:id="rId6"/>
    <p:sldId id="299" r:id="rId7"/>
    <p:sldId id="300" r:id="rId8"/>
    <p:sldId id="301" r:id="rId9"/>
    <p:sldId id="302" r:id="rId10"/>
    <p:sldId id="303" r:id="rId11"/>
    <p:sldId id="304" r:id="rId12"/>
    <p:sldId id="305" r:id="rId13"/>
    <p:sldId id="306" r:id="rId14"/>
    <p:sldId id="307" r:id="rId15"/>
    <p:sldId id="308" r:id="rId16"/>
    <p:sldId id="259" r:id="rId17"/>
    <p:sldId id="260" r:id="rId18"/>
    <p:sldId id="261" r:id="rId19"/>
    <p:sldId id="262" r:id="rId20"/>
    <p:sldId id="263" r:id="rId21"/>
    <p:sldId id="264" r:id="rId22"/>
    <p:sldId id="265" r:id="rId23"/>
    <p:sldId id="266" r:id="rId24"/>
    <p:sldId id="267" r:id="rId25"/>
    <p:sldId id="268" r:id="rId26"/>
    <p:sldId id="269" r:id="rId27"/>
    <p:sldId id="270" r:id="rId28"/>
    <p:sldId id="271" r:id="rId29"/>
    <p:sldId id="272" r:id="rId30"/>
    <p:sldId id="273" r:id="rId31"/>
    <p:sldId id="274" r:id="rId32"/>
    <p:sldId id="275" r:id="rId33"/>
    <p:sldId id="276" r:id="rId34"/>
    <p:sldId id="628" r:id="rId35"/>
    <p:sldId id="278" r:id="rId36"/>
    <p:sldId id="279" r:id="rId37"/>
    <p:sldId id="280" r:id="rId38"/>
    <p:sldId id="281" r:id="rId39"/>
    <p:sldId id="282" r:id="rId40"/>
    <p:sldId id="283" r:id="rId41"/>
    <p:sldId id="284" r:id="rId42"/>
    <p:sldId id="285" r:id="rId43"/>
    <p:sldId id="286" r:id="rId44"/>
    <p:sldId id="287" r:id="rId45"/>
    <p:sldId id="288" r:id="rId46"/>
    <p:sldId id="289" r:id="rId47"/>
    <p:sldId id="290" r:id="rId48"/>
    <p:sldId id="291" r:id="rId49"/>
    <p:sldId id="292" r:id="rId50"/>
    <p:sldId id="293" r:id="rId5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62" d="100"/>
          <a:sy n="162" d="100"/>
        </p:scale>
        <p:origin x="166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7F642F7-1848-4D47-BD3D-CD45B7B76FA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D07BC35-9113-4355-95FD-F8EF21EA6761}" type="slidenum">
              <a:rPr lang="en-AU" altLang="en-US" smtClean="0"/>
              <a:pPr>
                <a:spcBef>
                  <a:spcPct val="0"/>
                </a:spcBef>
              </a:pPr>
              <a:t>17</a:t>
            </a:fld>
            <a:endParaRPr lang="en-AU" altLang="en-US"/>
          </a:p>
        </p:txBody>
      </p:sp>
      <p:sp>
        <p:nvSpPr>
          <p:cNvPr id="22531" name="Rectangle 2">
            <a:extLst>
              <a:ext uri="{FF2B5EF4-FFF2-40B4-BE49-F238E27FC236}">
                <a16:creationId xmlns:a16="http://schemas.microsoft.com/office/drawing/2014/main" id="{9B0350E8-3107-4179-A1E6-BCD5A5750525}"/>
              </a:ext>
            </a:extLst>
          </p:cNvPr>
          <p:cNvSpPr>
            <a:spLocks noGrp="1" noRot="1" noChangeAspect="1" noChangeArrowheads="1" noTextEdit="1"/>
          </p:cNvSpPr>
          <p:nvPr>
            <p:ph type="sldImg"/>
          </p:nvPr>
        </p:nvSpPr>
        <p:spPr>
          <a:xfrm>
            <a:off x="938213" y="762000"/>
            <a:ext cx="4979987" cy="3735388"/>
          </a:xfrm>
          <a:ln/>
        </p:spPr>
      </p:sp>
      <p:sp>
        <p:nvSpPr>
          <p:cNvPr id="22532" name="Rectangle 3">
            <a:extLst>
              <a:ext uri="{FF2B5EF4-FFF2-40B4-BE49-F238E27FC236}">
                <a16:creationId xmlns:a16="http://schemas.microsoft.com/office/drawing/2014/main" id="{F554E1B8-B5AE-4FD5-A7BF-4533B06BF951}"/>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Before I start to debunk those thoughts, let me get some terminology in place.</a:t>
            </a:r>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A14E9962-A1AE-4AD4-ABD6-CA483AEC23A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FB565DD-E005-4E4F-8E45-3D86AFBD614D}" type="slidenum">
              <a:rPr lang="en-AU" altLang="en-US" smtClean="0"/>
              <a:pPr>
                <a:spcBef>
                  <a:spcPct val="0"/>
                </a:spcBef>
              </a:pPr>
              <a:t>20</a:t>
            </a:fld>
            <a:endParaRPr lang="en-AU" altLang="en-US"/>
          </a:p>
        </p:txBody>
      </p:sp>
      <p:sp>
        <p:nvSpPr>
          <p:cNvPr id="26627" name="Rectangle 2">
            <a:extLst>
              <a:ext uri="{FF2B5EF4-FFF2-40B4-BE49-F238E27FC236}">
                <a16:creationId xmlns:a16="http://schemas.microsoft.com/office/drawing/2014/main" id="{2A9ADE20-53B1-4B19-AB9A-647D93D9CE01}"/>
              </a:ext>
            </a:extLst>
          </p:cNvPr>
          <p:cNvSpPr>
            <a:spLocks noGrp="1" noRot="1" noChangeAspect="1" noChangeArrowheads="1" noTextEdit="1"/>
          </p:cNvSpPr>
          <p:nvPr>
            <p:ph type="sldImg"/>
          </p:nvPr>
        </p:nvSpPr>
        <p:spPr>
          <a:xfrm>
            <a:off x="938213" y="762000"/>
            <a:ext cx="4979987" cy="3735388"/>
          </a:xfrm>
          <a:ln/>
        </p:spPr>
      </p:sp>
      <p:sp>
        <p:nvSpPr>
          <p:cNvPr id="26628" name="Rectangle 3">
            <a:extLst>
              <a:ext uri="{FF2B5EF4-FFF2-40B4-BE49-F238E27FC236}">
                <a16:creationId xmlns:a16="http://schemas.microsoft.com/office/drawing/2014/main" id="{BA2019A4-0AD4-45AF-AF5A-56C6528921A2}"/>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When we are developing strategy, we need to be able to address these challenges and answer these questions.</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Does your organisation have ways to do this now?  If you do, great, I need to talk with you, if you don’t, how can you introduce find ways to do this into your processes?</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Most organisations have not yet recognised the need to develop strategic foresight as a core organisational capacity.</a:t>
            </a:r>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5414AB90-E588-428A-9589-116D6141026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BFBC0F2-8249-4431-B226-63F8689BB36E}" type="slidenum">
              <a:rPr lang="en-AU" altLang="en-US" smtClean="0"/>
              <a:pPr>
                <a:spcBef>
                  <a:spcPct val="0"/>
                </a:spcBef>
              </a:pPr>
              <a:t>21</a:t>
            </a:fld>
            <a:endParaRPr lang="en-AU" altLang="en-US"/>
          </a:p>
        </p:txBody>
      </p:sp>
      <p:sp>
        <p:nvSpPr>
          <p:cNvPr id="28675" name="Rectangle 2">
            <a:extLst>
              <a:ext uri="{FF2B5EF4-FFF2-40B4-BE49-F238E27FC236}">
                <a16:creationId xmlns:a16="http://schemas.microsoft.com/office/drawing/2014/main" id="{0F1B34E7-2FD2-4112-B310-9D1252893CB5}"/>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2A6A9B74-6E13-4CC3-9DFB-74D916F37B87}"/>
              </a:ext>
            </a:extLst>
          </p:cNvPr>
          <p:cNvSpPr>
            <a:spLocks noGrp="1" noChangeArrowheads="1"/>
          </p:cNvSpPr>
          <p:nvPr>
            <p:ph type="body" idx="1"/>
          </p:nvPr>
        </p:nvSpPr>
        <p:spPr>
          <a:xfrm>
            <a:off x="906463" y="4716463"/>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Graphical detail of van der Heijden’s “transactional” and “contextual” environment, showing Games, Players, Competitors, Referrees and Context Setters, and STEEP… Driving Force factors.</a:t>
            </a:r>
          </a:p>
          <a:p>
            <a:pPr eaLnBrk="1" hangingPunct="1"/>
            <a:r>
              <a:rPr lang="en-AU" altLang="en-US">
                <a:latin typeface="Arial" panose="020B0604020202020204" pitchFamily="34" charset="0"/>
              </a:rPr>
              <a:t>Here it is translated into something that people in an educational institution would understand.</a:t>
            </a:r>
          </a:p>
          <a:p>
            <a:pPr eaLnBrk="1" hangingPunct="1"/>
            <a:endParaRPr lang="en-AU"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CDF50141-33ED-48E6-A7D8-F3E1A21E5CA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05E86A-9743-4EE7-B600-79611AD8BC7A}" type="slidenum">
              <a:rPr lang="en-AU" altLang="en-US" smtClean="0"/>
              <a:pPr>
                <a:spcBef>
                  <a:spcPct val="0"/>
                </a:spcBef>
              </a:pPr>
              <a:t>25</a:t>
            </a:fld>
            <a:endParaRPr lang="en-AU" altLang="en-US"/>
          </a:p>
        </p:txBody>
      </p:sp>
      <p:sp>
        <p:nvSpPr>
          <p:cNvPr id="33795" name="Rectangle 2">
            <a:extLst>
              <a:ext uri="{FF2B5EF4-FFF2-40B4-BE49-F238E27FC236}">
                <a16:creationId xmlns:a16="http://schemas.microsoft.com/office/drawing/2014/main" id="{4CD1CA03-A57D-49A5-B662-EA07AE2CC3C6}"/>
              </a:ext>
            </a:extLst>
          </p:cNvPr>
          <p:cNvSpPr>
            <a:spLocks noGrp="1" noRot="1" noChangeAspect="1" noChangeArrowheads="1" noTextEdit="1"/>
          </p:cNvSpPr>
          <p:nvPr>
            <p:ph type="sldImg"/>
          </p:nvPr>
        </p:nvSpPr>
        <p:spPr>
          <a:xfrm>
            <a:off x="936625" y="762000"/>
            <a:ext cx="4979988" cy="3735388"/>
          </a:xfrm>
          <a:ln/>
        </p:spPr>
      </p:sp>
      <p:sp>
        <p:nvSpPr>
          <p:cNvPr id="33796" name="Rectangle 3">
            <a:extLst>
              <a:ext uri="{FF2B5EF4-FFF2-40B4-BE49-F238E27FC236}">
                <a16:creationId xmlns:a16="http://schemas.microsoft.com/office/drawing/2014/main" id="{A29036A6-6A21-45A3-AA07-AC5C4B231A58}"/>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Strategy development occurs in three separate but interdependent stages:  strategic thinking, strategic decision making and strategic planning. </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Strategic thinking is where information is analysed and interpreted to make sense of it for an organisation.  It is about generating options.</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Strategic decision making is where the decisions are made about which strategy to pursue.  Realistically, decision making occurs within the brain of a CEO or Vice-Chancellor.  </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Strategic planning is about implementation and doing, about action.</a:t>
            </a:r>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1555FE49-7274-4CF3-A156-0723ECFD734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1BEF9B-15BA-43AA-9FEA-A31CEC0FBFFC}" type="slidenum">
              <a:rPr lang="en-AU" altLang="en-US" smtClean="0"/>
              <a:pPr>
                <a:spcBef>
                  <a:spcPct val="0"/>
                </a:spcBef>
              </a:pPr>
              <a:t>26</a:t>
            </a:fld>
            <a:endParaRPr lang="en-AU" altLang="en-US"/>
          </a:p>
        </p:txBody>
      </p:sp>
      <p:sp>
        <p:nvSpPr>
          <p:cNvPr id="35843" name="Rectangle 2">
            <a:extLst>
              <a:ext uri="{FF2B5EF4-FFF2-40B4-BE49-F238E27FC236}">
                <a16:creationId xmlns:a16="http://schemas.microsoft.com/office/drawing/2014/main" id="{67FEA92C-14EB-472F-91A8-5EB52C5AAA21}"/>
              </a:ext>
            </a:extLst>
          </p:cNvPr>
          <p:cNvSpPr>
            <a:spLocks noGrp="1" noRot="1" noChangeAspect="1" noChangeArrowheads="1" noTextEdit="1"/>
          </p:cNvSpPr>
          <p:nvPr>
            <p:ph type="sldImg"/>
          </p:nvPr>
        </p:nvSpPr>
        <p:spPr>
          <a:xfrm>
            <a:off x="936625" y="762000"/>
            <a:ext cx="4979988" cy="3735388"/>
          </a:xfrm>
          <a:ln/>
        </p:spPr>
      </p:sp>
      <p:sp>
        <p:nvSpPr>
          <p:cNvPr id="35844" name="Rectangle 3">
            <a:extLst>
              <a:ext uri="{FF2B5EF4-FFF2-40B4-BE49-F238E27FC236}">
                <a16:creationId xmlns:a16="http://schemas.microsoft.com/office/drawing/2014/main" id="{54295ADE-59B4-4043-9BC6-27B001572BB9}"/>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Foresight informs the strategic thinking stage of strategy development.</a:t>
            </a:r>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CFD741DA-CBB6-4919-A4BD-47B21BEE1E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6BAA53A-D921-470C-862D-81BDD449D67E}" type="slidenum">
              <a:rPr lang="en-AU" altLang="en-US" smtClean="0"/>
              <a:pPr>
                <a:spcBef>
                  <a:spcPct val="0"/>
                </a:spcBef>
              </a:pPr>
              <a:t>27</a:t>
            </a:fld>
            <a:endParaRPr lang="en-AU" altLang="en-US"/>
          </a:p>
        </p:txBody>
      </p:sp>
      <p:sp>
        <p:nvSpPr>
          <p:cNvPr id="37891" name="Rectangle 2">
            <a:extLst>
              <a:ext uri="{FF2B5EF4-FFF2-40B4-BE49-F238E27FC236}">
                <a16:creationId xmlns:a16="http://schemas.microsoft.com/office/drawing/2014/main" id="{6305F896-5808-4606-AD89-FCD3F454629A}"/>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4BC34CD2-408A-45DC-84C8-8A65A1F600DB}"/>
              </a:ext>
            </a:extLst>
          </p:cNvPr>
          <p:cNvSpPr>
            <a:spLocks noGrp="1" noChangeArrowheads="1"/>
          </p:cNvSpPr>
          <p:nvPr>
            <p:ph type="body" idx="1"/>
          </p:nvPr>
        </p:nvSpPr>
        <p:spPr>
          <a:xfrm>
            <a:off x="906463" y="4716463"/>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Re-iterate a slide they should have seen in the Seminar. </a:t>
            </a:r>
          </a:p>
          <a:p>
            <a:pPr eaLnBrk="1" hangingPunct="1"/>
            <a:endParaRPr lang="en-AU"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395AFF84-AC8D-4090-9B0C-EC47A7E1BB8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CF527D8-93CB-4F0B-A79A-CA45E9E18736}" type="slidenum">
              <a:rPr lang="en-AU" altLang="en-US" smtClean="0"/>
              <a:pPr>
                <a:spcBef>
                  <a:spcPct val="0"/>
                </a:spcBef>
              </a:pPr>
              <a:t>28</a:t>
            </a:fld>
            <a:endParaRPr lang="en-AU" altLang="en-US"/>
          </a:p>
        </p:txBody>
      </p:sp>
      <p:sp>
        <p:nvSpPr>
          <p:cNvPr id="39939" name="Rectangle 2">
            <a:extLst>
              <a:ext uri="{FF2B5EF4-FFF2-40B4-BE49-F238E27FC236}">
                <a16:creationId xmlns:a16="http://schemas.microsoft.com/office/drawing/2014/main" id="{7FF01515-5EEB-46FB-8648-43ABE43ED541}"/>
              </a:ext>
            </a:extLst>
          </p:cNvPr>
          <p:cNvSpPr>
            <a:spLocks noGrp="1" noRot="1" noChangeAspect="1" noChangeArrowheads="1" noTextEdit="1"/>
          </p:cNvSpPr>
          <p:nvPr>
            <p:ph type="sldImg"/>
          </p:nvPr>
        </p:nvSpPr>
        <p:spPr>
          <a:xfrm>
            <a:off x="936625" y="762000"/>
            <a:ext cx="4979988" cy="3735388"/>
          </a:xfrm>
          <a:ln/>
        </p:spPr>
      </p:sp>
      <p:sp>
        <p:nvSpPr>
          <p:cNvPr id="39940" name="Rectangle 3">
            <a:extLst>
              <a:ext uri="{FF2B5EF4-FFF2-40B4-BE49-F238E27FC236}">
                <a16:creationId xmlns:a16="http://schemas.microsoft.com/office/drawing/2014/main" id="{D4C2C0E3-AC3A-4B59-8EB5-1848FCA3C0B0}"/>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Foresight is a four level activity which incorporates much of what already happens today in strategy development, as well as a new step called </a:t>
            </a:r>
            <a:r>
              <a:rPr lang="en-AU" altLang="en-US" b="1">
                <a:latin typeface="Arial" panose="020B0604020202020204" pitchFamily="34" charset="0"/>
              </a:rPr>
              <a:t>prospection.</a:t>
            </a:r>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0C37B0B5-1014-4E0F-BE83-71E915662C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CA3CF83-26AC-4A5C-BB88-156CD6128FBB}" type="slidenum">
              <a:rPr lang="en-AU" altLang="en-US" smtClean="0"/>
              <a:pPr>
                <a:spcBef>
                  <a:spcPct val="0"/>
                </a:spcBef>
              </a:pPr>
              <a:t>39</a:t>
            </a:fld>
            <a:endParaRPr lang="en-AU" altLang="en-US"/>
          </a:p>
        </p:txBody>
      </p:sp>
      <p:sp>
        <p:nvSpPr>
          <p:cNvPr id="52227" name="Rectangle 2">
            <a:extLst>
              <a:ext uri="{FF2B5EF4-FFF2-40B4-BE49-F238E27FC236}">
                <a16:creationId xmlns:a16="http://schemas.microsoft.com/office/drawing/2014/main" id="{A01F7010-6D5D-4605-847F-6839655D9C2B}"/>
              </a:ext>
            </a:extLst>
          </p:cNvPr>
          <p:cNvSpPr>
            <a:spLocks noGrp="1" noRot="1" noChangeAspect="1" noChangeArrowheads="1" noTextEdit="1"/>
          </p:cNvSpPr>
          <p:nvPr>
            <p:ph type="sldImg"/>
          </p:nvPr>
        </p:nvSpPr>
        <p:spPr>
          <a:xfrm>
            <a:off x="936625" y="762000"/>
            <a:ext cx="4979988" cy="3735388"/>
          </a:xfrm>
          <a:ln/>
        </p:spPr>
      </p:sp>
      <p:sp>
        <p:nvSpPr>
          <p:cNvPr id="52228" name="Rectangle 3">
            <a:extLst>
              <a:ext uri="{FF2B5EF4-FFF2-40B4-BE49-F238E27FC236}">
                <a16:creationId xmlns:a16="http://schemas.microsoft.com/office/drawing/2014/main" id="{B440E17D-C593-4FB1-85FC-1D7FB0B13266}"/>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So…in terms of strategy.</a:t>
            </a:r>
          </a:p>
          <a:p>
            <a:pPr eaLnBrk="1" hangingPunct="1"/>
            <a:endParaRPr lang="en-AU" altLang="en-US">
              <a:latin typeface="Arial" panose="020B0604020202020204" pitchFamily="34" charset="0"/>
            </a:endParaRPr>
          </a:p>
          <a:p>
            <a:pPr eaLnBrk="1" hangingPunct="1"/>
            <a:r>
              <a:rPr lang="en-AU" altLang="en-US">
                <a:latin typeface="Arial" panose="020B0604020202020204" pitchFamily="34" charset="0"/>
              </a:rPr>
              <a:t>Strategy is about making decisions about future directions. If we accept that the past, present and future are interdependent, then strategy decisions need to take into account all three.  But…strategy decisions now are based primarily on interpreting information about the past and present.</a:t>
            </a:r>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3F592C95-2E29-4B8F-B685-55F292ABCC4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327E54-4D13-4543-B867-E4F7042462A9}" type="slidenum">
              <a:rPr lang="en-AU" altLang="en-US" smtClean="0"/>
              <a:pPr>
                <a:spcBef>
                  <a:spcPct val="0"/>
                </a:spcBef>
              </a:pPr>
              <a:t>40</a:t>
            </a:fld>
            <a:endParaRPr lang="en-AU" altLang="en-US"/>
          </a:p>
        </p:txBody>
      </p:sp>
      <p:sp>
        <p:nvSpPr>
          <p:cNvPr id="54275" name="Rectangle 2">
            <a:extLst>
              <a:ext uri="{FF2B5EF4-FFF2-40B4-BE49-F238E27FC236}">
                <a16:creationId xmlns:a16="http://schemas.microsoft.com/office/drawing/2014/main" id="{CFEE1E5F-781F-4E80-82D1-47E375F4DB5A}"/>
              </a:ext>
            </a:extLst>
          </p:cNvPr>
          <p:cNvSpPr>
            <a:spLocks noGrp="1" noRot="1" noChangeAspect="1" noChangeArrowheads="1" noTextEdit="1"/>
          </p:cNvSpPr>
          <p:nvPr>
            <p:ph type="sldImg"/>
          </p:nvPr>
        </p:nvSpPr>
        <p:spPr>
          <a:xfrm>
            <a:off x="936625" y="762000"/>
            <a:ext cx="4979988" cy="3735388"/>
          </a:xfrm>
          <a:ln/>
        </p:spPr>
      </p:sp>
      <p:sp>
        <p:nvSpPr>
          <p:cNvPr id="54276" name="Rectangle 3">
            <a:extLst>
              <a:ext uri="{FF2B5EF4-FFF2-40B4-BE49-F238E27FC236}">
                <a16:creationId xmlns:a16="http://schemas.microsoft.com/office/drawing/2014/main" id="{0DB88C1C-3D7D-41D7-A4F4-D932755BB7AA}"/>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What if we add in the future?</a:t>
            </a:r>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DD4D519A-6E87-4552-93D4-1B7E79263F2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F49A1E0-089C-4677-B655-2CF420E038B0}" type="slidenum">
              <a:rPr lang="en-AU" altLang="en-US" smtClean="0"/>
              <a:pPr>
                <a:spcBef>
                  <a:spcPct val="0"/>
                </a:spcBef>
              </a:pPr>
              <a:t>41</a:t>
            </a:fld>
            <a:endParaRPr lang="en-AU" altLang="en-US"/>
          </a:p>
        </p:txBody>
      </p:sp>
      <p:sp>
        <p:nvSpPr>
          <p:cNvPr id="56323" name="Rectangle 2">
            <a:extLst>
              <a:ext uri="{FF2B5EF4-FFF2-40B4-BE49-F238E27FC236}">
                <a16:creationId xmlns:a16="http://schemas.microsoft.com/office/drawing/2014/main" id="{849391E7-6FD2-497E-8220-1ACEA84B39B7}"/>
              </a:ext>
            </a:extLst>
          </p:cNvPr>
          <p:cNvSpPr>
            <a:spLocks noGrp="1" noRot="1" noChangeAspect="1" noChangeArrowheads="1" noTextEdit="1"/>
          </p:cNvSpPr>
          <p:nvPr>
            <p:ph type="sldImg"/>
          </p:nvPr>
        </p:nvSpPr>
        <p:spPr>
          <a:xfrm>
            <a:off x="936625" y="762000"/>
            <a:ext cx="4979988" cy="3735388"/>
          </a:xfrm>
          <a:ln/>
        </p:spPr>
      </p:sp>
      <p:sp>
        <p:nvSpPr>
          <p:cNvPr id="56324" name="Rectangle 3">
            <a:extLst>
              <a:ext uri="{FF2B5EF4-FFF2-40B4-BE49-F238E27FC236}">
                <a16:creationId xmlns:a16="http://schemas.microsoft.com/office/drawing/2014/main" id="{F1352C12-9B21-437D-BD03-8A2F8457262A}"/>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So, we now have strategic hindsight, and strategic foresight.</a:t>
            </a:r>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C4CB29AB-C327-4E5F-9725-9EF3174C51B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E1BAD52-DD53-4837-95E4-C6E8D622A80D}" type="slidenum">
              <a:rPr lang="en-AU" altLang="en-US" smtClean="0"/>
              <a:pPr>
                <a:spcBef>
                  <a:spcPct val="0"/>
                </a:spcBef>
              </a:pPr>
              <a:t>43</a:t>
            </a:fld>
            <a:endParaRPr lang="en-AU" altLang="en-US"/>
          </a:p>
        </p:txBody>
      </p:sp>
      <p:sp>
        <p:nvSpPr>
          <p:cNvPr id="59395" name="Rectangle 2">
            <a:extLst>
              <a:ext uri="{FF2B5EF4-FFF2-40B4-BE49-F238E27FC236}">
                <a16:creationId xmlns:a16="http://schemas.microsoft.com/office/drawing/2014/main" id="{FA6FAD6F-5C93-41B4-999D-0236DA466E30}"/>
              </a:ext>
            </a:extLst>
          </p:cNvPr>
          <p:cNvSpPr>
            <a:spLocks noGrp="1" noRot="1" noChangeAspect="1" noChangeArrowheads="1" noTextEdit="1"/>
          </p:cNvSpPr>
          <p:nvPr>
            <p:ph type="sldImg"/>
          </p:nvPr>
        </p:nvSpPr>
        <p:spPr>
          <a:xfrm>
            <a:off x="938213" y="762000"/>
            <a:ext cx="4979987" cy="3735388"/>
          </a:xfrm>
          <a:ln/>
        </p:spPr>
      </p:sp>
      <p:sp>
        <p:nvSpPr>
          <p:cNvPr id="59396" name="Rectangle 3">
            <a:extLst>
              <a:ext uri="{FF2B5EF4-FFF2-40B4-BE49-F238E27FC236}">
                <a16:creationId xmlns:a16="http://schemas.microsoft.com/office/drawing/2014/main" id="{8FA7F036-8F80-4177-8135-F21F8FDB683C}"/>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AU" altLang="en-US">
                <a:latin typeface="Arial" panose="020B0604020202020204" pitchFamily="34" charset="0"/>
              </a:rPr>
              <a:t>This slide is another way of depicting the knowledge dilemma.  We might think we know a lot, but we don’t really.  But, admitting that in an organisation is not always a wise choice.</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E23F057A-56F2-4F60-ADC8-FBBEAA7BD16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0E8A179-BD37-405A-ACCA-ED635C0B7F00}" type="slidenum">
              <a:rPr lang="en-AU" altLang="en-US" smtClean="0"/>
              <a:pPr>
                <a:spcBef>
                  <a:spcPct val="0"/>
                </a:spcBef>
              </a:pPr>
              <a:t>50</a:t>
            </a:fld>
            <a:endParaRPr lang="en-AU" altLang="en-US"/>
          </a:p>
        </p:txBody>
      </p:sp>
      <p:sp>
        <p:nvSpPr>
          <p:cNvPr id="67587" name="Rectangle 2">
            <a:extLst>
              <a:ext uri="{FF2B5EF4-FFF2-40B4-BE49-F238E27FC236}">
                <a16:creationId xmlns:a16="http://schemas.microsoft.com/office/drawing/2014/main" id="{D07CDD2D-810C-4C8C-A632-B7AE902637EA}"/>
              </a:ext>
            </a:extLst>
          </p:cNvPr>
          <p:cNvSpPr>
            <a:spLocks noGrp="1" noRot="1" noChangeAspect="1" noChangeArrowheads="1" noTextEdit="1"/>
          </p:cNvSpPr>
          <p:nvPr>
            <p:ph type="sldImg"/>
          </p:nvPr>
        </p:nvSpPr>
        <p:spPr>
          <a:xfrm>
            <a:off x="936625" y="762000"/>
            <a:ext cx="4979988" cy="3735388"/>
          </a:xfrm>
          <a:ln/>
        </p:spPr>
      </p:sp>
      <p:sp>
        <p:nvSpPr>
          <p:cNvPr id="67588" name="Rectangle 3">
            <a:extLst>
              <a:ext uri="{FF2B5EF4-FFF2-40B4-BE49-F238E27FC236}">
                <a16:creationId xmlns:a16="http://schemas.microsoft.com/office/drawing/2014/main" id="{09F70FB4-195B-4411-B631-2C7F75F89CCE}"/>
              </a:ext>
            </a:extLst>
          </p:cNvPr>
          <p:cNvSpPr>
            <a:spLocks noGrp="1" noChangeArrowheads="1"/>
          </p:cNvSpPr>
          <p:nvPr>
            <p:ph type="body" idx="1"/>
          </p:nvPr>
        </p:nvSpPr>
        <p:spPr>
          <a:xfrm>
            <a:off x="923925" y="4724400"/>
            <a:ext cx="5003800" cy="4497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475656" y="908720"/>
            <a:ext cx="7772400"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a:solidFill>
                  <a:srgbClr val="FF0000"/>
                </a:solidFill>
              </a:rPr>
              <a:t>Week 10 </a:t>
            </a:r>
            <a:r>
              <a:rPr lang="en-US" altLang="en-US" sz="3200" b="1" dirty="0">
                <a:solidFill>
                  <a:srgbClr val="FF0000"/>
                </a:solidFill>
              </a:rPr>
              <a:t>(</a:t>
            </a:r>
            <a:r>
              <a:rPr lang="en-US" altLang="en-US" sz="3200" b="1">
                <a:solidFill>
                  <a:srgbClr val="FF0000"/>
                </a:solidFill>
              </a:rPr>
              <a:t>Lecture 10)</a:t>
            </a:r>
            <a:endParaRPr lang="en-US" dirty="0">
              <a:solidFill>
                <a:srgbClr val="FF0000"/>
              </a:solidFill>
            </a:endParaRPr>
          </a:p>
        </p:txBody>
      </p:sp>
    </p:spTree>
    <p:extLst>
      <p:ext uri="{BB962C8B-B14F-4D97-AF65-F5344CB8AC3E}">
        <p14:creationId xmlns:p14="http://schemas.microsoft.com/office/powerpoint/2010/main" val="3424727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5">
            <a:extLst>
              <a:ext uri="{FF2B5EF4-FFF2-40B4-BE49-F238E27FC236}">
                <a16:creationId xmlns:a16="http://schemas.microsoft.com/office/drawing/2014/main" id="{CF167DD3-BF85-4A17-90B0-4D01B99A335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2B1D977D-0BA4-492E-AF80-5EFBD4A65B8E}" type="slidenum">
              <a:rPr lang="en-GB" altLang="en-US" sz="1200" smtClean="0">
                <a:solidFill>
                  <a:srgbClr val="898989"/>
                </a:solidFill>
                <a:latin typeface="Arial" panose="020B0604020202020204" pitchFamily="34" charset="0"/>
              </a:rPr>
              <a:pPr>
                <a:spcBef>
                  <a:spcPct val="0"/>
                </a:spcBef>
                <a:buFontTx/>
                <a:buNone/>
              </a:pPr>
              <a:t>2</a:t>
            </a:fld>
            <a:endParaRPr lang="en-GB" altLang="en-US" sz="1200">
              <a:solidFill>
                <a:srgbClr val="898989"/>
              </a:solidFill>
              <a:latin typeface="Arial" panose="020B0604020202020204" pitchFamily="34" charset="0"/>
            </a:endParaRPr>
          </a:p>
        </p:txBody>
      </p:sp>
      <p:sp>
        <p:nvSpPr>
          <p:cNvPr id="6147" name="Rectangle 2">
            <a:extLst>
              <a:ext uri="{FF2B5EF4-FFF2-40B4-BE49-F238E27FC236}">
                <a16:creationId xmlns:a16="http://schemas.microsoft.com/office/drawing/2014/main" id="{964C27CE-6A4F-42D2-90D2-289AB0B6183A}"/>
              </a:ext>
            </a:extLst>
          </p:cNvPr>
          <p:cNvSpPr>
            <a:spLocks noGrp="1"/>
          </p:cNvSpPr>
          <p:nvPr>
            <p:ph type="title"/>
          </p:nvPr>
        </p:nvSpPr>
        <p:spPr>
          <a:xfrm>
            <a:off x="395536" y="153987"/>
            <a:ext cx="7793037" cy="1143000"/>
          </a:xfrm>
          <a:noFill/>
        </p:spPr>
        <p:txBody>
          <a:bodyPr lIns="0" tIns="0" rIns="0" bIns="0"/>
          <a:lstStyle/>
          <a:p>
            <a:pPr eaLnBrk="1" hangingPunct="1"/>
            <a:r>
              <a:rPr lang="en-US" altLang="en-US" sz="4000" b="1" dirty="0">
                <a:solidFill>
                  <a:srgbClr val="FF0000"/>
                </a:solidFill>
                <a:latin typeface="Times New Roman" panose="02020603050405020304" pitchFamily="18" charset="0"/>
              </a:rPr>
              <a:t>Entrepreneur, the</a:t>
            </a:r>
            <a:r>
              <a:rPr lang="en-GB" altLang="en-US" sz="4000" b="1" dirty="0">
                <a:solidFill>
                  <a:srgbClr val="FF0000"/>
                </a:solidFill>
                <a:latin typeface="Times New Roman" panose="02020603050405020304" pitchFamily="18" charset="0"/>
              </a:rPr>
              <a:t> importance of   HR and the role of personality</a:t>
            </a:r>
            <a:endParaRPr lang="en-GB" altLang="en-US" sz="4000" b="1" dirty="0">
              <a:solidFill>
                <a:srgbClr val="FF0000"/>
              </a:solidFill>
              <a:latin typeface="Times New Roman" panose="02020603050405020304" pitchFamily="18" charset="0"/>
              <a:cs typeface="Times New Roman" panose="02020603050405020304" pitchFamily="18" charset="0"/>
            </a:endParaRPr>
          </a:p>
        </p:txBody>
      </p:sp>
      <p:sp>
        <p:nvSpPr>
          <p:cNvPr id="6148" name="Rectangle 3">
            <a:extLst>
              <a:ext uri="{FF2B5EF4-FFF2-40B4-BE49-F238E27FC236}">
                <a16:creationId xmlns:a16="http://schemas.microsoft.com/office/drawing/2014/main" id="{C5AB7674-642E-4A12-9FDB-12FF3FC6CEF0}"/>
              </a:ext>
            </a:extLst>
          </p:cNvPr>
          <p:cNvSpPr>
            <a:spLocks noGrp="1"/>
          </p:cNvSpPr>
          <p:nvPr>
            <p:ph type="body" idx="1"/>
          </p:nvPr>
        </p:nvSpPr>
        <p:spPr>
          <a:xfrm>
            <a:off x="107504" y="1556792"/>
            <a:ext cx="8775700" cy="4114800"/>
          </a:xfrm>
          <a:noFill/>
        </p:spPr>
        <p:txBody>
          <a:bodyPr lIns="90487" tIns="44450" rIns="90487" bIns="44450"/>
          <a:lstStyle/>
          <a:p>
            <a:pPr marL="990600" lvl="1" indent="-533400" eaLnBrk="1" hangingPunct="1"/>
            <a:r>
              <a:rPr lang="en-US" altLang="en-US" sz="3200" b="1" dirty="0">
                <a:latin typeface="Times New Roman" panose="02020603050405020304" pitchFamily="18" charset="0"/>
              </a:rPr>
              <a:t>The Entrepreneur</a:t>
            </a:r>
          </a:p>
          <a:p>
            <a:pPr marL="990600" lvl="1" indent="-533400" eaLnBrk="1" hangingPunct="1"/>
            <a:r>
              <a:rPr lang="en-US" altLang="en-US" sz="3200" b="1" dirty="0">
                <a:latin typeface="Times New Roman" panose="02020603050405020304" pitchFamily="18" charset="0"/>
              </a:rPr>
              <a:t>Stakeholders in Innovation </a:t>
            </a:r>
          </a:p>
          <a:p>
            <a:pPr marL="990600" lvl="1" indent="-533400" eaLnBrk="1" hangingPunct="1"/>
            <a:r>
              <a:rPr lang="en-US" altLang="en-US" sz="3200" b="1" dirty="0">
                <a:latin typeface="Times New Roman" panose="02020603050405020304" pitchFamily="18" charset="0"/>
              </a:rPr>
              <a:t>The Innovator (Entrepreneur)?</a:t>
            </a:r>
          </a:p>
          <a:p>
            <a:pPr marL="990600" lvl="1" indent="-533400" eaLnBrk="1" hangingPunct="1"/>
            <a:r>
              <a:rPr lang="en-US" altLang="en-US" sz="3200" b="1" dirty="0">
                <a:latin typeface="Times New Roman" panose="02020603050405020304" pitchFamily="18" charset="0"/>
              </a:rPr>
              <a:t>Entrepreneur–</a:t>
            </a:r>
            <a:r>
              <a:rPr lang="en-US" altLang="en-US" sz="3200" b="1" i="1" dirty="0">
                <a:latin typeface="Times New Roman" panose="02020603050405020304" pitchFamily="18" charset="0"/>
              </a:rPr>
              <a:t>who are they? </a:t>
            </a:r>
            <a:r>
              <a:rPr lang="en-US" altLang="en-US" sz="3200" b="1" dirty="0">
                <a:latin typeface="Times New Roman" panose="02020603050405020304" pitchFamily="18" charset="0"/>
              </a:rPr>
              <a:t>Evangelist?</a:t>
            </a:r>
          </a:p>
          <a:p>
            <a:pPr marL="990600" lvl="1" indent="-533400" eaLnBrk="1" hangingPunct="1"/>
            <a:r>
              <a:rPr lang="en-US" altLang="en-US" sz="3200" b="1" dirty="0">
                <a:latin typeface="Times New Roman" panose="02020603050405020304" pitchFamily="18" charset="0"/>
              </a:rPr>
              <a:t>The role of personality</a:t>
            </a:r>
          </a:p>
          <a:p>
            <a:pPr marL="990600" lvl="1" indent="-533400" algn="r" eaLnBrk="1" hangingPunct="1">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5">
            <a:extLst>
              <a:ext uri="{FF2B5EF4-FFF2-40B4-BE49-F238E27FC236}">
                <a16:creationId xmlns:a16="http://schemas.microsoft.com/office/drawing/2014/main" id="{06A9C61F-1D9F-4A6C-9EE1-DF364BD10DE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32087E7-3363-466C-93ED-54DEF382F943}" type="slidenum">
              <a:rPr lang="en-GB" altLang="en-US" sz="1200" smtClean="0">
                <a:solidFill>
                  <a:srgbClr val="898989"/>
                </a:solidFill>
                <a:latin typeface="Arial" panose="020B0604020202020204" pitchFamily="34" charset="0"/>
              </a:rPr>
              <a:pPr>
                <a:spcBef>
                  <a:spcPct val="0"/>
                </a:spcBef>
                <a:buFontTx/>
                <a:buNone/>
              </a:pPr>
              <a:t>3</a:t>
            </a:fld>
            <a:endParaRPr lang="en-GB" altLang="en-US" sz="1200">
              <a:solidFill>
                <a:srgbClr val="898989"/>
              </a:solidFill>
              <a:latin typeface="Arial" panose="020B0604020202020204" pitchFamily="34" charset="0"/>
            </a:endParaRPr>
          </a:p>
        </p:txBody>
      </p:sp>
      <p:sp>
        <p:nvSpPr>
          <p:cNvPr id="7171" name="Rectangle 2">
            <a:extLst>
              <a:ext uri="{FF2B5EF4-FFF2-40B4-BE49-F238E27FC236}">
                <a16:creationId xmlns:a16="http://schemas.microsoft.com/office/drawing/2014/main" id="{0202B694-D04A-432C-8AB9-D0C42E58F854}"/>
              </a:ext>
            </a:extLst>
          </p:cNvPr>
          <p:cNvSpPr>
            <a:spLocks noGrp="1"/>
          </p:cNvSpPr>
          <p:nvPr>
            <p:ph type="title"/>
          </p:nvPr>
        </p:nvSpPr>
        <p:spPr>
          <a:xfrm>
            <a:off x="755576" y="115416"/>
            <a:ext cx="8116887" cy="1143000"/>
          </a:xfrm>
          <a:noFill/>
        </p:spPr>
        <p:txBody>
          <a:bodyPr lIns="0" tIns="0" rIns="0" bIns="0"/>
          <a:lstStyle/>
          <a:p>
            <a:pPr algn="r" eaLnBrk="1" hangingPunct="1"/>
            <a:r>
              <a:rPr lang="en-GB" altLang="en-US" sz="4000" b="1" dirty="0">
                <a:solidFill>
                  <a:srgbClr val="FF0000"/>
                </a:solidFill>
                <a:latin typeface="Times New Roman" panose="02020603050405020304" pitchFamily="18" charset="0"/>
              </a:rPr>
              <a:t>the role of personality….. </a:t>
            </a:r>
            <a:endParaRPr lang="en-GB" altLang="en-US" dirty="0">
              <a:solidFill>
                <a:srgbClr val="FF0000"/>
              </a:solidFill>
            </a:endParaRPr>
          </a:p>
        </p:txBody>
      </p:sp>
      <p:sp>
        <p:nvSpPr>
          <p:cNvPr id="7172" name="Rectangle 3">
            <a:extLst>
              <a:ext uri="{FF2B5EF4-FFF2-40B4-BE49-F238E27FC236}">
                <a16:creationId xmlns:a16="http://schemas.microsoft.com/office/drawing/2014/main" id="{AF2F10E8-F46C-4AAE-9B51-2DDDE46021A3}"/>
              </a:ext>
            </a:extLst>
          </p:cNvPr>
          <p:cNvSpPr>
            <a:spLocks noGrp="1"/>
          </p:cNvSpPr>
          <p:nvPr>
            <p:ph type="body" idx="1"/>
          </p:nvPr>
        </p:nvSpPr>
        <p:spPr>
          <a:xfrm>
            <a:off x="168275" y="1484784"/>
            <a:ext cx="8775700" cy="4114800"/>
          </a:xfrm>
          <a:noFill/>
        </p:spPr>
        <p:txBody>
          <a:bodyPr lIns="90487" tIns="44450" rIns="90487" bIns="44450"/>
          <a:lstStyle/>
          <a:p>
            <a:pPr marL="990600" lvl="1" indent="-533400" eaLnBrk="1" hangingPunct="1">
              <a:buFont typeface="Wingdings" panose="05000000000000000000" pitchFamily="2" charset="2"/>
              <a:buNone/>
            </a:pPr>
            <a:r>
              <a:rPr lang="en-US" altLang="en-US" b="1" dirty="0">
                <a:latin typeface="Times New Roman" panose="02020603050405020304" pitchFamily="18" charset="0"/>
              </a:rPr>
              <a:t>Personality will be an important factor in the</a:t>
            </a:r>
          </a:p>
          <a:p>
            <a:pPr marL="990600" lvl="1" indent="-533400" eaLnBrk="1" hangingPunct="1">
              <a:buFont typeface="Wingdings" panose="05000000000000000000" pitchFamily="2" charset="2"/>
              <a:buNone/>
            </a:pPr>
            <a:r>
              <a:rPr lang="en-US" altLang="en-US" b="1" dirty="0">
                <a:latin typeface="Times New Roman" panose="02020603050405020304" pitchFamily="18" charset="0"/>
              </a:rPr>
              <a:t>effectiveness of the entrepreneur.</a:t>
            </a:r>
          </a:p>
          <a:p>
            <a:pPr marL="990600" lvl="1" indent="-533400" eaLnBrk="1" hangingPunct="1"/>
            <a:r>
              <a:rPr lang="en-US" altLang="en-US" b="1" dirty="0">
                <a:latin typeface="Times New Roman" panose="02020603050405020304" pitchFamily="18" charset="0"/>
              </a:rPr>
              <a:t>extrovert - introvert</a:t>
            </a:r>
          </a:p>
          <a:p>
            <a:pPr marL="990600" lvl="1" indent="-533400" eaLnBrk="1" hangingPunct="1"/>
            <a:r>
              <a:rPr lang="en-US" altLang="en-US" b="1" dirty="0">
                <a:latin typeface="Times New Roman" panose="02020603050405020304" pitchFamily="18" charset="0"/>
              </a:rPr>
              <a:t>sensing - intuitive</a:t>
            </a:r>
          </a:p>
          <a:p>
            <a:pPr marL="990600" lvl="1" indent="-533400" eaLnBrk="1" hangingPunct="1"/>
            <a:r>
              <a:rPr lang="en-US" altLang="en-US" b="1" dirty="0">
                <a:latin typeface="Times New Roman" panose="02020603050405020304" pitchFamily="18" charset="0"/>
              </a:rPr>
              <a:t>thinking - feeling</a:t>
            </a:r>
          </a:p>
          <a:p>
            <a:pPr marL="990600" lvl="1" indent="-533400" eaLnBrk="1" hangingPunct="1"/>
            <a:r>
              <a:rPr lang="en-US" altLang="en-US" b="1" dirty="0">
                <a:latin typeface="Times New Roman" panose="02020603050405020304" pitchFamily="18" charset="0"/>
              </a:rPr>
              <a:t>judgment – perception</a:t>
            </a:r>
          </a:p>
          <a:p>
            <a:pPr marL="990600" lvl="1" indent="-533400" algn="r" eaLnBrk="1" hangingPunct="1">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Number Placeholder 5">
            <a:extLst>
              <a:ext uri="{FF2B5EF4-FFF2-40B4-BE49-F238E27FC236}">
                <a16:creationId xmlns:a16="http://schemas.microsoft.com/office/drawing/2014/main" id="{BD43B737-88EB-491E-82D5-1F8946B5494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4AB4A0E-C3A3-467D-BEC5-921626E6BAAC}" type="slidenum">
              <a:rPr lang="en-GB" altLang="en-US" sz="1200" smtClean="0">
                <a:solidFill>
                  <a:srgbClr val="898989"/>
                </a:solidFill>
                <a:latin typeface="Arial" panose="020B0604020202020204" pitchFamily="34" charset="0"/>
              </a:rPr>
              <a:pPr>
                <a:spcBef>
                  <a:spcPct val="0"/>
                </a:spcBef>
                <a:buFontTx/>
                <a:buNone/>
              </a:pPr>
              <a:t>4</a:t>
            </a:fld>
            <a:endParaRPr lang="en-GB" altLang="en-US" sz="1200">
              <a:solidFill>
                <a:srgbClr val="898989"/>
              </a:solidFill>
              <a:latin typeface="Arial" panose="020B0604020202020204" pitchFamily="34" charset="0"/>
            </a:endParaRPr>
          </a:p>
        </p:txBody>
      </p:sp>
      <p:sp>
        <p:nvSpPr>
          <p:cNvPr id="8195" name="Rectangle 2">
            <a:extLst>
              <a:ext uri="{FF2B5EF4-FFF2-40B4-BE49-F238E27FC236}">
                <a16:creationId xmlns:a16="http://schemas.microsoft.com/office/drawing/2014/main" id="{DC037AEF-7149-4DFD-8988-A9591F77E12B}"/>
              </a:ext>
            </a:extLst>
          </p:cNvPr>
          <p:cNvSpPr>
            <a:spLocks noGrp="1"/>
          </p:cNvSpPr>
          <p:nvPr>
            <p:ph type="title"/>
          </p:nvPr>
        </p:nvSpPr>
        <p:spPr>
          <a:xfrm>
            <a:off x="827088" y="533400"/>
            <a:ext cx="8116887" cy="1143000"/>
          </a:xfrm>
          <a:noFill/>
        </p:spPr>
        <p:txBody>
          <a:bodyPr lIns="0" tIns="0" rIns="0" bIns="0"/>
          <a:lstStyle/>
          <a:p>
            <a:pPr algn="r" eaLnBrk="1" hangingPunct="1"/>
            <a:r>
              <a:rPr lang="en-GB" altLang="en-US" sz="4000" b="1" dirty="0">
                <a:solidFill>
                  <a:srgbClr val="FF0000"/>
                </a:solidFill>
                <a:latin typeface="Times New Roman" panose="02020603050405020304" pitchFamily="18" charset="0"/>
              </a:rPr>
              <a:t>the role of personality</a:t>
            </a:r>
            <a:r>
              <a:rPr lang="en-GB" altLang="en-US" sz="4000" b="1" dirty="0">
                <a:solidFill>
                  <a:srgbClr val="0000FF"/>
                </a:solidFill>
                <a:latin typeface="Times New Roman" panose="02020603050405020304" pitchFamily="18" charset="0"/>
              </a:rPr>
              <a:t>…..</a:t>
            </a:r>
          </a:p>
        </p:txBody>
      </p:sp>
      <p:sp>
        <p:nvSpPr>
          <p:cNvPr id="8196" name="Rectangle 3">
            <a:extLst>
              <a:ext uri="{FF2B5EF4-FFF2-40B4-BE49-F238E27FC236}">
                <a16:creationId xmlns:a16="http://schemas.microsoft.com/office/drawing/2014/main" id="{8145A527-08E7-436F-A87E-58D137D925C1}"/>
              </a:ext>
            </a:extLst>
          </p:cNvPr>
          <p:cNvSpPr>
            <a:spLocks noGrp="1"/>
          </p:cNvSpPr>
          <p:nvPr>
            <p:ph type="body" idx="1"/>
          </p:nvPr>
        </p:nvSpPr>
        <p:spPr>
          <a:xfrm>
            <a:off x="0" y="1484784"/>
            <a:ext cx="8775700" cy="4114800"/>
          </a:xfrm>
          <a:noFill/>
        </p:spPr>
        <p:txBody>
          <a:bodyPr lIns="90487" tIns="44450" rIns="90487" bIns="44450"/>
          <a:lstStyle/>
          <a:p>
            <a:pPr marL="990600" lvl="1" indent="-533400" eaLnBrk="1" hangingPunct="1">
              <a:buFont typeface="Wingdings" panose="05000000000000000000" pitchFamily="2" charset="2"/>
              <a:buNone/>
            </a:pPr>
            <a:r>
              <a:rPr lang="en-US" altLang="en-US" b="1" dirty="0">
                <a:latin typeface="Times New Roman" panose="02020603050405020304" pitchFamily="18" charset="0"/>
              </a:rPr>
              <a:t>One study found that:</a:t>
            </a:r>
          </a:p>
          <a:p>
            <a:pPr marL="990600" lvl="1" indent="-533400" eaLnBrk="1" hangingPunct="1">
              <a:buFont typeface="Wingdings" panose="05000000000000000000" pitchFamily="2" charset="2"/>
              <a:buNone/>
            </a:pPr>
            <a:r>
              <a:rPr lang="en-US" altLang="en-US" b="1" dirty="0">
                <a:latin typeface="Times New Roman" panose="02020603050405020304" pitchFamily="18" charset="0"/>
              </a:rPr>
              <a:t>Intuitive - visionary – extrovert personalities have:</a:t>
            </a:r>
          </a:p>
          <a:p>
            <a:pPr marL="990600" lvl="1" indent="-533400" eaLnBrk="1" hangingPunct="1"/>
            <a:r>
              <a:rPr lang="en-US" altLang="en-US" b="1" dirty="0">
                <a:latin typeface="Times New Roman" panose="02020603050405020304" pitchFamily="18" charset="0"/>
              </a:rPr>
              <a:t>creative</a:t>
            </a:r>
          </a:p>
          <a:p>
            <a:pPr marL="990600" lvl="1" indent="-533400" eaLnBrk="1" hangingPunct="1"/>
            <a:r>
              <a:rPr lang="en-US" altLang="en-US" b="1" dirty="0">
                <a:latin typeface="Times New Roman" panose="02020603050405020304" pitchFamily="18" charset="0"/>
              </a:rPr>
              <a:t>unrealistic</a:t>
            </a:r>
          </a:p>
          <a:p>
            <a:pPr marL="990600" lvl="1" indent="-533400" eaLnBrk="1" hangingPunct="1"/>
            <a:r>
              <a:rPr lang="en-US" altLang="en-US" b="1" dirty="0">
                <a:latin typeface="Times New Roman" panose="02020603050405020304" pitchFamily="18" charset="0"/>
              </a:rPr>
              <a:t>favoring centralized approaches</a:t>
            </a:r>
          </a:p>
          <a:p>
            <a:pPr marL="990600" lvl="1" indent="-533400" eaLnBrk="1" hangingPunct="1"/>
            <a:r>
              <a:rPr lang="en-US" altLang="en-US" b="1" dirty="0">
                <a:latin typeface="Times New Roman" panose="02020603050405020304" pitchFamily="18" charset="0"/>
              </a:rPr>
              <a:t>unable to prioritize</a:t>
            </a:r>
          </a:p>
          <a:p>
            <a:pPr marL="990600" lvl="1" indent="-533400" algn="r" eaLnBrk="1" hangingPunct="1">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a:extLst>
              <a:ext uri="{FF2B5EF4-FFF2-40B4-BE49-F238E27FC236}">
                <a16:creationId xmlns:a16="http://schemas.microsoft.com/office/drawing/2014/main" id="{A88C0F1F-C684-4B88-8DD0-E7F2CC45BE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661C7CF-04C5-4C21-B15A-7337A495530A}" type="slidenum">
              <a:rPr lang="en-GB" altLang="en-US" sz="1200" smtClean="0">
                <a:solidFill>
                  <a:srgbClr val="898989"/>
                </a:solidFill>
                <a:latin typeface="Arial" panose="020B0604020202020204" pitchFamily="34" charset="0"/>
              </a:rPr>
              <a:pPr>
                <a:spcBef>
                  <a:spcPct val="0"/>
                </a:spcBef>
                <a:buFontTx/>
                <a:buNone/>
              </a:pPr>
              <a:t>5</a:t>
            </a:fld>
            <a:endParaRPr lang="en-GB" altLang="en-US" sz="1200">
              <a:solidFill>
                <a:srgbClr val="898989"/>
              </a:solidFill>
              <a:latin typeface="Arial" panose="020B0604020202020204" pitchFamily="34" charset="0"/>
            </a:endParaRPr>
          </a:p>
        </p:txBody>
      </p:sp>
      <p:sp>
        <p:nvSpPr>
          <p:cNvPr id="9219" name="Rectangle 2">
            <a:extLst>
              <a:ext uri="{FF2B5EF4-FFF2-40B4-BE49-F238E27FC236}">
                <a16:creationId xmlns:a16="http://schemas.microsoft.com/office/drawing/2014/main" id="{AE6E984A-AED1-47FB-8489-DCA17688685B}"/>
              </a:ext>
            </a:extLst>
          </p:cNvPr>
          <p:cNvSpPr>
            <a:spLocks noGrp="1"/>
          </p:cNvSpPr>
          <p:nvPr>
            <p:ph type="title"/>
          </p:nvPr>
        </p:nvSpPr>
        <p:spPr>
          <a:xfrm>
            <a:off x="827088" y="533400"/>
            <a:ext cx="8116887" cy="1143000"/>
          </a:xfrm>
          <a:noFill/>
        </p:spPr>
        <p:txBody>
          <a:bodyPr lIns="0" tIns="0" rIns="0" bIns="0"/>
          <a:lstStyle/>
          <a:p>
            <a:pPr algn="r" eaLnBrk="1" hangingPunct="1"/>
            <a:r>
              <a:rPr lang="en-GB" altLang="en-US" sz="4000" b="1" dirty="0">
                <a:solidFill>
                  <a:srgbClr val="FF0000"/>
                </a:solidFill>
                <a:latin typeface="Times New Roman" panose="02020603050405020304" pitchFamily="18" charset="0"/>
              </a:rPr>
              <a:t>the role of personality</a:t>
            </a:r>
            <a:r>
              <a:rPr lang="en-GB" altLang="en-US" sz="4000" b="1" dirty="0">
                <a:solidFill>
                  <a:srgbClr val="3333FF"/>
                </a:solidFill>
                <a:latin typeface="Times New Roman" panose="02020603050405020304" pitchFamily="18" charset="0"/>
              </a:rPr>
              <a:t>…..</a:t>
            </a:r>
            <a:endParaRPr lang="en-GB" altLang="en-US" dirty="0">
              <a:solidFill>
                <a:srgbClr val="3333FF"/>
              </a:solidFill>
            </a:endParaRPr>
          </a:p>
        </p:txBody>
      </p:sp>
      <p:sp>
        <p:nvSpPr>
          <p:cNvPr id="9220" name="Rectangle 3">
            <a:extLst>
              <a:ext uri="{FF2B5EF4-FFF2-40B4-BE49-F238E27FC236}">
                <a16:creationId xmlns:a16="http://schemas.microsoft.com/office/drawing/2014/main" id="{55DDF8B5-0572-4823-B073-55CBEE691F75}"/>
              </a:ext>
            </a:extLst>
          </p:cNvPr>
          <p:cNvSpPr>
            <a:spLocks noGrp="1"/>
          </p:cNvSpPr>
          <p:nvPr>
            <p:ph type="body" idx="1"/>
          </p:nvPr>
        </p:nvSpPr>
        <p:spPr>
          <a:xfrm>
            <a:off x="179388" y="2017713"/>
            <a:ext cx="8775700" cy="4114800"/>
          </a:xfrm>
          <a:noFill/>
        </p:spPr>
        <p:txBody>
          <a:bodyPr lIns="90487" tIns="44450" rIns="90487" bIns="44450"/>
          <a:lstStyle/>
          <a:p>
            <a:pPr marL="990600" lvl="1" indent="-533400" eaLnBrk="1" hangingPunct="1">
              <a:buFont typeface="Wingdings" panose="05000000000000000000" pitchFamily="2" charset="2"/>
              <a:buNone/>
            </a:pPr>
            <a:r>
              <a:rPr lang="en-US" altLang="en-US" b="1">
                <a:latin typeface="Times New Roman" panose="02020603050405020304" pitchFamily="18" charset="0"/>
              </a:rPr>
              <a:t>b)	Sensing - rationalist - introvert:</a:t>
            </a:r>
          </a:p>
          <a:p>
            <a:pPr marL="990600" lvl="1" indent="-533400" eaLnBrk="1" hangingPunct="1"/>
            <a:r>
              <a:rPr lang="en-US" altLang="en-US" b="1">
                <a:latin typeface="Times New Roman" panose="02020603050405020304" pitchFamily="18" charset="0"/>
              </a:rPr>
              <a:t>realistic</a:t>
            </a:r>
          </a:p>
          <a:p>
            <a:pPr marL="990600" lvl="1" indent="-533400" eaLnBrk="1" hangingPunct="1"/>
            <a:r>
              <a:rPr lang="en-US" altLang="en-US" b="1">
                <a:latin typeface="Times New Roman" panose="02020603050405020304" pitchFamily="18" charset="0"/>
              </a:rPr>
              <a:t>logic-oriented</a:t>
            </a:r>
          </a:p>
          <a:p>
            <a:pPr marL="990600" lvl="1" indent="-533400" eaLnBrk="1" hangingPunct="1"/>
            <a:r>
              <a:rPr lang="en-US" altLang="en-US" b="1">
                <a:latin typeface="Times New Roman" panose="02020603050405020304" pitchFamily="18" charset="0"/>
              </a:rPr>
              <a:t>applied strict discipline</a:t>
            </a:r>
          </a:p>
          <a:p>
            <a:pPr marL="990600" lvl="1" indent="-533400" eaLnBrk="1" hangingPunct="1"/>
            <a:r>
              <a:rPr lang="en-US" altLang="en-US" b="1">
                <a:latin typeface="Times New Roman" panose="02020603050405020304" pitchFamily="18" charset="0"/>
              </a:rPr>
              <a:t>more planning</a:t>
            </a:r>
          </a:p>
          <a:p>
            <a:pPr marL="990600" lvl="1" indent="-533400" algn="r" eaLnBrk="1" hangingPunct="1">
              <a:buFont typeface="Wingdings" panose="05000000000000000000" pitchFamily="2" charset="2"/>
              <a:buNone/>
            </a:pPr>
            <a:r>
              <a:rPr lang="en-GB" altLang="en-US" sz="3600" b="1">
                <a:solidFill>
                  <a:schemeClr val="hlink"/>
                </a:solidFill>
                <a:latin typeface="Times New Roman" panose="02020603050405020304" pitchFamily="18" charset="0"/>
              </a:rPr>
              <a:t>~</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Number Placeholder 5">
            <a:extLst>
              <a:ext uri="{FF2B5EF4-FFF2-40B4-BE49-F238E27FC236}">
                <a16:creationId xmlns:a16="http://schemas.microsoft.com/office/drawing/2014/main" id="{42FE4D9D-B65E-4E9C-9150-CCEBBAB813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C963BA7-398C-496F-872B-2EE974A70182}" type="slidenum">
              <a:rPr lang="en-GB" altLang="en-US" sz="1200" smtClean="0">
                <a:solidFill>
                  <a:srgbClr val="898989"/>
                </a:solidFill>
                <a:latin typeface="Arial" panose="020B0604020202020204" pitchFamily="34" charset="0"/>
              </a:rPr>
              <a:pPr>
                <a:spcBef>
                  <a:spcPct val="0"/>
                </a:spcBef>
                <a:buFontTx/>
                <a:buNone/>
              </a:pPr>
              <a:t>6</a:t>
            </a:fld>
            <a:endParaRPr lang="en-GB" altLang="en-US" sz="1200">
              <a:solidFill>
                <a:srgbClr val="898989"/>
              </a:solidFill>
              <a:latin typeface="Arial" panose="020B0604020202020204" pitchFamily="34" charset="0"/>
            </a:endParaRPr>
          </a:p>
        </p:txBody>
      </p:sp>
      <p:sp>
        <p:nvSpPr>
          <p:cNvPr id="10243" name="Rectangle 2">
            <a:extLst>
              <a:ext uri="{FF2B5EF4-FFF2-40B4-BE49-F238E27FC236}">
                <a16:creationId xmlns:a16="http://schemas.microsoft.com/office/drawing/2014/main" id="{DFDEE58B-D8F5-4FE3-9FCF-68E4A7BE5542}"/>
              </a:ext>
            </a:extLst>
          </p:cNvPr>
          <p:cNvSpPr>
            <a:spLocks noGrp="1"/>
          </p:cNvSpPr>
          <p:nvPr>
            <p:ph type="title"/>
          </p:nvPr>
        </p:nvSpPr>
        <p:spPr>
          <a:xfrm>
            <a:off x="827088" y="533400"/>
            <a:ext cx="8116887" cy="1143000"/>
          </a:xfrm>
          <a:noFill/>
        </p:spPr>
        <p:txBody>
          <a:bodyPr lIns="0" tIns="0" rIns="0" bIns="0"/>
          <a:lstStyle/>
          <a:p>
            <a:pPr algn="r" eaLnBrk="1" hangingPunct="1"/>
            <a:r>
              <a:rPr lang="en-GB" altLang="en-US" b="1" dirty="0">
                <a:solidFill>
                  <a:srgbClr val="FF0000"/>
                </a:solidFill>
                <a:latin typeface="Times New Roman" panose="02020603050405020304" pitchFamily="18" charset="0"/>
              </a:rPr>
              <a:t>in Summary</a:t>
            </a:r>
            <a:r>
              <a:rPr lang="en-GB" altLang="en-US" b="1" dirty="0">
                <a:solidFill>
                  <a:srgbClr val="3333FF"/>
                </a:solidFill>
                <a:latin typeface="Times New Roman" panose="02020603050405020304" pitchFamily="18" charset="0"/>
              </a:rPr>
              <a:t>……</a:t>
            </a:r>
            <a:endParaRPr lang="en-GB" altLang="en-US" sz="4800" dirty="0">
              <a:solidFill>
                <a:srgbClr val="3333FF"/>
              </a:solidFill>
            </a:endParaRPr>
          </a:p>
        </p:txBody>
      </p:sp>
      <p:sp>
        <p:nvSpPr>
          <p:cNvPr id="10244" name="Rectangle 3">
            <a:extLst>
              <a:ext uri="{FF2B5EF4-FFF2-40B4-BE49-F238E27FC236}">
                <a16:creationId xmlns:a16="http://schemas.microsoft.com/office/drawing/2014/main" id="{4F1D81D0-CB0C-4FD0-95D2-204D68B6ED1A}"/>
              </a:ext>
            </a:extLst>
          </p:cNvPr>
          <p:cNvSpPr>
            <a:spLocks noGrp="1"/>
          </p:cNvSpPr>
          <p:nvPr>
            <p:ph type="body" idx="1"/>
          </p:nvPr>
        </p:nvSpPr>
        <p:spPr>
          <a:xfrm>
            <a:off x="179388" y="2017713"/>
            <a:ext cx="8775700" cy="4114800"/>
          </a:xfrm>
          <a:noFill/>
        </p:spPr>
        <p:txBody>
          <a:bodyPr lIns="90487" tIns="44450" rIns="90487" bIns="44450"/>
          <a:lstStyle/>
          <a:p>
            <a:pPr marL="990600" lvl="1" indent="-533400" eaLnBrk="1" hangingPunct="1">
              <a:buFont typeface="Wingdings" panose="05000000000000000000" pitchFamily="2" charset="2"/>
              <a:buNone/>
            </a:pPr>
            <a:r>
              <a:rPr lang="en-GB" altLang="en-US" b="1">
                <a:latin typeface="Times New Roman" panose="02020603050405020304" pitchFamily="18" charset="0"/>
              </a:rPr>
              <a:t>IT/IS Planning needs entrepreneurs from business or</a:t>
            </a:r>
          </a:p>
          <a:p>
            <a:pPr marL="990600" lvl="1" indent="-533400" eaLnBrk="1" hangingPunct="1">
              <a:buFont typeface="Wingdings" panose="05000000000000000000" pitchFamily="2" charset="2"/>
              <a:buNone/>
            </a:pPr>
            <a:r>
              <a:rPr lang="en-GB" altLang="en-US" b="1">
                <a:latin typeface="Times New Roman" panose="02020603050405020304" pitchFamily="18" charset="0"/>
              </a:rPr>
              <a:t>IT side with the following approaches: </a:t>
            </a:r>
          </a:p>
          <a:p>
            <a:pPr marL="990600" lvl="1" indent="-533400" eaLnBrk="1" hangingPunct="1"/>
            <a:r>
              <a:rPr lang="en-GB" altLang="en-US" b="1">
                <a:latin typeface="Times New Roman" panose="02020603050405020304" pitchFamily="18" charset="0"/>
              </a:rPr>
              <a:t>Risk taking </a:t>
            </a:r>
          </a:p>
          <a:p>
            <a:pPr marL="990600" lvl="1" indent="-533400" eaLnBrk="1" hangingPunct="1"/>
            <a:r>
              <a:rPr lang="en-GB" altLang="en-US" b="1">
                <a:latin typeface="Times New Roman" panose="02020603050405020304" pitchFamily="18" charset="0"/>
              </a:rPr>
              <a:t>Visionary </a:t>
            </a:r>
          </a:p>
          <a:p>
            <a:pPr marL="990600" lvl="1" indent="-533400" eaLnBrk="1" hangingPunct="1"/>
            <a:r>
              <a:rPr lang="en-GB" altLang="en-US" b="1">
                <a:latin typeface="Times New Roman" panose="02020603050405020304" pitchFamily="18" charset="0"/>
              </a:rPr>
              <a:t>Helicopter View </a:t>
            </a:r>
          </a:p>
          <a:p>
            <a:pPr marL="990600" lvl="1" indent="-533400" eaLnBrk="1" hangingPunct="1"/>
            <a:r>
              <a:rPr lang="en-GB" altLang="en-US" b="1">
                <a:latin typeface="Times New Roman" panose="02020603050405020304" pitchFamily="18" charset="0"/>
              </a:rPr>
              <a:t>Entrepreneur</a:t>
            </a:r>
          </a:p>
          <a:p>
            <a:pPr marL="990600" lvl="1" indent="-533400" algn="r" eaLnBrk="1" hangingPunct="1">
              <a:buFont typeface="Wingdings" panose="05000000000000000000" pitchFamily="2" charset="2"/>
              <a:buNone/>
            </a:pPr>
            <a:r>
              <a:rPr lang="en-GB" altLang="en-US" sz="3600" b="1">
                <a:solidFill>
                  <a:schemeClr val="hlink"/>
                </a:solidFill>
                <a:latin typeface="Times New Roman" panose="02020603050405020304" pitchFamily="18" charset="0"/>
              </a:rPr>
              <a:t>~</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Number Placeholder 5">
            <a:extLst>
              <a:ext uri="{FF2B5EF4-FFF2-40B4-BE49-F238E27FC236}">
                <a16:creationId xmlns:a16="http://schemas.microsoft.com/office/drawing/2014/main" id="{E696FF66-C233-488B-A61E-38B4FF9187C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1780CAF-B46F-4552-ABD4-B52B979C916C}" type="slidenum">
              <a:rPr lang="en-GB" altLang="en-US" sz="1200" smtClean="0">
                <a:solidFill>
                  <a:srgbClr val="898989"/>
                </a:solidFill>
                <a:latin typeface="Arial" panose="020B0604020202020204" pitchFamily="34" charset="0"/>
              </a:rPr>
              <a:pPr>
                <a:spcBef>
                  <a:spcPct val="0"/>
                </a:spcBef>
                <a:buFontTx/>
                <a:buNone/>
              </a:pPr>
              <a:t>7</a:t>
            </a:fld>
            <a:endParaRPr lang="en-GB" altLang="en-US" sz="1200">
              <a:solidFill>
                <a:srgbClr val="898989"/>
              </a:solidFill>
              <a:latin typeface="Arial" panose="020B0604020202020204" pitchFamily="34" charset="0"/>
            </a:endParaRPr>
          </a:p>
        </p:txBody>
      </p:sp>
      <p:sp>
        <p:nvSpPr>
          <p:cNvPr id="11267" name="Rectangle 2">
            <a:extLst>
              <a:ext uri="{FF2B5EF4-FFF2-40B4-BE49-F238E27FC236}">
                <a16:creationId xmlns:a16="http://schemas.microsoft.com/office/drawing/2014/main" id="{9C4E9232-70D2-49C9-A4D9-B2B51E6405D7}"/>
              </a:ext>
            </a:extLst>
          </p:cNvPr>
          <p:cNvSpPr>
            <a:spLocks noGrp="1"/>
          </p:cNvSpPr>
          <p:nvPr>
            <p:ph type="title"/>
          </p:nvPr>
        </p:nvSpPr>
        <p:spPr>
          <a:xfrm>
            <a:off x="559849" y="136525"/>
            <a:ext cx="7793037" cy="1143000"/>
          </a:xfrm>
          <a:noFill/>
        </p:spPr>
        <p:txBody>
          <a:bodyPr lIns="0" tIns="0" rIns="0" bIns="0"/>
          <a:lstStyle/>
          <a:p>
            <a:pPr eaLnBrk="1" hangingPunct="1"/>
            <a:r>
              <a:rPr lang="en-GB" altLang="en-US" sz="4000" b="1" dirty="0">
                <a:solidFill>
                  <a:srgbClr val="FF0000"/>
                </a:solidFill>
                <a:latin typeface="Times New Roman" panose="02020603050405020304" pitchFamily="18" charset="0"/>
                <a:cs typeface="Times New Roman" panose="02020603050405020304" pitchFamily="18" charset="0"/>
              </a:rPr>
              <a:t>Power and Innovation</a:t>
            </a:r>
            <a:endParaRPr lang="en-GB" altLang="en-US" sz="4000" b="1" dirty="0">
              <a:solidFill>
                <a:srgbClr val="0000FF"/>
              </a:solidFill>
              <a:latin typeface="Times New Roman" panose="02020603050405020304" pitchFamily="18" charset="0"/>
              <a:cs typeface="Times New Roman" panose="02020603050405020304" pitchFamily="18" charset="0"/>
            </a:endParaRPr>
          </a:p>
        </p:txBody>
      </p:sp>
      <p:sp>
        <p:nvSpPr>
          <p:cNvPr id="11268" name="Rectangle 3">
            <a:extLst>
              <a:ext uri="{FF2B5EF4-FFF2-40B4-BE49-F238E27FC236}">
                <a16:creationId xmlns:a16="http://schemas.microsoft.com/office/drawing/2014/main" id="{714F3666-0B18-4F26-8F17-CAD1F05F5A58}"/>
              </a:ext>
            </a:extLst>
          </p:cNvPr>
          <p:cNvSpPr>
            <a:spLocks noGrp="1"/>
          </p:cNvSpPr>
          <p:nvPr>
            <p:ph type="body" idx="1"/>
          </p:nvPr>
        </p:nvSpPr>
        <p:spPr>
          <a:xfrm>
            <a:off x="-88900" y="1279525"/>
            <a:ext cx="8775700" cy="4114800"/>
          </a:xfrm>
          <a:noFill/>
        </p:spPr>
        <p:txBody>
          <a:bodyPr lIns="90487" tIns="44450" rIns="90487" bIns="44450"/>
          <a:lstStyle/>
          <a:p>
            <a:pPr marL="609600" indent="-609600" eaLnBrk="1" hangingPunct="1">
              <a:lnSpc>
                <a:spcPct val="80000"/>
              </a:lnSpc>
            </a:pPr>
            <a:r>
              <a:rPr lang="en-US" altLang="en-US" sz="2800" b="1" dirty="0">
                <a:latin typeface="Times New Roman" panose="02020603050405020304" pitchFamily="18" charset="0"/>
              </a:rPr>
              <a:t>A key element of the development of any impactful innovation concerns the distribution of power. </a:t>
            </a:r>
          </a:p>
          <a:p>
            <a:pPr marL="609600" indent="-609600" eaLnBrk="1" hangingPunct="1">
              <a:lnSpc>
                <a:spcPct val="80000"/>
              </a:lnSpc>
            </a:pPr>
            <a:endParaRPr lang="en-US" altLang="en-US" sz="2800" b="1" dirty="0">
              <a:latin typeface="Times New Roman" panose="02020603050405020304" pitchFamily="18" charset="0"/>
            </a:endParaRPr>
          </a:p>
          <a:p>
            <a:pPr marL="609600" indent="-609600" eaLnBrk="1" hangingPunct="1">
              <a:lnSpc>
                <a:spcPct val="80000"/>
              </a:lnSpc>
            </a:pPr>
            <a:r>
              <a:rPr lang="en-US" altLang="en-US" sz="2800" b="1" dirty="0">
                <a:latin typeface="Times New Roman" panose="02020603050405020304" pitchFamily="18" charset="0"/>
              </a:rPr>
              <a:t>Indeed the primary driving force of an innovation &amp; planning exercises may be power and power games.</a:t>
            </a:r>
          </a:p>
          <a:p>
            <a:pPr marL="609600" indent="-609600" eaLnBrk="1" hangingPunct="1">
              <a:lnSpc>
                <a:spcPct val="80000"/>
              </a:lnSpc>
              <a:buFont typeface="Wingdings" panose="05000000000000000000" pitchFamily="2" charset="2"/>
              <a:buNone/>
            </a:pPr>
            <a:endParaRPr lang="en-US" altLang="en-US" sz="2800" b="1" dirty="0">
              <a:latin typeface="Times New Roman" panose="02020603050405020304" pitchFamily="18" charset="0"/>
            </a:endParaRPr>
          </a:p>
          <a:p>
            <a:pPr marL="609600" indent="-609600" eaLnBrk="1" hangingPunct="1">
              <a:lnSpc>
                <a:spcPct val="80000"/>
              </a:lnSpc>
            </a:pPr>
            <a:r>
              <a:rPr lang="en-US" altLang="en-US" sz="2800" b="1" dirty="0">
                <a:latin typeface="Times New Roman" panose="02020603050405020304" pitchFamily="18" charset="0"/>
              </a:rPr>
              <a:t>Power pervades all action and discussion in an </a:t>
            </a:r>
            <a:r>
              <a:rPr lang="en-US" altLang="en-US" sz="2800" b="1" dirty="0" err="1">
                <a:latin typeface="Times New Roman" panose="02020603050405020304" pitchFamily="18" charset="0"/>
              </a:rPr>
              <a:t>organisation</a:t>
            </a:r>
            <a:r>
              <a:rPr lang="en-US" altLang="en-US" sz="2800" b="1" dirty="0">
                <a:latin typeface="Times New Roman" panose="02020603050405020304" pitchFamily="18" charset="0"/>
              </a:rPr>
              <a:t>, so we can expect it to be an important element of an Innovation</a:t>
            </a:r>
            <a:endParaRPr lang="en-GB" altLang="en-US" sz="2400" b="1"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5">
            <a:extLst>
              <a:ext uri="{FF2B5EF4-FFF2-40B4-BE49-F238E27FC236}">
                <a16:creationId xmlns:a16="http://schemas.microsoft.com/office/drawing/2014/main" id="{4A98E5AA-48B6-49BE-9CA1-76532AA05F8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2180A31-5697-4CBE-B6D6-4EEBEB603BDA}" type="slidenum">
              <a:rPr lang="en-GB" altLang="en-US" sz="1200" smtClean="0">
                <a:solidFill>
                  <a:srgbClr val="898989"/>
                </a:solidFill>
                <a:latin typeface="Arial" panose="020B0604020202020204" pitchFamily="34" charset="0"/>
              </a:rPr>
              <a:pPr>
                <a:spcBef>
                  <a:spcPct val="0"/>
                </a:spcBef>
                <a:buFontTx/>
                <a:buNone/>
              </a:pPr>
              <a:t>8</a:t>
            </a:fld>
            <a:endParaRPr lang="en-GB" altLang="en-US" sz="1200">
              <a:solidFill>
                <a:srgbClr val="898989"/>
              </a:solidFill>
              <a:latin typeface="Arial" panose="020B0604020202020204" pitchFamily="34" charset="0"/>
            </a:endParaRPr>
          </a:p>
        </p:txBody>
      </p:sp>
      <p:sp>
        <p:nvSpPr>
          <p:cNvPr id="12291" name="Rectangle 2">
            <a:extLst>
              <a:ext uri="{FF2B5EF4-FFF2-40B4-BE49-F238E27FC236}">
                <a16:creationId xmlns:a16="http://schemas.microsoft.com/office/drawing/2014/main" id="{0BF67063-3AEE-46D5-81A6-D3FEA99BDD66}"/>
              </a:ext>
            </a:extLst>
          </p:cNvPr>
          <p:cNvSpPr>
            <a:spLocks noGrp="1"/>
          </p:cNvSpPr>
          <p:nvPr>
            <p:ph type="title"/>
          </p:nvPr>
        </p:nvSpPr>
        <p:spPr>
          <a:xfrm>
            <a:off x="893763" y="44624"/>
            <a:ext cx="7793037" cy="1143000"/>
          </a:xfrm>
          <a:noFill/>
        </p:spPr>
        <p:txBody>
          <a:bodyPr lIns="0" tIns="0" rIns="0" bIns="0"/>
          <a:lstStyle/>
          <a:p>
            <a:pPr eaLnBrk="1" hangingPunct="1"/>
            <a:r>
              <a:rPr lang="en-GB" altLang="en-US" sz="4000" b="1" dirty="0">
                <a:solidFill>
                  <a:srgbClr val="FF0000"/>
                </a:solidFill>
                <a:latin typeface="Times New Roman" panose="02020603050405020304" pitchFamily="18" charset="0"/>
                <a:cs typeface="Times New Roman" panose="02020603050405020304" pitchFamily="18" charset="0"/>
              </a:rPr>
              <a:t>Power and Innovation </a:t>
            </a:r>
            <a:r>
              <a:rPr lang="en-GB" altLang="en-US" sz="4000" b="1" dirty="0">
                <a:solidFill>
                  <a:srgbClr val="0000FF"/>
                </a:solidFill>
                <a:latin typeface="Times New Roman" panose="02020603050405020304" pitchFamily="18" charset="0"/>
                <a:cs typeface="Times New Roman" panose="02020603050405020304" pitchFamily="18" charset="0"/>
              </a:rPr>
              <a:t>– </a:t>
            </a:r>
            <a:r>
              <a:rPr lang="en-GB" altLang="en-US" sz="2800" b="1" i="1" dirty="0">
                <a:solidFill>
                  <a:schemeClr val="hlink"/>
                </a:solidFill>
                <a:latin typeface="Times New Roman" panose="02020603050405020304" pitchFamily="18" charset="0"/>
                <a:cs typeface="Times New Roman" panose="02020603050405020304" pitchFamily="18" charset="0"/>
              </a:rPr>
              <a:t>    the problem</a:t>
            </a:r>
          </a:p>
        </p:txBody>
      </p:sp>
      <p:sp>
        <p:nvSpPr>
          <p:cNvPr id="12292" name="Rectangle 3">
            <a:extLst>
              <a:ext uri="{FF2B5EF4-FFF2-40B4-BE49-F238E27FC236}">
                <a16:creationId xmlns:a16="http://schemas.microsoft.com/office/drawing/2014/main" id="{4944A861-7A85-4A74-80DB-C97180895D60}"/>
              </a:ext>
            </a:extLst>
          </p:cNvPr>
          <p:cNvSpPr>
            <a:spLocks noGrp="1"/>
          </p:cNvSpPr>
          <p:nvPr>
            <p:ph type="body" idx="1"/>
          </p:nvPr>
        </p:nvSpPr>
        <p:spPr>
          <a:xfrm>
            <a:off x="323056" y="1206079"/>
            <a:ext cx="8497888" cy="4579937"/>
          </a:xfrm>
          <a:noFill/>
        </p:spPr>
        <p:txBody>
          <a:bodyPr lIns="90487" tIns="44450" rIns="90487" bIns="44450"/>
          <a:lstStyle/>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Planning approaches using strategic management</a:t>
            </a:r>
          </a:p>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tools do not explicitly </a:t>
            </a:r>
            <a:r>
              <a:rPr lang="en-US" altLang="en-US" sz="2800" b="1" dirty="0" err="1">
                <a:latin typeface="Times New Roman" panose="02020603050405020304" pitchFamily="18" charset="0"/>
              </a:rPr>
              <a:t>recognise</a:t>
            </a:r>
            <a:r>
              <a:rPr lang="en-US" altLang="en-US" sz="2800" b="1" dirty="0">
                <a:latin typeface="Times New Roman" panose="02020603050405020304" pitchFamily="18" charset="0"/>
              </a:rPr>
              <a:t> the role of power and</a:t>
            </a:r>
          </a:p>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politics.</a:t>
            </a:r>
          </a:p>
          <a:p>
            <a:pPr marL="609600" indent="-609600" eaLnBrk="1" hangingPunct="1">
              <a:lnSpc>
                <a:spcPct val="80000"/>
              </a:lnSpc>
              <a:buFont typeface="Wingdings" panose="05000000000000000000" pitchFamily="2" charset="2"/>
              <a:buNone/>
            </a:pPr>
            <a:endParaRPr lang="en-US" altLang="en-US" sz="2800" b="1" dirty="0">
              <a:latin typeface="Times New Roman" panose="02020603050405020304" pitchFamily="18" charset="0"/>
            </a:endParaRPr>
          </a:p>
          <a:p>
            <a:pPr marL="609600" indent="-609600" eaLnBrk="1" hangingPunct="1">
              <a:lnSpc>
                <a:spcPct val="80000"/>
              </a:lnSpc>
              <a:buFont typeface="Wingdings" panose="05000000000000000000" pitchFamily="2" charset="2"/>
              <a:buNone/>
            </a:pPr>
            <a:r>
              <a:rPr lang="en-US" altLang="en-US" sz="2800" b="1" dirty="0">
                <a:latin typeface="Times New Roman" panose="02020603050405020304" pitchFamily="18" charset="0"/>
              </a:rPr>
              <a:t>BUT Power involves:</a:t>
            </a:r>
          </a:p>
          <a:p>
            <a:pPr marL="609600" indent="-609600" eaLnBrk="1" hangingPunct="1">
              <a:lnSpc>
                <a:spcPct val="80000"/>
              </a:lnSpc>
            </a:pPr>
            <a:r>
              <a:rPr lang="en-US" altLang="en-US" sz="2800" b="1" dirty="0">
                <a:latin typeface="Times New Roman" panose="02020603050405020304" pitchFamily="18" charset="0"/>
              </a:rPr>
              <a:t>influence, </a:t>
            </a:r>
          </a:p>
          <a:p>
            <a:pPr marL="609600" indent="-609600" eaLnBrk="1" hangingPunct="1">
              <a:lnSpc>
                <a:spcPct val="80000"/>
              </a:lnSpc>
            </a:pPr>
            <a:r>
              <a:rPr lang="en-US" altLang="en-US" sz="2800" b="1" dirty="0">
                <a:latin typeface="Times New Roman" panose="02020603050405020304" pitchFamily="18" charset="0"/>
              </a:rPr>
              <a:t>personality, </a:t>
            </a:r>
          </a:p>
          <a:p>
            <a:pPr marL="609600" indent="-609600" eaLnBrk="1" hangingPunct="1">
              <a:lnSpc>
                <a:spcPct val="80000"/>
              </a:lnSpc>
            </a:pPr>
            <a:r>
              <a:rPr lang="en-US" altLang="en-US" sz="2800" b="1" dirty="0">
                <a:latin typeface="Times New Roman" panose="02020603050405020304" pitchFamily="18" charset="0"/>
              </a:rPr>
              <a:t>control of resources,</a:t>
            </a:r>
          </a:p>
          <a:p>
            <a:pPr marL="609600" indent="-609600" eaLnBrk="1" hangingPunct="1">
              <a:lnSpc>
                <a:spcPct val="80000"/>
              </a:lnSpc>
            </a:pPr>
            <a:r>
              <a:rPr lang="en-US" altLang="en-US" sz="2800" b="1" dirty="0">
                <a:latin typeface="Times New Roman" panose="02020603050405020304" pitchFamily="18" charset="0"/>
              </a:rPr>
              <a:t>position in </a:t>
            </a:r>
            <a:r>
              <a:rPr lang="en-US" altLang="en-US" sz="2800" b="1" dirty="0" err="1">
                <a:latin typeface="Times New Roman" panose="02020603050405020304" pitchFamily="18" charset="0"/>
              </a:rPr>
              <a:t>organisations</a:t>
            </a:r>
            <a:r>
              <a:rPr lang="en-US" altLang="en-US" sz="2800" b="1" dirty="0">
                <a:latin typeface="Times New Roman" panose="02020603050405020304" pitchFamily="18" charset="0"/>
              </a:rPr>
              <a:t>.</a:t>
            </a:r>
          </a:p>
          <a:p>
            <a:pPr marL="609600" indent="-609600" algn="r" eaLnBrk="1" hangingPunct="1">
              <a:lnSpc>
                <a:spcPct val="80000"/>
              </a:lnSpc>
              <a:buFont typeface="Wingdings" panose="05000000000000000000" pitchFamily="2" charset="2"/>
              <a:buNone/>
            </a:pPr>
            <a:r>
              <a:rPr lang="en-GB" altLang="en-US" sz="2400" b="1" dirty="0">
                <a:solidFill>
                  <a:schemeClr val="hlink"/>
                </a:solidFill>
                <a:latin typeface="Times New Roman" panose="02020603050405020304" pitchFamily="18" charset="0"/>
              </a:rPr>
              <a:t>~</a:t>
            </a:r>
          </a:p>
          <a:p>
            <a:pPr marL="609600" indent="-609600" algn="r" eaLnBrk="1" hangingPunct="1">
              <a:lnSpc>
                <a:spcPct val="80000"/>
              </a:lnSpc>
              <a:buFont typeface="Wingdings" panose="05000000000000000000" pitchFamily="2" charset="2"/>
              <a:buNone/>
            </a:pPr>
            <a:endParaRPr lang="en-GB" altLang="en-US" sz="1600" b="1"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a:extLst>
              <a:ext uri="{FF2B5EF4-FFF2-40B4-BE49-F238E27FC236}">
                <a16:creationId xmlns:a16="http://schemas.microsoft.com/office/drawing/2014/main" id="{1FB9A1C3-9493-477B-B0FD-3759899EB0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09AF39C-755D-45EE-8440-13724962FD81}" type="slidenum">
              <a:rPr lang="en-GB" altLang="en-US" sz="1200" smtClean="0">
                <a:solidFill>
                  <a:srgbClr val="898989"/>
                </a:solidFill>
                <a:latin typeface="Arial" panose="020B0604020202020204" pitchFamily="34" charset="0"/>
              </a:rPr>
              <a:pPr>
                <a:spcBef>
                  <a:spcPct val="0"/>
                </a:spcBef>
                <a:buFontTx/>
                <a:buNone/>
              </a:pPr>
              <a:t>9</a:t>
            </a:fld>
            <a:endParaRPr lang="en-GB" altLang="en-US" sz="1200">
              <a:solidFill>
                <a:srgbClr val="898989"/>
              </a:solidFill>
              <a:latin typeface="Arial" panose="020B0604020202020204" pitchFamily="34" charset="0"/>
            </a:endParaRPr>
          </a:p>
        </p:txBody>
      </p:sp>
      <p:sp>
        <p:nvSpPr>
          <p:cNvPr id="13315" name="Rectangle 2">
            <a:extLst>
              <a:ext uri="{FF2B5EF4-FFF2-40B4-BE49-F238E27FC236}">
                <a16:creationId xmlns:a16="http://schemas.microsoft.com/office/drawing/2014/main" id="{B06D3A02-CB06-40BF-BCF8-4CD7F1CA17B0}"/>
              </a:ext>
            </a:extLst>
          </p:cNvPr>
          <p:cNvSpPr>
            <a:spLocks noGrp="1"/>
          </p:cNvSpPr>
          <p:nvPr>
            <p:ph type="title"/>
          </p:nvPr>
        </p:nvSpPr>
        <p:spPr>
          <a:xfrm>
            <a:off x="1043608" y="44624"/>
            <a:ext cx="7793037" cy="1143000"/>
          </a:xfrm>
          <a:noFill/>
        </p:spPr>
        <p:txBody>
          <a:bodyPr lIns="0" tIns="0" rIns="0" bIns="0"/>
          <a:lstStyle/>
          <a:p>
            <a:pPr eaLnBrk="1" hangingPunct="1"/>
            <a:r>
              <a:rPr lang="en-US" altLang="en-US" sz="4800" b="1" dirty="0">
                <a:solidFill>
                  <a:srgbClr val="0000FF"/>
                </a:solidFill>
                <a:latin typeface="Times New Roman" panose="02020603050405020304" pitchFamily="18" charset="0"/>
              </a:rPr>
              <a:t>Micro and Macro Power</a:t>
            </a:r>
            <a:endParaRPr lang="en-GB" altLang="en-US" sz="4800" b="1" dirty="0">
              <a:solidFill>
                <a:srgbClr val="0000FF"/>
              </a:solidFill>
              <a:latin typeface="Times New Roman" panose="02020603050405020304" pitchFamily="18" charset="0"/>
              <a:cs typeface="Times New Roman" panose="02020603050405020304" pitchFamily="18" charset="0"/>
            </a:endParaRPr>
          </a:p>
        </p:txBody>
      </p:sp>
      <p:sp>
        <p:nvSpPr>
          <p:cNvPr id="13316" name="Rectangle 3">
            <a:extLst>
              <a:ext uri="{FF2B5EF4-FFF2-40B4-BE49-F238E27FC236}">
                <a16:creationId xmlns:a16="http://schemas.microsoft.com/office/drawing/2014/main" id="{4F321704-3B38-4A48-ADEF-42B8EC1A86E9}"/>
              </a:ext>
            </a:extLst>
          </p:cNvPr>
          <p:cNvSpPr>
            <a:spLocks noGrp="1"/>
          </p:cNvSpPr>
          <p:nvPr>
            <p:ph type="body" idx="1"/>
          </p:nvPr>
        </p:nvSpPr>
        <p:spPr>
          <a:xfrm>
            <a:off x="94456" y="1103312"/>
            <a:ext cx="8955088" cy="4651375"/>
          </a:xfrm>
          <a:noFill/>
        </p:spPr>
        <p:txBody>
          <a:bodyPr lIns="90487" tIns="44450" rIns="90487" bIns="44450"/>
          <a:lstStyle/>
          <a:p>
            <a:pPr marL="609600" indent="-609600" eaLnBrk="1" hangingPunct="1">
              <a:lnSpc>
                <a:spcPct val="90000"/>
              </a:lnSpc>
              <a:buFont typeface="Wingdings" panose="05000000000000000000" pitchFamily="2" charset="2"/>
              <a:buNone/>
            </a:pPr>
            <a:r>
              <a:rPr lang="en-US" altLang="en-US" sz="2400" b="1" dirty="0">
                <a:latin typeface="Times New Roman" panose="02020603050405020304" pitchFamily="18" charset="0"/>
              </a:rPr>
              <a:t>Mintzberg (2004) classify power as Micro &amp; Macro.</a:t>
            </a:r>
          </a:p>
          <a:p>
            <a:pPr marL="609600" indent="-609600" eaLnBrk="1" hangingPunct="1">
              <a:lnSpc>
                <a:spcPct val="90000"/>
              </a:lnSpc>
            </a:pPr>
            <a:r>
              <a:rPr lang="en-US" altLang="en-US" sz="2400" b="1" dirty="0">
                <a:solidFill>
                  <a:srgbClr val="0000FF"/>
                </a:solidFill>
                <a:latin typeface="Times New Roman" panose="02020603050405020304" pitchFamily="18" charset="0"/>
              </a:rPr>
              <a:t>Micro power</a:t>
            </a:r>
            <a:r>
              <a:rPr lang="en-US" altLang="en-US" sz="2400" b="1" dirty="0">
                <a:latin typeface="Times New Roman" panose="02020603050405020304" pitchFamily="18" charset="0"/>
              </a:rPr>
              <a:t> resides within the org.  It involves coalitions between groups within the org., dealing with differences and conflict, arguments about scarce resources and so on.   Power structures reside within the </a:t>
            </a:r>
            <a:r>
              <a:rPr lang="en-US" altLang="en-US" sz="2400" b="1" dirty="0" err="1">
                <a:latin typeface="Times New Roman" panose="02020603050405020304" pitchFamily="18" charset="0"/>
              </a:rPr>
              <a:t>organisation</a:t>
            </a:r>
            <a:r>
              <a:rPr lang="en-US" altLang="en-US" sz="2400" b="1" dirty="0">
                <a:latin typeface="Times New Roman" panose="02020603050405020304" pitchFamily="18" charset="0"/>
              </a:rPr>
              <a:t> which can be </a:t>
            </a:r>
            <a:r>
              <a:rPr lang="en-US" altLang="en-US" sz="2400" b="1" dirty="0">
                <a:solidFill>
                  <a:schemeClr val="hlink"/>
                </a:solidFill>
                <a:latin typeface="Times New Roman" panose="02020603050405020304" pitchFamily="18" charset="0"/>
              </a:rPr>
              <a:t>helpful </a:t>
            </a:r>
            <a:r>
              <a:rPr lang="en-US" altLang="en-US" sz="2400" b="1" dirty="0">
                <a:latin typeface="Times New Roman" panose="02020603050405020304" pitchFamily="18" charset="0"/>
              </a:rPr>
              <a:t>OR </a:t>
            </a:r>
            <a:r>
              <a:rPr lang="en-US" altLang="en-US" sz="2400" b="1" dirty="0">
                <a:solidFill>
                  <a:schemeClr val="hlink"/>
                </a:solidFill>
                <a:latin typeface="Times New Roman" panose="02020603050405020304" pitchFamily="18" charset="0"/>
              </a:rPr>
              <a:t>debilitating</a:t>
            </a:r>
            <a:endParaRPr lang="en-US" altLang="en-US" sz="2400" b="1" dirty="0">
              <a:latin typeface="Times New Roman" panose="02020603050405020304" pitchFamily="18" charset="0"/>
            </a:endParaRPr>
          </a:p>
          <a:p>
            <a:pPr marL="609600" indent="-609600" eaLnBrk="1" hangingPunct="1">
              <a:lnSpc>
                <a:spcPct val="90000"/>
              </a:lnSpc>
              <a:buFont typeface="Wingdings" panose="05000000000000000000" pitchFamily="2" charset="2"/>
              <a:buNone/>
            </a:pPr>
            <a:endParaRPr lang="en-US" altLang="en-US" sz="2400" b="1" dirty="0">
              <a:latin typeface="Times New Roman" panose="02020603050405020304" pitchFamily="18" charset="0"/>
            </a:endParaRPr>
          </a:p>
          <a:p>
            <a:pPr marL="609600" indent="-609600" eaLnBrk="1" hangingPunct="1">
              <a:lnSpc>
                <a:spcPct val="90000"/>
              </a:lnSpc>
            </a:pPr>
            <a:r>
              <a:rPr lang="en-US" altLang="en-US" sz="2400" b="1" dirty="0">
                <a:solidFill>
                  <a:srgbClr val="0000FF"/>
                </a:solidFill>
                <a:latin typeface="Times New Roman" panose="02020603050405020304" pitchFamily="18" charset="0"/>
              </a:rPr>
              <a:t>Macro power</a:t>
            </a:r>
            <a:r>
              <a:rPr lang="en-US" altLang="en-US" sz="2400" b="1" dirty="0">
                <a:latin typeface="Times New Roman" panose="02020603050405020304" pitchFamily="18" charset="0"/>
              </a:rPr>
              <a:t> concerns the external control of org.  Here power may reside with the government, unions, suppliers, competitors or customers. </a:t>
            </a:r>
          </a:p>
          <a:p>
            <a:pPr marL="609600" indent="-609600" eaLnBrk="1" hangingPunct="1">
              <a:lnSpc>
                <a:spcPct val="90000"/>
              </a:lnSpc>
              <a:buFont typeface="Wingdings" panose="05000000000000000000" pitchFamily="2" charset="2"/>
              <a:buNone/>
            </a:pPr>
            <a:r>
              <a:rPr lang="en-US" altLang="en-US" sz="2400" b="1" dirty="0">
                <a:latin typeface="Times New Roman" panose="02020603050405020304" pitchFamily="18" charset="0"/>
              </a:rPr>
              <a:t> E.g. customers may have the power to force suppliers to innovate  specific system/technology (e.g. ATM)                                  </a:t>
            </a:r>
            <a:r>
              <a:rPr lang="en-GB" altLang="en-US" b="1" dirty="0">
                <a:solidFill>
                  <a:schemeClr val="hlink"/>
                </a:solidFill>
                <a:latin typeface="Times New Roman" panose="02020603050405020304" pitchFamily="18" charset="0"/>
              </a:rPr>
              <a:t>~</a:t>
            </a:r>
            <a:endParaRPr lang="en-GB" altLang="en-US" sz="2000" b="1" dirty="0">
              <a:solidFill>
                <a:srgbClr val="000000"/>
              </a:solidFill>
              <a:latin typeface="Times New Roman" panose="02020603050405020304" pitchFamily="18" charset="0"/>
              <a:cs typeface="Times New Roman" panose="02020603050405020304" pitchFamily="18" charset="0"/>
            </a:endParaRPr>
          </a:p>
          <a:p>
            <a:pPr marL="609600" indent="-609600" eaLnBrk="1" hangingPunct="1">
              <a:lnSpc>
                <a:spcPct val="90000"/>
              </a:lnSpc>
              <a:buFont typeface="Wingdings" panose="05000000000000000000" pitchFamily="2" charset="2"/>
              <a:buNone/>
            </a:pPr>
            <a:endParaRPr lang="en-GB" altLang="en-US" sz="2400" b="1" dirty="0">
              <a:latin typeface="Times New Roman" panose="02020603050405020304" pitchFamily="18" charset="0"/>
            </a:endParaRP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a:extLst>
              <a:ext uri="{FF2B5EF4-FFF2-40B4-BE49-F238E27FC236}">
                <a16:creationId xmlns:a16="http://schemas.microsoft.com/office/drawing/2014/main" id="{6437B1FF-7CEB-42FC-B62E-6DB0D089E34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0D3FAB4-E5F3-4536-9B7C-D278471B2674}" type="slidenum">
              <a:rPr lang="en-GB" altLang="en-US" sz="1200" smtClean="0">
                <a:solidFill>
                  <a:srgbClr val="898989"/>
                </a:solidFill>
                <a:latin typeface="Arial" panose="020B0604020202020204" pitchFamily="34" charset="0"/>
              </a:rPr>
              <a:pPr>
                <a:spcBef>
                  <a:spcPct val="0"/>
                </a:spcBef>
                <a:buFontTx/>
                <a:buNone/>
              </a:pPr>
              <a:t>10</a:t>
            </a:fld>
            <a:endParaRPr lang="en-GB" altLang="en-US" sz="1200">
              <a:solidFill>
                <a:srgbClr val="898989"/>
              </a:solidFill>
              <a:latin typeface="Arial" panose="020B0604020202020204" pitchFamily="34" charset="0"/>
            </a:endParaRPr>
          </a:p>
        </p:txBody>
      </p:sp>
      <p:sp>
        <p:nvSpPr>
          <p:cNvPr id="14339" name="Rectangle 2">
            <a:extLst>
              <a:ext uri="{FF2B5EF4-FFF2-40B4-BE49-F238E27FC236}">
                <a16:creationId xmlns:a16="http://schemas.microsoft.com/office/drawing/2014/main" id="{6BE42494-0CCF-4110-8DD7-3D6874C3AA99}"/>
              </a:ext>
            </a:extLst>
          </p:cNvPr>
          <p:cNvSpPr>
            <a:spLocks noGrp="1"/>
          </p:cNvSpPr>
          <p:nvPr>
            <p:ph type="title"/>
          </p:nvPr>
        </p:nvSpPr>
        <p:spPr>
          <a:xfrm>
            <a:off x="809625" y="25391"/>
            <a:ext cx="7793037" cy="1143000"/>
          </a:xfrm>
          <a:noFill/>
        </p:spPr>
        <p:txBody>
          <a:bodyPr lIns="0" tIns="0" rIns="0" bIns="0"/>
          <a:lstStyle/>
          <a:p>
            <a:pPr eaLnBrk="1" hangingPunct="1"/>
            <a:r>
              <a:rPr lang="en-US" altLang="en-US" sz="4800" b="1" dirty="0">
                <a:solidFill>
                  <a:srgbClr val="0000FF"/>
                </a:solidFill>
                <a:latin typeface="Times New Roman" panose="02020603050405020304" pitchFamily="18" charset="0"/>
              </a:rPr>
              <a:t>Micro and Macro Power</a:t>
            </a:r>
            <a:endParaRPr lang="en-GB" altLang="en-US" sz="5400" b="1" dirty="0">
              <a:latin typeface="Times New Roman" panose="02020603050405020304" pitchFamily="18" charset="0"/>
            </a:endParaRPr>
          </a:p>
        </p:txBody>
      </p:sp>
      <p:sp>
        <p:nvSpPr>
          <p:cNvPr id="14340" name="Rectangle 3">
            <a:extLst>
              <a:ext uri="{FF2B5EF4-FFF2-40B4-BE49-F238E27FC236}">
                <a16:creationId xmlns:a16="http://schemas.microsoft.com/office/drawing/2014/main" id="{A5C80D42-6572-4BE4-88AE-4901592D5685}"/>
              </a:ext>
            </a:extLst>
          </p:cNvPr>
          <p:cNvSpPr>
            <a:spLocks noGrp="1"/>
          </p:cNvSpPr>
          <p:nvPr>
            <p:ph type="body" idx="1"/>
          </p:nvPr>
        </p:nvSpPr>
        <p:spPr>
          <a:xfrm>
            <a:off x="457199" y="1168391"/>
            <a:ext cx="8497888" cy="4114800"/>
          </a:xfrm>
          <a:noFill/>
        </p:spPr>
        <p:txBody>
          <a:bodyPr lIns="90487" tIns="44450" rIns="90487" bIns="44450"/>
          <a:lstStyle/>
          <a:p>
            <a:pPr marL="609600" indent="-609600" eaLnBrk="1" hangingPunct="1">
              <a:buFont typeface="Wingdings" panose="05000000000000000000" pitchFamily="2" charset="2"/>
              <a:buNone/>
            </a:pPr>
            <a:r>
              <a:rPr lang="en-US" altLang="en-US" sz="3600" b="1" dirty="0">
                <a:latin typeface="Times New Roman" panose="02020603050405020304" pitchFamily="18" charset="0"/>
              </a:rPr>
              <a:t>Hardy and </a:t>
            </a:r>
            <a:r>
              <a:rPr lang="en-US" altLang="en-US" sz="3600" b="1" dirty="0" err="1">
                <a:latin typeface="Times New Roman" panose="02020603050405020304" pitchFamily="18" charset="0"/>
              </a:rPr>
              <a:t>Redivo</a:t>
            </a:r>
            <a:r>
              <a:rPr lang="en-US" altLang="en-US" sz="3600" b="1" dirty="0">
                <a:latin typeface="Times New Roman" panose="02020603050405020304" pitchFamily="18" charset="0"/>
              </a:rPr>
              <a:t> (2001) have</a:t>
            </a:r>
          </a:p>
          <a:p>
            <a:pPr marL="609600" indent="-609600" eaLnBrk="1" hangingPunct="1">
              <a:buFont typeface="Wingdings" panose="05000000000000000000" pitchFamily="2" charset="2"/>
              <a:buNone/>
            </a:pPr>
            <a:r>
              <a:rPr lang="en-US" altLang="en-US" sz="3600" b="1" dirty="0">
                <a:latin typeface="Times New Roman" panose="02020603050405020304" pitchFamily="18" charset="0"/>
              </a:rPr>
              <a:t>classified power into THREE types:</a:t>
            </a:r>
          </a:p>
          <a:p>
            <a:pPr marL="609600" indent="-609600" eaLnBrk="1" hangingPunct="1">
              <a:buFont typeface="Wingdings" panose="05000000000000000000" pitchFamily="2" charset="2"/>
              <a:buAutoNum type="alphaLcParenR"/>
            </a:pPr>
            <a:r>
              <a:rPr lang="en-US" altLang="en-US" b="1" dirty="0">
                <a:latin typeface="Times New Roman" panose="02020603050405020304" pitchFamily="18" charset="0"/>
              </a:rPr>
              <a:t>Power of Resources</a:t>
            </a:r>
          </a:p>
          <a:p>
            <a:pPr marL="609600" indent="-609600" eaLnBrk="1" hangingPunct="1">
              <a:buFont typeface="Wingdings" panose="05000000000000000000" pitchFamily="2" charset="2"/>
              <a:buAutoNum type="alphaLcParenR"/>
            </a:pPr>
            <a:r>
              <a:rPr lang="en-US" altLang="en-US" b="1" dirty="0">
                <a:latin typeface="Times New Roman" panose="02020603050405020304" pitchFamily="18" charset="0"/>
              </a:rPr>
              <a:t>Power of Process</a:t>
            </a:r>
          </a:p>
          <a:p>
            <a:pPr marL="609600" indent="-609600" eaLnBrk="1" hangingPunct="1">
              <a:buFont typeface="Wingdings" panose="05000000000000000000" pitchFamily="2" charset="2"/>
              <a:buAutoNum type="alphaLcParenR"/>
            </a:pPr>
            <a:r>
              <a:rPr lang="en-US" altLang="en-US" b="1" dirty="0">
                <a:latin typeface="Times New Roman" panose="02020603050405020304" pitchFamily="18" charset="0"/>
              </a:rPr>
              <a:t>Power of Meaning</a:t>
            </a:r>
            <a:r>
              <a:rPr lang="en-US" altLang="en-US" dirty="0">
                <a:latin typeface="Times New Roman" panose="02020603050405020304" pitchFamily="18" charset="0"/>
              </a:rPr>
              <a:t> </a:t>
            </a:r>
          </a:p>
          <a:p>
            <a:pPr marL="609600" indent="-609600" algn="r" eaLnBrk="1" hangingPunct="1">
              <a:buFont typeface="Wingdings" panose="05000000000000000000" pitchFamily="2" charset="2"/>
              <a:buNone/>
            </a:pPr>
            <a:r>
              <a:rPr lang="en-GB" altLang="en-US" sz="4000" b="1" dirty="0">
                <a:solidFill>
                  <a:schemeClr val="hlink"/>
                </a:solidFill>
                <a:latin typeface="Times New Roman" panose="02020603050405020304" pitchFamily="18" charset="0"/>
              </a:rPr>
              <a:t>~</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6884C642-7F0A-4B71-A090-F0FAEFC257F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9D14C462-9762-4D75-ACC4-710A01D5F20A}" type="slidenum">
              <a:rPr lang="en-GB" altLang="en-US" sz="1200" smtClean="0">
                <a:solidFill>
                  <a:srgbClr val="898989"/>
                </a:solidFill>
                <a:latin typeface="Arial" panose="020B0604020202020204" pitchFamily="34" charset="0"/>
              </a:rPr>
              <a:pPr>
                <a:spcBef>
                  <a:spcPct val="0"/>
                </a:spcBef>
                <a:buFontTx/>
                <a:buNone/>
              </a:pPr>
              <a:t>11</a:t>
            </a:fld>
            <a:endParaRPr lang="en-GB" altLang="en-US" sz="1200">
              <a:solidFill>
                <a:srgbClr val="898989"/>
              </a:solidFill>
              <a:latin typeface="Arial" panose="020B0604020202020204" pitchFamily="34" charset="0"/>
            </a:endParaRPr>
          </a:p>
        </p:txBody>
      </p:sp>
      <p:sp>
        <p:nvSpPr>
          <p:cNvPr id="15363" name="Rectangle 2">
            <a:extLst>
              <a:ext uri="{FF2B5EF4-FFF2-40B4-BE49-F238E27FC236}">
                <a16:creationId xmlns:a16="http://schemas.microsoft.com/office/drawing/2014/main" id="{EB5F1243-9874-435E-B5C7-61686F3D16E6}"/>
              </a:ext>
            </a:extLst>
          </p:cNvPr>
          <p:cNvSpPr>
            <a:spLocks noGrp="1"/>
          </p:cNvSpPr>
          <p:nvPr>
            <p:ph type="title"/>
          </p:nvPr>
        </p:nvSpPr>
        <p:spPr>
          <a:xfrm>
            <a:off x="1162051" y="156017"/>
            <a:ext cx="7793037" cy="1143000"/>
          </a:xfrm>
          <a:noFill/>
        </p:spPr>
        <p:txBody>
          <a:bodyPr lIns="0" tIns="0" rIns="0" bIns="0"/>
          <a:lstStyle/>
          <a:p>
            <a:pPr marL="762000" indent="-762000" eaLnBrk="1" hangingPunct="1"/>
            <a:r>
              <a:rPr lang="en-US" altLang="en-US" b="1" dirty="0">
                <a:solidFill>
                  <a:srgbClr val="0000FF"/>
                </a:solidFill>
                <a:latin typeface="Times New Roman" panose="02020603050405020304" pitchFamily="18" charset="0"/>
              </a:rPr>
              <a:t>a)	Power of Resources</a:t>
            </a:r>
            <a:endParaRPr lang="en-GB" altLang="en-US" b="1" dirty="0">
              <a:solidFill>
                <a:srgbClr val="0000FF"/>
              </a:solidFill>
              <a:latin typeface="Times New Roman" panose="02020603050405020304" pitchFamily="18" charset="0"/>
              <a:cs typeface="Times New Roman" panose="02020603050405020304" pitchFamily="18" charset="0"/>
            </a:endParaRPr>
          </a:p>
        </p:txBody>
      </p:sp>
      <p:sp>
        <p:nvSpPr>
          <p:cNvPr id="15364" name="Rectangle 3">
            <a:extLst>
              <a:ext uri="{FF2B5EF4-FFF2-40B4-BE49-F238E27FC236}">
                <a16:creationId xmlns:a16="http://schemas.microsoft.com/office/drawing/2014/main" id="{37B1787F-D15E-4025-876E-F13BB99B2517}"/>
              </a:ext>
            </a:extLst>
          </p:cNvPr>
          <p:cNvSpPr>
            <a:spLocks noGrp="1"/>
          </p:cNvSpPr>
          <p:nvPr>
            <p:ph type="body" idx="1"/>
          </p:nvPr>
        </p:nvSpPr>
        <p:spPr>
          <a:xfrm>
            <a:off x="219868" y="1299017"/>
            <a:ext cx="8704263" cy="4651375"/>
          </a:xfrm>
          <a:noFill/>
        </p:spPr>
        <p:txBody>
          <a:bodyPr lIns="90487" tIns="44450" rIns="90487" bIns="44450"/>
          <a:lstStyle/>
          <a:p>
            <a:pPr marL="609600" indent="-609600" eaLnBrk="1" hangingPunct="1"/>
            <a:r>
              <a:rPr lang="en-US" altLang="en-US" sz="2800" b="1" dirty="0">
                <a:latin typeface="Times New Roman" panose="02020603050405020304" pitchFamily="18" charset="0"/>
              </a:rPr>
              <a:t>Control of resources</a:t>
            </a:r>
          </a:p>
          <a:p>
            <a:pPr marL="609600" indent="-609600" eaLnBrk="1" hangingPunct="1">
              <a:buFont typeface="Wingdings" panose="05000000000000000000" pitchFamily="2" charset="2"/>
              <a:buNone/>
            </a:pPr>
            <a:r>
              <a:rPr lang="en-US" altLang="en-US" sz="2400" b="1" dirty="0">
                <a:latin typeface="Times New Roman" panose="02020603050405020304" pitchFamily="18" charset="0"/>
              </a:rPr>
              <a:t>Obtaining resources critical to the </a:t>
            </a:r>
            <a:r>
              <a:rPr lang="en-US" altLang="en-US" sz="2400" b="1" dirty="0" err="1">
                <a:latin typeface="Times New Roman" panose="02020603050405020304" pitchFamily="18" charset="0"/>
              </a:rPr>
              <a:t>organisation</a:t>
            </a:r>
            <a:r>
              <a:rPr lang="en-US" altLang="en-US" sz="2400" b="1" dirty="0">
                <a:latin typeface="Times New Roman" panose="02020603050405020304" pitchFamily="18" charset="0"/>
              </a:rPr>
              <a:t> e.g.</a:t>
            </a:r>
          </a:p>
          <a:p>
            <a:pPr marL="609600" indent="-609600" eaLnBrk="1" hangingPunct="1">
              <a:buFont typeface="Wingdings" panose="05000000000000000000" pitchFamily="2" charset="2"/>
              <a:buNone/>
            </a:pPr>
            <a:r>
              <a:rPr lang="en-US" altLang="en-US" sz="2400" b="1" dirty="0">
                <a:latin typeface="Times New Roman" panose="02020603050405020304" pitchFamily="18" charset="0"/>
              </a:rPr>
              <a:t>grants, contracts etc</a:t>
            </a:r>
            <a:r>
              <a:rPr lang="en-US" altLang="en-US" sz="2800" b="1" dirty="0">
                <a:latin typeface="Times New Roman" panose="02020603050405020304" pitchFamily="18" charset="0"/>
              </a:rPr>
              <a:t>.</a:t>
            </a:r>
          </a:p>
          <a:p>
            <a:pPr marL="609600" indent="-609600" eaLnBrk="1" hangingPunct="1">
              <a:buFont typeface="Wingdings" panose="05000000000000000000" pitchFamily="2" charset="2"/>
              <a:buNone/>
            </a:pPr>
            <a:endParaRPr lang="en-US" altLang="en-US" sz="2800" b="1" dirty="0">
              <a:latin typeface="Times New Roman" panose="02020603050405020304" pitchFamily="18" charset="0"/>
            </a:endParaRPr>
          </a:p>
          <a:p>
            <a:pPr marL="609600" indent="-609600" eaLnBrk="1" hangingPunct="1"/>
            <a:r>
              <a:rPr lang="en-US" altLang="en-US" sz="2800" b="1" dirty="0">
                <a:latin typeface="Times New Roman" panose="02020603050405020304" pitchFamily="18" charset="0"/>
              </a:rPr>
              <a:t>Rewards and sanctions</a:t>
            </a:r>
          </a:p>
          <a:p>
            <a:pPr marL="609600" indent="-609600" eaLnBrk="1" hangingPunct="1"/>
            <a:r>
              <a:rPr lang="en-US" altLang="en-US" sz="2800" b="1" dirty="0">
                <a:latin typeface="Times New Roman" panose="02020603050405020304" pitchFamily="18" charset="0"/>
              </a:rPr>
              <a:t>Access to resources</a:t>
            </a:r>
          </a:p>
          <a:p>
            <a:pPr marL="990600" lvl="1" indent="-533400" eaLnBrk="1" hangingPunct="1"/>
            <a:r>
              <a:rPr lang="en-US" altLang="en-US" sz="2400" b="1" dirty="0">
                <a:latin typeface="Times New Roman" panose="02020603050405020304" pitchFamily="18" charset="0"/>
              </a:rPr>
              <a:t>authority</a:t>
            </a:r>
          </a:p>
          <a:p>
            <a:pPr marL="990600" lvl="1" indent="-533400" eaLnBrk="1" hangingPunct="1"/>
            <a:r>
              <a:rPr lang="en-US" altLang="en-US" sz="2400" b="1" dirty="0">
                <a:latin typeface="Times New Roman" panose="02020603050405020304" pitchFamily="18" charset="0"/>
              </a:rPr>
              <a:t>experts </a:t>
            </a:r>
          </a:p>
          <a:p>
            <a:pPr marL="990600" lvl="1" indent="-533400" algn="r" eaLnBrk="1" hangingPunct="1">
              <a:buFont typeface="Wingdings" panose="05000000000000000000" pitchFamily="2" charset="2"/>
              <a:buNone/>
            </a:pPr>
            <a:r>
              <a:rPr lang="en-GB" altLang="en-US" sz="3200" b="1" dirty="0">
                <a:solidFill>
                  <a:schemeClr val="hlink"/>
                </a:solidFill>
                <a:latin typeface="Times New Roman" panose="02020603050405020304" pitchFamily="18" charset="0"/>
              </a:rPr>
              <a:t>~</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5">
            <a:extLst>
              <a:ext uri="{FF2B5EF4-FFF2-40B4-BE49-F238E27FC236}">
                <a16:creationId xmlns:a16="http://schemas.microsoft.com/office/drawing/2014/main" id="{01556442-7613-40A0-A33A-CDE388C4B4C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7CEA967-0800-4CEA-AD45-336649F19CF2}" type="slidenum">
              <a:rPr lang="en-GB" altLang="en-US" sz="1200" smtClean="0">
                <a:solidFill>
                  <a:srgbClr val="898989"/>
                </a:solidFill>
                <a:latin typeface="Arial" panose="020B0604020202020204" pitchFamily="34" charset="0"/>
              </a:rPr>
              <a:pPr>
                <a:spcBef>
                  <a:spcPct val="0"/>
                </a:spcBef>
                <a:buFontTx/>
                <a:buNone/>
              </a:pPr>
              <a:t>12</a:t>
            </a:fld>
            <a:endParaRPr lang="en-GB" altLang="en-US" sz="1200">
              <a:solidFill>
                <a:srgbClr val="898989"/>
              </a:solidFill>
              <a:latin typeface="Arial" panose="020B0604020202020204" pitchFamily="34" charset="0"/>
            </a:endParaRPr>
          </a:p>
        </p:txBody>
      </p:sp>
      <p:sp>
        <p:nvSpPr>
          <p:cNvPr id="16387" name="Rectangle 2">
            <a:extLst>
              <a:ext uri="{FF2B5EF4-FFF2-40B4-BE49-F238E27FC236}">
                <a16:creationId xmlns:a16="http://schemas.microsoft.com/office/drawing/2014/main" id="{CA61D452-2023-43C2-949C-82FCBC5543B1}"/>
              </a:ext>
            </a:extLst>
          </p:cNvPr>
          <p:cNvSpPr>
            <a:spLocks noGrp="1"/>
          </p:cNvSpPr>
          <p:nvPr>
            <p:ph type="title"/>
          </p:nvPr>
        </p:nvSpPr>
        <p:spPr>
          <a:xfrm>
            <a:off x="971600" y="-23199"/>
            <a:ext cx="7793037" cy="1143000"/>
          </a:xfrm>
          <a:noFill/>
        </p:spPr>
        <p:txBody>
          <a:bodyPr lIns="0" tIns="0" rIns="0" bIns="0"/>
          <a:lstStyle/>
          <a:p>
            <a:pPr eaLnBrk="1" hangingPunct="1"/>
            <a:r>
              <a:rPr lang="en-US" altLang="en-US" b="1" dirty="0">
                <a:solidFill>
                  <a:srgbClr val="0000FF"/>
                </a:solidFill>
                <a:latin typeface="Times New Roman" panose="02020603050405020304" pitchFamily="18" charset="0"/>
              </a:rPr>
              <a:t>b)	Power of Process</a:t>
            </a:r>
            <a:endParaRPr lang="en-GB" altLang="en-US" b="1" dirty="0">
              <a:solidFill>
                <a:srgbClr val="0000FF"/>
              </a:solidFill>
              <a:latin typeface="Times New Roman" panose="02020603050405020304" pitchFamily="18" charset="0"/>
              <a:cs typeface="Times New Roman" panose="02020603050405020304" pitchFamily="18" charset="0"/>
            </a:endParaRPr>
          </a:p>
        </p:txBody>
      </p:sp>
      <p:sp>
        <p:nvSpPr>
          <p:cNvPr id="16388" name="Rectangle 3">
            <a:extLst>
              <a:ext uri="{FF2B5EF4-FFF2-40B4-BE49-F238E27FC236}">
                <a16:creationId xmlns:a16="http://schemas.microsoft.com/office/drawing/2014/main" id="{30754716-C0CC-4F7E-9BF7-E207ED86459B}"/>
              </a:ext>
            </a:extLst>
          </p:cNvPr>
          <p:cNvSpPr>
            <a:spLocks noGrp="1"/>
          </p:cNvSpPr>
          <p:nvPr>
            <p:ph type="body" idx="1"/>
          </p:nvPr>
        </p:nvSpPr>
        <p:spPr>
          <a:xfrm>
            <a:off x="-36512" y="908720"/>
            <a:ext cx="9144000" cy="4840287"/>
          </a:xfrm>
          <a:noFill/>
        </p:spPr>
        <p:txBody>
          <a:bodyPr lIns="90487" tIns="44450" rIns="90487" bIns="44450"/>
          <a:lstStyle/>
          <a:p>
            <a:pPr marL="609600" indent="-609600" eaLnBrk="1" hangingPunct="1">
              <a:lnSpc>
                <a:spcPct val="80000"/>
              </a:lnSpc>
            </a:pPr>
            <a:r>
              <a:rPr lang="en-US" altLang="en-US" sz="2400" b="1" dirty="0">
                <a:latin typeface="Times New Roman" panose="02020603050405020304" pitchFamily="18" charset="0"/>
              </a:rPr>
              <a:t>Control of agenda and participation</a:t>
            </a:r>
          </a:p>
          <a:p>
            <a:pPr marL="609600" indent="-609600" eaLnBrk="1" hangingPunct="1">
              <a:lnSpc>
                <a:spcPct val="80000"/>
              </a:lnSpc>
            </a:pPr>
            <a:r>
              <a:rPr lang="en-US" altLang="en-US" sz="2400" b="1" dirty="0">
                <a:latin typeface="Times New Roman" panose="02020603050405020304" pitchFamily="18" charset="0"/>
              </a:rPr>
              <a:t>Access to decision making</a:t>
            </a:r>
          </a:p>
          <a:p>
            <a:pPr marL="609600" indent="-609600" eaLnBrk="1" hangingPunct="1">
              <a:lnSpc>
                <a:spcPct val="80000"/>
              </a:lnSpc>
            </a:pPr>
            <a:r>
              <a:rPr lang="en-US" altLang="en-US" sz="2400" b="1" dirty="0">
                <a:latin typeface="Times New Roman" panose="02020603050405020304" pitchFamily="18" charset="0"/>
              </a:rPr>
              <a:t>Presence on key committees</a:t>
            </a:r>
          </a:p>
          <a:p>
            <a:pPr marL="609600" indent="-609600" eaLnBrk="1" hangingPunct="1">
              <a:lnSpc>
                <a:spcPct val="80000"/>
              </a:lnSpc>
            </a:pPr>
            <a:r>
              <a:rPr lang="en-US" altLang="en-US" sz="2400" b="1" dirty="0">
                <a:latin typeface="Times New Roman" panose="02020603050405020304" pitchFamily="18" charset="0"/>
              </a:rPr>
              <a:t>Promotion to a particular group</a:t>
            </a:r>
          </a:p>
          <a:p>
            <a:pPr marL="609600" indent="-609600" eaLnBrk="1" hangingPunct="1">
              <a:lnSpc>
                <a:spcPct val="80000"/>
              </a:lnSpc>
              <a:buFont typeface="Wingdings" panose="05000000000000000000" pitchFamily="2" charset="2"/>
              <a:buNone/>
            </a:pPr>
            <a:endParaRPr lang="en-US" altLang="en-US" sz="2400" b="1" dirty="0">
              <a:latin typeface="Times New Roman" panose="02020603050405020304" pitchFamily="18" charset="0"/>
            </a:endParaRPr>
          </a:p>
          <a:p>
            <a:pPr marL="609600" indent="-609600" eaLnBrk="1" hangingPunct="1">
              <a:lnSpc>
                <a:spcPct val="80000"/>
              </a:lnSpc>
              <a:buFont typeface="Wingdings" panose="05000000000000000000" pitchFamily="2" charset="2"/>
              <a:buNone/>
            </a:pPr>
            <a:r>
              <a:rPr lang="en-US" altLang="en-US" sz="2400" b="1" dirty="0">
                <a:latin typeface="Times New Roman" panose="02020603050405020304" pitchFamily="18" charset="0"/>
              </a:rPr>
              <a:t>Innovation may be involved in the power of process through:</a:t>
            </a:r>
          </a:p>
          <a:p>
            <a:pPr marL="609600" indent="-609600" eaLnBrk="1" hangingPunct="1">
              <a:lnSpc>
                <a:spcPct val="80000"/>
              </a:lnSpc>
            </a:pPr>
            <a:r>
              <a:rPr lang="en-US" altLang="en-US" sz="2400" b="1" dirty="0">
                <a:latin typeface="Times New Roman" panose="02020603050405020304" pitchFamily="18" charset="0"/>
              </a:rPr>
              <a:t>Restricting access to the diffusion of information</a:t>
            </a:r>
          </a:p>
          <a:p>
            <a:pPr marL="609600" indent="-609600" eaLnBrk="1" hangingPunct="1">
              <a:lnSpc>
                <a:spcPct val="80000"/>
              </a:lnSpc>
            </a:pPr>
            <a:r>
              <a:rPr lang="en-US" altLang="en-US" sz="2400" b="1" dirty="0">
                <a:latin typeface="Times New Roman" panose="02020603050405020304" pitchFamily="18" charset="0"/>
              </a:rPr>
              <a:t>Control of information. E.g. control of access to EIS.</a:t>
            </a:r>
          </a:p>
          <a:p>
            <a:pPr marL="609600" indent="-609600" eaLnBrk="1" hangingPunct="1">
              <a:lnSpc>
                <a:spcPct val="80000"/>
              </a:lnSpc>
            </a:pPr>
            <a:r>
              <a:rPr lang="en-US" altLang="en-US" sz="2400" b="1" dirty="0">
                <a:latin typeface="Times New Roman" panose="02020603050405020304" pitchFamily="18" charset="0"/>
              </a:rPr>
              <a:t>Control of some decisions by using certain technology to mediate the decision making.</a:t>
            </a:r>
          </a:p>
          <a:p>
            <a:pPr marL="609600" indent="-609600" eaLnBrk="1" hangingPunct="1">
              <a:lnSpc>
                <a:spcPct val="80000"/>
              </a:lnSpc>
            </a:pPr>
            <a:r>
              <a:rPr lang="en-US" altLang="en-US" sz="2400" b="1" dirty="0">
                <a:latin typeface="Times New Roman" panose="02020603050405020304" pitchFamily="18" charset="0"/>
              </a:rPr>
              <a:t>Also: Degree of connection with others </a:t>
            </a:r>
            <a:r>
              <a:rPr lang="en-US" altLang="en-US" sz="2400" b="1" dirty="0" err="1">
                <a:latin typeface="Times New Roman" panose="02020603050405020304" pitchFamily="18" charset="0"/>
              </a:rPr>
              <a:t>etc</a:t>
            </a:r>
            <a:r>
              <a:rPr lang="en-US" altLang="en-US" sz="2400" b="1" dirty="0">
                <a:latin typeface="Times New Roman" panose="02020603050405020304" pitchFamily="18" charset="0"/>
              </a:rPr>
              <a:t>…            </a:t>
            </a:r>
            <a:r>
              <a:rPr lang="en-GB" altLang="en-US" b="1" dirty="0">
                <a:solidFill>
                  <a:schemeClr val="hlink"/>
                </a:solidFill>
                <a:latin typeface="Times New Roman" panose="02020603050405020304" pitchFamily="18" charset="0"/>
              </a:rPr>
              <a:t>~</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5">
            <a:extLst>
              <a:ext uri="{FF2B5EF4-FFF2-40B4-BE49-F238E27FC236}">
                <a16:creationId xmlns:a16="http://schemas.microsoft.com/office/drawing/2014/main" id="{53593586-85A3-420A-9C2D-70DBAFD8F3F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99DCBD9-C965-4671-9AD4-295D199CA1B6}" type="slidenum">
              <a:rPr lang="en-GB" altLang="en-US" sz="1200" smtClean="0">
                <a:solidFill>
                  <a:srgbClr val="898989"/>
                </a:solidFill>
                <a:latin typeface="Arial" panose="020B0604020202020204" pitchFamily="34" charset="0"/>
              </a:rPr>
              <a:pPr>
                <a:spcBef>
                  <a:spcPct val="0"/>
                </a:spcBef>
                <a:buFontTx/>
                <a:buNone/>
              </a:pPr>
              <a:t>13</a:t>
            </a:fld>
            <a:endParaRPr lang="en-GB" altLang="en-US" sz="1200">
              <a:solidFill>
                <a:srgbClr val="898989"/>
              </a:solidFill>
              <a:latin typeface="Arial" panose="020B0604020202020204" pitchFamily="34" charset="0"/>
            </a:endParaRPr>
          </a:p>
        </p:txBody>
      </p:sp>
      <p:sp>
        <p:nvSpPr>
          <p:cNvPr id="17411" name="Rectangle 2">
            <a:extLst>
              <a:ext uri="{FF2B5EF4-FFF2-40B4-BE49-F238E27FC236}">
                <a16:creationId xmlns:a16="http://schemas.microsoft.com/office/drawing/2014/main" id="{07846B8F-A2FD-44E0-BDEA-11712BAB8256}"/>
              </a:ext>
            </a:extLst>
          </p:cNvPr>
          <p:cNvSpPr>
            <a:spLocks noGrp="1"/>
          </p:cNvSpPr>
          <p:nvPr>
            <p:ph type="title"/>
          </p:nvPr>
        </p:nvSpPr>
        <p:spPr>
          <a:xfrm>
            <a:off x="917500" y="116632"/>
            <a:ext cx="7793037" cy="1143000"/>
          </a:xfrm>
          <a:noFill/>
        </p:spPr>
        <p:txBody>
          <a:bodyPr lIns="0" tIns="0" rIns="0" bIns="0"/>
          <a:lstStyle/>
          <a:p>
            <a:pPr eaLnBrk="1" hangingPunct="1"/>
            <a:r>
              <a:rPr lang="en-US" altLang="en-US" sz="4800" b="1" dirty="0">
                <a:solidFill>
                  <a:srgbClr val="0000FF"/>
                </a:solidFill>
                <a:latin typeface="Times New Roman" panose="02020603050405020304" pitchFamily="18" charset="0"/>
              </a:rPr>
              <a:t>c)	Power of Meaning</a:t>
            </a:r>
            <a:endParaRPr lang="en-GB" altLang="en-US" sz="4800" b="1" dirty="0">
              <a:solidFill>
                <a:srgbClr val="0000FF"/>
              </a:solidFill>
              <a:latin typeface="Times New Roman" panose="02020603050405020304" pitchFamily="18" charset="0"/>
              <a:cs typeface="Times New Roman" panose="02020603050405020304" pitchFamily="18" charset="0"/>
            </a:endParaRPr>
          </a:p>
        </p:txBody>
      </p:sp>
      <p:sp>
        <p:nvSpPr>
          <p:cNvPr id="17412" name="Rectangle 3">
            <a:extLst>
              <a:ext uri="{FF2B5EF4-FFF2-40B4-BE49-F238E27FC236}">
                <a16:creationId xmlns:a16="http://schemas.microsoft.com/office/drawing/2014/main" id="{ED89D009-3EAF-4D1A-A7CC-D1DF9E2083A6}"/>
              </a:ext>
            </a:extLst>
          </p:cNvPr>
          <p:cNvSpPr>
            <a:spLocks noGrp="1"/>
          </p:cNvSpPr>
          <p:nvPr>
            <p:ph type="body" idx="1"/>
          </p:nvPr>
        </p:nvSpPr>
        <p:spPr>
          <a:xfrm>
            <a:off x="323056" y="1248591"/>
            <a:ext cx="8497888" cy="4579937"/>
          </a:xfrm>
          <a:noFill/>
        </p:spPr>
        <p:txBody>
          <a:bodyPr lIns="90487" tIns="44450" rIns="90487" bIns="44450"/>
          <a:lstStyle/>
          <a:p>
            <a:pPr marL="609600" indent="-609600" eaLnBrk="1" hangingPunct="1">
              <a:lnSpc>
                <a:spcPct val="90000"/>
              </a:lnSpc>
            </a:pPr>
            <a:r>
              <a:rPr lang="en-US" altLang="en-US" b="1" dirty="0">
                <a:latin typeface="Times New Roman" panose="02020603050405020304" pitchFamily="18" charset="0"/>
              </a:rPr>
              <a:t>Control of symbols and rituals</a:t>
            </a:r>
          </a:p>
          <a:p>
            <a:pPr marL="609600" indent="-609600" eaLnBrk="1" hangingPunct="1">
              <a:lnSpc>
                <a:spcPct val="90000"/>
              </a:lnSpc>
            </a:pPr>
            <a:r>
              <a:rPr lang="en-US" altLang="en-US" b="1" dirty="0">
                <a:latin typeface="Times New Roman" panose="02020603050405020304" pitchFamily="18" charset="0"/>
              </a:rPr>
              <a:t>Defining reality to promote change</a:t>
            </a:r>
          </a:p>
          <a:p>
            <a:pPr marL="609600" indent="-609600" eaLnBrk="1" hangingPunct="1">
              <a:lnSpc>
                <a:spcPct val="90000"/>
              </a:lnSpc>
            </a:pPr>
            <a:r>
              <a:rPr lang="en-US" altLang="en-US" b="1" dirty="0">
                <a:latin typeface="Times New Roman" panose="02020603050405020304" pitchFamily="18" charset="0"/>
              </a:rPr>
              <a:t>Manipulating symbols, structure and values</a:t>
            </a:r>
          </a:p>
          <a:p>
            <a:pPr marL="609600" indent="-609600" eaLnBrk="1" hangingPunct="1">
              <a:lnSpc>
                <a:spcPct val="90000"/>
              </a:lnSpc>
            </a:pPr>
            <a:r>
              <a:rPr lang="en-US" altLang="en-US" b="1" dirty="0">
                <a:latin typeface="Times New Roman" panose="02020603050405020304" pitchFamily="18" charset="0"/>
              </a:rPr>
              <a:t>Use of ritual and buzzwords</a:t>
            </a:r>
          </a:p>
          <a:p>
            <a:pPr marL="609600" indent="-609600" eaLnBrk="1" hangingPunct="1">
              <a:lnSpc>
                <a:spcPct val="90000"/>
              </a:lnSpc>
              <a:buFont typeface="Wingdings" panose="05000000000000000000" pitchFamily="2" charset="2"/>
              <a:buNone/>
            </a:pPr>
            <a:r>
              <a:rPr lang="en-US" altLang="en-US" b="1" dirty="0">
                <a:latin typeface="Times New Roman" panose="02020603050405020304" pitchFamily="18" charset="0"/>
              </a:rPr>
              <a:t>  e.g. empowerment</a:t>
            </a:r>
          </a:p>
          <a:p>
            <a:pPr marL="990600" lvl="1" indent="-533400" eaLnBrk="1" hangingPunct="1">
              <a:lnSpc>
                <a:spcPct val="90000"/>
              </a:lnSpc>
            </a:pPr>
            <a:r>
              <a:rPr lang="en-US" altLang="en-US" b="1" dirty="0">
                <a:latin typeface="Times New Roman" panose="02020603050405020304" pitchFamily="18" charset="0"/>
              </a:rPr>
              <a:t>TQM</a:t>
            </a:r>
            <a:endParaRPr lang="en-GB" altLang="en-US" b="1" dirty="0">
              <a:latin typeface="Times New Roman" panose="02020603050405020304" pitchFamily="18" charset="0"/>
            </a:endParaRPr>
          </a:p>
          <a:p>
            <a:pPr marL="990600" lvl="1" indent="-533400" eaLnBrk="1" hangingPunct="1">
              <a:lnSpc>
                <a:spcPct val="90000"/>
              </a:lnSpc>
            </a:pPr>
            <a:r>
              <a:rPr lang="en-US" altLang="en-US" b="1" dirty="0">
                <a:latin typeface="Times New Roman" panose="02020603050405020304" pitchFamily="18" charset="0"/>
              </a:rPr>
              <a:t>BPR</a:t>
            </a:r>
          </a:p>
          <a:p>
            <a:pPr marL="990600" lvl="1" indent="-533400" algn="r" eaLnBrk="1" hangingPunct="1">
              <a:lnSpc>
                <a:spcPct val="90000"/>
              </a:lnSpc>
              <a:buFont typeface="Wingdings" panose="05000000000000000000" pitchFamily="2" charset="2"/>
              <a:buNone/>
            </a:pPr>
            <a:r>
              <a:rPr lang="en-GB" altLang="en-US" sz="3600" b="1" dirty="0">
                <a:solidFill>
                  <a:schemeClr val="hlink"/>
                </a:solidFill>
                <a:latin typeface="Times New Roman" panose="02020603050405020304" pitchFamily="18" charset="0"/>
              </a:rPr>
              <a:t>~</a:t>
            </a:r>
            <a:endParaRPr lang="en-US" altLang="en-US" sz="3600" b="1" dirty="0">
              <a:solidFill>
                <a:schemeClr val="hlink"/>
              </a:solidFill>
              <a:latin typeface="Times New Roman" panose="02020603050405020304" pitchFamily="18" charset="0"/>
            </a:endParaRP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Number Placeholder 5">
            <a:extLst>
              <a:ext uri="{FF2B5EF4-FFF2-40B4-BE49-F238E27FC236}">
                <a16:creationId xmlns:a16="http://schemas.microsoft.com/office/drawing/2014/main" id="{8B1134B4-7988-4047-84EE-BA99722CF9A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3D9B1B0-C635-4E7D-B615-6E2FC88F42B5}" type="slidenum">
              <a:rPr lang="en-GB" altLang="en-US" sz="1200" smtClean="0">
                <a:solidFill>
                  <a:srgbClr val="898989"/>
                </a:solidFill>
                <a:latin typeface="Arial" panose="020B0604020202020204" pitchFamily="34" charset="0"/>
              </a:rPr>
              <a:pPr>
                <a:spcBef>
                  <a:spcPct val="0"/>
                </a:spcBef>
                <a:buFontTx/>
                <a:buNone/>
              </a:pPr>
              <a:t>14</a:t>
            </a:fld>
            <a:endParaRPr lang="en-GB" altLang="en-US" sz="1200">
              <a:solidFill>
                <a:srgbClr val="898989"/>
              </a:solidFill>
              <a:latin typeface="Arial" panose="020B0604020202020204" pitchFamily="34" charset="0"/>
            </a:endParaRPr>
          </a:p>
        </p:txBody>
      </p:sp>
      <p:sp>
        <p:nvSpPr>
          <p:cNvPr id="18435" name="Rectangle 2">
            <a:extLst>
              <a:ext uri="{FF2B5EF4-FFF2-40B4-BE49-F238E27FC236}">
                <a16:creationId xmlns:a16="http://schemas.microsoft.com/office/drawing/2014/main" id="{69E88DE0-7A2B-47B4-B4E2-E568CCDE2BF7}"/>
              </a:ext>
            </a:extLst>
          </p:cNvPr>
          <p:cNvSpPr>
            <a:spLocks noGrp="1"/>
          </p:cNvSpPr>
          <p:nvPr>
            <p:ph type="title"/>
          </p:nvPr>
        </p:nvSpPr>
        <p:spPr>
          <a:xfrm>
            <a:off x="1043608" y="0"/>
            <a:ext cx="7793037" cy="1143000"/>
          </a:xfrm>
          <a:noFill/>
        </p:spPr>
        <p:txBody>
          <a:bodyPr lIns="0" tIns="0" rIns="0" bIns="0"/>
          <a:lstStyle/>
          <a:p>
            <a:pPr eaLnBrk="1" hangingPunct="1"/>
            <a:r>
              <a:rPr lang="en-GB" altLang="en-US" sz="4000" b="1" dirty="0">
                <a:solidFill>
                  <a:srgbClr val="0000FF"/>
                </a:solidFill>
                <a:latin typeface="Times New Roman" panose="02020603050405020304" pitchFamily="18" charset="0"/>
                <a:cs typeface="Times New Roman" panose="02020603050405020304" pitchFamily="18" charset="0"/>
              </a:rPr>
              <a:t>Power &amp; its relation to Innovation</a:t>
            </a:r>
            <a:endParaRPr lang="en-GB" altLang="en-US" sz="3200" b="1" dirty="0">
              <a:solidFill>
                <a:srgbClr val="3333FF"/>
              </a:solidFill>
              <a:latin typeface="Times New Roman" panose="02020603050405020304" pitchFamily="18" charset="0"/>
              <a:cs typeface="Times New Roman" panose="02020603050405020304" pitchFamily="18" charset="0"/>
            </a:endParaRPr>
          </a:p>
        </p:txBody>
      </p:sp>
      <p:sp>
        <p:nvSpPr>
          <p:cNvPr id="18436" name="Rectangle 3">
            <a:extLst>
              <a:ext uri="{FF2B5EF4-FFF2-40B4-BE49-F238E27FC236}">
                <a16:creationId xmlns:a16="http://schemas.microsoft.com/office/drawing/2014/main" id="{A5FE246D-DC6D-41F5-9AC5-DFAF1CBC7EE6}"/>
              </a:ext>
            </a:extLst>
          </p:cNvPr>
          <p:cNvSpPr>
            <a:spLocks noGrp="1"/>
          </p:cNvSpPr>
          <p:nvPr>
            <p:ph type="body" idx="1"/>
          </p:nvPr>
        </p:nvSpPr>
        <p:spPr>
          <a:xfrm>
            <a:off x="94456" y="1052736"/>
            <a:ext cx="8955088" cy="4579937"/>
          </a:xfrm>
          <a:noFill/>
        </p:spPr>
        <p:txBody>
          <a:bodyPr lIns="90487" tIns="44450" rIns="90487" bIns="44450"/>
          <a:lstStyle/>
          <a:p>
            <a:pPr marL="609600" indent="-609600" eaLnBrk="1" hangingPunct="1">
              <a:lnSpc>
                <a:spcPct val="90000"/>
              </a:lnSpc>
              <a:buFont typeface="Wingdings" panose="05000000000000000000" pitchFamily="2" charset="2"/>
              <a:buNone/>
            </a:pPr>
            <a:r>
              <a:rPr lang="en-US" altLang="en-US" sz="2800" b="1" dirty="0">
                <a:latin typeface="Times New Roman" panose="02020603050405020304" pitchFamily="18" charset="0"/>
              </a:rPr>
              <a:t>The process of developing impactful innovation  strategy</a:t>
            </a:r>
          </a:p>
          <a:p>
            <a:pPr marL="609600" indent="-609600" eaLnBrk="1" hangingPunct="1">
              <a:lnSpc>
                <a:spcPct val="90000"/>
              </a:lnSpc>
              <a:buFont typeface="Wingdings" panose="05000000000000000000" pitchFamily="2" charset="2"/>
              <a:buNone/>
            </a:pPr>
            <a:r>
              <a:rPr lang="en-US" altLang="en-US" sz="2800" b="1" dirty="0">
                <a:latin typeface="Times New Roman" panose="02020603050405020304" pitchFamily="18" charset="0"/>
              </a:rPr>
              <a:t>will be affected by power relations:</a:t>
            </a:r>
          </a:p>
          <a:p>
            <a:pPr marL="609600" indent="-609600" eaLnBrk="1" hangingPunct="1">
              <a:lnSpc>
                <a:spcPct val="90000"/>
              </a:lnSpc>
            </a:pPr>
            <a:r>
              <a:rPr lang="en-US" altLang="en-US" sz="2800" b="1" dirty="0">
                <a:latin typeface="Times New Roman" panose="02020603050405020304" pitchFamily="18" charset="0"/>
              </a:rPr>
              <a:t>Who can allocate resources to the exercise?</a:t>
            </a:r>
          </a:p>
          <a:p>
            <a:pPr marL="609600" indent="-609600" eaLnBrk="1" hangingPunct="1">
              <a:lnSpc>
                <a:spcPct val="90000"/>
              </a:lnSpc>
            </a:pPr>
            <a:r>
              <a:rPr lang="en-US" altLang="en-US" sz="2800" b="1" dirty="0">
                <a:latin typeface="Times New Roman" panose="02020603050405020304" pitchFamily="18" charset="0"/>
              </a:rPr>
              <a:t>Who is included and excluded in the planning team?</a:t>
            </a:r>
          </a:p>
          <a:p>
            <a:pPr marL="609600" indent="-609600" eaLnBrk="1" hangingPunct="1">
              <a:lnSpc>
                <a:spcPct val="90000"/>
              </a:lnSpc>
            </a:pPr>
            <a:r>
              <a:rPr lang="en-US" altLang="en-US" sz="2800" b="1" dirty="0">
                <a:latin typeface="Times New Roman" panose="02020603050405020304" pitchFamily="18" charset="0"/>
              </a:rPr>
              <a:t>Who is OR is not consulted / interviewed?</a:t>
            </a:r>
          </a:p>
          <a:p>
            <a:pPr marL="609600" indent="-609600" eaLnBrk="1" hangingPunct="1">
              <a:lnSpc>
                <a:spcPct val="90000"/>
              </a:lnSpc>
            </a:pPr>
            <a:r>
              <a:rPr lang="en-US" altLang="en-US" sz="2800" b="1" dirty="0">
                <a:latin typeface="Times New Roman" panose="02020603050405020304" pitchFamily="18" charset="0"/>
              </a:rPr>
              <a:t>What is the role of CEO, and what power does he/she have?</a:t>
            </a:r>
            <a:r>
              <a:rPr lang="en-GB" altLang="en-US" sz="2400" b="1" dirty="0">
                <a:solidFill>
                  <a:srgbClr val="000000"/>
                </a:solidFill>
                <a:latin typeface="Times New Roman" panose="02020603050405020304" pitchFamily="18" charset="0"/>
                <a:cs typeface="Times New Roman" panose="02020603050405020304" pitchFamily="18" charset="0"/>
              </a:rPr>
              <a:t> </a:t>
            </a:r>
          </a:p>
          <a:p>
            <a:pPr marL="609600" indent="-609600" algn="r" eaLnBrk="1" hangingPunct="1">
              <a:lnSpc>
                <a:spcPct val="90000"/>
              </a:lnSpc>
              <a:buFont typeface="Wingdings" panose="05000000000000000000" pitchFamily="2" charset="2"/>
              <a:buNone/>
            </a:pPr>
            <a:r>
              <a:rPr lang="en-GB" altLang="en-US" sz="3600" b="1" dirty="0">
                <a:solidFill>
                  <a:schemeClr val="hlink"/>
                </a:solidFill>
                <a:latin typeface="Times New Roman" panose="02020603050405020304" pitchFamily="18" charset="0"/>
              </a:rPr>
              <a:t>~</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5">
            <a:extLst>
              <a:ext uri="{FF2B5EF4-FFF2-40B4-BE49-F238E27FC236}">
                <a16:creationId xmlns:a16="http://schemas.microsoft.com/office/drawing/2014/main" id="{BF6B473D-AECF-420A-9C84-A665EE76184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22973E2-6ED4-4321-987E-6235719132A5}" type="slidenum">
              <a:rPr lang="en-GB" altLang="en-US" sz="1200" smtClean="0">
                <a:solidFill>
                  <a:srgbClr val="898989"/>
                </a:solidFill>
                <a:latin typeface="Arial" panose="020B0604020202020204" pitchFamily="34" charset="0"/>
              </a:rPr>
              <a:pPr>
                <a:spcBef>
                  <a:spcPct val="0"/>
                </a:spcBef>
                <a:buFontTx/>
                <a:buNone/>
              </a:pPr>
              <a:t>15</a:t>
            </a:fld>
            <a:endParaRPr lang="en-GB" altLang="en-US" sz="1200">
              <a:solidFill>
                <a:srgbClr val="898989"/>
              </a:solidFill>
              <a:latin typeface="Arial" panose="020B0604020202020204" pitchFamily="34" charset="0"/>
            </a:endParaRPr>
          </a:p>
        </p:txBody>
      </p:sp>
      <p:sp>
        <p:nvSpPr>
          <p:cNvPr id="19459" name="Rectangle 2">
            <a:extLst>
              <a:ext uri="{FF2B5EF4-FFF2-40B4-BE49-F238E27FC236}">
                <a16:creationId xmlns:a16="http://schemas.microsoft.com/office/drawing/2014/main" id="{F595AA81-CCDA-4F48-B046-D14A40761023}"/>
              </a:ext>
            </a:extLst>
          </p:cNvPr>
          <p:cNvSpPr>
            <a:spLocks noGrp="1"/>
          </p:cNvSpPr>
          <p:nvPr>
            <p:ph type="title"/>
          </p:nvPr>
        </p:nvSpPr>
        <p:spPr>
          <a:xfrm>
            <a:off x="467544" y="136525"/>
            <a:ext cx="7793037" cy="1143000"/>
          </a:xfrm>
          <a:noFill/>
        </p:spPr>
        <p:txBody>
          <a:bodyPr lIns="0" tIns="0" rIns="0" bIns="0"/>
          <a:lstStyle/>
          <a:p>
            <a:pPr eaLnBrk="1" hangingPunct="1"/>
            <a:r>
              <a:rPr lang="en-GB" altLang="en-US" sz="4000" b="1" dirty="0">
                <a:solidFill>
                  <a:srgbClr val="0000FF"/>
                </a:solidFill>
                <a:latin typeface="Times New Roman" panose="02020603050405020304" pitchFamily="18" charset="0"/>
                <a:cs typeface="Times New Roman" panose="02020603050405020304" pitchFamily="18" charset="0"/>
              </a:rPr>
              <a:t>Power &amp; its relation to Innovation </a:t>
            </a:r>
            <a:br>
              <a:rPr lang="en-GB" altLang="en-US" sz="4000" b="1" dirty="0">
                <a:solidFill>
                  <a:srgbClr val="0000FF"/>
                </a:solidFill>
                <a:latin typeface="Times New Roman" panose="02020603050405020304" pitchFamily="18" charset="0"/>
                <a:cs typeface="Times New Roman" panose="02020603050405020304" pitchFamily="18" charset="0"/>
              </a:rPr>
            </a:br>
            <a:r>
              <a:rPr lang="en-GB" altLang="en-US" sz="4000" b="1" dirty="0">
                <a:solidFill>
                  <a:srgbClr val="0000FF"/>
                </a:solidFill>
                <a:latin typeface="Times New Roman" panose="02020603050405020304" pitchFamily="18" charset="0"/>
                <a:cs typeface="Times New Roman" panose="02020603050405020304" pitchFamily="18" charset="0"/>
              </a:rPr>
              <a:t>                                            </a:t>
            </a:r>
            <a:r>
              <a:rPr lang="en-GB" altLang="en-US" sz="4000" b="1" i="1" dirty="0">
                <a:solidFill>
                  <a:schemeClr val="hlink"/>
                </a:solidFill>
                <a:latin typeface="Times New Roman" panose="02020603050405020304" pitchFamily="18" charset="0"/>
                <a:cs typeface="Times New Roman" panose="02020603050405020304" pitchFamily="18" charset="0"/>
              </a:rPr>
              <a:t> </a:t>
            </a:r>
            <a:r>
              <a:rPr lang="en-GB" altLang="en-US" sz="4000" b="1" i="1" dirty="0" err="1">
                <a:solidFill>
                  <a:schemeClr val="hlink"/>
                </a:solidFill>
                <a:latin typeface="Times New Roman" panose="02020603050405020304" pitchFamily="18" charset="0"/>
                <a:cs typeface="Times New Roman" panose="02020603050405020304" pitchFamily="18" charset="0"/>
              </a:rPr>
              <a:t>contd</a:t>
            </a:r>
            <a:r>
              <a:rPr lang="en-GB" altLang="en-US" sz="4000" b="1" i="1" dirty="0">
                <a:solidFill>
                  <a:schemeClr val="hlink"/>
                </a:solidFill>
                <a:latin typeface="Times New Roman" panose="02020603050405020304" pitchFamily="18" charset="0"/>
                <a:cs typeface="Times New Roman" panose="02020603050405020304" pitchFamily="18" charset="0"/>
              </a:rPr>
              <a:t>…..</a:t>
            </a:r>
          </a:p>
        </p:txBody>
      </p:sp>
      <p:sp>
        <p:nvSpPr>
          <p:cNvPr id="19460" name="Rectangle 3">
            <a:extLst>
              <a:ext uri="{FF2B5EF4-FFF2-40B4-BE49-F238E27FC236}">
                <a16:creationId xmlns:a16="http://schemas.microsoft.com/office/drawing/2014/main" id="{4D91DB51-97FA-4CD5-B0AD-40A6D6EAF51E}"/>
              </a:ext>
            </a:extLst>
          </p:cNvPr>
          <p:cNvSpPr>
            <a:spLocks noGrp="1"/>
          </p:cNvSpPr>
          <p:nvPr>
            <p:ph type="body" idx="1"/>
          </p:nvPr>
        </p:nvSpPr>
        <p:spPr>
          <a:xfrm>
            <a:off x="94456" y="1196753"/>
            <a:ext cx="8955088" cy="4032448"/>
          </a:xfrm>
          <a:noFill/>
        </p:spPr>
        <p:txBody>
          <a:bodyPr lIns="90487" tIns="44450" rIns="90487" bIns="44450"/>
          <a:lstStyle/>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Any strategy developed on the basis of power will involve</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negotiation, bargaining and compromise.</a:t>
            </a:r>
          </a:p>
          <a:p>
            <a:pPr marL="812800" indent="-812800" eaLnBrk="1" hangingPunct="1">
              <a:lnSpc>
                <a:spcPct val="80000"/>
              </a:lnSpc>
              <a:buFont typeface="Wingdings" panose="05000000000000000000" pitchFamily="2" charset="2"/>
              <a:buNone/>
            </a:pPr>
            <a:endParaRPr lang="en-US" altLang="en-US" sz="2000" b="1" dirty="0">
              <a:latin typeface="Times New Roman" panose="02020603050405020304" pitchFamily="18" charset="0"/>
            </a:endParaRP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Power Tactics</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 Power is not simply structural.</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 Those with structural power can choose not to exercise it</a:t>
            </a:r>
          </a:p>
          <a:p>
            <a:pPr marL="812800" indent="-812800" eaLnBrk="1" hangingPunct="1">
              <a:lnSpc>
                <a:spcPct val="80000"/>
              </a:lnSpc>
              <a:buFont typeface="Wingdings" panose="05000000000000000000" pitchFamily="2" charset="2"/>
              <a:buNone/>
            </a:pPr>
            <a:r>
              <a:rPr lang="en-US" altLang="en-US" sz="2000" b="1" dirty="0">
                <a:latin typeface="Times New Roman" panose="02020603050405020304" pitchFamily="18" charset="0"/>
              </a:rPr>
              <a:t>- Power can be shared jointly or inter-dependently.</a:t>
            </a:r>
            <a:endParaRPr lang="en-US" altLang="en-US" sz="2000" b="1" i="1" dirty="0">
              <a:latin typeface="Times New Roman" panose="02020603050405020304" pitchFamily="18" charset="0"/>
            </a:endParaRPr>
          </a:p>
          <a:p>
            <a:pPr marL="812800" indent="-812800" eaLnBrk="1" hangingPunct="1">
              <a:lnSpc>
                <a:spcPct val="80000"/>
              </a:lnSpc>
              <a:buFont typeface="Wingdings" panose="05000000000000000000" pitchFamily="2" charset="2"/>
              <a:buNone/>
            </a:pPr>
            <a:endParaRPr lang="en-US" altLang="en-US" sz="2000" b="1" i="1" dirty="0">
              <a:latin typeface="Times New Roman" panose="02020603050405020304" pitchFamily="18" charset="0"/>
            </a:endParaRPr>
          </a:p>
          <a:p>
            <a:pPr marL="812800" indent="-812800" eaLnBrk="1" hangingPunct="1">
              <a:lnSpc>
                <a:spcPct val="80000"/>
              </a:lnSpc>
              <a:buFont typeface="Wingdings" panose="05000000000000000000" pitchFamily="2" charset="2"/>
              <a:buNone/>
            </a:pPr>
            <a:r>
              <a:rPr lang="en-US" altLang="en-US" sz="2000" b="1" i="1" dirty="0">
                <a:latin typeface="Times New Roman" panose="02020603050405020304" pitchFamily="18" charset="0"/>
              </a:rPr>
              <a:t>Positive power tactics:</a:t>
            </a:r>
            <a:endParaRPr lang="en-US" altLang="en-US" sz="2000" b="1" dirty="0">
              <a:latin typeface="Times New Roman" panose="02020603050405020304" pitchFamily="18" charset="0"/>
            </a:endParaRPr>
          </a:p>
          <a:p>
            <a:pPr marL="812800" indent="-812800" eaLnBrk="1" hangingPunct="1">
              <a:lnSpc>
                <a:spcPct val="80000"/>
              </a:lnSpc>
            </a:pPr>
            <a:r>
              <a:rPr lang="en-US" altLang="en-US" sz="2000" b="1" dirty="0">
                <a:latin typeface="Times New Roman" panose="02020603050405020304" pitchFamily="18" charset="0"/>
              </a:rPr>
              <a:t>Open – communication &amp; willingness to collaborate</a:t>
            </a:r>
          </a:p>
          <a:p>
            <a:pPr marL="812800" indent="-812800" eaLnBrk="1" hangingPunct="1">
              <a:lnSpc>
                <a:spcPct val="80000"/>
              </a:lnSpc>
            </a:pPr>
            <a:r>
              <a:rPr lang="en-US" altLang="en-US" sz="2000" b="1" dirty="0">
                <a:latin typeface="Times New Roman" panose="02020603050405020304" pitchFamily="18" charset="0"/>
              </a:rPr>
              <a:t>Rational</a:t>
            </a:r>
          </a:p>
          <a:p>
            <a:pPr marL="812800" indent="-812800" eaLnBrk="1" hangingPunct="1">
              <a:lnSpc>
                <a:spcPct val="80000"/>
              </a:lnSpc>
            </a:pPr>
            <a:r>
              <a:rPr lang="en-US" altLang="en-US" sz="2000" b="1" dirty="0">
                <a:latin typeface="Times New Roman" panose="02020603050405020304" pitchFamily="18" charset="0"/>
              </a:rPr>
              <a:t>Focus on interests of broad community.                          </a:t>
            </a:r>
            <a:r>
              <a:rPr lang="en-GB" altLang="en-US" sz="2600" b="1" dirty="0">
                <a:solidFill>
                  <a:schemeClr val="hlink"/>
                </a:solidFill>
                <a:latin typeface="Times New Roman" panose="02020603050405020304" pitchFamily="18" charset="0"/>
              </a:rPr>
              <a:t>~</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B306C93-04B0-4979-BC49-2845648AEEF7}"/>
              </a:ext>
            </a:extLst>
          </p:cNvPr>
          <p:cNvSpPr>
            <a:spLocks noGrp="1"/>
          </p:cNvSpPr>
          <p:nvPr>
            <p:ph type="title"/>
          </p:nvPr>
        </p:nvSpPr>
        <p:spPr>
          <a:xfrm>
            <a:off x="107950" y="274639"/>
            <a:ext cx="8785225" cy="994122"/>
          </a:xfrm>
        </p:spPr>
        <p:txBody>
          <a:bodyPr/>
          <a:lstStyle/>
          <a:p>
            <a:pPr eaLnBrk="1" hangingPunct="1"/>
            <a:r>
              <a:rPr lang="en-AU" altLang="en-US" b="1" dirty="0">
                <a:solidFill>
                  <a:srgbClr val="0000FF"/>
                </a:solidFill>
              </a:rPr>
              <a:t>Innovation and Strategic Foresight Options</a:t>
            </a:r>
            <a:endParaRPr lang="en-US" altLang="en-US" b="1" dirty="0">
              <a:solidFill>
                <a:srgbClr val="0000FF"/>
              </a:solidFill>
            </a:endParaRPr>
          </a:p>
        </p:txBody>
      </p:sp>
      <p:sp>
        <p:nvSpPr>
          <p:cNvPr id="20483" name="Rectangle 3">
            <a:extLst>
              <a:ext uri="{FF2B5EF4-FFF2-40B4-BE49-F238E27FC236}">
                <a16:creationId xmlns:a16="http://schemas.microsoft.com/office/drawing/2014/main" id="{0D108974-DC62-4196-B5C2-A15F3E54BA2A}"/>
              </a:ext>
            </a:extLst>
          </p:cNvPr>
          <p:cNvSpPr>
            <a:spLocks noGrp="1"/>
          </p:cNvSpPr>
          <p:nvPr>
            <p:ph idx="1"/>
          </p:nvPr>
        </p:nvSpPr>
        <p:spPr>
          <a:xfrm>
            <a:off x="395288" y="1706563"/>
            <a:ext cx="8229600" cy="3090589"/>
          </a:xfrm>
        </p:spPr>
        <p:txBody>
          <a:bodyPr/>
          <a:lstStyle/>
          <a:p>
            <a:pPr marL="285750" indent="-285750" algn="ctr" eaLnBrk="1" hangingPunct="1"/>
            <a:r>
              <a:rPr lang="en-AU" altLang="en-US" sz="2800" dirty="0"/>
              <a:t>An overview of what foresight is about</a:t>
            </a:r>
          </a:p>
          <a:p>
            <a:pPr marL="285750" indent="-285750" eaLnBrk="1" hangingPunct="1"/>
            <a:endParaRPr lang="en-AU" altLang="en-US" sz="2800" dirty="0"/>
          </a:p>
          <a:p>
            <a:pPr marL="285750" indent="-285750" algn="ctr" eaLnBrk="1" hangingPunct="1">
              <a:buFont typeface="Wingdings" panose="05000000000000000000" pitchFamily="2" charset="2"/>
              <a:buNone/>
            </a:pPr>
            <a:r>
              <a:rPr lang="en-AU" altLang="en-US" sz="2800" dirty="0"/>
              <a:t>and</a:t>
            </a:r>
          </a:p>
          <a:p>
            <a:pPr marL="285750" indent="-285750" eaLnBrk="1" hangingPunct="1">
              <a:buFont typeface="Wingdings" panose="05000000000000000000" pitchFamily="2" charset="2"/>
              <a:buNone/>
            </a:pPr>
            <a:endParaRPr lang="en-AU" altLang="en-US" sz="2800" dirty="0"/>
          </a:p>
          <a:p>
            <a:pPr marL="285750" indent="-285750" algn="ctr" eaLnBrk="1" hangingPunct="1"/>
            <a:r>
              <a:rPr lang="en-AU" altLang="en-US" sz="2800" dirty="0"/>
              <a:t>how it relates to strategy development in organisations.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25D93B-7919-488E-AB34-77755FD8AE2C}"/>
              </a:ext>
            </a:extLst>
          </p:cNvPr>
          <p:cNvSpPr>
            <a:spLocks noGrp="1"/>
          </p:cNvSpPr>
          <p:nvPr>
            <p:ph type="title"/>
          </p:nvPr>
        </p:nvSpPr>
        <p:spPr/>
        <p:txBody>
          <a:bodyPr/>
          <a:lstStyle/>
          <a:p>
            <a:pPr eaLnBrk="1" hangingPunct="1"/>
            <a:r>
              <a:rPr lang="en-AU" altLang="en-US" b="1">
                <a:solidFill>
                  <a:srgbClr val="0000FF"/>
                </a:solidFill>
              </a:rPr>
              <a:t>Terminology</a:t>
            </a:r>
          </a:p>
        </p:txBody>
      </p:sp>
      <p:sp>
        <p:nvSpPr>
          <p:cNvPr id="21507" name="Rectangle 3">
            <a:extLst>
              <a:ext uri="{FF2B5EF4-FFF2-40B4-BE49-F238E27FC236}">
                <a16:creationId xmlns:a16="http://schemas.microsoft.com/office/drawing/2014/main" id="{26349035-A0E6-4870-9E00-9D6F1679BA37}"/>
              </a:ext>
            </a:extLst>
          </p:cNvPr>
          <p:cNvSpPr>
            <a:spLocks noGrp="1"/>
          </p:cNvSpPr>
          <p:nvPr>
            <p:ph idx="1"/>
          </p:nvPr>
        </p:nvSpPr>
        <p:spPr>
          <a:xfrm>
            <a:off x="181667" y="1268760"/>
            <a:ext cx="8929687" cy="4525963"/>
          </a:xfrm>
        </p:spPr>
        <p:txBody>
          <a:bodyPr/>
          <a:lstStyle/>
          <a:p>
            <a:pPr marL="285750" indent="-285750" eaLnBrk="1" hangingPunct="1">
              <a:lnSpc>
                <a:spcPct val="90000"/>
              </a:lnSpc>
            </a:pPr>
            <a:r>
              <a:rPr lang="en-AU" altLang="en-US" sz="2600" dirty="0">
                <a:solidFill>
                  <a:srgbClr val="FF0000"/>
                </a:solidFill>
              </a:rPr>
              <a:t>Foresight</a:t>
            </a:r>
            <a:r>
              <a:rPr lang="en-AU" altLang="en-US" sz="2600" dirty="0"/>
              <a:t>: an often unconscious individual capacity to think about the future.</a:t>
            </a:r>
          </a:p>
          <a:p>
            <a:pPr marL="285750" indent="-285750" eaLnBrk="1" hangingPunct="1">
              <a:lnSpc>
                <a:spcPct val="90000"/>
              </a:lnSpc>
            </a:pPr>
            <a:r>
              <a:rPr lang="en-AU" altLang="en-US" sz="2600" dirty="0"/>
              <a:t>Strategic Foresight: an organisational foresight capacity.</a:t>
            </a:r>
          </a:p>
          <a:p>
            <a:pPr marL="285750" indent="-285750" eaLnBrk="1" hangingPunct="1">
              <a:lnSpc>
                <a:spcPct val="90000"/>
              </a:lnSpc>
            </a:pPr>
            <a:r>
              <a:rPr lang="en-AU" altLang="en-US" sz="2600" dirty="0"/>
              <a:t>Futures:  the broad academic field now developing globally; interdisciplinary and inclusive in its approach.</a:t>
            </a:r>
          </a:p>
          <a:p>
            <a:pPr marL="285750" indent="-285750" eaLnBrk="1" hangingPunct="1">
              <a:lnSpc>
                <a:spcPct val="90000"/>
              </a:lnSpc>
            </a:pPr>
            <a:r>
              <a:rPr lang="en-AU" altLang="en-US" sz="2600" dirty="0"/>
              <a:t>Futurists: those who work in futures, either as academics, consultants (outside organisations) and as practitioners within organisations.</a:t>
            </a:r>
          </a:p>
          <a:p>
            <a:pPr marL="285750" indent="-285750" eaLnBrk="1" hangingPunct="1">
              <a:lnSpc>
                <a:spcPct val="90000"/>
              </a:lnSpc>
            </a:pPr>
            <a:r>
              <a:rPr lang="en-AU" altLang="en-US" sz="2600" dirty="0"/>
              <a:t>Scenario planning: a futures methodology.</a:t>
            </a:r>
          </a:p>
          <a:p>
            <a:pPr marL="285750" indent="-285750" eaLnBrk="1" hangingPunct="1">
              <a:lnSpc>
                <a:spcPct val="90000"/>
              </a:lnSpc>
              <a:buFont typeface="Wingdings" panose="05000000000000000000" pitchFamily="2" charset="2"/>
              <a:buNone/>
            </a:pPr>
            <a:endParaRPr lang="en-AU" altLang="en-US" sz="2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8DFA293-5F58-4477-B407-5D591B63090A}"/>
              </a:ext>
            </a:extLst>
          </p:cNvPr>
          <p:cNvSpPr>
            <a:spLocks noGrp="1"/>
          </p:cNvSpPr>
          <p:nvPr>
            <p:ph type="title"/>
          </p:nvPr>
        </p:nvSpPr>
        <p:spPr>
          <a:xfrm>
            <a:off x="457200" y="14629"/>
            <a:ext cx="8229600" cy="1143000"/>
          </a:xfrm>
        </p:spPr>
        <p:txBody>
          <a:bodyPr/>
          <a:lstStyle/>
          <a:p>
            <a:pPr eaLnBrk="1" hangingPunct="1"/>
            <a:r>
              <a:rPr lang="en-AU" altLang="en-US" b="1" dirty="0">
                <a:solidFill>
                  <a:srgbClr val="0000FF"/>
                </a:solidFill>
              </a:rPr>
              <a:t>Terminology</a:t>
            </a:r>
          </a:p>
        </p:txBody>
      </p:sp>
      <p:sp>
        <p:nvSpPr>
          <p:cNvPr id="23555" name="Rectangle 3">
            <a:extLst>
              <a:ext uri="{FF2B5EF4-FFF2-40B4-BE49-F238E27FC236}">
                <a16:creationId xmlns:a16="http://schemas.microsoft.com/office/drawing/2014/main" id="{41130AB9-58B1-4DFA-8E67-D587DF9A8CC9}"/>
              </a:ext>
            </a:extLst>
          </p:cNvPr>
          <p:cNvSpPr>
            <a:spLocks noGrp="1"/>
          </p:cNvSpPr>
          <p:nvPr>
            <p:ph idx="1"/>
          </p:nvPr>
        </p:nvSpPr>
        <p:spPr>
          <a:xfrm>
            <a:off x="395536" y="980728"/>
            <a:ext cx="8229600" cy="3917032"/>
          </a:xfrm>
        </p:spPr>
        <p:txBody>
          <a:bodyPr/>
          <a:lstStyle/>
          <a:p>
            <a:pPr eaLnBrk="1" hangingPunct="1"/>
            <a:r>
              <a:rPr lang="en-AU" altLang="en-US" sz="2800" dirty="0"/>
              <a:t>Foresight is the </a:t>
            </a:r>
            <a:r>
              <a:rPr lang="en-AU" altLang="en-US" sz="2800" b="1" dirty="0"/>
              <a:t>capacity</a:t>
            </a:r>
            <a:r>
              <a:rPr lang="en-AU" altLang="en-US" sz="2800" dirty="0"/>
              <a:t> to think systematically about the future to inform today's decision making. It is a capacity that we need to develop as individuals, as organisations, and as a society.</a:t>
            </a:r>
            <a:r>
              <a:rPr lang="en-AU" altLang="en-US" dirty="0"/>
              <a:t>  </a:t>
            </a:r>
          </a:p>
          <a:p>
            <a:pPr eaLnBrk="1" hangingPunct="1"/>
            <a:endParaRPr lang="en-AU" altLang="en-US" dirty="0"/>
          </a:p>
          <a:p>
            <a:pPr eaLnBrk="1" hangingPunct="1"/>
            <a:r>
              <a:rPr lang="en-AU" altLang="en-US" sz="2800" dirty="0"/>
              <a:t>'Futures' refers both to the </a:t>
            </a:r>
            <a:r>
              <a:rPr lang="en-AU" altLang="en-US" sz="2800" b="1" dirty="0"/>
              <a:t>research, methods and tools</a:t>
            </a:r>
            <a:r>
              <a:rPr lang="en-AU" altLang="en-US" sz="2800" dirty="0"/>
              <a:t> that are available for us to use to develop a foresight capacity, and to the field in which futurists work.</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6B785B6-7A35-469C-8719-69D67E237D22}"/>
              </a:ext>
            </a:extLst>
          </p:cNvPr>
          <p:cNvSpPr>
            <a:spLocks noGrp="1"/>
          </p:cNvSpPr>
          <p:nvPr>
            <p:ph type="title"/>
          </p:nvPr>
        </p:nvSpPr>
        <p:spPr/>
        <p:txBody>
          <a:bodyPr/>
          <a:lstStyle/>
          <a:p>
            <a:pPr eaLnBrk="1" hangingPunct="1"/>
            <a:r>
              <a:rPr lang="en-AU" altLang="en-US" b="1">
                <a:solidFill>
                  <a:srgbClr val="0000FF"/>
                </a:solidFill>
              </a:rPr>
              <a:t>Terminology</a:t>
            </a:r>
          </a:p>
        </p:txBody>
      </p:sp>
      <p:sp>
        <p:nvSpPr>
          <p:cNvPr id="24579" name="Rectangle 3">
            <a:extLst>
              <a:ext uri="{FF2B5EF4-FFF2-40B4-BE49-F238E27FC236}">
                <a16:creationId xmlns:a16="http://schemas.microsoft.com/office/drawing/2014/main" id="{30CB7E49-53DE-4551-9FDB-B8363AF15346}"/>
              </a:ext>
            </a:extLst>
          </p:cNvPr>
          <p:cNvSpPr>
            <a:spLocks noGrp="1"/>
          </p:cNvSpPr>
          <p:nvPr>
            <p:ph idx="1"/>
          </p:nvPr>
        </p:nvSpPr>
        <p:spPr/>
        <p:txBody>
          <a:bodyPr/>
          <a:lstStyle/>
          <a:p>
            <a:pPr eaLnBrk="1" hangingPunct="1"/>
            <a:endParaRPr lang="en-AU" altLang="en-US" dirty="0"/>
          </a:p>
          <a:p>
            <a:pPr eaLnBrk="1" hangingPunct="1"/>
            <a:r>
              <a:rPr lang="en-AU" altLang="en-US" dirty="0"/>
              <a:t>When we consciously use foresight in organisational processes to inform strategy, we are practising ‘</a:t>
            </a:r>
            <a:r>
              <a:rPr lang="en-AU" altLang="en-US" b="1" u="sng" dirty="0"/>
              <a:t>strategic foresight</a:t>
            </a:r>
            <a:r>
              <a:rPr lang="en-AU" altLang="en-US" dirty="0"/>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9B0DE50-AE1C-4F31-AA5F-20479BF03B53}"/>
              </a:ext>
            </a:extLst>
          </p:cNvPr>
          <p:cNvSpPr>
            <a:spLocks noGrp="1"/>
          </p:cNvSpPr>
          <p:nvPr>
            <p:ph type="title"/>
          </p:nvPr>
        </p:nvSpPr>
        <p:spPr>
          <a:xfrm>
            <a:off x="468313" y="-99392"/>
            <a:ext cx="8229600" cy="1143000"/>
          </a:xfrm>
        </p:spPr>
        <p:txBody>
          <a:bodyPr/>
          <a:lstStyle/>
          <a:p>
            <a:pPr eaLnBrk="1" hangingPunct="1"/>
            <a:r>
              <a:rPr lang="en-AU" altLang="en-US" b="1" dirty="0">
                <a:solidFill>
                  <a:srgbClr val="0000FF"/>
                </a:solidFill>
              </a:rPr>
              <a:t>Developing Strategy</a:t>
            </a:r>
            <a:endParaRPr lang="en-US" altLang="en-US" b="1" dirty="0">
              <a:solidFill>
                <a:srgbClr val="0000FF"/>
              </a:solidFill>
            </a:endParaRPr>
          </a:p>
        </p:txBody>
      </p:sp>
      <p:sp>
        <p:nvSpPr>
          <p:cNvPr id="8196" name="Rectangle 3">
            <a:extLst>
              <a:ext uri="{FF2B5EF4-FFF2-40B4-BE49-F238E27FC236}">
                <a16:creationId xmlns:a16="http://schemas.microsoft.com/office/drawing/2014/main" id="{967559E9-46F4-41EB-8178-264255215167}"/>
              </a:ext>
            </a:extLst>
          </p:cNvPr>
          <p:cNvSpPr>
            <a:spLocks noGrp="1" noChangeArrowheads="1"/>
          </p:cNvSpPr>
          <p:nvPr>
            <p:ph idx="1"/>
          </p:nvPr>
        </p:nvSpPr>
        <p:spPr>
          <a:xfrm>
            <a:off x="216884" y="908720"/>
            <a:ext cx="8483600" cy="4530725"/>
          </a:xfrm>
        </p:spPr>
        <p:txBody>
          <a:bodyPr rtlCol="0">
            <a:normAutofit lnSpcReduction="10000"/>
          </a:bodyPr>
          <a:lstStyle/>
          <a:p>
            <a:pPr marL="285750" indent="-285750" eaLnBrk="1" fontAlgn="auto" hangingPunct="1">
              <a:lnSpc>
                <a:spcPct val="80000"/>
              </a:lnSpc>
              <a:spcAft>
                <a:spcPts val="0"/>
              </a:spcAft>
              <a:defRPr/>
            </a:pPr>
            <a:r>
              <a:rPr lang="en-AU" sz="3000" dirty="0"/>
              <a:t>Challenges</a:t>
            </a:r>
          </a:p>
          <a:p>
            <a:pPr marL="762000" lvl="1" eaLnBrk="1" fontAlgn="auto" hangingPunct="1">
              <a:lnSpc>
                <a:spcPct val="80000"/>
              </a:lnSpc>
              <a:spcAft>
                <a:spcPts val="0"/>
              </a:spcAft>
              <a:defRPr/>
            </a:pPr>
            <a:r>
              <a:rPr lang="en-AU" sz="2300" dirty="0"/>
              <a:t>How to anticipate and interpret change in the external environment.</a:t>
            </a:r>
          </a:p>
          <a:p>
            <a:pPr marL="762000" lvl="1" eaLnBrk="1" fontAlgn="auto" hangingPunct="1">
              <a:lnSpc>
                <a:spcPct val="80000"/>
              </a:lnSpc>
              <a:spcAft>
                <a:spcPts val="0"/>
              </a:spcAft>
              <a:defRPr/>
            </a:pPr>
            <a:r>
              <a:rPr lang="en-AU" sz="2300" dirty="0"/>
              <a:t>How to leverage that change into ‘winning’ strategies.</a:t>
            </a:r>
          </a:p>
          <a:p>
            <a:pPr marL="762000" lvl="1" eaLnBrk="1" fontAlgn="auto" hangingPunct="1">
              <a:lnSpc>
                <a:spcPct val="80000"/>
              </a:lnSpc>
              <a:spcAft>
                <a:spcPts val="0"/>
              </a:spcAft>
              <a:defRPr/>
            </a:pPr>
            <a:endParaRPr lang="en-AU" sz="2300" dirty="0"/>
          </a:p>
          <a:p>
            <a:pPr marL="285750" indent="-285750" eaLnBrk="1" fontAlgn="auto" hangingPunct="1">
              <a:lnSpc>
                <a:spcPct val="80000"/>
              </a:lnSpc>
              <a:spcAft>
                <a:spcPts val="0"/>
              </a:spcAft>
              <a:defRPr/>
            </a:pPr>
            <a:r>
              <a:rPr lang="en-AU" sz="2700" b="1" dirty="0">
                <a:solidFill>
                  <a:srgbClr val="FF0000"/>
                </a:solidFill>
              </a:rPr>
              <a:t>Knowledge Questions</a:t>
            </a:r>
          </a:p>
          <a:p>
            <a:pPr marL="762000" lvl="1" eaLnBrk="1" fontAlgn="auto" hangingPunct="1">
              <a:lnSpc>
                <a:spcPct val="80000"/>
              </a:lnSpc>
              <a:spcAft>
                <a:spcPts val="0"/>
              </a:spcAft>
              <a:defRPr/>
            </a:pPr>
            <a:r>
              <a:rPr lang="en-AU" sz="2300" dirty="0"/>
              <a:t>Do we have some sense of the different ways in which </a:t>
            </a:r>
            <a:r>
              <a:rPr lang="en-AU" sz="2300" b="1" dirty="0">
                <a:solidFill>
                  <a:srgbClr val="FF0000"/>
                </a:solidFill>
              </a:rPr>
              <a:t>our environment and our market might evolve </a:t>
            </a:r>
            <a:r>
              <a:rPr lang="en-AU" sz="2300" dirty="0"/>
              <a:t>over the next five years?</a:t>
            </a:r>
          </a:p>
          <a:p>
            <a:pPr marL="762000" lvl="1" eaLnBrk="1" fontAlgn="auto" hangingPunct="1">
              <a:lnSpc>
                <a:spcPct val="80000"/>
              </a:lnSpc>
              <a:spcAft>
                <a:spcPts val="0"/>
              </a:spcAft>
              <a:defRPr/>
            </a:pPr>
            <a:r>
              <a:rPr lang="en-AU" sz="2300" dirty="0"/>
              <a:t>Do we know which </a:t>
            </a:r>
            <a:r>
              <a:rPr lang="en-AU" sz="2300" b="1" dirty="0">
                <a:solidFill>
                  <a:srgbClr val="FF0000"/>
                </a:solidFill>
              </a:rPr>
              <a:t>factors, or drivers of change</a:t>
            </a:r>
            <a:r>
              <a:rPr lang="en-AU" sz="2300" dirty="0"/>
              <a:t>, are most likely to dominate how our industry will evolve?</a:t>
            </a:r>
          </a:p>
          <a:p>
            <a:pPr marL="762000" lvl="1" eaLnBrk="1" fontAlgn="auto" hangingPunct="1">
              <a:lnSpc>
                <a:spcPct val="80000"/>
              </a:lnSpc>
              <a:spcAft>
                <a:spcPts val="0"/>
              </a:spcAft>
              <a:defRPr/>
            </a:pPr>
            <a:r>
              <a:rPr lang="en-AU" sz="2300" dirty="0"/>
              <a:t>Do we know what </a:t>
            </a:r>
            <a:r>
              <a:rPr lang="en-AU" sz="2300" b="1" dirty="0">
                <a:solidFill>
                  <a:srgbClr val="FF0000"/>
                </a:solidFill>
              </a:rPr>
              <a:t>our strategic and organisational responses </a:t>
            </a:r>
            <a:r>
              <a:rPr lang="en-AU" sz="2300" dirty="0"/>
              <a:t>would be if a future were to unfold that was distinctly different from the one anticipated by our current plan?</a:t>
            </a:r>
            <a:endParaRPr lang="en-AU" sz="1100" dirty="0"/>
          </a:p>
          <a:p>
            <a:pPr marL="762000" lvl="1" algn="r" eaLnBrk="1" fontAlgn="auto" hangingPunct="1">
              <a:lnSpc>
                <a:spcPct val="80000"/>
              </a:lnSpc>
              <a:spcAft>
                <a:spcPts val="0"/>
              </a:spcAft>
              <a:buFont typeface="Wingdings" pitchFamily="2" charset="2"/>
              <a:buNone/>
              <a:defRPr/>
            </a:pPr>
            <a:endParaRPr lang="en-AU" sz="1100" dirty="0"/>
          </a:p>
          <a:p>
            <a:pPr marL="762000" lvl="1" algn="r" eaLnBrk="1" fontAlgn="auto" hangingPunct="1">
              <a:lnSpc>
                <a:spcPct val="80000"/>
              </a:lnSpc>
              <a:spcAft>
                <a:spcPts val="0"/>
              </a:spcAft>
              <a:buFont typeface="Wingdings" pitchFamily="2" charset="2"/>
              <a:buNone/>
              <a:defRPr/>
            </a:pPr>
            <a:endParaRPr lang="en-US" sz="1100" dirty="0"/>
          </a:p>
        </p:txBody>
      </p:sp>
      <p:sp>
        <p:nvSpPr>
          <p:cNvPr id="25604" name="Text Box 4">
            <a:extLst>
              <a:ext uri="{FF2B5EF4-FFF2-40B4-BE49-F238E27FC236}">
                <a16:creationId xmlns:a16="http://schemas.microsoft.com/office/drawing/2014/main" id="{AE0CB5D4-8358-4076-955A-F1179FFB7FCB}"/>
              </a:ext>
            </a:extLst>
          </p:cNvPr>
          <p:cNvSpPr txBox="1">
            <a:spLocks noChangeArrowheads="1"/>
          </p:cNvSpPr>
          <p:nvPr/>
        </p:nvSpPr>
        <p:spPr bwMode="auto">
          <a:xfrm>
            <a:off x="6804025" y="5805488"/>
            <a:ext cx="2160588"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AU" altLang="en-US" sz="1000">
                <a:latin typeface="Arial" panose="020B0604020202020204" pitchFamily="34" charset="0"/>
              </a:rPr>
              <a:t>Adapted from Fahey, 2003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DF85E4D-1663-4CB0-9F1F-1953D2382C91}"/>
              </a:ext>
            </a:extLst>
          </p:cNvPr>
          <p:cNvSpPr>
            <a:spLocks noGrp="1"/>
          </p:cNvSpPr>
          <p:nvPr>
            <p:ph type="title"/>
          </p:nvPr>
        </p:nvSpPr>
        <p:spPr>
          <a:xfrm>
            <a:off x="457200" y="277813"/>
            <a:ext cx="8686800" cy="1139825"/>
          </a:xfrm>
        </p:spPr>
        <p:txBody>
          <a:bodyPr/>
          <a:lstStyle/>
          <a:p>
            <a:pPr eaLnBrk="1" hangingPunct="1"/>
            <a:r>
              <a:rPr lang="en-AU" altLang="en-US" sz="3200" b="1" dirty="0">
                <a:solidFill>
                  <a:srgbClr val="0000FF"/>
                </a:solidFill>
              </a:rPr>
              <a:t>The External Environment (E.g. Universities)</a:t>
            </a:r>
            <a:endParaRPr lang="en-AU" altLang="en-US" b="1" dirty="0">
              <a:solidFill>
                <a:srgbClr val="0000FF"/>
              </a:solidFill>
            </a:endParaRPr>
          </a:p>
        </p:txBody>
      </p:sp>
      <p:sp>
        <p:nvSpPr>
          <p:cNvPr id="27651" name="Text Box 3">
            <a:extLst>
              <a:ext uri="{FF2B5EF4-FFF2-40B4-BE49-F238E27FC236}">
                <a16:creationId xmlns:a16="http://schemas.microsoft.com/office/drawing/2014/main" id="{E2A09968-D5DA-45BF-8424-44257CA66038}"/>
              </a:ext>
            </a:extLst>
          </p:cNvPr>
          <p:cNvSpPr txBox="1">
            <a:spLocks noChangeArrowheads="1"/>
          </p:cNvSpPr>
          <p:nvPr/>
        </p:nvSpPr>
        <p:spPr bwMode="auto">
          <a:xfrm>
            <a:off x="5436096" y="1321743"/>
            <a:ext cx="2895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400" dirty="0">
                <a:latin typeface="Arial" panose="020B0604020202020204" pitchFamily="34" charset="0"/>
              </a:rPr>
              <a:t>Adapted from K. van der Heijden</a:t>
            </a:r>
          </a:p>
        </p:txBody>
      </p:sp>
      <p:sp>
        <p:nvSpPr>
          <p:cNvPr id="27652" name="Oval 4">
            <a:extLst>
              <a:ext uri="{FF2B5EF4-FFF2-40B4-BE49-F238E27FC236}">
                <a16:creationId xmlns:a16="http://schemas.microsoft.com/office/drawing/2014/main" id="{0611B9C1-6EAD-4585-87AC-B870BE32DDE6}"/>
              </a:ext>
            </a:extLst>
          </p:cNvPr>
          <p:cNvSpPr>
            <a:spLocks noChangeArrowheads="1"/>
          </p:cNvSpPr>
          <p:nvPr/>
        </p:nvSpPr>
        <p:spPr bwMode="auto">
          <a:xfrm>
            <a:off x="2667000" y="1981200"/>
            <a:ext cx="3505200" cy="32766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53" name="Oval 5">
            <a:extLst>
              <a:ext uri="{FF2B5EF4-FFF2-40B4-BE49-F238E27FC236}">
                <a16:creationId xmlns:a16="http://schemas.microsoft.com/office/drawing/2014/main" id="{9BEA79EB-4D01-4FD5-9834-B90CF0E10644}"/>
              </a:ext>
            </a:extLst>
          </p:cNvPr>
          <p:cNvSpPr>
            <a:spLocks noChangeArrowheads="1"/>
          </p:cNvSpPr>
          <p:nvPr/>
        </p:nvSpPr>
        <p:spPr bwMode="auto">
          <a:xfrm>
            <a:off x="3733800" y="3048000"/>
            <a:ext cx="1295400" cy="1219200"/>
          </a:xfrm>
          <a:prstGeom prst="ellipse">
            <a:avLst/>
          </a:prstGeom>
          <a:solidFill>
            <a:srgbClr val="FF0000"/>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54" name="Text Box 6">
            <a:extLst>
              <a:ext uri="{FF2B5EF4-FFF2-40B4-BE49-F238E27FC236}">
                <a16:creationId xmlns:a16="http://schemas.microsoft.com/office/drawing/2014/main" id="{6166C945-7682-4D07-A91C-E0B022727D02}"/>
              </a:ext>
            </a:extLst>
          </p:cNvPr>
          <p:cNvSpPr txBox="1">
            <a:spLocks noChangeArrowheads="1"/>
          </p:cNvSpPr>
          <p:nvPr/>
        </p:nvSpPr>
        <p:spPr bwMode="auto">
          <a:xfrm>
            <a:off x="3429000" y="2209800"/>
            <a:ext cx="173672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000" b="1" u="sng" dirty="0">
                <a:latin typeface="Arial" panose="020B0604020202020204" pitchFamily="34" charset="0"/>
              </a:rPr>
              <a:t>Education </a:t>
            </a:r>
          </a:p>
          <a:p>
            <a:pPr algn="ctr">
              <a:spcBef>
                <a:spcPct val="0"/>
              </a:spcBef>
              <a:buFontTx/>
              <a:buNone/>
            </a:pPr>
            <a:r>
              <a:rPr lang="en-AU" altLang="en-US" sz="2000" b="1" u="sng" dirty="0">
                <a:latin typeface="Arial" panose="020B0604020202020204" pitchFamily="34" charset="0"/>
              </a:rPr>
              <a:t>Environment</a:t>
            </a:r>
            <a:endParaRPr lang="en-AU" altLang="en-US" sz="2400" dirty="0">
              <a:latin typeface="Arial" panose="020B0604020202020204" pitchFamily="34" charset="0"/>
            </a:endParaRPr>
          </a:p>
        </p:txBody>
      </p:sp>
      <p:sp>
        <p:nvSpPr>
          <p:cNvPr id="27655" name="Text Box 7">
            <a:extLst>
              <a:ext uri="{FF2B5EF4-FFF2-40B4-BE49-F238E27FC236}">
                <a16:creationId xmlns:a16="http://schemas.microsoft.com/office/drawing/2014/main" id="{DD1994B9-315E-4891-8F29-AAFEA6F8752D}"/>
              </a:ext>
            </a:extLst>
          </p:cNvPr>
          <p:cNvSpPr txBox="1">
            <a:spLocks noChangeArrowheads="1"/>
          </p:cNvSpPr>
          <p:nvPr/>
        </p:nvSpPr>
        <p:spPr bwMode="auto">
          <a:xfrm>
            <a:off x="5486400" y="1676400"/>
            <a:ext cx="2667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b="1" u="sng">
                <a:latin typeface="Arial" panose="020B0604020202020204" pitchFamily="34" charset="0"/>
              </a:rPr>
              <a:t>Social Environment</a:t>
            </a:r>
            <a:endParaRPr lang="en-AU" altLang="en-US" sz="2400">
              <a:latin typeface="Arial" panose="020B0604020202020204" pitchFamily="34" charset="0"/>
            </a:endParaRPr>
          </a:p>
        </p:txBody>
      </p:sp>
      <p:sp>
        <p:nvSpPr>
          <p:cNvPr id="27656" name="Text Box 8">
            <a:extLst>
              <a:ext uri="{FF2B5EF4-FFF2-40B4-BE49-F238E27FC236}">
                <a16:creationId xmlns:a16="http://schemas.microsoft.com/office/drawing/2014/main" id="{A8E02295-52F2-4315-BDE1-9529EFC4727E}"/>
              </a:ext>
            </a:extLst>
          </p:cNvPr>
          <p:cNvSpPr txBox="1">
            <a:spLocks noChangeArrowheads="1"/>
          </p:cNvSpPr>
          <p:nvPr/>
        </p:nvSpPr>
        <p:spPr bwMode="auto">
          <a:xfrm>
            <a:off x="2743200" y="3200400"/>
            <a:ext cx="1143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Suppliers</a:t>
            </a:r>
            <a:endParaRPr lang="en-AU" altLang="en-US" sz="2400">
              <a:latin typeface="Arial" panose="020B0604020202020204" pitchFamily="34" charset="0"/>
            </a:endParaRPr>
          </a:p>
        </p:txBody>
      </p:sp>
      <p:sp>
        <p:nvSpPr>
          <p:cNvPr id="27657" name="Text Box 9">
            <a:extLst>
              <a:ext uri="{FF2B5EF4-FFF2-40B4-BE49-F238E27FC236}">
                <a16:creationId xmlns:a16="http://schemas.microsoft.com/office/drawing/2014/main" id="{CB4ADAF6-880B-45FC-81C6-3F78CB3CF1CA}"/>
              </a:ext>
            </a:extLst>
          </p:cNvPr>
          <p:cNvSpPr txBox="1">
            <a:spLocks noChangeArrowheads="1"/>
          </p:cNvSpPr>
          <p:nvPr/>
        </p:nvSpPr>
        <p:spPr bwMode="auto">
          <a:xfrm>
            <a:off x="4800600" y="4343400"/>
            <a:ext cx="990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Clients</a:t>
            </a:r>
            <a:endParaRPr lang="en-AU" altLang="en-US" sz="2400">
              <a:latin typeface="Arial" panose="020B0604020202020204" pitchFamily="34" charset="0"/>
            </a:endParaRPr>
          </a:p>
        </p:txBody>
      </p:sp>
      <p:sp>
        <p:nvSpPr>
          <p:cNvPr id="27658" name="Text Box 10">
            <a:extLst>
              <a:ext uri="{FF2B5EF4-FFF2-40B4-BE49-F238E27FC236}">
                <a16:creationId xmlns:a16="http://schemas.microsoft.com/office/drawing/2014/main" id="{DF8801E4-1250-4AAE-83F9-6198CD838FBB}"/>
              </a:ext>
            </a:extLst>
          </p:cNvPr>
          <p:cNvSpPr txBox="1">
            <a:spLocks noChangeArrowheads="1"/>
          </p:cNvSpPr>
          <p:nvPr/>
        </p:nvSpPr>
        <p:spPr bwMode="auto">
          <a:xfrm>
            <a:off x="3581400" y="4724400"/>
            <a:ext cx="144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Competitors</a:t>
            </a:r>
            <a:endParaRPr lang="en-AU" altLang="en-US" sz="1600">
              <a:latin typeface="Arial" panose="020B0604020202020204" pitchFamily="34" charset="0"/>
            </a:endParaRPr>
          </a:p>
        </p:txBody>
      </p:sp>
      <p:sp>
        <p:nvSpPr>
          <p:cNvPr id="27659" name="Text Box 11">
            <a:extLst>
              <a:ext uri="{FF2B5EF4-FFF2-40B4-BE49-F238E27FC236}">
                <a16:creationId xmlns:a16="http://schemas.microsoft.com/office/drawing/2014/main" id="{ECF2ECB3-1B1C-4A66-AEC4-BE1F8A713898}"/>
              </a:ext>
            </a:extLst>
          </p:cNvPr>
          <p:cNvSpPr txBox="1">
            <a:spLocks noChangeArrowheads="1"/>
          </p:cNvSpPr>
          <p:nvPr/>
        </p:nvSpPr>
        <p:spPr bwMode="auto">
          <a:xfrm>
            <a:off x="3733800" y="3352800"/>
            <a:ext cx="144303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1600" b="1">
                <a:latin typeface="Arial" panose="020B0604020202020204" pitchFamily="34" charset="0"/>
              </a:rPr>
              <a:t>Educational</a:t>
            </a:r>
          </a:p>
          <a:p>
            <a:pPr algn="ctr">
              <a:spcBef>
                <a:spcPct val="0"/>
              </a:spcBef>
              <a:buFontTx/>
              <a:buNone/>
            </a:pPr>
            <a:r>
              <a:rPr lang="en-AU" altLang="en-US" sz="1600" b="1">
                <a:latin typeface="Arial" panose="020B0604020202020204" pitchFamily="34" charset="0"/>
              </a:rPr>
              <a:t>Organisation</a:t>
            </a:r>
            <a:endParaRPr lang="en-AU" altLang="en-US" sz="2400">
              <a:latin typeface="Arial" panose="020B0604020202020204" pitchFamily="34" charset="0"/>
            </a:endParaRPr>
          </a:p>
        </p:txBody>
      </p:sp>
      <p:sp>
        <p:nvSpPr>
          <p:cNvPr id="27660" name="Text Box 12">
            <a:extLst>
              <a:ext uri="{FF2B5EF4-FFF2-40B4-BE49-F238E27FC236}">
                <a16:creationId xmlns:a16="http://schemas.microsoft.com/office/drawing/2014/main" id="{576D3CA0-225A-42D1-8F0D-21E74A14469D}"/>
              </a:ext>
            </a:extLst>
          </p:cNvPr>
          <p:cNvSpPr txBox="1">
            <a:spLocks noChangeArrowheads="1"/>
          </p:cNvSpPr>
          <p:nvPr/>
        </p:nvSpPr>
        <p:spPr bwMode="auto">
          <a:xfrm>
            <a:off x="6553200" y="5181600"/>
            <a:ext cx="9413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1600" b="1">
                <a:latin typeface="Arial" panose="020B0604020202020204" pitchFamily="34" charset="0"/>
              </a:rPr>
              <a:t>Driving </a:t>
            </a:r>
          </a:p>
          <a:p>
            <a:pPr>
              <a:spcBef>
                <a:spcPct val="0"/>
              </a:spcBef>
              <a:buFontTx/>
              <a:buNone/>
            </a:pPr>
            <a:r>
              <a:rPr lang="en-AU" altLang="en-US" sz="1600" b="1">
                <a:latin typeface="Arial" panose="020B0604020202020204" pitchFamily="34" charset="0"/>
              </a:rPr>
              <a:t>Forces</a:t>
            </a:r>
            <a:endParaRPr lang="en-AU" altLang="en-US" sz="2400">
              <a:latin typeface="Arial" panose="020B0604020202020204" pitchFamily="34" charset="0"/>
            </a:endParaRPr>
          </a:p>
        </p:txBody>
      </p:sp>
      <p:sp>
        <p:nvSpPr>
          <p:cNvPr id="27661" name="Text Box 13">
            <a:extLst>
              <a:ext uri="{FF2B5EF4-FFF2-40B4-BE49-F238E27FC236}">
                <a16:creationId xmlns:a16="http://schemas.microsoft.com/office/drawing/2014/main" id="{4BE4BC18-EB63-464E-AEF0-9048D7513E96}"/>
              </a:ext>
            </a:extLst>
          </p:cNvPr>
          <p:cNvSpPr txBox="1">
            <a:spLocks noChangeArrowheads="1"/>
          </p:cNvSpPr>
          <p:nvPr/>
        </p:nvSpPr>
        <p:spPr bwMode="auto">
          <a:xfrm>
            <a:off x="1143000" y="2057400"/>
            <a:ext cx="941388"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1600" b="1">
                <a:latin typeface="Arial" panose="020B0604020202020204" pitchFamily="34" charset="0"/>
              </a:rPr>
              <a:t>Driving </a:t>
            </a:r>
          </a:p>
          <a:p>
            <a:pPr>
              <a:spcBef>
                <a:spcPct val="0"/>
              </a:spcBef>
              <a:buFontTx/>
              <a:buNone/>
            </a:pPr>
            <a:r>
              <a:rPr lang="en-AU" altLang="en-US" sz="1600" b="1">
                <a:latin typeface="Arial" panose="020B0604020202020204" pitchFamily="34" charset="0"/>
              </a:rPr>
              <a:t>Forces</a:t>
            </a:r>
            <a:endParaRPr lang="en-AU" altLang="en-US" sz="2400">
              <a:latin typeface="Arial" panose="020B0604020202020204" pitchFamily="34" charset="0"/>
            </a:endParaRPr>
          </a:p>
        </p:txBody>
      </p:sp>
      <p:sp>
        <p:nvSpPr>
          <p:cNvPr id="27662" name="Line 14">
            <a:extLst>
              <a:ext uri="{FF2B5EF4-FFF2-40B4-BE49-F238E27FC236}">
                <a16:creationId xmlns:a16="http://schemas.microsoft.com/office/drawing/2014/main" id="{4A153FA2-4434-49FB-AA89-18909C22ABB4}"/>
              </a:ext>
            </a:extLst>
          </p:cNvPr>
          <p:cNvSpPr>
            <a:spLocks noChangeShapeType="1"/>
          </p:cNvSpPr>
          <p:nvPr/>
        </p:nvSpPr>
        <p:spPr bwMode="auto">
          <a:xfrm>
            <a:off x="1828800" y="2590800"/>
            <a:ext cx="838200" cy="533400"/>
          </a:xfrm>
          <a:prstGeom prst="line">
            <a:avLst/>
          </a:prstGeom>
          <a:noFill/>
          <a:ln w="15875">
            <a:solidFill>
              <a:schemeClr val="tx1"/>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27663" name="Line 15">
            <a:extLst>
              <a:ext uri="{FF2B5EF4-FFF2-40B4-BE49-F238E27FC236}">
                <a16:creationId xmlns:a16="http://schemas.microsoft.com/office/drawing/2014/main" id="{06D76FAD-9C65-4AD6-AC76-11C8EE5CE259}"/>
              </a:ext>
            </a:extLst>
          </p:cNvPr>
          <p:cNvSpPr>
            <a:spLocks noChangeShapeType="1"/>
          </p:cNvSpPr>
          <p:nvPr/>
        </p:nvSpPr>
        <p:spPr bwMode="auto">
          <a:xfrm flipH="1" flipV="1">
            <a:off x="5638800" y="4876800"/>
            <a:ext cx="914400" cy="457200"/>
          </a:xfrm>
          <a:prstGeom prst="line">
            <a:avLst/>
          </a:prstGeom>
          <a:noFill/>
          <a:ln w="15875">
            <a:solidFill>
              <a:schemeClr val="tx1"/>
            </a:solidFill>
            <a:round/>
            <a:headEnd/>
            <a:tailEnd type="triangle" w="lg" len="lg"/>
          </a:ln>
          <a:extLst>
            <a:ext uri="{909E8E84-426E-40DD-AFC4-6F175D3DCCD1}">
              <a14:hiddenFill xmlns:a14="http://schemas.microsoft.com/office/drawing/2010/main">
                <a:noFill/>
              </a14:hiddenFill>
            </a:ext>
          </a:extLst>
        </p:spPr>
        <p:txBody>
          <a:bodyPr wrap="none" anchor="ctr"/>
          <a:lstStyle/>
          <a:p>
            <a:endParaRPr lang="en-GB"/>
          </a:p>
        </p:txBody>
      </p:sp>
      <p:sp>
        <p:nvSpPr>
          <p:cNvPr id="27664" name="Text Box 16">
            <a:extLst>
              <a:ext uri="{FF2B5EF4-FFF2-40B4-BE49-F238E27FC236}">
                <a16:creationId xmlns:a16="http://schemas.microsoft.com/office/drawing/2014/main" id="{FEED6803-161B-4F7C-9D77-7AFA419DF2C7}"/>
              </a:ext>
            </a:extLst>
          </p:cNvPr>
          <p:cNvSpPr txBox="1">
            <a:spLocks noChangeArrowheads="1"/>
          </p:cNvSpPr>
          <p:nvPr/>
        </p:nvSpPr>
        <p:spPr bwMode="auto">
          <a:xfrm>
            <a:off x="6400800" y="2590800"/>
            <a:ext cx="1981200" cy="229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u="sng">
                <a:latin typeface="Arial" panose="020B0604020202020204" pitchFamily="34" charset="0"/>
              </a:rPr>
              <a:t>Factors / Trends Issues / Forces</a:t>
            </a:r>
            <a:endParaRPr lang="en-AU" altLang="en-US" sz="1400">
              <a:latin typeface="Arial" panose="020B0604020202020204" pitchFamily="34" charset="0"/>
            </a:endParaRPr>
          </a:p>
          <a:p>
            <a:pPr>
              <a:lnSpc>
                <a:spcPct val="80000"/>
              </a:lnSpc>
              <a:spcBef>
                <a:spcPct val="50000"/>
              </a:spcBef>
              <a:buFontTx/>
              <a:buNone/>
            </a:pPr>
            <a:r>
              <a:rPr lang="en-AU" altLang="en-US" sz="1400">
                <a:latin typeface="Arial" panose="020B0604020202020204" pitchFamily="34" charset="0"/>
              </a:rPr>
              <a:t>Social</a:t>
            </a:r>
          </a:p>
          <a:p>
            <a:pPr>
              <a:lnSpc>
                <a:spcPct val="80000"/>
              </a:lnSpc>
              <a:spcBef>
                <a:spcPct val="50000"/>
              </a:spcBef>
              <a:buFontTx/>
              <a:buNone/>
            </a:pPr>
            <a:r>
              <a:rPr lang="en-AU" altLang="en-US" sz="1400">
                <a:latin typeface="Arial" panose="020B0604020202020204" pitchFamily="34" charset="0"/>
              </a:rPr>
              <a:t>Technological</a:t>
            </a:r>
          </a:p>
          <a:p>
            <a:pPr>
              <a:lnSpc>
                <a:spcPct val="80000"/>
              </a:lnSpc>
              <a:spcBef>
                <a:spcPct val="50000"/>
              </a:spcBef>
              <a:buFontTx/>
              <a:buNone/>
            </a:pPr>
            <a:r>
              <a:rPr lang="en-AU" altLang="en-US" sz="1400">
                <a:latin typeface="Arial" panose="020B0604020202020204" pitchFamily="34" charset="0"/>
              </a:rPr>
              <a:t>Economic</a:t>
            </a:r>
          </a:p>
          <a:p>
            <a:pPr>
              <a:lnSpc>
                <a:spcPct val="80000"/>
              </a:lnSpc>
              <a:spcBef>
                <a:spcPct val="50000"/>
              </a:spcBef>
              <a:buFontTx/>
              <a:buNone/>
            </a:pPr>
            <a:r>
              <a:rPr lang="en-AU" altLang="en-US" sz="1400">
                <a:latin typeface="Arial" panose="020B0604020202020204" pitchFamily="34" charset="0"/>
              </a:rPr>
              <a:t>Ecological</a:t>
            </a:r>
          </a:p>
          <a:p>
            <a:pPr>
              <a:lnSpc>
                <a:spcPct val="80000"/>
              </a:lnSpc>
              <a:spcBef>
                <a:spcPct val="50000"/>
              </a:spcBef>
              <a:buFontTx/>
              <a:buNone/>
            </a:pPr>
            <a:r>
              <a:rPr lang="en-AU" altLang="en-US" sz="1400">
                <a:latin typeface="Arial" panose="020B0604020202020204" pitchFamily="34" charset="0"/>
              </a:rPr>
              <a:t>Political</a:t>
            </a:r>
          </a:p>
          <a:p>
            <a:pPr>
              <a:lnSpc>
                <a:spcPct val="80000"/>
              </a:lnSpc>
              <a:spcBef>
                <a:spcPct val="50000"/>
              </a:spcBef>
              <a:buFontTx/>
              <a:buNone/>
            </a:pPr>
            <a:r>
              <a:rPr lang="en-AU" altLang="en-US" sz="1400">
                <a:latin typeface="Arial" panose="020B0604020202020204" pitchFamily="34" charset="0"/>
              </a:rPr>
              <a:t>…</a:t>
            </a:r>
          </a:p>
        </p:txBody>
      </p:sp>
      <p:sp>
        <p:nvSpPr>
          <p:cNvPr id="27665" name="AutoShape 17">
            <a:extLst>
              <a:ext uri="{FF2B5EF4-FFF2-40B4-BE49-F238E27FC236}">
                <a16:creationId xmlns:a16="http://schemas.microsoft.com/office/drawing/2014/main" id="{426108D0-0DE5-4B5B-BA37-C2F357816518}"/>
              </a:ext>
            </a:extLst>
          </p:cNvPr>
          <p:cNvSpPr>
            <a:spLocks noChangeArrowheads="1"/>
          </p:cNvSpPr>
          <p:nvPr/>
        </p:nvSpPr>
        <p:spPr bwMode="auto">
          <a:xfrm>
            <a:off x="685800" y="1256010"/>
            <a:ext cx="7772400" cy="4495800"/>
          </a:xfrm>
          <a:prstGeom prst="roundRect">
            <a:avLst>
              <a:gd name="adj" fmla="val 16384"/>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66" name="Text Box 18">
            <a:extLst>
              <a:ext uri="{FF2B5EF4-FFF2-40B4-BE49-F238E27FC236}">
                <a16:creationId xmlns:a16="http://schemas.microsoft.com/office/drawing/2014/main" id="{6BFC5A34-FCB8-40E5-B0FB-A811E49A7D4B}"/>
              </a:ext>
            </a:extLst>
          </p:cNvPr>
          <p:cNvSpPr txBox="1">
            <a:spLocks noChangeArrowheads="1"/>
          </p:cNvSpPr>
          <p:nvPr/>
        </p:nvSpPr>
        <p:spPr bwMode="auto">
          <a:xfrm>
            <a:off x="4953000" y="3048000"/>
            <a:ext cx="11430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Students</a:t>
            </a:r>
            <a:endParaRPr lang="en-AU" altLang="en-US" sz="2400">
              <a:latin typeface="Arial" panose="020B0604020202020204" pitchFamily="34" charset="0"/>
            </a:endParaRPr>
          </a:p>
        </p:txBody>
      </p:sp>
      <p:sp>
        <p:nvSpPr>
          <p:cNvPr id="27667" name="Text Box 19">
            <a:extLst>
              <a:ext uri="{FF2B5EF4-FFF2-40B4-BE49-F238E27FC236}">
                <a16:creationId xmlns:a16="http://schemas.microsoft.com/office/drawing/2014/main" id="{0405D19D-458F-4D3B-BC10-16AB5340BAA1}"/>
              </a:ext>
            </a:extLst>
          </p:cNvPr>
          <p:cNvSpPr txBox="1">
            <a:spLocks noChangeArrowheads="1"/>
          </p:cNvSpPr>
          <p:nvPr/>
        </p:nvSpPr>
        <p:spPr bwMode="auto">
          <a:xfrm>
            <a:off x="2743200" y="4038600"/>
            <a:ext cx="144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Customers</a:t>
            </a:r>
            <a:endParaRPr lang="en-AU" altLang="en-US" sz="1600">
              <a:latin typeface="Arial" panose="020B0604020202020204" pitchFamily="34" charset="0"/>
            </a:endParaRPr>
          </a:p>
        </p:txBody>
      </p:sp>
      <p:sp>
        <p:nvSpPr>
          <p:cNvPr id="27668" name="Text Box 20">
            <a:extLst>
              <a:ext uri="{FF2B5EF4-FFF2-40B4-BE49-F238E27FC236}">
                <a16:creationId xmlns:a16="http://schemas.microsoft.com/office/drawing/2014/main" id="{BEA53394-5117-4415-9114-A8D66C41B46F}"/>
              </a:ext>
            </a:extLst>
          </p:cNvPr>
          <p:cNvSpPr txBox="1">
            <a:spLocks noChangeArrowheads="1"/>
          </p:cNvSpPr>
          <p:nvPr/>
        </p:nvSpPr>
        <p:spPr bwMode="auto">
          <a:xfrm>
            <a:off x="1219200" y="4800600"/>
            <a:ext cx="16002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600" b="1" i="1">
                <a:latin typeface="Arial" panose="020B0604020202020204" pitchFamily="34" charset="0"/>
              </a:rPr>
              <a:t>Members of Wider Society</a:t>
            </a:r>
            <a:endParaRPr lang="en-AU" altLang="en-US" sz="1600">
              <a:latin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0">
            <a:extLst>
              <a:ext uri="{FF2B5EF4-FFF2-40B4-BE49-F238E27FC236}">
                <a16:creationId xmlns:a16="http://schemas.microsoft.com/office/drawing/2014/main" id="{B875C23C-2B65-41F6-A87E-9799EE019E23}"/>
              </a:ext>
            </a:extLst>
          </p:cNvPr>
          <p:cNvSpPr>
            <a:spLocks noGrp="1"/>
          </p:cNvSpPr>
          <p:nvPr>
            <p:ph type="title"/>
          </p:nvPr>
        </p:nvSpPr>
        <p:spPr/>
        <p:txBody>
          <a:bodyPr/>
          <a:lstStyle/>
          <a:p>
            <a:pPr eaLnBrk="1" hangingPunct="1"/>
            <a:r>
              <a:rPr lang="en-US" altLang="en-US" b="1">
                <a:solidFill>
                  <a:srgbClr val="0000FF"/>
                </a:solidFill>
              </a:rPr>
              <a:t>The Strategic Landscape</a:t>
            </a:r>
            <a:endParaRPr lang="en-AU" altLang="en-US" b="1">
              <a:solidFill>
                <a:srgbClr val="0000FF"/>
              </a:solidFill>
            </a:endParaRPr>
          </a:p>
        </p:txBody>
      </p:sp>
      <p:grpSp>
        <p:nvGrpSpPr>
          <p:cNvPr id="29699" name="Group 2">
            <a:extLst>
              <a:ext uri="{FF2B5EF4-FFF2-40B4-BE49-F238E27FC236}">
                <a16:creationId xmlns:a16="http://schemas.microsoft.com/office/drawing/2014/main" id="{1C698167-0942-4801-AB0F-447BEE523E54}"/>
              </a:ext>
            </a:extLst>
          </p:cNvPr>
          <p:cNvGrpSpPr>
            <a:grpSpLocks/>
          </p:cNvGrpSpPr>
          <p:nvPr/>
        </p:nvGrpSpPr>
        <p:grpSpPr bwMode="auto">
          <a:xfrm>
            <a:off x="2946400" y="1477963"/>
            <a:ext cx="3178175" cy="3978274"/>
            <a:chOff x="1886" y="952"/>
            <a:chExt cx="2002" cy="3148"/>
          </a:xfrm>
        </p:grpSpPr>
        <p:pic>
          <p:nvPicPr>
            <p:cNvPr id="29709" name="Picture 3">
              <a:extLst>
                <a:ext uri="{FF2B5EF4-FFF2-40B4-BE49-F238E27FC236}">
                  <a16:creationId xmlns:a16="http://schemas.microsoft.com/office/drawing/2014/main" id="{803B74BA-7CDD-4FF8-BF5D-B018998C6C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6" y="2165"/>
              <a:ext cx="1984" cy="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9460" name="AutoShape 4">
              <a:extLst>
                <a:ext uri="{FF2B5EF4-FFF2-40B4-BE49-F238E27FC236}">
                  <a16:creationId xmlns:a16="http://schemas.microsoft.com/office/drawing/2014/main" id="{1B3FA4C3-3D3C-42AF-AD41-F2052093A607}"/>
                </a:ext>
              </a:extLst>
            </p:cNvPr>
            <p:cNvSpPr>
              <a:spLocks noChangeArrowheads="1"/>
            </p:cNvSpPr>
            <p:nvPr/>
          </p:nvSpPr>
          <p:spPr bwMode="auto">
            <a:xfrm>
              <a:off x="2800" y="952"/>
              <a:ext cx="200" cy="200"/>
            </a:xfrm>
            <a:prstGeom prst="star5">
              <a:avLst/>
            </a:prstGeom>
            <a:gradFill rotWithShape="0">
              <a:gsLst>
                <a:gs pos="0">
                  <a:schemeClr val="bg1"/>
                </a:gs>
                <a:gs pos="100000">
                  <a:schemeClr val="bg1">
                    <a:gamma/>
                    <a:shade val="46275"/>
                    <a:invGamma/>
                  </a:schemeClr>
                </a:gs>
              </a:gsLst>
              <a:path path="shape">
                <a:fillToRect l="50000" t="50000" r="50000" b="50000"/>
              </a:path>
            </a:gradFill>
            <a:ln w="3175">
              <a:solidFill>
                <a:schemeClr val="tx1"/>
              </a:solidFill>
              <a:miter lim="800000"/>
              <a:headEnd/>
              <a:tailEnd/>
            </a:ln>
            <a:effectLst/>
          </p:spPr>
          <p:txBody>
            <a:bodyPr wrap="none" anchor="ctr"/>
            <a:lstStyle/>
            <a:p>
              <a:pPr eaLnBrk="1" hangingPunct="1">
                <a:defRPr/>
              </a:pPr>
              <a:endParaRPr lang="en-GB">
                <a:latin typeface="Arial" charset="0"/>
              </a:endParaRPr>
            </a:p>
          </p:txBody>
        </p:sp>
        <p:sp>
          <p:nvSpPr>
            <p:cNvPr id="29711" name="Line 5">
              <a:extLst>
                <a:ext uri="{FF2B5EF4-FFF2-40B4-BE49-F238E27FC236}">
                  <a16:creationId xmlns:a16="http://schemas.microsoft.com/office/drawing/2014/main" id="{450066B5-4F70-4683-9AED-EABD012D9CA5}"/>
                </a:ext>
              </a:extLst>
            </p:cNvPr>
            <p:cNvSpPr>
              <a:spLocks noChangeShapeType="1"/>
            </p:cNvSpPr>
            <p:nvPr/>
          </p:nvSpPr>
          <p:spPr bwMode="auto">
            <a:xfrm>
              <a:off x="2448" y="1562"/>
              <a:ext cx="912" cy="0"/>
            </a:xfrm>
            <a:prstGeom prst="line">
              <a:avLst/>
            </a:prstGeom>
            <a:noFill/>
            <a:ln w="3175">
              <a:solidFill>
                <a:srgbClr val="DDDDDD"/>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9462" name="Freeform 6">
              <a:extLst>
                <a:ext uri="{FF2B5EF4-FFF2-40B4-BE49-F238E27FC236}">
                  <a16:creationId xmlns:a16="http://schemas.microsoft.com/office/drawing/2014/main" id="{6E4889FB-152E-426B-8891-51430FABA68B}"/>
                </a:ext>
              </a:extLst>
            </p:cNvPr>
            <p:cNvSpPr>
              <a:spLocks/>
            </p:cNvSpPr>
            <p:nvPr/>
          </p:nvSpPr>
          <p:spPr bwMode="auto">
            <a:xfrm>
              <a:off x="2448" y="1392"/>
              <a:ext cx="910" cy="554"/>
            </a:xfrm>
            <a:custGeom>
              <a:avLst/>
              <a:gdLst/>
              <a:ahLst/>
              <a:cxnLst>
                <a:cxn ang="0">
                  <a:pos x="0" y="554"/>
                </a:cxn>
                <a:cxn ang="0">
                  <a:pos x="270" y="126"/>
                </a:cxn>
                <a:cxn ang="0">
                  <a:pos x="328" y="238"/>
                </a:cxn>
                <a:cxn ang="0">
                  <a:pos x="460" y="0"/>
                </a:cxn>
                <a:cxn ang="0">
                  <a:pos x="564" y="182"/>
                </a:cxn>
                <a:cxn ang="0">
                  <a:pos x="634" y="70"/>
                </a:cxn>
                <a:cxn ang="0">
                  <a:pos x="910" y="554"/>
                </a:cxn>
              </a:cxnLst>
              <a:rect l="0" t="0" r="r" b="b"/>
              <a:pathLst>
                <a:path w="910" h="554">
                  <a:moveTo>
                    <a:pt x="0" y="554"/>
                  </a:moveTo>
                  <a:lnTo>
                    <a:pt x="270" y="126"/>
                  </a:lnTo>
                  <a:lnTo>
                    <a:pt x="328" y="238"/>
                  </a:lnTo>
                  <a:lnTo>
                    <a:pt x="460" y="0"/>
                  </a:lnTo>
                  <a:lnTo>
                    <a:pt x="564" y="182"/>
                  </a:lnTo>
                  <a:lnTo>
                    <a:pt x="634" y="70"/>
                  </a:lnTo>
                  <a:lnTo>
                    <a:pt x="910" y="554"/>
                  </a:lnTo>
                </a:path>
              </a:pathLst>
            </a:custGeom>
            <a:gradFill rotWithShape="0">
              <a:gsLst>
                <a:gs pos="0">
                  <a:schemeClr val="bg1"/>
                </a:gs>
                <a:gs pos="100000">
                  <a:schemeClr val="bg1">
                    <a:gamma/>
                    <a:shade val="56078"/>
                    <a:invGamma/>
                  </a:schemeClr>
                </a:gs>
              </a:gsLst>
              <a:lin ang="5400000" scaled="1"/>
            </a:gradFill>
            <a:ln w="12700" cap="flat" cmpd="sng">
              <a:solidFill>
                <a:schemeClr val="tx1"/>
              </a:solidFill>
              <a:prstDash val="solid"/>
              <a:round/>
              <a:headEnd type="none" w="med" len="med"/>
              <a:tailEnd type="none" w="med" len="med"/>
            </a:ln>
            <a:effectLst/>
          </p:spPr>
          <p:txBody>
            <a:bodyPr wrap="none" anchor="ctr"/>
            <a:lstStyle/>
            <a:p>
              <a:pPr eaLnBrk="1" hangingPunct="1">
                <a:defRPr/>
              </a:pPr>
              <a:endParaRPr lang="en-GB">
                <a:latin typeface="Arial" charset="0"/>
              </a:endParaRPr>
            </a:p>
          </p:txBody>
        </p:sp>
        <p:sp>
          <p:nvSpPr>
            <p:cNvPr id="29713" name="Rectangle 7">
              <a:extLst>
                <a:ext uri="{FF2B5EF4-FFF2-40B4-BE49-F238E27FC236}">
                  <a16:creationId xmlns:a16="http://schemas.microsoft.com/office/drawing/2014/main" id="{92834F9A-F687-4899-A3B9-B7A07FE76B1E}"/>
                </a:ext>
              </a:extLst>
            </p:cNvPr>
            <p:cNvSpPr>
              <a:spLocks noChangeArrowheads="1"/>
            </p:cNvSpPr>
            <p:nvPr/>
          </p:nvSpPr>
          <p:spPr bwMode="auto">
            <a:xfrm>
              <a:off x="3312" y="3002"/>
              <a:ext cx="576"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800" i="1">
                  <a:latin typeface="Arial" panose="020B0604020202020204" pitchFamily="34" charset="0"/>
                </a:rPr>
                <a:t>The ‘self’ journeys across the chessboard to the mountain, which lies in the medium term future</a:t>
              </a:r>
            </a:p>
          </p:txBody>
        </p:sp>
        <p:sp>
          <p:nvSpPr>
            <p:cNvPr id="29714" name="Line 8">
              <a:extLst>
                <a:ext uri="{FF2B5EF4-FFF2-40B4-BE49-F238E27FC236}">
                  <a16:creationId xmlns:a16="http://schemas.microsoft.com/office/drawing/2014/main" id="{F5E4C81A-44DC-4476-90A0-8A7D4AE514DD}"/>
                </a:ext>
              </a:extLst>
            </p:cNvPr>
            <p:cNvSpPr>
              <a:spLocks noChangeShapeType="1"/>
            </p:cNvSpPr>
            <p:nvPr/>
          </p:nvSpPr>
          <p:spPr bwMode="auto">
            <a:xfrm>
              <a:off x="2904" y="2830"/>
              <a:ext cx="452" cy="204"/>
            </a:xfrm>
            <a:prstGeom prst="line">
              <a:avLst/>
            </a:prstGeom>
            <a:noFill/>
            <a:ln w="6350">
              <a:solidFill>
                <a:schemeClr val="tx1"/>
              </a:solidFill>
              <a:round/>
              <a:headEnd type="oval" w="med" len="med"/>
              <a:tailEnd/>
            </a:ln>
            <a:extLst>
              <a:ext uri="{909E8E84-426E-40DD-AFC4-6F175D3DCCD1}">
                <a14:hiddenFill xmlns:a14="http://schemas.microsoft.com/office/drawing/2010/main">
                  <a:noFill/>
                </a14:hiddenFill>
              </a:ext>
            </a:extLst>
          </p:spPr>
          <p:txBody>
            <a:bodyPr wrap="none" anchor="ctr"/>
            <a:lstStyle/>
            <a:p>
              <a:endParaRPr lang="en-GB"/>
            </a:p>
          </p:txBody>
        </p:sp>
        <p:sp>
          <p:nvSpPr>
            <p:cNvPr id="29715" name="Line 9">
              <a:extLst>
                <a:ext uri="{FF2B5EF4-FFF2-40B4-BE49-F238E27FC236}">
                  <a16:creationId xmlns:a16="http://schemas.microsoft.com/office/drawing/2014/main" id="{7F30D5C6-DE05-4B33-AFD4-CE59F00953D8}"/>
                </a:ext>
              </a:extLst>
            </p:cNvPr>
            <p:cNvSpPr>
              <a:spLocks noChangeShapeType="1"/>
            </p:cNvSpPr>
            <p:nvPr/>
          </p:nvSpPr>
          <p:spPr bwMode="auto">
            <a:xfrm flipV="1">
              <a:off x="2904" y="1804"/>
              <a:ext cx="0" cy="1418"/>
            </a:xfrm>
            <a:prstGeom prst="line">
              <a:avLst/>
            </a:prstGeom>
            <a:noFill/>
            <a:ln w="19050">
              <a:solidFill>
                <a:schemeClr val="tx1"/>
              </a:solidFill>
              <a:prstDash val="lgDash"/>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9716" name="Freeform 10">
              <a:extLst>
                <a:ext uri="{FF2B5EF4-FFF2-40B4-BE49-F238E27FC236}">
                  <a16:creationId xmlns:a16="http://schemas.microsoft.com/office/drawing/2014/main" id="{485EEC6D-56BA-4FCF-A6C0-C8FD1015180E}"/>
                </a:ext>
              </a:extLst>
            </p:cNvPr>
            <p:cNvSpPr>
              <a:spLocks/>
            </p:cNvSpPr>
            <p:nvPr/>
          </p:nvSpPr>
          <p:spPr bwMode="auto">
            <a:xfrm>
              <a:off x="2334" y="3146"/>
              <a:ext cx="1106" cy="954"/>
            </a:xfrm>
            <a:custGeom>
              <a:avLst/>
              <a:gdLst>
                <a:gd name="T0" fmla="*/ 0 w 1106"/>
                <a:gd name="T1" fmla="*/ 954 h 954"/>
                <a:gd name="T2" fmla="*/ 16 w 1106"/>
                <a:gd name="T3" fmla="*/ 680 h 954"/>
                <a:gd name="T4" fmla="*/ 42 w 1106"/>
                <a:gd name="T5" fmla="*/ 646 h 954"/>
                <a:gd name="T6" fmla="*/ 400 w 1106"/>
                <a:gd name="T7" fmla="*/ 518 h 954"/>
                <a:gd name="T8" fmla="*/ 428 w 1106"/>
                <a:gd name="T9" fmla="*/ 460 h 954"/>
                <a:gd name="T10" fmla="*/ 398 w 1106"/>
                <a:gd name="T11" fmla="*/ 444 h 954"/>
                <a:gd name="T12" fmla="*/ 384 w 1106"/>
                <a:gd name="T13" fmla="*/ 430 h 954"/>
                <a:gd name="T14" fmla="*/ 372 w 1106"/>
                <a:gd name="T15" fmla="*/ 390 h 954"/>
                <a:gd name="T16" fmla="*/ 344 w 1106"/>
                <a:gd name="T17" fmla="*/ 362 h 954"/>
                <a:gd name="T18" fmla="*/ 352 w 1106"/>
                <a:gd name="T19" fmla="*/ 328 h 954"/>
                <a:gd name="T20" fmla="*/ 328 w 1106"/>
                <a:gd name="T21" fmla="*/ 278 h 954"/>
                <a:gd name="T22" fmla="*/ 324 w 1106"/>
                <a:gd name="T23" fmla="*/ 244 h 954"/>
                <a:gd name="T24" fmla="*/ 358 w 1106"/>
                <a:gd name="T25" fmla="*/ 204 h 954"/>
                <a:gd name="T26" fmla="*/ 346 w 1106"/>
                <a:gd name="T27" fmla="*/ 150 h 954"/>
                <a:gd name="T28" fmla="*/ 382 w 1106"/>
                <a:gd name="T29" fmla="*/ 132 h 954"/>
                <a:gd name="T30" fmla="*/ 396 w 1106"/>
                <a:gd name="T31" fmla="*/ 78 h 954"/>
                <a:gd name="T32" fmla="*/ 424 w 1106"/>
                <a:gd name="T33" fmla="*/ 66 h 954"/>
                <a:gd name="T34" fmla="*/ 434 w 1106"/>
                <a:gd name="T35" fmla="*/ 32 h 954"/>
                <a:gd name="T36" fmla="*/ 494 w 1106"/>
                <a:gd name="T37" fmla="*/ 14 h 954"/>
                <a:gd name="T38" fmla="*/ 546 w 1106"/>
                <a:gd name="T39" fmla="*/ 10 h 954"/>
                <a:gd name="T40" fmla="*/ 586 w 1106"/>
                <a:gd name="T41" fmla="*/ 0 h 954"/>
                <a:gd name="T42" fmla="*/ 632 w 1106"/>
                <a:gd name="T43" fmla="*/ 10 h 954"/>
                <a:gd name="T44" fmla="*/ 676 w 1106"/>
                <a:gd name="T45" fmla="*/ 10 h 954"/>
                <a:gd name="T46" fmla="*/ 748 w 1106"/>
                <a:gd name="T47" fmla="*/ 62 h 954"/>
                <a:gd name="T48" fmla="*/ 754 w 1106"/>
                <a:gd name="T49" fmla="*/ 92 h 954"/>
                <a:gd name="T50" fmla="*/ 790 w 1106"/>
                <a:gd name="T51" fmla="*/ 126 h 954"/>
                <a:gd name="T52" fmla="*/ 796 w 1106"/>
                <a:gd name="T53" fmla="*/ 180 h 954"/>
                <a:gd name="T54" fmla="*/ 806 w 1106"/>
                <a:gd name="T55" fmla="*/ 232 h 954"/>
                <a:gd name="T56" fmla="*/ 790 w 1106"/>
                <a:gd name="T57" fmla="*/ 262 h 954"/>
                <a:gd name="T58" fmla="*/ 790 w 1106"/>
                <a:gd name="T59" fmla="*/ 304 h 954"/>
                <a:gd name="T60" fmla="*/ 764 w 1106"/>
                <a:gd name="T61" fmla="*/ 330 h 954"/>
                <a:gd name="T62" fmla="*/ 766 w 1106"/>
                <a:gd name="T63" fmla="*/ 348 h 954"/>
                <a:gd name="T64" fmla="*/ 752 w 1106"/>
                <a:gd name="T65" fmla="*/ 398 h 954"/>
                <a:gd name="T66" fmla="*/ 724 w 1106"/>
                <a:gd name="T67" fmla="*/ 410 h 954"/>
                <a:gd name="T68" fmla="*/ 696 w 1106"/>
                <a:gd name="T69" fmla="*/ 448 h 954"/>
                <a:gd name="T70" fmla="*/ 718 w 1106"/>
                <a:gd name="T71" fmla="*/ 510 h 954"/>
                <a:gd name="T72" fmla="*/ 1046 w 1106"/>
                <a:gd name="T73" fmla="*/ 638 h 954"/>
                <a:gd name="T74" fmla="*/ 1078 w 1106"/>
                <a:gd name="T75" fmla="*/ 682 h 954"/>
                <a:gd name="T76" fmla="*/ 1106 w 1106"/>
                <a:gd name="T77" fmla="*/ 952 h 954"/>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06"/>
                <a:gd name="T118" fmla="*/ 0 h 954"/>
                <a:gd name="T119" fmla="*/ 1106 w 1106"/>
                <a:gd name="T120" fmla="*/ 954 h 954"/>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06" h="954">
                  <a:moveTo>
                    <a:pt x="0" y="954"/>
                  </a:moveTo>
                  <a:lnTo>
                    <a:pt x="16" y="680"/>
                  </a:lnTo>
                  <a:lnTo>
                    <a:pt x="42" y="646"/>
                  </a:lnTo>
                  <a:lnTo>
                    <a:pt x="400" y="518"/>
                  </a:lnTo>
                  <a:lnTo>
                    <a:pt x="428" y="460"/>
                  </a:lnTo>
                  <a:lnTo>
                    <a:pt x="398" y="444"/>
                  </a:lnTo>
                  <a:lnTo>
                    <a:pt x="384" y="430"/>
                  </a:lnTo>
                  <a:lnTo>
                    <a:pt x="372" y="390"/>
                  </a:lnTo>
                  <a:lnTo>
                    <a:pt x="344" y="362"/>
                  </a:lnTo>
                  <a:lnTo>
                    <a:pt x="352" y="328"/>
                  </a:lnTo>
                  <a:lnTo>
                    <a:pt x="328" y="278"/>
                  </a:lnTo>
                  <a:lnTo>
                    <a:pt x="324" y="244"/>
                  </a:lnTo>
                  <a:lnTo>
                    <a:pt x="358" y="204"/>
                  </a:lnTo>
                  <a:lnTo>
                    <a:pt x="346" y="150"/>
                  </a:lnTo>
                  <a:lnTo>
                    <a:pt x="382" y="132"/>
                  </a:lnTo>
                  <a:lnTo>
                    <a:pt x="396" y="78"/>
                  </a:lnTo>
                  <a:lnTo>
                    <a:pt x="424" y="66"/>
                  </a:lnTo>
                  <a:lnTo>
                    <a:pt x="434" y="32"/>
                  </a:lnTo>
                  <a:lnTo>
                    <a:pt x="494" y="14"/>
                  </a:lnTo>
                  <a:lnTo>
                    <a:pt x="546" y="10"/>
                  </a:lnTo>
                  <a:lnTo>
                    <a:pt x="586" y="0"/>
                  </a:lnTo>
                  <a:lnTo>
                    <a:pt x="632" y="10"/>
                  </a:lnTo>
                  <a:lnTo>
                    <a:pt x="676" y="10"/>
                  </a:lnTo>
                  <a:lnTo>
                    <a:pt x="748" y="62"/>
                  </a:lnTo>
                  <a:lnTo>
                    <a:pt x="754" y="92"/>
                  </a:lnTo>
                  <a:lnTo>
                    <a:pt x="790" y="126"/>
                  </a:lnTo>
                  <a:lnTo>
                    <a:pt x="796" y="180"/>
                  </a:lnTo>
                  <a:lnTo>
                    <a:pt x="806" y="232"/>
                  </a:lnTo>
                  <a:lnTo>
                    <a:pt x="790" y="262"/>
                  </a:lnTo>
                  <a:lnTo>
                    <a:pt x="790" y="304"/>
                  </a:lnTo>
                  <a:lnTo>
                    <a:pt x="764" y="330"/>
                  </a:lnTo>
                  <a:lnTo>
                    <a:pt x="766" y="348"/>
                  </a:lnTo>
                  <a:lnTo>
                    <a:pt x="752" y="398"/>
                  </a:lnTo>
                  <a:lnTo>
                    <a:pt x="724" y="410"/>
                  </a:lnTo>
                  <a:lnTo>
                    <a:pt x="696" y="448"/>
                  </a:lnTo>
                  <a:lnTo>
                    <a:pt x="718" y="510"/>
                  </a:lnTo>
                  <a:lnTo>
                    <a:pt x="1046" y="638"/>
                  </a:lnTo>
                  <a:lnTo>
                    <a:pt x="1078" y="682"/>
                  </a:lnTo>
                  <a:lnTo>
                    <a:pt x="1106" y="952"/>
                  </a:lnTo>
                </a:path>
              </a:pathLst>
            </a:custGeom>
            <a:solidFill>
              <a:srgbClr val="848484"/>
            </a:solidFill>
            <a:ln w="6350">
              <a:solidFill>
                <a:schemeClr val="tx1"/>
              </a:solidFill>
              <a:round/>
              <a:headEnd/>
              <a:tailEnd/>
            </a:ln>
          </p:spPr>
          <p:txBody>
            <a:bodyPr wrap="none" anchor="ctr"/>
            <a:lstStyle/>
            <a:p>
              <a:endParaRPr lang="en-GB"/>
            </a:p>
          </p:txBody>
        </p:sp>
      </p:grpSp>
      <p:sp>
        <p:nvSpPr>
          <p:cNvPr id="29700" name="Rectangle 11">
            <a:extLst>
              <a:ext uri="{FF2B5EF4-FFF2-40B4-BE49-F238E27FC236}">
                <a16:creationId xmlns:a16="http://schemas.microsoft.com/office/drawing/2014/main" id="{8CD4DAD1-A952-4122-BF54-28D44BDC4D1A}"/>
              </a:ext>
            </a:extLst>
          </p:cNvPr>
          <p:cNvSpPr>
            <a:spLocks noChangeArrowheads="1"/>
          </p:cNvSpPr>
          <p:nvPr/>
        </p:nvSpPr>
        <p:spPr bwMode="auto">
          <a:xfrm>
            <a:off x="1270000" y="1401763"/>
            <a:ext cx="19050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a:latin typeface="Arial" panose="020B0604020202020204" pitchFamily="34" charset="0"/>
              </a:rPr>
              <a:t>‘The Star’</a:t>
            </a:r>
            <a:r>
              <a:rPr lang="en-US" altLang="en-AU" sz="1600" i="1">
                <a:latin typeface="Arial" panose="020B0604020202020204" pitchFamily="34" charset="0"/>
              </a:rPr>
              <a:t>—</a:t>
            </a:r>
          </a:p>
          <a:p>
            <a:pPr>
              <a:spcBef>
                <a:spcPct val="0"/>
              </a:spcBef>
              <a:buFontTx/>
              <a:buNone/>
            </a:pPr>
            <a:r>
              <a:rPr lang="en-US" altLang="en-AU" sz="1400" i="1">
                <a:latin typeface="Arial" panose="020B0604020202020204" pitchFamily="34" charset="0"/>
              </a:rPr>
              <a:t>Our enduring and guiding social role</a:t>
            </a:r>
          </a:p>
        </p:txBody>
      </p:sp>
      <p:sp>
        <p:nvSpPr>
          <p:cNvPr id="29701" name="Rectangle 12">
            <a:extLst>
              <a:ext uri="{FF2B5EF4-FFF2-40B4-BE49-F238E27FC236}">
                <a16:creationId xmlns:a16="http://schemas.microsoft.com/office/drawing/2014/main" id="{59A6A3F0-8B21-4494-A661-CA5AD69FC569}"/>
              </a:ext>
            </a:extLst>
          </p:cNvPr>
          <p:cNvSpPr>
            <a:spLocks noChangeArrowheads="1"/>
          </p:cNvSpPr>
          <p:nvPr/>
        </p:nvSpPr>
        <p:spPr bwMode="auto">
          <a:xfrm>
            <a:off x="1193800" y="2468563"/>
            <a:ext cx="19812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a:latin typeface="Arial" panose="020B0604020202020204" pitchFamily="34" charset="0"/>
              </a:rPr>
              <a:t>‘The Mountain’</a:t>
            </a:r>
            <a:r>
              <a:rPr lang="en-US" altLang="en-AU" sz="1600" i="1">
                <a:latin typeface="Arial" panose="020B0604020202020204" pitchFamily="34" charset="0"/>
              </a:rPr>
              <a:t>—</a:t>
            </a:r>
          </a:p>
          <a:p>
            <a:pPr>
              <a:spcBef>
                <a:spcPct val="0"/>
              </a:spcBef>
              <a:buFontTx/>
              <a:buNone/>
            </a:pPr>
            <a:r>
              <a:rPr lang="en-US" altLang="en-AU" sz="1400" i="1">
                <a:latin typeface="Arial" panose="020B0604020202020204" pitchFamily="34" charset="0"/>
              </a:rPr>
              <a:t>What we hope to achieve</a:t>
            </a:r>
          </a:p>
        </p:txBody>
      </p:sp>
      <p:sp>
        <p:nvSpPr>
          <p:cNvPr id="29702" name="Rectangle 13">
            <a:extLst>
              <a:ext uri="{FF2B5EF4-FFF2-40B4-BE49-F238E27FC236}">
                <a16:creationId xmlns:a16="http://schemas.microsoft.com/office/drawing/2014/main" id="{757843FE-F1AF-4A31-A093-D2E74FCABAD0}"/>
              </a:ext>
            </a:extLst>
          </p:cNvPr>
          <p:cNvSpPr>
            <a:spLocks noChangeArrowheads="1"/>
          </p:cNvSpPr>
          <p:nvPr/>
        </p:nvSpPr>
        <p:spPr bwMode="auto">
          <a:xfrm>
            <a:off x="1016000" y="3482531"/>
            <a:ext cx="2133600" cy="75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dirty="0">
                <a:latin typeface="Arial" panose="020B0604020202020204" pitchFamily="34" charset="0"/>
              </a:rPr>
              <a:t>‘The Chessboard’</a:t>
            </a:r>
            <a:r>
              <a:rPr lang="en-US" altLang="en-AU" sz="1600" i="1" dirty="0">
                <a:latin typeface="Arial" panose="020B0604020202020204" pitchFamily="34" charset="0"/>
              </a:rPr>
              <a:t>— </a:t>
            </a:r>
            <a:r>
              <a:rPr lang="en-US" altLang="en-AU" sz="1400" i="1" dirty="0">
                <a:latin typeface="Arial" panose="020B0604020202020204" pitchFamily="34" charset="0"/>
              </a:rPr>
              <a:t>Issues and challenges we are likely to face</a:t>
            </a:r>
          </a:p>
        </p:txBody>
      </p:sp>
      <p:sp>
        <p:nvSpPr>
          <p:cNvPr id="29703" name="Rectangle 14">
            <a:extLst>
              <a:ext uri="{FF2B5EF4-FFF2-40B4-BE49-F238E27FC236}">
                <a16:creationId xmlns:a16="http://schemas.microsoft.com/office/drawing/2014/main" id="{1387E52C-A8E3-45FE-ABB6-AA15768EB241}"/>
              </a:ext>
            </a:extLst>
          </p:cNvPr>
          <p:cNvSpPr>
            <a:spLocks noChangeArrowheads="1"/>
          </p:cNvSpPr>
          <p:nvPr/>
        </p:nvSpPr>
        <p:spPr bwMode="auto">
          <a:xfrm>
            <a:off x="971550" y="4526001"/>
            <a:ext cx="213360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600" b="1" i="1" dirty="0">
                <a:latin typeface="Arial" panose="020B0604020202020204" pitchFamily="34" charset="0"/>
              </a:rPr>
              <a:t>‘The Self’</a:t>
            </a:r>
            <a:r>
              <a:rPr lang="en-US" altLang="en-AU" sz="1600" i="1" dirty="0">
                <a:latin typeface="Arial" panose="020B0604020202020204" pitchFamily="34" charset="0"/>
              </a:rPr>
              <a:t>—</a:t>
            </a:r>
          </a:p>
          <a:p>
            <a:pPr>
              <a:spcBef>
                <a:spcPct val="0"/>
              </a:spcBef>
              <a:buFontTx/>
              <a:buNone/>
            </a:pPr>
            <a:r>
              <a:rPr lang="en-US" altLang="en-AU" sz="1400" i="1" dirty="0">
                <a:latin typeface="Arial" panose="020B0604020202020204" pitchFamily="34" charset="0"/>
              </a:rPr>
              <a:t>Our values and attributes as a strategic player</a:t>
            </a:r>
          </a:p>
        </p:txBody>
      </p:sp>
      <p:sp>
        <p:nvSpPr>
          <p:cNvPr id="29704" name="Rectangle 15">
            <a:extLst>
              <a:ext uri="{FF2B5EF4-FFF2-40B4-BE49-F238E27FC236}">
                <a16:creationId xmlns:a16="http://schemas.microsoft.com/office/drawing/2014/main" id="{0C98CB47-A2E1-4563-BA37-9B88EC3186F2}"/>
              </a:ext>
            </a:extLst>
          </p:cNvPr>
          <p:cNvSpPr>
            <a:spLocks noChangeArrowheads="1"/>
          </p:cNvSpPr>
          <p:nvPr/>
        </p:nvSpPr>
        <p:spPr bwMode="auto">
          <a:xfrm>
            <a:off x="5916787" y="1200750"/>
            <a:ext cx="2921000" cy="849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The purpose of the organ</a:t>
            </a:r>
            <a:r>
              <a:rPr lang="en-AU" altLang="en-AU" sz="1400" b="1" dirty="0">
                <a:latin typeface="Arial" panose="020B0604020202020204" pitchFamily="34" charset="0"/>
              </a:rPr>
              <a:t>is</a:t>
            </a:r>
            <a:r>
              <a:rPr lang="en-US" altLang="en-AU" sz="1400" b="1" dirty="0" err="1">
                <a:latin typeface="Arial" panose="020B0604020202020204" pitchFamily="34" charset="0"/>
              </a:rPr>
              <a:t>ation</a:t>
            </a:r>
            <a:endParaRPr lang="en-US" altLang="en-AU" sz="1400" b="1" dirty="0">
              <a:latin typeface="Arial" panose="020B0604020202020204" pitchFamily="34" charset="0"/>
            </a:endParaRPr>
          </a:p>
          <a:p>
            <a:pPr>
              <a:spcBef>
                <a:spcPct val="0"/>
              </a:spcBef>
              <a:buFontTx/>
              <a:buNone/>
            </a:pPr>
            <a:r>
              <a:rPr lang="en-US" altLang="en-AU" sz="1200" dirty="0">
                <a:latin typeface="Arial" panose="020B0604020202020204" pitchFamily="34" charset="0"/>
              </a:rPr>
              <a:t>• A “future-focused role image” </a:t>
            </a:r>
          </a:p>
          <a:p>
            <a:pPr>
              <a:spcBef>
                <a:spcPct val="0"/>
              </a:spcBef>
              <a:buFontTx/>
              <a:buNone/>
            </a:pPr>
            <a:r>
              <a:rPr lang="en-US" altLang="en-AU" sz="1200" dirty="0">
                <a:latin typeface="Arial" panose="020B0604020202020204" pitchFamily="34" charset="0"/>
              </a:rPr>
              <a:t>• Not completed or “used up”</a:t>
            </a:r>
          </a:p>
          <a:p>
            <a:pPr>
              <a:spcBef>
                <a:spcPct val="0"/>
              </a:spcBef>
              <a:buFontTx/>
              <a:buNone/>
            </a:pPr>
            <a:endParaRPr lang="en-US" altLang="en-AU" sz="1200" dirty="0">
              <a:latin typeface="Arial" panose="020B0604020202020204" pitchFamily="34" charset="0"/>
            </a:endParaRPr>
          </a:p>
        </p:txBody>
      </p:sp>
      <p:sp>
        <p:nvSpPr>
          <p:cNvPr id="29705" name="Rectangle 16">
            <a:extLst>
              <a:ext uri="{FF2B5EF4-FFF2-40B4-BE49-F238E27FC236}">
                <a16:creationId xmlns:a16="http://schemas.microsoft.com/office/drawing/2014/main" id="{9DA1A7BC-11FE-47EB-AD1C-F939555E363E}"/>
              </a:ext>
            </a:extLst>
          </p:cNvPr>
          <p:cNvSpPr>
            <a:spLocks noChangeArrowheads="1"/>
          </p:cNvSpPr>
          <p:nvPr/>
        </p:nvSpPr>
        <p:spPr bwMode="auto">
          <a:xfrm>
            <a:off x="5960268" y="1947456"/>
            <a:ext cx="2741613"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The strategic objective:</a:t>
            </a:r>
            <a:r>
              <a:rPr lang="en-US" altLang="en-AU" sz="1400" dirty="0">
                <a:latin typeface="Arial" panose="020B0604020202020204" pitchFamily="34" charset="0"/>
              </a:rPr>
              <a:t> </a:t>
            </a:r>
          </a:p>
          <a:p>
            <a:pPr>
              <a:spcBef>
                <a:spcPct val="0"/>
              </a:spcBef>
              <a:buFontTx/>
              <a:buNone/>
            </a:pPr>
            <a:r>
              <a:rPr lang="en-US" altLang="en-AU" sz="1200" dirty="0">
                <a:latin typeface="Arial" panose="020B0604020202020204" pitchFamily="34" charset="0"/>
              </a:rPr>
              <a:t>• A compelling, relevant future</a:t>
            </a:r>
          </a:p>
          <a:p>
            <a:pPr>
              <a:spcBef>
                <a:spcPct val="0"/>
              </a:spcBef>
              <a:buFontTx/>
              <a:buNone/>
            </a:pPr>
            <a:r>
              <a:rPr lang="en-US" altLang="en-AU" sz="1200" dirty="0">
                <a:latin typeface="Arial" panose="020B0604020202020204" pitchFamily="34" charset="0"/>
              </a:rPr>
              <a:t>• BHAG—“Big Hairy Audacious Goal” • A concrete, specific goal </a:t>
            </a:r>
          </a:p>
          <a:p>
            <a:pPr>
              <a:spcBef>
                <a:spcPct val="0"/>
              </a:spcBef>
              <a:buFontTx/>
              <a:buNone/>
            </a:pPr>
            <a:r>
              <a:rPr lang="en-US" altLang="en-AU" sz="1200" dirty="0">
                <a:latin typeface="Arial" panose="020B0604020202020204" pitchFamily="34" charset="0"/>
              </a:rPr>
              <a:t>• A challenge, but achievable</a:t>
            </a:r>
          </a:p>
          <a:p>
            <a:pPr>
              <a:spcBef>
                <a:spcPct val="0"/>
              </a:spcBef>
              <a:buFontTx/>
              <a:buNone/>
            </a:pPr>
            <a:endParaRPr lang="en-US" altLang="en-AU" sz="1200" dirty="0">
              <a:latin typeface="Arial" panose="020B0604020202020204" pitchFamily="34" charset="0"/>
            </a:endParaRPr>
          </a:p>
        </p:txBody>
      </p:sp>
      <p:sp>
        <p:nvSpPr>
          <p:cNvPr id="29706" name="Rectangle 17">
            <a:extLst>
              <a:ext uri="{FF2B5EF4-FFF2-40B4-BE49-F238E27FC236}">
                <a16:creationId xmlns:a16="http://schemas.microsoft.com/office/drawing/2014/main" id="{304337F7-E1A7-4E71-849D-CC7D61CC634C}"/>
              </a:ext>
            </a:extLst>
          </p:cNvPr>
          <p:cNvSpPr>
            <a:spLocks noChangeArrowheads="1"/>
          </p:cNvSpPr>
          <p:nvPr/>
        </p:nvSpPr>
        <p:spPr bwMode="auto">
          <a:xfrm>
            <a:off x="6102350" y="2989317"/>
            <a:ext cx="3149600"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marL="112713" indent="-11271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The strategic environment:</a:t>
            </a:r>
            <a:r>
              <a:rPr lang="en-US" altLang="en-AU" sz="1400" dirty="0">
                <a:latin typeface="Arial" panose="020B0604020202020204" pitchFamily="34" charset="0"/>
              </a:rPr>
              <a:t> </a:t>
            </a:r>
          </a:p>
          <a:p>
            <a:pPr>
              <a:spcBef>
                <a:spcPct val="0"/>
              </a:spcBef>
              <a:buFontTx/>
              <a:buNone/>
            </a:pPr>
            <a:r>
              <a:rPr lang="en-US" altLang="en-AU" sz="1200" dirty="0">
                <a:latin typeface="Arial" panose="020B0604020202020204" pitchFamily="34" charset="0"/>
              </a:rPr>
              <a:t>• Strategic implementation and tactics</a:t>
            </a:r>
          </a:p>
          <a:p>
            <a:pPr>
              <a:spcBef>
                <a:spcPct val="0"/>
              </a:spcBef>
              <a:buFontTx/>
              <a:buNone/>
            </a:pPr>
            <a:r>
              <a:rPr lang="en-US" altLang="en-AU" sz="1200" dirty="0">
                <a:latin typeface="Arial" panose="020B0604020202020204" pitchFamily="34" charset="0"/>
              </a:rPr>
              <a:t>• Threats and opportunities</a:t>
            </a:r>
          </a:p>
          <a:p>
            <a:pPr>
              <a:spcBef>
                <a:spcPct val="0"/>
              </a:spcBef>
              <a:buFontTx/>
              <a:buNone/>
            </a:pPr>
            <a:r>
              <a:rPr lang="en-US" altLang="en-AU" sz="1200" dirty="0">
                <a:latin typeface="Arial" panose="020B0604020202020204" pitchFamily="34" charset="0"/>
              </a:rPr>
              <a:t>• Actions of other strategic actors</a:t>
            </a:r>
          </a:p>
          <a:p>
            <a:pPr>
              <a:spcBef>
                <a:spcPct val="0"/>
              </a:spcBef>
              <a:buFontTx/>
              <a:buNone/>
            </a:pPr>
            <a:r>
              <a:rPr lang="en-US" altLang="en-AU" sz="1200" dirty="0">
                <a:latin typeface="Arial" panose="020B0604020202020204" pitchFamily="34" charset="0"/>
              </a:rPr>
              <a:t>• Driving forces</a:t>
            </a:r>
          </a:p>
          <a:p>
            <a:pPr>
              <a:spcBef>
                <a:spcPct val="0"/>
              </a:spcBef>
              <a:buFontTx/>
              <a:buNone/>
            </a:pPr>
            <a:r>
              <a:rPr lang="en-US" altLang="en-AU" sz="1200" dirty="0">
                <a:latin typeface="Arial" panose="020B0604020202020204" pitchFamily="34" charset="0"/>
              </a:rPr>
              <a:t>• Mapped and understood using scenarios</a:t>
            </a:r>
          </a:p>
        </p:txBody>
      </p:sp>
      <p:sp>
        <p:nvSpPr>
          <p:cNvPr id="29707" name="Rectangle 18">
            <a:extLst>
              <a:ext uri="{FF2B5EF4-FFF2-40B4-BE49-F238E27FC236}">
                <a16:creationId xmlns:a16="http://schemas.microsoft.com/office/drawing/2014/main" id="{D29B581B-9174-4AB8-98C0-6A930EF72366}"/>
              </a:ext>
            </a:extLst>
          </p:cNvPr>
          <p:cNvSpPr>
            <a:spLocks noChangeArrowheads="1"/>
          </p:cNvSpPr>
          <p:nvPr/>
        </p:nvSpPr>
        <p:spPr bwMode="auto">
          <a:xfrm>
            <a:off x="6444208" y="4202299"/>
            <a:ext cx="2667000" cy="1214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marL="112713" indent="-112713">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1400" b="1" dirty="0">
                <a:latin typeface="Arial" panose="020B0604020202020204" pitchFamily="34" charset="0"/>
              </a:rPr>
              <a:t>Strategic identity:</a:t>
            </a:r>
            <a:endParaRPr lang="en-US" altLang="en-AU" sz="1400" dirty="0">
              <a:latin typeface="Arial" panose="020B0604020202020204" pitchFamily="34" charset="0"/>
            </a:endParaRPr>
          </a:p>
          <a:p>
            <a:pPr>
              <a:spcBef>
                <a:spcPct val="0"/>
              </a:spcBef>
              <a:buFontTx/>
              <a:buNone/>
            </a:pPr>
            <a:r>
              <a:rPr lang="en-US" altLang="en-AU" sz="1200" dirty="0">
                <a:latin typeface="Arial" panose="020B0604020202020204" pitchFamily="34" charset="0"/>
              </a:rPr>
              <a:t>• Current reality</a:t>
            </a:r>
          </a:p>
          <a:p>
            <a:pPr>
              <a:spcBef>
                <a:spcPct val="0"/>
              </a:spcBef>
              <a:buFontTx/>
              <a:buNone/>
            </a:pPr>
            <a:r>
              <a:rPr lang="en-US" altLang="en-AU" sz="1200" dirty="0">
                <a:latin typeface="Arial" panose="020B0604020202020204" pitchFamily="34" charset="0"/>
              </a:rPr>
              <a:t>• Self-knowledge</a:t>
            </a:r>
          </a:p>
          <a:p>
            <a:pPr>
              <a:spcBef>
                <a:spcPct val="0"/>
              </a:spcBef>
              <a:buFontTx/>
              <a:buNone/>
            </a:pPr>
            <a:r>
              <a:rPr lang="en-US" altLang="en-AU" sz="1200" dirty="0">
                <a:latin typeface="Arial" panose="020B0604020202020204" pitchFamily="34" charset="0"/>
              </a:rPr>
              <a:t>• Strengths and weaknesses</a:t>
            </a:r>
          </a:p>
          <a:p>
            <a:pPr>
              <a:spcBef>
                <a:spcPct val="0"/>
              </a:spcBef>
              <a:buFontTx/>
              <a:buNone/>
            </a:pPr>
            <a:r>
              <a:rPr lang="en-US" altLang="en-AU" sz="1200" dirty="0">
                <a:latin typeface="Arial" panose="020B0604020202020204" pitchFamily="34" charset="0"/>
              </a:rPr>
              <a:t>• Values</a:t>
            </a:r>
          </a:p>
          <a:p>
            <a:pPr>
              <a:spcBef>
                <a:spcPct val="0"/>
              </a:spcBef>
              <a:buFontTx/>
              <a:buNone/>
            </a:pPr>
            <a:r>
              <a:rPr lang="en-US" altLang="en-AU" sz="1200" dirty="0">
                <a:latin typeface="Arial" panose="020B0604020202020204" pitchFamily="34" charset="0"/>
              </a:rPr>
              <a:t>• Preferences and experience</a:t>
            </a:r>
          </a:p>
        </p:txBody>
      </p:sp>
      <p:sp>
        <p:nvSpPr>
          <p:cNvPr id="29708" name="Text Box 19">
            <a:extLst>
              <a:ext uri="{FF2B5EF4-FFF2-40B4-BE49-F238E27FC236}">
                <a16:creationId xmlns:a16="http://schemas.microsoft.com/office/drawing/2014/main" id="{7829B4DD-D238-4182-91F4-1FED8C081274}"/>
              </a:ext>
            </a:extLst>
          </p:cNvPr>
          <p:cNvSpPr txBox="1">
            <a:spLocks noChangeArrowheads="1"/>
          </p:cNvSpPr>
          <p:nvPr/>
        </p:nvSpPr>
        <p:spPr bwMode="auto">
          <a:xfrm>
            <a:off x="97997" y="5525261"/>
            <a:ext cx="29908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AU" sz="800" dirty="0">
                <a:latin typeface="Arial" panose="020B0604020202020204" pitchFamily="34" charset="0"/>
              </a:rPr>
              <a:t>“Star, mountain, chessboard, self” image © 1999 Hardin Tibbs</a:t>
            </a:r>
            <a:endParaRPr lang="en-US" altLang="en-AU" sz="2000" dirty="0">
              <a:solidFill>
                <a:schemeClr val="bg1"/>
              </a:solidFill>
              <a:latin typeface="Times" panose="02020603050405020304"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48EC058-8629-45AB-9969-8333621B3885}"/>
              </a:ext>
            </a:extLst>
          </p:cNvPr>
          <p:cNvSpPr>
            <a:spLocks noGrp="1"/>
          </p:cNvSpPr>
          <p:nvPr>
            <p:ph type="title"/>
          </p:nvPr>
        </p:nvSpPr>
        <p:spPr/>
        <p:txBody>
          <a:bodyPr/>
          <a:lstStyle/>
          <a:p>
            <a:pPr eaLnBrk="1" hangingPunct="1"/>
            <a:r>
              <a:rPr lang="en-AU" altLang="en-US" sz="3200" b="1">
                <a:solidFill>
                  <a:srgbClr val="0000FF"/>
                </a:solidFill>
              </a:rPr>
              <a:t>Strategic Foresight &amp; Strategy</a:t>
            </a:r>
            <a:endParaRPr lang="en-US" altLang="en-US" sz="3200" b="1">
              <a:solidFill>
                <a:srgbClr val="0000FF"/>
              </a:solidFill>
            </a:endParaRPr>
          </a:p>
        </p:txBody>
      </p:sp>
      <p:sp>
        <p:nvSpPr>
          <p:cNvPr id="30723" name="Rectangle 3">
            <a:extLst>
              <a:ext uri="{FF2B5EF4-FFF2-40B4-BE49-F238E27FC236}">
                <a16:creationId xmlns:a16="http://schemas.microsoft.com/office/drawing/2014/main" id="{F4CE2FF3-D0BA-4130-B542-C448F84086FB}"/>
              </a:ext>
            </a:extLst>
          </p:cNvPr>
          <p:cNvSpPr>
            <a:spLocks noGrp="1"/>
          </p:cNvSpPr>
          <p:nvPr>
            <p:ph idx="1"/>
          </p:nvPr>
        </p:nvSpPr>
        <p:spPr>
          <a:xfrm>
            <a:off x="323528" y="1388719"/>
            <a:ext cx="8229600" cy="4530725"/>
          </a:xfrm>
        </p:spPr>
        <p:txBody>
          <a:bodyPr/>
          <a:lstStyle/>
          <a:p>
            <a:pPr marL="285750" indent="-285750" eaLnBrk="1" hangingPunct="1">
              <a:lnSpc>
                <a:spcPct val="90000"/>
              </a:lnSpc>
            </a:pPr>
            <a:r>
              <a:rPr lang="en-AU" altLang="en-US" sz="2400" dirty="0"/>
              <a:t>Strategy is about the </a:t>
            </a:r>
            <a:r>
              <a:rPr lang="en-AU" altLang="en-US" sz="2400" i="1" dirty="0"/>
              <a:t>future</a:t>
            </a:r>
            <a:r>
              <a:rPr lang="en-AU" altLang="en-US" sz="2400" dirty="0"/>
              <a:t>, not the </a:t>
            </a:r>
            <a:r>
              <a:rPr lang="en-AU" altLang="en-US" sz="2400" i="1" dirty="0"/>
              <a:t>present.</a:t>
            </a:r>
          </a:p>
          <a:p>
            <a:pPr marL="285750" indent="-285750" eaLnBrk="1" hangingPunct="1">
              <a:lnSpc>
                <a:spcPct val="90000"/>
              </a:lnSpc>
            </a:pPr>
            <a:endParaRPr lang="en-AU" altLang="en-US" sz="2400" dirty="0"/>
          </a:p>
          <a:p>
            <a:pPr marL="285750" indent="-285750" eaLnBrk="1" hangingPunct="1">
              <a:lnSpc>
                <a:spcPct val="90000"/>
              </a:lnSpc>
            </a:pPr>
            <a:r>
              <a:rPr lang="en-AU" altLang="en-US" sz="2400" dirty="0"/>
              <a:t>All our knowledge is about the </a:t>
            </a:r>
            <a:r>
              <a:rPr lang="en-AU" altLang="en-US" sz="2400" i="1" dirty="0"/>
              <a:t>past</a:t>
            </a:r>
            <a:r>
              <a:rPr lang="en-AU" altLang="en-US" sz="2400" dirty="0"/>
              <a:t>, but all our decisions are about the </a:t>
            </a:r>
            <a:r>
              <a:rPr lang="en-AU" altLang="en-US" sz="2400" i="1" dirty="0"/>
              <a:t>future</a:t>
            </a:r>
            <a:r>
              <a:rPr lang="en-AU" altLang="en-US" sz="2400" dirty="0"/>
              <a:t>.</a:t>
            </a:r>
          </a:p>
          <a:p>
            <a:pPr marL="285750" indent="-285750" eaLnBrk="1" hangingPunct="1">
              <a:lnSpc>
                <a:spcPct val="90000"/>
              </a:lnSpc>
            </a:pPr>
            <a:endParaRPr lang="en-AU" altLang="en-US" sz="2400" dirty="0"/>
          </a:p>
          <a:p>
            <a:pPr marL="285750" indent="-285750" eaLnBrk="1" hangingPunct="1">
              <a:lnSpc>
                <a:spcPct val="90000"/>
              </a:lnSpc>
            </a:pPr>
            <a:r>
              <a:rPr lang="en-AU" altLang="en-US" sz="2400" dirty="0"/>
              <a:t>But … </a:t>
            </a:r>
            <a:r>
              <a:rPr lang="en-AU" altLang="en-US" sz="2400" i="1" dirty="0"/>
              <a:t>future </a:t>
            </a:r>
            <a:r>
              <a:rPr lang="en-AU" altLang="en-US" sz="2400" dirty="0"/>
              <a:t>strategy is developed in the </a:t>
            </a:r>
            <a:r>
              <a:rPr lang="en-AU" altLang="en-US" sz="2400" i="1" dirty="0"/>
              <a:t>present.</a:t>
            </a:r>
          </a:p>
          <a:p>
            <a:pPr marL="285750" indent="-285750" eaLnBrk="1" hangingPunct="1">
              <a:lnSpc>
                <a:spcPct val="90000"/>
              </a:lnSpc>
            </a:pPr>
            <a:endParaRPr lang="en-AU" altLang="en-US" sz="2400" dirty="0"/>
          </a:p>
          <a:p>
            <a:pPr marL="285750" indent="-285750" eaLnBrk="1" hangingPunct="1">
              <a:lnSpc>
                <a:spcPct val="90000"/>
              </a:lnSpc>
            </a:pPr>
            <a:r>
              <a:rPr lang="en-AU" altLang="en-US" sz="2400" dirty="0"/>
              <a:t>How do we integrate knowledge about the past, present and future to make wise strategy today?</a:t>
            </a:r>
            <a:endParaRPr lang="en-US"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24F2D38-40CB-49A0-94DB-3FB16A4629F9}"/>
              </a:ext>
            </a:extLst>
          </p:cNvPr>
          <p:cNvSpPr>
            <a:spLocks noGrp="1"/>
          </p:cNvSpPr>
          <p:nvPr>
            <p:ph type="title"/>
          </p:nvPr>
        </p:nvSpPr>
        <p:spPr/>
        <p:txBody>
          <a:bodyPr/>
          <a:lstStyle/>
          <a:p>
            <a:pPr eaLnBrk="1" hangingPunct="1"/>
            <a:r>
              <a:rPr lang="en-US" altLang="en-US" sz="3200" b="1">
                <a:solidFill>
                  <a:srgbClr val="0000FF"/>
                </a:solidFill>
              </a:rPr>
              <a:t>Developing Strategy (e.g. University)</a:t>
            </a:r>
            <a:endParaRPr lang="en-AU" altLang="en-US" sz="3200" b="1">
              <a:solidFill>
                <a:srgbClr val="0000FF"/>
              </a:solidFill>
            </a:endParaRPr>
          </a:p>
        </p:txBody>
      </p:sp>
      <p:sp>
        <p:nvSpPr>
          <p:cNvPr id="2" name="Footer Placeholder 4">
            <a:extLst>
              <a:ext uri="{FF2B5EF4-FFF2-40B4-BE49-F238E27FC236}">
                <a16:creationId xmlns:a16="http://schemas.microsoft.com/office/drawing/2014/main" id="{459BF8B8-8478-4638-95E8-353DF922F32A}"/>
              </a:ext>
            </a:extLst>
          </p:cNvPr>
          <p:cNvSpPr>
            <a:spLocks noGrp="1"/>
          </p:cNvSpPr>
          <p:nvPr>
            <p:ph type="ftr" sz="quarter" idx="11"/>
          </p:nvPr>
        </p:nvSpPr>
        <p:spPr>
          <a:xfrm>
            <a:off x="6000750" y="6215063"/>
            <a:ext cx="2895600" cy="365125"/>
          </a:xfrm>
        </p:spPr>
        <p:txBody>
          <a:bodyPr/>
          <a:lstStyle/>
          <a:p>
            <a:pPr>
              <a:defRPr/>
            </a:pPr>
            <a:r>
              <a:rPr lang="en-AU" dirty="0"/>
              <a:t>futures inspired strategy</a:t>
            </a:r>
          </a:p>
        </p:txBody>
      </p:sp>
      <p:sp>
        <p:nvSpPr>
          <p:cNvPr id="31748" name="Text Box 3">
            <a:extLst>
              <a:ext uri="{FF2B5EF4-FFF2-40B4-BE49-F238E27FC236}">
                <a16:creationId xmlns:a16="http://schemas.microsoft.com/office/drawing/2014/main" id="{166969D4-D703-4F07-821C-A164AA155D10}"/>
              </a:ext>
            </a:extLst>
          </p:cNvPr>
          <p:cNvSpPr txBox="1">
            <a:spLocks noChangeArrowheads="1"/>
          </p:cNvSpPr>
          <p:nvPr/>
        </p:nvSpPr>
        <p:spPr bwMode="auto">
          <a:xfrm>
            <a:off x="990600" y="2409825"/>
            <a:ext cx="2286000" cy="346075"/>
          </a:xfrm>
          <a:prstGeom prst="rect">
            <a:avLst/>
          </a:prstGeom>
          <a:solidFill>
            <a:srgbClr val="CCFF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Strategic Thinking</a:t>
            </a:r>
            <a:endParaRPr lang="en-AU" altLang="en-US" sz="1600" b="1">
              <a:latin typeface="Arial Narrow" panose="020B0606020202030204" pitchFamily="34" charset="0"/>
            </a:endParaRPr>
          </a:p>
        </p:txBody>
      </p:sp>
      <p:sp>
        <p:nvSpPr>
          <p:cNvPr id="31749" name="Text Box 4">
            <a:extLst>
              <a:ext uri="{FF2B5EF4-FFF2-40B4-BE49-F238E27FC236}">
                <a16:creationId xmlns:a16="http://schemas.microsoft.com/office/drawing/2014/main" id="{350D38A4-C37A-4B2F-BA71-E4D7CC1F4458}"/>
              </a:ext>
            </a:extLst>
          </p:cNvPr>
          <p:cNvSpPr txBox="1">
            <a:spLocks noChangeArrowheads="1"/>
          </p:cNvSpPr>
          <p:nvPr/>
        </p:nvSpPr>
        <p:spPr bwMode="auto">
          <a:xfrm>
            <a:off x="990600" y="3476625"/>
            <a:ext cx="2286000" cy="590550"/>
          </a:xfrm>
          <a:prstGeom prst="rect">
            <a:avLst/>
          </a:prstGeom>
          <a:solidFill>
            <a:srgbClr val="FFFF99"/>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Strategy Review and Decision Making</a:t>
            </a:r>
            <a:endParaRPr lang="en-AU" altLang="en-US" sz="1600" b="1">
              <a:latin typeface="Arial Narrow" panose="020B0606020202030204" pitchFamily="34" charset="0"/>
            </a:endParaRPr>
          </a:p>
        </p:txBody>
      </p:sp>
      <p:sp>
        <p:nvSpPr>
          <p:cNvPr id="31750" name="Text Box 5">
            <a:extLst>
              <a:ext uri="{FF2B5EF4-FFF2-40B4-BE49-F238E27FC236}">
                <a16:creationId xmlns:a16="http://schemas.microsoft.com/office/drawing/2014/main" id="{BAEF6ADD-C9FE-41B8-AF87-60A919E62FF3}"/>
              </a:ext>
            </a:extLst>
          </p:cNvPr>
          <p:cNvSpPr txBox="1">
            <a:spLocks noChangeArrowheads="1"/>
          </p:cNvSpPr>
          <p:nvPr/>
        </p:nvSpPr>
        <p:spPr bwMode="auto">
          <a:xfrm>
            <a:off x="1042988" y="4654550"/>
            <a:ext cx="2160587" cy="346075"/>
          </a:xfrm>
          <a:prstGeom prst="rect">
            <a:avLst/>
          </a:prstGeom>
          <a:solidFill>
            <a:srgbClr val="99CC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Strategic Planning</a:t>
            </a:r>
            <a:endParaRPr lang="en-AU" altLang="en-US" sz="1600" b="1">
              <a:latin typeface="Arial Narrow" panose="020B0606020202030204" pitchFamily="34" charset="0"/>
            </a:endParaRPr>
          </a:p>
        </p:txBody>
      </p:sp>
      <p:sp>
        <p:nvSpPr>
          <p:cNvPr id="31751" name="Text Box 6">
            <a:extLst>
              <a:ext uri="{FF2B5EF4-FFF2-40B4-BE49-F238E27FC236}">
                <a16:creationId xmlns:a16="http://schemas.microsoft.com/office/drawing/2014/main" id="{93D3184B-1010-4141-8B26-3492D29AD135}"/>
              </a:ext>
            </a:extLst>
          </p:cNvPr>
          <p:cNvSpPr txBox="1">
            <a:spLocks noChangeArrowheads="1"/>
          </p:cNvSpPr>
          <p:nvPr/>
        </p:nvSpPr>
        <p:spPr bwMode="auto">
          <a:xfrm>
            <a:off x="4038600" y="2409825"/>
            <a:ext cx="1524000" cy="346075"/>
          </a:xfrm>
          <a:prstGeom prst="rect">
            <a:avLst/>
          </a:prstGeom>
          <a:solidFill>
            <a:srgbClr val="CCFF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Options</a:t>
            </a:r>
            <a:endParaRPr lang="en-AU" altLang="en-US" sz="1600" b="1">
              <a:latin typeface="Arial Narrow" panose="020B0606020202030204" pitchFamily="34" charset="0"/>
            </a:endParaRPr>
          </a:p>
        </p:txBody>
      </p:sp>
      <p:sp>
        <p:nvSpPr>
          <p:cNvPr id="31752" name="Text Box 7">
            <a:extLst>
              <a:ext uri="{FF2B5EF4-FFF2-40B4-BE49-F238E27FC236}">
                <a16:creationId xmlns:a16="http://schemas.microsoft.com/office/drawing/2014/main" id="{B34C57E8-6DEA-4B90-ACC0-B25BB00EBAB0}"/>
              </a:ext>
            </a:extLst>
          </p:cNvPr>
          <p:cNvSpPr txBox="1">
            <a:spLocks noChangeArrowheads="1"/>
          </p:cNvSpPr>
          <p:nvPr/>
        </p:nvSpPr>
        <p:spPr bwMode="auto">
          <a:xfrm>
            <a:off x="6443663" y="4438650"/>
            <a:ext cx="2512884" cy="1323975"/>
          </a:xfrm>
          <a:prstGeom prst="rect">
            <a:avLst/>
          </a:prstGeom>
          <a:solidFill>
            <a:srgbClr val="99CCFF"/>
          </a:solidFill>
          <a:ln w="9525">
            <a:solidFill>
              <a:schemeClr val="tx1"/>
            </a:solidFill>
            <a:miter lim="800000"/>
            <a:headEnd/>
            <a:tailEnd/>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US" altLang="en-US" sz="1600" b="1" dirty="0">
                <a:latin typeface="Arial Narrow" panose="020B0606020202030204" pitchFamily="34" charset="0"/>
              </a:rPr>
              <a:t>Plans</a:t>
            </a:r>
          </a:p>
          <a:p>
            <a:pPr algn="ctr">
              <a:spcBef>
                <a:spcPct val="0"/>
              </a:spcBef>
              <a:buFontTx/>
              <a:buNone/>
            </a:pPr>
            <a:r>
              <a:rPr lang="en-US" altLang="en-US" sz="1600" b="1" dirty="0">
                <a:latin typeface="Arial Narrow" panose="020B0606020202030204" pitchFamily="34" charset="0"/>
              </a:rPr>
              <a:t>Performance Reporting</a:t>
            </a:r>
          </a:p>
          <a:p>
            <a:pPr algn="ctr">
              <a:spcBef>
                <a:spcPct val="0"/>
              </a:spcBef>
              <a:buFontTx/>
              <a:buNone/>
            </a:pPr>
            <a:r>
              <a:rPr lang="en-US" altLang="en-US" sz="1600" b="1" dirty="0">
                <a:latin typeface="Arial Narrow" panose="020B0606020202030204" pitchFamily="34" charset="0"/>
              </a:rPr>
              <a:t>Faculties</a:t>
            </a:r>
          </a:p>
          <a:p>
            <a:pPr algn="ctr">
              <a:spcBef>
                <a:spcPct val="0"/>
              </a:spcBef>
              <a:buFontTx/>
              <a:buNone/>
            </a:pPr>
            <a:r>
              <a:rPr lang="en-US" altLang="en-US" sz="1600" b="1" dirty="0">
                <a:latin typeface="Arial Narrow" panose="020B0606020202030204" pitchFamily="34" charset="0"/>
              </a:rPr>
              <a:t>University Planning Workshops</a:t>
            </a:r>
            <a:endParaRPr lang="en-AU" altLang="en-US" sz="1600" b="1" dirty="0">
              <a:latin typeface="Arial Narrow" panose="020B0606020202030204" pitchFamily="34" charset="0"/>
            </a:endParaRPr>
          </a:p>
        </p:txBody>
      </p:sp>
      <p:sp>
        <p:nvSpPr>
          <p:cNvPr id="31753" name="Line 8">
            <a:extLst>
              <a:ext uri="{FF2B5EF4-FFF2-40B4-BE49-F238E27FC236}">
                <a16:creationId xmlns:a16="http://schemas.microsoft.com/office/drawing/2014/main" id="{49C3CB8F-1200-4402-94E7-A8831C520479}"/>
              </a:ext>
            </a:extLst>
          </p:cNvPr>
          <p:cNvSpPr>
            <a:spLocks noChangeShapeType="1"/>
          </p:cNvSpPr>
          <p:nvPr/>
        </p:nvSpPr>
        <p:spPr bwMode="auto">
          <a:xfrm>
            <a:off x="2057400" y="2790825"/>
            <a:ext cx="0" cy="685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4" name="Line 9">
            <a:extLst>
              <a:ext uri="{FF2B5EF4-FFF2-40B4-BE49-F238E27FC236}">
                <a16:creationId xmlns:a16="http://schemas.microsoft.com/office/drawing/2014/main" id="{5C2F95B0-DFC7-4822-BAC4-2C87374A9BDE}"/>
              </a:ext>
            </a:extLst>
          </p:cNvPr>
          <p:cNvSpPr>
            <a:spLocks noChangeShapeType="1"/>
          </p:cNvSpPr>
          <p:nvPr/>
        </p:nvSpPr>
        <p:spPr bwMode="auto">
          <a:xfrm flipH="1">
            <a:off x="2051050" y="4086225"/>
            <a:ext cx="6350" cy="5683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5" name="Text Box 10">
            <a:extLst>
              <a:ext uri="{FF2B5EF4-FFF2-40B4-BE49-F238E27FC236}">
                <a16:creationId xmlns:a16="http://schemas.microsoft.com/office/drawing/2014/main" id="{EBB8099F-4C9F-40DC-AAB5-46961FBCD8A8}"/>
              </a:ext>
            </a:extLst>
          </p:cNvPr>
          <p:cNvSpPr txBox="1">
            <a:spLocks noChangeArrowheads="1"/>
          </p:cNvSpPr>
          <p:nvPr/>
        </p:nvSpPr>
        <p:spPr bwMode="auto">
          <a:xfrm>
            <a:off x="3962400" y="3552825"/>
            <a:ext cx="1600200" cy="346075"/>
          </a:xfrm>
          <a:prstGeom prst="rect">
            <a:avLst/>
          </a:prstGeom>
          <a:solidFill>
            <a:srgbClr val="FFFF99"/>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Decisions</a:t>
            </a:r>
            <a:endParaRPr lang="en-AU" altLang="en-US" sz="1600" b="1">
              <a:latin typeface="Arial Narrow" panose="020B0606020202030204" pitchFamily="34" charset="0"/>
            </a:endParaRPr>
          </a:p>
        </p:txBody>
      </p:sp>
      <p:sp>
        <p:nvSpPr>
          <p:cNvPr id="31756" name="Line 11">
            <a:extLst>
              <a:ext uri="{FF2B5EF4-FFF2-40B4-BE49-F238E27FC236}">
                <a16:creationId xmlns:a16="http://schemas.microsoft.com/office/drawing/2014/main" id="{08127692-6359-4741-A132-6B49F2B7E43B}"/>
              </a:ext>
            </a:extLst>
          </p:cNvPr>
          <p:cNvSpPr>
            <a:spLocks noChangeShapeType="1"/>
          </p:cNvSpPr>
          <p:nvPr/>
        </p:nvSpPr>
        <p:spPr bwMode="auto">
          <a:xfrm>
            <a:off x="3276600" y="3705225"/>
            <a:ext cx="6858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57" name="Text Box 12">
            <a:extLst>
              <a:ext uri="{FF2B5EF4-FFF2-40B4-BE49-F238E27FC236}">
                <a16:creationId xmlns:a16="http://schemas.microsoft.com/office/drawing/2014/main" id="{AC8648BF-75BD-4619-9D46-6FFAC7DB9D56}"/>
              </a:ext>
            </a:extLst>
          </p:cNvPr>
          <p:cNvSpPr txBox="1">
            <a:spLocks noChangeArrowheads="1"/>
          </p:cNvSpPr>
          <p:nvPr/>
        </p:nvSpPr>
        <p:spPr bwMode="auto">
          <a:xfrm>
            <a:off x="609600" y="1724025"/>
            <a:ext cx="1219200" cy="3460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Foresight</a:t>
            </a:r>
          </a:p>
        </p:txBody>
      </p:sp>
      <p:sp>
        <p:nvSpPr>
          <p:cNvPr id="31758" name="Text Box 13">
            <a:extLst>
              <a:ext uri="{FF2B5EF4-FFF2-40B4-BE49-F238E27FC236}">
                <a16:creationId xmlns:a16="http://schemas.microsoft.com/office/drawing/2014/main" id="{CC23BA6A-7B18-47C7-B528-1B9F780CF394}"/>
              </a:ext>
            </a:extLst>
          </p:cNvPr>
          <p:cNvSpPr txBox="1">
            <a:spLocks noChangeArrowheads="1"/>
          </p:cNvSpPr>
          <p:nvPr/>
        </p:nvSpPr>
        <p:spPr bwMode="auto">
          <a:xfrm>
            <a:off x="6400800" y="3248025"/>
            <a:ext cx="2274888" cy="957263"/>
          </a:xfrm>
          <a:prstGeom prst="rect">
            <a:avLst/>
          </a:prstGeom>
          <a:solidFill>
            <a:srgbClr val="FFFF99"/>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Strategic Directions Statement</a:t>
            </a:r>
          </a:p>
          <a:p>
            <a:pPr algn="ctr">
              <a:spcBef>
                <a:spcPct val="50000"/>
              </a:spcBef>
              <a:buFontTx/>
              <a:buNone/>
            </a:pPr>
            <a:r>
              <a:rPr lang="en-US" altLang="en-US" sz="1600" b="1">
                <a:latin typeface="Arial Narrow" panose="020B0606020202030204" pitchFamily="34" charset="0"/>
              </a:rPr>
              <a:t>Council/Executive</a:t>
            </a:r>
          </a:p>
        </p:txBody>
      </p:sp>
      <p:sp>
        <p:nvSpPr>
          <p:cNvPr id="31759" name="Line 14">
            <a:extLst>
              <a:ext uri="{FF2B5EF4-FFF2-40B4-BE49-F238E27FC236}">
                <a16:creationId xmlns:a16="http://schemas.microsoft.com/office/drawing/2014/main" id="{77E2FB1C-16EE-4969-BDDF-513A648F3200}"/>
              </a:ext>
            </a:extLst>
          </p:cNvPr>
          <p:cNvSpPr>
            <a:spLocks noChangeShapeType="1"/>
          </p:cNvSpPr>
          <p:nvPr/>
        </p:nvSpPr>
        <p:spPr bwMode="auto">
          <a:xfrm>
            <a:off x="5562600" y="3705225"/>
            <a:ext cx="8382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0" name="Text Box 15">
            <a:extLst>
              <a:ext uri="{FF2B5EF4-FFF2-40B4-BE49-F238E27FC236}">
                <a16:creationId xmlns:a16="http://schemas.microsoft.com/office/drawing/2014/main" id="{580E8A61-808F-4468-B222-4C9C22204E55}"/>
              </a:ext>
            </a:extLst>
          </p:cNvPr>
          <p:cNvSpPr txBox="1">
            <a:spLocks noChangeArrowheads="1"/>
          </p:cNvSpPr>
          <p:nvPr/>
        </p:nvSpPr>
        <p:spPr bwMode="auto">
          <a:xfrm>
            <a:off x="3995738" y="4654550"/>
            <a:ext cx="1524000" cy="346075"/>
          </a:xfrm>
          <a:prstGeom prst="rect">
            <a:avLst/>
          </a:prstGeom>
          <a:solidFill>
            <a:srgbClr val="99CC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Strategies</a:t>
            </a:r>
          </a:p>
        </p:txBody>
      </p:sp>
      <p:sp>
        <p:nvSpPr>
          <p:cNvPr id="31761" name="Line 16">
            <a:extLst>
              <a:ext uri="{FF2B5EF4-FFF2-40B4-BE49-F238E27FC236}">
                <a16:creationId xmlns:a16="http://schemas.microsoft.com/office/drawing/2014/main" id="{AC488DA1-43F1-41EE-8CB8-0C1FBAE97135}"/>
              </a:ext>
            </a:extLst>
          </p:cNvPr>
          <p:cNvSpPr>
            <a:spLocks noChangeShapeType="1"/>
          </p:cNvSpPr>
          <p:nvPr/>
        </p:nvSpPr>
        <p:spPr bwMode="auto">
          <a:xfrm>
            <a:off x="3276600" y="2562225"/>
            <a:ext cx="762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Line 17">
            <a:extLst>
              <a:ext uri="{FF2B5EF4-FFF2-40B4-BE49-F238E27FC236}">
                <a16:creationId xmlns:a16="http://schemas.microsoft.com/office/drawing/2014/main" id="{2BA1BC47-9161-48BE-9C37-4853365AE8E1}"/>
              </a:ext>
            </a:extLst>
          </p:cNvPr>
          <p:cNvSpPr>
            <a:spLocks noChangeShapeType="1"/>
          </p:cNvSpPr>
          <p:nvPr/>
        </p:nvSpPr>
        <p:spPr bwMode="auto">
          <a:xfrm>
            <a:off x="4724400" y="2790825"/>
            <a:ext cx="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3" name="Line 18">
            <a:extLst>
              <a:ext uri="{FF2B5EF4-FFF2-40B4-BE49-F238E27FC236}">
                <a16:creationId xmlns:a16="http://schemas.microsoft.com/office/drawing/2014/main" id="{436D6F17-7EB8-4BBB-AAE4-0D7E4C48FBC4}"/>
              </a:ext>
            </a:extLst>
          </p:cNvPr>
          <p:cNvSpPr>
            <a:spLocks noChangeShapeType="1"/>
          </p:cNvSpPr>
          <p:nvPr/>
        </p:nvSpPr>
        <p:spPr bwMode="auto">
          <a:xfrm flipH="1">
            <a:off x="4716463" y="3933825"/>
            <a:ext cx="7937"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4" name="Text Box 20">
            <a:extLst>
              <a:ext uri="{FF2B5EF4-FFF2-40B4-BE49-F238E27FC236}">
                <a16:creationId xmlns:a16="http://schemas.microsoft.com/office/drawing/2014/main" id="{5474A3F4-C7BC-4565-9765-992FA5E05C73}"/>
              </a:ext>
            </a:extLst>
          </p:cNvPr>
          <p:cNvSpPr txBox="1">
            <a:spLocks noChangeArrowheads="1"/>
          </p:cNvSpPr>
          <p:nvPr/>
        </p:nvSpPr>
        <p:spPr bwMode="auto">
          <a:xfrm>
            <a:off x="2987675" y="1701800"/>
            <a:ext cx="1219200" cy="3460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Individuals</a:t>
            </a:r>
            <a:endParaRPr lang="en-AU" altLang="en-US" sz="1600" b="1">
              <a:latin typeface="Arial Narrow" panose="020B0606020202030204" pitchFamily="34" charset="0"/>
            </a:endParaRPr>
          </a:p>
        </p:txBody>
      </p:sp>
      <p:sp>
        <p:nvSpPr>
          <p:cNvPr id="31765" name="Line 22">
            <a:extLst>
              <a:ext uri="{FF2B5EF4-FFF2-40B4-BE49-F238E27FC236}">
                <a16:creationId xmlns:a16="http://schemas.microsoft.com/office/drawing/2014/main" id="{50472EB5-92AC-4276-A75D-FCA5E2B590FC}"/>
              </a:ext>
            </a:extLst>
          </p:cNvPr>
          <p:cNvSpPr>
            <a:spLocks noChangeShapeType="1"/>
          </p:cNvSpPr>
          <p:nvPr/>
        </p:nvSpPr>
        <p:spPr bwMode="auto">
          <a:xfrm>
            <a:off x="3203575" y="4797425"/>
            <a:ext cx="79216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6" name="Line 23">
            <a:extLst>
              <a:ext uri="{FF2B5EF4-FFF2-40B4-BE49-F238E27FC236}">
                <a16:creationId xmlns:a16="http://schemas.microsoft.com/office/drawing/2014/main" id="{8B2E59FA-A1ED-4F1A-8E2D-013CB05CFBC6}"/>
              </a:ext>
            </a:extLst>
          </p:cNvPr>
          <p:cNvSpPr>
            <a:spLocks noChangeShapeType="1"/>
          </p:cNvSpPr>
          <p:nvPr/>
        </p:nvSpPr>
        <p:spPr bwMode="auto">
          <a:xfrm>
            <a:off x="990600" y="2105025"/>
            <a:ext cx="3048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7" name="Line 25">
            <a:extLst>
              <a:ext uri="{FF2B5EF4-FFF2-40B4-BE49-F238E27FC236}">
                <a16:creationId xmlns:a16="http://schemas.microsoft.com/office/drawing/2014/main" id="{074872DB-4CE6-4F53-A00B-A53ACD9F9AEE}"/>
              </a:ext>
            </a:extLst>
          </p:cNvPr>
          <p:cNvSpPr>
            <a:spLocks noChangeShapeType="1"/>
          </p:cNvSpPr>
          <p:nvPr/>
        </p:nvSpPr>
        <p:spPr bwMode="auto">
          <a:xfrm flipH="1">
            <a:off x="2895600" y="2105025"/>
            <a:ext cx="53340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8" name="Text Box 26">
            <a:extLst>
              <a:ext uri="{FF2B5EF4-FFF2-40B4-BE49-F238E27FC236}">
                <a16:creationId xmlns:a16="http://schemas.microsoft.com/office/drawing/2014/main" id="{B3C78146-0C57-46C8-B388-2FCC6FDEBBFC}"/>
              </a:ext>
            </a:extLst>
          </p:cNvPr>
          <p:cNvSpPr txBox="1">
            <a:spLocks noChangeArrowheads="1"/>
          </p:cNvSpPr>
          <p:nvPr/>
        </p:nvSpPr>
        <p:spPr bwMode="auto">
          <a:xfrm>
            <a:off x="6400800" y="2333625"/>
            <a:ext cx="2203450" cy="338138"/>
          </a:xfrm>
          <a:prstGeom prst="rect">
            <a:avLst/>
          </a:prstGeom>
          <a:solidFill>
            <a:srgbClr val="CCFFFF"/>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US" altLang="en-US" sz="1600" b="1">
                <a:latin typeface="Arial Narrow" panose="020B0606020202030204" pitchFamily="34" charset="0"/>
              </a:rPr>
              <a:t>Executive Planning </a:t>
            </a:r>
            <a:endParaRPr lang="en-AU" altLang="en-US" sz="1600" b="1">
              <a:latin typeface="Arial Narrow" panose="020B0606020202030204" pitchFamily="34" charset="0"/>
            </a:endParaRPr>
          </a:p>
        </p:txBody>
      </p:sp>
      <p:sp>
        <p:nvSpPr>
          <p:cNvPr id="31769" name="Line 27">
            <a:extLst>
              <a:ext uri="{FF2B5EF4-FFF2-40B4-BE49-F238E27FC236}">
                <a16:creationId xmlns:a16="http://schemas.microsoft.com/office/drawing/2014/main" id="{2E3D064F-738C-4437-8519-D438892055CC}"/>
              </a:ext>
            </a:extLst>
          </p:cNvPr>
          <p:cNvSpPr>
            <a:spLocks noChangeShapeType="1"/>
          </p:cNvSpPr>
          <p:nvPr/>
        </p:nvSpPr>
        <p:spPr bwMode="auto">
          <a:xfrm>
            <a:off x="5562600" y="2562225"/>
            <a:ext cx="8382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0" name="Line 28">
            <a:extLst>
              <a:ext uri="{FF2B5EF4-FFF2-40B4-BE49-F238E27FC236}">
                <a16:creationId xmlns:a16="http://schemas.microsoft.com/office/drawing/2014/main" id="{261C2CA2-AE17-4661-9FF9-9D190AE09FCC}"/>
              </a:ext>
            </a:extLst>
          </p:cNvPr>
          <p:cNvSpPr>
            <a:spLocks noChangeShapeType="1"/>
          </p:cNvSpPr>
          <p:nvPr/>
        </p:nvSpPr>
        <p:spPr bwMode="auto">
          <a:xfrm>
            <a:off x="7524750" y="2925763"/>
            <a:ext cx="0" cy="304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1" name="Line 29">
            <a:extLst>
              <a:ext uri="{FF2B5EF4-FFF2-40B4-BE49-F238E27FC236}">
                <a16:creationId xmlns:a16="http://schemas.microsoft.com/office/drawing/2014/main" id="{5F18DF72-2CFC-4855-A51F-50EB29B6414D}"/>
              </a:ext>
            </a:extLst>
          </p:cNvPr>
          <p:cNvSpPr>
            <a:spLocks noChangeShapeType="1"/>
          </p:cNvSpPr>
          <p:nvPr/>
        </p:nvSpPr>
        <p:spPr bwMode="auto">
          <a:xfrm>
            <a:off x="5508625" y="4797425"/>
            <a:ext cx="935038"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3" name="Text Box 31">
            <a:extLst>
              <a:ext uri="{FF2B5EF4-FFF2-40B4-BE49-F238E27FC236}">
                <a16:creationId xmlns:a16="http://schemas.microsoft.com/office/drawing/2014/main" id="{4AE1E940-32B5-45C8-9BF1-4CB557402864}"/>
              </a:ext>
            </a:extLst>
          </p:cNvPr>
          <p:cNvSpPr txBox="1">
            <a:spLocks noChangeArrowheads="1"/>
          </p:cNvSpPr>
          <p:nvPr/>
        </p:nvSpPr>
        <p:spPr bwMode="auto">
          <a:xfrm>
            <a:off x="1160166" y="5340350"/>
            <a:ext cx="2016125" cy="346075"/>
          </a:xfrm>
          <a:prstGeom prst="rect">
            <a:avLst/>
          </a:prstGeom>
          <a:solidFill>
            <a:srgbClr val="FF3300"/>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dirty="0">
                <a:latin typeface="Arial Narrow" panose="020B0606020202030204" pitchFamily="34" charset="0"/>
              </a:rPr>
              <a:t>Implementation</a:t>
            </a:r>
            <a:endParaRPr lang="en-US" altLang="en-US" sz="1600" b="1" dirty="0">
              <a:latin typeface="Arial Narrow" panose="020B0606020202030204" pitchFamily="34" charset="0"/>
            </a:endParaRPr>
          </a:p>
        </p:txBody>
      </p:sp>
      <p:sp>
        <p:nvSpPr>
          <p:cNvPr id="31774" name="Line 32">
            <a:extLst>
              <a:ext uri="{FF2B5EF4-FFF2-40B4-BE49-F238E27FC236}">
                <a16:creationId xmlns:a16="http://schemas.microsoft.com/office/drawing/2014/main" id="{16AE6CA7-6B19-4B68-A029-6862BF08BF0A}"/>
              </a:ext>
            </a:extLst>
          </p:cNvPr>
          <p:cNvSpPr>
            <a:spLocks noChangeShapeType="1"/>
          </p:cNvSpPr>
          <p:nvPr/>
        </p:nvSpPr>
        <p:spPr bwMode="auto">
          <a:xfrm>
            <a:off x="2051050" y="5013325"/>
            <a:ext cx="6350" cy="3460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5" name="Line 33">
            <a:extLst>
              <a:ext uri="{FF2B5EF4-FFF2-40B4-BE49-F238E27FC236}">
                <a16:creationId xmlns:a16="http://schemas.microsoft.com/office/drawing/2014/main" id="{BF2A5FEC-7FAD-4A93-ABE8-D907DE4F9BF5}"/>
              </a:ext>
            </a:extLst>
          </p:cNvPr>
          <p:cNvSpPr>
            <a:spLocks noChangeShapeType="1"/>
          </p:cNvSpPr>
          <p:nvPr/>
        </p:nvSpPr>
        <p:spPr bwMode="auto">
          <a:xfrm>
            <a:off x="3162300" y="5513387"/>
            <a:ext cx="725191" cy="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6" name="Line 34">
            <a:extLst>
              <a:ext uri="{FF2B5EF4-FFF2-40B4-BE49-F238E27FC236}">
                <a16:creationId xmlns:a16="http://schemas.microsoft.com/office/drawing/2014/main" id="{E1FC6610-715F-4284-B2C0-3FA2D11DF228}"/>
              </a:ext>
            </a:extLst>
          </p:cNvPr>
          <p:cNvSpPr>
            <a:spLocks noChangeShapeType="1"/>
          </p:cNvSpPr>
          <p:nvPr/>
        </p:nvSpPr>
        <p:spPr bwMode="auto">
          <a:xfrm>
            <a:off x="4716463" y="5013325"/>
            <a:ext cx="0" cy="3460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7" name="Line 35">
            <a:extLst>
              <a:ext uri="{FF2B5EF4-FFF2-40B4-BE49-F238E27FC236}">
                <a16:creationId xmlns:a16="http://schemas.microsoft.com/office/drawing/2014/main" id="{752131B8-5E1B-436A-BFB6-4EFC4EB8385D}"/>
              </a:ext>
            </a:extLst>
          </p:cNvPr>
          <p:cNvSpPr>
            <a:spLocks noChangeShapeType="1"/>
          </p:cNvSpPr>
          <p:nvPr/>
        </p:nvSpPr>
        <p:spPr bwMode="auto">
          <a:xfrm flipH="1">
            <a:off x="684213" y="6165850"/>
            <a:ext cx="3240087" cy="0"/>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8" name="Line 36">
            <a:extLst>
              <a:ext uri="{FF2B5EF4-FFF2-40B4-BE49-F238E27FC236}">
                <a16:creationId xmlns:a16="http://schemas.microsoft.com/office/drawing/2014/main" id="{DF338EEC-853A-47E4-8921-A32DD887E56A}"/>
              </a:ext>
            </a:extLst>
          </p:cNvPr>
          <p:cNvSpPr>
            <a:spLocks noChangeShapeType="1"/>
          </p:cNvSpPr>
          <p:nvPr/>
        </p:nvSpPr>
        <p:spPr bwMode="auto">
          <a:xfrm flipV="1">
            <a:off x="684213" y="2062163"/>
            <a:ext cx="0" cy="4103687"/>
          </a:xfrm>
          <a:prstGeom prst="line">
            <a:avLst/>
          </a:prstGeom>
          <a:noFill/>
          <a:ln w="9525">
            <a:solidFill>
              <a:schemeClr val="tx1"/>
            </a:solidFill>
            <a:prstDash val="dash"/>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79" name="Line 37">
            <a:extLst>
              <a:ext uri="{FF2B5EF4-FFF2-40B4-BE49-F238E27FC236}">
                <a16:creationId xmlns:a16="http://schemas.microsoft.com/office/drawing/2014/main" id="{538E85F2-60DE-4277-A25D-88F6F863E39B}"/>
              </a:ext>
            </a:extLst>
          </p:cNvPr>
          <p:cNvSpPr>
            <a:spLocks noChangeShapeType="1"/>
          </p:cNvSpPr>
          <p:nvPr/>
        </p:nvSpPr>
        <p:spPr bwMode="auto">
          <a:xfrm>
            <a:off x="7524750" y="4221163"/>
            <a:ext cx="0" cy="2174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 name="Text Box 31">
            <a:extLst>
              <a:ext uri="{FF2B5EF4-FFF2-40B4-BE49-F238E27FC236}">
                <a16:creationId xmlns:a16="http://schemas.microsoft.com/office/drawing/2014/main" id="{CCECB63A-E2F9-4DA4-B0A9-293B4ABD3D5E}"/>
              </a:ext>
            </a:extLst>
          </p:cNvPr>
          <p:cNvSpPr txBox="1">
            <a:spLocks noChangeArrowheads="1"/>
          </p:cNvSpPr>
          <p:nvPr/>
        </p:nvSpPr>
        <p:spPr bwMode="auto">
          <a:xfrm>
            <a:off x="3887491" y="5354099"/>
            <a:ext cx="2016125" cy="338554"/>
          </a:xfrm>
          <a:prstGeom prst="rect">
            <a:avLst/>
          </a:prstGeom>
          <a:solidFill>
            <a:srgbClr val="FF3300"/>
          </a:solidFill>
          <a:ln w="9525">
            <a:solidFill>
              <a:schemeClr val="tx1"/>
            </a:solidFill>
            <a:miter lim="800000"/>
            <a:headEnd/>
            <a:tailEnd/>
          </a:ln>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dirty="0">
                <a:latin typeface="Arial Narrow" panose="020B0606020202030204" pitchFamily="34" charset="0"/>
              </a:rPr>
              <a:t>Results &amp; Feedback</a:t>
            </a:r>
            <a:endParaRPr lang="en-US" altLang="en-US" sz="1600" b="1" dirty="0">
              <a:latin typeface="Arial Narrow" panose="020B0606020202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C914C591-3E2A-42AE-AD9A-51A5A607337D}"/>
              </a:ext>
            </a:extLst>
          </p:cNvPr>
          <p:cNvSpPr>
            <a:spLocks noGrp="1"/>
          </p:cNvSpPr>
          <p:nvPr>
            <p:ph type="title"/>
          </p:nvPr>
        </p:nvSpPr>
        <p:spPr/>
        <p:txBody>
          <a:bodyPr/>
          <a:lstStyle/>
          <a:p>
            <a:pPr eaLnBrk="1" hangingPunct="1"/>
            <a:r>
              <a:rPr lang="en-AU" altLang="en-US" b="1">
                <a:solidFill>
                  <a:srgbClr val="0000FF"/>
                </a:solidFill>
              </a:rPr>
              <a:t>Strategy Framework</a:t>
            </a:r>
            <a:endParaRPr lang="en-US" altLang="en-US" b="1">
              <a:solidFill>
                <a:srgbClr val="0000FF"/>
              </a:solidFill>
            </a:endParaRPr>
          </a:p>
        </p:txBody>
      </p:sp>
      <p:sp>
        <p:nvSpPr>
          <p:cNvPr id="32771" name="Text Box 3">
            <a:extLst>
              <a:ext uri="{FF2B5EF4-FFF2-40B4-BE49-F238E27FC236}">
                <a16:creationId xmlns:a16="http://schemas.microsoft.com/office/drawing/2014/main" id="{83A302EC-9739-418F-93F1-F0E1224754AD}"/>
              </a:ext>
            </a:extLst>
          </p:cNvPr>
          <p:cNvSpPr txBox="1">
            <a:spLocks noChangeArrowheads="1"/>
          </p:cNvSpPr>
          <p:nvPr/>
        </p:nvSpPr>
        <p:spPr bwMode="auto">
          <a:xfrm>
            <a:off x="2987675" y="1700213"/>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Thinking</a:t>
            </a:r>
            <a:endParaRPr lang="en-US" altLang="en-US" sz="2400" b="1">
              <a:latin typeface="Arial Narrow" panose="020B0606020202030204" pitchFamily="34" charset="0"/>
            </a:endParaRPr>
          </a:p>
        </p:txBody>
      </p:sp>
      <p:sp>
        <p:nvSpPr>
          <p:cNvPr id="32772" name="Text Box 4">
            <a:extLst>
              <a:ext uri="{FF2B5EF4-FFF2-40B4-BE49-F238E27FC236}">
                <a16:creationId xmlns:a16="http://schemas.microsoft.com/office/drawing/2014/main" id="{6CC081EE-DE55-4CC7-A618-4526A18C95DE}"/>
              </a:ext>
            </a:extLst>
          </p:cNvPr>
          <p:cNvSpPr txBox="1">
            <a:spLocks noChangeArrowheads="1"/>
          </p:cNvSpPr>
          <p:nvPr/>
        </p:nvSpPr>
        <p:spPr bwMode="auto">
          <a:xfrm>
            <a:off x="2807494" y="2734108"/>
            <a:ext cx="36004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Decision Making</a:t>
            </a:r>
            <a:endParaRPr lang="en-US" altLang="en-US" sz="2400" b="1">
              <a:latin typeface="Arial Narrow" panose="020B0606020202030204" pitchFamily="34" charset="0"/>
            </a:endParaRPr>
          </a:p>
        </p:txBody>
      </p:sp>
      <p:sp>
        <p:nvSpPr>
          <p:cNvPr id="32773" name="Text Box 5">
            <a:extLst>
              <a:ext uri="{FF2B5EF4-FFF2-40B4-BE49-F238E27FC236}">
                <a16:creationId xmlns:a16="http://schemas.microsoft.com/office/drawing/2014/main" id="{A3779CBA-01B5-4E85-9D3F-EAF07C296BA5}"/>
              </a:ext>
            </a:extLst>
          </p:cNvPr>
          <p:cNvSpPr txBox="1">
            <a:spLocks noChangeArrowheads="1"/>
          </p:cNvSpPr>
          <p:nvPr/>
        </p:nvSpPr>
        <p:spPr bwMode="auto">
          <a:xfrm>
            <a:off x="3059113" y="3983678"/>
            <a:ext cx="309721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dirty="0">
                <a:latin typeface="Arial Narrow" panose="020B0606020202030204" pitchFamily="34" charset="0"/>
              </a:rPr>
              <a:t>Strategic Planning</a:t>
            </a:r>
            <a:endParaRPr lang="en-US" altLang="en-US" sz="2400" b="1" dirty="0">
              <a:latin typeface="Arial Narrow" panose="020B0606020202030204" pitchFamily="34" charset="0"/>
            </a:endParaRPr>
          </a:p>
        </p:txBody>
      </p:sp>
      <p:sp>
        <p:nvSpPr>
          <p:cNvPr id="32774" name="Text Box 6">
            <a:extLst>
              <a:ext uri="{FF2B5EF4-FFF2-40B4-BE49-F238E27FC236}">
                <a16:creationId xmlns:a16="http://schemas.microsoft.com/office/drawing/2014/main" id="{A2B40FBD-BAFA-44ED-9D94-AD19A6C2DD93}"/>
              </a:ext>
            </a:extLst>
          </p:cNvPr>
          <p:cNvSpPr txBox="1">
            <a:spLocks noChangeArrowheads="1"/>
          </p:cNvSpPr>
          <p:nvPr/>
        </p:nvSpPr>
        <p:spPr bwMode="auto">
          <a:xfrm>
            <a:off x="2663033" y="5061561"/>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Action</a:t>
            </a:r>
            <a:endParaRPr lang="en-US" altLang="en-US" sz="2400" b="1">
              <a:latin typeface="Arial Narrow" panose="020B0606020202030204" pitchFamily="34" charset="0"/>
            </a:endParaRPr>
          </a:p>
        </p:txBody>
      </p:sp>
      <p:sp>
        <p:nvSpPr>
          <p:cNvPr id="32775" name="Text Box 7">
            <a:extLst>
              <a:ext uri="{FF2B5EF4-FFF2-40B4-BE49-F238E27FC236}">
                <a16:creationId xmlns:a16="http://schemas.microsoft.com/office/drawing/2014/main" id="{5F7C1B52-E0C9-41A8-BD9B-1493045691C5}"/>
              </a:ext>
            </a:extLst>
          </p:cNvPr>
          <p:cNvSpPr txBox="1">
            <a:spLocks noChangeArrowheads="1"/>
          </p:cNvSpPr>
          <p:nvPr/>
        </p:nvSpPr>
        <p:spPr bwMode="auto">
          <a:xfrm>
            <a:off x="4893534" y="5069857"/>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Review</a:t>
            </a:r>
            <a:endParaRPr lang="en-US" altLang="en-US" sz="2400" b="1">
              <a:latin typeface="Arial Narrow" panose="020B0606020202030204" pitchFamily="34" charset="0"/>
            </a:endParaRPr>
          </a:p>
        </p:txBody>
      </p:sp>
      <p:sp>
        <p:nvSpPr>
          <p:cNvPr id="32776" name="Line 8">
            <a:extLst>
              <a:ext uri="{FF2B5EF4-FFF2-40B4-BE49-F238E27FC236}">
                <a16:creationId xmlns:a16="http://schemas.microsoft.com/office/drawing/2014/main" id="{D1F51802-2DE8-413C-A090-2F3CF9112FEB}"/>
              </a:ext>
            </a:extLst>
          </p:cNvPr>
          <p:cNvSpPr>
            <a:spLocks noChangeShapeType="1"/>
          </p:cNvSpPr>
          <p:nvPr/>
        </p:nvSpPr>
        <p:spPr bwMode="auto">
          <a:xfrm>
            <a:off x="4572000" y="2205038"/>
            <a:ext cx="0" cy="64770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7" name="Line 9">
            <a:extLst>
              <a:ext uri="{FF2B5EF4-FFF2-40B4-BE49-F238E27FC236}">
                <a16:creationId xmlns:a16="http://schemas.microsoft.com/office/drawing/2014/main" id="{A16C9576-5232-4775-8393-29E4910980FB}"/>
              </a:ext>
            </a:extLst>
          </p:cNvPr>
          <p:cNvSpPr>
            <a:spLocks noChangeShapeType="1"/>
          </p:cNvSpPr>
          <p:nvPr/>
        </p:nvSpPr>
        <p:spPr bwMode="auto">
          <a:xfrm>
            <a:off x="4578222" y="3200833"/>
            <a:ext cx="0" cy="792162"/>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8" name="Line 10">
            <a:extLst>
              <a:ext uri="{FF2B5EF4-FFF2-40B4-BE49-F238E27FC236}">
                <a16:creationId xmlns:a16="http://schemas.microsoft.com/office/drawing/2014/main" id="{6D96D902-DDB2-4109-9980-A04CB1999206}"/>
              </a:ext>
            </a:extLst>
          </p:cNvPr>
          <p:cNvSpPr>
            <a:spLocks noChangeShapeType="1"/>
          </p:cNvSpPr>
          <p:nvPr/>
        </p:nvSpPr>
        <p:spPr bwMode="auto">
          <a:xfrm>
            <a:off x="4589698" y="4450403"/>
            <a:ext cx="0" cy="360363"/>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9" name="Line 11">
            <a:extLst>
              <a:ext uri="{FF2B5EF4-FFF2-40B4-BE49-F238E27FC236}">
                <a16:creationId xmlns:a16="http://schemas.microsoft.com/office/drawing/2014/main" id="{3CEEE7B2-6FC7-4C6E-BD77-C138D54E8AE2}"/>
              </a:ext>
            </a:extLst>
          </p:cNvPr>
          <p:cNvSpPr>
            <a:spLocks noChangeShapeType="1"/>
          </p:cNvSpPr>
          <p:nvPr/>
        </p:nvSpPr>
        <p:spPr bwMode="auto">
          <a:xfrm>
            <a:off x="3276600" y="4783626"/>
            <a:ext cx="26638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0" name="Line 12">
            <a:extLst>
              <a:ext uri="{FF2B5EF4-FFF2-40B4-BE49-F238E27FC236}">
                <a16:creationId xmlns:a16="http://schemas.microsoft.com/office/drawing/2014/main" id="{A590221A-6C94-4C81-9F18-12030279F7E7}"/>
              </a:ext>
            </a:extLst>
          </p:cNvPr>
          <p:cNvSpPr>
            <a:spLocks noChangeShapeType="1"/>
          </p:cNvSpPr>
          <p:nvPr/>
        </p:nvSpPr>
        <p:spPr bwMode="auto">
          <a:xfrm>
            <a:off x="3276600" y="4783626"/>
            <a:ext cx="0" cy="287337"/>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1" name="Line 13">
            <a:extLst>
              <a:ext uri="{FF2B5EF4-FFF2-40B4-BE49-F238E27FC236}">
                <a16:creationId xmlns:a16="http://schemas.microsoft.com/office/drawing/2014/main" id="{1A0CD344-525A-4646-8027-42F10C497A38}"/>
              </a:ext>
            </a:extLst>
          </p:cNvPr>
          <p:cNvSpPr>
            <a:spLocks noChangeShapeType="1"/>
          </p:cNvSpPr>
          <p:nvPr/>
        </p:nvSpPr>
        <p:spPr bwMode="auto">
          <a:xfrm>
            <a:off x="5940425" y="4774224"/>
            <a:ext cx="0" cy="287337"/>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2" name="Line 14">
            <a:extLst>
              <a:ext uri="{FF2B5EF4-FFF2-40B4-BE49-F238E27FC236}">
                <a16:creationId xmlns:a16="http://schemas.microsoft.com/office/drawing/2014/main" id="{83E28A83-DFDE-4733-9485-AFED4F26717E}"/>
              </a:ext>
            </a:extLst>
          </p:cNvPr>
          <p:cNvSpPr>
            <a:spLocks noChangeShapeType="1"/>
          </p:cNvSpPr>
          <p:nvPr/>
        </p:nvSpPr>
        <p:spPr bwMode="auto">
          <a:xfrm>
            <a:off x="6516688" y="5445125"/>
            <a:ext cx="64770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3" name="Line 15">
            <a:extLst>
              <a:ext uri="{FF2B5EF4-FFF2-40B4-BE49-F238E27FC236}">
                <a16:creationId xmlns:a16="http://schemas.microsoft.com/office/drawing/2014/main" id="{C7248FC8-A066-4CE6-8E83-13312A5F70DB}"/>
              </a:ext>
            </a:extLst>
          </p:cNvPr>
          <p:cNvSpPr>
            <a:spLocks noChangeShapeType="1"/>
          </p:cNvSpPr>
          <p:nvPr/>
        </p:nvSpPr>
        <p:spPr bwMode="auto">
          <a:xfrm flipV="1">
            <a:off x="7164388" y="1844675"/>
            <a:ext cx="0" cy="36004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4" name="Line 16">
            <a:extLst>
              <a:ext uri="{FF2B5EF4-FFF2-40B4-BE49-F238E27FC236}">
                <a16:creationId xmlns:a16="http://schemas.microsoft.com/office/drawing/2014/main" id="{8C2492C5-86A5-432B-A70E-A6A3D050D227}"/>
              </a:ext>
            </a:extLst>
          </p:cNvPr>
          <p:cNvSpPr>
            <a:spLocks noChangeShapeType="1"/>
          </p:cNvSpPr>
          <p:nvPr/>
        </p:nvSpPr>
        <p:spPr bwMode="auto">
          <a:xfrm flipH="1">
            <a:off x="6156325" y="1844675"/>
            <a:ext cx="1008063" cy="0"/>
          </a:xfrm>
          <a:prstGeom prst="line">
            <a:avLst/>
          </a:prstGeom>
          <a:noFill/>
          <a:ln w="2857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5" name="Line 17">
            <a:extLst>
              <a:ext uri="{FF2B5EF4-FFF2-40B4-BE49-F238E27FC236}">
                <a16:creationId xmlns:a16="http://schemas.microsoft.com/office/drawing/2014/main" id="{0F26A8B4-7304-4322-98D9-A3BEA597D194}"/>
              </a:ext>
            </a:extLst>
          </p:cNvPr>
          <p:cNvSpPr>
            <a:spLocks noChangeShapeType="1"/>
          </p:cNvSpPr>
          <p:nvPr/>
        </p:nvSpPr>
        <p:spPr bwMode="auto">
          <a:xfrm>
            <a:off x="4356100" y="5516563"/>
            <a:ext cx="503238"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a:extLst>
              <a:ext uri="{FF2B5EF4-FFF2-40B4-BE49-F238E27FC236}">
                <a16:creationId xmlns:a16="http://schemas.microsoft.com/office/drawing/2014/main" id="{FB9756B9-8A89-43EE-80CF-98ADDE0AA441}"/>
              </a:ext>
            </a:extLst>
          </p:cNvPr>
          <p:cNvSpPr>
            <a:spLocks noGrp="1"/>
          </p:cNvSpPr>
          <p:nvPr>
            <p:ph type="title"/>
          </p:nvPr>
        </p:nvSpPr>
        <p:spPr/>
        <p:txBody>
          <a:bodyPr/>
          <a:lstStyle/>
          <a:p>
            <a:pPr eaLnBrk="1" hangingPunct="1"/>
            <a:r>
              <a:rPr lang="en-AU" altLang="en-US" b="1">
                <a:solidFill>
                  <a:srgbClr val="0000FF"/>
                </a:solidFill>
              </a:rPr>
              <a:t>Strategy Framework</a:t>
            </a:r>
            <a:endParaRPr lang="en-US" altLang="en-US" b="1">
              <a:solidFill>
                <a:srgbClr val="0000FF"/>
              </a:solidFill>
            </a:endParaRPr>
          </a:p>
        </p:txBody>
      </p:sp>
      <p:sp>
        <p:nvSpPr>
          <p:cNvPr id="34819" name="AutoShape 2">
            <a:extLst>
              <a:ext uri="{FF2B5EF4-FFF2-40B4-BE49-F238E27FC236}">
                <a16:creationId xmlns:a16="http://schemas.microsoft.com/office/drawing/2014/main" id="{C20DD4F6-9E20-47FF-9F28-E69D7E851E32}"/>
              </a:ext>
            </a:extLst>
          </p:cNvPr>
          <p:cNvSpPr>
            <a:spLocks noChangeArrowheads="1"/>
          </p:cNvSpPr>
          <p:nvPr/>
        </p:nvSpPr>
        <p:spPr bwMode="auto">
          <a:xfrm>
            <a:off x="684213" y="1125538"/>
            <a:ext cx="1778000" cy="1633537"/>
          </a:xfrm>
          <a:prstGeom prst="irregularSeal1">
            <a:avLst/>
          </a:prstGeom>
          <a:solidFill>
            <a:srgbClr val="FF33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4820" name="Text Box 4">
            <a:extLst>
              <a:ext uri="{FF2B5EF4-FFF2-40B4-BE49-F238E27FC236}">
                <a16:creationId xmlns:a16="http://schemas.microsoft.com/office/drawing/2014/main" id="{B3E08CE9-0C89-43E2-B525-371BA3600238}"/>
              </a:ext>
            </a:extLst>
          </p:cNvPr>
          <p:cNvSpPr txBox="1">
            <a:spLocks noChangeArrowheads="1"/>
          </p:cNvSpPr>
          <p:nvPr/>
        </p:nvSpPr>
        <p:spPr bwMode="auto">
          <a:xfrm>
            <a:off x="3276600" y="1700213"/>
            <a:ext cx="25923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34821" name="Text Box 5">
            <a:extLst>
              <a:ext uri="{FF2B5EF4-FFF2-40B4-BE49-F238E27FC236}">
                <a16:creationId xmlns:a16="http://schemas.microsoft.com/office/drawing/2014/main" id="{69A64491-4BC1-44D8-9583-E7AF236A1EB8}"/>
              </a:ext>
            </a:extLst>
          </p:cNvPr>
          <p:cNvSpPr txBox="1">
            <a:spLocks noChangeArrowheads="1"/>
          </p:cNvSpPr>
          <p:nvPr/>
        </p:nvSpPr>
        <p:spPr bwMode="auto">
          <a:xfrm>
            <a:off x="2987675" y="1628775"/>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Strategic Thinking</a:t>
            </a:r>
            <a:endParaRPr lang="en-US" altLang="en-US" sz="2400">
              <a:latin typeface="Arial Narrow" panose="020B0606020202030204" pitchFamily="34" charset="0"/>
            </a:endParaRPr>
          </a:p>
        </p:txBody>
      </p:sp>
      <p:sp>
        <p:nvSpPr>
          <p:cNvPr id="34822" name="Text Box 6">
            <a:extLst>
              <a:ext uri="{FF2B5EF4-FFF2-40B4-BE49-F238E27FC236}">
                <a16:creationId xmlns:a16="http://schemas.microsoft.com/office/drawing/2014/main" id="{9253F4D2-796A-4D7F-B72D-DC87BC28E690}"/>
              </a:ext>
            </a:extLst>
          </p:cNvPr>
          <p:cNvSpPr txBox="1">
            <a:spLocks noChangeArrowheads="1"/>
          </p:cNvSpPr>
          <p:nvPr/>
        </p:nvSpPr>
        <p:spPr bwMode="auto">
          <a:xfrm>
            <a:off x="2987675" y="2852738"/>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Strategic Decision Making</a:t>
            </a:r>
            <a:endParaRPr lang="en-US" altLang="en-US" sz="2400">
              <a:latin typeface="Arial Narrow" panose="020B0606020202030204" pitchFamily="34" charset="0"/>
            </a:endParaRPr>
          </a:p>
        </p:txBody>
      </p:sp>
      <p:sp>
        <p:nvSpPr>
          <p:cNvPr id="34823" name="Text Box 7">
            <a:extLst>
              <a:ext uri="{FF2B5EF4-FFF2-40B4-BE49-F238E27FC236}">
                <a16:creationId xmlns:a16="http://schemas.microsoft.com/office/drawing/2014/main" id="{48FA8237-BD6D-46CE-825B-A695BF8A26E0}"/>
              </a:ext>
            </a:extLst>
          </p:cNvPr>
          <p:cNvSpPr txBox="1">
            <a:spLocks noChangeArrowheads="1"/>
          </p:cNvSpPr>
          <p:nvPr/>
        </p:nvSpPr>
        <p:spPr bwMode="auto">
          <a:xfrm>
            <a:off x="3059113" y="4076700"/>
            <a:ext cx="3168650"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Strategic Planning</a:t>
            </a:r>
            <a:endParaRPr lang="en-US" altLang="en-US" sz="2400">
              <a:latin typeface="Arial Narrow" panose="020B0606020202030204" pitchFamily="34" charset="0"/>
            </a:endParaRPr>
          </a:p>
        </p:txBody>
      </p:sp>
      <p:sp>
        <p:nvSpPr>
          <p:cNvPr id="34824" name="Text Box 8">
            <a:extLst>
              <a:ext uri="{FF2B5EF4-FFF2-40B4-BE49-F238E27FC236}">
                <a16:creationId xmlns:a16="http://schemas.microsoft.com/office/drawing/2014/main" id="{9453B44A-C3F7-4089-AC4A-CA1195DA287A}"/>
              </a:ext>
            </a:extLst>
          </p:cNvPr>
          <p:cNvSpPr txBox="1">
            <a:spLocks noChangeArrowheads="1"/>
          </p:cNvSpPr>
          <p:nvPr/>
        </p:nvSpPr>
        <p:spPr bwMode="auto">
          <a:xfrm>
            <a:off x="2700338" y="5229225"/>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Action</a:t>
            </a:r>
            <a:endParaRPr lang="en-US" altLang="en-US" sz="2400">
              <a:latin typeface="Arial Narrow" panose="020B0606020202030204" pitchFamily="34" charset="0"/>
            </a:endParaRPr>
          </a:p>
        </p:txBody>
      </p:sp>
      <p:sp>
        <p:nvSpPr>
          <p:cNvPr id="34825" name="Text Box 9">
            <a:extLst>
              <a:ext uri="{FF2B5EF4-FFF2-40B4-BE49-F238E27FC236}">
                <a16:creationId xmlns:a16="http://schemas.microsoft.com/office/drawing/2014/main" id="{0444DEC7-32B4-488B-9D02-F8441445D5C9}"/>
              </a:ext>
            </a:extLst>
          </p:cNvPr>
          <p:cNvSpPr txBox="1">
            <a:spLocks noChangeArrowheads="1"/>
          </p:cNvSpPr>
          <p:nvPr/>
        </p:nvSpPr>
        <p:spPr bwMode="auto">
          <a:xfrm>
            <a:off x="4859338" y="5229225"/>
            <a:ext cx="1655762" cy="466725"/>
          </a:xfrm>
          <a:prstGeom prst="rect">
            <a:avLst/>
          </a:prstGeom>
          <a:noFill/>
          <a:ln w="952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Review</a:t>
            </a:r>
            <a:endParaRPr lang="en-US" altLang="en-US" sz="2400">
              <a:latin typeface="Arial Narrow" panose="020B0606020202030204" pitchFamily="34" charset="0"/>
            </a:endParaRPr>
          </a:p>
        </p:txBody>
      </p:sp>
      <p:sp>
        <p:nvSpPr>
          <p:cNvPr id="34826" name="Line 10">
            <a:extLst>
              <a:ext uri="{FF2B5EF4-FFF2-40B4-BE49-F238E27FC236}">
                <a16:creationId xmlns:a16="http://schemas.microsoft.com/office/drawing/2014/main" id="{DC2A9FE6-CD2F-4F17-94CF-7A5AFA20105A}"/>
              </a:ext>
            </a:extLst>
          </p:cNvPr>
          <p:cNvSpPr>
            <a:spLocks noChangeShapeType="1"/>
          </p:cNvSpPr>
          <p:nvPr/>
        </p:nvSpPr>
        <p:spPr bwMode="auto">
          <a:xfrm>
            <a:off x="4572000" y="2060575"/>
            <a:ext cx="0" cy="792163"/>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7" name="Line 11">
            <a:extLst>
              <a:ext uri="{FF2B5EF4-FFF2-40B4-BE49-F238E27FC236}">
                <a16:creationId xmlns:a16="http://schemas.microsoft.com/office/drawing/2014/main" id="{23B734AA-4500-4BAC-9EC5-3A617EB261C1}"/>
              </a:ext>
            </a:extLst>
          </p:cNvPr>
          <p:cNvSpPr>
            <a:spLocks noChangeShapeType="1"/>
          </p:cNvSpPr>
          <p:nvPr/>
        </p:nvSpPr>
        <p:spPr bwMode="auto">
          <a:xfrm>
            <a:off x="4572000" y="3284538"/>
            <a:ext cx="0" cy="792162"/>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28" name="Line 12">
            <a:extLst>
              <a:ext uri="{FF2B5EF4-FFF2-40B4-BE49-F238E27FC236}">
                <a16:creationId xmlns:a16="http://schemas.microsoft.com/office/drawing/2014/main" id="{44DDD534-25F7-4B2A-89D3-7C165ED059DD}"/>
              </a:ext>
            </a:extLst>
          </p:cNvPr>
          <p:cNvSpPr>
            <a:spLocks noChangeShapeType="1"/>
          </p:cNvSpPr>
          <p:nvPr/>
        </p:nvSpPr>
        <p:spPr bwMode="auto">
          <a:xfrm>
            <a:off x="4572000" y="4508500"/>
            <a:ext cx="0" cy="433388"/>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29" name="Line 13">
            <a:extLst>
              <a:ext uri="{FF2B5EF4-FFF2-40B4-BE49-F238E27FC236}">
                <a16:creationId xmlns:a16="http://schemas.microsoft.com/office/drawing/2014/main" id="{72CD250D-44DB-455E-821A-08788C0FEC46}"/>
              </a:ext>
            </a:extLst>
          </p:cNvPr>
          <p:cNvSpPr>
            <a:spLocks noChangeShapeType="1"/>
          </p:cNvSpPr>
          <p:nvPr/>
        </p:nvSpPr>
        <p:spPr bwMode="auto">
          <a:xfrm>
            <a:off x="3276600" y="4941888"/>
            <a:ext cx="2663825" cy="0"/>
          </a:xfrm>
          <a:prstGeom prst="line">
            <a:avLst/>
          </a:prstGeom>
          <a:noFill/>
          <a:ln w="19050">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30" name="Line 14">
            <a:extLst>
              <a:ext uri="{FF2B5EF4-FFF2-40B4-BE49-F238E27FC236}">
                <a16:creationId xmlns:a16="http://schemas.microsoft.com/office/drawing/2014/main" id="{285AE12A-6B8A-458F-A2EE-8FCABC446602}"/>
              </a:ext>
            </a:extLst>
          </p:cNvPr>
          <p:cNvSpPr>
            <a:spLocks noChangeShapeType="1"/>
          </p:cNvSpPr>
          <p:nvPr/>
        </p:nvSpPr>
        <p:spPr bwMode="auto">
          <a:xfrm>
            <a:off x="3276600" y="4941888"/>
            <a:ext cx="0" cy="287337"/>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15">
            <a:extLst>
              <a:ext uri="{FF2B5EF4-FFF2-40B4-BE49-F238E27FC236}">
                <a16:creationId xmlns:a16="http://schemas.microsoft.com/office/drawing/2014/main" id="{3B4C3E15-C44B-4C35-8A82-26489E658264}"/>
              </a:ext>
            </a:extLst>
          </p:cNvPr>
          <p:cNvSpPr>
            <a:spLocks noChangeShapeType="1"/>
          </p:cNvSpPr>
          <p:nvPr/>
        </p:nvSpPr>
        <p:spPr bwMode="auto">
          <a:xfrm>
            <a:off x="5940425" y="4941888"/>
            <a:ext cx="0" cy="287337"/>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2" name="Line 16">
            <a:extLst>
              <a:ext uri="{FF2B5EF4-FFF2-40B4-BE49-F238E27FC236}">
                <a16:creationId xmlns:a16="http://schemas.microsoft.com/office/drawing/2014/main" id="{5A459262-0CB6-425E-A2C0-8BDB38FDD0C0}"/>
              </a:ext>
            </a:extLst>
          </p:cNvPr>
          <p:cNvSpPr>
            <a:spLocks noChangeShapeType="1"/>
          </p:cNvSpPr>
          <p:nvPr/>
        </p:nvSpPr>
        <p:spPr bwMode="auto">
          <a:xfrm>
            <a:off x="6516688" y="5445125"/>
            <a:ext cx="647700" cy="0"/>
          </a:xfrm>
          <a:prstGeom prst="line">
            <a:avLst/>
          </a:prstGeom>
          <a:noFill/>
          <a:ln w="952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33" name="Line 17">
            <a:extLst>
              <a:ext uri="{FF2B5EF4-FFF2-40B4-BE49-F238E27FC236}">
                <a16:creationId xmlns:a16="http://schemas.microsoft.com/office/drawing/2014/main" id="{B11FBF5D-E023-436F-B88A-DAE8F16759A1}"/>
              </a:ext>
            </a:extLst>
          </p:cNvPr>
          <p:cNvSpPr>
            <a:spLocks noChangeShapeType="1"/>
          </p:cNvSpPr>
          <p:nvPr/>
        </p:nvSpPr>
        <p:spPr bwMode="auto">
          <a:xfrm flipV="1">
            <a:off x="7164388" y="1844675"/>
            <a:ext cx="0" cy="3600450"/>
          </a:xfrm>
          <a:prstGeom prst="line">
            <a:avLst/>
          </a:prstGeom>
          <a:noFill/>
          <a:ln w="9525">
            <a:solidFill>
              <a:srgbClr val="FF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4834" name="Line 18">
            <a:extLst>
              <a:ext uri="{FF2B5EF4-FFF2-40B4-BE49-F238E27FC236}">
                <a16:creationId xmlns:a16="http://schemas.microsoft.com/office/drawing/2014/main" id="{89B6A512-66CE-4E5E-B4EC-B4FA1E06DDA5}"/>
              </a:ext>
            </a:extLst>
          </p:cNvPr>
          <p:cNvSpPr>
            <a:spLocks noChangeShapeType="1"/>
          </p:cNvSpPr>
          <p:nvPr/>
        </p:nvSpPr>
        <p:spPr bwMode="auto">
          <a:xfrm flipH="1">
            <a:off x="6156325" y="1844675"/>
            <a:ext cx="1008063" cy="0"/>
          </a:xfrm>
          <a:prstGeom prst="line">
            <a:avLst/>
          </a:prstGeom>
          <a:noFill/>
          <a:ln w="9525">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5" name="Text Box 19">
            <a:extLst>
              <a:ext uri="{FF2B5EF4-FFF2-40B4-BE49-F238E27FC236}">
                <a16:creationId xmlns:a16="http://schemas.microsoft.com/office/drawing/2014/main" id="{30726EEA-B845-4003-992D-113CF8201480}"/>
              </a:ext>
            </a:extLst>
          </p:cNvPr>
          <p:cNvSpPr txBox="1">
            <a:spLocks noChangeArrowheads="1"/>
          </p:cNvSpPr>
          <p:nvPr/>
        </p:nvSpPr>
        <p:spPr bwMode="auto">
          <a:xfrm>
            <a:off x="323850" y="1628775"/>
            <a:ext cx="23764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Foresight</a:t>
            </a:r>
            <a:endParaRPr lang="en-US" altLang="en-US" sz="2400" b="1">
              <a:latin typeface="Arial Narrow" panose="020B0606020202030204" pitchFamily="34" charset="0"/>
            </a:endParaRPr>
          </a:p>
        </p:txBody>
      </p:sp>
      <p:sp>
        <p:nvSpPr>
          <p:cNvPr id="34836" name="Line 20">
            <a:extLst>
              <a:ext uri="{FF2B5EF4-FFF2-40B4-BE49-F238E27FC236}">
                <a16:creationId xmlns:a16="http://schemas.microsoft.com/office/drawing/2014/main" id="{035726C9-FC33-4BCF-8BBD-AB769E3A235E}"/>
              </a:ext>
            </a:extLst>
          </p:cNvPr>
          <p:cNvSpPr>
            <a:spLocks noChangeShapeType="1"/>
          </p:cNvSpPr>
          <p:nvPr/>
        </p:nvSpPr>
        <p:spPr bwMode="auto">
          <a:xfrm>
            <a:off x="2124075" y="1916113"/>
            <a:ext cx="10795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AutoShape 2">
            <a:extLst>
              <a:ext uri="{FF2B5EF4-FFF2-40B4-BE49-F238E27FC236}">
                <a16:creationId xmlns:a16="http://schemas.microsoft.com/office/drawing/2014/main" id="{C4969691-4F12-4DC0-97D5-04D709306216}"/>
              </a:ext>
            </a:extLst>
          </p:cNvPr>
          <p:cNvSpPr>
            <a:spLocks noChangeArrowheads="1"/>
          </p:cNvSpPr>
          <p:nvPr/>
        </p:nvSpPr>
        <p:spPr bwMode="auto">
          <a:xfrm>
            <a:off x="1825626" y="764704"/>
            <a:ext cx="838200" cy="4601636"/>
          </a:xfrm>
          <a:prstGeom prst="downArrow">
            <a:avLst>
              <a:gd name="adj1" fmla="val 51898"/>
              <a:gd name="adj2" fmla="val 44579"/>
            </a:avLst>
          </a:prstGeom>
          <a:solidFill>
            <a:schemeClr val="folHlink"/>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6867" name="AutoShape 3">
            <a:extLst>
              <a:ext uri="{FF2B5EF4-FFF2-40B4-BE49-F238E27FC236}">
                <a16:creationId xmlns:a16="http://schemas.microsoft.com/office/drawing/2014/main" id="{A567C4A8-3A56-4F41-9A4B-2D63385700A5}"/>
              </a:ext>
            </a:extLst>
          </p:cNvPr>
          <p:cNvSpPr>
            <a:spLocks noChangeArrowheads="1"/>
          </p:cNvSpPr>
          <p:nvPr/>
        </p:nvSpPr>
        <p:spPr bwMode="auto">
          <a:xfrm>
            <a:off x="598488" y="1674813"/>
            <a:ext cx="3810000" cy="2209800"/>
          </a:xfrm>
          <a:prstGeom prst="roundRect">
            <a:avLst>
              <a:gd name="adj" fmla="val 16667"/>
            </a:avLst>
          </a:prstGeom>
          <a:solidFill>
            <a:srgbClr val="66CCFF"/>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36868" name="Rectangle 4">
            <a:extLst>
              <a:ext uri="{FF2B5EF4-FFF2-40B4-BE49-F238E27FC236}">
                <a16:creationId xmlns:a16="http://schemas.microsoft.com/office/drawing/2014/main" id="{3EED9FEB-F66F-4565-89E4-561003E46D1A}"/>
              </a:ext>
            </a:extLst>
          </p:cNvPr>
          <p:cNvSpPr>
            <a:spLocks noChangeArrowheads="1"/>
          </p:cNvSpPr>
          <p:nvPr/>
        </p:nvSpPr>
        <p:spPr bwMode="auto">
          <a:xfrm>
            <a:off x="827088" y="836613"/>
            <a:ext cx="2743200" cy="533400"/>
          </a:xfrm>
          <a:prstGeom prst="rect">
            <a:avLst/>
          </a:prstGeom>
          <a:solidFill>
            <a:schemeClr val="bg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Inputs</a:t>
            </a:r>
          </a:p>
        </p:txBody>
      </p:sp>
      <p:sp>
        <p:nvSpPr>
          <p:cNvPr id="36869" name="Rectangle 5">
            <a:extLst>
              <a:ext uri="{FF2B5EF4-FFF2-40B4-BE49-F238E27FC236}">
                <a16:creationId xmlns:a16="http://schemas.microsoft.com/office/drawing/2014/main" id="{09FC454C-D3AD-497C-B31D-57DA7A7B5D7F}"/>
              </a:ext>
            </a:extLst>
          </p:cNvPr>
          <p:cNvSpPr>
            <a:spLocks noChangeArrowheads="1"/>
          </p:cNvSpPr>
          <p:nvPr/>
        </p:nvSpPr>
        <p:spPr bwMode="auto">
          <a:xfrm>
            <a:off x="827088" y="5294312"/>
            <a:ext cx="2743200" cy="533400"/>
          </a:xfrm>
          <a:prstGeom prst="rect">
            <a:avLst/>
          </a:prstGeom>
          <a:solidFill>
            <a:srgbClr val="66FF99"/>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dirty="0">
                <a:latin typeface="Arial" panose="020B0604020202020204" pitchFamily="34" charset="0"/>
              </a:rPr>
              <a:t>Strategy</a:t>
            </a:r>
          </a:p>
        </p:txBody>
      </p:sp>
      <p:sp>
        <p:nvSpPr>
          <p:cNvPr id="36870" name="Rectangle 6">
            <a:extLst>
              <a:ext uri="{FF2B5EF4-FFF2-40B4-BE49-F238E27FC236}">
                <a16:creationId xmlns:a16="http://schemas.microsoft.com/office/drawing/2014/main" id="{D8837CAD-950B-4869-BEDA-FE40310B3553}"/>
              </a:ext>
            </a:extLst>
          </p:cNvPr>
          <p:cNvSpPr>
            <a:spLocks noChangeArrowheads="1"/>
          </p:cNvSpPr>
          <p:nvPr/>
        </p:nvSpPr>
        <p:spPr bwMode="auto">
          <a:xfrm>
            <a:off x="827088" y="4189413"/>
            <a:ext cx="2743200" cy="533400"/>
          </a:xfrm>
          <a:prstGeom prst="rect">
            <a:avLst/>
          </a:prstGeom>
          <a:solidFill>
            <a:schemeClr val="bg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Outputs</a:t>
            </a:r>
          </a:p>
        </p:txBody>
      </p:sp>
      <p:sp>
        <p:nvSpPr>
          <p:cNvPr id="36871" name="Rectangle 7">
            <a:extLst>
              <a:ext uri="{FF2B5EF4-FFF2-40B4-BE49-F238E27FC236}">
                <a16:creationId xmlns:a16="http://schemas.microsoft.com/office/drawing/2014/main" id="{AD981F4D-6E84-4AAF-92D7-DF2B0D6949B0}"/>
              </a:ext>
            </a:extLst>
          </p:cNvPr>
          <p:cNvSpPr>
            <a:spLocks noChangeArrowheads="1"/>
          </p:cNvSpPr>
          <p:nvPr/>
        </p:nvSpPr>
        <p:spPr bwMode="auto">
          <a:xfrm>
            <a:off x="827088" y="1827213"/>
            <a:ext cx="2743200" cy="533400"/>
          </a:xfrm>
          <a:prstGeom prst="rect">
            <a:avLst/>
          </a:prstGeom>
          <a:solidFill>
            <a:srgbClr val="FFFF66"/>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Analysis</a:t>
            </a:r>
          </a:p>
        </p:txBody>
      </p:sp>
      <p:sp>
        <p:nvSpPr>
          <p:cNvPr id="36872" name="Rectangle 8">
            <a:extLst>
              <a:ext uri="{FF2B5EF4-FFF2-40B4-BE49-F238E27FC236}">
                <a16:creationId xmlns:a16="http://schemas.microsoft.com/office/drawing/2014/main" id="{F840CE1C-6086-4FB2-A0B2-72DC4865B4F2}"/>
              </a:ext>
            </a:extLst>
          </p:cNvPr>
          <p:cNvSpPr>
            <a:spLocks noChangeArrowheads="1"/>
          </p:cNvSpPr>
          <p:nvPr/>
        </p:nvSpPr>
        <p:spPr bwMode="auto">
          <a:xfrm>
            <a:off x="827088" y="2513013"/>
            <a:ext cx="2743200" cy="533400"/>
          </a:xfrm>
          <a:prstGeom prst="rect">
            <a:avLst/>
          </a:prstGeom>
          <a:solidFill>
            <a:srgbClr val="FF99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Interpretation</a:t>
            </a:r>
          </a:p>
        </p:txBody>
      </p:sp>
      <p:sp>
        <p:nvSpPr>
          <p:cNvPr id="36873" name="Line 9">
            <a:extLst>
              <a:ext uri="{FF2B5EF4-FFF2-40B4-BE49-F238E27FC236}">
                <a16:creationId xmlns:a16="http://schemas.microsoft.com/office/drawing/2014/main" id="{C14A56DA-0566-45DE-A85B-8154D3EFA116}"/>
              </a:ext>
            </a:extLst>
          </p:cNvPr>
          <p:cNvSpPr>
            <a:spLocks noChangeShapeType="1"/>
          </p:cNvSpPr>
          <p:nvPr/>
        </p:nvSpPr>
        <p:spPr bwMode="auto">
          <a:xfrm flipV="1">
            <a:off x="217488" y="1522413"/>
            <a:ext cx="807720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4" name="Line 10">
            <a:extLst>
              <a:ext uri="{FF2B5EF4-FFF2-40B4-BE49-F238E27FC236}">
                <a16:creationId xmlns:a16="http://schemas.microsoft.com/office/drawing/2014/main" id="{A651B364-E46D-42F1-87AC-20449F1634FF}"/>
              </a:ext>
            </a:extLst>
          </p:cNvPr>
          <p:cNvSpPr>
            <a:spLocks noChangeShapeType="1"/>
          </p:cNvSpPr>
          <p:nvPr/>
        </p:nvSpPr>
        <p:spPr bwMode="auto">
          <a:xfrm flipV="1">
            <a:off x="217488" y="4037013"/>
            <a:ext cx="807720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5" name="Line 11">
            <a:extLst>
              <a:ext uri="{FF2B5EF4-FFF2-40B4-BE49-F238E27FC236}">
                <a16:creationId xmlns:a16="http://schemas.microsoft.com/office/drawing/2014/main" id="{7122E047-36A1-43A5-9013-A36790457737}"/>
              </a:ext>
            </a:extLst>
          </p:cNvPr>
          <p:cNvSpPr>
            <a:spLocks noChangeShapeType="1"/>
          </p:cNvSpPr>
          <p:nvPr/>
        </p:nvSpPr>
        <p:spPr bwMode="auto">
          <a:xfrm flipV="1">
            <a:off x="217488" y="4875213"/>
            <a:ext cx="8077200"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36876" name="Rectangle 12">
            <a:extLst>
              <a:ext uri="{FF2B5EF4-FFF2-40B4-BE49-F238E27FC236}">
                <a16:creationId xmlns:a16="http://schemas.microsoft.com/office/drawing/2014/main" id="{EA6B559A-39D2-4513-B71E-BB3C9C5AF91B}"/>
              </a:ext>
            </a:extLst>
          </p:cNvPr>
          <p:cNvSpPr>
            <a:spLocks noChangeArrowheads="1"/>
          </p:cNvSpPr>
          <p:nvPr/>
        </p:nvSpPr>
        <p:spPr bwMode="auto">
          <a:xfrm>
            <a:off x="4637088" y="4037013"/>
            <a:ext cx="3733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lnSpc>
                <a:spcPct val="130000"/>
              </a:lnSpc>
              <a:spcBef>
                <a:spcPct val="0"/>
              </a:spcBef>
              <a:buFontTx/>
              <a:buNone/>
            </a:pPr>
            <a:r>
              <a:rPr lang="en-AU" altLang="en-US" sz="2000" dirty="0">
                <a:latin typeface="Arial" panose="020B0604020202020204" pitchFamily="34" charset="0"/>
              </a:rPr>
              <a:t>“what </a:t>
            </a:r>
            <a:r>
              <a:rPr lang="en-AU" altLang="en-US" sz="2000" b="1" dirty="0">
                <a:latin typeface="Arial" panose="020B0604020202020204" pitchFamily="34" charset="0"/>
              </a:rPr>
              <a:t>might</a:t>
            </a:r>
            <a:r>
              <a:rPr lang="en-AU" altLang="en-US" sz="2000" dirty="0">
                <a:latin typeface="Arial" panose="020B0604020202020204" pitchFamily="34" charset="0"/>
              </a:rPr>
              <a:t> we need to do?”</a:t>
            </a:r>
            <a:endParaRPr lang="en-AU" altLang="en-US" sz="2800" dirty="0">
              <a:latin typeface="Arial" panose="020B0604020202020204" pitchFamily="34" charset="0"/>
            </a:endParaRPr>
          </a:p>
        </p:txBody>
      </p:sp>
      <p:sp>
        <p:nvSpPr>
          <p:cNvPr id="36877" name="Rectangle 13">
            <a:extLst>
              <a:ext uri="{FF2B5EF4-FFF2-40B4-BE49-F238E27FC236}">
                <a16:creationId xmlns:a16="http://schemas.microsoft.com/office/drawing/2014/main" id="{DEB4C5F7-E94A-482E-9F0A-69D42805185B}"/>
              </a:ext>
            </a:extLst>
          </p:cNvPr>
          <p:cNvSpPr>
            <a:spLocks noChangeArrowheads="1"/>
          </p:cNvSpPr>
          <p:nvPr/>
        </p:nvSpPr>
        <p:spPr bwMode="auto">
          <a:xfrm>
            <a:off x="4056063" y="5070475"/>
            <a:ext cx="4267200" cy="5667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dirty="0">
                <a:latin typeface="Arial" panose="020B0604020202020204" pitchFamily="34" charset="0"/>
              </a:rPr>
              <a:t>“what </a:t>
            </a:r>
            <a:r>
              <a:rPr lang="en-AU" altLang="en-US" sz="2000" b="1" dirty="0">
                <a:latin typeface="Arial" panose="020B0604020202020204" pitchFamily="34" charset="0"/>
              </a:rPr>
              <a:t>will</a:t>
            </a:r>
            <a:r>
              <a:rPr lang="en-AU" altLang="en-US" sz="2000" dirty="0">
                <a:latin typeface="Arial" panose="020B0604020202020204" pitchFamily="34" charset="0"/>
              </a:rPr>
              <a:t> we do?”</a:t>
            </a:r>
          </a:p>
          <a:p>
            <a:pPr algn="r">
              <a:spcBef>
                <a:spcPct val="0"/>
              </a:spcBef>
              <a:buFontTx/>
              <a:buNone/>
            </a:pPr>
            <a:r>
              <a:rPr lang="en-AU" altLang="en-US" sz="2000" dirty="0">
                <a:latin typeface="Arial" panose="020B0604020202020204" pitchFamily="34" charset="0"/>
              </a:rPr>
              <a:t>“</a:t>
            </a:r>
            <a:r>
              <a:rPr lang="en-AU" altLang="en-US" sz="2000" b="1" dirty="0">
                <a:latin typeface="Arial" panose="020B0604020202020204" pitchFamily="34" charset="0"/>
              </a:rPr>
              <a:t>how</a:t>
            </a:r>
            <a:r>
              <a:rPr lang="en-AU" altLang="en-US" sz="2000" dirty="0">
                <a:latin typeface="Arial" panose="020B0604020202020204" pitchFamily="34" charset="0"/>
              </a:rPr>
              <a:t> will we do it?”</a:t>
            </a:r>
          </a:p>
        </p:txBody>
      </p:sp>
      <p:sp>
        <p:nvSpPr>
          <p:cNvPr id="36878" name="Rectangle 14">
            <a:extLst>
              <a:ext uri="{FF2B5EF4-FFF2-40B4-BE49-F238E27FC236}">
                <a16:creationId xmlns:a16="http://schemas.microsoft.com/office/drawing/2014/main" id="{40286F9A-E7AA-44F2-8927-A6052241CE41}"/>
              </a:ext>
            </a:extLst>
          </p:cNvPr>
          <p:cNvSpPr>
            <a:spLocks noChangeArrowheads="1"/>
          </p:cNvSpPr>
          <p:nvPr/>
        </p:nvSpPr>
        <p:spPr bwMode="auto">
          <a:xfrm>
            <a:off x="4941888" y="2589213"/>
            <a:ext cx="34290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dirty="0">
                <a:latin typeface="Arial" panose="020B0604020202020204" pitchFamily="34" charset="0"/>
              </a:rPr>
              <a:t>“what’s </a:t>
            </a:r>
            <a:r>
              <a:rPr lang="en-AU" altLang="en-US" sz="2000" b="1" i="1" dirty="0">
                <a:latin typeface="Arial" panose="020B0604020202020204" pitchFamily="34" charset="0"/>
              </a:rPr>
              <a:t>really</a:t>
            </a:r>
            <a:r>
              <a:rPr lang="en-AU" altLang="en-US" sz="2000" dirty="0">
                <a:latin typeface="Arial" panose="020B0604020202020204" pitchFamily="34" charset="0"/>
              </a:rPr>
              <a:t> happening?”</a:t>
            </a:r>
            <a:endParaRPr lang="en-AU" altLang="en-US" sz="2800" dirty="0">
              <a:latin typeface="Arial" panose="020B0604020202020204" pitchFamily="34" charset="0"/>
            </a:endParaRPr>
          </a:p>
        </p:txBody>
      </p:sp>
      <p:sp>
        <p:nvSpPr>
          <p:cNvPr id="36879" name="Rectangle 15">
            <a:extLst>
              <a:ext uri="{FF2B5EF4-FFF2-40B4-BE49-F238E27FC236}">
                <a16:creationId xmlns:a16="http://schemas.microsoft.com/office/drawing/2014/main" id="{7E9F9E8E-649E-4331-BFD8-56535670C907}"/>
              </a:ext>
            </a:extLst>
          </p:cNvPr>
          <p:cNvSpPr>
            <a:spLocks noChangeArrowheads="1"/>
          </p:cNvSpPr>
          <p:nvPr/>
        </p:nvSpPr>
        <p:spPr bwMode="auto">
          <a:xfrm>
            <a:off x="5018088" y="1827213"/>
            <a:ext cx="33528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a:latin typeface="Arial" panose="020B0604020202020204" pitchFamily="34" charset="0"/>
              </a:rPr>
              <a:t>“what </a:t>
            </a:r>
            <a:r>
              <a:rPr lang="en-AU" altLang="en-US" sz="2000" b="1">
                <a:latin typeface="Arial" panose="020B0604020202020204" pitchFamily="34" charset="0"/>
              </a:rPr>
              <a:t>seems</a:t>
            </a:r>
            <a:r>
              <a:rPr lang="en-AU" altLang="en-US" sz="2000">
                <a:latin typeface="Arial" panose="020B0604020202020204" pitchFamily="34" charset="0"/>
              </a:rPr>
              <a:t> to be happening?”</a:t>
            </a:r>
            <a:endParaRPr lang="en-AU" altLang="en-US" sz="2800">
              <a:latin typeface="Arial" panose="020B0604020202020204" pitchFamily="34" charset="0"/>
            </a:endParaRPr>
          </a:p>
        </p:txBody>
      </p:sp>
      <p:sp>
        <p:nvSpPr>
          <p:cNvPr id="36880" name="Rectangle 16">
            <a:extLst>
              <a:ext uri="{FF2B5EF4-FFF2-40B4-BE49-F238E27FC236}">
                <a16:creationId xmlns:a16="http://schemas.microsoft.com/office/drawing/2014/main" id="{F03872D0-4103-438B-9273-1246EC80692A}"/>
              </a:ext>
            </a:extLst>
          </p:cNvPr>
          <p:cNvSpPr>
            <a:spLocks noChangeArrowheads="1"/>
          </p:cNvSpPr>
          <p:nvPr/>
        </p:nvSpPr>
        <p:spPr bwMode="auto">
          <a:xfrm>
            <a:off x="4865688" y="836613"/>
            <a:ext cx="3505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a:latin typeface="Arial" panose="020B0604020202020204" pitchFamily="34" charset="0"/>
              </a:rPr>
              <a:t>things happening</a:t>
            </a:r>
          </a:p>
        </p:txBody>
      </p:sp>
      <p:sp>
        <p:nvSpPr>
          <p:cNvPr id="36881" name="Text Box 17">
            <a:extLst>
              <a:ext uri="{FF2B5EF4-FFF2-40B4-BE49-F238E27FC236}">
                <a16:creationId xmlns:a16="http://schemas.microsoft.com/office/drawing/2014/main" id="{EA526F7C-2BBD-4E4D-B2B2-CC335136BEEE}"/>
              </a:ext>
            </a:extLst>
          </p:cNvPr>
          <p:cNvSpPr txBox="1">
            <a:spLocks noChangeArrowheads="1"/>
          </p:cNvSpPr>
          <p:nvPr/>
        </p:nvSpPr>
        <p:spPr bwMode="auto">
          <a:xfrm>
            <a:off x="3722688" y="1979613"/>
            <a:ext cx="611187"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eaVe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800">
                <a:latin typeface="Arial" panose="020B0604020202020204" pitchFamily="34" charset="0"/>
              </a:rPr>
              <a:t>Foresight</a:t>
            </a:r>
          </a:p>
        </p:txBody>
      </p:sp>
      <p:grpSp>
        <p:nvGrpSpPr>
          <p:cNvPr id="2" name="Group 18">
            <a:extLst>
              <a:ext uri="{FF2B5EF4-FFF2-40B4-BE49-F238E27FC236}">
                <a16:creationId xmlns:a16="http://schemas.microsoft.com/office/drawing/2014/main" id="{37B3F107-070B-45F7-BF67-F67F268F9C16}"/>
              </a:ext>
            </a:extLst>
          </p:cNvPr>
          <p:cNvGrpSpPr>
            <a:grpSpLocks/>
          </p:cNvGrpSpPr>
          <p:nvPr/>
        </p:nvGrpSpPr>
        <p:grpSpPr bwMode="auto">
          <a:xfrm>
            <a:off x="827088" y="3198813"/>
            <a:ext cx="7543800" cy="609600"/>
            <a:chOff x="528" y="2208"/>
            <a:chExt cx="4752" cy="384"/>
          </a:xfrm>
        </p:grpSpPr>
        <p:sp>
          <p:nvSpPr>
            <p:cNvPr id="36885" name="Rectangle 19">
              <a:extLst>
                <a:ext uri="{FF2B5EF4-FFF2-40B4-BE49-F238E27FC236}">
                  <a16:creationId xmlns:a16="http://schemas.microsoft.com/office/drawing/2014/main" id="{7693D0C7-7C48-41E0-9516-736F7B9D9FD5}"/>
                </a:ext>
              </a:extLst>
            </p:cNvPr>
            <p:cNvSpPr>
              <a:spLocks noChangeArrowheads="1"/>
            </p:cNvSpPr>
            <p:nvPr/>
          </p:nvSpPr>
          <p:spPr bwMode="auto">
            <a:xfrm>
              <a:off x="3168" y="2256"/>
              <a:ext cx="2112" cy="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buFontTx/>
                <a:buNone/>
              </a:pPr>
              <a:r>
                <a:rPr lang="en-AU" altLang="en-US" sz="2000">
                  <a:latin typeface="Arial" panose="020B0604020202020204" pitchFamily="34" charset="0"/>
                </a:rPr>
                <a:t>“what </a:t>
              </a:r>
              <a:r>
                <a:rPr lang="en-AU" altLang="en-US" sz="2000" b="1">
                  <a:latin typeface="Arial" panose="020B0604020202020204" pitchFamily="34" charset="0"/>
                </a:rPr>
                <a:t>might</a:t>
              </a:r>
              <a:r>
                <a:rPr lang="en-AU" altLang="en-US" sz="2000">
                  <a:latin typeface="Arial" panose="020B0604020202020204" pitchFamily="34" charset="0"/>
                </a:rPr>
                <a:t> happen?”</a:t>
              </a:r>
              <a:r>
                <a:rPr lang="en-AU" altLang="en-US" sz="2800">
                  <a:latin typeface="Arial" panose="020B0604020202020204" pitchFamily="34" charset="0"/>
                </a:rPr>
                <a:t> </a:t>
              </a:r>
            </a:p>
          </p:txBody>
        </p:sp>
        <p:sp>
          <p:nvSpPr>
            <p:cNvPr id="36886" name="Rectangle 20">
              <a:extLst>
                <a:ext uri="{FF2B5EF4-FFF2-40B4-BE49-F238E27FC236}">
                  <a16:creationId xmlns:a16="http://schemas.microsoft.com/office/drawing/2014/main" id="{092FF9B4-733A-4367-BAAC-35AEBEE26AA9}"/>
                </a:ext>
              </a:extLst>
            </p:cNvPr>
            <p:cNvSpPr>
              <a:spLocks noChangeArrowheads="1"/>
            </p:cNvSpPr>
            <p:nvPr/>
          </p:nvSpPr>
          <p:spPr bwMode="auto">
            <a:xfrm>
              <a:off x="528" y="2208"/>
              <a:ext cx="1728" cy="336"/>
            </a:xfrm>
            <a:prstGeom prst="rect">
              <a:avLst/>
            </a:prstGeom>
            <a:solidFill>
              <a:srgbClr val="FF0000"/>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AU" altLang="en-US" sz="2800">
                  <a:latin typeface="Arial" panose="020B0604020202020204" pitchFamily="34" charset="0"/>
                </a:rPr>
                <a:t>Prospection</a:t>
              </a:r>
            </a:p>
          </p:txBody>
        </p:sp>
      </p:grpSp>
      <p:sp>
        <p:nvSpPr>
          <p:cNvPr id="36883" name="Text Box 21">
            <a:extLst>
              <a:ext uri="{FF2B5EF4-FFF2-40B4-BE49-F238E27FC236}">
                <a16:creationId xmlns:a16="http://schemas.microsoft.com/office/drawing/2014/main" id="{01528274-233C-4DEA-BD33-7E5512475583}"/>
              </a:ext>
            </a:extLst>
          </p:cNvPr>
          <p:cNvSpPr txBox="1">
            <a:spLocks noChangeArrowheads="1"/>
          </p:cNvSpPr>
          <p:nvPr/>
        </p:nvSpPr>
        <p:spPr bwMode="auto">
          <a:xfrm>
            <a:off x="217488" y="4875213"/>
            <a:ext cx="16351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800">
                <a:latin typeface="Arial" panose="020B0604020202020204" pitchFamily="34" charset="0"/>
              </a:rPr>
              <a:t>Copyright © 2000 Joseph Voros</a:t>
            </a:r>
            <a:endParaRPr lang="en-AU" altLang="en-US" sz="2400">
              <a:latin typeface="Arial" panose="020B0604020202020204" pitchFamily="34" charset="0"/>
            </a:endParaRPr>
          </a:p>
        </p:txBody>
      </p:sp>
      <p:sp>
        <p:nvSpPr>
          <p:cNvPr id="36884" name="Text Box 22">
            <a:extLst>
              <a:ext uri="{FF2B5EF4-FFF2-40B4-BE49-F238E27FC236}">
                <a16:creationId xmlns:a16="http://schemas.microsoft.com/office/drawing/2014/main" id="{FE6EBD1D-4883-4B6E-BA64-BA0DE6939114}"/>
              </a:ext>
            </a:extLst>
          </p:cNvPr>
          <p:cNvSpPr txBox="1">
            <a:spLocks noChangeArrowheads="1"/>
          </p:cNvSpPr>
          <p:nvPr/>
        </p:nvSpPr>
        <p:spPr bwMode="auto">
          <a:xfrm>
            <a:off x="2167731" y="86048"/>
            <a:ext cx="417671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b="1" dirty="0">
                <a:latin typeface="Arial Narrow" panose="020B0606020202030204" pitchFamily="34" charset="0"/>
              </a:rPr>
              <a:t>Generic Foresight Model</a:t>
            </a:r>
            <a:endParaRPr lang="en-US" altLang="en-US" b="1" dirty="0">
              <a:latin typeface="Arial Narrow" panose="020B0606020202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a:extLst>
              <a:ext uri="{FF2B5EF4-FFF2-40B4-BE49-F238E27FC236}">
                <a16:creationId xmlns:a16="http://schemas.microsoft.com/office/drawing/2014/main" id="{B75FE608-466F-4D8E-85CF-5A84B121217E}"/>
              </a:ext>
            </a:extLst>
          </p:cNvPr>
          <p:cNvSpPr>
            <a:spLocks noGrp="1"/>
          </p:cNvSpPr>
          <p:nvPr>
            <p:ph type="title"/>
          </p:nvPr>
        </p:nvSpPr>
        <p:spPr>
          <a:xfrm>
            <a:off x="457200" y="274638"/>
            <a:ext cx="8229600" cy="435211"/>
          </a:xfrm>
        </p:spPr>
        <p:txBody>
          <a:bodyPr/>
          <a:lstStyle/>
          <a:p>
            <a:pPr eaLnBrk="1" hangingPunct="1"/>
            <a:r>
              <a:rPr lang="en-AU" altLang="en-US" b="1" dirty="0">
                <a:solidFill>
                  <a:srgbClr val="0000FF"/>
                </a:solidFill>
              </a:rPr>
              <a:t>A Foresight Framework</a:t>
            </a:r>
            <a:endParaRPr lang="en-US" altLang="en-US" b="1" dirty="0">
              <a:solidFill>
                <a:srgbClr val="0000FF"/>
              </a:solidFill>
            </a:endParaRPr>
          </a:p>
        </p:txBody>
      </p:sp>
      <p:sp>
        <p:nvSpPr>
          <p:cNvPr id="38915" name="Text Box 2">
            <a:extLst>
              <a:ext uri="{FF2B5EF4-FFF2-40B4-BE49-F238E27FC236}">
                <a16:creationId xmlns:a16="http://schemas.microsoft.com/office/drawing/2014/main" id="{6260A1DC-246D-4055-86F5-CE32C50ECEF7}"/>
              </a:ext>
            </a:extLst>
          </p:cNvPr>
          <p:cNvSpPr txBox="1">
            <a:spLocks noChangeArrowheads="1"/>
          </p:cNvSpPr>
          <p:nvPr/>
        </p:nvSpPr>
        <p:spPr bwMode="auto">
          <a:xfrm>
            <a:off x="1170723" y="2163645"/>
            <a:ext cx="4465637" cy="1042988"/>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Analysis</a:t>
            </a:r>
          </a:p>
          <a:p>
            <a:pPr algn="ctr">
              <a:spcBef>
                <a:spcPct val="50000"/>
              </a:spcBef>
              <a:buFontTx/>
              <a:buNone/>
            </a:pPr>
            <a:r>
              <a:rPr lang="en-AU" altLang="en-US" sz="2400" i="1">
                <a:latin typeface="Arial Narrow" panose="020B0606020202030204" pitchFamily="34" charset="0"/>
              </a:rPr>
              <a:t>What seems to be happening?</a:t>
            </a:r>
            <a:endParaRPr lang="en-US" altLang="en-US" sz="2400" i="1">
              <a:latin typeface="Arial Narrow" panose="020B0606020202030204" pitchFamily="34" charset="0"/>
            </a:endParaRPr>
          </a:p>
        </p:txBody>
      </p:sp>
      <p:sp>
        <p:nvSpPr>
          <p:cNvPr id="38916" name="Text Box 4">
            <a:extLst>
              <a:ext uri="{FF2B5EF4-FFF2-40B4-BE49-F238E27FC236}">
                <a16:creationId xmlns:a16="http://schemas.microsoft.com/office/drawing/2014/main" id="{22EC8D8E-E69A-4A54-881F-1060FE86E264}"/>
              </a:ext>
            </a:extLst>
          </p:cNvPr>
          <p:cNvSpPr txBox="1">
            <a:spLocks noChangeArrowheads="1"/>
          </p:cNvSpPr>
          <p:nvPr/>
        </p:nvSpPr>
        <p:spPr bwMode="auto">
          <a:xfrm>
            <a:off x="2663825" y="1756090"/>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38917" name="Text Box 5">
            <a:extLst>
              <a:ext uri="{FF2B5EF4-FFF2-40B4-BE49-F238E27FC236}">
                <a16:creationId xmlns:a16="http://schemas.microsoft.com/office/drawing/2014/main" id="{BCA4296D-60B7-4A5F-9E04-698AC3E58F87}"/>
              </a:ext>
            </a:extLst>
          </p:cNvPr>
          <p:cNvSpPr txBox="1">
            <a:spLocks noChangeArrowheads="1"/>
          </p:cNvSpPr>
          <p:nvPr/>
        </p:nvSpPr>
        <p:spPr bwMode="auto">
          <a:xfrm>
            <a:off x="323528" y="974310"/>
            <a:ext cx="4465637"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Environmental Scanning</a:t>
            </a:r>
          </a:p>
          <a:p>
            <a:pPr algn="ctr">
              <a:spcBef>
                <a:spcPct val="50000"/>
              </a:spcBef>
              <a:buFontTx/>
              <a:buNone/>
            </a:pPr>
            <a:r>
              <a:rPr lang="en-AU" altLang="en-US" sz="2400" i="1">
                <a:latin typeface="Arial Narrow" panose="020B0606020202030204" pitchFamily="34" charset="0"/>
              </a:rPr>
              <a:t>Information</a:t>
            </a:r>
            <a:endParaRPr lang="en-US" altLang="en-US" sz="2400" i="1">
              <a:latin typeface="Arial Narrow" panose="020B0606020202030204" pitchFamily="34" charset="0"/>
            </a:endParaRPr>
          </a:p>
        </p:txBody>
      </p:sp>
      <p:sp>
        <p:nvSpPr>
          <p:cNvPr id="38918" name="Text Box 6">
            <a:extLst>
              <a:ext uri="{FF2B5EF4-FFF2-40B4-BE49-F238E27FC236}">
                <a16:creationId xmlns:a16="http://schemas.microsoft.com/office/drawing/2014/main" id="{8C65C533-FBB8-4473-B5CF-251AB1326654}"/>
              </a:ext>
            </a:extLst>
          </p:cNvPr>
          <p:cNvSpPr txBox="1">
            <a:spLocks noChangeArrowheads="1"/>
          </p:cNvSpPr>
          <p:nvPr/>
        </p:nvSpPr>
        <p:spPr bwMode="auto">
          <a:xfrm>
            <a:off x="3214396" y="3334529"/>
            <a:ext cx="4465638"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dirty="0">
                <a:latin typeface="Arial Narrow" panose="020B0606020202030204" pitchFamily="34" charset="0"/>
              </a:rPr>
              <a:t>Interpretation</a:t>
            </a:r>
          </a:p>
          <a:p>
            <a:pPr algn="ctr">
              <a:spcBef>
                <a:spcPct val="50000"/>
              </a:spcBef>
              <a:buFontTx/>
              <a:buNone/>
            </a:pPr>
            <a:r>
              <a:rPr lang="en-AU" altLang="en-US" sz="2400" i="1" dirty="0">
                <a:latin typeface="Arial Narrow" panose="020B0606020202030204" pitchFamily="34" charset="0"/>
              </a:rPr>
              <a:t>What’s really happening?</a:t>
            </a:r>
            <a:endParaRPr lang="en-US" altLang="en-US" sz="2400" i="1" dirty="0">
              <a:latin typeface="Arial Narrow" panose="020B0606020202030204" pitchFamily="34" charset="0"/>
            </a:endParaRPr>
          </a:p>
        </p:txBody>
      </p:sp>
      <p:sp>
        <p:nvSpPr>
          <p:cNvPr id="38919" name="Text Box 7">
            <a:extLst>
              <a:ext uri="{FF2B5EF4-FFF2-40B4-BE49-F238E27FC236}">
                <a16:creationId xmlns:a16="http://schemas.microsoft.com/office/drawing/2014/main" id="{D3FACB00-C746-4409-A897-C4218CFAE92B}"/>
              </a:ext>
            </a:extLst>
          </p:cNvPr>
          <p:cNvSpPr txBox="1">
            <a:spLocks noChangeArrowheads="1"/>
          </p:cNvSpPr>
          <p:nvPr/>
        </p:nvSpPr>
        <p:spPr bwMode="auto">
          <a:xfrm>
            <a:off x="4355976" y="4553638"/>
            <a:ext cx="4465638"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dirty="0">
                <a:latin typeface="Arial Narrow" panose="020B0606020202030204" pitchFamily="34" charset="0"/>
              </a:rPr>
              <a:t>Prospection</a:t>
            </a:r>
          </a:p>
          <a:p>
            <a:pPr algn="ctr">
              <a:spcBef>
                <a:spcPct val="50000"/>
              </a:spcBef>
              <a:buFontTx/>
              <a:buNone/>
            </a:pPr>
            <a:r>
              <a:rPr lang="en-AU" altLang="en-US" sz="2400" i="1" dirty="0">
                <a:latin typeface="Arial Narrow" panose="020B0606020202030204" pitchFamily="34" charset="0"/>
              </a:rPr>
              <a:t>What could happen?</a:t>
            </a:r>
            <a:endParaRPr lang="en-US" altLang="en-US" sz="2400" i="1" dirty="0">
              <a:latin typeface="Arial Narrow" panose="020B0606020202030204" pitchFamily="34" charset="0"/>
            </a:endParaRPr>
          </a:p>
        </p:txBody>
      </p:sp>
      <p:sp>
        <p:nvSpPr>
          <p:cNvPr id="38920" name="Text Box 8">
            <a:extLst>
              <a:ext uri="{FF2B5EF4-FFF2-40B4-BE49-F238E27FC236}">
                <a16:creationId xmlns:a16="http://schemas.microsoft.com/office/drawing/2014/main" id="{7A97B9CC-ECD5-4AF7-92F7-5C28774B49D0}"/>
              </a:ext>
            </a:extLst>
          </p:cNvPr>
          <p:cNvSpPr txBox="1">
            <a:spLocks noChangeArrowheads="1"/>
          </p:cNvSpPr>
          <p:nvPr/>
        </p:nvSpPr>
        <p:spPr bwMode="auto">
          <a:xfrm>
            <a:off x="5508625" y="1136193"/>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i="1" dirty="0">
                <a:latin typeface="Arial Narrow" panose="020B0606020202030204" pitchFamily="34" charset="0"/>
              </a:rPr>
              <a:t>Gathering</a:t>
            </a:r>
            <a:endParaRPr lang="en-US" altLang="en-US" sz="2400" i="1" dirty="0">
              <a:latin typeface="Arial Narrow" panose="020B0606020202030204" pitchFamily="34" charset="0"/>
            </a:endParaRPr>
          </a:p>
        </p:txBody>
      </p:sp>
      <p:sp>
        <p:nvSpPr>
          <p:cNvPr id="38921" name="Text Box 9">
            <a:extLst>
              <a:ext uri="{FF2B5EF4-FFF2-40B4-BE49-F238E27FC236}">
                <a16:creationId xmlns:a16="http://schemas.microsoft.com/office/drawing/2014/main" id="{D3A21C8B-EA27-402C-8A02-B6FB30F8FE0E}"/>
              </a:ext>
            </a:extLst>
          </p:cNvPr>
          <p:cNvSpPr txBox="1">
            <a:spLocks noChangeArrowheads="1"/>
          </p:cNvSpPr>
          <p:nvPr/>
        </p:nvSpPr>
        <p:spPr bwMode="auto">
          <a:xfrm>
            <a:off x="6909341" y="2355304"/>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dirty="0">
                <a:latin typeface="Arial Narrow" panose="020B0606020202030204" pitchFamily="34" charset="0"/>
              </a:rPr>
              <a:t>Categorising</a:t>
            </a:r>
            <a:endParaRPr lang="en-US" altLang="en-US" sz="2400" i="1" dirty="0">
              <a:latin typeface="Arial Narrow" panose="020B0606020202030204" pitchFamily="34" charset="0"/>
            </a:endParaRPr>
          </a:p>
        </p:txBody>
      </p:sp>
      <p:sp>
        <p:nvSpPr>
          <p:cNvPr id="38922" name="Text Box 10">
            <a:extLst>
              <a:ext uri="{FF2B5EF4-FFF2-40B4-BE49-F238E27FC236}">
                <a16:creationId xmlns:a16="http://schemas.microsoft.com/office/drawing/2014/main" id="{C6D4A8FC-9C4D-4F85-8160-929FF894BC88}"/>
              </a:ext>
            </a:extLst>
          </p:cNvPr>
          <p:cNvSpPr txBox="1">
            <a:spLocks noChangeArrowheads="1"/>
          </p:cNvSpPr>
          <p:nvPr/>
        </p:nvSpPr>
        <p:spPr bwMode="auto">
          <a:xfrm>
            <a:off x="252411" y="3776940"/>
            <a:ext cx="20161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2400" i="1" dirty="0">
                <a:latin typeface="Arial Narrow" panose="020B0606020202030204" pitchFamily="34" charset="0"/>
              </a:rPr>
              <a:t>Contextualising</a:t>
            </a:r>
          </a:p>
          <a:p>
            <a:pPr>
              <a:spcBef>
                <a:spcPct val="0"/>
              </a:spcBef>
              <a:buFontTx/>
              <a:buNone/>
            </a:pPr>
            <a:r>
              <a:rPr lang="en-AU" altLang="en-US" sz="2400" i="1" dirty="0">
                <a:latin typeface="Arial Narrow" panose="020B0606020202030204" pitchFamily="34" charset="0"/>
              </a:rPr>
              <a:t>Sense Making</a:t>
            </a:r>
            <a:endParaRPr lang="en-US" altLang="en-US" sz="2400" i="1" dirty="0">
              <a:latin typeface="Arial Narrow" panose="020B0606020202030204" pitchFamily="34" charset="0"/>
            </a:endParaRPr>
          </a:p>
        </p:txBody>
      </p:sp>
      <p:sp>
        <p:nvSpPr>
          <p:cNvPr id="38923" name="Text Box 11">
            <a:extLst>
              <a:ext uri="{FF2B5EF4-FFF2-40B4-BE49-F238E27FC236}">
                <a16:creationId xmlns:a16="http://schemas.microsoft.com/office/drawing/2014/main" id="{EA6F5BD9-7D6F-48BF-BF2F-113AFCD9F4B1}"/>
              </a:ext>
            </a:extLst>
          </p:cNvPr>
          <p:cNvSpPr txBox="1">
            <a:spLocks noChangeArrowheads="1"/>
          </p:cNvSpPr>
          <p:nvPr/>
        </p:nvSpPr>
        <p:spPr bwMode="auto">
          <a:xfrm>
            <a:off x="2131577" y="4958404"/>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dirty="0">
                <a:latin typeface="Arial Narrow" panose="020B0606020202030204" pitchFamily="34" charset="0"/>
              </a:rPr>
              <a:t>Innovation</a:t>
            </a:r>
            <a:endParaRPr lang="en-US" altLang="en-US" sz="2400" i="1" dirty="0">
              <a:latin typeface="Arial Narrow" panose="020B0606020202030204" pitchFamily="34" charset="0"/>
            </a:endParaRPr>
          </a:p>
        </p:txBody>
      </p:sp>
      <p:sp>
        <p:nvSpPr>
          <p:cNvPr id="38924" name="Line 12">
            <a:extLst>
              <a:ext uri="{FF2B5EF4-FFF2-40B4-BE49-F238E27FC236}">
                <a16:creationId xmlns:a16="http://schemas.microsoft.com/office/drawing/2014/main" id="{B0CFF4C9-D0F0-4A0B-9FF9-7A0A676612C0}"/>
              </a:ext>
            </a:extLst>
          </p:cNvPr>
          <p:cNvSpPr>
            <a:spLocks noChangeShapeType="1"/>
          </p:cNvSpPr>
          <p:nvPr/>
        </p:nvSpPr>
        <p:spPr bwMode="auto">
          <a:xfrm>
            <a:off x="3491880" y="5157192"/>
            <a:ext cx="792163"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5" name="Line 13">
            <a:extLst>
              <a:ext uri="{FF2B5EF4-FFF2-40B4-BE49-F238E27FC236}">
                <a16:creationId xmlns:a16="http://schemas.microsoft.com/office/drawing/2014/main" id="{9E7E4E98-BE81-48B2-8805-B2A4A295ED53}"/>
              </a:ext>
            </a:extLst>
          </p:cNvPr>
          <p:cNvSpPr>
            <a:spLocks noChangeShapeType="1"/>
          </p:cNvSpPr>
          <p:nvPr/>
        </p:nvSpPr>
        <p:spPr bwMode="auto">
          <a:xfrm>
            <a:off x="2347477" y="4005064"/>
            <a:ext cx="792163"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8926" name="Line 14">
            <a:extLst>
              <a:ext uri="{FF2B5EF4-FFF2-40B4-BE49-F238E27FC236}">
                <a16:creationId xmlns:a16="http://schemas.microsoft.com/office/drawing/2014/main" id="{C1F3F314-3454-4FB6-807A-16D0D3ED5A2D}"/>
              </a:ext>
            </a:extLst>
          </p:cNvPr>
          <p:cNvSpPr>
            <a:spLocks noChangeShapeType="1"/>
          </p:cNvSpPr>
          <p:nvPr/>
        </p:nvSpPr>
        <p:spPr bwMode="auto">
          <a:xfrm>
            <a:off x="5796633" y="2636912"/>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38927" name="Line 15">
            <a:extLst>
              <a:ext uri="{FF2B5EF4-FFF2-40B4-BE49-F238E27FC236}">
                <a16:creationId xmlns:a16="http://schemas.microsoft.com/office/drawing/2014/main" id="{E99957AA-53AF-4BB1-856B-A382161E30CB}"/>
              </a:ext>
            </a:extLst>
          </p:cNvPr>
          <p:cNvSpPr>
            <a:spLocks noChangeShapeType="1"/>
          </p:cNvSpPr>
          <p:nvPr/>
        </p:nvSpPr>
        <p:spPr bwMode="auto">
          <a:xfrm>
            <a:off x="4896645" y="1377157"/>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7C73F2F-ADB0-4A23-AAAD-105D13DD1D36}"/>
              </a:ext>
            </a:extLst>
          </p:cNvPr>
          <p:cNvSpPr>
            <a:spLocks noGrp="1"/>
          </p:cNvSpPr>
          <p:nvPr>
            <p:ph type="title"/>
          </p:nvPr>
        </p:nvSpPr>
        <p:spPr/>
        <p:txBody>
          <a:bodyPr/>
          <a:lstStyle/>
          <a:p>
            <a:pPr eaLnBrk="1" hangingPunct="1"/>
            <a:r>
              <a:rPr lang="en-AU" altLang="en-US" b="1" dirty="0">
                <a:solidFill>
                  <a:srgbClr val="0000FF"/>
                </a:solidFill>
              </a:rPr>
              <a:t>A Foresight Framework</a:t>
            </a:r>
            <a:endParaRPr lang="en-US" altLang="en-US" b="1" dirty="0">
              <a:solidFill>
                <a:srgbClr val="0000FF"/>
              </a:solidFill>
            </a:endParaRPr>
          </a:p>
        </p:txBody>
      </p:sp>
      <p:sp>
        <p:nvSpPr>
          <p:cNvPr id="40963" name="Text Box 3">
            <a:extLst>
              <a:ext uri="{FF2B5EF4-FFF2-40B4-BE49-F238E27FC236}">
                <a16:creationId xmlns:a16="http://schemas.microsoft.com/office/drawing/2014/main" id="{65ED4546-7700-45E8-949F-13756E5EF86C}"/>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0964" name="Text Box 4">
            <a:extLst>
              <a:ext uri="{FF2B5EF4-FFF2-40B4-BE49-F238E27FC236}">
                <a16:creationId xmlns:a16="http://schemas.microsoft.com/office/drawing/2014/main" id="{00597123-1F4D-42CA-8C6D-65644D381F98}"/>
              </a:ext>
            </a:extLst>
          </p:cNvPr>
          <p:cNvSpPr txBox="1">
            <a:spLocks noChangeArrowheads="1"/>
          </p:cNvSpPr>
          <p:nvPr/>
        </p:nvSpPr>
        <p:spPr bwMode="auto">
          <a:xfrm>
            <a:off x="395288" y="1557338"/>
            <a:ext cx="4465637"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Strategic Environmental Scanning</a:t>
            </a:r>
          </a:p>
          <a:p>
            <a:pPr algn="ctr">
              <a:spcBef>
                <a:spcPct val="50000"/>
              </a:spcBef>
              <a:buFontTx/>
              <a:buNone/>
            </a:pPr>
            <a:r>
              <a:rPr lang="en-AU" altLang="en-US" sz="2400" i="1">
                <a:latin typeface="Arial Narrow" panose="020B0606020202030204" pitchFamily="34" charset="0"/>
              </a:rPr>
              <a:t>Information</a:t>
            </a:r>
            <a:endParaRPr lang="en-US" altLang="en-US" sz="2400" i="1">
              <a:latin typeface="Arial Narrow" panose="020B0606020202030204" pitchFamily="34" charset="0"/>
            </a:endParaRPr>
          </a:p>
        </p:txBody>
      </p:sp>
      <p:sp>
        <p:nvSpPr>
          <p:cNvPr id="40965" name="Text Box 5">
            <a:extLst>
              <a:ext uri="{FF2B5EF4-FFF2-40B4-BE49-F238E27FC236}">
                <a16:creationId xmlns:a16="http://schemas.microsoft.com/office/drawing/2014/main" id="{49DB6AD0-CB26-4B81-9001-5D390BB2784C}"/>
              </a:ext>
            </a:extLst>
          </p:cNvPr>
          <p:cNvSpPr txBox="1">
            <a:spLocks noChangeArrowheads="1"/>
          </p:cNvSpPr>
          <p:nvPr/>
        </p:nvSpPr>
        <p:spPr bwMode="auto">
          <a:xfrm>
            <a:off x="5292725" y="1557338"/>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i="1">
                <a:latin typeface="Arial Narrow" panose="020B0606020202030204" pitchFamily="34" charset="0"/>
              </a:rPr>
              <a:t>Gathering</a:t>
            </a:r>
            <a:endParaRPr lang="en-US" altLang="en-US" sz="2400" i="1">
              <a:latin typeface="Arial Narrow" panose="020B0606020202030204" pitchFamily="34" charset="0"/>
            </a:endParaRPr>
          </a:p>
        </p:txBody>
      </p:sp>
      <p:sp>
        <p:nvSpPr>
          <p:cNvPr id="40966" name="Line 6">
            <a:extLst>
              <a:ext uri="{FF2B5EF4-FFF2-40B4-BE49-F238E27FC236}">
                <a16:creationId xmlns:a16="http://schemas.microsoft.com/office/drawing/2014/main" id="{82A6BF1E-016D-4435-87C9-240DCAAFA844}"/>
              </a:ext>
            </a:extLst>
          </p:cNvPr>
          <p:cNvSpPr>
            <a:spLocks noChangeShapeType="1"/>
          </p:cNvSpPr>
          <p:nvPr/>
        </p:nvSpPr>
        <p:spPr bwMode="auto">
          <a:xfrm>
            <a:off x="4859338" y="1773238"/>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40967" name="Text Box 7">
            <a:extLst>
              <a:ext uri="{FF2B5EF4-FFF2-40B4-BE49-F238E27FC236}">
                <a16:creationId xmlns:a16="http://schemas.microsoft.com/office/drawing/2014/main" id="{2A782270-449E-477A-B2A6-6069B8D0B171}"/>
              </a:ext>
            </a:extLst>
          </p:cNvPr>
          <p:cNvSpPr txBox="1">
            <a:spLocks noChangeArrowheads="1"/>
          </p:cNvSpPr>
          <p:nvPr/>
        </p:nvSpPr>
        <p:spPr bwMode="auto">
          <a:xfrm>
            <a:off x="395288" y="2852738"/>
            <a:ext cx="7993062"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dirty="0">
                <a:latin typeface="Arial Narrow" panose="020B0606020202030204" pitchFamily="34" charset="0"/>
              </a:rPr>
              <a:t>Competitor intelligence, competitive intelligence, business  intelligence, social intelligence.  Focus on past, present and future.</a:t>
            </a:r>
          </a:p>
          <a:p>
            <a:pPr>
              <a:spcBef>
                <a:spcPct val="50000"/>
              </a:spcBef>
              <a:buFontTx/>
              <a:buNone/>
            </a:pPr>
            <a:r>
              <a:rPr lang="en-AU" altLang="en-US" sz="2400" dirty="0">
                <a:latin typeface="Arial Narrow" panose="020B0606020202030204" pitchFamily="34" charset="0"/>
              </a:rPr>
              <a:t>Methods: Delphi analysis, 4Q/11L Scanning Framework</a:t>
            </a:r>
            <a:endParaRPr lang="en-US" altLang="en-US" sz="2400" dirty="0">
              <a:latin typeface="Arial Narrow" panose="020B0606020202030204" pitchFamily="34" charset="0"/>
            </a:endParaRPr>
          </a:p>
        </p:txBody>
      </p:sp>
      <p:sp>
        <p:nvSpPr>
          <p:cNvPr id="40968" name="Text Box 8">
            <a:extLst>
              <a:ext uri="{FF2B5EF4-FFF2-40B4-BE49-F238E27FC236}">
                <a16:creationId xmlns:a16="http://schemas.microsoft.com/office/drawing/2014/main" id="{203F5C0D-024E-4B64-896A-EAC9C3417458}"/>
              </a:ext>
            </a:extLst>
          </p:cNvPr>
          <p:cNvSpPr txBox="1">
            <a:spLocks noChangeArrowheads="1"/>
          </p:cNvSpPr>
          <p:nvPr/>
        </p:nvSpPr>
        <p:spPr bwMode="auto">
          <a:xfrm>
            <a:off x="3779838" y="4725144"/>
            <a:ext cx="4608512" cy="8318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Most scanning work undertaken today focuses on the past and the present.</a:t>
            </a:r>
            <a:endParaRPr lang="en-US" altLang="en-US" sz="2400">
              <a:latin typeface="Arial Narrow" panose="020B060602020203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A9665AA7-9E7E-4E81-AA25-2C684F65DCC8}"/>
              </a:ext>
            </a:extLst>
          </p:cNvPr>
          <p:cNvSpPr>
            <a:spLocks noGrp="1"/>
          </p:cNvSpPr>
          <p:nvPr>
            <p:ph type="title"/>
          </p:nvPr>
        </p:nvSpPr>
        <p:spPr/>
        <p:txBody>
          <a:bodyPr/>
          <a:lstStyle/>
          <a:p>
            <a:pPr eaLnBrk="1" hangingPunct="1"/>
            <a:r>
              <a:rPr lang="en-AU" altLang="en-US" b="1">
                <a:solidFill>
                  <a:srgbClr val="0000FF"/>
                </a:solidFill>
              </a:rPr>
              <a:t>A Foresight Framework</a:t>
            </a:r>
            <a:endParaRPr lang="en-US" altLang="en-US" b="1">
              <a:solidFill>
                <a:srgbClr val="0000FF"/>
              </a:solidFill>
            </a:endParaRPr>
          </a:p>
        </p:txBody>
      </p:sp>
      <p:sp>
        <p:nvSpPr>
          <p:cNvPr id="41987" name="Text Box 3">
            <a:extLst>
              <a:ext uri="{FF2B5EF4-FFF2-40B4-BE49-F238E27FC236}">
                <a16:creationId xmlns:a16="http://schemas.microsoft.com/office/drawing/2014/main" id="{8D127B24-6B38-4F79-ACF7-1503558A2D82}"/>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1988" name="Text Box 4">
            <a:extLst>
              <a:ext uri="{FF2B5EF4-FFF2-40B4-BE49-F238E27FC236}">
                <a16:creationId xmlns:a16="http://schemas.microsoft.com/office/drawing/2014/main" id="{CD14B5E0-EA08-4CF4-B955-D47D149A61EF}"/>
              </a:ext>
            </a:extLst>
          </p:cNvPr>
          <p:cNvSpPr txBox="1">
            <a:spLocks noChangeArrowheads="1"/>
          </p:cNvSpPr>
          <p:nvPr/>
        </p:nvSpPr>
        <p:spPr bwMode="auto">
          <a:xfrm>
            <a:off x="1619250" y="2565400"/>
            <a:ext cx="4465638" cy="1042988"/>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Analysis</a:t>
            </a:r>
          </a:p>
          <a:p>
            <a:pPr algn="ctr">
              <a:spcBef>
                <a:spcPct val="50000"/>
              </a:spcBef>
              <a:buFontTx/>
              <a:buNone/>
            </a:pPr>
            <a:r>
              <a:rPr lang="en-AU" altLang="en-US" sz="2400" i="1">
                <a:latin typeface="Arial Narrow" panose="020B0606020202030204" pitchFamily="34" charset="0"/>
              </a:rPr>
              <a:t>What seems to be happening?</a:t>
            </a:r>
            <a:endParaRPr lang="en-US" altLang="en-US" sz="2400" i="1">
              <a:latin typeface="Arial Narrow" panose="020B0606020202030204" pitchFamily="34" charset="0"/>
            </a:endParaRPr>
          </a:p>
        </p:txBody>
      </p:sp>
      <p:sp>
        <p:nvSpPr>
          <p:cNvPr id="41989" name="Text Box 5">
            <a:extLst>
              <a:ext uri="{FF2B5EF4-FFF2-40B4-BE49-F238E27FC236}">
                <a16:creationId xmlns:a16="http://schemas.microsoft.com/office/drawing/2014/main" id="{EAA44ADF-EDE5-4EB0-A7DA-F27F2CA77FC2}"/>
              </a:ext>
            </a:extLst>
          </p:cNvPr>
          <p:cNvSpPr txBox="1">
            <a:spLocks noChangeArrowheads="1"/>
          </p:cNvSpPr>
          <p:nvPr/>
        </p:nvSpPr>
        <p:spPr bwMode="auto">
          <a:xfrm>
            <a:off x="6877050" y="2924175"/>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a:latin typeface="Arial Narrow" panose="020B0606020202030204" pitchFamily="34" charset="0"/>
              </a:rPr>
              <a:t>Categorising</a:t>
            </a:r>
            <a:endParaRPr lang="en-US" altLang="en-US" sz="2400" i="1">
              <a:latin typeface="Arial Narrow" panose="020B0606020202030204" pitchFamily="34" charset="0"/>
            </a:endParaRPr>
          </a:p>
        </p:txBody>
      </p:sp>
      <p:sp>
        <p:nvSpPr>
          <p:cNvPr id="41990" name="Line 6">
            <a:extLst>
              <a:ext uri="{FF2B5EF4-FFF2-40B4-BE49-F238E27FC236}">
                <a16:creationId xmlns:a16="http://schemas.microsoft.com/office/drawing/2014/main" id="{01620E78-D4F0-49E4-8D66-2F5D69ABB63B}"/>
              </a:ext>
            </a:extLst>
          </p:cNvPr>
          <p:cNvSpPr>
            <a:spLocks noChangeShapeType="1"/>
          </p:cNvSpPr>
          <p:nvPr/>
        </p:nvSpPr>
        <p:spPr bwMode="auto">
          <a:xfrm>
            <a:off x="6084888" y="3141663"/>
            <a:ext cx="792162" cy="0"/>
          </a:xfrm>
          <a:prstGeom prst="line">
            <a:avLst/>
          </a:prstGeom>
          <a:noFill/>
          <a:ln w="76200">
            <a:solidFill>
              <a:srgbClr val="FF0000"/>
            </a:solidFill>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41991" name="Text Box 7">
            <a:extLst>
              <a:ext uri="{FF2B5EF4-FFF2-40B4-BE49-F238E27FC236}">
                <a16:creationId xmlns:a16="http://schemas.microsoft.com/office/drawing/2014/main" id="{69868280-7B26-43CC-8391-7EB225D4F7D7}"/>
              </a:ext>
            </a:extLst>
          </p:cNvPr>
          <p:cNvSpPr txBox="1">
            <a:spLocks noChangeArrowheads="1"/>
          </p:cNvSpPr>
          <p:nvPr/>
        </p:nvSpPr>
        <p:spPr bwMode="auto">
          <a:xfrm>
            <a:off x="2411760" y="4292600"/>
            <a:ext cx="60483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dirty="0">
                <a:latin typeface="Arial Narrow" panose="020B0606020202030204" pitchFamily="34" charset="0"/>
              </a:rPr>
              <a:t>Trend analysis, emerging issues analysis, quantitative benchmarks, cross-impact analysis.</a:t>
            </a:r>
            <a:endParaRPr lang="en-US" altLang="en-US" sz="2400" dirty="0">
              <a:latin typeface="Arial Narrow" panose="020B0606020202030204" pitchFamily="34" charset="0"/>
            </a:endParaRPr>
          </a:p>
        </p:txBody>
      </p:sp>
      <p:sp>
        <p:nvSpPr>
          <p:cNvPr id="41992" name="Rectangle 8">
            <a:extLst>
              <a:ext uri="{FF2B5EF4-FFF2-40B4-BE49-F238E27FC236}">
                <a16:creationId xmlns:a16="http://schemas.microsoft.com/office/drawing/2014/main" id="{9C248F8A-3049-4A0B-852B-6CC38E4E606C}"/>
              </a:ext>
            </a:extLst>
          </p:cNvPr>
          <p:cNvSpPr>
            <a:spLocks noChangeArrowheads="1"/>
          </p:cNvSpPr>
          <p:nvPr/>
        </p:nvSpPr>
        <p:spPr bwMode="auto">
          <a:xfrm>
            <a:off x="900113" y="1700213"/>
            <a:ext cx="74358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2400">
                <a:latin typeface="Arial Narrow" panose="020B0606020202030204" pitchFamily="34" charset="0"/>
              </a:rPr>
              <a:t>Current approaches at this level are largely quantitative in nature.</a:t>
            </a:r>
            <a:endParaRPr lang="en-US" altLang="en-US" sz="2400">
              <a:latin typeface="Arial Narrow" panose="020B0606020202030204" pitchFamily="3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F3A180FB-45FF-4366-9C86-07F979FC758F}"/>
              </a:ext>
            </a:extLst>
          </p:cNvPr>
          <p:cNvSpPr>
            <a:spLocks noGrp="1"/>
          </p:cNvSpPr>
          <p:nvPr>
            <p:ph type="title"/>
          </p:nvPr>
        </p:nvSpPr>
        <p:spPr/>
        <p:txBody>
          <a:bodyPr/>
          <a:lstStyle/>
          <a:p>
            <a:pPr eaLnBrk="1" hangingPunct="1"/>
            <a:r>
              <a:rPr lang="en-AU" altLang="en-US" b="1">
                <a:solidFill>
                  <a:srgbClr val="0000FF"/>
                </a:solidFill>
              </a:rPr>
              <a:t>A Foresight Framework</a:t>
            </a:r>
            <a:endParaRPr lang="en-US" altLang="en-US" b="1">
              <a:solidFill>
                <a:srgbClr val="0000FF"/>
              </a:solidFill>
            </a:endParaRPr>
          </a:p>
        </p:txBody>
      </p:sp>
      <p:sp>
        <p:nvSpPr>
          <p:cNvPr id="43011" name="Text Box 3">
            <a:extLst>
              <a:ext uri="{FF2B5EF4-FFF2-40B4-BE49-F238E27FC236}">
                <a16:creationId xmlns:a16="http://schemas.microsoft.com/office/drawing/2014/main" id="{AB7B1400-D061-4F59-BAA5-F99913170825}"/>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3012" name="Text Box 4">
            <a:extLst>
              <a:ext uri="{FF2B5EF4-FFF2-40B4-BE49-F238E27FC236}">
                <a16:creationId xmlns:a16="http://schemas.microsoft.com/office/drawing/2014/main" id="{0B7BD1C8-854C-4492-853F-AB8ABDCC8E11}"/>
              </a:ext>
            </a:extLst>
          </p:cNvPr>
          <p:cNvSpPr txBox="1">
            <a:spLocks noChangeArrowheads="1"/>
          </p:cNvSpPr>
          <p:nvPr/>
        </p:nvSpPr>
        <p:spPr bwMode="auto">
          <a:xfrm>
            <a:off x="3059113" y="2554287"/>
            <a:ext cx="5111750" cy="1225550"/>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Interpretation</a:t>
            </a:r>
          </a:p>
          <a:p>
            <a:pPr algn="ctr">
              <a:spcBef>
                <a:spcPct val="0"/>
              </a:spcBef>
              <a:buFontTx/>
              <a:buNone/>
            </a:pPr>
            <a:r>
              <a:rPr lang="en-AU" altLang="en-US" sz="2400" i="1">
                <a:latin typeface="Arial Narrow" panose="020B0606020202030204" pitchFamily="34" charset="0"/>
              </a:rPr>
              <a:t>What’s really happening?</a:t>
            </a:r>
          </a:p>
          <a:p>
            <a:pPr algn="ctr">
              <a:spcBef>
                <a:spcPct val="0"/>
              </a:spcBef>
              <a:buFontTx/>
              <a:buNone/>
            </a:pPr>
            <a:r>
              <a:rPr lang="en-AU" altLang="en-US" sz="2400" i="1">
                <a:latin typeface="Arial Narrow" panose="020B0606020202030204" pitchFamily="34" charset="0"/>
              </a:rPr>
              <a:t>And what does it mean for the university?</a:t>
            </a:r>
            <a:endParaRPr lang="en-US" altLang="en-US" sz="2400" i="1">
              <a:latin typeface="Arial Narrow" panose="020B0606020202030204" pitchFamily="34" charset="0"/>
            </a:endParaRPr>
          </a:p>
        </p:txBody>
      </p:sp>
      <p:sp>
        <p:nvSpPr>
          <p:cNvPr id="43013" name="Text Box 5">
            <a:extLst>
              <a:ext uri="{FF2B5EF4-FFF2-40B4-BE49-F238E27FC236}">
                <a16:creationId xmlns:a16="http://schemas.microsoft.com/office/drawing/2014/main" id="{991601C7-C7E1-4ACD-A53D-2F785566509B}"/>
              </a:ext>
            </a:extLst>
          </p:cNvPr>
          <p:cNvSpPr txBox="1">
            <a:spLocks noChangeArrowheads="1"/>
          </p:cNvSpPr>
          <p:nvPr/>
        </p:nvSpPr>
        <p:spPr bwMode="auto">
          <a:xfrm>
            <a:off x="395287" y="2729805"/>
            <a:ext cx="20161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2400" i="1" dirty="0">
                <a:latin typeface="Arial Narrow" panose="020B0606020202030204" pitchFamily="34" charset="0"/>
              </a:rPr>
              <a:t>Contextualising</a:t>
            </a:r>
          </a:p>
          <a:p>
            <a:pPr>
              <a:spcBef>
                <a:spcPct val="0"/>
              </a:spcBef>
              <a:buFontTx/>
              <a:buNone/>
            </a:pPr>
            <a:r>
              <a:rPr lang="en-AU" altLang="en-US" sz="2400" i="1" dirty="0">
                <a:latin typeface="Arial Narrow" panose="020B0606020202030204" pitchFamily="34" charset="0"/>
              </a:rPr>
              <a:t>Sense Making</a:t>
            </a:r>
            <a:endParaRPr lang="en-US" altLang="en-US" sz="2400" i="1" dirty="0">
              <a:latin typeface="Arial Narrow" panose="020B0606020202030204" pitchFamily="34" charset="0"/>
            </a:endParaRPr>
          </a:p>
        </p:txBody>
      </p:sp>
      <p:sp>
        <p:nvSpPr>
          <p:cNvPr id="43014" name="Line 6">
            <a:extLst>
              <a:ext uri="{FF2B5EF4-FFF2-40B4-BE49-F238E27FC236}">
                <a16:creationId xmlns:a16="http://schemas.microsoft.com/office/drawing/2014/main" id="{99F60CE3-3807-490E-A64C-1E13FB98CFC0}"/>
              </a:ext>
            </a:extLst>
          </p:cNvPr>
          <p:cNvSpPr>
            <a:spLocks noChangeShapeType="1"/>
          </p:cNvSpPr>
          <p:nvPr/>
        </p:nvSpPr>
        <p:spPr bwMode="auto">
          <a:xfrm>
            <a:off x="2266950" y="3140968"/>
            <a:ext cx="792162"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3015" name="Text Box 7">
            <a:extLst>
              <a:ext uri="{FF2B5EF4-FFF2-40B4-BE49-F238E27FC236}">
                <a16:creationId xmlns:a16="http://schemas.microsoft.com/office/drawing/2014/main" id="{F3D0E8C5-FD43-46A0-9542-FB4E423B7BE4}"/>
              </a:ext>
            </a:extLst>
          </p:cNvPr>
          <p:cNvSpPr txBox="1">
            <a:spLocks noChangeArrowheads="1"/>
          </p:cNvSpPr>
          <p:nvPr/>
        </p:nvSpPr>
        <p:spPr bwMode="auto">
          <a:xfrm>
            <a:off x="1403350" y="1484313"/>
            <a:ext cx="6553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3016" name="Text Box 8">
            <a:extLst>
              <a:ext uri="{FF2B5EF4-FFF2-40B4-BE49-F238E27FC236}">
                <a16:creationId xmlns:a16="http://schemas.microsoft.com/office/drawing/2014/main" id="{1CA78661-90C2-40B1-BF50-598AAA9B3789}"/>
              </a:ext>
            </a:extLst>
          </p:cNvPr>
          <p:cNvSpPr txBox="1">
            <a:spLocks noChangeArrowheads="1"/>
          </p:cNvSpPr>
          <p:nvPr/>
        </p:nvSpPr>
        <p:spPr bwMode="auto">
          <a:xfrm>
            <a:off x="1208078" y="1457325"/>
            <a:ext cx="604837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dirty="0">
                <a:latin typeface="Arial Narrow" panose="020B0606020202030204" pitchFamily="34" charset="0"/>
              </a:rPr>
              <a:t>Interpreting the analysis for the university’s context.  Making sense of the data.</a:t>
            </a:r>
            <a:endParaRPr lang="en-US" altLang="en-US" sz="2400" dirty="0">
              <a:latin typeface="Arial Narrow" panose="020B0606020202030204" pitchFamily="34" charset="0"/>
            </a:endParaRPr>
          </a:p>
        </p:txBody>
      </p:sp>
      <p:sp>
        <p:nvSpPr>
          <p:cNvPr id="43017" name="Text Box 9">
            <a:extLst>
              <a:ext uri="{FF2B5EF4-FFF2-40B4-BE49-F238E27FC236}">
                <a16:creationId xmlns:a16="http://schemas.microsoft.com/office/drawing/2014/main" id="{0F75FC30-A322-49A2-9DAD-13E2AEEDF671}"/>
              </a:ext>
            </a:extLst>
          </p:cNvPr>
          <p:cNvSpPr txBox="1">
            <a:spLocks noChangeArrowheads="1"/>
          </p:cNvSpPr>
          <p:nvPr/>
        </p:nvSpPr>
        <p:spPr bwMode="auto">
          <a:xfrm>
            <a:off x="3059112" y="4317998"/>
            <a:ext cx="5256212" cy="1196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Most strategy work stops at this step.</a:t>
            </a:r>
            <a:r>
              <a:rPr lang="en-AU" altLang="en-US" sz="2400">
                <a:latin typeface="Arial Narrow" panose="020B0606020202030204" pitchFamily="34" charset="0"/>
              </a:rPr>
              <a:t>  Decisions are made once interpretation has occurred. </a:t>
            </a:r>
            <a:endParaRPr lang="en-US" altLang="en-US" sz="2400">
              <a:latin typeface="Arial Narrow" panose="020B060602020203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94203897-6856-40D5-9B5D-8053D753C1A6}"/>
              </a:ext>
            </a:extLst>
          </p:cNvPr>
          <p:cNvSpPr>
            <a:spLocks noGrp="1"/>
          </p:cNvSpPr>
          <p:nvPr>
            <p:ph type="title"/>
          </p:nvPr>
        </p:nvSpPr>
        <p:spPr/>
        <p:txBody>
          <a:bodyPr/>
          <a:lstStyle/>
          <a:p>
            <a:pPr eaLnBrk="1" hangingPunct="1"/>
            <a:r>
              <a:rPr lang="en-AU" altLang="en-US" sz="3200" b="1">
                <a:solidFill>
                  <a:srgbClr val="0000FF"/>
                </a:solidFill>
              </a:rPr>
              <a:t>A Foresight Framework</a:t>
            </a:r>
            <a:endParaRPr lang="en-US" altLang="en-US" sz="3200" b="1">
              <a:solidFill>
                <a:srgbClr val="0000FF"/>
              </a:solidFill>
            </a:endParaRPr>
          </a:p>
        </p:txBody>
      </p:sp>
      <p:sp>
        <p:nvSpPr>
          <p:cNvPr id="44035" name="Text Box 3">
            <a:extLst>
              <a:ext uri="{FF2B5EF4-FFF2-40B4-BE49-F238E27FC236}">
                <a16:creationId xmlns:a16="http://schemas.microsoft.com/office/drawing/2014/main" id="{CE716D76-44A3-4488-8040-5930D92F61D7}"/>
              </a:ext>
            </a:extLst>
          </p:cNvPr>
          <p:cNvSpPr txBox="1">
            <a:spLocks noChangeArrowheads="1"/>
          </p:cNvSpPr>
          <p:nvPr/>
        </p:nvSpPr>
        <p:spPr bwMode="auto">
          <a:xfrm>
            <a:off x="2700338" y="1628775"/>
            <a:ext cx="3816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endParaRPr lang="en-US" altLang="en-US" sz="2400">
              <a:latin typeface="Arial Narrow" panose="020B0606020202030204" pitchFamily="34" charset="0"/>
            </a:endParaRPr>
          </a:p>
        </p:txBody>
      </p:sp>
      <p:sp>
        <p:nvSpPr>
          <p:cNvPr id="44036" name="Text Box 4">
            <a:extLst>
              <a:ext uri="{FF2B5EF4-FFF2-40B4-BE49-F238E27FC236}">
                <a16:creationId xmlns:a16="http://schemas.microsoft.com/office/drawing/2014/main" id="{8F077539-21E4-4412-8730-4437C10CA298}"/>
              </a:ext>
            </a:extLst>
          </p:cNvPr>
          <p:cNvSpPr txBox="1">
            <a:spLocks noChangeArrowheads="1"/>
          </p:cNvSpPr>
          <p:nvPr/>
        </p:nvSpPr>
        <p:spPr bwMode="auto">
          <a:xfrm>
            <a:off x="4355976" y="4124827"/>
            <a:ext cx="4465638" cy="1042987"/>
          </a:xfrm>
          <a:prstGeom prst="rect">
            <a:avLst/>
          </a:prstGeom>
          <a:noFill/>
          <a:ln w="381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Prospection</a:t>
            </a:r>
          </a:p>
          <a:p>
            <a:pPr algn="ctr">
              <a:spcBef>
                <a:spcPct val="50000"/>
              </a:spcBef>
              <a:buFontTx/>
              <a:buNone/>
            </a:pPr>
            <a:r>
              <a:rPr lang="en-AU" altLang="en-US" sz="2400" i="1">
                <a:latin typeface="Arial Narrow" panose="020B0606020202030204" pitchFamily="34" charset="0"/>
              </a:rPr>
              <a:t>What could happen?</a:t>
            </a:r>
            <a:endParaRPr lang="en-US" altLang="en-US" sz="2400" i="1">
              <a:latin typeface="Arial Narrow" panose="020B0606020202030204" pitchFamily="34" charset="0"/>
            </a:endParaRPr>
          </a:p>
        </p:txBody>
      </p:sp>
      <p:sp>
        <p:nvSpPr>
          <p:cNvPr id="44037" name="Text Box 5">
            <a:extLst>
              <a:ext uri="{FF2B5EF4-FFF2-40B4-BE49-F238E27FC236}">
                <a16:creationId xmlns:a16="http://schemas.microsoft.com/office/drawing/2014/main" id="{7EB77C4F-8D4F-4733-AFFC-E5F97E2C62DD}"/>
              </a:ext>
            </a:extLst>
          </p:cNvPr>
          <p:cNvSpPr txBox="1">
            <a:spLocks noChangeArrowheads="1"/>
          </p:cNvSpPr>
          <p:nvPr/>
        </p:nvSpPr>
        <p:spPr bwMode="auto">
          <a:xfrm>
            <a:off x="1835696" y="4608552"/>
            <a:ext cx="20161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i="1" dirty="0">
                <a:latin typeface="Arial Narrow" panose="020B0606020202030204" pitchFamily="34" charset="0"/>
              </a:rPr>
              <a:t>Innovation</a:t>
            </a:r>
            <a:endParaRPr lang="en-US" altLang="en-US" sz="2400" i="1" dirty="0">
              <a:latin typeface="Arial Narrow" panose="020B0606020202030204" pitchFamily="34" charset="0"/>
            </a:endParaRPr>
          </a:p>
        </p:txBody>
      </p:sp>
      <p:sp>
        <p:nvSpPr>
          <p:cNvPr id="44038" name="Line 6">
            <a:extLst>
              <a:ext uri="{FF2B5EF4-FFF2-40B4-BE49-F238E27FC236}">
                <a16:creationId xmlns:a16="http://schemas.microsoft.com/office/drawing/2014/main" id="{5A7002F0-9F5B-4ACF-8AED-70A82C4C86B0}"/>
              </a:ext>
            </a:extLst>
          </p:cNvPr>
          <p:cNvSpPr>
            <a:spLocks noChangeShapeType="1"/>
          </p:cNvSpPr>
          <p:nvPr/>
        </p:nvSpPr>
        <p:spPr bwMode="auto">
          <a:xfrm>
            <a:off x="3455740" y="4797152"/>
            <a:ext cx="792162" cy="0"/>
          </a:xfrm>
          <a:prstGeom prst="line">
            <a:avLst/>
          </a:prstGeom>
          <a:noFill/>
          <a:ln w="762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4039" name="Text Box 7">
            <a:extLst>
              <a:ext uri="{FF2B5EF4-FFF2-40B4-BE49-F238E27FC236}">
                <a16:creationId xmlns:a16="http://schemas.microsoft.com/office/drawing/2014/main" id="{FBACB27D-D047-44E7-85FE-DC4B8D6058AE}"/>
              </a:ext>
            </a:extLst>
          </p:cNvPr>
          <p:cNvSpPr txBox="1">
            <a:spLocks noChangeArrowheads="1"/>
          </p:cNvSpPr>
          <p:nvPr/>
        </p:nvSpPr>
        <p:spPr bwMode="auto">
          <a:xfrm>
            <a:off x="971550" y="1700213"/>
            <a:ext cx="7056438" cy="246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a:latin typeface="Arial Narrow" panose="020B0606020202030204" pitchFamily="34" charset="0"/>
              </a:rPr>
              <a:t>Focus on the future.  Deriving a broader range of strategy options from the analysis: what options are available to us in the long-term?  What might be the impact of those options in the long-term?  What will influence those options?  What are potential obstacles?</a:t>
            </a:r>
          </a:p>
          <a:p>
            <a:pPr>
              <a:spcBef>
                <a:spcPct val="50000"/>
              </a:spcBef>
              <a:buFontTx/>
              <a:buNone/>
            </a:pPr>
            <a:r>
              <a:rPr lang="en-AU" altLang="en-US" sz="2400">
                <a:latin typeface="Arial Narrow" panose="020B0606020202030204" pitchFamily="34" charset="0"/>
              </a:rPr>
              <a:t>Scenarios, visioning etc.</a:t>
            </a:r>
            <a:endParaRPr lang="en-US" altLang="en-US" sz="2400">
              <a:latin typeface="Arial Narrow" panose="020B060602020203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2DA1419-85AC-49A8-AA0D-26CD78516602}"/>
              </a:ext>
            </a:extLst>
          </p:cNvPr>
          <p:cNvSpPr>
            <a:spLocks noGrp="1"/>
          </p:cNvSpPr>
          <p:nvPr>
            <p:ph type="title"/>
          </p:nvPr>
        </p:nvSpPr>
        <p:spPr/>
        <p:txBody>
          <a:bodyPr/>
          <a:lstStyle/>
          <a:p>
            <a:pPr eaLnBrk="1" hangingPunct="1"/>
            <a:r>
              <a:rPr lang="en-AU" altLang="en-US" b="1">
                <a:solidFill>
                  <a:srgbClr val="0000FF"/>
                </a:solidFill>
              </a:rPr>
              <a:t>A Foresight Framework</a:t>
            </a:r>
            <a:endParaRPr lang="en-US" altLang="en-US" b="1">
              <a:solidFill>
                <a:srgbClr val="0000FF"/>
              </a:solidFill>
            </a:endParaRPr>
          </a:p>
        </p:txBody>
      </p:sp>
      <p:sp>
        <p:nvSpPr>
          <p:cNvPr id="21508" name="Rectangle 3">
            <a:extLst>
              <a:ext uri="{FF2B5EF4-FFF2-40B4-BE49-F238E27FC236}">
                <a16:creationId xmlns:a16="http://schemas.microsoft.com/office/drawing/2014/main" id="{0872A335-5EC4-4155-9CA1-D8C8420EAD4C}"/>
              </a:ext>
            </a:extLst>
          </p:cNvPr>
          <p:cNvSpPr>
            <a:spLocks noGrp="1" noChangeArrowheads="1"/>
          </p:cNvSpPr>
          <p:nvPr>
            <p:ph idx="1"/>
          </p:nvPr>
        </p:nvSpPr>
        <p:spPr>
          <a:xfrm>
            <a:off x="755650" y="1484313"/>
            <a:ext cx="7416800" cy="4968875"/>
          </a:xfrm>
        </p:spPr>
        <p:txBody>
          <a:bodyPr rtlCol="0">
            <a:normAutofit/>
          </a:bodyPr>
          <a:lstStyle/>
          <a:p>
            <a:pPr marL="285750" indent="-285750" algn="ctr" eaLnBrk="1" fontAlgn="auto" hangingPunct="1">
              <a:spcAft>
                <a:spcPts val="0"/>
              </a:spcAft>
              <a:buFont typeface="Wingdings" pitchFamily="2" charset="2"/>
              <a:buNone/>
              <a:defRPr/>
            </a:pPr>
            <a:r>
              <a:rPr lang="en-AU" sz="2000" dirty="0"/>
              <a:t>Integrates a step to allow decision makers </a:t>
            </a:r>
            <a:r>
              <a:rPr lang="en-AU" sz="2000" b="1" dirty="0"/>
              <a:t>TIME</a:t>
            </a:r>
          </a:p>
          <a:p>
            <a:pPr marL="285750" indent="-285750" algn="ctr" eaLnBrk="1" fontAlgn="auto" hangingPunct="1">
              <a:spcAft>
                <a:spcPts val="0"/>
              </a:spcAft>
              <a:buFont typeface="Wingdings" pitchFamily="2" charset="2"/>
              <a:buNone/>
              <a:defRPr/>
            </a:pPr>
            <a:r>
              <a:rPr lang="en-AU" sz="2000" dirty="0"/>
              <a:t> </a:t>
            </a:r>
          </a:p>
          <a:p>
            <a:pPr marL="285750" indent="-285750" algn="ctr" eaLnBrk="1" fontAlgn="auto" hangingPunct="1">
              <a:spcAft>
                <a:spcPts val="0"/>
              </a:spcAft>
              <a:buFont typeface="Wingdings" pitchFamily="2" charset="2"/>
              <a:buNone/>
              <a:defRPr/>
            </a:pPr>
            <a:r>
              <a:rPr lang="en-AU" sz="2000" dirty="0"/>
              <a:t>at the</a:t>
            </a:r>
            <a:r>
              <a:rPr lang="en-AU" sz="2000" b="1" dirty="0"/>
              <a:t> BEGINNING</a:t>
            </a:r>
            <a:r>
              <a:rPr lang="en-AU" sz="2000" dirty="0"/>
              <a:t> of the strategy process </a:t>
            </a:r>
          </a:p>
          <a:p>
            <a:pPr marL="285750" indent="-285750" algn="ctr" eaLnBrk="1" fontAlgn="auto" hangingPunct="1">
              <a:spcAft>
                <a:spcPts val="0"/>
              </a:spcAft>
              <a:buFont typeface="Wingdings" pitchFamily="2" charset="2"/>
              <a:buNone/>
              <a:defRPr/>
            </a:pPr>
            <a:endParaRPr lang="en-AU" sz="2000" dirty="0"/>
          </a:p>
          <a:p>
            <a:pPr marL="285750" indent="-285750" algn="ctr" eaLnBrk="1" fontAlgn="auto" hangingPunct="1">
              <a:spcAft>
                <a:spcPts val="0"/>
              </a:spcAft>
              <a:buFont typeface="Wingdings" pitchFamily="2" charset="2"/>
              <a:buNone/>
              <a:defRPr/>
            </a:pPr>
            <a:r>
              <a:rPr lang="en-AU" sz="2000" dirty="0"/>
              <a:t>to consider </a:t>
            </a:r>
            <a:r>
              <a:rPr lang="en-AU" sz="2000" b="1" dirty="0"/>
              <a:t>POTENTIAL</a:t>
            </a:r>
            <a:r>
              <a:rPr lang="en-AU" sz="2000" dirty="0"/>
              <a:t> future events </a:t>
            </a:r>
          </a:p>
          <a:p>
            <a:pPr marL="285750" indent="-285750" algn="ctr" eaLnBrk="1" fontAlgn="auto" hangingPunct="1">
              <a:spcAft>
                <a:spcPts val="0"/>
              </a:spcAft>
              <a:buFont typeface="Wingdings" pitchFamily="2" charset="2"/>
              <a:buNone/>
              <a:defRPr/>
            </a:pPr>
            <a:r>
              <a:rPr lang="en-AU" sz="2000" dirty="0"/>
              <a:t>and </a:t>
            </a:r>
            <a:r>
              <a:rPr lang="en-AU" sz="2000" b="1" dirty="0"/>
              <a:t>POSSIBLE</a:t>
            </a:r>
            <a:r>
              <a:rPr lang="en-AU" sz="2000" dirty="0"/>
              <a:t> implications for strategy </a:t>
            </a:r>
          </a:p>
          <a:p>
            <a:pPr marL="285750" indent="-285750" algn="ctr" eaLnBrk="1" fontAlgn="auto" hangingPunct="1">
              <a:spcAft>
                <a:spcPts val="0"/>
              </a:spcAft>
              <a:buFont typeface="Wingdings" pitchFamily="2" charset="2"/>
              <a:buNone/>
              <a:defRPr/>
            </a:pPr>
            <a:endParaRPr lang="en-AU" sz="2000" dirty="0"/>
          </a:p>
          <a:p>
            <a:pPr marL="285750" indent="-285750" algn="ctr" eaLnBrk="1" fontAlgn="auto" hangingPunct="1">
              <a:spcAft>
                <a:spcPts val="0"/>
              </a:spcAft>
              <a:buFont typeface="Wingdings" pitchFamily="2" charset="2"/>
              <a:buNone/>
              <a:defRPr/>
            </a:pPr>
            <a:r>
              <a:rPr lang="en-AU" sz="2000" dirty="0"/>
              <a:t>rather than </a:t>
            </a:r>
            <a:r>
              <a:rPr lang="en-AU" sz="2000" b="1" dirty="0"/>
              <a:t>REACTING</a:t>
            </a:r>
            <a:r>
              <a:rPr lang="en-AU" sz="2000" dirty="0"/>
              <a:t> to future events which</a:t>
            </a:r>
          </a:p>
          <a:p>
            <a:pPr marL="285750" indent="-285750" algn="ctr" eaLnBrk="1" fontAlgn="auto" hangingPunct="1">
              <a:spcAft>
                <a:spcPts val="0"/>
              </a:spcAft>
              <a:buFont typeface="Wingdings" pitchFamily="2" charset="2"/>
              <a:buNone/>
              <a:defRPr/>
            </a:pPr>
            <a:r>
              <a:rPr lang="en-AU" sz="2000" dirty="0"/>
              <a:t> might have already undermined that strategy by the time those events become apparent.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a:extLst>
              <a:ext uri="{FF2B5EF4-FFF2-40B4-BE49-F238E27FC236}">
                <a16:creationId xmlns:a16="http://schemas.microsoft.com/office/drawing/2014/main" id="{F2C30966-2032-483A-A80B-04620CABBF52}"/>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AU" b="1" dirty="0">
                <a:solidFill>
                  <a:srgbClr val="0000FF"/>
                </a:solidFill>
              </a:rPr>
              <a:t>Building a Strategic Foresight Capacity</a:t>
            </a:r>
            <a:endParaRPr lang="en-US" b="1" dirty="0">
              <a:solidFill>
                <a:srgbClr val="0000FF"/>
              </a:solidFill>
            </a:endParaRPr>
          </a:p>
        </p:txBody>
      </p:sp>
      <p:sp>
        <p:nvSpPr>
          <p:cNvPr id="46083" name="Rectangle 3">
            <a:extLst>
              <a:ext uri="{FF2B5EF4-FFF2-40B4-BE49-F238E27FC236}">
                <a16:creationId xmlns:a16="http://schemas.microsoft.com/office/drawing/2014/main" id="{C4C9D696-52DF-429E-A519-48446EBAB244}"/>
              </a:ext>
            </a:extLst>
          </p:cNvPr>
          <p:cNvSpPr>
            <a:spLocks noGrp="1"/>
          </p:cNvSpPr>
          <p:nvPr>
            <p:ph idx="1"/>
          </p:nvPr>
        </p:nvSpPr>
        <p:spPr>
          <a:xfrm>
            <a:off x="468313" y="1052513"/>
            <a:ext cx="8118475" cy="4800600"/>
          </a:xfrm>
        </p:spPr>
        <p:txBody>
          <a:bodyPr/>
          <a:lstStyle/>
          <a:p>
            <a:pPr marL="285750" indent="-285750" eaLnBrk="1" hangingPunct="1"/>
            <a:endParaRPr lang="en-AU" altLang="en-US" dirty="0"/>
          </a:p>
          <a:p>
            <a:pPr marL="285750" indent="-285750" eaLnBrk="1" hangingPunct="1"/>
            <a:r>
              <a:rPr lang="en-AU" altLang="en-US" dirty="0"/>
              <a:t>All individuals have the capacity for foresight – we use that capacity every day.</a:t>
            </a:r>
          </a:p>
          <a:p>
            <a:pPr marL="285750" indent="-285750" eaLnBrk="1" hangingPunct="1"/>
            <a:endParaRPr lang="en-AU" altLang="en-US" dirty="0"/>
          </a:p>
          <a:p>
            <a:pPr marL="285750" indent="-285750" eaLnBrk="1" hangingPunct="1"/>
            <a:r>
              <a:rPr lang="en-AU" altLang="en-US" dirty="0"/>
              <a:t>The aim is to move that individual capacity to a shared, organisational capacity.</a:t>
            </a:r>
          </a:p>
          <a:p>
            <a:pPr marL="285750" indent="-285750" eaLnBrk="1" hangingPunct="1"/>
            <a:endParaRPr lang="en-AU" altLang="en-US" dirty="0"/>
          </a:p>
          <a:p>
            <a:pPr marL="285750" indent="-285750" eaLnBrk="1" hangingPunct="1"/>
            <a:endParaRPr lang="en-US"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a:extLst>
              <a:ext uri="{FF2B5EF4-FFF2-40B4-BE49-F238E27FC236}">
                <a16:creationId xmlns:a16="http://schemas.microsoft.com/office/drawing/2014/main" id="{2BE7499D-FF7B-4483-928D-A7E272DCDC85}"/>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AU" b="1" dirty="0">
                <a:solidFill>
                  <a:srgbClr val="0000FF"/>
                </a:solidFill>
              </a:rPr>
              <a:t>Building a Strategic Foresight Capacity</a:t>
            </a:r>
            <a:endParaRPr lang="en-US" b="1" dirty="0">
              <a:solidFill>
                <a:srgbClr val="0000FF"/>
              </a:solidFill>
            </a:endParaRPr>
          </a:p>
        </p:txBody>
      </p:sp>
      <p:sp>
        <p:nvSpPr>
          <p:cNvPr id="47107" name="Rectangle 3">
            <a:extLst>
              <a:ext uri="{FF2B5EF4-FFF2-40B4-BE49-F238E27FC236}">
                <a16:creationId xmlns:a16="http://schemas.microsoft.com/office/drawing/2014/main" id="{02B83CBA-F953-4A09-A25C-91A9466A7C6A}"/>
              </a:ext>
            </a:extLst>
          </p:cNvPr>
          <p:cNvSpPr>
            <a:spLocks noGrp="1"/>
          </p:cNvSpPr>
          <p:nvPr>
            <p:ph sz="half" idx="1"/>
          </p:nvPr>
        </p:nvSpPr>
        <p:spPr>
          <a:xfrm>
            <a:off x="457200" y="1600200"/>
            <a:ext cx="4032250" cy="4525963"/>
          </a:xfrm>
        </p:spPr>
        <p:txBody>
          <a:bodyPr/>
          <a:lstStyle/>
          <a:p>
            <a:pPr marL="285750" indent="-285750" eaLnBrk="1" hangingPunct="1"/>
            <a:r>
              <a:rPr lang="en-AU" altLang="en-US" sz="3200" dirty="0"/>
              <a:t>Individual foresight is:</a:t>
            </a:r>
          </a:p>
          <a:p>
            <a:pPr marL="762000" lvl="1" eaLnBrk="1" hangingPunct="1"/>
            <a:r>
              <a:rPr lang="en-AU" altLang="en-US" sz="3200" dirty="0"/>
              <a:t> unconscious</a:t>
            </a:r>
          </a:p>
          <a:p>
            <a:pPr marL="762000" lvl="1" eaLnBrk="1" hangingPunct="1"/>
            <a:r>
              <a:rPr lang="en-AU" altLang="en-US" sz="3200" dirty="0"/>
              <a:t> implicit</a:t>
            </a:r>
          </a:p>
          <a:p>
            <a:pPr marL="762000" lvl="1" eaLnBrk="1" hangingPunct="1"/>
            <a:r>
              <a:rPr lang="en-AU" altLang="en-US" sz="3200" dirty="0"/>
              <a:t> solitary</a:t>
            </a:r>
            <a:endParaRPr lang="en-US" altLang="en-US" sz="3200" dirty="0"/>
          </a:p>
        </p:txBody>
      </p:sp>
      <p:sp>
        <p:nvSpPr>
          <p:cNvPr id="47108" name="Rectangle 4">
            <a:extLst>
              <a:ext uri="{FF2B5EF4-FFF2-40B4-BE49-F238E27FC236}">
                <a16:creationId xmlns:a16="http://schemas.microsoft.com/office/drawing/2014/main" id="{CA874736-0B17-4EE8-803A-CBC5E2517447}"/>
              </a:ext>
            </a:extLst>
          </p:cNvPr>
          <p:cNvSpPr>
            <a:spLocks noGrp="1"/>
          </p:cNvSpPr>
          <p:nvPr>
            <p:ph sz="half" idx="2"/>
          </p:nvPr>
        </p:nvSpPr>
        <p:spPr>
          <a:xfrm>
            <a:off x="4654550" y="1600200"/>
            <a:ext cx="4032250" cy="4525963"/>
          </a:xfrm>
        </p:spPr>
        <p:txBody>
          <a:bodyPr/>
          <a:lstStyle/>
          <a:p>
            <a:pPr marL="285750" indent="-285750" eaLnBrk="1" hangingPunct="1"/>
            <a:r>
              <a:rPr lang="en-AU" altLang="en-US" sz="3200" dirty="0"/>
              <a:t>Strategic Foresight is:</a:t>
            </a:r>
          </a:p>
          <a:p>
            <a:pPr marL="762000" lvl="1" eaLnBrk="1" hangingPunct="1"/>
            <a:r>
              <a:rPr lang="en-AU" altLang="en-US" sz="3200" dirty="0"/>
              <a:t> conscious</a:t>
            </a:r>
          </a:p>
          <a:p>
            <a:pPr marL="762000" lvl="1" eaLnBrk="1" hangingPunct="1"/>
            <a:r>
              <a:rPr lang="en-AU" altLang="en-US" sz="3200" dirty="0"/>
              <a:t> explicit</a:t>
            </a:r>
          </a:p>
          <a:p>
            <a:pPr marL="762000" lvl="1" eaLnBrk="1" hangingPunct="1"/>
            <a:r>
              <a:rPr lang="en-AU" altLang="en-US" sz="3200" dirty="0"/>
              <a:t> collective</a:t>
            </a:r>
            <a:endParaRPr lang="en-US" altLang="en-US" sz="32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a:extLst>
              <a:ext uri="{FF2B5EF4-FFF2-40B4-BE49-F238E27FC236}">
                <a16:creationId xmlns:a16="http://schemas.microsoft.com/office/drawing/2014/main" id="{135120CC-9975-4B04-B536-CA29F71EE05F}"/>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AU" b="1" dirty="0">
                <a:solidFill>
                  <a:srgbClr val="0000FF"/>
                </a:solidFill>
              </a:rPr>
              <a:t>Building a Strategic Foresight Capacity</a:t>
            </a:r>
            <a:endParaRPr lang="en-US" b="1" dirty="0">
              <a:solidFill>
                <a:srgbClr val="0000FF"/>
              </a:solidFill>
            </a:endParaRPr>
          </a:p>
        </p:txBody>
      </p:sp>
      <p:sp>
        <p:nvSpPr>
          <p:cNvPr id="48131" name="Rectangle 3">
            <a:extLst>
              <a:ext uri="{FF2B5EF4-FFF2-40B4-BE49-F238E27FC236}">
                <a16:creationId xmlns:a16="http://schemas.microsoft.com/office/drawing/2014/main" id="{B3867C17-6F80-4538-86EE-7AB6B422004A}"/>
              </a:ext>
            </a:extLst>
          </p:cNvPr>
          <p:cNvSpPr>
            <a:spLocks noGrp="1"/>
          </p:cNvSpPr>
          <p:nvPr>
            <p:ph idx="1"/>
          </p:nvPr>
        </p:nvSpPr>
        <p:spPr/>
        <p:txBody>
          <a:bodyPr/>
          <a:lstStyle/>
          <a:p>
            <a:pPr marL="285750" indent="-285750" eaLnBrk="1" hangingPunct="1"/>
            <a:endParaRPr lang="en-AU" altLang="en-US" dirty="0"/>
          </a:p>
          <a:p>
            <a:pPr marL="285750" indent="-285750" eaLnBrk="1" hangingPunct="1"/>
            <a:r>
              <a:rPr lang="en-AU" altLang="en-US" dirty="0"/>
              <a:t>Understand how successful organisations apply foresight to inform their organisational strategy.</a:t>
            </a:r>
          </a:p>
          <a:p>
            <a:pPr marL="285750" indent="-285750" algn="r" eaLnBrk="1" hangingPunct="1">
              <a:buFont typeface="Wingdings" panose="05000000000000000000" pitchFamily="2" charset="2"/>
              <a:buNone/>
            </a:pPr>
            <a:r>
              <a:rPr lang="en-AU" altLang="en-US" dirty="0" err="1"/>
              <a:t>eg</a:t>
            </a:r>
            <a:r>
              <a:rPr lang="en-AU" altLang="en-US" dirty="0"/>
              <a:t> Shell, GBN, CUB, </a:t>
            </a:r>
            <a:r>
              <a:rPr lang="en-AU" altLang="en-US" dirty="0" err="1"/>
              <a:t>SKb</a:t>
            </a:r>
            <a:r>
              <a:rPr lang="en-AU" altLang="en-US" dirty="0"/>
              <a:t>, DEST, Toyota</a:t>
            </a:r>
          </a:p>
          <a:p>
            <a:pPr marL="285750" indent="-285750" eaLnBrk="1" hangingPunct="1">
              <a:buFont typeface="Wingdings" panose="05000000000000000000" pitchFamily="2" charset="2"/>
              <a:buNone/>
            </a:pPr>
            <a:endParaRPr lang="en-AU"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F69C96EE-9B15-448E-92D4-49725B4FBB9B}"/>
              </a:ext>
            </a:extLst>
          </p:cNvPr>
          <p:cNvSpPr>
            <a:spLocks noGrp="1"/>
          </p:cNvSpPr>
          <p:nvPr>
            <p:ph type="title"/>
          </p:nvPr>
        </p:nvSpPr>
        <p:spPr/>
        <p:txBody>
          <a:bodyPr/>
          <a:lstStyle/>
          <a:p>
            <a:pPr eaLnBrk="1" hangingPunct="1"/>
            <a:r>
              <a:rPr lang="en-AU" altLang="en-US" sz="3200" b="1">
                <a:solidFill>
                  <a:srgbClr val="0000FF"/>
                </a:solidFill>
              </a:rPr>
              <a:t>Building a Strategic Foresight Capacity</a:t>
            </a:r>
            <a:endParaRPr lang="en-US" altLang="en-US" sz="3200" b="1">
              <a:solidFill>
                <a:srgbClr val="0000FF"/>
              </a:solidFill>
            </a:endParaRPr>
          </a:p>
        </p:txBody>
      </p:sp>
      <p:sp>
        <p:nvSpPr>
          <p:cNvPr id="25604" name="Rectangle 3">
            <a:extLst>
              <a:ext uri="{FF2B5EF4-FFF2-40B4-BE49-F238E27FC236}">
                <a16:creationId xmlns:a16="http://schemas.microsoft.com/office/drawing/2014/main" id="{76110EDD-724C-4F22-96F7-2115614D8614}"/>
              </a:ext>
            </a:extLst>
          </p:cNvPr>
          <p:cNvSpPr>
            <a:spLocks noGrp="1" noChangeArrowheads="1"/>
          </p:cNvSpPr>
          <p:nvPr>
            <p:ph idx="1"/>
          </p:nvPr>
        </p:nvSpPr>
        <p:spPr>
          <a:xfrm>
            <a:off x="457200" y="1340768"/>
            <a:ext cx="8229600" cy="3917032"/>
          </a:xfrm>
        </p:spPr>
        <p:txBody>
          <a:bodyPr rtlCol="0">
            <a:normAutofit fontScale="92500" lnSpcReduction="10000"/>
          </a:bodyPr>
          <a:lstStyle/>
          <a:p>
            <a:pPr marL="285750" indent="-285750" eaLnBrk="1" fontAlgn="auto" hangingPunct="1">
              <a:spcAft>
                <a:spcPts val="0"/>
              </a:spcAft>
              <a:defRPr/>
            </a:pPr>
            <a:r>
              <a:rPr lang="en-AU" dirty="0"/>
              <a:t>Generates a challenge:  strategic foresight takes time to develop:</a:t>
            </a:r>
          </a:p>
          <a:p>
            <a:pPr marL="762000" lvl="1" eaLnBrk="1" fontAlgn="auto" hangingPunct="1">
              <a:spcAft>
                <a:spcPts val="0"/>
              </a:spcAft>
              <a:defRPr/>
            </a:pPr>
            <a:r>
              <a:rPr lang="en-AU" dirty="0"/>
              <a:t>mangers and leaders do not have much time,</a:t>
            </a:r>
          </a:p>
          <a:p>
            <a:pPr marL="762000" lvl="1" eaLnBrk="1" fontAlgn="auto" hangingPunct="1">
              <a:spcAft>
                <a:spcPts val="0"/>
              </a:spcAft>
              <a:defRPr/>
            </a:pPr>
            <a:r>
              <a:rPr lang="en-AU" dirty="0"/>
              <a:t>managers and leaders are rewarded for certainty, not uncertainty.</a:t>
            </a:r>
          </a:p>
          <a:p>
            <a:pPr marL="285750" indent="-285750" eaLnBrk="1" fontAlgn="auto" hangingPunct="1">
              <a:spcAft>
                <a:spcPts val="0"/>
              </a:spcAft>
              <a:defRPr/>
            </a:pPr>
            <a:r>
              <a:rPr lang="en-AU" dirty="0"/>
              <a:t>Need to demonstrate value of taking time out in the short term to consider long term issues</a:t>
            </a:r>
          </a:p>
          <a:p>
            <a:pPr marL="762000" lvl="1" eaLnBrk="1" fontAlgn="auto" hangingPunct="1">
              <a:spcAft>
                <a:spcPts val="0"/>
              </a:spcAft>
              <a:defRPr/>
            </a:pPr>
            <a:r>
              <a:rPr lang="en-AU" i="1" dirty="0"/>
              <a:t>particularly when urgent imperatives in the ‘here and now’ need to be dealt with</a:t>
            </a:r>
            <a:r>
              <a:rPr lang="en-AU" dirty="0"/>
              <a:t>.</a:t>
            </a:r>
            <a:endParaRPr lang="en-US" dirty="0"/>
          </a:p>
          <a:p>
            <a:pPr marL="285750" indent="-285750" eaLnBrk="1" fontAlgn="auto" hangingPunct="1">
              <a:spcAft>
                <a:spcPts val="0"/>
              </a:spcAft>
              <a:defRPr/>
            </a:pP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20CA917-683A-42FC-A0CB-B74FF001C2CC}"/>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0179" name="Line 3">
            <a:extLst>
              <a:ext uri="{FF2B5EF4-FFF2-40B4-BE49-F238E27FC236}">
                <a16:creationId xmlns:a16="http://schemas.microsoft.com/office/drawing/2014/main" id="{3204CBEF-F06B-482E-AE09-F990AA3AB92A}"/>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0180" name="Text Box 4">
            <a:extLst>
              <a:ext uri="{FF2B5EF4-FFF2-40B4-BE49-F238E27FC236}">
                <a16:creationId xmlns:a16="http://schemas.microsoft.com/office/drawing/2014/main" id="{95E6809F-D52C-45B8-8765-588F2CC9CFE7}"/>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0181" name="Text Box 5">
            <a:extLst>
              <a:ext uri="{FF2B5EF4-FFF2-40B4-BE49-F238E27FC236}">
                <a16:creationId xmlns:a16="http://schemas.microsoft.com/office/drawing/2014/main" id="{2B59EC3F-0754-4319-99EA-48CE92B3378B}"/>
              </a:ext>
            </a:extLst>
          </p:cNvPr>
          <p:cNvSpPr txBox="1">
            <a:spLocks noChangeArrowheads="1"/>
          </p:cNvSpPr>
          <p:nvPr/>
        </p:nvSpPr>
        <p:spPr bwMode="auto">
          <a:xfrm>
            <a:off x="559923" y="452438"/>
            <a:ext cx="7543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Clr>
                <a:schemeClr val="bg1"/>
              </a:buClr>
              <a:buFontTx/>
              <a:buNone/>
            </a:pPr>
            <a:r>
              <a:rPr lang="en-AU" altLang="en-US">
                <a:latin typeface="Arial Narrow" panose="020B0606020202030204" pitchFamily="34" charset="0"/>
              </a:rPr>
              <a:t> </a:t>
            </a:r>
            <a:endParaRPr lang="en-US" altLang="en-US">
              <a:latin typeface="Arial Narrow" panose="020B0606020202030204" pitchFamily="34" charset="0"/>
            </a:endParaRPr>
          </a:p>
        </p:txBody>
      </p:sp>
      <p:sp>
        <p:nvSpPr>
          <p:cNvPr id="50182" name="Text Box 6">
            <a:extLst>
              <a:ext uri="{FF2B5EF4-FFF2-40B4-BE49-F238E27FC236}">
                <a16:creationId xmlns:a16="http://schemas.microsoft.com/office/drawing/2014/main" id="{65B4AA78-6C38-4309-86A5-B295EB12B53A}"/>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Present</a:t>
            </a:r>
            <a:endParaRPr lang="en-US" altLang="en-US" sz="1400" b="1">
              <a:latin typeface="Arial Narrow" panose="020B0606020202030204" pitchFamily="34" charset="0"/>
            </a:endParaRPr>
          </a:p>
        </p:txBody>
      </p:sp>
      <p:sp>
        <p:nvSpPr>
          <p:cNvPr id="50183" name="Text Box 7">
            <a:extLst>
              <a:ext uri="{FF2B5EF4-FFF2-40B4-BE49-F238E27FC236}">
                <a16:creationId xmlns:a16="http://schemas.microsoft.com/office/drawing/2014/main" id="{BC5DB734-90E4-4343-AE87-6F62EA0F4243}"/>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0184" name="Text Box 8">
            <a:extLst>
              <a:ext uri="{FF2B5EF4-FFF2-40B4-BE49-F238E27FC236}">
                <a16:creationId xmlns:a16="http://schemas.microsoft.com/office/drawing/2014/main" id="{12F666E0-4A04-4D67-8C2A-4EDE13002A8E}"/>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0185" name="Text Box 9">
            <a:extLst>
              <a:ext uri="{FF2B5EF4-FFF2-40B4-BE49-F238E27FC236}">
                <a16:creationId xmlns:a16="http://schemas.microsoft.com/office/drawing/2014/main" id="{813B015E-DD43-413B-BAC7-16E9ADC69A8F}"/>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0186" name="Text Box 10">
            <a:extLst>
              <a:ext uri="{FF2B5EF4-FFF2-40B4-BE49-F238E27FC236}">
                <a16:creationId xmlns:a16="http://schemas.microsoft.com/office/drawing/2014/main" id="{81C56A95-B7CC-4796-8F8F-4D1BBCC89109}"/>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0187" name="Text Box 11">
            <a:extLst>
              <a:ext uri="{FF2B5EF4-FFF2-40B4-BE49-F238E27FC236}">
                <a16:creationId xmlns:a16="http://schemas.microsoft.com/office/drawing/2014/main" id="{64F4B118-4986-4544-82DB-F9A0A8AB83E5}"/>
              </a:ext>
            </a:extLst>
          </p:cNvPr>
          <p:cNvSpPr txBox="1">
            <a:spLocks noChangeArrowheads="1"/>
          </p:cNvSpPr>
          <p:nvPr/>
        </p:nvSpPr>
        <p:spPr bwMode="auto">
          <a:xfrm>
            <a:off x="2314253" y="3300746"/>
            <a:ext cx="4895850" cy="1562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400">
                <a:latin typeface="Arial Narrow" panose="020B0606020202030204" pitchFamily="34" charset="0"/>
              </a:rPr>
              <a:t>Universities have a past, present and future.  All three times are interdependent.  One time cannot be considered in isolation from the other two.</a:t>
            </a:r>
            <a:endParaRPr lang="en-US" altLang="en-US" sz="2400">
              <a:latin typeface="Arial Narrow" panose="020B0606020202030204" pitchFamily="3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40AA83D-486D-46FB-9397-5CB5D336FF55}"/>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1203" name="Text Box 5">
            <a:extLst>
              <a:ext uri="{FF2B5EF4-FFF2-40B4-BE49-F238E27FC236}">
                <a16:creationId xmlns:a16="http://schemas.microsoft.com/office/drawing/2014/main" id="{C40BDA8C-3C9D-4674-BB17-8CE319AF6A1D}"/>
              </a:ext>
            </a:extLst>
          </p:cNvPr>
          <p:cNvSpPr>
            <a:spLocks noGrp="1"/>
          </p:cNvSpPr>
          <p:nvPr>
            <p:ph idx="1"/>
          </p:nvPr>
        </p:nvSpPr>
        <p:spPr/>
        <p:txBody>
          <a:bodyPr lIns="0" tIns="0" rIns="0" bIns="0"/>
          <a:lstStyle/>
          <a:p>
            <a:pPr marL="285750" indent="-285750" eaLnBrk="1" hangingPunct="1">
              <a:spcBef>
                <a:spcPct val="50000"/>
              </a:spcBef>
              <a:buClr>
                <a:schemeClr val="bg1"/>
              </a:buClr>
              <a:buFontTx/>
              <a:buNone/>
            </a:pPr>
            <a:r>
              <a:rPr lang="en-AU" altLang="en-US"/>
              <a:t> </a:t>
            </a:r>
            <a:endParaRPr lang="en-US" altLang="en-US"/>
          </a:p>
        </p:txBody>
      </p:sp>
      <p:sp>
        <p:nvSpPr>
          <p:cNvPr id="51204" name="Line 3">
            <a:extLst>
              <a:ext uri="{FF2B5EF4-FFF2-40B4-BE49-F238E27FC236}">
                <a16:creationId xmlns:a16="http://schemas.microsoft.com/office/drawing/2014/main" id="{1AFBBF49-C2C0-403A-9FF9-160290AC87F3}"/>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05" name="Text Box 4">
            <a:extLst>
              <a:ext uri="{FF2B5EF4-FFF2-40B4-BE49-F238E27FC236}">
                <a16:creationId xmlns:a16="http://schemas.microsoft.com/office/drawing/2014/main" id="{C20FC95D-6A3F-414B-990D-2DB8AB8234D6}"/>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1206" name="Text Box 6">
            <a:extLst>
              <a:ext uri="{FF2B5EF4-FFF2-40B4-BE49-F238E27FC236}">
                <a16:creationId xmlns:a16="http://schemas.microsoft.com/office/drawing/2014/main" id="{0637A8EB-6247-4325-B7A2-CA4321264989}"/>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Present</a:t>
            </a:r>
            <a:endParaRPr lang="en-US" altLang="en-US" sz="1400" b="1">
              <a:latin typeface="Arial Narrow" panose="020B0606020202030204" pitchFamily="34" charset="0"/>
            </a:endParaRPr>
          </a:p>
        </p:txBody>
      </p:sp>
      <p:sp>
        <p:nvSpPr>
          <p:cNvPr id="51207" name="Text Box 7">
            <a:extLst>
              <a:ext uri="{FF2B5EF4-FFF2-40B4-BE49-F238E27FC236}">
                <a16:creationId xmlns:a16="http://schemas.microsoft.com/office/drawing/2014/main" id="{6FE377D5-0761-4C25-AA75-0022B6F10799}"/>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1208" name="Text Box 8">
            <a:extLst>
              <a:ext uri="{FF2B5EF4-FFF2-40B4-BE49-F238E27FC236}">
                <a16:creationId xmlns:a16="http://schemas.microsoft.com/office/drawing/2014/main" id="{50A1FCEF-116F-4357-B2F8-CF0293D002E7}"/>
              </a:ext>
            </a:extLst>
          </p:cNvPr>
          <p:cNvSpPr txBox="1">
            <a:spLocks noChangeArrowheads="1"/>
          </p:cNvSpPr>
          <p:nvPr/>
        </p:nvSpPr>
        <p:spPr bwMode="auto">
          <a:xfrm>
            <a:off x="4356100" y="3213100"/>
            <a:ext cx="863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200">
              <a:latin typeface="Arial Narrow" panose="020B0606020202030204" pitchFamily="34" charset="0"/>
            </a:endParaRPr>
          </a:p>
        </p:txBody>
      </p:sp>
      <p:sp>
        <p:nvSpPr>
          <p:cNvPr id="51209" name="Text Box 9">
            <a:extLst>
              <a:ext uri="{FF2B5EF4-FFF2-40B4-BE49-F238E27FC236}">
                <a16:creationId xmlns:a16="http://schemas.microsoft.com/office/drawing/2014/main" id="{1406E91E-2A8A-484C-B91D-12FFDE753952}"/>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1210" name="Line 10">
            <a:extLst>
              <a:ext uri="{FF2B5EF4-FFF2-40B4-BE49-F238E27FC236}">
                <a16:creationId xmlns:a16="http://schemas.microsoft.com/office/drawing/2014/main" id="{36E38140-62E4-4D24-AE17-84A5DEDA18C6}"/>
              </a:ext>
            </a:extLst>
          </p:cNvPr>
          <p:cNvSpPr>
            <a:spLocks noChangeShapeType="1"/>
          </p:cNvSpPr>
          <p:nvPr/>
        </p:nvSpPr>
        <p:spPr bwMode="auto">
          <a:xfrm>
            <a:off x="1476375" y="4076700"/>
            <a:ext cx="2232025" cy="0"/>
          </a:xfrm>
          <a:prstGeom prst="line">
            <a:avLst/>
          </a:prstGeom>
          <a:noFill/>
          <a:ln w="28575">
            <a:solidFill>
              <a:srgbClr val="000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11" name="Text Box 11">
            <a:extLst>
              <a:ext uri="{FF2B5EF4-FFF2-40B4-BE49-F238E27FC236}">
                <a16:creationId xmlns:a16="http://schemas.microsoft.com/office/drawing/2014/main" id="{3B32CE33-26D2-407B-A1CA-EFD9AA5AFF3B}"/>
              </a:ext>
            </a:extLst>
          </p:cNvPr>
          <p:cNvSpPr txBox="1">
            <a:spLocks noChangeArrowheads="1"/>
          </p:cNvSpPr>
          <p:nvPr/>
        </p:nvSpPr>
        <p:spPr bwMode="auto">
          <a:xfrm>
            <a:off x="3851275" y="3644900"/>
            <a:ext cx="1800225"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endParaRPr lang="en-AU" altLang="en-US" sz="1200" b="1">
              <a:latin typeface="Arial Narrow" panose="020B0606020202030204" pitchFamily="34" charset="0"/>
            </a:endParaRPr>
          </a:p>
          <a:p>
            <a:pPr algn="ctr">
              <a:spcBef>
                <a:spcPct val="50000"/>
              </a:spcBef>
              <a:buFontTx/>
              <a:buNone/>
            </a:pPr>
            <a:r>
              <a:rPr lang="en-AU" altLang="en-US" sz="1200" b="1">
                <a:latin typeface="Arial Narrow" panose="020B0606020202030204" pitchFamily="34" charset="0"/>
              </a:rPr>
              <a:t>Strategy Decisions</a:t>
            </a:r>
          </a:p>
          <a:p>
            <a:pPr algn="ctr">
              <a:spcBef>
                <a:spcPct val="50000"/>
              </a:spcBef>
              <a:buFontTx/>
              <a:buNone/>
            </a:pPr>
            <a:endParaRPr lang="en-US" altLang="en-US" sz="1200" b="1">
              <a:latin typeface="Arial Narrow" panose="020B0606020202030204" pitchFamily="34" charset="0"/>
            </a:endParaRPr>
          </a:p>
        </p:txBody>
      </p:sp>
      <p:sp>
        <p:nvSpPr>
          <p:cNvPr id="51212" name="Text Box 12">
            <a:extLst>
              <a:ext uri="{FF2B5EF4-FFF2-40B4-BE49-F238E27FC236}">
                <a16:creationId xmlns:a16="http://schemas.microsoft.com/office/drawing/2014/main" id="{BC86518E-A5FB-4872-A871-FE07F2A1B2A6}"/>
              </a:ext>
            </a:extLst>
          </p:cNvPr>
          <p:cNvSpPr txBox="1">
            <a:spLocks noChangeArrowheads="1"/>
          </p:cNvSpPr>
          <p:nvPr/>
        </p:nvSpPr>
        <p:spPr bwMode="auto">
          <a:xfrm>
            <a:off x="3419872" y="4794580"/>
            <a:ext cx="5040312" cy="711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a:latin typeface="Arial Narrow" panose="020B0606020202030204" pitchFamily="34" charset="0"/>
              </a:rPr>
              <a:t>Strategy decisions now are based primarily on interpreting information about the past and present.</a:t>
            </a:r>
            <a:endParaRPr lang="en-US" altLang="en-US" sz="2000">
              <a:latin typeface="Arial Narrow" panose="020B0606020202030204" pitchFamily="34" charset="0"/>
            </a:endParaRPr>
          </a:p>
        </p:txBody>
      </p:sp>
      <p:sp>
        <p:nvSpPr>
          <p:cNvPr id="51213" name="Line 13">
            <a:extLst>
              <a:ext uri="{FF2B5EF4-FFF2-40B4-BE49-F238E27FC236}">
                <a16:creationId xmlns:a16="http://schemas.microsoft.com/office/drawing/2014/main" id="{20C37EED-D540-41BE-9779-EF50BFAC6A8D}"/>
              </a:ext>
            </a:extLst>
          </p:cNvPr>
          <p:cNvSpPr>
            <a:spLocks noChangeShapeType="1"/>
          </p:cNvSpPr>
          <p:nvPr/>
        </p:nvSpPr>
        <p:spPr bwMode="auto">
          <a:xfrm>
            <a:off x="1476375" y="3284538"/>
            <a:ext cx="0" cy="792162"/>
          </a:xfrm>
          <a:prstGeom prst="line">
            <a:avLst/>
          </a:prstGeom>
          <a:noFill/>
          <a:ln w="28575">
            <a:solidFill>
              <a:srgbClr val="00008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1214" name="Line 14">
            <a:extLst>
              <a:ext uri="{FF2B5EF4-FFF2-40B4-BE49-F238E27FC236}">
                <a16:creationId xmlns:a16="http://schemas.microsoft.com/office/drawing/2014/main" id="{F605AF03-AF85-46FD-9EB1-AE100EB8F3AC}"/>
              </a:ext>
            </a:extLst>
          </p:cNvPr>
          <p:cNvSpPr>
            <a:spLocks noChangeShapeType="1"/>
          </p:cNvSpPr>
          <p:nvPr/>
        </p:nvSpPr>
        <p:spPr bwMode="auto">
          <a:xfrm>
            <a:off x="4500563" y="3141663"/>
            <a:ext cx="0" cy="503237"/>
          </a:xfrm>
          <a:prstGeom prst="line">
            <a:avLst/>
          </a:prstGeom>
          <a:noFill/>
          <a:ln w="28575">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215" name="Text Box 15">
            <a:extLst>
              <a:ext uri="{FF2B5EF4-FFF2-40B4-BE49-F238E27FC236}">
                <a16:creationId xmlns:a16="http://schemas.microsoft.com/office/drawing/2014/main" id="{5DED6768-D0E5-42A7-A9BA-F46E11F1EED0}"/>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1216" name="Text Box 16">
            <a:extLst>
              <a:ext uri="{FF2B5EF4-FFF2-40B4-BE49-F238E27FC236}">
                <a16:creationId xmlns:a16="http://schemas.microsoft.com/office/drawing/2014/main" id="{69F6CF9F-5770-47DF-88A1-A1DE094489AD}"/>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1217" name="AutoShape 17">
            <a:extLst>
              <a:ext uri="{FF2B5EF4-FFF2-40B4-BE49-F238E27FC236}">
                <a16:creationId xmlns:a16="http://schemas.microsoft.com/office/drawing/2014/main" id="{F12AB737-E795-4543-9B9F-FB905156DFC4}"/>
              </a:ext>
            </a:extLst>
          </p:cNvPr>
          <p:cNvSpPr>
            <a:spLocks noChangeArrowheads="1"/>
          </p:cNvSpPr>
          <p:nvPr/>
        </p:nvSpPr>
        <p:spPr bwMode="auto">
          <a:xfrm>
            <a:off x="3708400" y="3573463"/>
            <a:ext cx="1944688" cy="1008062"/>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73A8E4EF-F7E6-45EA-A2D6-62C0EDA43ADD}"/>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3251" name="Text Box 5">
            <a:extLst>
              <a:ext uri="{FF2B5EF4-FFF2-40B4-BE49-F238E27FC236}">
                <a16:creationId xmlns:a16="http://schemas.microsoft.com/office/drawing/2014/main" id="{20A55D0B-85A0-48AC-923D-C885E05B71AA}"/>
              </a:ext>
            </a:extLst>
          </p:cNvPr>
          <p:cNvSpPr>
            <a:spLocks noGrp="1"/>
          </p:cNvSpPr>
          <p:nvPr>
            <p:ph idx="1"/>
          </p:nvPr>
        </p:nvSpPr>
        <p:spPr/>
        <p:txBody>
          <a:bodyPr lIns="0" tIns="0" rIns="0" bIns="0"/>
          <a:lstStyle/>
          <a:p>
            <a:pPr marL="0" indent="0" eaLnBrk="1" hangingPunct="1">
              <a:spcBef>
                <a:spcPct val="50000"/>
              </a:spcBef>
              <a:buClr>
                <a:schemeClr val="bg1"/>
              </a:buClr>
              <a:buFontTx/>
              <a:buNone/>
            </a:pPr>
            <a:r>
              <a:rPr lang="en-AU" altLang="en-US"/>
              <a:t> </a:t>
            </a:r>
            <a:endParaRPr lang="en-US" altLang="en-US"/>
          </a:p>
        </p:txBody>
      </p:sp>
      <p:sp>
        <p:nvSpPr>
          <p:cNvPr id="53252" name="Line 3">
            <a:extLst>
              <a:ext uri="{FF2B5EF4-FFF2-40B4-BE49-F238E27FC236}">
                <a16:creationId xmlns:a16="http://schemas.microsoft.com/office/drawing/2014/main" id="{FFA44C1B-6EDF-4BDD-8636-63FCB8946EAD}"/>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53" name="Text Box 4">
            <a:extLst>
              <a:ext uri="{FF2B5EF4-FFF2-40B4-BE49-F238E27FC236}">
                <a16:creationId xmlns:a16="http://schemas.microsoft.com/office/drawing/2014/main" id="{24372930-426B-4DF8-8DE0-5CB0316AAE70}"/>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3254" name="Text Box 6">
            <a:extLst>
              <a:ext uri="{FF2B5EF4-FFF2-40B4-BE49-F238E27FC236}">
                <a16:creationId xmlns:a16="http://schemas.microsoft.com/office/drawing/2014/main" id="{BB445062-4D15-4FA7-B799-4EF522E92A96}"/>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 Present</a:t>
            </a:r>
            <a:endParaRPr lang="en-US" altLang="en-US" sz="1400" b="1">
              <a:latin typeface="Arial Narrow" panose="020B0606020202030204" pitchFamily="34" charset="0"/>
            </a:endParaRPr>
          </a:p>
        </p:txBody>
      </p:sp>
      <p:sp>
        <p:nvSpPr>
          <p:cNvPr id="53255" name="Text Box 7">
            <a:extLst>
              <a:ext uri="{FF2B5EF4-FFF2-40B4-BE49-F238E27FC236}">
                <a16:creationId xmlns:a16="http://schemas.microsoft.com/office/drawing/2014/main" id="{1C2A7A51-3216-4E38-B8B6-3DB160319609}"/>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3256" name="Text Box 8">
            <a:extLst>
              <a:ext uri="{FF2B5EF4-FFF2-40B4-BE49-F238E27FC236}">
                <a16:creationId xmlns:a16="http://schemas.microsoft.com/office/drawing/2014/main" id="{EDE298FE-002A-4D3B-AF80-A937B5B3260D}"/>
              </a:ext>
            </a:extLst>
          </p:cNvPr>
          <p:cNvSpPr txBox="1">
            <a:spLocks noChangeArrowheads="1"/>
          </p:cNvSpPr>
          <p:nvPr/>
        </p:nvSpPr>
        <p:spPr bwMode="auto">
          <a:xfrm>
            <a:off x="4356100" y="3213100"/>
            <a:ext cx="863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200">
              <a:latin typeface="Arial Narrow" panose="020B0606020202030204" pitchFamily="34" charset="0"/>
            </a:endParaRPr>
          </a:p>
        </p:txBody>
      </p:sp>
      <p:sp>
        <p:nvSpPr>
          <p:cNvPr id="53257" name="Text Box 9">
            <a:extLst>
              <a:ext uri="{FF2B5EF4-FFF2-40B4-BE49-F238E27FC236}">
                <a16:creationId xmlns:a16="http://schemas.microsoft.com/office/drawing/2014/main" id="{E6352F6D-08BA-4A36-82A9-76498B339FDC}"/>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3258" name="Line 10">
            <a:extLst>
              <a:ext uri="{FF2B5EF4-FFF2-40B4-BE49-F238E27FC236}">
                <a16:creationId xmlns:a16="http://schemas.microsoft.com/office/drawing/2014/main" id="{9B6D2A47-026B-40F7-9E0F-914395DC78B5}"/>
              </a:ext>
            </a:extLst>
          </p:cNvPr>
          <p:cNvSpPr>
            <a:spLocks noChangeShapeType="1"/>
          </p:cNvSpPr>
          <p:nvPr/>
        </p:nvSpPr>
        <p:spPr bwMode="auto">
          <a:xfrm>
            <a:off x="1476375" y="4076700"/>
            <a:ext cx="2232025" cy="0"/>
          </a:xfrm>
          <a:prstGeom prst="line">
            <a:avLst/>
          </a:prstGeom>
          <a:noFill/>
          <a:ln w="28575">
            <a:solidFill>
              <a:srgbClr val="000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59" name="Text Box 11">
            <a:extLst>
              <a:ext uri="{FF2B5EF4-FFF2-40B4-BE49-F238E27FC236}">
                <a16:creationId xmlns:a16="http://schemas.microsoft.com/office/drawing/2014/main" id="{19002A14-4480-45B7-B632-E169B4902610}"/>
              </a:ext>
            </a:extLst>
          </p:cNvPr>
          <p:cNvSpPr txBox="1">
            <a:spLocks noChangeArrowheads="1"/>
          </p:cNvSpPr>
          <p:nvPr/>
        </p:nvSpPr>
        <p:spPr bwMode="auto">
          <a:xfrm>
            <a:off x="3851275" y="3644900"/>
            <a:ext cx="1800225"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endParaRPr lang="en-AU" altLang="en-US" sz="1200" b="1">
              <a:latin typeface="Arial Narrow" panose="020B0606020202030204" pitchFamily="34" charset="0"/>
            </a:endParaRPr>
          </a:p>
          <a:p>
            <a:pPr algn="ctr">
              <a:spcBef>
                <a:spcPct val="50000"/>
              </a:spcBef>
              <a:buFontTx/>
              <a:buNone/>
            </a:pPr>
            <a:r>
              <a:rPr lang="en-AU" altLang="en-US" sz="1200" b="1">
                <a:latin typeface="Arial Narrow" panose="020B0606020202030204" pitchFamily="34" charset="0"/>
              </a:rPr>
              <a:t>Strategy Decisions</a:t>
            </a:r>
          </a:p>
          <a:p>
            <a:pPr algn="ctr">
              <a:spcBef>
                <a:spcPct val="50000"/>
              </a:spcBef>
              <a:buFontTx/>
              <a:buNone/>
            </a:pPr>
            <a:endParaRPr lang="en-US" altLang="en-US" sz="1200" b="1">
              <a:latin typeface="Arial Narrow" panose="020B0606020202030204" pitchFamily="34" charset="0"/>
            </a:endParaRPr>
          </a:p>
        </p:txBody>
      </p:sp>
      <p:sp>
        <p:nvSpPr>
          <p:cNvPr id="53260" name="Text Box 12">
            <a:extLst>
              <a:ext uri="{FF2B5EF4-FFF2-40B4-BE49-F238E27FC236}">
                <a16:creationId xmlns:a16="http://schemas.microsoft.com/office/drawing/2014/main" id="{17DD0FB7-ACEF-4910-AA85-56F9D725E836}"/>
              </a:ext>
            </a:extLst>
          </p:cNvPr>
          <p:cNvSpPr txBox="1">
            <a:spLocks noChangeArrowheads="1"/>
          </p:cNvSpPr>
          <p:nvPr/>
        </p:nvSpPr>
        <p:spPr bwMode="auto">
          <a:xfrm>
            <a:off x="3419872" y="4714568"/>
            <a:ext cx="4824412" cy="7112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a:latin typeface="Arial Narrow" panose="020B0606020202030204" pitchFamily="34" charset="0"/>
              </a:rPr>
              <a:t>Strategy decisions today can be strengthened by interpreting information about the future.</a:t>
            </a:r>
            <a:endParaRPr lang="en-US" altLang="en-US" sz="2000">
              <a:latin typeface="Arial Narrow" panose="020B0606020202030204" pitchFamily="34" charset="0"/>
            </a:endParaRPr>
          </a:p>
        </p:txBody>
      </p:sp>
      <p:sp>
        <p:nvSpPr>
          <p:cNvPr id="53261" name="Line 13">
            <a:extLst>
              <a:ext uri="{FF2B5EF4-FFF2-40B4-BE49-F238E27FC236}">
                <a16:creationId xmlns:a16="http://schemas.microsoft.com/office/drawing/2014/main" id="{75C72297-507F-48E4-9D20-627FA8931071}"/>
              </a:ext>
            </a:extLst>
          </p:cNvPr>
          <p:cNvSpPr>
            <a:spLocks noChangeShapeType="1"/>
          </p:cNvSpPr>
          <p:nvPr/>
        </p:nvSpPr>
        <p:spPr bwMode="auto">
          <a:xfrm>
            <a:off x="1476375" y="3284538"/>
            <a:ext cx="0" cy="792162"/>
          </a:xfrm>
          <a:prstGeom prst="line">
            <a:avLst/>
          </a:prstGeom>
          <a:noFill/>
          <a:ln w="28575">
            <a:solidFill>
              <a:srgbClr val="00008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3262" name="Line 14">
            <a:extLst>
              <a:ext uri="{FF2B5EF4-FFF2-40B4-BE49-F238E27FC236}">
                <a16:creationId xmlns:a16="http://schemas.microsoft.com/office/drawing/2014/main" id="{85137066-062C-47F8-B41D-40263E494806}"/>
              </a:ext>
            </a:extLst>
          </p:cNvPr>
          <p:cNvSpPr>
            <a:spLocks noChangeShapeType="1"/>
          </p:cNvSpPr>
          <p:nvPr/>
        </p:nvSpPr>
        <p:spPr bwMode="auto">
          <a:xfrm>
            <a:off x="4500563" y="3141663"/>
            <a:ext cx="0" cy="503237"/>
          </a:xfrm>
          <a:prstGeom prst="line">
            <a:avLst/>
          </a:prstGeom>
          <a:noFill/>
          <a:ln w="28575">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63" name="Line 15">
            <a:extLst>
              <a:ext uri="{FF2B5EF4-FFF2-40B4-BE49-F238E27FC236}">
                <a16:creationId xmlns:a16="http://schemas.microsoft.com/office/drawing/2014/main" id="{AFC8198D-1C55-441B-BC4C-C7ED86EB93FF}"/>
              </a:ext>
            </a:extLst>
          </p:cNvPr>
          <p:cNvSpPr>
            <a:spLocks noChangeShapeType="1"/>
          </p:cNvSpPr>
          <p:nvPr/>
        </p:nvSpPr>
        <p:spPr bwMode="auto">
          <a:xfrm flipH="1">
            <a:off x="5651500" y="4076700"/>
            <a:ext cx="2016125" cy="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3264" name="Line 16">
            <a:extLst>
              <a:ext uri="{FF2B5EF4-FFF2-40B4-BE49-F238E27FC236}">
                <a16:creationId xmlns:a16="http://schemas.microsoft.com/office/drawing/2014/main" id="{063F1E30-F072-45C9-B65F-2B3DB62BEB71}"/>
              </a:ext>
            </a:extLst>
          </p:cNvPr>
          <p:cNvSpPr>
            <a:spLocks noChangeShapeType="1"/>
          </p:cNvSpPr>
          <p:nvPr/>
        </p:nvSpPr>
        <p:spPr bwMode="auto">
          <a:xfrm>
            <a:off x="7667625" y="3284538"/>
            <a:ext cx="0" cy="79216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3265" name="Text Box 17">
            <a:extLst>
              <a:ext uri="{FF2B5EF4-FFF2-40B4-BE49-F238E27FC236}">
                <a16:creationId xmlns:a16="http://schemas.microsoft.com/office/drawing/2014/main" id="{D578853B-4AA6-4B46-8493-FB975BBE4C10}"/>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3266" name="Text Box 18">
            <a:extLst>
              <a:ext uri="{FF2B5EF4-FFF2-40B4-BE49-F238E27FC236}">
                <a16:creationId xmlns:a16="http://schemas.microsoft.com/office/drawing/2014/main" id="{FFB69599-0248-47A7-B034-F7194812F3C4}"/>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3267" name="AutoShape 19">
            <a:extLst>
              <a:ext uri="{FF2B5EF4-FFF2-40B4-BE49-F238E27FC236}">
                <a16:creationId xmlns:a16="http://schemas.microsoft.com/office/drawing/2014/main" id="{B39B1D96-5F3D-406B-BB25-45FF5047901F}"/>
              </a:ext>
            </a:extLst>
          </p:cNvPr>
          <p:cNvSpPr>
            <a:spLocks noChangeArrowheads="1"/>
          </p:cNvSpPr>
          <p:nvPr/>
        </p:nvSpPr>
        <p:spPr bwMode="auto">
          <a:xfrm>
            <a:off x="3708400" y="3573463"/>
            <a:ext cx="1944688" cy="1008062"/>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2C250DB8-1CF7-4881-9730-036AE263E01D}"/>
              </a:ext>
            </a:extLst>
          </p:cNvPr>
          <p:cNvSpPr>
            <a:spLocks noGrp="1"/>
          </p:cNvSpPr>
          <p:nvPr>
            <p:ph type="title"/>
          </p:nvPr>
        </p:nvSpPr>
        <p:spPr/>
        <p:txBody>
          <a:bodyPr/>
          <a:lstStyle/>
          <a:p>
            <a:pPr eaLnBrk="1" hangingPunct="1"/>
            <a:r>
              <a:rPr lang="en-AU" altLang="en-US" b="1">
                <a:solidFill>
                  <a:srgbClr val="0000FF"/>
                </a:solidFill>
              </a:rPr>
              <a:t>Institutional Time</a:t>
            </a:r>
            <a:endParaRPr lang="en-US" altLang="en-US" b="1">
              <a:solidFill>
                <a:srgbClr val="0000FF"/>
              </a:solidFill>
            </a:endParaRPr>
          </a:p>
        </p:txBody>
      </p:sp>
      <p:sp>
        <p:nvSpPr>
          <p:cNvPr id="55299" name="Text Box 5">
            <a:extLst>
              <a:ext uri="{FF2B5EF4-FFF2-40B4-BE49-F238E27FC236}">
                <a16:creationId xmlns:a16="http://schemas.microsoft.com/office/drawing/2014/main" id="{B768F339-2A68-471B-83D6-8C245F6A69EC}"/>
              </a:ext>
            </a:extLst>
          </p:cNvPr>
          <p:cNvSpPr>
            <a:spLocks noGrp="1"/>
          </p:cNvSpPr>
          <p:nvPr>
            <p:ph idx="1"/>
          </p:nvPr>
        </p:nvSpPr>
        <p:spPr/>
        <p:txBody>
          <a:bodyPr lIns="0" tIns="0" rIns="0" bIns="0"/>
          <a:lstStyle/>
          <a:p>
            <a:pPr marL="0" indent="0" eaLnBrk="1" hangingPunct="1">
              <a:spcBef>
                <a:spcPct val="50000"/>
              </a:spcBef>
              <a:buClr>
                <a:schemeClr val="bg1"/>
              </a:buClr>
              <a:buFontTx/>
              <a:buNone/>
            </a:pPr>
            <a:r>
              <a:rPr lang="en-AU" altLang="en-US"/>
              <a:t> </a:t>
            </a:r>
            <a:endParaRPr lang="en-US" altLang="en-US"/>
          </a:p>
        </p:txBody>
      </p:sp>
      <p:sp>
        <p:nvSpPr>
          <p:cNvPr id="55300" name="Line 3">
            <a:extLst>
              <a:ext uri="{FF2B5EF4-FFF2-40B4-BE49-F238E27FC236}">
                <a16:creationId xmlns:a16="http://schemas.microsoft.com/office/drawing/2014/main" id="{511A75DD-6C84-4B24-8FB0-B11A63B6E242}"/>
              </a:ext>
            </a:extLst>
          </p:cNvPr>
          <p:cNvSpPr>
            <a:spLocks noChangeShapeType="1"/>
          </p:cNvSpPr>
          <p:nvPr/>
        </p:nvSpPr>
        <p:spPr bwMode="auto">
          <a:xfrm>
            <a:off x="1403350" y="2492375"/>
            <a:ext cx="6408738" cy="0"/>
          </a:xfrm>
          <a:prstGeom prst="line">
            <a:avLst/>
          </a:prstGeom>
          <a:noFill/>
          <a:ln w="38100">
            <a:solidFill>
              <a:srgbClr val="FF0000"/>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01" name="Text Box 4">
            <a:extLst>
              <a:ext uri="{FF2B5EF4-FFF2-40B4-BE49-F238E27FC236}">
                <a16:creationId xmlns:a16="http://schemas.microsoft.com/office/drawing/2014/main" id="{5199A9A9-3BB6-4F03-9966-541E539BA849}"/>
              </a:ext>
            </a:extLst>
          </p:cNvPr>
          <p:cNvSpPr txBox="1">
            <a:spLocks noChangeArrowheads="1"/>
          </p:cNvSpPr>
          <p:nvPr/>
        </p:nvSpPr>
        <p:spPr bwMode="auto">
          <a:xfrm>
            <a:off x="1042988" y="2852738"/>
            <a:ext cx="15128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Past</a:t>
            </a:r>
            <a:endParaRPr lang="en-US" altLang="en-US" sz="1400" b="1">
              <a:latin typeface="Arial Narrow" panose="020B0606020202030204" pitchFamily="34" charset="0"/>
            </a:endParaRPr>
          </a:p>
        </p:txBody>
      </p:sp>
      <p:sp>
        <p:nvSpPr>
          <p:cNvPr id="55302" name="Text Box 6">
            <a:extLst>
              <a:ext uri="{FF2B5EF4-FFF2-40B4-BE49-F238E27FC236}">
                <a16:creationId xmlns:a16="http://schemas.microsoft.com/office/drawing/2014/main" id="{94948334-C975-4669-8A32-79C38EAAE502}"/>
              </a:ext>
            </a:extLst>
          </p:cNvPr>
          <p:cNvSpPr txBox="1">
            <a:spLocks noChangeArrowheads="1"/>
          </p:cNvSpPr>
          <p:nvPr/>
        </p:nvSpPr>
        <p:spPr bwMode="auto">
          <a:xfrm>
            <a:off x="385127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Present</a:t>
            </a:r>
            <a:endParaRPr lang="en-US" altLang="en-US" sz="1400" b="1">
              <a:latin typeface="Arial Narrow" panose="020B0606020202030204" pitchFamily="34" charset="0"/>
            </a:endParaRPr>
          </a:p>
        </p:txBody>
      </p:sp>
      <p:sp>
        <p:nvSpPr>
          <p:cNvPr id="55303" name="Text Box 7">
            <a:extLst>
              <a:ext uri="{FF2B5EF4-FFF2-40B4-BE49-F238E27FC236}">
                <a16:creationId xmlns:a16="http://schemas.microsoft.com/office/drawing/2014/main" id="{5941A39F-06EA-421A-8C3B-37217068236E}"/>
              </a:ext>
            </a:extLst>
          </p:cNvPr>
          <p:cNvSpPr txBox="1">
            <a:spLocks noChangeArrowheads="1"/>
          </p:cNvSpPr>
          <p:nvPr/>
        </p:nvSpPr>
        <p:spPr bwMode="auto">
          <a:xfrm>
            <a:off x="7019925" y="2781300"/>
            <a:ext cx="15128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400" b="1">
                <a:latin typeface="Arial Narrow" panose="020B0606020202030204" pitchFamily="34" charset="0"/>
              </a:rPr>
              <a:t>Future</a:t>
            </a:r>
            <a:endParaRPr lang="en-US" altLang="en-US" sz="1400" b="1">
              <a:latin typeface="Arial Narrow" panose="020B0606020202030204" pitchFamily="34" charset="0"/>
            </a:endParaRPr>
          </a:p>
        </p:txBody>
      </p:sp>
      <p:sp>
        <p:nvSpPr>
          <p:cNvPr id="55304" name="Text Box 8">
            <a:extLst>
              <a:ext uri="{FF2B5EF4-FFF2-40B4-BE49-F238E27FC236}">
                <a16:creationId xmlns:a16="http://schemas.microsoft.com/office/drawing/2014/main" id="{6A2885E2-D815-4266-9B9A-981B074D62F4}"/>
              </a:ext>
            </a:extLst>
          </p:cNvPr>
          <p:cNvSpPr txBox="1">
            <a:spLocks noChangeArrowheads="1"/>
          </p:cNvSpPr>
          <p:nvPr/>
        </p:nvSpPr>
        <p:spPr bwMode="auto">
          <a:xfrm>
            <a:off x="4356100" y="3213100"/>
            <a:ext cx="863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US" altLang="en-US" sz="1200">
              <a:latin typeface="Arial Narrow" panose="020B0606020202030204" pitchFamily="34" charset="0"/>
            </a:endParaRPr>
          </a:p>
        </p:txBody>
      </p:sp>
      <p:sp>
        <p:nvSpPr>
          <p:cNvPr id="55305" name="Text Box 9">
            <a:extLst>
              <a:ext uri="{FF2B5EF4-FFF2-40B4-BE49-F238E27FC236}">
                <a16:creationId xmlns:a16="http://schemas.microsoft.com/office/drawing/2014/main" id="{C3794060-7707-462E-9C28-C815B83F76A5}"/>
              </a:ext>
            </a:extLst>
          </p:cNvPr>
          <p:cNvSpPr txBox="1">
            <a:spLocks noChangeArrowheads="1"/>
          </p:cNvSpPr>
          <p:nvPr/>
        </p:nvSpPr>
        <p:spPr bwMode="auto">
          <a:xfrm>
            <a:off x="363537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2016</a:t>
            </a:r>
            <a:endParaRPr lang="en-US" altLang="en-US" sz="1200">
              <a:latin typeface="Arial Narrow" panose="020B0606020202030204" pitchFamily="34" charset="0"/>
            </a:endParaRPr>
          </a:p>
        </p:txBody>
      </p:sp>
      <p:sp>
        <p:nvSpPr>
          <p:cNvPr id="55306" name="Line 10">
            <a:extLst>
              <a:ext uri="{FF2B5EF4-FFF2-40B4-BE49-F238E27FC236}">
                <a16:creationId xmlns:a16="http://schemas.microsoft.com/office/drawing/2014/main" id="{0B2845F4-3F46-444C-AE13-35DD98F9956B}"/>
              </a:ext>
            </a:extLst>
          </p:cNvPr>
          <p:cNvSpPr>
            <a:spLocks noChangeShapeType="1"/>
          </p:cNvSpPr>
          <p:nvPr/>
        </p:nvSpPr>
        <p:spPr bwMode="auto">
          <a:xfrm>
            <a:off x="1476375" y="4076700"/>
            <a:ext cx="2232025" cy="0"/>
          </a:xfrm>
          <a:prstGeom prst="line">
            <a:avLst/>
          </a:prstGeom>
          <a:noFill/>
          <a:ln w="28575">
            <a:solidFill>
              <a:srgbClr val="00008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07" name="Text Box 11">
            <a:extLst>
              <a:ext uri="{FF2B5EF4-FFF2-40B4-BE49-F238E27FC236}">
                <a16:creationId xmlns:a16="http://schemas.microsoft.com/office/drawing/2014/main" id="{519CA183-44DB-4D8A-A3D9-9474AB80B8ED}"/>
              </a:ext>
            </a:extLst>
          </p:cNvPr>
          <p:cNvSpPr txBox="1">
            <a:spLocks noChangeArrowheads="1"/>
          </p:cNvSpPr>
          <p:nvPr/>
        </p:nvSpPr>
        <p:spPr bwMode="auto">
          <a:xfrm>
            <a:off x="3851275" y="3644900"/>
            <a:ext cx="1800225" cy="82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endParaRPr lang="en-AU" altLang="en-US" sz="1200" b="1">
              <a:latin typeface="Arial Narrow" panose="020B0606020202030204" pitchFamily="34" charset="0"/>
            </a:endParaRPr>
          </a:p>
          <a:p>
            <a:pPr algn="ctr">
              <a:spcBef>
                <a:spcPct val="50000"/>
              </a:spcBef>
              <a:buFontTx/>
              <a:buNone/>
            </a:pPr>
            <a:r>
              <a:rPr lang="en-AU" altLang="en-US" sz="1200" b="1">
                <a:latin typeface="Arial Narrow" panose="020B0606020202030204" pitchFamily="34" charset="0"/>
              </a:rPr>
              <a:t>Strategy Decisions</a:t>
            </a:r>
          </a:p>
          <a:p>
            <a:pPr algn="ctr">
              <a:spcBef>
                <a:spcPct val="50000"/>
              </a:spcBef>
              <a:buFontTx/>
              <a:buNone/>
            </a:pPr>
            <a:endParaRPr lang="en-US" altLang="en-US" sz="1200" b="1">
              <a:latin typeface="Arial Narrow" panose="020B0606020202030204" pitchFamily="34" charset="0"/>
            </a:endParaRPr>
          </a:p>
        </p:txBody>
      </p:sp>
      <p:sp>
        <p:nvSpPr>
          <p:cNvPr id="55308" name="Text Box 12">
            <a:extLst>
              <a:ext uri="{FF2B5EF4-FFF2-40B4-BE49-F238E27FC236}">
                <a16:creationId xmlns:a16="http://schemas.microsoft.com/office/drawing/2014/main" id="{2527D027-7DF8-424D-8B38-F6EE1837376F}"/>
              </a:ext>
            </a:extLst>
          </p:cNvPr>
          <p:cNvSpPr txBox="1">
            <a:spLocks noChangeArrowheads="1"/>
          </p:cNvSpPr>
          <p:nvPr/>
        </p:nvSpPr>
        <p:spPr bwMode="auto">
          <a:xfrm>
            <a:off x="3383757" y="4666769"/>
            <a:ext cx="4824412" cy="1016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2000">
                <a:latin typeface="Arial Narrow" panose="020B0606020202030204" pitchFamily="34" charset="0"/>
              </a:rPr>
              <a:t>Strategic perspectives and interpretation need to be applied with the benefit of both hindsight and foresight.</a:t>
            </a:r>
            <a:endParaRPr lang="en-US" altLang="en-US" sz="2000">
              <a:latin typeface="Arial Narrow" panose="020B0606020202030204" pitchFamily="34" charset="0"/>
            </a:endParaRPr>
          </a:p>
        </p:txBody>
      </p:sp>
      <p:sp>
        <p:nvSpPr>
          <p:cNvPr id="55309" name="Line 13">
            <a:extLst>
              <a:ext uri="{FF2B5EF4-FFF2-40B4-BE49-F238E27FC236}">
                <a16:creationId xmlns:a16="http://schemas.microsoft.com/office/drawing/2014/main" id="{D7BD24C8-86BC-4C52-9BB9-D22B47567ECE}"/>
              </a:ext>
            </a:extLst>
          </p:cNvPr>
          <p:cNvSpPr>
            <a:spLocks noChangeShapeType="1"/>
          </p:cNvSpPr>
          <p:nvPr/>
        </p:nvSpPr>
        <p:spPr bwMode="auto">
          <a:xfrm>
            <a:off x="1476375" y="3284538"/>
            <a:ext cx="0" cy="792162"/>
          </a:xfrm>
          <a:prstGeom prst="line">
            <a:avLst/>
          </a:prstGeom>
          <a:noFill/>
          <a:ln w="28575">
            <a:solidFill>
              <a:srgbClr val="00008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0" name="Line 14">
            <a:extLst>
              <a:ext uri="{FF2B5EF4-FFF2-40B4-BE49-F238E27FC236}">
                <a16:creationId xmlns:a16="http://schemas.microsoft.com/office/drawing/2014/main" id="{EB080BC9-5208-4148-9FB1-A80F38D6C5F2}"/>
              </a:ext>
            </a:extLst>
          </p:cNvPr>
          <p:cNvSpPr>
            <a:spLocks noChangeShapeType="1"/>
          </p:cNvSpPr>
          <p:nvPr/>
        </p:nvSpPr>
        <p:spPr bwMode="auto">
          <a:xfrm>
            <a:off x="4500563" y="3141663"/>
            <a:ext cx="0" cy="503237"/>
          </a:xfrm>
          <a:prstGeom prst="line">
            <a:avLst/>
          </a:prstGeom>
          <a:noFill/>
          <a:ln w="28575">
            <a:solidFill>
              <a:srgbClr val="FF66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11" name="Line 15">
            <a:extLst>
              <a:ext uri="{FF2B5EF4-FFF2-40B4-BE49-F238E27FC236}">
                <a16:creationId xmlns:a16="http://schemas.microsoft.com/office/drawing/2014/main" id="{37917852-A5B3-4885-AD30-E6621C911B64}"/>
              </a:ext>
            </a:extLst>
          </p:cNvPr>
          <p:cNvSpPr>
            <a:spLocks noChangeShapeType="1"/>
          </p:cNvSpPr>
          <p:nvPr/>
        </p:nvSpPr>
        <p:spPr bwMode="auto">
          <a:xfrm flipH="1">
            <a:off x="5651500" y="4076700"/>
            <a:ext cx="2016125" cy="0"/>
          </a:xfrm>
          <a:prstGeom prst="line">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5312" name="Line 16">
            <a:extLst>
              <a:ext uri="{FF2B5EF4-FFF2-40B4-BE49-F238E27FC236}">
                <a16:creationId xmlns:a16="http://schemas.microsoft.com/office/drawing/2014/main" id="{9BB5FB58-B48B-4C72-816F-69703CD25FC2}"/>
              </a:ext>
            </a:extLst>
          </p:cNvPr>
          <p:cNvSpPr>
            <a:spLocks noChangeShapeType="1"/>
          </p:cNvSpPr>
          <p:nvPr/>
        </p:nvSpPr>
        <p:spPr bwMode="auto">
          <a:xfrm>
            <a:off x="7667625" y="3284538"/>
            <a:ext cx="0" cy="792162"/>
          </a:xfrm>
          <a:prstGeom prst="line">
            <a:avLst/>
          </a:prstGeom>
          <a:noFill/>
          <a:ln w="28575">
            <a:solidFill>
              <a:schemeClr val="accent2"/>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5313" name="Text Box 17">
            <a:extLst>
              <a:ext uri="{FF2B5EF4-FFF2-40B4-BE49-F238E27FC236}">
                <a16:creationId xmlns:a16="http://schemas.microsoft.com/office/drawing/2014/main" id="{3BC5F5A3-EA39-48D7-9BDE-15EE58E8FB85}"/>
              </a:ext>
            </a:extLst>
          </p:cNvPr>
          <p:cNvSpPr txBox="1">
            <a:spLocks noChangeArrowheads="1"/>
          </p:cNvSpPr>
          <p:nvPr/>
        </p:nvSpPr>
        <p:spPr bwMode="auto">
          <a:xfrm>
            <a:off x="611188"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1916</a:t>
            </a:r>
            <a:endParaRPr lang="en-US" altLang="en-US" sz="1200">
              <a:latin typeface="Arial Narrow" panose="020B0606020202030204" pitchFamily="34" charset="0"/>
            </a:endParaRPr>
          </a:p>
        </p:txBody>
      </p:sp>
      <p:sp>
        <p:nvSpPr>
          <p:cNvPr id="55314" name="Text Box 18">
            <a:extLst>
              <a:ext uri="{FF2B5EF4-FFF2-40B4-BE49-F238E27FC236}">
                <a16:creationId xmlns:a16="http://schemas.microsoft.com/office/drawing/2014/main" id="{1BEC0463-B9F4-4A3F-B843-7D531F0D2105}"/>
              </a:ext>
            </a:extLst>
          </p:cNvPr>
          <p:cNvSpPr txBox="1">
            <a:spLocks noChangeArrowheads="1"/>
          </p:cNvSpPr>
          <p:nvPr/>
        </p:nvSpPr>
        <p:spPr bwMode="auto">
          <a:xfrm>
            <a:off x="6804025" y="2133600"/>
            <a:ext cx="17272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200">
                <a:latin typeface="Arial Narrow" panose="020B0606020202030204" pitchFamily="34" charset="0"/>
              </a:rPr>
              <a:t>2116</a:t>
            </a:r>
            <a:endParaRPr lang="en-US" altLang="en-US" sz="1200">
              <a:latin typeface="Arial Narrow" panose="020B0606020202030204" pitchFamily="34" charset="0"/>
            </a:endParaRPr>
          </a:p>
        </p:txBody>
      </p:sp>
      <p:sp>
        <p:nvSpPr>
          <p:cNvPr id="55315" name="Text Box 19">
            <a:extLst>
              <a:ext uri="{FF2B5EF4-FFF2-40B4-BE49-F238E27FC236}">
                <a16:creationId xmlns:a16="http://schemas.microsoft.com/office/drawing/2014/main" id="{BFAF50DE-513E-4940-ACA6-AEF82147882A}"/>
              </a:ext>
            </a:extLst>
          </p:cNvPr>
          <p:cNvSpPr txBox="1">
            <a:spLocks noChangeArrowheads="1"/>
          </p:cNvSpPr>
          <p:nvPr/>
        </p:nvSpPr>
        <p:spPr bwMode="auto">
          <a:xfrm>
            <a:off x="1331913" y="4221163"/>
            <a:ext cx="1944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Strategic Hindsight</a:t>
            </a:r>
            <a:endParaRPr lang="en-US" altLang="en-US" sz="1600" b="1">
              <a:latin typeface="Arial Narrow" panose="020B0606020202030204" pitchFamily="34" charset="0"/>
            </a:endParaRPr>
          </a:p>
        </p:txBody>
      </p:sp>
      <p:sp>
        <p:nvSpPr>
          <p:cNvPr id="55316" name="Text Box 20">
            <a:extLst>
              <a:ext uri="{FF2B5EF4-FFF2-40B4-BE49-F238E27FC236}">
                <a16:creationId xmlns:a16="http://schemas.microsoft.com/office/drawing/2014/main" id="{C415081F-D9E5-4E65-8694-67BA96ADCEDC}"/>
              </a:ext>
            </a:extLst>
          </p:cNvPr>
          <p:cNvSpPr txBox="1">
            <a:spLocks noChangeArrowheads="1"/>
          </p:cNvSpPr>
          <p:nvPr/>
        </p:nvSpPr>
        <p:spPr bwMode="auto">
          <a:xfrm>
            <a:off x="5795963" y="4221163"/>
            <a:ext cx="1944687"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600" b="1">
                <a:latin typeface="Arial Narrow" panose="020B0606020202030204" pitchFamily="34" charset="0"/>
              </a:rPr>
              <a:t>Strategic Foresight</a:t>
            </a:r>
            <a:endParaRPr lang="en-US" altLang="en-US" sz="1600" b="1">
              <a:latin typeface="Arial Narrow" panose="020B0606020202030204" pitchFamily="34" charset="0"/>
            </a:endParaRPr>
          </a:p>
        </p:txBody>
      </p:sp>
      <p:sp>
        <p:nvSpPr>
          <p:cNvPr id="55317" name="AutoShape 21">
            <a:extLst>
              <a:ext uri="{FF2B5EF4-FFF2-40B4-BE49-F238E27FC236}">
                <a16:creationId xmlns:a16="http://schemas.microsoft.com/office/drawing/2014/main" id="{2FECE957-5CEB-4E92-BEEA-CCF9CD0AA00E}"/>
              </a:ext>
            </a:extLst>
          </p:cNvPr>
          <p:cNvSpPr>
            <a:spLocks noChangeArrowheads="1"/>
          </p:cNvSpPr>
          <p:nvPr/>
        </p:nvSpPr>
        <p:spPr bwMode="auto">
          <a:xfrm>
            <a:off x="3708400" y="3573463"/>
            <a:ext cx="1944688" cy="1008062"/>
          </a:xfrm>
          <a:custGeom>
            <a:avLst/>
            <a:gdLst>
              <a:gd name="T0" fmla="*/ 2147483646 w 21600"/>
              <a:gd name="T1" fmla="*/ 0 h 21600"/>
              <a:gd name="T2" fmla="*/ 0 w 21600"/>
              <a:gd name="T3" fmla="*/ 2147483646 h 21600"/>
              <a:gd name="T4" fmla="*/ 2147483646 w 21600"/>
              <a:gd name="T5" fmla="*/ 2147483646 h 21600"/>
              <a:gd name="T6" fmla="*/ 2147483646 w 21600"/>
              <a:gd name="T7" fmla="*/ 2147483646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C8F6F554-7E2C-47BE-813F-1E082DBE5112}"/>
              </a:ext>
            </a:extLst>
          </p:cNvPr>
          <p:cNvSpPr>
            <a:spLocks noGrp="1"/>
          </p:cNvSpPr>
          <p:nvPr>
            <p:ph type="title"/>
          </p:nvPr>
        </p:nvSpPr>
        <p:spPr/>
        <p:txBody>
          <a:bodyPr/>
          <a:lstStyle/>
          <a:p>
            <a:pPr eaLnBrk="1" hangingPunct="1"/>
            <a:r>
              <a:rPr lang="en-AU" altLang="en-US" b="1">
                <a:solidFill>
                  <a:srgbClr val="0000FF"/>
                </a:solidFill>
              </a:rPr>
              <a:t>Why strategic foresight?</a:t>
            </a:r>
          </a:p>
        </p:txBody>
      </p:sp>
      <p:sp>
        <p:nvSpPr>
          <p:cNvPr id="30724" name="Rectangle 3">
            <a:extLst>
              <a:ext uri="{FF2B5EF4-FFF2-40B4-BE49-F238E27FC236}">
                <a16:creationId xmlns:a16="http://schemas.microsoft.com/office/drawing/2014/main" id="{E85C41A1-DAE9-4B75-B2FA-81FAEAEA5E70}"/>
              </a:ext>
            </a:extLst>
          </p:cNvPr>
          <p:cNvSpPr>
            <a:spLocks noGrp="1" noChangeArrowheads="1"/>
          </p:cNvSpPr>
          <p:nvPr>
            <p:ph idx="1"/>
          </p:nvPr>
        </p:nvSpPr>
        <p:spPr>
          <a:xfrm>
            <a:off x="323850" y="1844675"/>
            <a:ext cx="8229600" cy="4530725"/>
          </a:xfrm>
        </p:spPr>
        <p:txBody>
          <a:bodyPr rtlCol="0">
            <a:normAutofit/>
          </a:bodyPr>
          <a:lstStyle/>
          <a:p>
            <a:pPr marL="285750" indent="-285750" eaLnBrk="1" fontAlgn="auto" hangingPunct="1">
              <a:spcAft>
                <a:spcPts val="0"/>
              </a:spcAft>
              <a:buFont typeface="Wingdings" pitchFamily="2" charset="2"/>
              <a:buNone/>
              <a:defRPr/>
            </a:pPr>
            <a:r>
              <a:rPr lang="en-AU" dirty="0"/>
              <a:t>  </a:t>
            </a:r>
            <a:r>
              <a:rPr lang="en-AU" sz="2400" dirty="0"/>
              <a:t>“The future does not just happen to us; we ourselves create it by what we do and what we fail to do.  It is we who are making tomorrow what tomorrow will be.</a:t>
            </a:r>
          </a:p>
          <a:p>
            <a:pPr marL="285750" indent="-285750" eaLnBrk="1" fontAlgn="auto" hangingPunct="1">
              <a:spcAft>
                <a:spcPts val="0"/>
              </a:spcAft>
              <a:buFont typeface="Wingdings" pitchFamily="2" charset="2"/>
              <a:buNone/>
              <a:defRPr/>
            </a:pPr>
            <a:endParaRPr lang="en-AU" sz="2400" dirty="0"/>
          </a:p>
          <a:p>
            <a:pPr marL="285750" indent="-285750" eaLnBrk="1" fontAlgn="auto" hangingPunct="1">
              <a:spcAft>
                <a:spcPts val="0"/>
              </a:spcAft>
              <a:buFont typeface="Wingdings" pitchFamily="2" charset="2"/>
              <a:buNone/>
              <a:defRPr/>
            </a:pPr>
            <a:r>
              <a:rPr lang="en-AU" sz="2400" dirty="0"/>
              <a:t>   For that reason, futurists think not so much in terms of predicting the future, as in terms of trying to decide more wisely what we want the future to be.”</a:t>
            </a:r>
          </a:p>
          <a:p>
            <a:pPr marL="285750" indent="-285750" eaLnBrk="1" fontAlgn="auto" hangingPunct="1">
              <a:spcAft>
                <a:spcPts val="0"/>
              </a:spcAft>
              <a:defRPr/>
            </a:pPr>
            <a:endParaRPr lang="en-AU" dirty="0"/>
          </a:p>
          <a:p>
            <a:pPr marL="285750" indent="-285750" eaLnBrk="1" fontAlgn="auto" hangingPunct="1">
              <a:spcAft>
                <a:spcPts val="0"/>
              </a:spcAft>
              <a:defRPr/>
            </a:pPr>
            <a:endParaRPr lang="en-AU" dirty="0"/>
          </a:p>
        </p:txBody>
      </p:sp>
      <p:sp>
        <p:nvSpPr>
          <p:cNvPr id="57348" name="Text Box 4">
            <a:extLst>
              <a:ext uri="{FF2B5EF4-FFF2-40B4-BE49-F238E27FC236}">
                <a16:creationId xmlns:a16="http://schemas.microsoft.com/office/drawing/2014/main" id="{1F4D070C-0167-4F4E-BAC6-D8321F65FBDC}"/>
              </a:ext>
            </a:extLst>
          </p:cNvPr>
          <p:cNvSpPr txBox="1">
            <a:spLocks noChangeArrowheads="1"/>
          </p:cNvSpPr>
          <p:nvPr/>
        </p:nvSpPr>
        <p:spPr bwMode="auto">
          <a:xfrm>
            <a:off x="5652120" y="4941168"/>
            <a:ext cx="30956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AU" altLang="en-US" sz="1600" dirty="0">
                <a:latin typeface="Arial Narrow" panose="020B0606020202030204" pitchFamily="34" charset="0"/>
              </a:rPr>
              <a:t>Edward Cornish</a:t>
            </a:r>
          </a:p>
          <a:p>
            <a:pPr>
              <a:spcBef>
                <a:spcPct val="0"/>
              </a:spcBef>
              <a:buFontTx/>
              <a:buNone/>
            </a:pPr>
            <a:r>
              <a:rPr lang="en-AU" altLang="en-US" sz="1600" dirty="0">
                <a:latin typeface="Arial Narrow" panose="020B0606020202030204" pitchFamily="34" charset="0"/>
              </a:rPr>
              <a:t>President, World Future Society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ABEE896D-01CB-43E1-A4AD-C4F5717EE13A}"/>
              </a:ext>
            </a:extLst>
          </p:cNvPr>
          <p:cNvSpPr>
            <a:spLocks noGrp="1"/>
          </p:cNvSpPr>
          <p:nvPr>
            <p:ph type="title"/>
          </p:nvPr>
        </p:nvSpPr>
        <p:spPr/>
        <p:txBody>
          <a:bodyPr/>
          <a:lstStyle/>
          <a:p>
            <a:pPr eaLnBrk="1" hangingPunct="1"/>
            <a:r>
              <a:rPr lang="en-AU" altLang="en-US" sz="3200" b="1">
                <a:solidFill>
                  <a:srgbClr val="0000FF"/>
                </a:solidFill>
              </a:rPr>
              <a:t>Why Strategic Foresight?</a:t>
            </a:r>
          </a:p>
        </p:txBody>
      </p:sp>
      <p:sp>
        <p:nvSpPr>
          <p:cNvPr id="58371" name="Oval 3">
            <a:extLst>
              <a:ext uri="{FF2B5EF4-FFF2-40B4-BE49-F238E27FC236}">
                <a16:creationId xmlns:a16="http://schemas.microsoft.com/office/drawing/2014/main" id="{48171728-D25D-4773-860A-C551F6500072}"/>
              </a:ext>
            </a:extLst>
          </p:cNvPr>
          <p:cNvSpPr>
            <a:spLocks noChangeArrowheads="1"/>
          </p:cNvSpPr>
          <p:nvPr/>
        </p:nvSpPr>
        <p:spPr bwMode="auto">
          <a:xfrm>
            <a:off x="3276600" y="1124744"/>
            <a:ext cx="5029200" cy="4439623"/>
          </a:xfrm>
          <a:prstGeom prst="ellipse">
            <a:avLst/>
          </a:prstGeom>
          <a:gradFill rotWithShape="1">
            <a:gsLst>
              <a:gs pos="0">
                <a:srgbClr val="13A9E5">
                  <a:alpha val="3000"/>
                </a:srgbClr>
              </a:gs>
              <a:gs pos="100000">
                <a:srgbClr val="094E6A"/>
              </a:gs>
            </a:gsLst>
            <a:lin ang="2700000" scaled="1"/>
          </a:gradFill>
          <a:ln w="19050">
            <a:solidFill>
              <a:srgbClr val="000066"/>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58372" name="Text Box 4">
            <a:extLst>
              <a:ext uri="{FF2B5EF4-FFF2-40B4-BE49-F238E27FC236}">
                <a16:creationId xmlns:a16="http://schemas.microsoft.com/office/drawing/2014/main" id="{BF6594AD-051F-4E82-ADC3-A538AAA01124}"/>
              </a:ext>
            </a:extLst>
          </p:cNvPr>
          <p:cNvSpPr txBox="1">
            <a:spLocks noChangeArrowheads="1"/>
          </p:cNvSpPr>
          <p:nvPr/>
        </p:nvSpPr>
        <p:spPr bwMode="auto">
          <a:xfrm>
            <a:off x="2484438" y="2779713"/>
            <a:ext cx="3352800" cy="366712"/>
          </a:xfrm>
          <a:prstGeom prst="rect">
            <a:avLst/>
          </a:prstGeom>
          <a:solidFill>
            <a:srgbClr val="1DDBD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What we don’t know we don’t know</a:t>
            </a:r>
          </a:p>
        </p:txBody>
      </p:sp>
      <p:sp>
        <p:nvSpPr>
          <p:cNvPr id="58373" name="Text Box 5">
            <a:extLst>
              <a:ext uri="{FF2B5EF4-FFF2-40B4-BE49-F238E27FC236}">
                <a16:creationId xmlns:a16="http://schemas.microsoft.com/office/drawing/2014/main" id="{ECAA07BB-D0BA-4FEE-8C75-25E3E5AFAFCA}"/>
              </a:ext>
            </a:extLst>
          </p:cNvPr>
          <p:cNvSpPr txBox="1">
            <a:spLocks noChangeArrowheads="1"/>
          </p:cNvSpPr>
          <p:nvPr/>
        </p:nvSpPr>
        <p:spPr bwMode="auto">
          <a:xfrm>
            <a:off x="7164388" y="3067050"/>
            <a:ext cx="1676400" cy="641350"/>
          </a:xfrm>
          <a:prstGeom prst="rect">
            <a:avLst/>
          </a:prstGeom>
          <a:solidFill>
            <a:srgbClr val="1DDBD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What we know we don’t know</a:t>
            </a:r>
          </a:p>
        </p:txBody>
      </p:sp>
      <p:sp>
        <p:nvSpPr>
          <p:cNvPr id="58374" name="Text Box 6">
            <a:extLst>
              <a:ext uri="{FF2B5EF4-FFF2-40B4-BE49-F238E27FC236}">
                <a16:creationId xmlns:a16="http://schemas.microsoft.com/office/drawing/2014/main" id="{91D2B89F-3C10-4D11-B2AB-F77EE8499CDA}"/>
              </a:ext>
            </a:extLst>
          </p:cNvPr>
          <p:cNvSpPr txBox="1">
            <a:spLocks noChangeArrowheads="1"/>
          </p:cNvSpPr>
          <p:nvPr/>
        </p:nvSpPr>
        <p:spPr bwMode="auto">
          <a:xfrm>
            <a:off x="7603161" y="4537214"/>
            <a:ext cx="1524000" cy="366713"/>
          </a:xfrm>
          <a:prstGeom prst="rect">
            <a:avLst/>
          </a:prstGeom>
          <a:solidFill>
            <a:srgbClr val="1DDBD6"/>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What we know</a:t>
            </a:r>
          </a:p>
        </p:txBody>
      </p:sp>
      <p:sp>
        <p:nvSpPr>
          <p:cNvPr id="58375" name="Line 7">
            <a:extLst>
              <a:ext uri="{FF2B5EF4-FFF2-40B4-BE49-F238E27FC236}">
                <a16:creationId xmlns:a16="http://schemas.microsoft.com/office/drawing/2014/main" id="{BB69D664-4368-425F-B336-04908A37F1E7}"/>
              </a:ext>
            </a:extLst>
          </p:cNvPr>
          <p:cNvSpPr>
            <a:spLocks noChangeShapeType="1"/>
          </p:cNvSpPr>
          <p:nvPr/>
        </p:nvSpPr>
        <p:spPr bwMode="auto">
          <a:xfrm>
            <a:off x="5446713" y="3860800"/>
            <a:ext cx="2077615" cy="935032"/>
          </a:xfrm>
          <a:prstGeom prst="line">
            <a:avLst/>
          </a:prstGeom>
          <a:noFill/>
          <a:ln w="19050">
            <a:solidFill>
              <a:srgbClr val="0000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8376" name="Text Box 8">
            <a:extLst>
              <a:ext uri="{FF2B5EF4-FFF2-40B4-BE49-F238E27FC236}">
                <a16:creationId xmlns:a16="http://schemas.microsoft.com/office/drawing/2014/main" id="{59A4E73C-EA53-4DE4-BE6B-FE8658A42B61}"/>
              </a:ext>
            </a:extLst>
          </p:cNvPr>
          <p:cNvSpPr txBox="1">
            <a:spLocks noChangeArrowheads="1"/>
          </p:cNvSpPr>
          <p:nvPr/>
        </p:nvSpPr>
        <p:spPr bwMode="auto">
          <a:xfrm>
            <a:off x="1971" y="4364038"/>
            <a:ext cx="356196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800" b="1" dirty="0">
                <a:latin typeface="Arial Narrow" panose="020B0606020202030204" pitchFamily="34" charset="0"/>
              </a:rPr>
              <a:t>Most of what we need to know to make good decisions today is outside our comprehension: we don’t even know it’s there.</a:t>
            </a:r>
          </a:p>
        </p:txBody>
      </p:sp>
      <p:sp>
        <p:nvSpPr>
          <p:cNvPr id="58377" name="Line 9">
            <a:extLst>
              <a:ext uri="{FF2B5EF4-FFF2-40B4-BE49-F238E27FC236}">
                <a16:creationId xmlns:a16="http://schemas.microsoft.com/office/drawing/2014/main" id="{AC30E857-22DB-466E-9F7B-C28315ACDDC3}"/>
              </a:ext>
            </a:extLst>
          </p:cNvPr>
          <p:cNvSpPr>
            <a:spLocks noChangeShapeType="1"/>
          </p:cNvSpPr>
          <p:nvPr/>
        </p:nvSpPr>
        <p:spPr bwMode="auto">
          <a:xfrm>
            <a:off x="4648200" y="3940175"/>
            <a:ext cx="2667000" cy="0"/>
          </a:xfrm>
          <a:prstGeom prst="line">
            <a:avLst/>
          </a:prstGeom>
          <a:noFill/>
          <a:ln>
            <a:noFill/>
          </a:ln>
          <a:extLst>
            <a:ext uri="{909E8E84-426E-40DD-AFC4-6F175D3DCCD1}">
              <a14:hiddenFill xmlns:a14="http://schemas.microsoft.com/office/drawing/2010/main">
                <a:no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8378" name="Line 10">
            <a:extLst>
              <a:ext uri="{FF2B5EF4-FFF2-40B4-BE49-F238E27FC236}">
                <a16:creationId xmlns:a16="http://schemas.microsoft.com/office/drawing/2014/main" id="{0815948D-6A52-455E-A014-4735B3E30E71}"/>
              </a:ext>
            </a:extLst>
          </p:cNvPr>
          <p:cNvSpPr>
            <a:spLocks noChangeShapeType="1"/>
          </p:cNvSpPr>
          <p:nvPr/>
        </p:nvSpPr>
        <p:spPr bwMode="auto">
          <a:xfrm flipV="1">
            <a:off x="5486400" y="2334304"/>
            <a:ext cx="2286000" cy="1295400"/>
          </a:xfrm>
          <a:prstGeom prst="line">
            <a:avLst/>
          </a:prstGeom>
          <a:noFill/>
          <a:ln w="19050">
            <a:solidFill>
              <a:srgbClr val="0000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8379" name="Line 11">
            <a:extLst>
              <a:ext uri="{FF2B5EF4-FFF2-40B4-BE49-F238E27FC236}">
                <a16:creationId xmlns:a16="http://schemas.microsoft.com/office/drawing/2014/main" id="{F26119B0-80F2-4CE6-B8BC-6376F9891C66}"/>
              </a:ext>
            </a:extLst>
          </p:cNvPr>
          <p:cNvSpPr>
            <a:spLocks noChangeShapeType="1"/>
          </p:cNvSpPr>
          <p:nvPr/>
        </p:nvSpPr>
        <p:spPr bwMode="auto">
          <a:xfrm>
            <a:off x="5462588" y="3741622"/>
            <a:ext cx="2520950" cy="792162"/>
          </a:xfrm>
          <a:prstGeom prst="line">
            <a:avLst/>
          </a:prstGeom>
          <a:noFill/>
          <a:ln w="19050">
            <a:solidFill>
              <a:srgbClr val="000066"/>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8380" name="Text Box 12">
            <a:extLst>
              <a:ext uri="{FF2B5EF4-FFF2-40B4-BE49-F238E27FC236}">
                <a16:creationId xmlns:a16="http://schemas.microsoft.com/office/drawing/2014/main" id="{0F489AF3-E15E-4BF7-A892-BE12ADA3E6A7}"/>
              </a:ext>
            </a:extLst>
          </p:cNvPr>
          <p:cNvSpPr txBox="1">
            <a:spLocks noChangeArrowheads="1"/>
          </p:cNvSpPr>
          <p:nvPr/>
        </p:nvSpPr>
        <p:spPr bwMode="auto">
          <a:xfrm>
            <a:off x="250825" y="1916113"/>
            <a:ext cx="4876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AU" altLang="en-US" sz="1800" b="1">
                <a:latin typeface="Arial Narrow" panose="020B0606020202030204" pitchFamily="34" charset="0"/>
              </a:rPr>
              <a:t>All our knowledge is about the past, but all our decisions are about the future.</a:t>
            </a:r>
          </a:p>
        </p:txBody>
      </p:sp>
      <p:sp>
        <p:nvSpPr>
          <p:cNvPr id="58381" name="Line 13">
            <a:extLst>
              <a:ext uri="{FF2B5EF4-FFF2-40B4-BE49-F238E27FC236}">
                <a16:creationId xmlns:a16="http://schemas.microsoft.com/office/drawing/2014/main" id="{C54DA1C4-82D5-4B05-8DFD-4B3A1A1A20D3}"/>
              </a:ext>
            </a:extLst>
          </p:cNvPr>
          <p:cNvSpPr>
            <a:spLocks noChangeShapeType="1"/>
          </p:cNvSpPr>
          <p:nvPr/>
        </p:nvSpPr>
        <p:spPr bwMode="auto">
          <a:xfrm>
            <a:off x="5478463" y="3708400"/>
            <a:ext cx="2663825" cy="0"/>
          </a:xfrm>
          <a:prstGeom prst="line">
            <a:avLst/>
          </a:prstGeom>
          <a:noFill/>
          <a:ln w="19050">
            <a:solidFill>
              <a:srgbClr val="0000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8382" name="Text Box 14">
            <a:extLst>
              <a:ext uri="{FF2B5EF4-FFF2-40B4-BE49-F238E27FC236}">
                <a16:creationId xmlns:a16="http://schemas.microsoft.com/office/drawing/2014/main" id="{EA493E50-3996-4A91-9B16-E51841AEC344}"/>
              </a:ext>
            </a:extLst>
          </p:cNvPr>
          <p:cNvSpPr txBox="1">
            <a:spLocks noChangeArrowheads="1"/>
          </p:cNvSpPr>
          <p:nvPr/>
        </p:nvSpPr>
        <p:spPr bwMode="auto">
          <a:xfrm>
            <a:off x="3767154" y="3619500"/>
            <a:ext cx="1727200" cy="641350"/>
          </a:xfrm>
          <a:prstGeom prst="rect">
            <a:avLst/>
          </a:prstGeom>
          <a:solidFill>
            <a:srgbClr val="FF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1800" b="1" dirty="0">
                <a:latin typeface="Arial Narrow" panose="020B0606020202030204" pitchFamily="34" charset="0"/>
              </a:rPr>
              <a:t>What we think we know</a:t>
            </a:r>
          </a:p>
        </p:txBody>
      </p:sp>
      <p:sp>
        <p:nvSpPr>
          <p:cNvPr id="58383" name="AutoShape 15">
            <a:extLst>
              <a:ext uri="{FF2B5EF4-FFF2-40B4-BE49-F238E27FC236}">
                <a16:creationId xmlns:a16="http://schemas.microsoft.com/office/drawing/2014/main" id="{E3C47A2D-DA2B-419A-877F-5E58607153CF}"/>
              </a:ext>
            </a:extLst>
          </p:cNvPr>
          <p:cNvSpPr>
            <a:spLocks/>
          </p:cNvSpPr>
          <p:nvPr/>
        </p:nvSpPr>
        <p:spPr bwMode="auto">
          <a:xfrm>
            <a:off x="7164388" y="3932238"/>
            <a:ext cx="80962" cy="863600"/>
          </a:xfrm>
          <a:prstGeom prst="rightBrace">
            <a:avLst>
              <a:gd name="adj1" fmla="val 88889"/>
              <a:gd name="adj2" fmla="val 50000"/>
            </a:avLst>
          </a:prstGeom>
          <a:noFill/>
          <a:ln w="9525">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58384" name="Line 16">
            <a:extLst>
              <a:ext uri="{FF2B5EF4-FFF2-40B4-BE49-F238E27FC236}">
                <a16:creationId xmlns:a16="http://schemas.microsoft.com/office/drawing/2014/main" id="{EC3EFA63-8BB6-4A26-88BA-3B6D68D519B9}"/>
              </a:ext>
            </a:extLst>
          </p:cNvPr>
          <p:cNvSpPr>
            <a:spLocks noChangeShapeType="1"/>
          </p:cNvSpPr>
          <p:nvPr/>
        </p:nvSpPr>
        <p:spPr bwMode="auto">
          <a:xfrm>
            <a:off x="5478463" y="3979985"/>
            <a:ext cx="1607092" cy="201479"/>
          </a:xfrm>
          <a:prstGeom prst="line">
            <a:avLst/>
          </a:prstGeom>
          <a:noFill/>
          <a:ln w="1905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3F12433-E10C-4F4A-AA5D-D2209DA915CF}"/>
              </a:ext>
            </a:extLst>
          </p:cNvPr>
          <p:cNvSpPr>
            <a:spLocks noGrp="1"/>
          </p:cNvSpPr>
          <p:nvPr>
            <p:ph type="title"/>
          </p:nvPr>
        </p:nvSpPr>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60419" name="Rectangle 3">
            <a:extLst>
              <a:ext uri="{FF2B5EF4-FFF2-40B4-BE49-F238E27FC236}">
                <a16:creationId xmlns:a16="http://schemas.microsoft.com/office/drawing/2014/main" id="{645F9730-D053-4965-99F6-0CB99DE87123}"/>
              </a:ext>
            </a:extLst>
          </p:cNvPr>
          <p:cNvSpPr>
            <a:spLocks noGrp="1"/>
          </p:cNvSpPr>
          <p:nvPr>
            <p:ph idx="1"/>
          </p:nvPr>
        </p:nvSpPr>
        <p:spPr>
          <a:xfrm>
            <a:off x="323528" y="1268760"/>
            <a:ext cx="8229600" cy="3917032"/>
          </a:xfrm>
        </p:spPr>
        <p:txBody>
          <a:bodyPr/>
          <a:lstStyle/>
          <a:p>
            <a:pPr marL="285750" indent="-285750" eaLnBrk="1" hangingPunct="1"/>
            <a:r>
              <a:rPr lang="en-AU" altLang="en-US" b="1" dirty="0"/>
              <a:t>Step 1</a:t>
            </a:r>
          </a:p>
          <a:p>
            <a:pPr marL="762000" lvl="1" eaLnBrk="1" hangingPunct="1"/>
            <a:r>
              <a:rPr lang="en-AU" altLang="en-US" dirty="0"/>
              <a:t>Make a commitment to develop and use </a:t>
            </a:r>
            <a:r>
              <a:rPr lang="en-AU" altLang="en-US" b="1" dirty="0"/>
              <a:t>explicit</a:t>
            </a:r>
            <a:r>
              <a:rPr lang="en-AU" altLang="en-US" dirty="0"/>
              <a:t> futures processes. </a:t>
            </a:r>
          </a:p>
          <a:p>
            <a:pPr marL="762000" lvl="1" eaLnBrk="1" hangingPunct="1"/>
            <a:r>
              <a:rPr lang="en-AU" altLang="en-US" dirty="0"/>
              <a:t>Give permission for staff to take time out from the here and now to think about the future.</a:t>
            </a:r>
          </a:p>
          <a:p>
            <a:pPr marL="762000" lvl="1" eaLnBrk="1" hangingPunct="1"/>
            <a:r>
              <a:rPr lang="en-AU" altLang="en-US" dirty="0"/>
              <a:t>Encourage the use of a wide range of methods to support strategic thinking</a:t>
            </a:r>
            <a:r>
              <a:rPr lang="en-AU" altLang="en-US" sz="3200" dirty="0"/>
              <a: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B298844B-D1B6-43B3-98FE-EE160D39FF76}"/>
              </a:ext>
            </a:extLst>
          </p:cNvPr>
          <p:cNvSpPr>
            <a:spLocks noGrp="1"/>
          </p:cNvSpPr>
          <p:nvPr>
            <p:ph type="title"/>
          </p:nvPr>
        </p:nvSpPr>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33796" name="Rectangle 3">
            <a:extLst>
              <a:ext uri="{FF2B5EF4-FFF2-40B4-BE49-F238E27FC236}">
                <a16:creationId xmlns:a16="http://schemas.microsoft.com/office/drawing/2014/main" id="{C0EB19F5-D6A6-44A4-ABCB-E3FA7B4B697B}"/>
              </a:ext>
            </a:extLst>
          </p:cNvPr>
          <p:cNvSpPr>
            <a:spLocks noGrp="1" noChangeArrowheads="1"/>
          </p:cNvSpPr>
          <p:nvPr>
            <p:ph idx="1"/>
          </p:nvPr>
        </p:nvSpPr>
        <p:spPr>
          <a:xfrm>
            <a:off x="395536" y="1340768"/>
            <a:ext cx="8229600" cy="3917032"/>
          </a:xfrm>
        </p:spPr>
        <p:txBody>
          <a:bodyPr rtlCol="0">
            <a:normAutofit fontScale="92500" lnSpcReduction="20000"/>
          </a:bodyPr>
          <a:lstStyle/>
          <a:p>
            <a:pPr marL="285750" indent="-285750" eaLnBrk="1" fontAlgn="auto" hangingPunct="1">
              <a:lnSpc>
                <a:spcPct val="90000"/>
              </a:lnSpc>
              <a:spcAft>
                <a:spcPts val="0"/>
              </a:spcAft>
              <a:defRPr/>
            </a:pPr>
            <a:r>
              <a:rPr lang="en-AU" b="1" dirty="0"/>
              <a:t>Step 2</a:t>
            </a:r>
          </a:p>
          <a:p>
            <a:pPr marL="762000" lvl="1" eaLnBrk="1" fontAlgn="auto" hangingPunct="1">
              <a:lnSpc>
                <a:spcPct val="90000"/>
              </a:lnSpc>
              <a:spcAft>
                <a:spcPts val="0"/>
              </a:spcAft>
              <a:defRPr/>
            </a:pPr>
            <a:r>
              <a:rPr lang="en-AU" dirty="0"/>
              <a:t>Build a scanning framework – what do we need to know more about?  What do we need to keep an eye on over time?</a:t>
            </a:r>
          </a:p>
          <a:p>
            <a:pPr marL="762000" lvl="1" eaLnBrk="1" fontAlgn="auto" hangingPunct="1">
              <a:lnSpc>
                <a:spcPct val="90000"/>
              </a:lnSpc>
              <a:spcAft>
                <a:spcPts val="0"/>
              </a:spcAft>
              <a:defRPr/>
            </a:pPr>
            <a:r>
              <a:rPr lang="en-AU" dirty="0"/>
              <a:t>Value multiple sources of information – quantitative, qualitative, from staff, from experts, hard data, possibilities…</a:t>
            </a:r>
          </a:p>
          <a:p>
            <a:pPr marL="762000" lvl="1" eaLnBrk="1" fontAlgn="auto" hangingPunct="1">
              <a:lnSpc>
                <a:spcPct val="90000"/>
              </a:lnSpc>
              <a:spcAft>
                <a:spcPts val="0"/>
              </a:spcAft>
              <a:defRPr/>
            </a:pPr>
            <a:r>
              <a:rPr lang="en-AU" dirty="0"/>
              <a:t>Value information that relates directly to strategy implementation today and information that is a bit more ‘left field’ and seemingly unrelated.</a:t>
            </a:r>
          </a:p>
          <a:p>
            <a:pPr marL="762000" lvl="1" eaLnBrk="1" fontAlgn="auto" hangingPunct="1">
              <a:lnSpc>
                <a:spcPct val="90000"/>
              </a:lnSpc>
              <a:spcAft>
                <a:spcPts val="0"/>
              </a:spcAft>
              <a:defRPr/>
            </a:pPr>
            <a:r>
              <a:rPr lang="en-AU" dirty="0"/>
              <a:t>Scan the mainstream and the periphery.</a:t>
            </a:r>
          </a:p>
          <a:p>
            <a:pPr marL="285750" indent="-285750" eaLnBrk="1" fontAlgn="auto" hangingPunct="1">
              <a:lnSpc>
                <a:spcPct val="90000"/>
              </a:lnSpc>
              <a:spcAft>
                <a:spcPts val="0"/>
              </a:spcAft>
              <a:defRPr/>
            </a:pPr>
            <a:endParaRPr lang="en-US" sz="28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2E675B24-E227-45BB-8480-58BCA327523F}"/>
              </a:ext>
            </a:extLst>
          </p:cNvPr>
          <p:cNvSpPr>
            <a:spLocks noGrp="1"/>
          </p:cNvSpPr>
          <p:nvPr>
            <p:ph type="title"/>
          </p:nvPr>
        </p:nvSpPr>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62467" name="Rectangle 3">
            <a:extLst>
              <a:ext uri="{FF2B5EF4-FFF2-40B4-BE49-F238E27FC236}">
                <a16:creationId xmlns:a16="http://schemas.microsoft.com/office/drawing/2014/main" id="{24862539-E634-45A9-806D-30F99F0B4CD4}"/>
              </a:ext>
            </a:extLst>
          </p:cNvPr>
          <p:cNvSpPr>
            <a:spLocks noGrp="1"/>
          </p:cNvSpPr>
          <p:nvPr>
            <p:ph idx="1"/>
          </p:nvPr>
        </p:nvSpPr>
        <p:spPr>
          <a:xfrm>
            <a:off x="468313" y="1484313"/>
            <a:ext cx="7543800" cy="4800600"/>
          </a:xfrm>
        </p:spPr>
        <p:txBody>
          <a:bodyPr/>
          <a:lstStyle/>
          <a:p>
            <a:pPr marL="285750" indent="-285750" eaLnBrk="1" hangingPunct="1"/>
            <a:r>
              <a:rPr lang="en-AU" altLang="en-US" b="1" dirty="0"/>
              <a:t>Step 3</a:t>
            </a:r>
          </a:p>
          <a:p>
            <a:pPr marL="762000" lvl="1" eaLnBrk="1" hangingPunct="1"/>
            <a:r>
              <a:rPr lang="en-AU" altLang="en-US" dirty="0"/>
              <a:t>Systematically and regularly review and interpret scanning reports using a range of approaches – </a:t>
            </a:r>
          </a:p>
          <a:p>
            <a:pPr marL="1276350" lvl="2" eaLnBrk="1" hangingPunct="1"/>
            <a:r>
              <a:rPr lang="en-AU" altLang="en-US" dirty="0"/>
              <a:t>What does this mean?</a:t>
            </a:r>
          </a:p>
          <a:p>
            <a:pPr marL="1276350" lvl="2" eaLnBrk="1" hangingPunct="1"/>
            <a:r>
              <a:rPr lang="en-AU" altLang="en-US" dirty="0"/>
              <a:t>Is there anything we need to pay attention to now?</a:t>
            </a:r>
            <a:endParaRPr lang="en-US"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5">
            <a:extLst>
              <a:ext uri="{FF2B5EF4-FFF2-40B4-BE49-F238E27FC236}">
                <a16:creationId xmlns:a16="http://schemas.microsoft.com/office/drawing/2014/main" id="{DA241625-ED5F-44A5-AC58-BF5A07BB43B7}"/>
              </a:ext>
            </a:extLst>
          </p:cNvPr>
          <p:cNvSpPr>
            <a:spLocks noGrp="1"/>
          </p:cNvSpPr>
          <p:nvPr>
            <p:ph type="title"/>
          </p:nvPr>
        </p:nvSpPr>
        <p:spPr>
          <a:noFill/>
        </p:spPr>
        <p:txBody>
          <a:bodyPr/>
          <a:lstStyle/>
          <a:p>
            <a:pPr eaLnBrk="1" hangingPunct="1"/>
            <a:r>
              <a:rPr lang="en-AU" altLang="en-US" sz="3200" b="1">
                <a:solidFill>
                  <a:srgbClr val="0000FF"/>
                </a:solidFill>
              </a:rPr>
              <a:t>How do you ‘do’ Strategic Foresight?</a:t>
            </a:r>
            <a:endParaRPr lang="en-US" altLang="en-US" sz="3200" b="1">
              <a:solidFill>
                <a:srgbClr val="0000FF"/>
              </a:solidFill>
            </a:endParaRPr>
          </a:p>
        </p:txBody>
      </p:sp>
      <p:sp>
        <p:nvSpPr>
          <p:cNvPr id="63491" name="Rectangle 2">
            <a:extLst>
              <a:ext uri="{FF2B5EF4-FFF2-40B4-BE49-F238E27FC236}">
                <a16:creationId xmlns:a16="http://schemas.microsoft.com/office/drawing/2014/main" id="{22E0C5AF-C52C-4C43-A284-D7076C11051C}"/>
              </a:ext>
            </a:extLst>
          </p:cNvPr>
          <p:cNvSpPr>
            <a:spLocks noGrp="1"/>
          </p:cNvSpPr>
          <p:nvPr>
            <p:ph idx="1"/>
          </p:nvPr>
        </p:nvSpPr>
        <p:spPr/>
        <p:txBody>
          <a:bodyPr/>
          <a:lstStyle/>
          <a:p>
            <a:pPr marL="285750" indent="-285750" eaLnBrk="1" hangingPunct="1"/>
            <a:r>
              <a:rPr lang="en-AU" altLang="en-US" b="1"/>
              <a:t>Step 4</a:t>
            </a:r>
          </a:p>
          <a:p>
            <a:pPr marL="762000" lvl="1" eaLnBrk="1" hangingPunct="1"/>
            <a:r>
              <a:rPr lang="en-AU" altLang="en-US"/>
              <a:t>Have regular strategy events or processes to </a:t>
            </a:r>
            <a:r>
              <a:rPr lang="en-AU" altLang="en-US" b="1"/>
              <a:t>collectively </a:t>
            </a:r>
            <a:r>
              <a:rPr lang="en-AU" altLang="en-US"/>
              <a:t>consider information that has been gathered over time.</a:t>
            </a:r>
          </a:p>
          <a:p>
            <a:pPr marL="762000" lvl="1" eaLnBrk="1" hangingPunct="1"/>
            <a:endParaRPr lang="en-AU" altLang="en-US"/>
          </a:p>
          <a:p>
            <a:pPr marL="285750" indent="-285750" eaLnBrk="1" hangingPunct="1"/>
            <a:r>
              <a:rPr lang="en-AU" altLang="en-US" b="1"/>
              <a:t>Step 5</a:t>
            </a:r>
          </a:p>
          <a:p>
            <a:pPr marL="762000" lvl="1" eaLnBrk="1" hangingPunct="1"/>
            <a:r>
              <a:rPr lang="en-AU" altLang="en-US"/>
              <a:t>Make strategy decisions, and review them regularly. The world can change overnight.</a:t>
            </a:r>
          </a:p>
          <a:p>
            <a:pPr marL="762000" lvl="1" eaLnBrk="1" hangingPunct="1"/>
            <a:endParaRPr lang="en-US" altLang="en-US"/>
          </a:p>
          <a:p>
            <a:pPr marL="285750" indent="-285750" eaLnBrk="1" hangingPunct="1">
              <a:buFont typeface="Wingdings" panose="05000000000000000000" pitchFamily="2" charset="2"/>
              <a:buNone/>
            </a:pPr>
            <a:endParaRPr lang="en-US" alt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0DF97BD2-8E31-41CE-A650-3741AE7F4281}"/>
              </a:ext>
            </a:extLst>
          </p:cNvPr>
          <p:cNvSpPr>
            <a:spLocks noGrp="1"/>
          </p:cNvSpPr>
          <p:nvPr>
            <p:ph type="title"/>
          </p:nvPr>
        </p:nvSpPr>
        <p:spPr/>
        <p:txBody>
          <a:bodyPr/>
          <a:lstStyle/>
          <a:p>
            <a:pPr eaLnBrk="1" hangingPunct="1"/>
            <a:r>
              <a:rPr lang="en-AU" altLang="en-US" b="1">
                <a:solidFill>
                  <a:srgbClr val="0000FF"/>
                </a:solidFill>
              </a:rPr>
              <a:t>Foresight and Strategy</a:t>
            </a:r>
            <a:endParaRPr lang="en-US" altLang="en-US" b="1">
              <a:solidFill>
                <a:srgbClr val="0000FF"/>
              </a:solidFill>
            </a:endParaRPr>
          </a:p>
        </p:txBody>
      </p:sp>
      <p:sp>
        <p:nvSpPr>
          <p:cNvPr id="64515" name="Rectangle 3">
            <a:extLst>
              <a:ext uri="{FF2B5EF4-FFF2-40B4-BE49-F238E27FC236}">
                <a16:creationId xmlns:a16="http://schemas.microsoft.com/office/drawing/2014/main" id="{7EC92167-0F5C-4D03-801B-099200A08C19}"/>
              </a:ext>
            </a:extLst>
          </p:cNvPr>
          <p:cNvSpPr>
            <a:spLocks noGrp="1"/>
          </p:cNvSpPr>
          <p:nvPr>
            <p:ph idx="1"/>
          </p:nvPr>
        </p:nvSpPr>
        <p:spPr/>
        <p:txBody>
          <a:bodyPr/>
          <a:lstStyle/>
          <a:p>
            <a:pPr marL="285750" indent="-285750" eaLnBrk="1" hangingPunct="1"/>
            <a:r>
              <a:rPr lang="en-AU" altLang="en-US"/>
              <a:t>Strategic Foresight is about thinking, not doing.  </a:t>
            </a:r>
          </a:p>
          <a:p>
            <a:pPr marL="285750" indent="-285750" eaLnBrk="1" hangingPunct="1"/>
            <a:endParaRPr lang="en-AU" altLang="en-US"/>
          </a:p>
          <a:p>
            <a:pPr marL="285750" indent="-285750" eaLnBrk="1" hangingPunct="1"/>
            <a:r>
              <a:rPr lang="en-AU" altLang="en-US"/>
              <a:t>Thinking helps the doing.</a:t>
            </a:r>
          </a:p>
          <a:p>
            <a:pPr marL="285750" indent="-285750" eaLnBrk="1" hangingPunct="1"/>
            <a:endParaRPr lang="en-AU" altLang="en-US"/>
          </a:p>
          <a:p>
            <a:pPr marL="285750" indent="-285750" eaLnBrk="1" hangingPunct="1"/>
            <a:r>
              <a:rPr lang="en-AU" altLang="en-US"/>
              <a:t>But … only if time is committed to allow people to</a:t>
            </a:r>
            <a:r>
              <a:rPr lang="en-AU" altLang="en-US" b="1"/>
              <a:t> think</a:t>
            </a:r>
            <a:r>
              <a:rPr lang="en-AU" altLang="en-US"/>
              <a:t> as well as </a:t>
            </a:r>
            <a:r>
              <a:rPr lang="en-AU" altLang="en-US" b="1"/>
              <a:t>do.</a:t>
            </a:r>
          </a:p>
          <a:p>
            <a:pPr marL="285750" indent="-285750" eaLnBrk="1" hangingPunct="1">
              <a:buFont typeface="Wingdings" panose="05000000000000000000" pitchFamily="2" charset="2"/>
              <a:buNone/>
            </a:pPr>
            <a:endParaRPr lang="en-US" altLang="en-US"/>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ED3FCFDF-52E9-49C4-9671-87B12D7A8108}"/>
              </a:ext>
            </a:extLst>
          </p:cNvPr>
          <p:cNvSpPr>
            <a:spLocks noGrp="1"/>
          </p:cNvSpPr>
          <p:nvPr>
            <p:ph type="title"/>
          </p:nvPr>
        </p:nvSpPr>
        <p:spPr/>
        <p:txBody>
          <a:bodyPr/>
          <a:lstStyle/>
          <a:p>
            <a:pPr eaLnBrk="1" hangingPunct="1"/>
            <a:r>
              <a:rPr lang="en-AU" altLang="en-US" b="1">
                <a:solidFill>
                  <a:srgbClr val="0000FF"/>
                </a:solidFill>
              </a:rPr>
              <a:t>Foresight and Strategy</a:t>
            </a:r>
            <a:endParaRPr lang="en-US" altLang="en-US" b="1">
              <a:solidFill>
                <a:srgbClr val="0000FF"/>
              </a:solidFill>
            </a:endParaRPr>
          </a:p>
        </p:txBody>
      </p:sp>
      <p:sp>
        <p:nvSpPr>
          <p:cNvPr id="65539" name="Text Box 3">
            <a:extLst>
              <a:ext uri="{FF2B5EF4-FFF2-40B4-BE49-F238E27FC236}">
                <a16:creationId xmlns:a16="http://schemas.microsoft.com/office/drawing/2014/main" id="{59C69F56-A898-47BF-9962-6582A832EAB5}"/>
              </a:ext>
            </a:extLst>
          </p:cNvPr>
          <p:cNvSpPr txBox="1">
            <a:spLocks noChangeArrowheads="1"/>
          </p:cNvSpPr>
          <p:nvPr/>
        </p:nvSpPr>
        <p:spPr bwMode="auto">
          <a:xfrm>
            <a:off x="3203575" y="2924175"/>
            <a:ext cx="2663825"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Systematically develop and use strategic scanning to inform thinking.</a:t>
            </a:r>
            <a:endParaRPr lang="en-US" altLang="en-US" sz="2400">
              <a:latin typeface="Arial Narrow" panose="020B0606020202030204" pitchFamily="34" charset="0"/>
            </a:endParaRPr>
          </a:p>
        </p:txBody>
      </p:sp>
      <p:sp>
        <p:nvSpPr>
          <p:cNvPr id="65540" name="Text Box 4">
            <a:extLst>
              <a:ext uri="{FF2B5EF4-FFF2-40B4-BE49-F238E27FC236}">
                <a16:creationId xmlns:a16="http://schemas.microsoft.com/office/drawing/2014/main" id="{B14DCA03-5B6E-41CE-BF0D-93964403518E}"/>
              </a:ext>
            </a:extLst>
          </p:cNvPr>
          <p:cNvSpPr txBox="1">
            <a:spLocks noChangeArrowheads="1"/>
          </p:cNvSpPr>
          <p:nvPr/>
        </p:nvSpPr>
        <p:spPr bwMode="auto">
          <a:xfrm>
            <a:off x="1187450" y="1484313"/>
            <a:ext cx="26638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Schedule regular ‘thinking’ time.</a:t>
            </a:r>
            <a:endParaRPr lang="en-US" altLang="en-US" sz="2400">
              <a:latin typeface="Arial Narrow" panose="020B0606020202030204" pitchFamily="34" charset="0"/>
            </a:endParaRPr>
          </a:p>
        </p:txBody>
      </p:sp>
      <p:sp>
        <p:nvSpPr>
          <p:cNvPr id="65541" name="Text Box 5">
            <a:extLst>
              <a:ext uri="{FF2B5EF4-FFF2-40B4-BE49-F238E27FC236}">
                <a16:creationId xmlns:a16="http://schemas.microsoft.com/office/drawing/2014/main" id="{302DD3EE-AFF6-4CEB-BB78-3C2ADBF5342D}"/>
              </a:ext>
            </a:extLst>
          </p:cNvPr>
          <p:cNvSpPr txBox="1">
            <a:spLocks noChangeArrowheads="1"/>
          </p:cNvSpPr>
          <p:nvPr/>
        </p:nvSpPr>
        <p:spPr bwMode="auto">
          <a:xfrm>
            <a:off x="5724525" y="4652963"/>
            <a:ext cx="26638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a:latin typeface="Arial Narrow" panose="020B0606020202030204" pitchFamily="34" charset="0"/>
              </a:rPr>
              <a:t>Use a range of futures methods to structure output.</a:t>
            </a:r>
            <a:endParaRPr lang="en-US" altLang="en-US" sz="2400">
              <a:latin typeface="Arial Narrow" panose="020B0606020202030204" pitchFamily="34" charset="0"/>
            </a:endParaRPr>
          </a:p>
        </p:txBody>
      </p:sp>
      <p:sp>
        <p:nvSpPr>
          <p:cNvPr id="65542" name="Arc 6">
            <a:extLst>
              <a:ext uri="{FF2B5EF4-FFF2-40B4-BE49-F238E27FC236}">
                <a16:creationId xmlns:a16="http://schemas.microsoft.com/office/drawing/2014/main" id="{D3AFEEC5-03EE-4577-9306-327654E4517E}"/>
              </a:ext>
            </a:extLst>
          </p:cNvPr>
          <p:cNvSpPr>
            <a:spLocks/>
          </p:cNvSpPr>
          <p:nvPr/>
        </p:nvSpPr>
        <p:spPr bwMode="auto">
          <a:xfrm flipH="1" flipV="1">
            <a:off x="1692275" y="2276475"/>
            <a:ext cx="1511300" cy="1368425"/>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9525">
            <a:solidFill>
              <a:srgbClr val="FF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5543" name="Arc 7">
            <a:extLst>
              <a:ext uri="{FF2B5EF4-FFF2-40B4-BE49-F238E27FC236}">
                <a16:creationId xmlns:a16="http://schemas.microsoft.com/office/drawing/2014/main" id="{AEC2358D-BA6C-44B1-8F54-98FE62D35441}"/>
              </a:ext>
            </a:extLst>
          </p:cNvPr>
          <p:cNvSpPr>
            <a:spLocks/>
          </p:cNvSpPr>
          <p:nvPr/>
        </p:nvSpPr>
        <p:spPr bwMode="auto">
          <a:xfrm>
            <a:off x="5795963" y="3429000"/>
            <a:ext cx="1368425" cy="1152525"/>
          </a:xfrm>
          <a:custGeom>
            <a:avLst/>
            <a:gdLst>
              <a:gd name="T0" fmla="*/ 0 w 21600"/>
              <a:gd name="T1" fmla="*/ 0 h 21600"/>
              <a:gd name="T2" fmla="*/ 2147483646 w 21600"/>
              <a:gd name="T3" fmla="*/ 2147483646 h 21600"/>
              <a:gd name="T4" fmla="*/ 0 w 21600"/>
              <a:gd name="T5" fmla="*/ 2147483646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9525">
            <a:solidFill>
              <a:srgbClr val="FF0000"/>
            </a:solidFill>
            <a:round/>
            <a:headEnd type="triangle" w="med" len="me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5544" name="Text Box 8">
            <a:extLst>
              <a:ext uri="{FF2B5EF4-FFF2-40B4-BE49-F238E27FC236}">
                <a16:creationId xmlns:a16="http://schemas.microsoft.com/office/drawing/2014/main" id="{B8AC58C1-6012-421E-8FF8-3CEAD8275D23}"/>
              </a:ext>
            </a:extLst>
          </p:cNvPr>
          <p:cNvSpPr txBox="1">
            <a:spLocks noChangeArrowheads="1"/>
          </p:cNvSpPr>
          <p:nvPr/>
        </p:nvSpPr>
        <p:spPr bwMode="auto">
          <a:xfrm>
            <a:off x="1763713" y="5157788"/>
            <a:ext cx="24479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AU" altLang="en-US" sz="2400" b="1">
                <a:latin typeface="Arial Narrow" panose="020B0606020202030204" pitchFamily="34" charset="0"/>
              </a:rPr>
              <a:t>Make Strategy</a:t>
            </a:r>
            <a:endParaRPr lang="en-US" altLang="en-US" sz="2400" b="1">
              <a:latin typeface="Arial Narrow" panose="020B0606020202030204" pitchFamily="34" charset="0"/>
            </a:endParaRPr>
          </a:p>
        </p:txBody>
      </p:sp>
      <p:sp>
        <p:nvSpPr>
          <p:cNvPr id="65545" name="Line 9">
            <a:extLst>
              <a:ext uri="{FF2B5EF4-FFF2-40B4-BE49-F238E27FC236}">
                <a16:creationId xmlns:a16="http://schemas.microsoft.com/office/drawing/2014/main" id="{C6264C20-D794-462B-8F94-43D0C27FE91E}"/>
              </a:ext>
            </a:extLst>
          </p:cNvPr>
          <p:cNvSpPr>
            <a:spLocks noChangeShapeType="1"/>
          </p:cNvSpPr>
          <p:nvPr/>
        </p:nvSpPr>
        <p:spPr bwMode="auto">
          <a:xfrm flipH="1">
            <a:off x="4140200" y="5373688"/>
            <a:ext cx="1511300" cy="0"/>
          </a:xfrm>
          <a:prstGeom prst="line">
            <a:avLst/>
          </a:prstGeom>
          <a:noFill/>
          <a:ln w="38100">
            <a:solidFill>
              <a:srgbClr val="FF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221F754F-F2AB-4B08-AFF1-6343012A86BB}"/>
              </a:ext>
            </a:extLst>
          </p:cNvPr>
          <p:cNvSpPr>
            <a:spLocks noGrp="1"/>
          </p:cNvSpPr>
          <p:nvPr>
            <p:ph type="title"/>
          </p:nvPr>
        </p:nvSpPr>
        <p:spPr/>
        <p:txBody>
          <a:bodyPr/>
          <a:lstStyle/>
          <a:p>
            <a:pPr eaLnBrk="1" hangingPunct="1"/>
            <a:r>
              <a:rPr lang="en-AU" altLang="en-US" b="1">
                <a:solidFill>
                  <a:srgbClr val="0000FF"/>
                </a:solidFill>
              </a:rPr>
              <a:t>Foresight and Strategy</a:t>
            </a:r>
            <a:endParaRPr lang="en-US" altLang="en-US" b="1">
              <a:solidFill>
                <a:srgbClr val="0000FF"/>
              </a:solidFill>
            </a:endParaRPr>
          </a:p>
        </p:txBody>
      </p:sp>
      <p:sp>
        <p:nvSpPr>
          <p:cNvPr id="66563" name="Rectangle 3">
            <a:extLst>
              <a:ext uri="{FF2B5EF4-FFF2-40B4-BE49-F238E27FC236}">
                <a16:creationId xmlns:a16="http://schemas.microsoft.com/office/drawing/2014/main" id="{E5A4B9F8-C0FD-4FE0-9D7A-2D9651ECDC18}"/>
              </a:ext>
            </a:extLst>
          </p:cNvPr>
          <p:cNvSpPr>
            <a:spLocks noGrp="1"/>
          </p:cNvSpPr>
          <p:nvPr>
            <p:ph idx="1"/>
          </p:nvPr>
        </p:nvSpPr>
        <p:spPr/>
        <p:txBody>
          <a:bodyPr/>
          <a:lstStyle/>
          <a:p>
            <a:pPr marL="285750" indent="-285750" eaLnBrk="1" hangingPunct="1">
              <a:lnSpc>
                <a:spcPct val="90000"/>
              </a:lnSpc>
            </a:pPr>
            <a:r>
              <a:rPr lang="en-AU" altLang="en-US" sz="2800" dirty="0"/>
              <a:t>There may be no apparent link between foresight work and day-to-day work.</a:t>
            </a:r>
          </a:p>
          <a:p>
            <a:pPr marL="285750" indent="-285750" algn="ctr" eaLnBrk="1" hangingPunct="1">
              <a:lnSpc>
                <a:spcPct val="90000"/>
              </a:lnSpc>
              <a:buFont typeface="Wingdings" panose="05000000000000000000" pitchFamily="2" charset="2"/>
              <a:buNone/>
            </a:pPr>
            <a:endParaRPr lang="en-AU" altLang="en-US" sz="2800" dirty="0"/>
          </a:p>
          <a:p>
            <a:pPr marL="285750" indent="-285750" eaLnBrk="1" hangingPunct="1">
              <a:lnSpc>
                <a:spcPct val="90000"/>
              </a:lnSpc>
            </a:pPr>
            <a:r>
              <a:rPr lang="en-AU" altLang="en-US" sz="2800" dirty="0"/>
              <a:t>Assumption that tangible results are the only valid results.  Intangible results in terms of changes in thinking are not readily measured.</a:t>
            </a:r>
          </a:p>
          <a:p>
            <a:pPr marL="285750" indent="-285750" algn="ctr" eaLnBrk="1" hangingPunct="1">
              <a:lnSpc>
                <a:spcPct val="90000"/>
              </a:lnSpc>
              <a:buFont typeface="Wingdings" panose="05000000000000000000" pitchFamily="2" charset="2"/>
              <a:buNone/>
            </a:pPr>
            <a:endParaRPr lang="en-AU" altLang="en-US" sz="2800" b="1" dirty="0"/>
          </a:p>
          <a:p>
            <a:pPr marL="285750" indent="-285750" algn="ctr" eaLnBrk="1" hangingPunct="1">
              <a:lnSpc>
                <a:spcPct val="90000"/>
              </a:lnSpc>
              <a:buFont typeface="Wingdings" panose="05000000000000000000" pitchFamily="2" charset="2"/>
              <a:buNone/>
            </a:pPr>
            <a:r>
              <a:rPr lang="en-AU" altLang="en-US" sz="2800" b="1" dirty="0"/>
              <a:t>The benefit of foresight is only apparent in hindsight!</a:t>
            </a:r>
          </a:p>
          <a:p>
            <a:pPr marL="285750" indent="-285750" algn="ctr" eaLnBrk="1" hangingPunct="1">
              <a:lnSpc>
                <a:spcPct val="90000"/>
              </a:lnSpc>
              <a:buFont typeface="Wingdings" panose="05000000000000000000" pitchFamily="2" charset="2"/>
              <a:buNone/>
            </a:pPr>
            <a:endParaRPr lang="en-US" altLang="en-US" sz="3600"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2492</TotalTime>
  <Words>2853</Words>
  <Application>Microsoft Office PowerPoint</Application>
  <PresentationFormat>On-screen Show (4:3)</PresentationFormat>
  <Paragraphs>480</Paragraphs>
  <Slides>50</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Arial</vt:lpstr>
      <vt:lpstr>Arial Narrow</vt:lpstr>
      <vt:lpstr>Myriad Pro</vt:lpstr>
      <vt:lpstr>Times</vt:lpstr>
      <vt:lpstr>Times New Roman</vt:lpstr>
      <vt:lpstr>Verdana</vt:lpstr>
      <vt:lpstr>Wingdings</vt:lpstr>
      <vt:lpstr>20140311PresentationUWTSDTemplate</vt:lpstr>
      <vt:lpstr>  Managing in complex environments: Strategies, Insights and Solutions MICE SPBD 7006 Week 10 (Lecture 10)</vt:lpstr>
      <vt:lpstr>Entrepreneur, the importance of   HR and the role of personality</vt:lpstr>
      <vt:lpstr>the role of personality….. </vt:lpstr>
      <vt:lpstr>the role of personality…..</vt:lpstr>
      <vt:lpstr>the role of personality…..</vt:lpstr>
      <vt:lpstr>in Summary……</vt:lpstr>
      <vt:lpstr>Power and Innovation</vt:lpstr>
      <vt:lpstr>Power and Innovation –     the problem</vt:lpstr>
      <vt:lpstr>Micro and Macro Power</vt:lpstr>
      <vt:lpstr>Micro and Macro Power</vt:lpstr>
      <vt:lpstr>a) Power of Resources</vt:lpstr>
      <vt:lpstr>b) Power of Process</vt:lpstr>
      <vt:lpstr>c) Power of Meaning</vt:lpstr>
      <vt:lpstr>Power &amp; its relation to Innovation</vt:lpstr>
      <vt:lpstr>Power &amp; its relation to Innovation                                               contd…..</vt:lpstr>
      <vt:lpstr>Innovation and Strategic Foresight Options</vt:lpstr>
      <vt:lpstr>Terminology</vt:lpstr>
      <vt:lpstr>Terminology</vt:lpstr>
      <vt:lpstr>Terminology</vt:lpstr>
      <vt:lpstr>Developing Strategy</vt:lpstr>
      <vt:lpstr>The External Environment (E.g. Universities)</vt:lpstr>
      <vt:lpstr>The Strategic Landscape</vt:lpstr>
      <vt:lpstr>Strategic Foresight &amp; Strategy</vt:lpstr>
      <vt:lpstr>Developing Strategy (e.g. University)</vt:lpstr>
      <vt:lpstr>Strategy Framework</vt:lpstr>
      <vt:lpstr>Strategy Framework</vt:lpstr>
      <vt:lpstr>PowerPoint Presentation</vt:lpstr>
      <vt:lpstr>A Foresight Framework</vt:lpstr>
      <vt:lpstr>A Foresight Framework</vt:lpstr>
      <vt:lpstr>A Foresight Framework</vt:lpstr>
      <vt:lpstr>A Foresight Framework</vt:lpstr>
      <vt:lpstr>A Foresight Framework</vt:lpstr>
      <vt:lpstr>A Foresight Framework</vt:lpstr>
      <vt:lpstr>Building a Strategic Foresight Capacity</vt:lpstr>
      <vt:lpstr>Building a Strategic Foresight Capacity</vt:lpstr>
      <vt:lpstr>Building a Strategic Foresight Capacity</vt:lpstr>
      <vt:lpstr>Building a Strategic Foresight Capacity</vt:lpstr>
      <vt:lpstr>Institutional Time</vt:lpstr>
      <vt:lpstr>Institutional Time</vt:lpstr>
      <vt:lpstr>Institutional Time</vt:lpstr>
      <vt:lpstr>Institutional Time</vt:lpstr>
      <vt:lpstr>Why strategic foresight?</vt:lpstr>
      <vt:lpstr>Why Strategic Foresight?</vt:lpstr>
      <vt:lpstr>How do you ‘do’ Strategic Foresight?</vt:lpstr>
      <vt:lpstr>How do you ‘do’ Strategic Foresight?</vt:lpstr>
      <vt:lpstr>How do you ‘do’ Strategic Foresight?</vt:lpstr>
      <vt:lpstr>How do you ‘do’ Strategic Foresight?</vt:lpstr>
      <vt:lpstr>Foresight and Strategy</vt:lpstr>
      <vt:lpstr>Foresight and Strategy</vt:lpstr>
      <vt:lpstr>Foresight and Strategy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147</cp:revision>
  <cp:lastPrinted>2018-07-09T15:27:01Z</cp:lastPrinted>
  <dcterms:created xsi:type="dcterms:W3CDTF">2002-10-07T19:43:58Z</dcterms:created>
  <dcterms:modified xsi:type="dcterms:W3CDTF">2020-06-15T12:05:24Z</dcterms:modified>
</cp:coreProperties>
</file>