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71" r:id="rId5"/>
    <p:sldId id="280" r:id="rId6"/>
    <p:sldId id="272" r:id="rId7"/>
    <p:sldId id="276" r:id="rId8"/>
    <p:sldId id="275" r:id="rId9"/>
    <p:sldId id="274" r:id="rId10"/>
    <p:sldId id="273" r:id="rId11"/>
    <p:sldId id="279" r:id="rId12"/>
    <p:sldId id="278" r:id="rId13"/>
    <p:sldId id="26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616BD1-CF48-C7C0-484F-1ED0658D84F3}" v="659" dt="2026-03-22T19:51:05.906"/>
    <p1510:client id="{EF4A8609-B4D2-DDAD-D588-1BFC6143878F}" v="2867" dt="2026-03-20T19:58:33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06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351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02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353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452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6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96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433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96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860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619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ncerresearchuk.org" TargetMode="External"/><Relationship Id="rId7" Type="http://schemas.openxmlformats.org/officeDocument/2006/relationships/hyperlink" Target="http://www.who.int" TargetMode="External"/><Relationship Id="rId2" Type="http://schemas.openxmlformats.org/officeDocument/2006/relationships/hyperlink" Target="http://www.cancer.or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respiratorytherapyzone.com" TargetMode="External"/><Relationship Id="rId5" Type="http://schemas.openxmlformats.org/officeDocument/2006/relationships/hyperlink" Target="http://www.england.nhs.uk" TargetMode="External"/><Relationship Id="rId4" Type="http://schemas.openxmlformats.org/officeDocument/2006/relationships/hyperlink" Target="http://www.nice.org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7511" y="801203"/>
            <a:ext cx="7768235" cy="7525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000">
                <a:latin typeface="Arial Nova"/>
                <a:ea typeface="ADLaM Display"/>
                <a:cs typeface="Arial"/>
              </a:rPr>
              <a:t>Introduction to physiology</a:t>
            </a:r>
            <a:br>
              <a:rPr lang="en-GB" sz="1600" dirty="0">
                <a:latin typeface="Arial Nova"/>
                <a:ea typeface="ADLaM Display"/>
                <a:cs typeface="Arial"/>
              </a:rPr>
            </a:br>
            <a:endParaRPr lang="en-GB" sz="1600" dirty="0">
              <a:latin typeface="Arial Nova"/>
              <a:ea typeface="ADLaM Display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1688" y="2187235"/>
            <a:ext cx="6918079" cy="5790919"/>
          </a:xfrm>
        </p:spPr>
        <p:txBody>
          <a:bodyPr>
            <a:normAutofit/>
          </a:bodyPr>
          <a:lstStyle/>
          <a:p>
            <a:r>
              <a:rPr lang="en-GB" sz="2400" b="1"/>
              <a:t>Module No: BMHP5023</a:t>
            </a:r>
          </a:p>
          <a:p>
            <a:r>
              <a:rPr lang="en-GB" sz="2400" b="1" dirty="0"/>
              <a:t>Component 2: Presentation with Voice-Over</a:t>
            </a:r>
          </a:p>
          <a:p>
            <a:r>
              <a:rPr lang="en-GB" sz="2400" b="1"/>
              <a:t>Student Name:  Josephine McManus</a:t>
            </a:r>
          </a:p>
          <a:p>
            <a:r>
              <a:rPr lang="en-GB" sz="2400" b="1"/>
              <a:t>Student Number:  2419357</a:t>
            </a:r>
          </a:p>
          <a:p>
            <a:r>
              <a:rPr lang="en-GB" sz="2400" b="1"/>
              <a:t>Lecturer: Gillian Weaver</a:t>
            </a:r>
            <a:endParaRPr lang="en-GB" sz="2400" b="1" dirty="0"/>
          </a:p>
          <a:p>
            <a:endParaRPr lang="en-GB" sz="3200" dirty="0">
              <a:latin typeface="Arial Nova"/>
            </a:endParaRPr>
          </a:p>
          <a:p>
            <a:endParaRPr lang="en-GB" sz="24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7D67E20D-4158-7F98-AE30-65F6794A49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915" r="4" b="4"/>
          <a:stretch>
            <a:fillRect/>
          </a:stretch>
        </p:blipFill>
        <p:spPr>
          <a:xfrm>
            <a:off x="6903288" y="10"/>
            <a:ext cx="5288712" cy="6857990"/>
          </a:xfrm>
          <a:prstGeom prst="rect">
            <a:avLst/>
          </a:prstGeom>
        </p:spPr>
      </p:pic>
      <p:pic>
        <p:nvPicPr>
          <p:cNvPr id="5" name="First Slide">
            <a:hlinkClick r:id="" action="ppaction://media"/>
            <a:extLst>
              <a:ext uri="{FF2B5EF4-FFF2-40B4-BE49-F238E27FC236}">
                <a16:creationId xmlns:a16="http://schemas.microsoft.com/office/drawing/2014/main" id="{EDA5491E-5B8E-16B6-F9DF-065207A535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0559" y="517548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16EADE-1165-C5AB-BEBD-EB2931CC6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8E0AD75-9A56-E3C0-498B-9DA954E00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840E6-FBA2-A4F3-66D4-C65A63F577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660092"/>
            <a:ext cx="5227171" cy="4082809"/>
          </a:xfrm>
        </p:spPr>
        <p:txBody>
          <a:bodyPr>
            <a:normAutofit/>
          </a:bodyPr>
          <a:lstStyle/>
          <a:p>
            <a:r>
              <a:rPr lang="en-GB" sz="4000">
                <a:latin typeface="Arial Nova"/>
              </a:rPr>
              <a:t>Introduction</a:t>
            </a:r>
            <a:endParaRPr lang="en-GB" sz="4000" dirty="0">
              <a:latin typeface="Arial Nova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0CC7D-DBFD-CC5C-3305-96940490F1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7577" y="1554099"/>
            <a:ext cx="7807077" cy="5648212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sz="2400" dirty="0">
              <a:latin typeface="Arial Nova"/>
            </a:endParaRPr>
          </a:p>
          <a:p>
            <a:r>
              <a:rPr lang="en-GB" b="1">
                <a:latin typeface="Arial Nova"/>
              </a:rPr>
              <a:t>Lung Cancer is one of the most common and serious </a:t>
            </a:r>
            <a:endParaRPr lang="en-US" b="1">
              <a:latin typeface="Arial Nova"/>
            </a:endParaRPr>
          </a:p>
          <a:p>
            <a:r>
              <a:rPr lang="en-GB" b="1">
                <a:latin typeface="Arial Nova"/>
              </a:rPr>
              <a:t>cancers worldwide.</a:t>
            </a:r>
            <a:endParaRPr lang="en-US" b="1">
              <a:latin typeface="Arial Nova"/>
            </a:endParaRPr>
          </a:p>
          <a:p>
            <a:r>
              <a:rPr lang="en-GB">
                <a:latin typeface="Arial Nova"/>
              </a:rPr>
              <a:t>This Presentation will:</a:t>
            </a:r>
            <a:endParaRPr lang="en-GB" dirty="0">
              <a:latin typeface="Arial Nova"/>
            </a:endParaRPr>
          </a:p>
          <a:p>
            <a:pPr marL="342900" indent="-342900">
              <a:buChar char="•"/>
            </a:pPr>
            <a:r>
              <a:rPr lang="en-GB" dirty="0">
                <a:latin typeface="Arial Nova"/>
              </a:rPr>
              <a:t>Explain the </a:t>
            </a:r>
            <a:r>
              <a:rPr lang="en-GB">
                <a:latin typeface="Arial Nova"/>
              </a:rPr>
              <a:t>respiratory</a:t>
            </a:r>
            <a:r>
              <a:rPr lang="en-GB" dirty="0">
                <a:latin typeface="Arial Nova"/>
              </a:rPr>
              <a:t> system</a:t>
            </a:r>
          </a:p>
          <a:p>
            <a:pPr marL="342900" indent="-342900">
              <a:buChar char="•"/>
            </a:pPr>
            <a:r>
              <a:rPr lang="en-GB">
                <a:latin typeface="Arial Nova"/>
              </a:rPr>
              <a:t>Describe how lung cancer affects the body</a:t>
            </a:r>
            <a:endParaRPr lang="en-GB" dirty="0">
              <a:latin typeface="Arial Nova"/>
            </a:endParaRPr>
          </a:p>
          <a:p>
            <a:pPr marL="342900" indent="-342900">
              <a:buChar char="•"/>
            </a:pPr>
            <a:r>
              <a:rPr lang="en-GB">
                <a:latin typeface="Arial Nova"/>
              </a:rPr>
              <a:t>Present a fictional patient case</a:t>
            </a:r>
            <a:endParaRPr lang="en-GB" dirty="0">
              <a:latin typeface="Arial Nova"/>
            </a:endParaRPr>
          </a:p>
          <a:p>
            <a:pPr marL="342900" indent="-342900">
              <a:buChar char="•"/>
            </a:pPr>
            <a:r>
              <a:rPr lang="en-GB" dirty="0">
                <a:latin typeface="Arial Nova"/>
              </a:rPr>
              <a:t>Identify Risk Factors</a:t>
            </a:r>
          </a:p>
          <a:p>
            <a:pPr marL="342900" indent="-342900">
              <a:buChar char="•"/>
            </a:pPr>
            <a:r>
              <a:rPr lang="en-GB" dirty="0">
                <a:latin typeface="Arial Nova"/>
              </a:rPr>
              <a:t>Provide a care plan following NHS &amp; NICE guidance</a:t>
            </a:r>
          </a:p>
          <a:p>
            <a:r>
              <a:rPr lang="en-GB" b="1" dirty="0">
                <a:latin typeface="Arial Nova"/>
              </a:rPr>
              <a:t>Lung Cancer affects breathing and oxygen exchange in </a:t>
            </a:r>
          </a:p>
          <a:p>
            <a:r>
              <a:rPr lang="en-GB" b="1">
                <a:latin typeface="Arial Nova"/>
              </a:rPr>
              <a:t>the lungs (NICE, 2024).</a:t>
            </a:r>
            <a:endParaRPr lang="en-GB" b="1" dirty="0">
              <a:latin typeface="Arial Nova"/>
            </a:endParaRPr>
          </a:p>
          <a:p>
            <a:endParaRPr lang="en-GB" sz="2400" dirty="0">
              <a:latin typeface="Arial Nova"/>
            </a:endParaRPr>
          </a:p>
          <a:p>
            <a:endParaRPr lang="en-GB" sz="2400" dirty="0">
              <a:latin typeface="Arial Nova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1EF5D40-DB04-C9B9-14DF-011207EA1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559FFF-E92F-6117-9171-61AE9E45A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human lungs&#10;&#10;AI-generated content may be incorrect.">
            <a:extLst>
              <a:ext uri="{FF2B5EF4-FFF2-40B4-BE49-F238E27FC236}">
                <a16:creationId xmlns:a16="http://schemas.microsoft.com/office/drawing/2014/main" id="{FC800419-128E-3545-7C62-46BC2E7DA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492" y="1076325"/>
            <a:ext cx="3600450" cy="4705350"/>
          </a:xfrm>
          <a:prstGeom prst="rect">
            <a:avLst/>
          </a:prstGeom>
        </p:spPr>
      </p:pic>
      <p:pic>
        <p:nvPicPr>
          <p:cNvPr id="6" name="2nd slide">
            <a:hlinkClick r:id="" action="ppaction://media"/>
            <a:extLst>
              <a:ext uri="{FF2B5EF4-FFF2-40B4-BE49-F238E27FC236}">
                <a16:creationId xmlns:a16="http://schemas.microsoft.com/office/drawing/2014/main" id="{4C8C628D-1E65-B803-FBC2-4410777C76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54647" y="518560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68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AB3828-60CF-9ED9-4747-5EA1A484F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771645-021B-196E-7A38-C95FE6DC9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73F21-8407-15FE-4111-36B3888013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511" y="801203"/>
            <a:ext cx="5213060" cy="752587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 Nova"/>
              </a:rPr>
              <a:t>Patient </a:t>
            </a:r>
            <a:r>
              <a:rPr lang="en-GB" sz="4000" b="1" dirty="0">
                <a:latin typeface="Arial Nova"/>
              </a:rPr>
              <a:t>Profile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EB1DF9-4664-1237-EB6F-8D7286B18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355" y="1709322"/>
            <a:ext cx="6720522" cy="4944520"/>
          </a:xfrm>
        </p:spPr>
        <p:txBody>
          <a:bodyPr>
            <a:normAutofit/>
          </a:bodyPr>
          <a:lstStyle/>
          <a:p>
            <a:r>
              <a:rPr lang="en-GB" sz="1800" b="1">
                <a:latin typeface="Arial Nova"/>
              </a:rPr>
              <a:t>Patient:</a:t>
            </a:r>
            <a:r>
              <a:rPr lang="en-GB" sz="1800">
                <a:latin typeface="Arial Nova"/>
              </a:rPr>
              <a:t> John Davies (Fictional)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Age: </a:t>
            </a:r>
            <a:r>
              <a:rPr lang="en-GB" sz="1800">
                <a:latin typeface="Arial Nova"/>
              </a:rPr>
              <a:t>62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Gender: </a:t>
            </a:r>
            <a:r>
              <a:rPr lang="en-GB" sz="1800">
                <a:latin typeface="Arial Nova"/>
              </a:rPr>
              <a:t>Male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Occupation:</a:t>
            </a:r>
            <a:r>
              <a:rPr lang="en-GB" sz="1800">
                <a:latin typeface="Arial Nova"/>
              </a:rPr>
              <a:t> Retired construction Worker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Living Situation: </a:t>
            </a:r>
            <a:r>
              <a:rPr lang="en-GB" sz="1800">
                <a:latin typeface="Arial Nova"/>
              </a:rPr>
              <a:t>Lives with Spouse in the UK</a:t>
            </a:r>
            <a:endParaRPr lang="en-GB" sz="1800" dirty="0">
              <a:latin typeface="Arial Nova"/>
            </a:endParaRPr>
          </a:p>
          <a:p>
            <a:r>
              <a:rPr lang="en-GB" sz="1800" b="1">
                <a:latin typeface="Arial Nova"/>
              </a:rPr>
              <a:t>Diagnosis: </a:t>
            </a:r>
            <a:r>
              <a:rPr lang="en-GB" sz="1800">
                <a:latin typeface="Arial Nova"/>
              </a:rPr>
              <a:t>Stage 2 Non-Small Cell Lung Cancer (NSCLC)</a:t>
            </a:r>
            <a:endParaRPr lang="en-GB" sz="1800" dirty="0">
              <a:latin typeface="Arial Nova"/>
            </a:endParaRPr>
          </a:p>
          <a:p>
            <a:r>
              <a:rPr lang="en-GB" sz="1800" b="1" dirty="0">
                <a:latin typeface="Arial Nova"/>
              </a:rPr>
              <a:t>Medical History:</a:t>
            </a:r>
            <a:r>
              <a:rPr lang="en-GB" sz="1800" dirty="0">
                <a:latin typeface="Arial Nova"/>
              </a:rPr>
              <a:t> Hypertension, Mild COPD, </a:t>
            </a:r>
            <a:r>
              <a:rPr lang="en-GB" sz="1800">
                <a:latin typeface="Arial Nova"/>
              </a:rPr>
              <a:t>35-year</a:t>
            </a:r>
            <a:r>
              <a:rPr lang="en-GB" sz="1800" dirty="0">
                <a:latin typeface="Arial Nova"/>
              </a:rPr>
              <a:t> smoker</a:t>
            </a:r>
          </a:p>
          <a:p>
            <a:endParaRPr lang="en-GB" sz="1800" dirty="0">
              <a:latin typeface="Arial Nova"/>
            </a:endParaRPr>
          </a:p>
          <a:p>
            <a:r>
              <a:rPr lang="en-GB" sz="2400" dirty="0"/>
              <a:t>Smoking significantly increases the risk of lung </a:t>
            </a:r>
            <a:r>
              <a:rPr lang="en-GB" sz="2400"/>
              <a:t>cancer (Cancer Research UK, 2023).</a:t>
            </a:r>
          </a:p>
          <a:p>
            <a:endParaRPr lang="en-GB" sz="24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6E7AD2-8534-57D1-1851-FF9707334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6C1320E-81ED-0B2E-49A6-76ACA7386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ow Does Air Pollution Cause Lung Cancer? – Smart Air">
            <a:extLst>
              <a:ext uri="{FF2B5EF4-FFF2-40B4-BE49-F238E27FC236}">
                <a16:creationId xmlns:a16="http://schemas.microsoft.com/office/drawing/2014/main" id="{B5B2A955-10E2-3D53-1AF0-299A522AD0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41" r="29087" b="-393"/>
          <a:stretch>
            <a:fillRect/>
          </a:stretch>
        </p:blipFill>
        <p:spPr>
          <a:xfrm>
            <a:off x="6907511" y="7099"/>
            <a:ext cx="5277630" cy="4619024"/>
          </a:xfrm>
          <a:prstGeom prst="rect">
            <a:avLst/>
          </a:prstGeom>
        </p:spPr>
      </p:pic>
      <p:pic>
        <p:nvPicPr>
          <p:cNvPr id="5" name="Slide 3">
            <a:hlinkClick r:id="" action="ppaction://media"/>
            <a:extLst>
              <a:ext uri="{FF2B5EF4-FFF2-40B4-BE49-F238E27FC236}">
                <a16:creationId xmlns:a16="http://schemas.microsoft.com/office/drawing/2014/main" id="{F802BDB0-C8B8-9AF1-79DD-94E3A3114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14492" y="516296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90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7710A-1B44-7B30-FFE6-D2708481E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13117"/>
            <a:ext cx="10691265" cy="746876"/>
          </a:xfrm>
        </p:spPr>
        <p:txBody>
          <a:bodyPr/>
          <a:lstStyle/>
          <a:p>
            <a:r>
              <a:rPr lang="en-GB" b="1" dirty="0">
                <a:latin typeface="Arial Nova"/>
              </a:rPr>
              <a:t>Anatomy of the </a:t>
            </a:r>
            <a:r>
              <a:rPr lang="en-GB" b="1">
                <a:latin typeface="Arial Nova"/>
              </a:rPr>
              <a:t>Respiratory</a:t>
            </a:r>
            <a:r>
              <a:rPr lang="en-GB" b="1" dirty="0">
                <a:latin typeface="Arial Nova"/>
              </a:rPr>
              <a:t> 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30234-0613-79CE-2550-73263A27F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413" y="1460259"/>
            <a:ext cx="11651618" cy="56518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Main Structures Include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Nose &amp; Naval </a:t>
            </a:r>
            <a:r>
              <a:rPr lang="en-GB" sz="1800">
                <a:latin typeface="Arial Nova"/>
              </a:rPr>
              <a:t>Cavities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Trachea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Bronchi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Bronchioles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Lungs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Alveoli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Diaphragm</a:t>
            </a:r>
          </a:p>
          <a:p>
            <a:pPr marL="0" indent="0">
              <a:buNone/>
            </a:pPr>
            <a:r>
              <a:rPr lang="en-GB" dirty="0">
                <a:latin typeface="Arial Nova"/>
              </a:rPr>
              <a:t>The lungs contain approximately 300 million alveoli, which allow efficient gas exchange (Lumb, 2020).</a:t>
            </a:r>
            <a:endParaRPr lang="en-GB" dirty="0"/>
          </a:p>
          <a:p>
            <a:pPr marL="0" indent="0">
              <a:buNone/>
            </a:pPr>
            <a:r>
              <a:rPr lang="en-GB" dirty="0">
                <a:latin typeface="Arial Nova"/>
              </a:rPr>
              <a:t>Gas exchange occurs between the </a:t>
            </a:r>
            <a:r>
              <a:rPr lang="en-GB" dirty="0" err="1">
                <a:latin typeface="Arial Nova"/>
              </a:rPr>
              <a:t>aveoli</a:t>
            </a:r>
            <a:r>
              <a:rPr lang="en-GB" dirty="0">
                <a:latin typeface="Arial Nova"/>
              </a:rPr>
              <a:t> and pulmonary </a:t>
            </a:r>
            <a:r>
              <a:rPr lang="en-GB" dirty="0" err="1">
                <a:latin typeface="Arial Nova"/>
              </a:rPr>
              <a:t>cappilliaries</a:t>
            </a:r>
            <a:r>
              <a:rPr lang="en-GB" dirty="0">
                <a:latin typeface="Arial Nova"/>
              </a:rPr>
              <a:t> (Tortora &amp; Derrickson, 2021).</a:t>
            </a:r>
          </a:p>
        </p:txBody>
      </p:sp>
      <p:pic>
        <p:nvPicPr>
          <p:cNvPr id="4" name="Picture 3" descr="Easy Respiratory System diagram drawing | How to drawing respiratory system  - YouTube">
            <a:extLst>
              <a:ext uri="{FF2B5EF4-FFF2-40B4-BE49-F238E27FC236}">
                <a16:creationId xmlns:a16="http://schemas.microsoft.com/office/drawing/2014/main" id="{0B0CABAD-E22E-FC50-618C-75F1B6B4192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80969" t="23140" r="106574" b="-11730"/>
          <a:stretch>
            <a:fillRect/>
          </a:stretch>
        </p:blipFill>
        <p:spPr>
          <a:xfrm>
            <a:off x="4506493" y="1443565"/>
            <a:ext cx="3092320" cy="4343504"/>
          </a:xfrm>
          <a:prstGeom prst="rect">
            <a:avLst/>
          </a:prstGeom>
        </p:spPr>
      </p:pic>
      <p:pic>
        <p:nvPicPr>
          <p:cNvPr id="5" name="Picture 4" descr="Easy Respiratory System diagram drawing | How to drawing respiratory system  - YouTube">
            <a:extLst>
              <a:ext uri="{FF2B5EF4-FFF2-40B4-BE49-F238E27FC236}">
                <a16:creationId xmlns:a16="http://schemas.microsoft.com/office/drawing/2014/main" id="{C18B41EE-5074-EC51-92B4-8FAE8A3FEB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960" t="7085" r="7293" b="3462"/>
          <a:stretch>
            <a:fillRect/>
          </a:stretch>
        </p:blipFill>
        <p:spPr>
          <a:xfrm>
            <a:off x="5920057" y="1446901"/>
            <a:ext cx="4753424" cy="3288881"/>
          </a:xfrm>
          <a:prstGeom prst="rect">
            <a:avLst/>
          </a:prstGeom>
        </p:spPr>
      </p:pic>
      <p:pic>
        <p:nvPicPr>
          <p:cNvPr id="6" name="Slide 4">
            <a:hlinkClick r:id="" action="ppaction://media"/>
            <a:extLst>
              <a:ext uri="{FF2B5EF4-FFF2-40B4-BE49-F238E27FC236}">
                <a16:creationId xmlns:a16="http://schemas.microsoft.com/office/drawing/2014/main" id="{65990A66-C949-431A-0DF4-FA927392C9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23954" y="578439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1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CAC56-2912-A512-1932-F1A9078E8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858" y="914400"/>
            <a:ext cx="11368597" cy="132170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Nova"/>
              </a:rPr>
              <a:t>Physiology of the </a:t>
            </a:r>
            <a:r>
              <a:rPr lang="en-GB" b="1">
                <a:latin typeface="Arial Nova"/>
              </a:rPr>
              <a:t>Respiratory</a:t>
            </a:r>
            <a:r>
              <a:rPr lang="en-GB" b="1" dirty="0">
                <a:latin typeface="Arial Nova"/>
              </a:rPr>
              <a:t> 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582AE-18A8-293A-F969-DC954A88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11548"/>
            <a:ext cx="10691265" cy="40503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  <a:ea typeface="Calibri"/>
                <a:cs typeface="Calibri"/>
              </a:rPr>
              <a:t>Normal Breathing Process</a:t>
            </a:r>
          </a:p>
          <a:p>
            <a:pPr marL="0" indent="0">
              <a:buNone/>
            </a:pPr>
            <a:endParaRPr lang="en-GB" b="1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Air enters through the mouth or nose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Travels through the trachea and bronchi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Reaches alveoli in lungs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  <a:ea typeface="Calibri"/>
                <a:cs typeface="Calibri"/>
              </a:rPr>
              <a:t>Oxygen diffuses into </a:t>
            </a:r>
            <a:r>
              <a:rPr lang="en-GB" sz="1800">
                <a:latin typeface="Arial Nova"/>
                <a:ea typeface="Calibri"/>
                <a:cs typeface="Calibri"/>
              </a:rPr>
              <a:t>bloodstream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  <a:ea typeface="Calibri"/>
                <a:cs typeface="Calibri"/>
              </a:rPr>
              <a:t>Carbon Dioxide diffuses out and is exhaled</a:t>
            </a:r>
            <a:endParaRPr lang="en-GB" sz="1800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Arial Nova"/>
                <a:ea typeface="Calibri"/>
                <a:cs typeface="Calibri"/>
              </a:rPr>
              <a:t>Efficient ventilation and blood flow are essential for maintaining oxygen levels (West, 2012).</a:t>
            </a:r>
          </a:p>
        </p:txBody>
      </p:sp>
      <p:pic>
        <p:nvPicPr>
          <p:cNvPr id="4" name="Picture 3" descr="Gas Exchange Alveoli: Over 642 Royalty-Free Licensable Stock Illustrations  &amp; Drawings | Shutterstock">
            <a:extLst>
              <a:ext uri="{FF2B5EF4-FFF2-40B4-BE49-F238E27FC236}">
                <a16:creationId xmlns:a16="http://schemas.microsoft.com/office/drawing/2014/main" id="{3E78FB6F-6F1E-C6C8-DC5F-30323535D2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4" r="260" b="5447"/>
          <a:stretch>
            <a:fillRect/>
          </a:stretch>
        </p:blipFill>
        <p:spPr>
          <a:xfrm>
            <a:off x="6040805" y="1576298"/>
            <a:ext cx="5493285" cy="3489963"/>
          </a:xfrm>
          <a:prstGeom prst="rect">
            <a:avLst/>
          </a:prstGeom>
        </p:spPr>
      </p:pic>
      <p:pic>
        <p:nvPicPr>
          <p:cNvPr id="5" name="Slide 5">
            <a:hlinkClick r:id="" action="ppaction://media"/>
            <a:extLst>
              <a:ext uri="{FF2B5EF4-FFF2-40B4-BE49-F238E27FC236}">
                <a16:creationId xmlns:a16="http://schemas.microsoft.com/office/drawing/2014/main" id="{20511469-8C22-E864-7E09-9361A98563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65878" y="585254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EED32-6EA3-2492-F5C0-16D45AF42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 Nova"/>
              </a:rPr>
              <a:t>What is Lung Cancer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108CF-E2C4-95FE-57C7-D3CAF6429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13993"/>
            <a:ext cx="10691265" cy="42478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 Nova"/>
                <a:ea typeface="Calibri"/>
                <a:cs typeface="Calibri"/>
              </a:rPr>
              <a:t>Lung Cancer occurs when abnormal calls grow </a:t>
            </a:r>
            <a:r>
              <a:rPr lang="en-GB" b="1">
                <a:latin typeface="Arial Nova"/>
                <a:ea typeface="Calibri"/>
                <a:cs typeface="Calibri"/>
              </a:rPr>
              <a:t>uncontrollably</a:t>
            </a:r>
            <a:r>
              <a:rPr lang="en-GB" b="1" dirty="0">
                <a:latin typeface="Arial Nova"/>
                <a:ea typeface="Calibri"/>
                <a:cs typeface="Calibri"/>
              </a:rPr>
              <a:t> in lung tissue</a:t>
            </a:r>
          </a:p>
          <a:p>
            <a:pPr marL="0" indent="0">
              <a:buNone/>
            </a:pPr>
            <a:r>
              <a:rPr lang="en-GB">
                <a:latin typeface="Arial Nova"/>
                <a:ea typeface="Calibri"/>
                <a:cs typeface="Calibri"/>
              </a:rPr>
              <a:t>There are 2 main types</a:t>
            </a:r>
          </a:p>
          <a:p>
            <a:pPr marL="0" indent="0">
              <a:buNone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  <a:ea typeface="Calibri"/>
                <a:cs typeface="Calibri"/>
              </a:rPr>
              <a:t>Non-Small Cell Lung Cancer (NSCLC)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  <a:ea typeface="Calibri"/>
                <a:cs typeface="Calibri"/>
              </a:rPr>
              <a:t>Small Cell Lung Cancer (SCLC)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>
                <a:latin typeface="Arial Nova"/>
                <a:ea typeface="Calibri"/>
                <a:cs typeface="Calibri"/>
              </a:rPr>
              <a:t>NSCLC accounts for around 85% of lung cancer cases (NICE, 2024)</a:t>
            </a:r>
          </a:p>
          <a:p>
            <a:pPr marL="0" indent="0">
              <a:buNone/>
            </a:pPr>
            <a:r>
              <a:rPr lang="en-GB">
                <a:latin typeface="Arial Nova"/>
                <a:ea typeface="Calibri"/>
                <a:cs typeface="Calibri"/>
              </a:rPr>
              <a:t>Cancer cells form tumours which can damage lung tissue.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rial Nova"/>
                <a:ea typeface="Calibri"/>
                <a:cs typeface="Calibri"/>
              </a:rPr>
              <a:t> </a:t>
            </a:r>
            <a:endParaRPr lang="en-GB" dirty="0">
              <a:latin typeface="Arial Nova"/>
              <a:ea typeface="Calibri"/>
              <a:cs typeface="Calibri"/>
            </a:endParaRPr>
          </a:p>
        </p:txBody>
      </p:sp>
      <p:pic>
        <p:nvPicPr>
          <p:cNvPr id="5" name="Picture 4" descr="Cancer - Lung Cancer - Ay Health Medical Services Company">
            <a:extLst>
              <a:ext uri="{FF2B5EF4-FFF2-40B4-BE49-F238E27FC236}">
                <a16:creationId xmlns:a16="http://schemas.microsoft.com/office/drawing/2014/main" id="{8594C84B-DAA4-2AAB-3644-543F403C86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2287" y="2221812"/>
            <a:ext cx="3706481" cy="2227470"/>
          </a:xfrm>
          <a:prstGeom prst="rect">
            <a:avLst/>
          </a:prstGeom>
        </p:spPr>
      </p:pic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4A0CEC85-01FC-509D-0F44-3B629723BB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0558" y="523432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58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1054-D901-0338-A6CD-0BE79B9E9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69" y="730956"/>
            <a:ext cx="11735486" cy="602036"/>
          </a:xfrm>
        </p:spPr>
        <p:txBody>
          <a:bodyPr>
            <a:normAutofit fontScale="90000"/>
          </a:bodyPr>
          <a:lstStyle/>
          <a:p>
            <a:r>
              <a:rPr lang="en-GB" sz="3400" b="1">
                <a:latin typeface="Arial Nova"/>
              </a:rPr>
              <a:t>How Lung Cancer Affects the Respiratory System</a:t>
            </a:r>
            <a:br>
              <a:rPr lang="en-GB" dirty="0">
                <a:latin typeface="Arial Nova"/>
              </a:rPr>
            </a:br>
            <a:endParaRPr lang="en-GB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CCBC-0597-EDA2-E2F6-39BCCB4D9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18883"/>
            <a:ext cx="10691265" cy="53626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</a:rPr>
              <a:t>Lung Cancer Can: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Block Airways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Reduce Airflow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Damage Lung Tissue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Reduce Oxygen exchange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Symptoms May Include: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Shortness of breath</a:t>
            </a:r>
            <a:endParaRPr lang="en-GB" sz="1800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Persistent</a:t>
            </a:r>
            <a:r>
              <a:rPr lang="en-GB" sz="1800" dirty="0">
                <a:latin typeface="Arial Nova"/>
              </a:rPr>
              <a:t> Cough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Chest Pain</a:t>
            </a:r>
            <a:endParaRPr lang="en-GB" sz="1800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Fatigue</a:t>
            </a: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Tumours can obstruct bronchi and restrict airflow (Resp</a:t>
            </a:r>
            <a:r>
              <a:rPr lang="en-GB" b="1">
                <a:latin typeface="Arial Nova"/>
              </a:rPr>
              <a:t>iratory Therapy Zone, 2025).</a:t>
            </a:r>
            <a:endParaRPr lang="en-GB" b="1" dirty="0">
              <a:latin typeface="Arial Nova"/>
            </a:endParaRPr>
          </a:p>
          <a:p>
            <a:pPr marL="0" indent="0">
              <a:buNone/>
            </a:pPr>
            <a:endParaRPr lang="en-GB" sz="1800" dirty="0">
              <a:latin typeface="Arial Nova"/>
            </a:endParaRPr>
          </a:p>
        </p:txBody>
      </p:sp>
      <p:pic>
        <p:nvPicPr>
          <p:cNvPr id="5" name="Picture 4" descr="A diagram of a lungs&#10;&#10;AI-generated content may be incorrect.">
            <a:extLst>
              <a:ext uri="{FF2B5EF4-FFF2-40B4-BE49-F238E27FC236}">
                <a16:creationId xmlns:a16="http://schemas.microsoft.com/office/drawing/2014/main" id="{96BA297B-3DAC-33E4-4C40-78F79A60F8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44" r="253" b="9622"/>
          <a:stretch>
            <a:fillRect/>
          </a:stretch>
        </p:blipFill>
        <p:spPr>
          <a:xfrm>
            <a:off x="5228757" y="1524000"/>
            <a:ext cx="5659523" cy="3753930"/>
          </a:xfrm>
          <a:prstGeom prst="rect">
            <a:avLst/>
          </a:prstGeom>
        </p:spPr>
      </p:pic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80C35A89-9D3C-6B17-3629-ED7EC6382F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9400" y="61230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23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B9D59-E609-B139-25F2-9B91C208B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669985"/>
            <a:ext cx="10691265" cy="828082"/>
          </a:xfrm>
        </p:spPr>
        <p:txBody>
          <a:bodyPr/>
          <a:lstStyle/>
          <a:p>
            <a:r>
              <a:rPr lang="en-GB" b="1" dirty="0">
                <a:latin typeface="Arial Nova"/>
                <a:ea typeface="Calibri"/>
                <a:cs typeface="Calibri"/>
              </a:rPr>
              <a:t>Risk </a:t>
            </a:r>
            <a:r>
              <a:rPr lang="en-GB" b="1">
                <a:latin typeface="Arial Nova"/>
                <a:ea typeface="Calibri"/>
                <a:cs typeface="Calibri"/>
              </a:rPr>
              <a:t>Factors</a:t>
            </a:r>
            <a:endParaRPr lang="en-GB" b="1" dirty="0">
              <a:latin typeface="Arial Nova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77A56-8C71-EBBD-794B-216BF7B4E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485820"/>
            <a:ext cx="10691265" cy="47159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 Nova"/>
              </a:rPr>
              <a:t>Major lung cancer risk </a:t>
            </a:r>
            <a:r>
              <a:rPr lang="en-GB" b="1">
                <a:latin typeface="Arial Nova"/>
              </a:rPr>
              <a:t>factors include: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Smoking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Exposure to Asbestos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Air Pollution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Increasing age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Family history of cancer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Patient Specific risk factors are: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Long Smoking </a:t>
            </a:r>
            <a:r>
              <a:rPr lang="en-GB" sz="1800">
                <a:latin typeface="Arial Nova"/>
              </a:rPr>
              <a:t>history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Construction work exposure 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COPD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Smoking is the leading cause of lung cancer worldwide (WHO, 2023).</a:t>
            </a:r>
            <a:endParaRPr lang="en-GB"/>
          </a:p>
        </p:txBody>
      </p:sp>
      <p:pic>
        <p:nvPicPr>
          <p:cNvPr id="4" name="Picture 3" descr="Lung Cancer ...">
            <a:extLst>
              <a:ext uri="{FF2B5EF4-FFF2-40B4-BE49-F238E27FC236}">
                <a16:creationId xmlns:a16="http://schemas.microsoft.com/office/drawing/2014/main" id="{0D8FD46C-F43D-E500-1C07-7ADFB8099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4423" y="1076415"/>
            <a:ext cx="6294587" cy="3957548"/>
          </a:xfrm>
          <a:prstGeom prst="rect">
            <a:avLst/>
          </a:prstGeom>
        </p:spPr>
      </p:pic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CB0F40E5-540F-ACAE-FFC8-7BE4AD4D4E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94379" y="520690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5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F41E-03FE-A63B-78AA-1116BB7F1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56250"/>
            <a:ext cx="10691265" cy="761252"/>
          </a:xfrm>
        </p:spPr>
        <p:txBody>
          <a:bodyPr/>
          <a:lstStyle/>
          <a:p>
            <a:r>
              <a:rPr lang="en-GB" b="1">
                <a:latin typeface="Arial Nova"/>
              </a:rPr>
              <a:t>Suggested Care Plan 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D27DE-EB2B-3BAA-0449-85E82A886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88106"/>
            <a:ext cx="10691265" cy="50626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</a:rPr>
              <a:t>Treatment may include: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Surgery to remove tumour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Chemotherapy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Radiotherapy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Targeted therapy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Palliative Care if necessary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Supportive Care:</a:t>
            </a:r>
            <a:endParaRPr lang="en-US">
              <a:latin typeface="Arial Nova"/>
            </a:endParaRPr>
          </a:p>
          <a:p>
            <a:pPr marL="342900" indent="-342900">
              <a:buFont typeface="Wingdings,Sans-Serif"/>
              <a:buChar char="§"/>
            </a:pPr>
            <a:r>
              <a:rPr lang="en-GB" sz="1800">
                <a:latin typeface="Arial Nova"/>
              </a:rPr>
              <a:t>Pain Management</a:t>
            </a:r>
            <a:endParaRPr lang="en-US" sz="1800">
              <a:latin typeface="Arial Nova"/>
            </a:endParaRPr>
          </a:p>
          <a:p>
            <a:pPr marL="342900" indent="-342900">
              <a:buFont typeface="Wingdings,Sans-Serif"/>
              <a:buChar char="§"/>
            </a:pPr>
            <a:r>
              <a:rPr lang="en-GB" sz="1800">
                <a:latin typeface="Arial Nova"/>
              </a:rPr>
              <a:t>Nutritional Support</a:t>
            </a:r>
          </a:p>
          <a:p>
            <a:pPr marL="342900" indent="-342900">
              <a:buFont typeface="Wingdings,Sans-Serif"/>
              <a:buChar char="§"/>
            </a:pPr>
            <a:r>
              <a:rPr lang="en-GB" sz="1800">
                <a:latin typeface="Arial Nova"/>
              </a:rPr>
              <a:t>Oxygen Therapy</a:t>
            </a:r>
            <a:endParaRPr lang="en-US" sz="1800">
              <a:latin typeface="Arial Nova"/>
            </a:endParaRP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Lung Cancer treatment should involve a </a:t>
            </a:r>
            <a:r>
              <a:rPr lang="en-GB" b="1" dirty="0" err="1">
                <a:latin typeface="Arial Nova"/>
              </a:rPr>
              <a:t>multidiciplinary</a:t>
            </a:r>
            <a:r>
              <a:rPr lang="en-GB" b="1" dirty="0">
                <a:latin typeface="Arial Nova"/>
              </a:rPr>
              <a:t> team (NICE, 2024).</a:t>
            </a:r>
          </a:p>
        </p:txBody>
      </p:sp>
      <p:pic>
        <p:nvPicPr>
          <p:cNvPr id="4" name="Picture 3" descr="Care Plans Explained - River Garden Care">
            <a:extLst>
              <a:ext uri="{FF2B5EF4-FFF2-40B4-BE49-F238E27FC236}">
                <a16:creationId xmlns:a16="http://schemas.microsoft.com/office/drawing/2014/main" id="{F2EE7456-E994-90A8-5004-FC579CFE0E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1563" y="1866632"/>
            <a:ext cx="6206345" cy="3124738"/>
          </a:xfrm>
          <a:prstGeom prst="rect">
            <a:avLst/>
          </a:prstGeom>
        </p:spPr>
      </p:pic>
      <p:pic>
        <p:nvPicPr>
          <p:cNvPr id="5" name="Slide 9">
            <a:hlinkClick r:id="" action="ppaction://media"/>
            <a:extLst>
              <a:ext uri="{FF2B5EF4-FFF2-40B4-BE49-F238E27FC236}">
                <a16:creationId xmlns:a16="http://schemas.microsoft.com/office/drawing/2014/main" id="{2CE790F9-8BFA-2F4A-D388-FD4C689500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13621" y="499656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0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CBD87-DD73-845E-852D-40E9CD871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70627"/>
            <a:ext cx="10691265" cy="689366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 Nova"/>
              </a:rPr>
              <a:t>Monitoring and Care Routines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CC2C5-5E45-9FE2-29F8-42F0FDCD0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30597"/>
            <a:ext cx="10691265" cy="5220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 Nova"/>
              </a:rPr>
              <a:t>Regular Monitoring includes: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CT scans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Lung functions tests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Blood tests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Symptom monitoring</a:t>
            </a: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Daily Care </a:t>
            </a:r>
            <a:r>
              <a:rPr lang="en-GB" b="1">
                <a:latin typeface="Arial Nova"/>
              </a:rPr>
              <a:t>recommendations</a:t>
            </a:r>
            <a:r>
              <a:rPr lang="en-GB" b="1" dirty="0">
                <a:latin typeface="Arial Nova"/>
              </a:rPr>
              <a:t> include: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Medication </a:t>
            </a:r>
            <a:r>
              <a:rPr lang="en-GB" sz="1800">
                <a:latin typeface="Arial Nova"/>
              </a:rPr>
              <a:t>adherence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Smoking cessation support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Breathing </a:t>
            </a:r>
            <a:r>
              <a:rPr lang="en-GB" sz="1800" dirty="0" err="1">
                <a:latin typeface="Arial Nova"/>
              </a:rPr>
              <a:t>excercises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 dirty="0">
                <a:latin typeface="Arial Nova"/>
              </a:rPr>
              <a:t>Physical </a:t>
            </a:r>
            <a:r>
              <a:rPr lang="en-GB" sz="1800">
                <a:latin typeface="Arial Nova"/>
              </a:rPr>
              <a:t>activity (within limits)</a:t>
            </a: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Regular follow-up is essential for </a:t>
            </a:r>
            <a:r>
              <a:rPr lang="en-GB" b="1">
                <a:latin typeface="Arial Nova"/>
              </a:rPr>
              <a:t>evaluating treatment effectiveness (NICE, 2024).</a:t>
            </a:r>
            <a:endParaRPr lang="en-GB" b="1" dirty="0">
              <a:latin typeface="Arial Nova"/>
            </a:endParaRPr>
          </a:p>
        </p:txBody>
      </p:sp>
      <p:pic>
        <p:nvPicPr>
          <p:cNvPr id="286" name="Picture 285" descr="Medicines – Healthy Rotherham">
            <a:extLst>
              <a:ext uri="{FF2B5EF4-FFF2-40B4-BE49-F238E27FC236}">
                <a16:creationId xmlns:a16="http://schemas.microsoft.com/office/drawing/2014/main" id="{3B5C15A3-7F15-CC94-3860-3D3BAF72E8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891" y="3597754"/>
            <a:ext cx="2466975" cy="1847850"/>
          </a:xfrm>
          <a:prstGeom prst="rect">
            <a:avLst/>
          </a:prstGeom>
        </p:spPr>
      </p:pic>
      <p:pic>
        <p:nvPicPr>
          <p:cNvPr id="287" name="Picture 286" descr="10 Medical Tests You Should Have Every ...">
            <a:extLst>
              <a:ext uri="{FF2B5EF4-FFF2-40B4-BE49-F238E27FC236}">
                <a16:creationId xmlns:a16="http://schemas.microsoft.com/office/drawing/2014/main" id="{1174FD94-FDDD-34B3-0EF5-DB3AD94415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4173" y="1642434"/>
            <a:ext cx="4724221" cy="1775963"/>
          </a:xfrm>
          <a:prstGeom prst="rect">
            <a:avLst/>
          </a:prstGeom>
        </p:spPr>
      </p:pic>
      <p:pic>
        <p:nvPicPr>
          <p:cNvPr id="288" name="Slide 10">
            <a:hlinkClick r:id="" action="ppaction://media"/>
            <a:extLst>
              <a:ext uri="{FF2B5EF4-FFF2-40B4-BE49-F238E27FC236}">
                <a16:creationId xmlns:a16="http://schemas.microsoft.com/office/drawing/2014/main" id="{2E48A1E8-2E4A-06C5-0522-C9F82A3286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23954" y="612385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33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F5793-525B-B610-D7F9-A2A77FADF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69" y="688622"/>
            <a:ext cx="11961264" cy="686703"/>
          </a:xfrm>
        </p:spPr>
        <p:txBody>
          <a:bodyPr>
            <a:normAutofit/>
          </a:bodyPr>
          <a:lstStyle/>
          <a:p>
            <a:r>
              <a:rPr lang="en-GB" sz="3800" b="1" dirty="0">
                <a:latin typeface="Arial Nova"/>
                <a:ea typeface="Calibri"/>
                <a:cs typeface="Calibri"/>
              </a:rPr>
              <a:t>Communication &amp; Ethical </a:t>
            </a:r>
            <a:r>
              <a:rPr lang="en-GB" sz="3800" b="1">
                <a:latin typeface="Arial Nova"/>
                <a:ea typeface="Calibri"/>
                <a:cs typeface="Calibri"/>
              </a:rPr>
              <a:t>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31D16-91BC-4FC3-058F-DA05CD8CA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72880"/>
            <a:ext cx="10691265" cy="43890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 Nova"/>
              </a:rPr>
              <a:t>Important pri</a:t>
            </a:r>
            <a:r>
              <a:rPr lang="en-GB" b="1">
                <a:latin typeface="Arial Nova"/>
              </a:rPr>
              <a:t>nciples include:</a:t>
            </a:r>
            <a:endParaRPr lang="en-GB" b="1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Informed Consent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Patient Autonomy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Confidentiality</a:t>
            </a:r>
            <a:endParaRPr lang="en-GB" sz="1800" dirty="0">
              <a:latin typeface="Arial Nova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sz="1800">
                <a:latin typeface="Arial Nova"/>
              </a:rPr>
              <a:t>Shared Decision making</a:t>
            </a:r>
          </a:p>
          <a:p>
            <a:pPr>
              <a:buFont typeface="Wingdings" panose="020B0604020202020204" pitchFamily="34" charset="0"/>
              <a:buChar char="§"/>
            </a:pPr>
            <a:endParaRPr lang="en-GB" sz="1800" dirty="0">
              <a:latin typeface="Arial Nova"/>
            </a:endParaRPr>
          </a:p>
          <a:p>
            <a:pPr marL="0" indent="0">
              <a:buNone/>
            </a:pPr>
            <a:r>
              <a:rPr lang="en-GB" b="1">
                <a:latin typeface="Arial Nova"/>
              </a:rPr>
              <a:t>Patients should be actively involved in treatment decisions (NICE, 2024).</a:t>
            </a:r>
            <a:endParaRPr lang="en-GB" b="1" dirty="0">
              <a:latin typeface="Arial Nova"/>
            </a:endParaRPr>
          </a:p>
          <a:p>
            <a:pPr marL="0" indent="0">
              <a:buNone/>
            </a:pPr>
            <a:endParaRPr lang="en-GB" b="1" dirty="0">
              <a:latin typeface="Arial Nova"/>
            </a:endParaRPr>
          </a:p>
          <a:p>
            <a:pPr marL="0" indent="0">
              <a:buNone/>
            </a:pPr>
            <a:r>
              <a:rPr lang="en-GB" b="1" dirty="0">
                <a:latin typeface="Arial Nova"/>
              </a:rPr>
              <a:t>Psyc</a:t>
            </a:r>
            <a:r>
              <a:rPr lang="en-GB" b="1">
                <a:latin typeface="Arial Nova"/>
              </a:rPr>
              <a:t>hological support and clear communication are essential.</a:t>
            </a:r>
            <a:endParaRPr lang="en-GB" b="1" dirty="0">
              <a:latin typeface="Arial Nova"/>
            </a:endParaRPr>
          </a:p>
        </p:txBody>
      </p:sp>
      <p:pic>
        <p:nvPicPr>
          <p:cNvPr id="4" name="Picture 3" descr="5.1 - A few notes on communication - CASE">
            <a:extLst>
              <a:ext uri="{FF2B5EF4-FFF2-40B4-BE49-F238E27FC236}">
                <a16:creationId xmlns:a16="http://schemas.microsoft.com/office/drawing/2014/main" id="{C43E468A-F496-F984-424E-5C4C9875C8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0032" y="1708570"/>
            <a:ext cx="4788199" cy="2261917"/>
          </a:xfrm>
          <a:prstGeom prst="rect">
            <a:avLst/>
          </a:prstGeom>
        </p:spPr>
      </p:pic>
      <p:pic>
        <p:nvPicPr>
          <p:cNvPr id="5" name="Side 11">
            <a:hlinkClick r:id="" action="ppaction://media"/>
            <a:extLst>
              <a:ext uri="{FF2B5EF4-FFF2-40B4-BE49-F238E27FC236}">
                <a16:creationId xmlns:a16="http://schemas.microsoft.com/office/drawing/2014/main" id="{C8D2875A-95C6-0A43-6D5E-F58601902B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40004" y="523432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06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D1F01-04BE-B82E-6453-4A142871C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60611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 Nova"/>
              </a:rPr>
              <a:t>Conclusion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35A41-7A75-C181-62E8-F3AA52B2B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33162"/>
            <a:ext cx="10691265" cy="42287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Lung Cancer significantly affects the respiratory</a:t>
            </a:r>
            <a:r>
              <a:rPr lang="en-GB" dirty="0">
                <a:latin typeface="Arial Nova"/>
              </a:rPr>
              <a:t> system</a:t>
            </a:r>
            <a:endParaRPr lang="en-GB" b="1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Tumours interfere with breathing and oxygen exchange</a:t>
            </a:r>
            <a:endParaRPr lang="en-GB" dirty="0"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Smoking and occupational exposure are key risk factors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Effective care plan</a:t>
            </a:r>
            <a:r>
              <a:rPr lang="en-GB" dirty="0">
                <a:latin typeface="Arial Nova"/>
              </a:rPr>
              <a:t> include treatment, </a:t>
            </a:r>
            <a:r>
              <a:rPr lang="en-GB">
                <a:latin typeface="Arial Nova"/>
              </a:rPr>
              <a:t>monitoring, and support</a:t>
            </a:r>
            <a:endParaRPr lang="en-GB">
              <a:latin typeface="Calisto MT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>
                <a:latin typeface="Arial Nova"/>
              </a:rPr>
              <a:t>NHS and NICE guidelines</a:t>
            </a:r>
            <a:r>
              <a:rPr lang="en-GB" dirty="0">
                <a:latin typeface="Arial Nova"/>
              </a:rPr>
              <a:t> ensure evidence-based care</a:t>
            </a:r>
            <a:endParaRPr lang="en-GB"/>
          </a:p>
          <a:p>
            <a:pPr>
              <a:buFont typeface="Wingdings" panose="020B0604020202020204" pitchFamily="34" charset="0"/>
              <a:buChar char="§"/>
            </a:pPr>
            <a:endParaRPr lang="en-GB" b="1" dirty="0">
              <a:latin typeface="Arial Nova"/>
            </a:endParaRPr>
          </a:p>
          <a:p>
            <a:pPr marL="0" indent="0">
              <a:buNone/>
            </a:pPr>
            <a:r>
              <a:rPr lang="en-GB" sz="3000" b="1" dirty="0">
                <a:latin typeface="Arial Nova"/>
              </a:rPr>
              <a:t>A </a:t>
            </a:r>
            <a:r>
              <a:rPr lang="en-GB" sz="3000" b="1">
                <a:latin typeface="Arial Nova"/>
              </a:rPr>
              <a:t>holistic care plan improves patient quality of life.</a:t>
            </a:r>
          </a:p>
        </p:txBody>
      </p: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E9C7814A-B9A2-4763-EF76-9C5B30A0DE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0066" y="52199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68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758E58-8FBF-E125-247E-CB6A6CA4F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821154B-BB1C-2AA7-E986-B20FCA5DE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8E5AA-E1EA-D632-B72A-A06E71D42A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777" y="814249"/>
            <a:ext cx="5212794" cy="319936"/>
          </a:xfrm>
        </p:spPr>
        <p:txBody>
          <a:bodyPr>
            <a:noAutofit/>
          </a:bodyPr>
          <a:lstStyle/>
          <a:p>
            <a:r>
              <a:rPr lang="en-GB" sz="4000">
                <a:latin typeface="Arial Nova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E6A816-1EFC-B138-083C-A0AA0353D4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355" y="1581787"/>
            <a:ext cx="11236078" cy="4033956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262626"/>
              </a:solidFill>
              <a:highlight>
                <a:srgbClr val="F5F5F5"/>
              </a:highlight>
              <a:latin typeface="Bembo"/>
            </a:endParaRPr>
          </a:p>
          <a:p>
            <a:endParaRPr lang="en-GB" dirty="0">
              <a:solidFill>
                <a:srgbClr val="000000"/>
              </a:solidFill>
              <a:latin typeface="Calisto MT"/>
            </a:endParaRPr>
          </a:p>
          <a:p>
            <a:r>
              <a:rPr lang="en-GB" sz="1300">
                <a:latin typeface="Arial Nova"/>
              </a:rPr>
              <a:t>American Cancer Society (2024) </a:t>
            </a:r>
            <a:r>
              <a:rPr lang="en-GB" sz="1300" i="1" dirty="0">
                <a:latin typeface="Arial Nova"/>
              </a:rPr>
              <a:t>Lung cancer causes and risk factors</a:t>
            </a:r>
            <a:r>
              <a:rPr lang="en-GB" sz="1300" dirty="0">
                <a:latin typeface="Arial Nova"/>
              </a:rPr>
              <a:t>. </a:t>
            </a:r>
            <a:r>
              <a:rPr lang="en-GB" sz="1300" dirty="0">
                <a:latin typeface="Arial Nova"/>
                <a:hlinkClick r:id="rId2"/>
              </a:rPr>
              <a:t>www.cancer.org</a:t>
            </a:r>
            <a:r>
              <a:rPr lang="en-GB" sz="1300">
                <a:latin typeface="Arial Nova"/>
              </a:rPr>
              <a:t> (Accessed 17 March 2026)</a:t>
            </a:r>
            <a:endParaRPr lang="en-GB">
              <a:latin typeface="Calisto MT"/>
            </a:endParaRPr>
          </a:p>
          <a:p>
            <a:r>
              <a:rPr lang="en-GB" sz="1300" dirty="0">
                <a:latin typeface="Arial Nova"/>
              </a:rPr>
              <a:t>Cancer Research UK (2023) Lung Cancer Statistics. </a:t>
            </a:r>
            <a:r>
              <a:rPr lang="en-GB" sz="1300" dirty="0">
                <a:latin typeface="Arial Nova"/>
                <a:ea typeface="+mn-lt"/>
                <a:cs typeface="+mn-lt"/>
                <a:hlinkClick r:id="rId3"/>
              </a:rPr>
              <a:t>www.cancerresearchuk.org</a:t>
            </a:r>
            <a:r>
              <a:rPr lang="en-GB" sz="1300">
                <a:latin typeface="Arial Nova"/>
                <a:ea typeface="+mn-lt"/>
                <a:cs typeface="+mn-lt"/>
              </a:rPr>
              <a:t> (Accessed 13 March 2026)</a:t>
            </a:r>
            <a:endParaRPr lang="en-GB" sz="1300" dirty="0">
              <a:latin typeface="Arial Nova"/>
            </a:endParaRPr>
          </a:p>
          <a:p>
            <a:r>
              <a:rPr lang="en-GB" sz="1300" dirty="0">
                <a:latin typeface="Arial Nova"/>
              </a:rPr>
              <a:t>Lumb, A. (2020) </a:t>
            </a:r>
            <a:r>
              <a:rPr lang="en-GB" sz="1300" i="1" dirty="0">
                <a:latin typeface="Arial Nova"/>
              </a:rPr>
              <a:t>Nunn's Applied Respiratory Physiology</a:t>
            </a:r>
            <a:r>
              <a:rPr lang="en-GB" sz="1300" dirty="0">
                <a:latin typeface="Arial Nova"/>
              </a:rPr>
              <a:t>. 9th </a:t>
            </a:r>
            <a:r>
              <a:rPr lang="en-GB" sz="1300" dirty="0" err="1">
                <a:latin typeface="Arial Nova"/>
              </a:rPr>
              <a:t>Edn</a:t>
            </a:r>
            <a:r>
              <a:rPr lang="en-GB" sz="1300" dirty="0">
                <a:latin typeface="Arial Nova"/>
              </a:rPr>
              <a:t>. Published by Elsevier. </a:t>
            </a:r>
          </a:p>
          <a:p>
            <a:r>
              <a:rPr lang="en-GB" sz="1300" dirty="0">
                <a:latin typeface="Arial Nova"/>
              </a:rPr>
              <a:t>NICE (2024) </a:t>
            </a:r>
            <a:r>
              <a:rPr lang="en-GB" sz="1300" i="1" dirty="0">
                <a:latin typeface="Arial Nova"/>
              </a:rPr>
              <a:t>Lung Cancer: Diagnosis and Management</a:t>
            </a:r>
            <a:r>
              <a:rPr lang="en-GB" sz="1300" dirty="0">
                <a:latin typeface="Arial Nova"/>
              </a:rPr>
              <a:t> </a:t>
            </a:r>
            <a:r>
              <a:rPr lang="en-GB" sz="1300" dirty="0">
                <a:latin typeface="Arial Nova"/>
                <a:hlinkClick r:id="rId4"/>
              </a:rPr>
              <a:t>www.nice.org.uk</a:t>
            </a:r>
            <a:r>
              <a:rPr lang="en-GB" sz="1300">
                <a:latin typeface="Arial Nova"/>
              </a:rPr>
              <a:t> (Accessed 11 March 2026)</a:t>
            </a:r>
            <a:endParaRPr lang="en-GB" sz="1300" dirty="0">
              <a:latin typeface="Arial Nova"/>
            </a:endParaRPr>
          </a:p>
          <a:p>
            <a:r>
              <a:rPr lang="en-GB" sz="1300" dirty="0">
                <a:latin typeface="Arial Nova"/>
              </a:rPr>
              <a:t>NHS (2024) </a:t>
            </a:r>
            <a:r>
              <a:rPr lang="en-GB" sz="1300" i="1" dirty="0">
                <a:latin typeface="Arial Nova"/>
              </a:rPr>
              <a:t>Lung Cancer Overview </a:t>
            </a:r>
            <a:r>
              <a:rPr lang="en-GB" sz="1300" i="1" dirty="0">
                <a:latin typeface="Arial Nova"/>
                <a:hlinkClick r:id="rId5"/>
              </a:rPr>
              <a:t>www.england.nhs.uk</a:t>
            </a:r>
            <a:r>
              <a:rPr lang="en-GB" sz="1300" i="1" dirty="0">
                <a:latin typeface="Arial Nova"/>
              </a:rPr>
              <a:t> </a:t>
            </a:r>
            <a:r>
              <a:rPr lang="en-GB" sz="1300">
                <a:latin typeface="Arial Nova"/>
              </a:rPr>
              <a:t>(Accessed 11 March 2026)</a:t>
            </a:r>
            <a:endParaRPr lang="en-GB" sz="1300" dirty="0">
              <a:latin typeface="Arial Nova"/>
            </a:endParaRPr>
          </a:p>
          <a:p>
            <a:r>
              <a:rPr lang="en-GB" sz="1300" dirty="0">
                <a:latin typeface="Arial Nova"/>
              </a:rPr>
              <a:t>Respiratory Therapy Zone (2025) </a:t>
            </a:r>
            <a:r>
              <a:rPr lang="en-GB" sz="1300" i="1" dirty="0">
                <a:latin typeface="Arial Nova"/>
              </a:rPr>
              <a:t>How lung cancer affects the </a:t>
            </a:r>
            <a:r>
              <a:rPr lang="en-GB" sz="1300" i="1" dirty="0" err="1">
                <a:latin typeface="Arial Nova"/>
              </a:rPr>
              <a:t>respiritory</a:t>
            </a:r>
            <a:r>
              <a:rPr lang="en-GB" sz="1300" i="1" dirty="0">
                <a:latin typeface="Arial Nova"/>
              </a:rPr>
              <a:t> system</a:t>
            </a:r>
            <a:r>
              <a:rPr lang="en-GB" sz="1300" dirty="0">
                <a:latin typeface="Arial Nova"/>
              </a:rPr>
              <a:t>. </a:t>
            </a:r>
            <a:r>
              <a:rPr lang="en-GB" sz="1300" dirty="0">
                <a:latin typeface="Arial Nova"/>
                <a:ea typeface="+mn-lt"/>
                <a:cs typeface="+mn-lt"/>
                <a:hlinkClick r:id="rId6"/>
              </a:rPr>
              <a:t>www.respiratorytherapyzone.com</a:t>
            </a:r>
            <a:r>
              <a:rPr lang="en-GB" sz="1300" dirty="0">
                <a:latin typeface="Arial Nova"/>
                <a:ea typeface="+mn-lt"/>
                <a:cs typeface="+mn-lt"/>
              </a:rPr>
              <a:t> (Accessed 13 March 2026)</a:t>
            </a:r>
          </a:p>
          <a:p>
            <a:r>
              <a:rPr lang="en-GB" sz="1300" dirty="0">
                <a:latin typeface="Arial Nova"/>
              </a:rPr>
              <a:t>Tortora, G. &amp; Derrickson, B. (2021) </a:t>
            </a:r>
            <a:r>
              <a:rPr lang="en-GB" sz="1300" i="1" dirty="0">
                <a:latin typeface="Arial Nova"/>
              </a:rPr>
              <a:t>Principles of Anatomy and Physiology</a:t>
            </a:r>
            <a:r>
              <a:rPr lang="en-GB" sz="1300" dirty="0">
                <a:latin typeface="Arial Nova"/>
              </a:rPr>
              <a:t>. 16th </a:t>
            </a:r>
            <a:r>
              <a:rPr lang="en-GB" sz="1300" dirty="0" err="1">
                <a:latin typeface="Arial Nova"/>
              </a:rPr>
              <a:t>Edn</a:t>
            </a:r>
            <a:r>
              <a:rPr lang="en-GB" sz="1300" dirty="0">
                <a:latin typeface="Arial Nova"/>
              </a:rPr>
              <a:t>. Published by Wiley.</a:t>
            </a:r>
          </a:p>
          <a:p>
            <a:r>
              <a:rPr lang="en-GB" sz="1300" dirty="0">
                <a:latin typeface="Arial Nova"/>
              </a:rPr>
              <a:t>West, J. (2012) </a:t>
            </a:r>
            <a:r>
              <a:rPr lang="en-GB" sz="1300" i="1" dirty="0">
                <a:latin typeface="Arial Nova"/>
              </a:rPr>
              <a:t>Respiratory </a:t>
            </a:r>
            <a:r>
              <a:rPr lang="en-GB" sz="1300" i="1" dirty="0" err="1">
                <a:latin typeface="Arial Nova"/>
              </a:rPr>
              <a:t>Physilogy</a:t>
            </a:r>
            <a:r>
              <a:rPr lang="en-GB" sz="1300" i="1" dirty="0">
                <a:latin typeface="Arial Nova"/>
              </a:rPr>
              <a:t>: The Essentials</a:t>
            </a:r>
            <a:r>
              <a:rPr lang="en-GB" sz="1300" dirty="0">
                <a:latin typeface="Arial Nova"/>
              </a:rPr>
              <a:t>. Published by Lippincott</a:t>
            </a:r>
          </a:p>
          <a:p>
            <a:r>
              <a:rPr lang="en-GB" sz="1300" dirty="0">
                <a:latin typeface="Arial Nova"/>
              </a:rPr>
              <a:t>WHO (2023) Cancer Fact Sheet </a:t>
            </a:r>
            <a:r>
              <a:rPr lang="en-GB" sz="1300" dirty="0">
                <a:latin typeface="Arial Nova"/>
                <a:ea typeface="+mn-lt"/>
                <a:cs typeface="+mn-lt"/>
                <a:hlinkClick r:id="rId7"/>
              </a:rPr>
              <a:t>www.who.int</a:t>
            </a:r>
            <a:r>
              <a:rPr lang="en-GB" sz="1300">
                <a:latin typeface="Arial Nova"/>
                <a:ea typeface="+mn-lt"/>
                <a:cs typeface="+mn-lt"/>
              </a:rPr>
              <a:t> (Accessed 14 March 2026)</a:t>
            </a:r>
          </a:p>
          <a:p>
            <a:endParaRPr lang="en-GB" sz="1300" dirty="0">
              <a:latin typeface="Arial Nova"/>
            </a:endParaRPr>
          </a:p>
          <a:p>
            <a:endParaRPr lang="en-GB" sz="1300" dirty="0">
              <a:latin typeface="Arial Nova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3EAED27-684A-ED6F-77ED-521CF14A2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93FE149-4465-798F-FA5F-F273D1C01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87785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ChronicleVTI</vt:lpstr>
      <vt:lpstr>Introduction to physiology </vt:lpstr>
      <vt:lpstr>Introduction</vt:lpstr>
      <vt:lpstr>Patient Profile </vt:lpstr>
      <vt:lpstr>Anatomy of the Respiratory System</vt:lpstr>
      <vt:lpstr>Physiology of the Respiratory system</vt:lpstr>
      <vt:lpstr>What is Lung Cancer</vt:lpstr>
      <vt:lpstr>How Lung Cancer Affects the Respiratory System </vt:lpstr>
      <vt:lpstr>Risk Factors</vt:lpstr>
      <vt:lpstr>Suggested Care Plan </vt:lpstr>
      <vt:lpstr>Monitoring and Care Routines</vt:lpstr>
      <vt:lpstr>Communication &amp; Ethical Considerations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1176</cp:revision>
  <dcterms:created xsi:type="dcterms:W3CDTF">2026-02-27T16:40:56Z</dcterms:created>
  <dcterms:modified xsi:type="dcterms:W3CDTF">2026-03-22T19:55:39Z</dcterms:modified>
</cp:coreProperties>
</file>