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22"/>
  </p:notesMasterIdLst>
  <p:handoutMasterIdLst>
    <p:handoutMasterId r:id="rId23"/>
  </p:handoutMasterIdLst>
  <p:sldIdLst>
    <p:sldId id="256" r:id="rId2"/>
    <p:sldId id="279" r:id="rId3"/>
    <p:sldId id="289" r:id="rId4"/>
    <p:sldId id="276" r:id="rId5"/>
    <p:sldId id="288" r:id="rId6"/>
    <p:sldId id="290" r:id="rId7"/>
    <p:sldId id="284" r:id="rId8"/>
    <p:sldId id="291" r:id="rId9"/>
    <p:sldId id="285" r:id="rId10"/>
    <p:sldId id="287" r:id="rId11"/>
    <p:sldId id="292" r:id="rId12"/>
    <p:sldId id="293" r:id="rId13"/>
    <p:sldId id="294" r:id="rId14"/>
    <p:sldId id="298" r:id="rId15"/>
    <p:sldId id="295" r:id="rId16"/>
    <p:sldId id="299" r:id="rId17"/>
    <p:sldId id="300" r:id="rId18"/>
    <p:sldId id="296" r:id="rId19"/>
    <p:sldId id="297" r:id="rId20"/>
    <p:sldId id="286" r:id="rId21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66"/>
    <a:srgbClr val="00918E"/>
    <a:srgbClr val="005A58"/>
    <a:srgbClr val="FFE2C5"/>
    <a:srgbClr val="FFCC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528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25" d="100"/>
        <a:sy n="125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F65A05-A60F-4758-8F59-319974A908CD}" type="datetimeFigureOut">
              <a:rPr lang="en-GB" smtClean="0"/>
              <a:pPr/>
              <a:t>04/10/2018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24853B-8B41-4FD4-94CB-4075340429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83880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9783DB-002A-4F9D-9F33-2AF2D390B81A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5225" y="1241425"/>
            <a:ext cx="44672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6788"/>
            <a:ext cx="5438775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27E77-E00A-44D6-8DDC-892070770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5532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9A460-D9F4-4361-8F84-123E12884EF7}" type="datetimeFigureOut">
              <a:rPr lang="en-GB" smtClean="0"/>
              <a:pPr/>
              <a:t>04/10/2018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DE0C5-6A6A-4068-9056-E55CC21123B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139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9A460-D9F4-4361-8F84-123E12884EF7}" type="datetimeFigureOut">
              <a:rPr lang="en-GB" smtClean="0"/>
              <a:pPr/>
              <a:t>04/10/2018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DE0C5-6A6A-4068-9056-E55CC21123B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1253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9A460-D9F4-4361-8F84-123E12884EF7}" type="datetimeFigureOut">
              <a:rPr lang="en-GB" smtClean="0"/>
              <a:pPr/>
              <a:t>04/10/2018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DE0C5-6A6A-4068-9056-E55CC21123B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5584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9A460-D9F4-4361-8F84-123E12884EF7}" type="datetimeFigureOut">
              <a:rPr lang="en-GB" smtClean="0"/>
              <a:pPr/>
              <a:t>04/10/2018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DE0C5-6A6A-4068-9056-E55CC21123B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1071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9A460-D9F4-4361-8F84-123E12884EF7}" type="datetimeFigureOut">
              <a:rPr lang="en-GB" smtClean="0"/>
              <a:pPr/>
              <a:t>04/10/2018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DE0C5-6A6A-4068-9056-E55CC21123B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6406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9A460-D9F4-4361-8F84-123E12884EF7}" type="datetimeFigureOut">
              <a:rPr lang="en-GB" smtClean="0"/>
              <a:pPr/>
              <a:t>04/10/2018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DE0C5-6A6A-4068-9056-E55CC21123B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86218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9A460-D9F4-4361-8F84-123E12884EF7}" type="datetimeFigureOut">
              <a:rPr lang="en-GB" smtClean="0"/>
              <a:pPr/>
              <a:t>04/10/2018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DE0C5-6A6A-4068-9056-E55CC21123B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1127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9A460-D9F4-4361-8F84-123E12884EF7}" type="datetimeFigureOut">
              <a:rPr lang="en-GB" smtClean="0"/>
              <a:pPr/>
              <a:t>04/10/2018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DE0C5-6A6A-4068-9056-E55CC21123B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85566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9A460-D9F4-4361-8F84-123E12884EF7}" type="datetimeFigureOut">
              <a:rPr lang="en-GB" smtClean="0"/>
              <a:pPr/>
              <a:t>04/10/2018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DE0C5-6A6A-4068-9056-E55CC21123B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04749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9A460-D9F4-4361-8F84-123E12884EF7}" type="datetimeFigureOut">
              <a:rPr lang="en-GB" smtClean="0"/>
              <a:pPr/>
              <a:t>04/10/2018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DE0C5-6A6A-4068-9056-E55CC21123B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3278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9A460-D9F4-4361-8F84-123E12884EF7}" type="datetimeFigureOut">
              <a:rPr lang="en-GB" smtClean="0"/>
              <a:pPr/>
              <a:t>04/10/2018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DE0C5-6A6A-4068-9056-E55CC21123B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1849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9A460-D9F4-4361-8F84-123E12884EF7}" type="datetimeFigureOut">
              <a:rPr lang="en-GB" smtClean="0"/>
              <a:pPr/>
              <a:t>04/10/2018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DE0C5-6A6A-4068-9056-E55CC21123B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061860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9A460-D9F4-4361-8F84-123E12884EF7}" type="datetimeFigureOut">
              <a:rPr lang="en-GB" smtClean="0"/>
              <a:pPr/>
              <a:t>04/10/2018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DE0C5-6A6A-4068-9056-E55CC21123B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42916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9A460-D9F4-4361-8F84-123E12884EF7}" type="datetimeFigureOut">
              <a:rPr lang="en-GB" smtClean="0"/>
              <a:pPr/>
              <a:t>04/10/2018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DE0C5-6A6A-4068-9056-E55CC21123B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5714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9A460-D9F4-4361-8F84-123E12884EF7}" type="datetimeFigureOut">
              <a:rPr lang="en-GB" smtClean="0"/>
              <a:pPr/>
              <a:t>04/10/2018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DE0C5-6A6A-4068-9056-E55CC21123B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4663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9A460-D9F4-4361-8F84-123E12884EF7}" type="datetimeFigureOut">
              <a:rPr lang="en-GB" smtClean="0"/>
              <a:pPr/>
              <a:t>04/10/2018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DE0C5-6A6A-4068-9056-E55CC21123B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0977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9A460-D9F4-4361-8F84-123E12884EF7}" type="datetimeFigureOut">
              <a:rPr lang="en-GB" smtClean="0"/>
              <a:pPr/>
              <a:t>04/10/2018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DE0C5-6A6A-4068-9056-E55CC21123B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7023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5A5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32C9A460-D9F4-4361-8F84-123E12884EF7}" type="datetimeFigureOut">
              <a:rPr lang="en-GB" smtClean="0"/>
              <a:pPr/>
              <a:t>04/10/2018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ADE0C5-6A6A-4068-9056-E55CC21123B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83397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  <p:sldLayoutId id="2147483757" r:id="rId13"/>
    <p:sldLayoutId id="2147483758" r:id="rId14"/>
    <p:sldLayoutId id="2147483759" r:id="rId15"/>
    <p:sldLayoutId id="2147483760" r:id="rId16"/>
    <p:sldLayoutId id="2147483761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1535113"/>
            <a:ext cx="8208912" cy="2088232"/>
          </a:xfrm>
          <a:solidFill>
            <a:schemeClr val="accent2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en-GB" sz="5400" dirty="0">
                <a:solidFill>
                  <a:srgbClr val="C00000"/>
                </a:solidFill>
                <a:latin typeface="Century" panose="02040604050505020304" pitchFamily="18" charset="0"/>
              </a:rPr>
              <a:t>THE MERCHANT’S TALE:</a:t>
            </a:r>
            <a:br>
              <a:rPr lang="en-GB" sz="5400" dirty="0">
                <a:solidFill>
                  <a:srgbClr val="C00000"/>
                </a:solidFill>
                <a:latin typeface="Century" panose="02040604050505020304" pitchFamily="18" charset="0"/>
              </a:rPr>
            </a:br>
            <a:r>
              <a:rPr lang="en-GB" sz="3100" dirty="0">
                <a:solidFill>
                  <a:srgbClr val="C00000"/>
                </a:solidFill>
                <a:latin typeface="Century" panose="02040604050505020304" pitchFamily="18" charset="0"/>
              </a:rPr>
              <a:t>The material world of the Fabliau; The politics of gender and class; appearances and realities; the power of language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7380" y="6237312"/>
            <a:ext cx="8617271" cy="304056"/>
          </a:xfrm>
        </p:spPr>
        <p:txBody>
          <a:bodyPr>
            <a:noAutofit/>
          </a:bodyPr>
          <a:lstStyle/>
          <a:p>
            <a:r>
              <a:rPr lang="en-GB" sz="1800" dirty="0">
                <a:solidFill>
                  <a:schemeClr val="tx1"/>
                </a:solidFill>
                <a:latin typeface="Poor Richard" panose="02080502050505020702" pitchFamily="18" charset="0"/>
              </a:rPr>
              <a:t>DEBATING MEDIEVAL IDENTITY:  the thrown voices of </a:t>
            </a:r>
            <a:r>
              <a:rPr lang="en-GB" sz="1800" i="1" dirty="0">
                <a:solidFill>
                  <a:schemeClr val="tx1"/>
                </a:solidFill>
                <a:latin typeface="Poor Richard" panose="02080502050505020702" pitchFamily="18" charset="0"/>
              </a:rPr>
              <a:t>The Canterbury Tales</a:t>
            </a:r>
          </a:p>
        </p:txBody>
      </p:sp>
      <p:sp>
        <p:nvSpPr>
          <p:cNvPr id="49154" name="AutoShape 2" descr="http://dysgu.ydds.ac.uk/draftfile.php/77645/user/draft/845082876/adultery.jpg"/>
          <p:cNvSpPr>
            <a:spLocks noChangeAspect="1" noChangeArrowheads="1"/>
          </p:cNvSpPr>
          <p:nvPr/>
        </p:nvSpPr>
        <p:spPr bwMode="auto">
          <a:xfrm>
            <a:off x="155575" y="-1417638"/>
            <a:ext cx="2457450" cy="29527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9B027CC7-F5A9-4ED3-94FF-484AD8FEA2D6}"/>
              </a:ext>
            </a:extLst>
          </p:cNvPr>
          <p:cNvSpPr/>
          <p:nvPr/>
        </p:nvSpPr>
        <p:spPr>
          <a:xfrm>
            <a:off x="7668344" y="80229"/>
            <a:ext cx="8410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  <a:latin typeface="Century Gothic" pitchFamily="34" charset="0"/>
              </a:rPr>
              <a:t>HPEN6001/5001 </a:t>
            </a:r>
            <a:endParaRPr lang="en-GB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137633"/>
            <a:ext cx="6875466" cy="780696"/>
          </a:xfrm>
          <a:solidFill>
            <a:schemeClr val="accent2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C00000"/>
                </a:solidFill>
              </a:rPr>
              <a:t>Learning outcomes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9593B565-C436-4543-9F76-E0396EE3439C}"/>
              </a:ext>
            </a:extLst>
          </p:cNvPr>
          <p:cNvSpPr/>
          <p:nvPr/>
        </p:nvSpPr>
        <p:spPr>
          <a:xfrm>
            <a:off x="7668344" y="80229"/>
            <a:ext cx="8410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  <a:latin typeface="Century Gothic" pitchFamily="34" charset="0"/>
              </a:rPr>
              <a:t>HPEN6001/5001 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xmlns="" id="{C2D5D67D-5B22-4F31-A497-B238A459F3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274" y="1556792"/>
            <a:ext cx="8397452" cy="4464496"/>
          </a:xfrm>
        </p:spPr>
        <p:txBody>
          <a:bodyPr>
            <a:normAutofit/>
          </a:bodyPr>
          <a:lstStyle/>
          <a:p>
            <a:pPr marL="18288" indent="0">
              <a:buNone/>
            </a:pPr>
            <a:r>
              <a:rPr lang="en-GB" sz="2000" i="1" dirty="0">
                <a:solidFill>
                  <a:schemeClr val="accent4">
                    <a:lumMod val="40000"/>
                    <a:lumOff val="60000"/>
                  </a:schemeClr>
                </a:solidFill>
                <a:effectLst/>
                <a:latin typeface="+mn-lt"/>
              </a:rPr>
              <a:t>Upon the successful completion of this module, the student should be able to </a:t>
            </a:r>
            <a:r>
              <a:rPr lang="en-GB" sz="2400" i="1" dirty="0">
                <a:solidFill>
                  <a:schemeClr val="accent4">
                    <a:lumMod val="40000"/>
                    <a:lumOff val="60000"/>
                  </a:schemeClr>
                </a:solidFill>
                <a:effectLst/>
                <a:latin typeface="+mn-lt"/>
              </a:rPr>
              <a:t>:</a:t>
            </a:r>
          </a:p>
          <a:p>
            <a:pPr marL="18288" indent="0">
              <a:buNone/>
            </a:pPr>
            <a:endParaRPr lang="en-GB" sz="2000" i="1" dirty="0">
              <a:effectLst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000" dirty="0">
                <a:latin typeface="Century Gothic" pitchFamily="34" charset="0"/>
              </a:rPr>
              <a:t>1. 	</a:t>
            </a:r>
            <a:r>
              <a:rPr lang="en-GB" sz="2200" dirty="0">
                <a:latin typeface="Century Gothic" pitchFamily="34" charset="0"/>
              </a:rPr>
              <a:t>Demonstrate a sound knowledge of a range of texts 	from </a:t>
            </a:r>
            <a:r>
              <a:rPr lang="en-GB" sz="2200" i="1" dirty="0">
                <a:latin typeface="Century Gothic" pitchFamily="34" charset="0"/>
              </a:rPr>
              <a:t>The Canterbury Tales </a:t>
            </a:r>
            <a:r>
              <a:rPr lang="en-GB" sz="2200" dirty="0">
                <a:latin typeface="Century Gothic" pitchFamily="34" charset="0"/>
              </a:rPr>
              <a:t>highlighting Chaucer’s 	narrative concern with unstable class and gender 	identities.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endParaRPr lang="en-GB" sz="2200" dirty="0">
              <a:latin typeface="Century Gothic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200" dirty="0">
                <a:latin typeface="Century Gothic" pitchFamily="34" charset="0"/>
              </a:rPr>
              <a:t>2. 	Show a secure knowledge and critical understanding 	of 	political and socio-cultural contexts that triggered 	Chaucer’s exploration of key medieval forms</a:t>
            </a:r>
            <a:endParaRPr lang="en-GB" sz="2200" i="1" dirty="0">
              <a:latin typeface="Century Gothic" pitchFamily="34" charset="0"/>
            </a:endParaRPr>
          </a:p>
          <a:p>
            <a:pPr marL="18288" indent="0">
              <a:buNone/>
            </a:pPr>
            <a:endParaRPr lang="en-GB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5868365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260649"/>
            <a:ext cx="7704856" cy="6597351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dirty="0"/>
              <a:t>Noon </a:t>
            </a:r>
            <a:r>
              <a:rPr lang="en-GB" dirty="0" err="1"/>
              <a:t>oother</a:t>
            </a:r>
            <a:r>
              <a:rPr lang="en-GB" dirty="0"/>
              <a:t> </a:t>
            </a:r>
            <a:r>
              <a:rPr lang="en-GB" dirty="0" err="1"/>
              <a:t>lyf</a:t>
            </a:r>
            <a:r>
              <a:rPr lang="en-GB" dirty="0"/>
              <a:t>, </a:t>
            </a:r>
            <a:r>
              <a:rPr lang="en-GB" dirty="0" err="1"/>
              <a:t>seyde</a:t>
            </a:r>
            <a:r>
              <a:rPr lang="en-GB" dirty="0"/>
              <a:t> he, is worth a bene;      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dirty="0">
                <a:solidFill>
                  <a:srgbClr val="FFFF00"/>
                </a:solidFill>
              </a:rPr>
              <a:t>For </a:t>
            </a:r>
            <a:r>
              <a:rPr lang="en-GB" dirty="0" err="1">
                <a:solidFill>
                  <a:srgbClr val="FFFF00"/>
                </a:solidFill>
              </a:rPr>
              <a:t>wedlok</a:t>
            </a:r>
            <a:r>
              <a:rPr lang="en-GB" dirty="0">
                <a:solidFill>
                  <a:srgbClr val="FFFF00"/>
                </a:solidFill>
              </a:rPr>
              <a:t> is so </a:t>
            </a:r>
            <a:r>
              <a:rPr lang="en-GB" dirty="0" err="1">
                <a:solidFill>
                  <a:srgbClr val="FFFF00"/>
                </a:solidFill>
              </a:rPr>
              <a:t>esy</a:t>
            </a:r>
            <a:r>
              <a:rPr lang="en-GB" dirty="0">
                <a:solidFill>
                  <a:srgbClr val="FFFF00"/>
                </a:solidFill>
              </a:rPr>
              <a:t> and so </a:t>
            </a:r>
            <a:r>
              <a:rPr lang="en-GB" dirty="0" err="1">
                <a:solidFill>
                  <a:srgbClr val="FFFF00"/>
                </a:solidFill>
              </a:rPr>
              <a:t>clene</a:t>
            </a:r>
            <a:r>
              <a:rPr lang="en-GB" dirty="0">
                <a:solidFill>
                  <a:srgbClr val="FFFF00"/>
                </a:solidFill>
              </a:rPr>
              <a:t>, 			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dirty="0">
                <a:solidFill>
                  <a:srgbClr val="FFFF00"/>
                </a:solidFill>
              </a:rPr>
              <a:t>That in this world it is </a:t>
            </a:r>
            <a:r>
              <a:rPr lang="en-GB" dirty="0" err="1">
                <a:solidFill>
                  <a:srgbClr val="FFFF00"/>
                </a:solidFill>
              </a:rPr>
              <a:t>paradys</a:t>
            </a:r>
            <a:r>
              <a:rPr lang="en-GB" dirty="0">
                <a:solidFill>
                  <a:srgbClr val="FFFF00"/>
                </a:solidFill>
              </a:rPr>
              <a:t>.      </a:t>
            </a:r>
            <a:r>
              <a:rPr lang="en-GB" dirty="0"/>
              <a:t>				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dirty="0"/>
              <a:t>Thus </a:t>
            </a:r>
            <a:r>
              <a:rPr lang="en-GB" dirty="0" err="1"/>
              <a:t>seyde</a:t>
            </a:r>
            <a:r>
              <a:rPr lang="en-GB" dirty="0"/>
              <a:t> this </a:t>
            </a:r>
            <a:r>
              <a:rPr lang="en-GB" dirty="0" err="1"/>
              <a:t>olde</a:t>
            </a:r>
            <a:r>
              <a:rPr lang="en-GB" dirty="0"/>
              <a:t> </a:t>
            </a:r>
            <a:r>
              <a:rPr lang="en-GB" dirty="0" err="1"/>
              <a:t>knyght</a:t>
            </a:r>
            <a:r>
              <a:rPr lang="en-GB" dirty="0"/>
              <a:t>, that was so </a:t>
            </a:r>
            <a:r>
              <a:rPr lang="en-GB" dirty="0" err="1"/>
              <a:t>wys</a:t>
            </a:r>
            <a:r>
              <a:rPr lang="en-GB" dirty="0"/>
              <a:t>.   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dirty="0"/>
              <a:t>And </a:t>
            </a:r>
            <a:r>
              <a:rPr lang="en-GB" dirty="0" err="1"/>
              <a:t>certeinly</a:t>
            </a:r>
            <a:r>
              <a:rPr lang="en-GB" dirty="0"/>
              <a:t>, as sooth as God is </a:t>
            </a:r>
            <a:r>
              <a:rPr lang="en-GB" dirty="0" err="1"/>
              <a:t>kyng</a:t>
            </a:r>
            <a:r>
              <a:rPr lang="en-GB" dirty="0"/>
              <a:t>,      	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dirty="0"/>
              <a:t>To take a </a:t>
            </a:r>
            <a:r>
              <a:rPr lang="en-GB" dirty="0" err="1"/>
              <a:t>wyf</a:t>
            </a:r>
            <a:r>
              <a:rPr lang="en-GB" dirty="0"/>
              <a:t> it is a glorious </a:t>
            </a:r>
            <a:r>
              <a:rPr lang="en-GB" dirty="0" err="1"/>
              <a:t>thyng</a:t>
            </a:r>
            <a:r>
              <a:rPr lang="en-GB" dirty="0"/>
              <a:t>,      		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dirty="0"/>
              <a:t>And namely </a:t>
            </a:r>
            <a:r>
              <a:rPr lang="en-GB" dirty="0" err="1"/>
              <a:t>whan</a:t>
            </a:r>
            <a:r>
              <a:rPr lang="en-GB" dirty="0"/>
              <a:t> a man is </a:t>
            </a:r>
            <a:r>
              <a:rPr lang="en-GB" dirty="0" err="1"/>
              <a:t>oold</a:t>
            </a:r>
            <a:r>
              <a:rPr lang="en-GB" dirty="0"/>
              <a:t> and </a:t>
            </a:r>
            <a:r>
              <a:rPr lang="en-GB" dirty="0" err="1"/>
              <a:t>hoor</a:t>
            </a:r>
            <a:r>
              <a:rPr lang="en-GB" dirty="0"/>
              <a:t>;      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dirty="0" err="1"/>
              <a:t>Thanne</a:t>
            </a:r>
            <a:r>
              <a:rPr lang="en-GB" dirty="0"/>
              <a:t> is a </a:t>
            </a:r>
            <a:r>
              <a:rPr lang="en-GB" dirty="0" err="1"/>
              <a:t>wyf</a:t>
            </a:r>
            <a:r>
              <a:rPr lang="en-GB" dirty="0"/>
              <a:t> the </a:t>
            </a:r>
            <a:r>
              <a:rPr lang="en-GB" dirty="0" err="1">
                <a:solidFill>
                  <a:srgbClr val="FFFF00"/>
                </a:solidFill>
              </a:rPr>
              <a:t>fruyt</a:t>
            </a:r>
            <a:r>
              <a:rPr lang="en-GB" dirty="0">
                <a:solidFill>
                  <a:srgbClr val="FFFF00"/>
                </a:solidFill>
              </a:rPr>
              <a:t> of his </a:t>
            </a:r>
            <a:r>
              <a:rPr lang="en-GB" dirty="0" err="1">
                <a:solidFill>
                  <a:srgbClr val="FFFF00"/>
                </a:solidFill>
              </a:rPr>
              <a:t>tresor</a:t>
            </a:r>
            <a:r>
              <a:rPr lang="en-GB" dirty="0">
                <a:solidFill>
                  <a:srgbClr val="FFFF00"/>
                </a:solidFill>
              </a:rPr>
              <a:t>.      </a:t>
            </a:r>
            <a:r>
              <a:rPr lang="en-GB" dirty="0"/>
              <a:t>		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dirty="0" err="1"/>
              <a:t>Thanne</a:t>
            </a:r>
            <a:r>
              <a:rPr lang="en-GB" dirty="0"/>
              <a:t> </a:t>
            </a:r>
            <a:r>
              <a:rPr lang="en-GB" dirty="0" err="1"/>
              <a:t>sholde</a:t>
            </a:r>
            <a:r>
              <a:rPr lang="en-GB" dirty="0"/>
              <a:t> he take a </a:t>
            </a:r>
            <a:r>
              <a:rPr lang="en-GB" dirty="0" err="1"/>
              <a:t>yong</a:t>
            </a:r>
            <a:r>
              <a:rPr lang="en-GB" dirty="0"/>
              <a:t> </a:t>
            </a:r>
            <a:r>
              <a:rPr lang="en-GB" dirty="0" err="1"/>
              <a:t>wyf</a:t>
            </a:r>
            <a:r>
              <a:rPr lang="en-GB" dirty="0"/>
              <a:t> and a </a:t>
            </a:r>
            <a:r>
              <a:rPr lang="en-GB" dirty="0" err="1"/>
              <a:t>feir</a:t>
            </a:r>
            <a:r>
              <a:rPr lang="en-GB" dirty="0"/>
              <a:t>,  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dirty="0"/>
              <a:t>On which he </a:t>
            </a:r>
            <a:r>
              <a:rPr lang="en-GB" dirty="0" err="1"/>
              <a:t>myghte</a:t>
            </a:r>
            <a:r>
              <a:rPr lang="en-GB" dirty="0"/>
              <a:t> </a:t>
            </a:r>
            <a:r>
              <a:rPr lang="en-GB" dirty="0" err="1"/>
              <a:t>engendren</a:t>
            </a:r>
            <a:r>
              <a:rPr lang="en-GB" dirty="0"/>
              <a:t> </a:t>
            </a:r>
            <a:r>
              <a:rPr lang="en-GB" dirty="0" err="1"/>
              <a:t>hym</a:t>
            </a:r>
            <a:r>
              <a:rPr lang="en-GB" dirty="0"/>
              <a:t> and heir,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dirty="0"/>
              <a:t>And </a:t>
            </a:r>
            <a:r>
              <a:rPr lang="en-GB" dirty="0" err="1"/>
              <a:t>lede</a:t>
            </a:r>
            <a:r>
              <a:rPr lang="en-GB" dirty="0"/>
              <a:t> his </a:t>
            </a:r>
            <a:r>
              <a:rPr lang="en-GB" dirty="0" err="1"/>
              <a:t>lyf</a:t>
            </a:r>
            <a:r>
              <a:rPr lang="en-GB" dirty="0"/>
              <a:t> in </a:t>
            </a:r>
            <a:r>
              <a:rPr lang="en-GB" dirty="0" err="1"/>
              <a:t>joye</a:t>
            </a:r>
            <a:r>
              <a:rPr lang="en-GB" dirty="0"/>
              <a:t> and in </a:t>
            </a:r>
            <a:r>
              <a:rPr lang="en-GB" dirty="0" err="1"/>
              <a:t>solas</a:t>
            </a:r>
            <a:r>
              <a:rPr lang="en-GB" dirty="0"/>
              <a:t>,      		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dirty="0"/>
              <a:t>…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dirty="0"/>
              <a:t>For who </a:t>
            </a:r>
            <a:r>
              <a:rPr lang="en-GB" dirty="0" err="1"/>
              <a:t>kan</a:t>
            </a:r>
            <a:r>
              <a:rPr lang="en-GB" dirty="0"/>
              <a:t> be so buxom as a </a:t>
            </a:r>
            <a:r>
              <a:rPr lang="en-GB" dirty="0" err="1"/>
              <a:t>wyf</a:t>
            </a:r>
            <a:r>
              <a:rPr lang="en-GB" dirty="0"/>
              <a:t>?      		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dirty="0"/>
              <a:t>Who is so </a:t>
            </a:r>
            <a:r>
              <a:rPr lang="en-GB" dirty="0" err="1"/>
              <a:t>trewe</a:t>
            </a:r>
            <a:r>
              <a:rPr lang="en-GB" dirty="0"/>
              <a:t>, and eek so </a:t>
            </a:r>
            <a:r>
              <a:rPr lang="en-GB" dirty="0" err="1"/>
              <a:t>ententyf</a:t>
            </a:r>
            <a:r>
              <a:rPr lang="en-GB" dirty="0"/>
              <a:t>      		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dirty="0">
                <a:solidFill>
                  <a:srgbClr val="FFFF00"/>
                </a:solidFill>
              </a:rPr>
              <a:t>To </a:t>
            </a:r>
            <a:r>
              <a:rPr lang="en-GB" dirty="0" err="1">
                <a:solidFill>
                  <a:srgbClr val="FFFF00"/>
                </a:solidFill>
              </a:rPr>
              <a:t>kepe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 err="1">
                <a:solidFill>
                  <a:srgbClr val="FFFF00"/>
                </a:solidFill>
              </a:rPr>
              <a:t>hym</a:t>
            </a:r>
            <a:r>
              <a:rPr lang="en-GB" dirty="0">
                <a:solidFill>
                  <a:srgbClr val="FFFF00"/>
                </a:solidFill>
              </a:rPr>
              <a:t>, </a:t>
            </a:r>
            <a:r>
              <a:rPr lang="en-GB" dirty="0" err="1">
                <a:solidFill>
                  <a:srgbClr val="FFFF00"/>
                </a:solidFill>
              </a:rPr>
              <a:t>syk</a:t>
            </a:r>
            <a:r>
              <a:rPr lang="en-GB" dirty="0">
                <a:solidFill>
                  <a:srgbClr val="FFFF00"/>
                </a:solidFill>
              </a:rPr>
              <a:t> and </a:t>
            </a:r>
            <a:r>
              <a:rPr lang="en-GB" dirty="0" err="1">
                <a:solidFill>
                  <a:srgbClr val="FFFF00"/>
                </a:solidFill>
              </a:rPr>
              <a:t>hool</a:t>
            </a:r>
            <a:r>
              <a:rPr lang="en-GB" dirty="0">
                <a:solidFill>
                  <a:srgbClr val="FFFF00"/>
                </a:solidFill>
              </a:rPr>
              <a:t>, </a:t>
            </a:r>
            <a:r>
              <a:rPr lang="en-GB" dirty="0"/>
              <a:t>as is his make?      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dirty="0"/>
              <a:t>For </a:t>
            </a:r>
            <a:r>
              <a:rPr lang="en-GB" dirty="0" err="1"/>
              <a:t>wele</a:t>
            </a:r>
            <a:r>
              <a:rPr lang="en-GB" dirty="0"/>
              <a:t> or wo </a:t>
            </a:r>
            <a:r>
              <a:rPr lang="en-GB" dirty="0">
                <a:solidFill>
                  <a:srgbClr val="FFFF00"/>
                </a:solidFill>
              </a:rPr>
              <a:t>she </a:t>
            </a:r>
            <a:r>
              <a:rPr lang="en-GB" dirty="0" err="1">
                <a:solidFill>
                  <a:srgbClr val="FFFF00"/>
                </a:solidFill>
              </a:rPr>
              <a:t>wole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 err="1">
                <a:solidFill>
                  <a:srgbClr val="FFFF00"/>
                </a:solidFill>
              </a:rPr>
              <a:t>hym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 err="1">
                <a:solidFill>
                  <a:srgbClr val="FFFF00"/>
                </a:solidFill>
              </a:rPr>
              <a:t>nat</a:t>
            </a:r>
            <a:r>
              <a:rPr lang="en-GB" dirty="0">
                <a:solidFill>
                  <a:srgbClr val="FFFF00"/>
                </a:solidFill>
              </a:rPr>
              <a:t> forsake</a:t>
            </a:r>
            <a:r>
              <a:rPr lang="en-GB" dirty="0"/>
              <a:t>;      	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dirty="0"/>
              <a:t>She </a:t>
            </a:r>
            <a:r>
              <a:rPr lang="en-GB" dirty="0" err="1"/>
              <a:t>nys</a:t>
            </a:r>
            <a:r>
              <a:rPr lang="en-GB" dirty="0"/>
              <a:t> </a:t>
            </a:r>
            <a:r>
              <a:rPr lang="en-GB" dirty="0" err="1"/>
              <a:t>nat</a:t>
            </a:r>
            <a:r>
              <a:rPr lang="en-GB" dirty="0"/>
              <a:t> </a:t>
            </a:r>
            <a:r>
              <a:rPr lang="en-GB" dirty="0" err="1"/>
              <a:t>wery</a:t>
            </a:r>
            <a:r>
              <a:rPr lang="en-GB" dirty="0"/>
              <a:t> </a:t>
            </a:r>
            <a:r>
              <a:rPr lang="en-GB" dirty="0" err="1"/>
              <a:t>hym</a:t>
            </a:r>
            <a:r>
              <a:rPr lang="en-GB" dirty="0"/>
              <a:t> to love and serve,      	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dirty="0" err="1">
                <a:solidFill>
                  <a:srgbClr val="FFFF00"/>
                </a:solidFill>
              </a:rPr>
              <a:t>Thogh</a:t>
            </a:r>
            <a:r>
              <a:rPr lang="en-GB" dirty="0">
                <a:solidFill>
                  <a:srgbClr val="FFFF00"/>
                </a:solidFill>
              </a:rPr>
              <a:t> that he lye </a:t>
            </a:r>
            <a:r>
              <a:rPr lang="en-GB" dirty="0" err="1">
                <a:solidFill>
                  <a:srgbClr val="FFFF00"/>
                </a:solidFill>
              </a:rPr>
              <a:t>bedrede</a:t>
            </a:r>
            <a:r>
              <a:rPr lang="en-GB" dirty="0">
                <a:solidFill>
                  <a:srgbClr val="FFFF00"/>
                </a:solidFill>
              </a:rPr>
              <a:t>, </a:t>
            </a:r>
            <a:r>
              <a:rPr lang="en-GB" dirty="0" err="1">
                <a:solidFill>
                  <a:srgbClr val="FFFF00"/>
                </a:solidFill>
              </a:rPr>
              <a:t>til</a:t>
            </a:r>
            <a:r>
              <a:rPr lang="en-GB" dirty="0">
                <a:solidFill>
                  <a:srgbClr val="FFFF00"/>
                </a:solidFill>
              </a:rPr>
              <a:t> he </a:t>
            </a:r>
            <a:r>
              <a:rPr lang="en-GB" dirty="0" err="1">
                <a:solidFill>
                  <a:srgbClr val="FFFF00"/>
                </a:solidFill>
              </a:rPr>
              <a:t>sterve</a:t>
            </a:r>
            <a:r>
              <a:rPr lang="en-GB" dirty="0"/>
              <a:t>.      	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en-GB" dirty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7E651646-6CE7-4E22-8DD2-AE3CDF2E2417}"/>
              </a:ext>
            </a:extLst>
          </p:cNvPr>
          <p:cNvSpPr/>
          <p:nvPr/>
        </p:nvSpPr>
        <p:spPr>
          <a:xfrm>
            <a:off x="7668344" y="80229"/>
            <a:ext cx="8410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  <a:latin typeface="Century Gothic" pitchFamily="34" charset="0"/>
              </a:rPr>
              <a:t>HPEN6001/5001 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17153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260648"/>
            <a:ext cx="6912768" cy="636680"/>
          </a:xfrm>
          <a:solidFill>
            <a:schemeClr val="accent2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en-GB" sz="4000" dirty="0">
                <a:solidFill>
                  <a:srgbClr val="C00000"/>
                </a:solidFill>
              </a:rPr>
              <a:t>EVOLUTION OF FABLIAU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24744"/>
            <a:ext cx="8373616" cy="55822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‘</a:t>
            </a:r>
            <a:r>
              <a:rPr lang="en-GB" sz="2400" dirty="0"/>
              <a:t>The Merchant’s Tale’ in direct contrast to ‘The Miller’s Tale’- latter’s joyousness versus former’s delusional joy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Focus on shopping (the market place)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 err="1"/>
              <a:t>Reductiveness</a:t>
            </a:r>
            <a:r>
              <a:rPr lang="en-GB" sz="2400" dirty="0"/>
              <a:t> of earthly paradise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Rejection of scholarship and learning (straw for Cato)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 Interest in Psychology (the mirror)</a:t>
            </a:r>
          </a:p>
          <a:p>
            <a:pPr marL="342906" lvl="1" indent="-342906">
              <a:buFont typeface="Arial" panose="020B0604020202020204" pitchFamily="34" charset="0"/>
              <a:buChar char="•"/>
            </a:pPr>
            <a:r>
              <a:rPr lang="en-GB" sz="2400" dirty="0"/>
              <a:t>Physicality and age </a:t>
            </a:r>
            <a:r>
              <a:rPr lang="en-GB" sz="2200" dirty="0"/>
              <a:t>Nature reduced from</a:t>
            </a:r>
            <a:endParaRPr lang="en-GB" sz="24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200" dirty="0"/>
              <a:t>January’s insistence on his virility (but the wedding night and the focus on rubbing and working)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200" dirty="0" err="1"/>
              <a:t>Januarie’s</a:t>
            </a:r>
            <a:r>
              <a:rPr lang="en-GB" sz="2200" dirty="0"/>
              <a:t> body (neck hanging … coltish)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200" dirty="0"/>
              <a:t>‘It went in’ 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2200" dirty="0"/>
          </a:p>
          <a:p>
            <a:pPr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49421611-CA14-4D79-9529-5903C70C0653}"/>
              </a:ext>
            </a:extLst>
          </p:cNvPr>
          <p:cNvSpPr/>
          <p:nvPr/>
        </p:nvSpPr>
        <p:spPr>
          <a:xfrm>
            <a:off x="7668344" y="80229"/>
            <a:ext cx="8410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  <a:latin typeface="Century Gothic" pitchFamily="34" charset="0"/>
              </a:rPr>
              <a:t>HPEN6001/5001 </a:t>
            </a:r>
            <a:endParaRPr lang="en-GB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870242"/>
            <a:ext cx="7272808" cy="5987758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200" dirty="0"/>
              <a:t>And yet </a:t>
            </a:r>
            <a:r>
              <a:rPr lang="en-GB" sz="2200" dirty="0" err="1"/>
              <a:t>somme</a:t>
            </a:r>
            <a:r>
              <a:rPr lang="en-GB" sz="2200" dirty="0"/>
              <a:t> </a:t>
            </a:r>
            <a:r>
              <a:rPr lang="en-GB" sz="2200" dirty="0" err="1"/>
              <a:t>clerkes</a:t>
            </a:r>
            <a:r>
              <a:rPr lang="en-GB" sz="2200" dirty="0"/>
              <a:t> </a:t>
            </a:r>
            <a:r>
              <a:rPr lang="en-GB" sz="2200" dirty="0" err="1"/>
              <a:t>seyn</a:t>
            </a:r>
            <a:r>
              <a:rPr lang="en-GB" sz="2200" dirty="0"/>
              <a:t> it </a:t>
            </a:r>
            <a:r>
              <a:rPr lang="en-GB" sz="2200" dirty="0" err="1"/>
              <a:t>nys</a:t>
            </a:r>
            <a:r>
              <a:rPr lang="en-GB" sz="2200" dirty="0"/>
              <a:t> </a:t>
            </a:r>
            <a:r>
              <a:rPr lang="en-GB" sz="2200" dirty="0" err="1"/>
              <a:t>nat</a:t>
            </a:r>
            <a:r>
              <a:rPr lang="en-GB" sz="2200" dirty="0"/>
              <a:t> so,    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200" dirty="0"/>
              <a:t>Of </a:t>
            </a:r>
            <a:r>
              <a:rPr lang="en-GB" sz="2200" dirty="0" err="1"/>
              <a:t>whiche</a:t>
            </a:r>
            <a:r>
              <a:rPr lang="en-GB" sz="2200" dirty="0"/>
              <a:t> he </a:t>
            </a:r>
            <a:r>
              <a:rPr lang="en-GB" sz="2200" dirty="0" err="1"/>
              <a:t>theofraste</a:t>
            </a:r>
            <a:r>
              <a:rPr lang="en-GB" sz="2200" dirty="0"/>
              <a:t> is </a:t>
            </a:r>
            <a:r>
              <a:rPr lang="en-GB" sz="2200" dirty="0" err="1"/>
              <a:t>oon</a:t>
            </a:r>
            <a:r>
              <a:rPr lang="en-GB" sz="2200" dirty="0"/>
              <a:t> of </a:t>
            </a:r>
            <a:r>
              <a:rPr lang="en-GB" sz="2200" dirty="0" err="1"/>
              <a:t>tho</a:t>
            </a:r>
            <a:r>
              <a:rPr lang="en-GB" sz="2200" dirty="0"/>
              <a:t>.      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200" dirty="0"/>
              <a:t>What force though </a:t>
            </a:r>
            <a:r>
              <a:rPr lang="en-GB" sz="2200" dirty="0" err="1"/>
              <a:t>theofraste</a:t>
            </a:r>
            <a:r>
              <a:rPr lang="en-GB" sz="2200" dirty="0"/>
              <a:t> </a:t>
            </a:r>
            <a:r>
              <a:rPr lang="en-GB" sz="2200" dirty="0" err="1"/>
              <a:t>liste</a:t>
            </a:r>
            <a:r>
              <a:rPr lang="en-GB" sz="2200" dirty="0"/>
              <a:t> lye?      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200" dirty="0"/>
              <a:t>Ne take no </a:t>
            </a:r>
            <a:r>
              <a:rPr lang="en-GB" sz="2200" dirty="0" err="1"/>
              <a:t>wyf</a:t>
            </a:r>
            <a:r>
              <a:rPr lang="en-GB" sz="2200" dirty="0"/>
              <a:t>, quod he, for </a:t>
            </a:r>
            <a:r>
              <a:rPr lang="en-GB" sz="2200" dirty="0" err="1"/>
              <a:t>housbondrye</a:t>
            </a:r>
            <a:r>
              <a:rPr lang="en-GB" sz="2200" dirty="0"/>
              <a:t>,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200" dirty="0"/>
              <a:t>As for to spare in </a:t>
            </a:r>
            <a:r>
              <a:rPr lang="en-GB" sz="2200" dirty="0" err="1"/>
              <a:t>houshold</a:t>
            </a:r>
            <a:r>
              <a:rPr lang="en-GB" sz="2200" dirty="0"/>
              <a:t> thy </a:t>
            </a:r>
            <a:r>
              <a:rPr lang="en-GB" sz="2200" dirty="0" err="1"/>
              <a:t>dispence</a:t>
            </a:r>
            <a:r>
              <a:rPr lang="en-GB" sz="2200" dirty="0"/>
              <a:t>.   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200" dirty="0"/>
              <a:t>A </a:t>
            </a:r>
            <a:r>
              <a:rPr lang="en-GB" sz="2200" dirty="0" err="1"/>
              <a:t>trewe</a:t>
            </a:r>
            <a:r>
              <a:rPr lang="en-GB" sz="2200" dirty="0"/>
              <a:t> servant </a:t>
            </a:r>
            <a:r>
              <a:rPr lang="en-GB" sz="2200" dirty="0" err="1"/>
              <a:t>dooth</a:t>
            </a:r>
            <a:r>
              <a:rPr lang="en-GB" sz="2200" dirty="0"/>
              <a:t> </a:t>
            </a:r>
            <a:r>
              <a:rPr lang="en-GB" sz="2200" dirty="0" err="1"/>
              <a:t>moore</a:t>
            </a:r>
            <a:r>
              <a:rPr lang="en-GB" sz="2200" dirty="0"/>
              <a:t> diligence    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200" dirty="0"/>
              <a:t>Thy good to </a:t>
            </a:r>
            <a:r>
              <a:rPr lang="en-GB" sz="2200" dirty="0" err="1"/>
              <a:t>kepe</a:t>
            </a:r>
            <a:r>
              <a:rPr lang="en-GB" sz="2200" dirty="0"/>
              <a:t>, than </a:t>
            </a:r>
            <a:r>
              <a:rPr lang="en-GB" sz="2200" dirty="0" err="1"/>
              <a:t>thyn</a:t>
            </a:r>
            <a:r>
              <a:rPr lang="en-GB" sz="2200" dirty="0"/>
              <a:t> </a:t>
            </a:r>
            <a:r>
              <a:rPr lang="en-GB" sz="2200" dirty="0" err="1"/>
              <a:t>owene</a:t>
            </a:r>
            <a:r>
              <a:rPr lang="en-GB" sz="2200" dirty="0"/>
              <a:t> </a:t>
            </a:r>
            <a:r>
              <a:rPr lang="en-GB" sz="2200" dirty="0" err="1"/>
              <a:t>wyf</a:t>
            </a:r>
            <a:r>
              <a:rPr lang="en-GB" sz="2200" dirty="0"/>
              <a:t>,  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200" dirty="0"/>
              <a:t>For she </a:t>
            </a:r>
            <a:r>
              <a:rPr lang="en-GB" sz="2200" dirty="0" err="1"/>
              <a:t>wol</a:t>
            </a:r>
            <a:r>
              <a:rPr lang="en-GB" sz="2200" dirty="0"/>
              <a:t> </a:t>
            </a:r>
            <a:r>
              <a:rPr lang="en-GB" sz="2200" dirty="0" err="1"/>
              <a:t>clayme</a:t>
            </a:r>
            <a:r>
              <a:rPr lang="en-GB" sz="2200" dirty="0"/>
              <a:t> half part al </a:t>
            </a:r>
            <a:r>
              <a:rPr lang="en-GB" sz="2200" dirty="0" err="1"/>
              <a:t>hir</a:t>
            </a:r>
            <a:r>
              <a:rPr lang="en-GB" sz="2200" dirty="0"/>
              <a:t> </a:t>
            </a:r>
            <a:r>
              <a:rPr lang="en-GB" sz="2200" dirty="0" err="1"/>
              <a:t>lyf</a:t>
            </a:r>
            <a:r>
              <a:rPr lang="en-GB" sz="2200" dirty="0"/>
              <a:t>.    	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200" dirty="0"/>
              <a:t>And if that thou be </a:t>
            </a:r>
            <a:r>
              <a:rPr lang="en-GB" sz="2200" dirty="0" err="1"/>
              <a:t>syk</a:t>
            </a:r>
            <a:r>
              <a:rPr lang="en-GB" sz="2200" dirty="0"/>
              <a:t>, so God me save,  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200" dirty="0"/>
              <a:t>Thy </a:t>
            </a:r>
            <a:r>
              <a:rPr lang="en-GB" sz="2200" dirty="0" err="1"/>
              <a:t>verray</a:t>
            </a:r>
            <a:r>
              <a:rPr lang="en-GB" sz="2200" dirty="0"/>
              <a:t> </a:t>
            </a:r>
            <a:r>
              <a:rPr lang="en-GB" sz="2200" dirty="0" err="1"/>
              <a:t>freendes</a:t>
            </a:r>
            <a:r>
              <a:rPr lang="en-GB" sz="2200" dirty="0"/>
              <a:t>, or a </a:t>
            </a:r>
            <a:r>
              <a:rPr lang="en-GB" sz="2200" dirty="0" err="1"/>
              <a:t>trewe</a:t>
            </a:r>
            <a:r>
              <a:rPr lang="en-GB" sz="2200" dirty="0"/>
              <a:t> knave, 	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200" dirty="0" err="1"/>
              <a:t>Wol</a:t>
            </a:r>
            <a:r>
              <a:rPr lang="en-GB" sz="2200" dirty="0"/>
              <a:t> </a:t>
            </a:r>
            <a:r>
              <a:rPr lang="en-GB" sz="2200" dirty="0" err="1"/>
              <a:t>kepe</a:t>
            </a:r>
            <a:r>
              <a:rPr lang="en-GB" sz="2200" dirty="0"/>
              <a:t> thee bet than she that </a:t>
            </a:r>
            <a:r>
              <a:rPr lang="en-GB" sz="2200" dirty="0" err="1"/>
              <a:t>waiteth</a:t>
            </a:r>
            <a:r>
              <a:rPr lang="en-GB" sz="2200" dirty="0"/>
              <a:t> ay 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200" dirty="0"/>
              <a:t>After thy good and hath </a:t>
            </a:r>
            <a:r>
              <a:rPr lang="en-GB" sz="2200" dirty="0" err="1"/>
              <a:t>doon</a:t>
            </a:r>
            <a:r>
              <a:rPr lang="en-GB" sz="2200" dirty="0"/>
              <a:t> many a day. 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200" dirty="0"/>
              <a:t>And if thou take a </a:t>
            </a:r>
            <a:r>
              <a:rPr lang="en-GB" sz="2200" dirty="0" err="1"/>
              <a:t>wyf</a:t>
            </a:r>
            <a:r>
              <a:rPr lang="en-GB" sz="2200" dirty="0"/>
              <a:t> unto </a:t>
            </a:r>
            <a:r>
              <a:rPr lang="en-GB" sz="2200" dirty="0" err="1"/>
              <a:t>thyn</a:t>
            </a:r>
            <a:r>
              <a:rPr lang="en-GB" sz="2200" dirty="0"/>
              <a:t> </a:t>
            </a:r>
            <a:r>
              <a:rPr lang="en-GB" sz="2200" dirty="0" err="1"/>
              <a:t>hoold</a:t>
            </a:r>
            <a:r>
              <a:rPr lang="en-GB" sz="2200" dirty="0"/>
              <a:t>, 	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200" dirty="0" err="1"/>
              <a:t>Ful</a:t>
            </a:r>
            <a:r>
              <a:rPr lang="en-GB" sz="2200" dirty="0"/>
              <a:t> lightly </a:t>
            </a:r>
            <a:r>
              <a:rPr lang="en-GB" sz="2200" dirty="0" err="1"/>
              <a:t>maystow</a:t>
            </a:r>
            <a:r>
              <a:rPr lang="en-GB" sz="2200" dirty="0"/>
              <a:t> been a </a:t>
            </a:r>
            <a:r>
              <a:rPr lang="en-GB" sz="2200" dirty="0" err="1"/>
              <a:t>cokewold</a:t>
            </a:r>
            <a:r>
              <a:rPr lang="en-GB" sz="2200" dirty="0"/>
              <a:t>.   	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475656" y="134939"/>
            <a:ext cx="5200463" cy="646331"/>
          </a:xfrm>
          <a:prstGeom prst="rect">
            <a:avLst/>
          </a:prstGeom>
          <a:solidFill>
            <a:schemeClr val="accent2"/>
          </a:solidFill>
        </p:spPr>
        <p:txBody>
          <a:bodyPr wrap="none">
            <a:spAutoFit/>
          </a:bodyPr>
          <a:lstStyle/>
          <a:p>
            <a:r>
              <a:rPr lang="en-GB" sz="3600" dirty="0">
                <a:solidFill>
                  <a:srgbClr val="C00000"/>
                </a:solidFill>
              </a:rPr>
              <a:t>Echoes of Wife of Bath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5EF04EB8-4262-4EB9-86DC-C93A34D9B5C7}"/>
              </a:ext>
            </a:extLst>
          </p:cNvPr>
          <p:cNvSpPr/>
          <p:nvPr/>
        </p:nvSpPr>
        <p:spPr>
          <a:xfrm>
            <a:off x="7668344" y="80229"/>
            <a:ext cx="8410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  <a:latin typeface="Century Gothic" pitchFamily="34" charset="0"/>
              </a:rPr>
              <a:t>HPEN6001/5001 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82110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332656"/>
            <a:ext cx="8568952" cy="6336704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400" dirty="0"/>
              <a:t>A </a:t>
            </a:r>
            <a:r>
              <a:rPr lang="en-GB" sz="2400" dirty="0" err="1"/>
              <a:t>wyf</a:t>
            </a:r>
            <a:r>
              <a:rPr lang="en-GB" sz="2400" dirty="0"/>
              <a:t>! a, </a:t>
            </a:r>
            <a:r>
              <a:rPr lang="en-GB" sz="2400" dirty="0" err="1"/>
              <a:t>seinte</a:t>
            </a:r>
            <a:r>
              <a:rPr lang="en-GB" sz="2400" dirty="0"/>
              <a:t> </a:t>
            </a:r>
            <a:r>
              <a:rPr lang="en-GB" sz="2400" dirty="0" err="1"/>
              <a:t>marie</a:t>
            </a:r>
            <a:r>
              <a:rPr lang="en-GB" sz="2400" dirty="0"/>
              <a:t>, </a:t>
            </a:r>
            <a:r>
              <a:rPr lang="en-GB" sz="2400" dirty="0" err="1"/>
              <a:t>benedicite</a:t>
            </a:r>
            <a:r>
              <a:rPr lang="en-GB" sz="2400" dirty="0"/>
              <a:t>!    		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400" dirty="0"/>
              <a:t>How </a:t>
            </a:r>
            <a:r>
              <a:rPr lang="en-GB" sz="2400" dirty="0" err="1"/>
              <a:t>myghte</a:t>
            </a:r>
            <a:r>
              <a:rPr lang="en-GB" sz="2400" dirty="0"/>
              <a:t> man </a:t>
            </a:r>
            <a:r>
              <a:rPr lang="en-GB" sz="2400" dirty="0" err="1"/>
              <a:t>han</a:t>
            </a:r>
            <a:r>
              <a:rPr lang="en-GB" sz="2400" dirty="0"/>
              <a:t> any </a:t>
            </a:r>
            <a:r>
              <a:rPr lang="en-GB" sz="2400" dirty="0" err="1"/>
              <a:t>adversitee</a:t>
            </a:r>
            <a:r>
              <a:rPr lang="en-GB" sz="2400" dirty="0"/>
              <a:t>      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400" dirty="0"/>
              <a:t>That hath a </a:t>
            </a:r>
            <a:r>
              <a:rPr lang="en-GB" sz="2400" dirty="0" err="1"/>
              <a:t>wyf</a:t>
            </a:r>
            <a:r>
              <a:rPr lang="en-GB" sz="2400" dirty="0"/>
              <a:t>? certes, I </a:t>
            </a:r>
            <a:r>
              <a:rPr lang="en-GB" sz="2400" dirty="0" err="1"/>
              <a:t>kan</a:t>
            </a:r>
            <a:r>
              <a:rPr lang="en-GB" sz="2400" dirty="0"/>
              <a:t> </a:t>
            </a:r>
            <a:r>
              <a:rPr lang="en-GB" sz="2400" dirty="0" err="1"/>
              <a:t>nat</a:t>
            </a:r>
            <a:r>
              <a:rPr lang="en-GB" sz="2400" dirty="0"/>
              <a:t> </a:t>
            </a:r>
            <a:r>
              <a:rPr lang="en-GB" sz="2400" dirty="0" err="1"/>
              <a:t>seye</a:t>
            </a:r>
            <a:r>
              <a:rPr lang="en-GB" sz="2400" dirty="0"/>
              <a:t>.   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400" dirty="0"/>
              <a:t>the </a:t>
            </a:r>
            <a:r>
              <a:rPr lang="en-GB" sz="2400" dirty="0" err="1"/>
              <a:t>blisse</a:t>
            </a:r>
            <a:r>
              <a:rPr lang="en-GB" sz="2400" dirty="0"/>
              <a:t> which that is </a:t>
            </a:r>
            <a:r>
              <a:rPr lang="en-GB" sz="2400" dirty="0" err="1"/>
              <a:t>bitwixe</a:t>
            </a:r>
            <a:r>
              <a:rPr lang="en-GB" sz="2400" dirty="0"/>
              <a:t> hem </a:t>
            </a:r>
            <a:r>
              <a:rPr lang="en-GB" sz="2400" dirty="0" err="1"/>
              <a:t>tweye</a:t>
            </a:r>
            <a:r>
              <a:rPr lang="en-GB" sz="2400" dirty="0"/>
              <a:t>      	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400" dirty="0" err="1"/>
              <a:t>Ther</a:t>
            </a:r>
            <a:r>
              <a:rPr lang="en-GB" sz="2400" dirty="0"/>
              <a:t> may no </a:t>
            </a:r>
            <a:r>
              <a:rPr lang="en-GB" sz="2400" dirty="0" err="1"/>
              <a:t>tonge</a:t>
            </a:r>
            <a:r>
              <a:rPr lang="en-GB" sz="2400" dirty="0"/>
              <a:t> </a:t>
            </a:r>
            <a:r>
              <a:rPr lang="en-GB" sz="2400" dirty="0" err="1"/>
              <a:t>telle</a:t>
            </a:r>
            <a:r>
              <a:rPr lang="en-GB" sz="2400" dirty="0"/>
              <a:t>, or </a:t>
            </a:r>
            <a:r>
              <a:rPr lang="en-GB" sz="2400" dirty="0" err="1"/>
              <a:t>herte</a:t>
            </a:r>
            <a:r>
              <a:rPr lang="en-GB" sz="2400" dirty="0"/>
              <a:t> </a:t>
            </a:r>
            <a:r>
              <a:rPr lang="en-GB" sz="2400" dirty="0" err="1"/>
              <a:t>thynke</a:t>
            </a:r>
            <a:r>
              <a:rPr lang="en-GB" sz="2400" dirty="0"/>
              <a:t>.      	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400" dirty="0"/>
              <a:t>If he be </a:t>
            </a:r>
            <a:r>
              <a:rPr lang="en-GB" sz="2400" dirty="0" err="1"/>
              <a:t>povre</a:t>
            </a:r>
            <a:r>
              <a:rPr lang="en-GB" sz="2400" dirty="0"/>
              <a:t>, she </a:t>
            </a:r>
            <a:r>
              <a:rPr lang="en-GB" sz="2400" dirty="0" err="1"/>
              <a:t>helpeth</a:t>
            </a:r>
            <a:r>
              <a:rPr lang="en-GB" sz="2400" dirty="0"/>
              <a:t> </a:t>
            </a:r>
            <a:r>
              <a:rPr lang="en-GB" sz="2400" dirty="0" err="1"/>
              <a:t>hym</a:t>
            </a:r>
            <a:r>
              <a:rPr lang="en-GB" sz="2400" dirty="0"/>
              <a:t> to </a:t>
            </a:r>
            <a:r>
              <a:rPr lang="en-GB" sz="2400" dirty="0" err="1"/>
              <a:t>swynke</a:t>
            </a:r>
            <a:r>
              <a:rPr lang="en-GB" sz="2400" dirty="0"/>
              <a:t>;      	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400" dirty="0"/>
              <a:t>She </a:t>
            </a:r>
            <a:r>
              <a:rPr lang="en-GB" sz="2400" dirty="0" err="1"/>
              <a:t>kepeth</a:t>
            </a:r>
            <a:r>
              <a:rPr lang="en-GB" sz="2400" dirty="0"/>
              <a:t> his good, and </a:t>
            </a:r>
            <a:r>
              <a:rPr lang="en-GB" sz="2400" dirty="0" err="1"/>
              <a:t>wasteth</a:t>
            </a:r>
            <a:r>
              <a:rPr lang="en-GB" sz="2400" dirty="0"/>
              <a:t> never a </a:t>
            </a:r>
            <a:r>
              <a:rPr lang="en-GB" sz="2400" dirty="0" err="1"/>
              <a:t>deel</a:t>
            </a:r>
            <a:r>
              <a:rPr lang="en-GB" sz="2400" dirty="0"/>
              <a:t>; 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400" dirty="0"/>
              <a:t>Al that hire </a:t>
            </a:r>
            <a:r>
              <a:rPr lang="en-GB" sz="2400" dirty="0" err="1"/>
              <a:t>housbonde</a:t>
            </a:r>
            <a:r>
              <a:rPr lang="en-GB" sz="2400" dirty="0"/>
              <a:t> lust, hire </a:t>
            </a:r>
            <a:r>
              <a:rPr lang="en-GB" sz="2400" dirty="0" err="1"/>
              <a:t>liketh</a:t>
            </a:r>
            <a:r>
              <a:rPr lang="en-GB" sz="2400" dirty="0"/>
              <a:t> </a:t>
            </a:r>
            <a:r>
              <a:rPr lang="en-GB" sz="2400" dirty="0" err="1"/>
              <a:t>weel</a:t>
            </a:r>
            <a:r>
              <a:rPr lang="en-GB" sz="2400" dirty="0"/>
              <a:t>;      	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400" dirty="0"/>
              <a:t>She </a:t>
            </a:r>
            <a:r>
              <a:rPr lang="en-GB" sz="2400" dirty="0" err="1"/>
              <a:t>seith</a:t>
            </a:r>
            <a:r>
              <a:rPr lang="en-GB" sz="2400" dirty="0"/>
              <a:t> </a:t>
            </a:r>
            <a:r>
              <a:rPr lang="en-GB" sz="2400" dirty="0" err="1"/>
              <a:t>nat</a:t>
            </a:r>
            <a:r>
              <a:rPr lang="en-GB" sz="2400" dirty="0"/>
              <a:t> ones nay, </a:t>
            </a:r>
            <a:r>
              <a:rPr lang="en-GB" sz="2400" dirty="0" err="1"/>
              <a:t>whan</a:t>
            </a:r>
            <a:r>
              <a:rPr lang="en-GB" sz="2400" dirty="0"/>
              <a:t> he </a:t>
            </a:r>
            <a:r>
              <a:rPr lang="en-GB" sz="2400" dirty="0" err="1"/>
              <a:t>seith</a:t>
            </a:r>
            <a:r>
              <a:rPr lang="en-GB" sz="2400" dirty="0"/>
              <a:t> ye.      	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400" dirty="0"/>
              <a:t>Do this, </a:t>
            </a:r>
            <a:r>
              <a:rPr lang="en-GB" sz="2400" dirty="0" err="1"/>
              <a:t>seith</a:t>
            </a:r>
            <a:r>
              <a:rPr lang="en-GB" sz="2400" dirty="0"/>
              <a:t> he; al </a:t>
            </a:r>
            <a:r>
              <a:rPr lang="en-GB" sz="2400" dirty="0" err="1"/>
              <a:t>redy</a:t>
            </a:r>
            <a:r>
              <a:rPr lang="en-GB" sz="2400" dirty="0"/>
              <a:t>, sire, </a:t>
            </a:r>
            <a:r>
              <a:rPr lang="en-GB" sz="2400" dirty="0" err="1"/>
              <a:t>seith</a:t>
            </a:r>
            <a:r>
              <a:rPr lang="en-GB" sz="2400" dirty="0"/>
              <a:t> she.      		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1800" dirty="0"/>
              <a:t>…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400" dirty="0"/>
              <a:t>And yet she </a:t>
            </a:r>
            <a:r>
              <a:rPr lang="en-GB" sz="2400" dirty="0" err="1"/>
              <a:t>wole</a:t>
            </a:r>
            <a:r>
              <a:rPr lang="en-GB" sz="2400" dirty="0"/>
              <a:t> </a:t>
            </a:r>
            <a:r>
              <a:rPr lang="en-GB" sz="2400" dirty="0" err="1"/>
              <a:t>obeye</a:t>
            </a:r>
            <a:r>
              <a:rPr lang="en-GB" sz="2400" dirty="0"/>
              <a:t> of </a:t>
            </a:r>
            <a:r>
              <a:rPr lang="en-GB" sz="2400" dirty="0" err="1"/>
              <a:t>curteisye</a:t>
            </a:r>
            <a:r>
              <a:rPr lang="en-GB" sz="2400" dirty="0"/>
              <a:t>.      		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400" dirty="0"/>
              <a:t>A </a:t>
            </a:r>
            <a:r>
              <a:rPr lang="en-GB" sz="2400" dirty="0" err="1"/>
              <a:t>wyf</a:t>
            </a:r>
            <a:r>
              <a:rPr lang="en-GB" sz="2400" dirty="0"/>
              <a:t> is </a:t>
            </a:r>
            <a:r>
              <a:rPr lang="en-GB" sz="2400" dirty="0" err="1"/>
              <a:t>kepere</a:t>
            </a:r>
            <a:r>
              <a:rPr lang="en-GB" sz="2400" dirty="0"/>
              <a:t> of </a:t>
            </a:r>
            <a:r>
              <a:rPr lang="en-GB" sz="2400" dirty="0" err="1"/>
              <a:t>thyn</a:t>
            </a:r>
            <a:r>
              <a:rPr lang="en-GB" sz="2400" dirty="0"/>
              <a:t> </a:t>
            </a:r>
            <a:r>
              <a:rPr lang="en-GB" sz="2400" dirty="0" err="1"/>
              <a:t>housbondrye</a:t>
            </a:r>
            <a:r>
              <a:rPr lang="en-GB" sz="2400" dirty="0"/>
              <a:t>;      			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400" dirty="0" err="1"/>
              <a:t>Wel</a:t>
            </a:r>
            <a:r>
              <a:rPr lang="en-GB" sz="2400" dirty="0"/>
              <a:t> may the </a:t>
            </a:r>
            <a:r>
              <a:rPr lang="en-GB" sz="2400" dirty="0" err="1"/>
              <a:t>sike</a:t>
            </a:r>
            <a:r>
              <a:rPr lang="en-GB" sz="2400" dirty="0"/>
              <a:t> man </a:t>
            </a:r>
            <a:r>
              <a:rPr lang="en-GB" sz="2400" dirty="0" err="1"/>
              <a:t>biwaille</a:t>
            </a:r>
            <a:r>
              <a:rPr lang="en-GB" sz="2400" dirty="0"/>
              <a:t> and </a:t>
            </a:r>
            <a:r>
              <a:rPr lang="en-GB" sz="2400" dirty="0" err="1"/>
              <a:t>wepe</a:t>
            </a:r>
            <a:r>
              <a:rPr lang="en-GB" sz="2400" dirty="0"/>
              <a:t>,      	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400" dirty="0" err="1"/>
              <a:t>Ther</a:t>
            </a:r>
            <a:r>
              <a:rPr lang="en-GB" sz="2400" dirty="0"/>
              <a:t> as </a:t>
            </a:r>
            <a:r>
              <a:rPr lang="en-GB" sz="2400" dirty="0" err="1"/>
              <a:t>ther</a:t>
            </a:r>
            <a:r>
              <a:rPr lang="en-GB" sz="2400" dirty="0"/>
              <a:t> </a:t>
            </a:r>
            <a:r>
              <a:rPr lang="en-GB" sz="2400" dirty="0" err="1"/>
              <a:t>nys</a:t>
            </a:r>
            <a:r>
              <a:rPr lang="en-GB" sz="2400" dirty="0"/>
              <a:t> no </a:t>
            </a:r>
            <a:r>
              <a:rPr lang="en-GB" sz="2400" dirty="0" err="1"/>
              <a:t>wyf</a:t>
            </a:r>
            <a:r>
              <a:rPr lang="en-GB" sz="2400" dirty="0"/>
              <a:t> the </a:t>
            </a:r>
            <a:r>
              <a:rPr lang="en-GB" sz="2400" dirty="0" err="1"/>
              <a:t>hous</a:t>
            </a:r>
            <a:r>
              <a:rPr lang="en-GB" sz="2400" dirty="0"/>
              <a:t> to </a:t>
            </a:r>
            <a:r>
              <a:rPr lang="en-GB" sz="2400" dirty="0" err="1"/>
              <a:t>kepe</a:t>
            </a:r>
            <a:r>
              <a:rPr lang="en-GB" sz="2600" dirty="0"/>
              <a:t>.      	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812BB516-76D3-4DE9-B64B-2B0A3159C547}"/>
              </a:ext>
            </a:extLst>
          </p:cNvPr>
          <p:cNvSpPr/>
          <p:nvPr/>
        </p:nvSpPr>
        <p:spPr>
          <a:xfrm>
            <a:off x="7668344" y="80229"/>
            <a:ext cx="8410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  <a:latin typeface="Century Gothic" pitchFamily="34" charset="0"/>
              </a:rPr>
              <a:t>HPEN6001/5001 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78412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duotone>
              <a:prstClr val="black"/>
              <a:srgbClr val="006666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112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157" t="21642" r="6158" b="8741"/>
          <a:stretch/>
        </p:blipFill>
        <p:spPr bwMode="auto">
          <a:xfrm>
            <a:off x="205766" y="1197127"/>
            <a:ext cx="8732468" cy="553486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xtLst/>
        </p:spPr>
      </p:pic>
      <p:sp>
        <p:nvSpPr>
          <p:cNvPr id="5" name="Rectangle 4"/>
          <p:cNvSpPr/>
          <p:nvPr/>
        </p:nvSpPr>
        <p:spPr>
          <a:xfrm>
            <a:off x="6975974" y="6387151"/>
            <a:ext cx="2016224" cy="344835"/>
          </a:xfrm>
          <a:prstGeom prst="rect">
            <a:avLst/>
          </a:prstGeom>
          <a:solidFill>
            <a:srgbClr val="0066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770006" y="4216283"/>
            <a:ext cx="6220398" cy="387718"/>
          </a:xfrm>
          <a:prstGeom prst="rect">
            <a:avLst/>
          </a:prstGeom>
          <a:solidFill>
            <a:srgbClr val="0066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005A58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23528" y="4584574"/>
            <a:ext cx="6120680" cy="332362"/>
          </a:xfrm>
          <a:prstGeom prst="rect">
            <a:avLst/>
          </a:prstGeom>
          <a:solidFill>
            <a:srgbClr val="0066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323528" y="6664030"/>
            <a:ext cx="665244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3383868" y="2377908"/>
            <a:ext cx="3924436" cy="0"/>
          </a:xfrm>
          <a:prstGeom prst="line">
            <a:avLst/>
          </a:prstGeom>
          <a:ln w="28575">
            <a:solidFill>
              <a:srgbClr val="00918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323528" y="3573016"/>
            <a:ext cx="8496944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itle 1"/>
          <p:cNvSpPr txBox="1">
            <a:spLocks/>
          </p:cNvSpPr>
          <p:nvPr/>
        </p:nvSpPr>
        <p:spPr>
          <a:xfrm>
            <a:off x="269685" y="30833"/>
            <a:ext cx="6984776" cy="1116419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Autofit/>
          </a:bodyPr>
          <a:lstStyle>
            <a:lvl1pPr algn="l" defTabSz="457207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600" dirty="0" err="1">
                <a:solidFill>
                  <a:srgbClr val="C00000"/>
                </a:solidFill>
              </a:rPr>
              <a:t>Laskayar</a:t>
            </a:r>
            <a:r>
              <a:rPr lang="en-GB" sz="3600" dirty="0">
                <a:solidFill>
                  <a:srgbClr val="C00000"/>
                </a:solidFill>
              </a:rPr>
              <a:t>: men’s desire as emasculating</a:t>
            </a:r>
            <a:endParaRPr lang="en-GB" sz="3200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xmlns="" id="{AF75FE21-D529-4D21-9FD3-850EF87B0AC9}"/>
              </a:ext>
            </a:extLst>
          </p:cNvPr>
          <p:cNvCxnSpPr/>
          <p:nvPr/>
        </p:nvCxnSpPr>
        <p:spPr>
          <a:xfrm>
            <a:off x="4340876" y="3894318"/>
            <a:ext cx="22473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xmlns="" id="{05021B6C-54A8-4A7E-B10C-D4CED4DD154C}"/>
              </a:ext>
            </a:extLst>
          </p:cNvPr>
          <p:cNvCxnSpPr/>
          <p:nvPr/>
        </p:nvCxnSpPr>
        <p:spPr>
          <a:xfrm>
            <a:off x="2339752" y="3894318"/>
            <a:ext cx="4248472" cy="0"/>
          </a:xfrm>
          <a:prstGeom prst="line">
            <a:avLst/>
          </a:prstGeom>
          <a:ln w="28575">
            <a:solidFill>
              <a:srgbClr val="00918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xmlns="" id="{FB082834-B7D2-44D8-8284-A0A819E1DBC7}"/>
              </a:ext>
            </a:extLst>
          </p:cNvPr>
          <p:cNvCxnSpPr>
            <a:cxnSpLocks/>
          </p:cNvCxnSpPr>
          <p:nvPr/>
        </p:nvCxnSpPr>
        <p:spPr>
          <a:xfrm>
            <a:off x="3131840" y="5157192"/>
            <a:ext cx="5580620" cy="0"/>
          </a:xfrm>
          <a:prstGeom prst="line">
            <a:avLst/>
          </a:prstGeom>
          <a:ln w="28575">
            <a:solidFill>
              <a:srgbClr val="00918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ectangle 19">
            <a:extLst>
              <a:ext uri="{FF2B5EF4-FFF2-40B4-BE49-F238E27FC236}">
                <a16:creationId xmlns:a16="http://schemas.microsoft.com/office/drawing/2014/main" xmlns="" id="{79E5BF7C-FD0E-41D1-ABE8-DFEBF202FB4F}"/>
              </a:ext>
            </a:extLst>
          </p:cNvPr>
          <p:cNvSpPr/>
          <p:nvPr/>
        </p:nvSpPr>
        <p:spPr>
          <a:xfrm>
            <a:off x="7668344" y="80229"/>
            <a:ext cx="8410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  <a:latin typeface="Century Gothic" pitchFamily="34" charset="0"/>
              </a:rPr>
              <a:t>HPEN6001/5001 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96084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816042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>
                <a:solidFill>
                  <a:srgbClr val="C00000"/>
                </a:solidFill>
              </a:rPr>
              <a:t>Echoes of Knight’s Tale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772816"/>
            <a:ext cx="8496944" cy="5085184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spcAft>
                <a:spcPts val="100"/>
              </a:spcAft>
              <a:buNone/>
            </a:pPr>
            <a:r>
              <a:rPr lang="en-GB" sz="2200" dirty="0"/>
              <a:t>But </a:t>
            </a:r>
            <a:r>
              <a:rPr lang="en-GB" sz="2200" dirty="0" err="1"/>
              <a:t>certeynly</a:t>
            </a:r>
            <a:r>
              <a:rPr lang="en-GB" sz="2200" dirty="0"/>
              <a:t>, a </a:t>
            </a:r>
            <a:r>
              <a:rPr lang="en-GB" sz="2200" dirty="0" err="1"/>
              <a:t>yong</a:t>
            </a:r>
            <a:r>
              <a:rPr lang="en-GB" sz="2200" dirty="0"/>
              <a:t> </a:t>
            </a:r>
            <a:r>
              <a:rPr lang="en-GB" sz="2200" dirty="0" err="1"/>
              <a:t>thyng</a:t>
            </a:r>
            <a:r>
              <a:rPr lang="en-GB" sz="2200" dirty="0"/>
              <a:t> may men </a:t>
            </a:r>
            <a:r>
              <a:rPr lang="en-GB" sz="2200" dirty="0" err="1"/>
              <a:t>gye</a:t>
            </a:r>
            <a:r>
              <a:rPr lang="en-GB" sz="2200" dirty="0"/>
              <a:t>,      		</a:t>
            </a:r>
          </a:p>
          <a:p>
            <a:pPr marL="0" indent="0">
              <a:spcBef>
                <a:spcPts val="0"/>
              </a:spcBef>
              <a:spcAft>
                <a:spcPts val="100"/>
              </a:spcAft>
              <a:buNone/>
            </a:pPr>
            <a:r>
              <a:rPr lang="en-GB" sz="2200" dirty="0"/>
              <a:t>Right as men may warm </a:t>
            </a:r>
            <a:r>
              <a:rPr lang="en-GB" sz="2200" dirty="0" err="1"/>
              <a:t>wex</a:t>
            </a:r>
            <a:r>
              <a:rPr lang="en-GB" sz="2200" dirty="0"/>
              <a:t> with </a:t>
            </a:r>
            <a:r>
              <a:rPr lang="en-GB" sz="2200" dirty="0" err="1"/>
              <a:t>handes</a:t>
            </a:r>
            <a:r>
              <a:rPr lang="en-GB" sz="2200" dirty="0"/>
              <a:t> </a:t>
            </a:r>
            <a:r>
              <a:rPr lang="en-GB" sz="2200" dirty="0" err="1"/>
              <a:t>plye</a:t>
            </a:r>
            <a:r>
              <a:rPr lang="en-GB" sz="2200" dirty="0"/>
              <a:t>.      </a:t>
            </a:r>
          </a:p>
          <a:p>
            <a:pPr marL="0" indent="0">
              <a:spcBef>
                <a:spcPts val="0"/>
              </a:spcBef>
              <a:spcAft>
                <a:spcPts val="100"/>
              </a:spcAft>
              <a:buNone/>
            </a:pPr>
            <a:r>
              <a:rPr lang="en-GB" sz="2200" dirty="0" err="1"/>
              <a:t>Wherfore</a:t>
            </a:r>
            <a:r>
              <a:rPr lang="en-GB" sz="2200" dirty="0"/>
              <a:t> I </a:t>
            </a:r>
            <a:r>
              <a:rPr lang="en-GB" sz="2200" dirty="0" err="1"/>
              <a:t>sey</a:t>
            </a:r>
            <a:r>
              <a:rPr lang="en-GB" sz="2200" dirty="0"/>
              <a:t> yow </a:t>
            </a:r>
            <a:r>
              <a:rPr lang="en-GB" sz="2200" dirty="0" err="1"/>
              <a:t>pleynly</a:t>
            </a:r>
            <a:r>
              <a:rPr lang="en-GB" sz="2200" dirty="0"/>
              <a:t>, in a clause,      			</a:t>
            </a:r>
          </a:p>
          <a:p>
            <a:pPr marL="0" indent="0">
              <a:spcBef>
                <a:spcPts val="0"/>
              </a:spcBef>
              <a:spcAft>
                <a:spcPts val="100"/>
              </a:spcAft>
              <a:buNone/>
            </a:pPr>
            <a:r>
              <a:rPr lang="en-GB" sz="2200" dirty="0"/>
              <a:t>I </a:t>
            </a:r>
            <a:r>
              <a:rPr lang="en-GB" sz="2200" dirty="0" err="1"/>
              <a:t>wol</a:t>
            </a:r>
            <a:r>
              <a:rPr lang="en-GB" sz="2200" dirty="0"/>
              <a:t> noon </a:t>
            </a:r>
            <a:r>
              <a:rPr lang="en-GB" sz="2200" dirty="0" err="1"/>
              <a:t>oold</a:t>
            </a:r>
            <a:r>
              <a:rPr lang="en-GB" sz="2200" dirty="0"/>
              <a:t> </a:t>
            </a:r>
            <a:r>
              <a:rPr lang="en-GB" sz="2200" dirty="0" err="1"/>
              <a:t>wyf</a:t>
            </a:r>
            <a:r>
              <a:rPr lang="en-GB" sz="2200" dirty="0"/>
              <a:t> </a:t>
            </a:r>
            <a:r>
              <a:rPr lang="en-GB" sz="2200" dirty="0" err="1"/>
              <a:t>han</a:t>
            </a:r>
            <a:r>
              <a:rPr lang="en-GB" sz="2200" dirty="0"/>
              <a:t> right for this cause.      		</a:t>
            </a:r>
          </a:p>
          <a:p>
            <a:pPr marL="0" indent="0">
              <a:spcBef>
                <a:spcPts val="0"/>
              </a:spcBef>
              <a:spcAft>
                <a:spcPts val="100"/>
              </a:spcAft>
              <a:buNone/>
            </a:pPr>
            <a:r>
              <a:rPr lang="en-GB" sz="2200" dirty="0"/>
              <a:t>For if so were I </a:t>
            </a:r>
            <a:r>
              <a:rPr lang="en-GB" sz="2200" dirty="0" err="1"/>
              <a:t>hadde</a:t>
            </a:r>
            <a:r>
              <a:rPr lang="en-GB" sz="2200" dirty="0"/>
              <a:t> </a:t>
            </a:r>
            <a:r>
              <a:rPr lang="en-GB" sz="2200" dirty="0" err="1"/>
              <a:t>swich</a:t>
            </a:r>
            <a:r>
              <a:rPr lang="en-GB" sz="2200" dirty="0"/>
              <a:t> </a:t>
            </a:r>
            <a:r>
              <a:rPr lang="en-GB" sz="2200" dirty="0" err="1"/>
              <a:t>myschaunce</a:t>
            </a:r>
            <a:r>
              <a:rPr lang="en-GB" sz="2200" dirty="0"/>
              <a:t>,      		</a:t>
            </a:r>
          </a:p>
          <a:p>
            <a:pPr marL="0" indent="0">
              <a:spcBef>
                <a:spcPts val="0"/>
              </a:spcBef>
              <a:spcAft>
                <a:spcPts val="100"/>
              </a:spcAft>
              <a:buNone/>
            </a:pPr>
            <a:r>
              <a:rPr lang="en-GB" sz="2200" dirty="0"/>
              <a:t>That I in hire ne </a:t>
            </a:r>
            <a:r>
              <a:rPr lang="en-GB" sz="2200" dirty="0" err="1"/>
              <a:t>koude</a:t>
            </a:r>
            <a:r>
              <a:rPr lang="en-GB" sz="2200" dirty="0"/>
              <a:t> </a:t>
            </a:r>
            <a:r>
              <a:rPr lang="en-GB" sz="2200" dirty="0" err="1"/>
              <a:t>han</a:t>
            </a:r>
            <a:r>
              <a:rPr lang="en-GB" sz="2200" dirty="0"/>
              <a:t> no </a:t>
            </a:r>
            <a:r>
              <a:rPr lang="en-GB" sz="2200" dirty="0" err="1"/>
              <a:t>plesaunce</a:t>
            </a:r>
            <a:r>
              <a:rPr lang="en-GB" sz="2200" dirty="0"/>
              <a:t>,      		</a:t>
            </a:r>
          </a:p>
          <a:p>
            <a:pPr marL="0" indent="0">
              <a:spcBef>
                <a:spcPts val="0"/>
              </a:spcBef>
              <a:spcAft>
                <a:spcPts val="100"/>
              </a:spcAft>
              <a:buNone/>
            </a:pPr>
            <a:r>
              <a:rPr lang="en-GB" sz="2200" dirty="0"/>
              <a:t>…</a:t>
            </a:r>
          </a:p>
          <a:p>
            <a:pPr marL="0" indent="0">
              <a:spcBef>
                <a:spcPts val="0"/>
              </a:spcBef>
              <a:spcAft>
                <a:spcPts val="100"/>
              </a:spcAft>
              <a:buNone/>
            </a:pPr>
            <a:r>
              <a:rPr lang="en-GB" sz="2200" dirty="0"/>
              <a:t>Ne children </a:t>
            </a:r>
            <a:r>
              <a:rPr lang="en-GB" sz="2200" dirty="0" err="1"/>
              <a:t>sholde</a:t>
            </a:r>
            <a:r>
              <a:rPr lang="en-GB" sz="2200" dirty="0"/>
              <a:t> I none upon hire </a:t>
            </a:r>
            <a:r>
              <a:rPr lang="en-GB" sz="2200" dirty="0" err="1"/>
              <a:t>geten</a:t>
            </a:r>
            <a:r>
              <a:rPr lang="en-GB" sz="2200" dirty="0"/>
              <a:t>;      		</a:t>
            </a:r>
          </a:p>
          <a:p>
            <a:pPr marL="0" indent="0">
              <a:spcBef>
                <a:spcPts val="0"/>
              </a:spcBef>
              <a:spcAft>
                <a:spcPts val="100"/>
              </a:spcAft>
              <a:buNone/>
            </a:pPr>
            <a:r>
              <a:rPr lang="en-GB" sz="2200" dirty="0"/>
              <a:t>Yet </a:t>
            </a:r>
            <a:r>
              <a:rPr lang="en-GB" sz="2200" dirty="0">
                <a:solidFill>
                  <a:srgbClr val="FFFF00"/>
                </a:solidFill>
              </a:rPr>
              <a:t>were me </a:t>
            </a:r>
            <a:r>
              <a:rPr lang="en-GB" sz="2200" dirty="0" err="1">
                <a:solidFill>
                  <a:srgbClr val="FFFF00"/>
                </a:solidFill>
              </a:rPr>
              <a:t>levere</a:t>
            </a:r>
            <a:r>
              <a:rPr lang="en-GB" sz="2200" dirty="0">
                <a:solidFill>
                  <a:srgbClr val="FFFF00"/>
                </a:solidFill>
              </a:rPr>
              <a:t> </a:t>
            </a:r>
            <a:r>
              <a:rPr lang="en-GB" sz="2200" dirty="0" err="1">
                <a:solidFill>
                  <a:srgbClr val="FFFF00"/>
                </a:solidFill>
              </a:rPr>
              <a:t>houndes</a:t>
            </a:r>
            <a:r>
              <a:rPr lang="en-GB" sz="2200" dirty="0">
                <a:solidFill>
                  <a:srgbClr val="FFFF00"/>
                </a:solidFill>
              </a:rPr>
              <a:t> hand me </a:t>
            </a:r>
            <a:r>
              <a:rPr lang="en-GB" sz="2200" dirty="0" err="1">
                <a:solidFill>
                  <a:srgbClr val="FFFF00"/>
                </a:solidFill>
              </a:rPr>
              <a:t>eten</a:t>
            </a:r>
            <a:r>
              <a:rPr lang="en-GB" sz="2200" dirty="0">
                <a:solidFill>
                  <a:srgbClr val="FFFF00"/>
                </a:solidFill>
              </a:rPr>
              <a:t>,      	</a:t>
            </a:r>
          </a:p>
          <a:p>
            <a:pPr marL="0" indent="0">
              <a:spcBef>
                <a:spcPts val="0"/>
              </a:spcBef>
              <a:spcAft>
                <a:spcPts val="100"/>
              </a:spcAft>
              <a:buNone/>
            </a:pPr>
            <a:r>
              <a:rPr lang="en-GB" sz="2200" dirty="0">
                <a:solidFill>
                  <a:srgbClr val="FFFF00"/>
                </a:solidFill>
              </a:rPr>
              <a:t>Than that </a:t>
            </a:r>
            <a:r>
              <a:rPr lang="en-GB" sz="2200" dirty="0" err="1">
                <a:solidFill>
                  <a:srgbClr val="FFFF00"/>
                </a:solidFill>
              </a:rPr>
              <a:t>myn</a:t>
            </a:r>
            <a:r>
              <a:rPr lang="en-GB" sz="2200" dirty="0">
                <a:solidFill>
                  <a:srgbClr val="FFFF00"/>
                </a:solidFill>
              </a:rPr>
              <a:t> heritage </a:t>
            </a:r>
            <a:r>
              <a:rPr lang="en-GB" sz="2200" dirty="0" err="1">
                <a:solidFill>
                  <a:srgbClr val="FFFF00"/>
                </a:solidFill>
              </a:rPr>
              <a:t>sholde</a:t>
            </a:r>
            <a:r>
              <a:rPr lang="en-GB" sz="2200" dirty="0">
                <a:solidFill>
                  <a:srgbClr val="FFFF00"/>
                </a:solidFill>
              </a:rPr>
              <a:t> </a:t>
            </a:r>
            <a:r>
              <a:rPr lang="en-GB" sz="2200" dirty="0" err="1">
                <a:solidFill>
                  <a:srgbClr val="FFFF00"/>
                </a:solidFill>
              </a:rPr>
              <a:t>falle</a:t>
            </a:r>
            <a:r>
              <a:rPr lang="en-GB" sz="2200" dirty="0">
                <a:solidFill>
                  <a:srgbClr val="FFFF00"/>
                </a:solidFill>
              </a:rPr>
              <a:t>      				</a:t>
            </a:r>
          </a:p>
          <a:p>
            <a:pPr marL="0" indent="0">
              <a:spcBef>
                <a:spcPts val="0"/>
              </a:spcBef>
              <a:spcAft>
                <a:spcPts val="100"/>
              </a:spcAft>
              <a:buNone/>
            </a:pPr>
            <a:r>
              <a:rPr lang="en-GB" sz="2200" dirty="0">
                <a:solidFill>
                  <a:srgbClr val="FFFF00"/>
                </a:solidFill>
              </a:rPr>
              <a:t>In </a:t>
            </a:r>
            <a:r>
              <a:rPr lang="en-GB" sz="2200" dirty="0" err="1">
                <a:solidFill>
                  <a:srgbClr val="FFFF00"/>
                </a:solidFill>
              </a:rPr>
              <a:t>straunge</a:t>
            </a:r>
            <a:r>
              <a:rPr lang="en-GB" sz="2200" dirty="0">
                <a:solidFill>
                  <a:srgbClr val="FFFF00"/>
                </a:solidFill>
              </a:rPr>
              <a:t> hand, </a:t>
            </a:r>
            <a:r>
              <a:rPr lang="en-GB" sz="2200" dirty="0"/>
              <a:t>and this I </a:t>
            </a:r>
            <a:r>
              <a:rPr lang="en-GB" sz="2200" dirty="0" err="1"/>
              <a:t>telle</a:t>
            </a:r>
            <a:r>
              <a:rPr lang="en-GB" sz="2200" dirty="0"/>
              <a:t> yow </a:t>
            </a:r>
            <a:r>
              <a:rPr lang="en-GB" sz="2200" dirty="0" err="1"/>
              <a:t>alle</a:t>
            </a:r>
            <a:r>
              <a:rPr lang="en-GB" sz="2200" dirty="0"/>
              <a:t>.      		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D154BDAF-EBFA-4770-9DD7-B5CA977FC776}"/>
              </a:ext>
            </a:extLst>
          </p:cNvPr>
          <p:cNvSpPr/>
          <p:nvPr/>
        </p:nvSpPr>
        <p:spPr>
          <a:xfrm>
            <a:off x="7668344" y="80229"/>
            <a:ext cx="8410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  <a:latin typeface="Century Gothic" pitchFamily="34" charset="0"/>
              </a:rPr>
              <a:t>HPEN6001/5001 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09216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323528" y="200032"/>
            <a:ext cx="6912768" cy="636680"/>
          </a:xfr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en-GB" sz="4000" dirty="0">
                <a:solidFill>
                  <a:srgbClr val="C00000"/>
                </a:solidFill>
              </a:rPr>
              <a:t>Passages for discussion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395536" y="1556792"/>
            <a:ext cx="8373616" cy="515017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Marketplace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May reading Damien’s letter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 err="1"/>
              <a:t>Januarie’s</a:t>
            </a:r>
            <a:r>
              <a:rPr lang="en-GB" sz="2400" dirty="0"/>
              <a:t> blindness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Parodies of </a:t>
            </a:r>
            <a:r>
              <a:rPr lang="en-GB" sz="2400" i="1" dirty="0"/>
              <a:t>Romance of the Rose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Pagan gods (avarice and wealth)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Denial of knowledge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Denial of true paradise if happy here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7F7C9821-8E99-4B63-8FAF-E4DFF6589428}"/>
              </a:ext>
            </a:extLst>
          </p:cNvPr>
          <p:cNvSpPr/>
          <p:nvPr/>
        </p:nvSpPr>
        <p:spPr>
          <a:xfrm>
            <a:off x="7668344" y="80229"/>
            <a:ext cx="8410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  <a:latin typeface="Century Gothic" pitchFamily="34" charset="0"/>
              </a:rPr>
              <a:t>HPEN6001/5001 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97840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6607570" cy="744034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>
                <a:solidFill>
                  <a:srgbClr val="C00000"/>
                </a:solidFill>
              </a:rPr>
              <a:t>court satire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700808"/>
            <a:ext cx="9001000" cy="4195481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spcAft>
                <a:spcPts val="200"/>
              </a:spcAft>
              <a:buNone/>
            </a:pPr>
            <a:r>
              <a:rPr lang="en-GB" sz="2300" dirty="0"/>
              <a:t>I have now been a court-man al my </a:t>
            </a:r>
            <a:r>
              <a:rPr lang="en-GB" sz="2300" dirty="0" err="1"/>
              <a:t>lyf</a:t>
            </a:r>
            <a:r>
              <a:rPr lang="en-GB" sz="2300" dirty="0"/>
              <a:t>,      			</a:t>
            </a:r>
          </a:p>
          <a:p>
            <a:pPr marL="0" indent="0">
              <a:spcBef>
                <a:spcPts val="0"/>
              </a:spcBef>
              <a:spcAft>
                <a:spcPts val="200"/>
              </a:spcAft>
              <a:buNone/>
            </a:pPr>
            <a:r>
              <a:rPr lang="en-GB" sz="2300" dirty="0"/>
              <a:t>And God it woot, though I unworthy be,      			</a:t>
            </a:r>
          </a:p>
          <a:p>
            <a:pPr marL="0" indent="0">
              <a:spcBef>
                <a:spcPts val="0"/>
              </a:spcBef>
              <a:spcAft>
                <a:spcPts val="200"/>
              </a:spcAft>
              <a:buNone/>
            </a:pPr>
            <a:r>
              <a:rPr lang="en-GB" sz="2300" dirty="0"/>
              <a:t>I have </a:t>
            </a:r>
            <a:r>
              <a:rPr lang="en-GB" sz="2300" dirty="0" err="1"/>
              <a:t>stonden</a:t>
            </a:r>
            <a:r>
              <a:rPr lang="en-GB" sz="2300" dirty="0"/>
              <a:t> in </a:t>
            </a:r>
            <a:r>
              <a:rPr lang="en-GB" sz="2300" dirty="0" err="1"/>
              <a:t>ful</a:t>
            </a:r>
            <a:r>
              <a:rPr lang="en-GB" sz="2300" dirty="0"/>
              <a:t> greet degree      				</a:t>
            </a:r>
          </a:p>
          <a:p>
            <a:pPr marL="0" indent="0">
              <a:spcBef>
                <a:spcPts val="0"/>
              </a:spcBef>
              <a:spcAft>
                <a:spcPts val="200"/>
              </a:spcAft>
              <a:buNone/>
            </a:pPr>
            <a:r>
              <a:rPr lang="en-GB" sz="2300" dirty="0" err="1"/>
              <a:t>Abouten</a:t>
            </a:r>
            <a:r>
              <a:rPr lang="en-GB" sz="2300" dirty="0"/>
              <a:t> </a:t>
            </a:r>
            <a:r>
              <a:rPr lang="en-GB" sz="2300" dirty="0" err="1"/>
              <a:t>lordes</a:t>
            </a:r>
            <a:r>
              <a:rPr lang="en-GB" sz="2300" dirty="0"/>
              <a:t> of </a:t>
            </a:r>
            <a:r>
              <a:rPr lang="en-GB" sz="2300" dirty="0" err="1"/>
              <a:t>ful</a:t>
            </a:r>
            <a:r>
              <a:rPr lang="en-GB" sz="2300" dirty="0"/>
              <a:t> </a:t>
            </a:r>
            <a:r>
              <a:rPr lang="en-GB" sz="2300" dirty="0" err="1"/>
              <a:t>heigh</a:t>
            </a:r>
            <a:r>
              <a:rPr lang="en-GB" sz="2300" dirty="0"/>
              <a:t> </a:t>
            </a:r>
            <a:r>
              <a:rPr lang="en-GB" sz="2300" dirty="0" err="1"/>
              <a:t>estaat</a:t>
            </a:r>
            <a:r>
              <a:rPr lang="en-GB" sz="2300" dirty="0"/>
              <a:t>;      				</a:t>
            </a:r>
          </a:p>
          <a:p>
            <a:pPr marL="0" indent="0">
              <a:spcBef>
                <a:spcPts val="0"/>
              </a:spcBef>
              <a:spcAft>
                <a:spcPts val="200"/>
              </a:spcAft>
              <a:buNone/>
            </a:pPr>
            <a:r>
              <a:rPr lang="en-GB" sz="2300" dirty="0"/>
              <a:t>Yet </a:t>
            </a:r>
            <a:r>
              <a:rPr lang="en-GB" sz="2300" dirty="0" err="1"/>
              <a:t>hadde</a:t>
            </a:r>
            <a:r>
              <a:rPr lang="en-GB" sz="2300" dirty="0"/>
              <a:t> I </a:t>
            </a:r>
            <a:r>
              <a:rPr lang="en-GB" sz="2300" dirty="0" err="1"/>
              <a:t>nevere</a:t>
            </a:r>
            <a:r>
              <a:rPr lang="en-GB" sz="2300" dirty="0"/>
              <a:t> with noon of hem </a:t>
            </a:r>
            <a:r>
              <a:rPr lang="en-GB" sz="2300" dirty="0" err="1"/>
              <a:t>debaat</a:t>
            </a:r>
            <a:r>
              <a:rPr lang="en-GB" sz="2300" dirty="0"/>
              <a:t>.		</a:t>
            </a:r>
          </a:p>
          <a:p>
            <a:pPr marL="0" indent="0">
              <a:spcBef>
                <a:spcPts val="0"/>
              </a:spcBef>
              <a:spcAft>
                <a:spcPts val="200"/>
              </a:spcAft>
              <a:buNone/>
            </a:pPr>
            <a:r>
              <a:rPr lang="en-GB" sz="2300" u="sng" dirty="0"/>
              <a:t>I </a:t>
            </a:r>
            <a:r>
              <a:rPr lang="en-GB" sz="2300" u="sng" dirty="0" err="1"/>
              <a:t>nevere</a:t>
            </a:r>
            <a:r>
              <a:rPr lang="en-GB" sz="2300" u="sng" dirty="0"/>
              <a:t> hem </a:t>
            </a:r>
            <a:r>
              <a:rPr lang="en-GB" sz="2300" u="sng" dirty="0" err="1"/>
              <a:t>contraried</a:t>
            </a:r>
            <a:r>
              <a:rPr lang="en-GB" sz="2300" u="sng" dirty="0"/>
              <a:t>, </a:t>
            </a:r>
            <a:r>
              <a:rPr lang="en-GB" sz="2300" u="sng" dirty="0" err="1"/>
              <a:t>trewely</a:t>
            </a:r>
            <a:r>
              <a:rPr lang="en-GB" sz="2300" u="sng" dirty="0"/>
              <a:t>; </a:t>
            </a:r>
            <a:r>
              <a:rPr lang="en-GB" sz="2300" dirty="0"/>
              <a:t>     					</a:t>
            </a:r>
          </a:p>
          <a:p>
            <a:pPr marL="0" indent="0">
              <a:spcBef>
                <a:spcPts val="0"/>
              </a:spcBef>
              <a:spcAft>
                <a:spcPts val="200"/>
              </a:spcAft>
              <a:buNone/>
            </a:pPr>
            <a:r>
              <a:rPr lang="en-GB" sz="2300" u="sng" dirty="0"/>
              <a:t>I woot </a:t>
            </a:r>
            <a:r>
              <a:rPr lang="en-GB" sz="2300" u="sng" dirty="0" err="1"/>
              <a:t>wel</a:t>
            </a:r>
            <a:r>
              <a:rPr lang="en-GB" sz="2300" u="sng" dirty="0"/>
              <a:t> that my lord </a:t>
            </a:r>
            <a:r>
              <a:rPr lang="en-GB" sz="2300" u="sng" dirty="0" err="1"/>
              <a:t>kan</a:t>
            </a:r>
            <a:r>
              <a:rPr lang="en-GB" sz="2300" u="sng" dirty="0"/>
              <a:t> </a:t>
            </a:r>
            <a:r>
              <a:rPr lang="en-GB" sz="2300" u="sng" dirty="0" err="1"/>
              <a:t>moore</a:t>
            </a:r>
            <a:r>
              <a:rPr lang="en-GB" sz="2300" u="sng" dirty="0"/>
              <a:t> than I</a:t>
            </a:r>
            <a:r>
              <a:rPr lang="en-GB" sz="2300" i="1" dirty="0"/>
              <a:t>.      	</a:t>
            </a:r>
            <a:r>
              <a:rPr lang="en-GB" sz="2300" dirty="0"/>
              <a:t>	</a:t>
            </a:r>
          </a:p>
          <a:p>
            <a:pPr marL="0" indent="0">
              <a:spcBef>
                <a:spcPts val="0"/>
              </a:spcBef>
              <a:spcAft>
                <a:spcPts val="200"/>
              </a:spcAft>
              <a:buNone/>
            </a:pPr>
            <a:endParaRPr lang="en-GB" sz="230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AB883A85-3FDD-478C-86BC-34D529E4C836}"/>
              </a:ext>
            </a:extLst>
          </p:cNvPr>
          <p:cNvSpPr/>
          <p:nvPr/>
        </p:nvSpPr>
        <p:spPr>
          <a:xfrm>
            <a:off x="7668344" y="80229"/>
            <a:ext cx="8410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  <a:latin typeface="Century Gothic" pitchFamily="34" charset="0"/>
              </a:rPr>
              <a:t>HPEN6001/5001 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9997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16632"/>
            <a:ext cx="8064896" cy="6957392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spcAft>
                <a:spcPts val="100"/>
              </a:spcAft>
              <a:buNone/>
            </a:pPr>
            <a:r>
              <a:rPr lang="en-GB" dirty="0" err="1"/>
              <a:t>Ther</a:t>
            </a:r>
            <a:r>
              <a:rPr lang="en-GB" dirty="0"/>
              <a:t> </a:t>
            </a:r>
            <a:r>
              <a:rPr lang="en-GB" sz="2100" dirty="0" err="1"/>
              <a:t>passeth</a:t>
            </a:r>
            <a:r>
              <a:rPr lang="en-GB" sz="2100" dirty="0"/>
              <a:t> </a:t>
            </a:r>
            <a:r>
              <a:rPr lang="en-GB" sz="2100" dirty="0" err="1"/>
              <a:t>thurgh</a:t>
            </a:r>
            <a:r>
              <a:rPr lang="en-GB" sz="2100" dirty="0"/>
              <a:t> his </a:t>
            </a:r>
            <a:r>
              <a:rPr lang="en-GB" sz="2100" dirty="0" err="1"/>
              <a:t>herte</a:t>
            </a:r>
            <a:r>
              <a:rPr lang="en-GB" sz="2100" dirty="0"/>
              <a:t> </a:t>
            </a:r>
            <a:r>
              <a:rPr lang="en-GB" sz="2100" dirty="0" err="1"/>
              <a:t>nyght</a:t>
            </a:r>
            <a:r>
              <a:rPr lang="en-GB" sz="2100" dirty="0"/>
              <a:t> by </a:t>
            </a:r>
            <a:r>
              <a:rPr lang="en-GB" sz="2100" dirty="0" err="1"/>
              <a:t>nyght</a:t>
            </a:r>
            <a:r>
              <a:rPr lang="en-GB" sz="2100" dirty="0"/>
              <a:t>,      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spcAft>
                <a:spcPts val="100"/>
              </a:spcAft>
              <a:buNone/>
            </a:pPr>
            <a:r>
              <a:rPr lang="en-GB" sz="2100" dirty="0"/>
              <a:t>As </a:t>
            </a:r>
            <a:r>
              <a:rPr lang="en-GB" sz="2100" dirty="0">
                <a:solidFill>
                  <a:srgbClr val="FFFF00"/>
                </a:solidFill>
              </a:rPr>
              <a:t>whoso </a:t>
            </a:r>
            <a:r>
              <a:rPr lang="en-GB" sz="2100" dirty="0" err="1">
                <a:solidFill>
                  <a:srgbClr val="FFFF00"/>
                </a:solidFill>
              </a:rPr>
              <a:t>tooke</a:t>
            </a:r>
            <a:r>
              <a:rPr lang="en-GB" sz="2100" dirty="0">
                <a:solidFill>
                  <a:srgbClr val="FFFF00"/>
                </a:solidFill>
              </a:rPr>
              <a:t> a </a:t>
            </a:r>
            <a:r>
              <a:rPr lang="en-GB" sz="2100" dirty="0" err="1">
                <a:solidFill>
                  <a:srgbClr val="FFFF00"/>
                </a:solidFill>
              </a:rPr>
              <a:t>mirour</a:t>
            </a:r>
            <a:r>
              <a:rPr lang="en-GB" sz="2100" dirty="0">
                <a:solidFill>
                  <a:srgbClr val="FFFF00"/>
                </a:solidFill>
              </a:rPr>
              <a:t>, </a:t>
            </a:r>
            <a:r>
              <a:rPr lang="en-GB" sz="2100" dirty="0" err="1">
                <a:solidFill>
                  <a:srgbClr val="FFFF00"/>
                </a:solidFill>
              </a:rPr>
              <a:t>polisshed</a:t>
            </a:r>
            <a:r>
              <a:rPr lang="en-GB" sz="2100" dirty="0">
                <a:solidFill>
                  <a:srgbClr val="FFFF00"/>
                </a:solidFill>
              </a:rPr>
              <a:t> </a:t>
            </a:r>
            <a:r>
              <a:rPr lang="en-GB" sz="2100" dirty="0" err="1">
                <a:solidFill>
                  <a:srgbClr val="FFFF00"/>
                </a:solidFill>
              </a:rPr>
              <a:t>bryght</a:t>
            </a:r>
            <a:r>
              <a:rPr lang="en-GB" sz="2100" dirty="0">
                <a:solidFill>
                  <a:srgbClr val="FFFF00"/>
                </a:solidFill>
              </a:rPr>
              <a:t>,      	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spcAft>
                <a:spcPts val="100"/>
              </a:spcAft>
              <a:buNone/>
            </a:pPr>
            <a:r>
              <a:rPr lang="en-GB" sz="2100" dirty="0">
                <a:solidFill>
                  <a:srgbClr val="FFFF00"/>
                </a:solidFill>
              </a:rPr>
              <a:t>And </a:t>
            </a:r>
            <a:r>
              <a:rPr lang="en-GB" sz="2100" dirty="0" err="1">
                <a:solidFill>
                  <a:srgbClr val="FFFF00"/>
                </a:solidFill>
              </a:rPr>
              <a:t>sette</a:t>
            </a:r>
            <a:r>
              <a:rPr lang="en-GB" sz="2100" dirty="0">
                <a:solidFill>
                  <a:srgbClr val="FFFF00"/>
                </a:solidFill>
              </a:rPr>
              <a:t> it in a commune market-place</a:t>
            </a:r>
            <a:r>
              <a:rPr lang="en-GB" sz="2100" dirty="0"/>
              <a:t>,      	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spcAft>
                <a:spcPts val="100"/>
              </a:spcAft>
              <a:buNone/>
            </a:pPr>
            <a:r>
              <a:rPr lang="en-GB" sz="2100" dirty="0" err="1"/>
              <a:t>Thanne</a:t>
            </a:r>
            <a:r>
              <a:rPr lang="en-GB" sz="2100" dirty="0"/>
              <a:t> </a:t>
            </a:r>
            <a:r>
              <a:rPr lang="en-GB" sz="2100" dirty="0" err="1"/>
              <a:t>sholde</a:t>
            </a:r>
            <a:r>
              <a:rPr lang="en-GB" sz="2100" dirty="0"/>
              <a:t> he se </a:t>
            </a:r>
            <a:r>
              <a:rPr lang="en-GB" sz="2100" dirty="0" err="1"/>
              <a:t>ful</a:t>
            </a:r>
            <a:r>
              <a:rPr lang="en-GB" sz="2100" dirty="0"/>
              <a:t> many a figure pace      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spcAft>
                <a:spcPts val="100"/>
              </a:spcAft>
              <a:buNone/>
            </a:pPr>
            <a:r>
              <a:rPr lang="en-GB" sz="2100" dirty="0"/>
              <a:t>By his </a:t>
            </a:r>
            <a:r>
              <a:rPr lang="en-GB" sz="2100" dirty="0" err="1"/>
              <a:t>mirour</a:t>
            </a:r>
            <a:r>
              <a:rPr lang="en-GB" sz="2100" dirty="0"/>
              <a:t>; and in the same </a:t>
            </a:r>
            <a:r>
              <a:rPr lang="en-GB" sz="2100" dirty="0" err="1"/>
              <a:t>wyse</a:t>
            </a:r>
            <a:r>
              <a:rPr lang="en-GB" sz="2100" dirty="0"/>
              <a:t>      			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spcAft>
                <a:spcPts val="100"/>
              </a:spcAft>
              <a:buNone/>
            </a:pPr>
            <a:r>
              <a:rPr lang="en-GB" sz="2100" dirty="0"/>
              <a:t>Gan </a:t>
            </a:r>
            <a:r>
              <a:rPr lang="en-GB" sz="2100" dirty="0" err="1"/>
              <a:t>januarie</a:t>
            </a:r>
            <a:r>
              <a:rPr lang="en-GB" sz="2100" dirty="0"/>
              <a:t> </a:t>
            </a:r>
            <a:r>
              <a:rPr lang="en-GB" sz="2100" dirty="0" err="1"/>
              <a:t>inwith</a:t>
            </a:r>
            <a:r>
              <a:rPr lang="en-GB" sz="2100" dirty="0"/>
              <a:t> his </a:t>
            </a:r>
            <a:r>
              <a:rPr lang="en-GB" sz="2100" dirty="0" err="1"/>
              <a:t>thoght</a:t>
            </a:r>
            <a:r>
              <a:rPr lang="en-GB" sz="2100" dirty="0"/>
              <a:t> </a:t>
            </a:r>
            <a:r>
              <a:rPr lang="en-GB" sz="2100" dirty="0" err="1"/>
              <a:t>devyse</a:t>
            </a:r>
            <a:r>
              <a:rPr lang="en-GB" sz="2100" dirty="0"/>
              <a:t>      		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spcAft>
                <a:spcPts val="100"/>
              </a:spcAft>
              <a:buNone/>
            </a:pPr>
            <a:r>
              <a:rPr lang="en-GB" sz="2100" dirty="0"/>
              <a:t>Of </a:t>
            </a:r>
            <a:r>
              <a:rPr lang="en-GB" sz="2100" dirty="0" err="1"/>
              <a:t>maydens</a:t>
            </a:r>
            <a:r>
              <a:rPr lang="en-GB" sz="2100" dirty="0"/>
              <a:t> </a:t>
            </a:r>
            <a:r>
              <a:rPr lang="en-GB" sz="2100" dirty="0" err="1"/>
              <a:t>whiche</a:t>
            </a:r>
            <a:r>
              <a:rPr lang="en-GB" sz="2100" dirty="0"/>
              <a:t> that </a:t>
            </a:r>
            <a:r>
              <a:rPr lang="en-GB" sz="2100" dirty="0" err="1"/>
              <a:t>dwelten</a:t>
            </a:r>
            <a:r>
              <a:rPr lang="en-GB" sz="2100" dirty="0"/>
              <a:t> </a:t>
            </a:r>
            <a:r>
              <a:rPr lang="en-GB" sz="2100" dirty="0" err="1"/>
              <a:t>hym</a:t>
            </a:r>
            <a:r>
              <a:rPr lang="en-GB" sz="2100" dirty="0"/>
              <a:t> </a:t>
            </a:r>
            <a:r>
              <a:rPr lang="en-GB" sz="2100" dirty="0" err="1"/>
              <a:t>bisyde</a:t>
            </a:r>
            <a:r>
              <a:rPr lang="en-GB" sz="2100" dirty="0"/>
              <a:t>.      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spcAft>
                <a:spcPts val="100"/>
              </a:spcAft>
              <a:buNone/>
            </a:pPr>
            <a:r>
              <a:rPr lang="en-GB" sz="2100" dirty="0"/>
              <a:t>He </a:t>
            </a:r>
            <a:r>
              <a:rPr lang="en-GB" sz="2100" dirty="0" err="1"/>
              <a:t>wiste</a:t>
            </a:r>
            <a:r>
              <a:rPr lang="en-GB" sz="2100" dirty="0"/>
              <a:t> </a:t>
            </a:r>
            <a:r>
              <a:rPr lang="en-GB" sz="2100" dirty="0" err="1"/>
              <a:t>nat</a:t>
            </a:r>
            <a:r>
              <a:rPr lang="en-GB" sz="2100" dirty="0"/>
              <a:t> </a:t>
            </a:r>
            <a:r>
              <a:rPr lang="en-GB" sz="2100" dirty="0" err="1"/>
              <a:t>wher</a:t>
            </a:r>
            <a:r>
              <a:rPr lang="en-GB" sz="2100" dirty="0"/>
              <a:t> that he </a:t>
            </a:r>
            <a:r>
              <a:rPr lang="en-GB" sz="2100" dirty="0" err="1"/>
              <a:t>myghte</a:t>
            </a:r>
            <a:r>
              <a:rPr lang="en-GB" sz="2100" dirty="0"/>
              <a:t> </a:t>
            </a:r>
            <a:r>
              <a:rPr lang="en-GB" sz="2100" dirty="0" err="1"/>
              <a:t>abyde</a:t>
            </a:r>
            <a:r>
              <a:rPr lang="en-GB" sz="2100" dirty="0"/>
              <a:t>.      	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spcAft>
                <a:spcPts val="100"/>
              </a:spcAft>
              <a:buNone/>
            </a:pPr>
            <a:r>
              <a:rPr lang="en-GB" sz="2100" dirty="0"/>
              <a:t>For if that </a:t>
            </a:r>
            <a:r>
              <a:rPr lang="en-GB" sz="2100" dirty="0" err="1"/>
              <a:t>oon</a:t>
            </a:r>
            <a:r>
              <a:rPr lang="en-GB" sz="2100" dirty="0"/>
              <a:t> have </a:t>
            </a:r>
            <a:r>
              <a:rPr lang="en-GB" sz="2100" dirty="0" err="1"/>
              <a:t>beaute</a:t>
            </a:r>
            <a:r>
              <a:rPr lang="en-GB" sz="2100" dirty="0"/>
              <a:t> in </a:t>
            </a:r>
            <a:r>
              <a:rPr lang="en-GB" sz="2100" dirty="0" err="1"/>
              <a:t>hir</a:t>
            </a:r>
            <a:r>
              <a:rPr lang="en-GB" sz="2100" dirty="0"/>
              <a:t> face,      		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spcAft>
                <a:spcPts val="100"/>
              </a:spcAft>
              <a:buNone/>
            </a:pPr>
            <a:r>
              <a:rPr lang="en-GB" sz="2100" dirty="0"/>
              <a:t>Another </a:t>
            </a:r>
            <a:r>
              <a:rPr lang="en-GB" sz="2100" dirty="0" err="1"/>
              <a:t>stant</a:t>
            </a:r>
            <a:r>
              <a:rPr lang="en-GB" sz="2100" dirty="0"/>
              <a:t> so in the </a:t>
            </a:r>
            <a:r>
              <a:rPr lang="en-GB" sz="2100" dirty="0" err="1"/>
              <a:t>peples</a:t>
            </a:r>
            <a:r>
              <a:rPr lang="en-GB" sz="2100" dirty="0"/>
              <a:t> grace      		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spcAft>
                <a:spcPts val="100"/>
              </a:spcAft>
              <a:buNone/>
            </a:pPr>
            <a:r>
              <a:rPr lang="en-GB" sz="2100" dirty="0"/>
              <a:t>For hire </a:t>
            </a:r>
            <a:r>
              <a:rPr lang="en-GB" sz="2100" dirty="0" err="1"/>
              <a:t>sadnesse</a:t>
            </a:r>
            <a:r>
              <a:rPr lang="en-GB" sz="2100" dirty="0"/>
              <a:t> and hire </a:t>
            </a:r>
            <a:r>
              <a:rPr lang="en-GB" sz="2100" dirty="0" err="1"/>
              <a:t>benyngnytee</a:t>
            </a:r>
            <a:r>
              <a:rPr lang="en-GB" sz="2100" dirty="0"/>
              <a:t>      	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spcAft>
                <a:spcPts val="100"/>
              </a:spcAft>
              <a:buNone/>
            </a:pPr>
            <a:r>
              <a:rPr lang="en-GB" sz="2100" dirty="0"/>
              <a:t>That of the </a:t>
            </a:r>
            <a:r>
              <a:rPr lang="en-GB" sz="2100" dirty="0" err="1"/>
              <a:t>peple</a:t>
            </a:r>
            <a:r>
              <a:rPr lang="en-GB" sz="2100" dirty="0"/>
              <a:t> </a:t>
            </a:r>
            <a:r>
              <a:rPr lang="en-GB" sz="2100" dirty="0" err="1"/>
              <a:t>grettest</a:t>
            </a:r>
            <a:r>
              <a:rPr lang="en-GB" sz="2100" dirty="0"/>
              <a:t> </a:t>
            </a:r>
            <a:r>
              <a:rPr lang="en-GB" sz="2100" dirty="0" err="1"/>
              <a:t>voys</a:t>
            </a:r>
            <a:r>
              <a:rPr lang="en-GB" sz="2100" dirty="0"/>
              <a:t> hath she;      	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spcAft>
                <a:spcPts val="100"/>
              </a:spcAft>
              <a:buNone/>
            </a:pPr>
            <a:r>
              <a:rPr lang="en-GB" sz="2100" dirty="0"/>
              <a:t>And </a:t>
            </a:r>
            <a:r>
              <a:rPr lang="en-GB" sz="2100" dirty="0" err="1"/>
              <a:t>somme</a:t>
            </a:r>
            <a:r>
              <a:rPr lang="en-GB" sz="2100" dirty="0"/>
              <a:t> were riche, and </a:t>
            </a:r>
            <a:r>
              <a:rPr lang="en-GB" sz="2100" dirty="0" err="1"/>
              <a:t>hadden</a:t>
            </a:r>
            <a:r>
              <a:rPr lang="en-GB" sz="2100" dirty="0"/>
              <a:t> </a:t>
            </a:r>
            <a:r>
              <a:rPr lang="en-GB" sz="2100" dirty="0" err="1"/>
              <a:t>badde</a:t>
            </a:r>
            <a:r>
              <a:rPr lang="en-GB" sz="2100" dirty="0"/>
              <a:t> name.      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spcAft>
                <a:spcPts val="100"/>
              </a:spcAft>
              <a:buNone/>
            </a:pPr>
            <a:r>
              <a:rPr lang="en-GB" sz="2100" dirty="0"/>
              <a:t>But </a:t>
            </a:r>
            <a:r>
              <a:rPr lang="en-GB" sz="2100" dirty="0" err="1"/>
              <a:t>nathelees</a:t>
            </a:r>
            <a:r>
              <a:rPr lang="en-GB" sz="2100" dirty="0"/>
              <a:t>, </a:t>
            </a:r>
            <a:r>
              <a:rPr lang="en-GB" sz="2100" dirty="0" err="1"/>
              <a:t>bitwixe</a:t>
            </a:r>
            <a:r>
              <a:rPr lang="en-GB" sz="2100" dirty="0"/>
              <a:t> </a:t>
            </a:r>
            <a:r>
              <a:rPr lang="en-GB" sz="2100" dirty="0" err="1"/>
              <a:t>ernest</a:t>
            </a:r>
            <a:r>
              <a:rPr lang="en-GB" sz="2100" dirty="0"/>
              <a:t> and game,      	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spcAft>
                <a:spcPts val="100"/>
              </a:spcAft>
              <a:buNone/>
            </a:pPr>
            <a:r>
              <a:rPr lang="en-GB" sz="2100" dirty="0"/>
              <a:t>He </a:t>
            </a:r>
            <a:r>
              <a:rPr lang="en-GB" sz="2100" dirty="0" err="1"/>
              <a:t>atte</a:t>
            </a:r>
            <a:r>
              <a:rPr lang="en-GB" sz="2100" dirty="0"/>
              <a:t> </a:t>
            </a:r>
            <a:r>
              <a:rPr lang="en-GB" sz="2100" dirty="0" err="1"/>
              <a:t>laste</a:t>
            </a:r>
            <a:r>
              <a:rPr lang="en-GB" sz="2100" dirty="0"/>
              <a:t> </a:t>
            </a:r>
            <a:r>
              <a:rPr lang="en-GB" sz="2100" dirty="0" err="1"/>
              <a:t>apoynted</a:t>
            </a:r>
            <a:r>
              <a:rPr lang="en-GB" sz="2100" dirty="0"/>
              <a:t> </a:t>
            </a:r>
            <a:r>
              <a:rPr lang="en-GB" sz="2100" dirty="0" err="1"/>
              <a:t>hym</a:t>
            </a:r>
            <a:r>
              <a:rPr lang="en-GB" sz="2100" dirty="0"/>
              <a:t> on </a:t>
            </a:r>
            <a:r>
              <a:rPr lang="en-GB" sz="2100" dirty="0" err="1"/>
              <a:t>oon</a:t>
            </a:r>
            <a:r>
              <a:rPr lang="en-GB" sz="2100" dirty="0"/>
              <a:t>,      		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spcAft>
                <a:spcPts val="100"/>
              </a:spcAft>
              <a:buNone/>
            </a:pPr>
            <a:r>
              <a:rPr lang="en-GB" sz="2100" dirty="0"/>
              <a:t>And </a:t>
            </a:r>
            <a:r>
              <a:rPr lang="en-GB" sz="2100" dirty="0" err="1"/>
              <a:t>leet</a:t>
            </a:r>
            <a:r>
              <a:rPr lang="en-GB" sz="2100" dirty="0"/>
              <a:t> </a:t>
            </a:r>
            <a:r>
              <a:rPr lang="en-GB" sz="2100" dirty="0" err="1"/>
              <a:t>alle</a:t>
            </a:r>
            <a:r>
              <a:rPr lang="en-GB" sz="2100" dirty="0"/>
              <a:t> </a:t>
            </a:r>
            <a:r>
              <a:rPr lang="en-GB" sz="2100" dirty="0" err="1"/>
              <a:t>othere</a:t>
            </a:r>
            <a:r>
              <a:rPr lang="en-GB" sz="2100" dirty="0"/>
              <a:t> from his </a:t>
            </a:r>
            <a:r>
              <a:rPr lang="en-GB" sz="2100" dirty="0" err="1"/>
              <a:t>herte</a:t>
            </a:r>
            <a:r>
              <a:rPr lang="en-GB" sz="2100" dirty="0"/>
              <a:t> goon, 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spcAft>
                <a:spcPts val="100"/>
              </a:spcAft>
              <a:buNone/>
            </a:pPr>
            <a:r>
              <a:rPr lang="en-GB" sz="2100" dirty="0"/>
              <a:t>And </a:t>
            </a:r>
            <a:r>
              <a:rPr lang="en-GB" sz="2100" dirty="0">
                <a:solidFill>
                  <a:srgbClr val="FFFF00"/>
                </a:solidFill>
              </a:rPr>
              <a:t>chees hire of his </a:t>
            </a:r>
            <a:r>
              <a:rPr lang="en-GB" sz="2100" dirty="0" err="1">
                <a:solidFill>
                  <a:srgbClr val="FFFF00"/>
                </a:solidFill>
              </a:rPr>
              <a:t>owene</a:t>
            </a:r>
            <a:r>
              <a:rPr lang="en-GB" sz="2100" dirty="0">
                <a:solidFill>
                  <a:srgbClr val="FFFF00"/>
                </a:solidFill>
              </a:rPr>
              <a:t> </a:t>
            </a:r>
            <a:r>
              <a:rPr lang="en-GB" sz="2100" dirty="0" err="1">
                <a:solidFill>
                  <a:srgbClr val="FFFF00"/>
                </a:solidFill>
              </a:rPr>
              <a:t>auctoritee</a:t>
            </a:r>
            <a:r>
              <a:rPr lang="en-GB" sz="2100" dirty="0"/>
              <a:t>; 	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5700670" y="5337611"/>
            <a:ext cx="3276872" cy="1440160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sz="3600" dirty="0">
                <a:solidFill>
                  <a:srgbClr val="C00000"/>
                </a:solidFill>
              </a:rPr>
              <a:t>Materialism - merchandise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8E0471B7-B4E6-4542-B29A-217DB267DAA3}"/>
              </a:ext>
            </a:extLst>
          </p:cNvPr>
          <p:cNvSpPr/>
          <p:nvPr/>
        </p:nvSpPr>
        <p:spPr>
          <a:xfrm>
            <a:off x="7668344" y="80229"/>
            <a:ext cx="8410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  <a:latin typeface="Century Gothic" pitchFamily="34" charset="0"/>
              </a:rPr>
              <a:t>HPEN6001/5001 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35754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4591346" cy="888050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>
                <a:solidFill>
                  <a:srgbClr val="C00000"/>
                </a:solidFill>
              </a:rPr>
              <a:t>Blindness</a:t>
            </a:r>
            <a:r>
              <a:rPr lang="en-GB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2348880"/>
            <a:ext cx="8424936" cy="4195481"/>
          </a:xfrm>
        </p:spPr>
        <p:txBody>
          <a:bodyPr/>
          <a:lstStyle/>
          <a:p>
            <a:pPr marL="0" indent="0">
              <a:spcBef>
                <a:spcPts val="0"/>
              </a:spcBef>
              <a:spcAft>
                <a:spcPts val="200"/>
              </a:spcAft>
              <a:buNone/>
            </a:pPr>
            <a:r>
              <a:rPr lang="en-GB" sz="2300" dirty="0"/>
              <a:t>For love is </a:t>
            </a:r>
            <a:r>
              <a:rPr lang="en-GB" sz="2300" dirty="0" err="1"/>
              <a:t>blynd</a:t>
            </a:r>
            <a:r>
              <a:rPr lang="en-GB" sz="2300" dirty="0"/>
              <a:t> </a:t>
            </a:r>
            <a:r>
              <a:rPr lang="en-GB" sz="2300" dirty="0" err="1"/>
              <a:t>alday</a:t>
            </a:r>
            <a:r>
              <a:rPr lang="en-GB" sz="2300" dirty="0"/>
              <a:t>, and may </a:t>
            </a:r>
            <a:r>
              <a:rPr lang="en-GB" sz="2300" dirty="0" err="1"/>
              <a:t>nat</a:t>
            </a:r>
            <a:r>
              <a:rPr lang="en-GB" sz="2300" dirty="0"/>
              <a:t> see.      		</a:t>
            </a:r>
          </a:p>
          <a:p>
            <a:pPr marL="0" indent="0">
              <a:spcBef>
                <a:spcPts val="0"/>
              </a:spcBef>
              <a:spcAft>
                <a:spcPts val="200"/>
              </a:spcAft>
              <a:buNone/>
            </a:pPr>
            <a:r>
              <a:rPr lang="en-GB" sz="2300" dirty="0"/>
              <a:t>And </a:t>
            </a:r>
            <a:r>
              <a:rPr lang="en-GB" sz="2300" dirty="0" err="1"/>
              <a:t>whan</a:t>
            </a:r>
            <a:r>
              <a:rPr lang="en-GB" sz="2300" dirty="0"/>
              <a:t> that he was in his bed </a:t>
            </a:r>
            <a:r>
              <a:rPr lang="en-GB" sz="2300" dirty="0" err="1"/>
              <a:t>ybroght</a:t>
            </a:r>
            <a:r>
              <a:rPr lang="en-GB" sz="2300" dirty="0"/>
              <a:t>,      		</a:t>
            </a:r>
          </a:p>
          <a:p>
            <a:pPr marL="0" indent="0">
              <a:spcBef>
                <a:spcPts val="0"/>
              </a:spcBef>
              <a:spcAft>
                <a:spcPts val="200"/>
              </a:spcAft>
              <a:buNone/>
            </a:pPr>
            <a:r>
              <a:rPr lang="en-GB" sz="2300" dirty="0"/>
              <a:t>He </a:t>
            </a:r>
            <a:r>
              <a:rPr lang="en-GB" sz="2300" dirty="0" err="1"/>
              <a:t>purtreyed</a:t>
            </a:r>
            <a:r>
              <a:rPr lang="en-GB" sz="2300" dirty="0"/>
              <a:t> in his </a:t>
            </a:r>
            <a:r>
              <a:rPr lang="en-GB" sz="2300" dirty="0" err="1"/>
              <a:t>herte</a:t>
            </a:r>
            <a:r>
              <a:rPr lang="en-GB" sz="2300" dirty="0"/>
              <a:t> and in his </a:t>
            </a:r>
            <a:r>
              <a:rPr lang="en-GB" sz="2300" dirty="0" err="1"/>
              <a:t>thoght</a:t>
            </a:r>
            <a:r>
              <a:rPr lang="en-GB" sz="2300" dirty="0"/>
              <a:t>      		</a:t>
            </a:r>
          </a:p>
          <a:p>
            <a:pPr marL="0" indent="0">
              <a:spcBef>
                <a:spcPts val="0"/>
              </a:spcBef>
              <a:spcAft>
                <a:spcPts val="200"/>
              </a:spcAft>
              <a:buNone/>
            </a:pPr>
            <a:r>
              <a:rPr lang="en-GB" sz="2300" dirty="0" err="1">
                <a:solidFill>
                  <a:srgbClr val="FFFF00"/>
                </a:solidFill>
              </a:rPr>
              <a:t>Hir</a:t>
            </a:r>
            <a:r>
              <a:rPr lang="en-GB" sz="2300" dirty="0">
                <a:solidFill>
                  <a:srgbClr val="FFFF00"/>
                </a:solidFill>
              </a:rPr>
              <a:t> </a:t>
            </a:r>
            <a:r>
              <a:rPr lang="en-GB" sz="2300" dirty="0" err="1">
                <a:solidFill>
                  <a:srgbClr val="FFFF00"/>
                </a:solidFill>
              </a:rPr>
              <a:t>fresshe</a:t>
            </a:r>
            <a:r>
              <a:rPr lang="en-GB" sz="2300" dirty="0">
                <a:solidFill>
                  <a:srgbClr val="FFFF00"/>
                </a:solidFill>
              </a:rPr>
              <a:t> </a:t>
            </a:r>
            <a:r>
              <a:rPr lang="en-GB" sz="2300" dirty="0" err="1">
                <a:solidFill>
                  <a:srgbClr val="FFFF00"/>
                </a:solidFill>
              </a:rPr>
              <a:t>beautee</a:t>
            </a:r>
            <a:r>
              <a:rPr lang="en-GB" sz="2300" dirty="0">
                <a:solidFill>
                  <a:srgbClr val="FFFF00"/>
                </a:solidFill>
              </a:rPr>
              <a:t> and </a:t>
            </a:r>
            <a:r>
              <a:rPr lang="en-GB" sz="2300" dirty="0" err="1">
                <a:solidFill>
                  <a:srgbClr val="FFFF00"/>
                </a:solidFill>
              </a:rPr>
              <a:t>hir</a:t>
            </a:r>
            <a:r>
              <a:rPr lang="en-GB" sz="2300" dirty="0">
                <a:solidFill>
                  <a:srgbClr val="FFFF00"/>
                </a:solidFill>
              </a:rPr>
              <a:t> age </a:t>
            </a:r>
            <a:r>
              <a:rPr lang="en-GB" sz="2300" dirty="0" err="1">
                <a:solidFill>
                  <a:srgbClr val="FFFF00"/>
                </a:solidFill>
              </a:rPr>
              <a:t>tendre</a:t>
            </a:r>
            <a:r>
              <a:rPr lang="en-GB" sz="2300" dirty="0">
                <a:solidFill>
                  <a:srgbClr val="FFFF00"/>
                </a:solidFill>
              </a:rPr>
              <a:t>,      			</a:t>
            </a:r>
          </a:p>
          <a:p>
            <a:pPr marL="0" indent="0">
              <a:spcBef>
                <a:spcPts val="0"/>
              </a:spcBef>
              <a:spcAft>
                <a:spcPts val="200"/>
              </a:spcAft>
              <a:buNone/>
            </a:pPr>
            <a:r>
              <a:rPr lang="en-GB" sz="2300" dirty="0" err="1">
                <a:solidFill>
                  <a:srgbClr val="FFFF00"/>
                </a:solidFill>
              </a:rPr>
              <a:t>Hir</a:t>
            </a:r>
            <a:r>
              <a:rPr lang="en-GB" sz="2300" dirty="0">
                <a:solidFill>
                  <a:srgbClr val="FFFF00"/>
                </a:solidFill>
              </a:rPr>
              <a:t> </a:t>
            </a:r>
            <a:r>
              <a:rPr lang="en-GB" sz="2300" dirty="0" err="1">
                <a:solidFill>
                  <a:srgbClr val="FFFF00"/>
                </a:solidFill>
              </a:rPr>
              <a:t>myddel</a:t>
            </a:r>
            <a:r>
              <a:rPr lang="en-GB" sz="2300" dirty="0">
                <a:solidFill>
                  <a:srgbClr val="FFFF00"/>
                </a:solidFill>
              </a:rPr>
              <a:t> </a:t>
            </a:r>
            <a:r>
              <a:rPr lang="en-GB" sz="2300" dirty="0" err="1">
                <a:solidFill>
                  <a:srgbClr val="FFFF00"/>
                </a:solidFill>
              </a:rPr>
              <a:t>smal</a:t>
            </a:r>
            <a:r>
              <a:rPr lang="en-GB" sz="2300" dirty="0">
                <a:solidFill>
                  <a:srgbClr val="FFFF00"/>
                </a:solidFill>
              </a:rPr>
              <a:t>, hire </a:t>
            </a:r>
            <a:r>
              <a:rPr lang="en-GB" sz="2300" dirty="0" err="1">
                <a:solidFill>
                  <a:srgbClr val="FFFF00"/>
                </a:solidFill>
              </a:rPr>
              <a:t>armes</a:t>
            </a:r>
            <a:r>
              <a:rPr lang="en-GB" sz="2300" dirty="0">
                <a:solidFill>
                  <a:srgbClr val="FFFF00"/>
                </a:solidFill>
              </a:rPr>
              <a:t> </a:t>
            </a:r>
            <a:r>
              <a:rPr lang="en-GB" sz="2300" dirty="0" err="1">
                <a:solidFill>
                  <a:srgbClr val="FFFF00"/>
                </a:solidFill>
              </a:rPr>
              <a:t>longe</a:t>
            </a:r>
            <a:r>
              <a:rPr lang="en-GB" sz="2300" dirty="0">
                <a:solidFill>
                  <a:srgbClr val="FFFF00"/>
                </a:solidFill>
              </a:rPr>
              <a:t> and </a:t>
            </a:r>
            <a:r>
              <a:rPr lang="en-GB" sz="2300" dirty="0" err="1">
                <a:solidFill>
                  <a:srgbClr val="FFFF00"/>
                </a:solidFill>
              </a:rPr>
              <a:t>sklendre</a:t>
            </a:r>
            <a:r>
              <a:rPr lang="en-GB" sz="2300" dirty="0"/>
              <a:t>, 	</a:t>
            </a:r>
          </a:p>
          <a:p>
            <a:pPr marL="0" indent="0">
              <a:spcBef>
                <a:spcPts val="0"/>
              </a:spcBef>
              <a:spcAft>
                <a:spcPts val="200"/>
              </a:spcAft>
              <a:buNone/>
            </a:pPr>
            <a:r>
              <a:rPr lang="en-GB" sz="2300" dirty="0" err="1"/>
              <a:t>Hir</a:t>
            </a:r>
            <a:r>
              <a:rPr lang="en-GB" sz="2300" dirty="0"/>
              <a:t> wise </a:t>
            </a:r>
            <a:r>
              <a:rPr lang="en-GB" sz="2300" dirty="0" err="1"/>
              <a:t>governaunce</a:t>
            </a:r>
            <a:r>
              <a:rPr lang="en-GB" sz="2300" dirty="0"/>
              <a:t>, </a:t>
            </a:r>
            <a:r>
              <a:rPr lang="en-GB" sz="2300" dirty="0" err="1"/>
              <a:t>hir</a:t>
            </a:r>
            <a:r>
              <a:rPr lang="en-GB" sz="2300" dirty="0"/>
              <a:t> </a:t>
            </a:r>
            <a:r>
              <a:rPr lang="en-GB" sz="2300" dirty="0" err="1"/>
              <a:t>gentillesse</a:t>
            </a:r>
            <a:r>
              <a:rPr lang="en-GB" sz="2300" dirty="0"/>
              <a:t>,     				</a:t>
            </a:r>
          </a:p>
          <a:p>
            <a:pPr marL="0" indent="0">
              <a:spcBef>
                <a:spcPts val="0"/>
              </a:spcBef>
              <a:spcAft>
                <a:spcPts val="200"/>
              </a:spcAft>
              <a:buNone/>
            </a:pPr>
            <a:r>
              <a:rPr lang="en-GB" sz="2300" dirty="0" err="1"/>
              <a:t>Hir</a:t>
            </a:r>
            <a:r>
              <a:rPr lang="en-GB" sz="2300" dirty="0"/>
              <a:t> </a:t>
            </a:r>
            <a:r>
              <a:rPr lang="en-GB" sz="2300" dirty="0" err="1"/>
              <a:t>wommanly</a:t>
            </a:r>
            <a:r>
              <a:rPr lang="en-GB" sz="2300" dirty="0"/>
              <a:t> </a:t>
            </a:r>
            <a:r>
              <a:rPr lang="en-GB" sz="2300" dirty="0" err="1"/>
              <a:t>berynge</a:t>
            </a:r>
            <a:r>
              <a:rPr lang="en-GB" sz="2300" dirty="0"/>
              <a:t>, and hire </a:t>
            </a:r>
            <a:r>
              <a:rPr lang="en-GB" sz="2300" dirty="0" err="1"/>
              <a:t>sadnesse</a:t>
            </a:r>
            <a:r>
              <a:rPr lang="en-GB" sz="2300" dirty="0"/>
              <a:t>.      		</a:t>
            </a:r>
          </a:p>
          <a:p>
            <a:pPr>
              <a:spcBef>
                <a:spcPts val="0"/>
              </a:spcBef>
            </a:pPr>
            <a:endParaRPr lang="en-GB" sz="240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41049B7F-D054-4C2E-B300-791B416773F2}"/>
              </a:ext>
            </a:extLst>
          </p:cNvPr>
          <p:cNvSpPr/>
          <p:nvPr/>
        </p:nvSpPr>
        <p:spPr>
          <a:xfrm>
            <a:off x="7668344" y="80229"/>
            <a:ext cx="8410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  <a:latin typeface="Century Gothic" pitchFamily="34" charset="0"/>
              </a:rPr>
              <a:t>HPEN6001/5001 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62769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01418"/>
            <a:ext cx="8496944" cy="6597352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2400" dirty="0"/>
              <a:t>And </a:t>
            </a:r>
            <a:r>
              <a:rPr lang="en-GB" sz="2400" dirty="0" err="1"/>
              <a:t>januarie</a:t>
            </a:r>
            <a:r>
              <a:rPr lang="en-GB" sz="2400" dirty="0"/>
              <a:t> hath </a:t>
            </a:r>
            <a:r>
              <a:rPr lang="en-GB" sz="2400" dirty="0" err="1"/>
              <a:t>faste</a:t>
            </a:r>
            <a:r>
              <a:rPr lang="en-GB" sz="2400" dirty="0"/>
              <a:t> in </a:t>
            </a:r>
            <a:r>
              <a:rPr lang="en-GB" sz="2400" dirty="0" err="1"/>
              <a:t>armes</a:t>
            </a:r>
            <a:r>
              <a:rPr lang="en-GB" sz="2400" dirty="0"/>
              <a:t> take      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2400" dirty="0"/>
              <a:t>His </a:t>
            </a:r>
            <a:r>
              <a:rPr lang="en-GB" sz="2400" dirty="0" err="1"/>
              <a:t>fresshe</a:t>
            </a:r>
            <a:r>
              <a:rPr lang="en-GB" sz="2400" dirty="0"/>
              <a:t> may, his </a:t>
            </a:r>
            <a:r>
              <a:rPr lang="en-GB" sz="2400" dirty="0" err="1"/>
              <a:t>paradys</a:t>
            </a:r>
            <a:r>
              <a:rPr lang="en-GB" sz="2400" dirty="0"/>
              <a:t>, his make.      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2400" dirty="0"/>
              <a:t>He </a:t>
            </a:r>
            <a:r>
              <a:rPr lang="en-GB" sz="2400" dirty="0" err="1"/>
              <a:t>lulleth</a:t>
            </a:r>
            <a:r>
              <a:rPr lang="en-GB" sz="2400" dirty="0"/>
              <a:t> hire, he </a:t>
            </a:r>
            <a:r>
              <a:rPr lang="en-GB" sz="2400" dirty="0" err="1"/>
              <a:t>kisseth</a:t>
            </a:r>
            <a:r>
              <a:rPr lang="en-GB" sz="2400" dirty="0"/>
              <a:t> hire </a:t>
            </a:r>
            <a:r>
              <a:rPr lang="en-GB" sz="2400" dirty="0" err="1"/>
              <a:t>ful</a:t>
            </a:r>
            <a:r>
              <a:rPr lang="en-GB" sz="2400" dirty="0"/>
              <a:t> </a:t>
            </a:r>
            <a:r>
              <a:rPr lang="en-GB" sz="2400" dirty="0" err="1"/>
              <a:t>ofte</a:t>
            </a:r>
            <a:r>
              <a:rPr lang="en-GB" sz="2400" dirty="0"/>
              <a:t>;      	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2400" dirty="0">
                <a:solidFill>
                  <a:srgbClr val="FFFF00"/>
                </a:solidFill>
              </a:rPr>
              <a:t>With </a:t>
            </a:r>
            <a:r>
              <a:rPr lang="en-GB" sz="2400" dirty="0" err="1">
                <a:solidFill>
                  <a:srgbClr val="FFFF00"/>
                </a:solidFill>
              </a:rPr>
              <a:t>thikke</a:t>
            </a:r>
            <a:r>
              <a:rPr lang="en-GB" sz="2400" dirty="0">
                <a:solidFill>
                  <a:srgbClr val="FFFF00"/>
                </a:solidFill>
              </a:rPr>
              <a:t> </a:t>
            </a:r>
            <a:r>
              <a:rPr lang="en-GB" sz="2400" dirty="0" err="1">
                <a:solidFill>
                  <a:srgbClr val="FFFF00"/>
                </a:solidFill>
              </a:rPr>
              <a:t>brustles</a:t>
            </a:r>
            <a:r>
              <a:rPr lang="en-GB" sz="2400" dirty="0">
                <a:solidFill>
                  <a:srgbClr val="FFFF00"/>
                </a:solidFill>
              </a:rPr>
              <a:t> of his </a:t>
            </a:r>
            <a:r>
              <a:rPr lang="en-GB" sz="2400" dirty="0" err="1">
                <a:solidFill>
                  <a:srgbClr val="FFFF00"/>
                </a:solidFill>
              </a:rPr>
              <a:t>berd</a:t>
            </a:r>
            <a:r>
              <a:rPr lang="en-GB" sz="2400" dirty="0">
                <a:solidFill>
                  <a:srgbClr val="FFFF00"/>
                </a:solidFill>
              </a:rPr>
              <a:t> </a:t>
            </a:r>
            <a:r>
              <a:rPr lang="en-GB" sz="2400" dirty="0" err="1">
                <a:solidFill>
                  <a:srgbClr val="FFFF00"/>
                </a:solidFill>
              </a:rPr>
              <a:t>unsofte</a:t>
            </a:r>
            <a:r>
              <a:rPr lang="en-GB" sz="2400" dirty="0">
                <a:solidFill>
                  <a:srgbClr val="FFFF00"/>
                </a:solidFill>
              </a:rPr>
              <a:t>,      		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2400" dirty="0" err="1">
                <a:solidFill>
                  <a:srgbClr val="FFFF00"/>
                </a:solidFill>
              </a:rPr>
              <a:t>Lyk</a:t>
            </a:r>
            <a:r>
              <a:rPr lang="en-GB" sz="2400" dirty="0">
                <a:solidFill>
                  <a:srgbClr val="FFFF00"/>
                </a:solidFill>
              </a:rPr>
              <a:t> to the </a:t>
            </a:r>
            <a:r>
              <a:rPr lang="en-GB" sz="2400" dirty="0" err="1">
                <a:solidFill>
                  <a:srgbClr val="FFFF00"/>
                </a:solidFill>
              </a:rPr>
              <a:t>skyn</a:t>
            </a:r>
            <a:r>
              <a:rPr lang="en-GB" sz="2400" dirty="0">
                <a:solidFill>
                  <a:srgbClr val="FFFF00"/>
                </a:solidFill>
              </a:rPr>
              <a:t> of </a:t>
            </a:r>
            <a:r>
              <a:rPr lang="en-GB" sz="2400" dirty="0" err="1">
                <a:solidFill>
                  <a:srgbClr val="FFFF00"/>
                </a:solidFill>
              </a:rPr>
              <a:t>houndfyssh</a:t>
            </a:r>
            <a:r>
              <a:rPr lang="en-GB" sz="2400" dirty="0">
                <a:solidFill>
                  <a:srgbClr val="FFFF00"/>
                </a:solidFill>
              </a:rPr>
              <a:t>, sharp as </a:t>
            </a:r>
            <a:r>
              <a:rPr lang="en-GB" sz="2400" dirty="0" err="1">
                <a:solidFill>
                  <a:srgbClr val="FFFF00"/>
                </a:solidFill>
              </a:rPr>
              <a:t>brere</a:t>
            </a:r>
            <a:r>
              <a:rPr lang="en-GB" sz="2400" dirty="0">
                <a:solidFill>
                  <a:srgbClr val="FFFF00"/>
                </a:solidFill>
              </a:rPr>
              <a:t> -- 	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2400" dirty="0">
                <a:solidFill>
                  <a:srgbClr val="FFFF00"/>
                </a:solidFill>
              </a:rPr>
              <a:t>For he was shave al </a:t>
            </a:r>
            <a:r>
              <a:rPr lang="en-GB" sz="2400" dirty="0" err="1">
                <a:solidFill>
                  <a:srgbClr val="FFFF00"/>
                </a:solidFill>
              </a:rPr>
              <a:t>newe</a:t>
            </a:r>
            <a:r>
              <a:rPr lang="en-GB" sz="2400" dirty="0">
                <a:solidFill>
                  <a:srgbClr val="FFFF00"/>
                </a:solidFill>
              </a:rPr>
              <a:t> in his </a:t>
            </a:r>
            <a:r>
              <a:rPr lang="en-GB" sz="2400" dirty="0" err="1">
                <a:solidFill>
                  <a:srgbClr val="FFFF00"/>
                </a:solidFill>
              </a:rPr>
              <a:t>manere</a:t>
            </a:r>
            <a:r>
              <a:rPr lang="en-GB" sz="2400" dirty="0">
                <a:solidFill>
                  <a:srgbClr val="FFFF00"/>
                </a:solidFill>
              </a:rPr>
              <a:t> --      	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2400" dirty="0">
                <a:solidFill>
                  <a:srgbClr val="FFFF00"/>
                </a:solidFill>
              </a:rPr>
              <a:t>He </a:t>
            </a:r>
            <a:r>
              <a:rPr lang="en-GB" sz="2400" dirty="0" err="1">
                <a:solidFill>
                  <a:srgbClr val="FFFF00"/>
                </a:solidFill>
              </a:rPr>
              <a:t>rubbeth</a:t>
            </a:r>
            <a:r>
              <a:rPr lang="en-GB" sz="2400" dirty="0">
                <a:solidFill>
                  <a:srgbClr val="FFFF00"/>
                </a:solidFill>
              </a:rPr>
              <a:t> hire </a:t>
            </a:r>
            <a:r>
              <a:rPr lang="en-GB" sz="2400" dirty="0" err="1">
                <a:solidFill>
                  <a:srgbClr val="FFFF00"/>
                </a:solidFill>
              </a:rPr>
              <a:t>aboute</a:t>
            </a:r>
            <a:r>
              <a:rPr lang="en-GB" sz="2400" dirty="0">
                <a:solidFill>
                  <a:srgbClr val="FFFF00"/>
                </a:solidFill>
              </a:rPr>
              <a:t> </a:t>
            </a:r>
            <a:r>
              <a:rPr lang="en-GB" sz="2400" dirty="0" err="1">
                <a:solidFill>
                  <a:srgbClr val="FFFF00"/>
                </a:solidFill>
              </a:rPr>
              <a:t>hir</a:t>
            </a:r>
            <a:r>
              <a:rPr lang="en-GB" sz="2400" dirty="0">
                <a:solidFill>
                  <a:srgbClr val="FFFF00"/>
                </a:solidFill>
              </a:rPr>
              <a:t> </a:t>
            </a:r>
            <a:r>
              <a:rPr lang="en-GB" sz="2400" dirty="0" err="1">
                <a:solidFill>
                  <a:srgbClr val="FFFF00"/>
                </a:solidFill>
              </a:rPr>
              <a:t>tendre</a:t>
            </a:r>
            <a:r>
              <a:rPr lang="en-GB" sz="2400" dirty="0">
                <a:solidFill>
                  <a:srgbClr val="FFFF00"/>
                </a:solidFill>
              </a:rPr>
              <a:t> face,      </a:t>
            </a:r>
            <a:r>
              <a:rPr lang="en-GB" sz="2400" dirty="0"/>
              <a:t>		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2400" dirty="0"/>
              <a:t>….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2400" dirty="0"/>
              <a:t>He was al </a:t>
            </a:r>
            <a:r>
              <a:rPr lang="en-GB" sz="2400" dirty="0" err="1">
                <a:solidFill>
                  <a:srgbClr val="FFFF00"/>
                </a:solidFill>
              </a:rPr>
              <a:t>coltissh</a:t>
            </a:r>
            <a:r>
              <a:rPr lang="en-GB" sz="2400" dirty="0"/>
              <a:t>, </a:t>
            </a:r>
            <a:r>
              <a:rPr lang="en-GB" sz="2400" dirty="0" err="1"/>
              <a:t>ful</a:t>
            </a:r>
            <a:r>
              <a:rPr lang="en-GB" sz="2400" dirty="0"/>
              <a:t> of </a:t>
            </a:r>
            <a:r>
              <a:rPr lang="en-GB" sz="2400" dirty="0" err="1"/>
              <a:t>ragerye</a:t>
            </a:r>
            <a:r>
              <a:rPr lang="en-GB" sz="2400" dirty="0"/>
              <a:t>,      				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2400" dirty="0"/>
              <a:t>And </a:t>
            </a:r>
            <a:r>
              <a:rPr lang="en-GB" sz="2400" dirty="0" err="1"/>
              <a:t>ful</a:t>
            </a:r>
            <a:r>
              <a:rPr lang="en-GB" sz="2400" dirty="0"/>
              <a:t> of jargon as a </a:t>
            </a:r>
            <a:r>
              <a:rPr lang="en-GB" sz="2400" dirty="0" err="1"/>
              <a:t>flekked</a:t>
            </a:r>
            <a:r>
              <a:rPr lang="en-GB" sz="2400" dirty="0"/>
              <a:t> </a:t>
            </a:r>
            <a:r>
              <a:rPr lang="en-GB" sz="2400" dirty="0" err="1"/>
              <a:t>pye</a:t>
            </a:r>
            <a:r>
              <a:rPr lang="en-GB" sz="2400" dirty="0"/>
              <a:t>.      			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2400" dirty="0"/>
              <a:t>The </a:t>
            </a:r>
            <a:r>
              <a:rPr lang="en-GB" sz="2400" dirty="0" err="1"/>
              <a:t>slakke</a:t>
            </a:r>
            <a:r>
              <a:rPr lang="en-GB" sz="2400" dirty="0"/>
              <a:t> </a:t>
            </a:r>
            <a:r>
              <a:rPr lang="en-GB" sz="2400" dirty="0" err="1"/>
              <a:t>skyn</a:t>
            </a:r>
            <a:r>
              <a:rPr lang="en-GB" sz="2400" dirty="0"/>
              <a:t> </a:t>
            </a:r>
            <a:r>
              <a:rPr lang="en-GB" sz="2400" dirty="0" err="1"/>
              <a:t>aboute</a:t>
            </a:r>
            <a:r>
              <a:rPr lang="en-GB" sz="2400" dirty="0"/>
              <a:t> his </a:t>
            </a:r>
            <a:r>
              <a:rPr lang="en-GB" sz="2400" dirty="0" err="1"/>
              <a:t>nekke</a:t>
            </a:r>
            <a:r>
              <a:rPr lang="en-GB" sz="2400" dirty="0"/>
              <a:t> </a:t>
            </a:r>
            <a:r>
              <a:rPr lang="en-GB" sz="2400" dirty="0" err="1"/>
              <a:t>shaketh</a:t>
            </a:r>
            <a:r>
              <a:rPr lang="en-GB" sz="2400" dirty="0"/>
              <a:t>,      	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2400" dirty="0" err="1"/>
              <a:t>Whil</a:t>
            </a:r>
            <a:r>
              <a:rPr lang="en-GB" sz="2400" dirty="0"/>
              <a:t> that he sang, so </a:t>
            </a:r>
            <a:r>
              <a:rPr lang="en-GB" sz="2400" dirty="0" err="1"/>
              <a:t>chaunteth</a:t>
            </a:r>
            <a:r>
              <a:rPr lang="en-GB" sz="2400" dirty="0"/>
              <a:t> he and </a:t>
            </a:r>
            <a:r>
              <a:rPr lang="en-GB" sz="2400" dirty="0" err="1"/>
              <a:t>craketh</a:t>
            </a:r>
            <a:r>
              <a:rPr lang="en-GB" sz="2400" dirty="0"/>
              <a:t>.   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2400" dirty="0"/>
              <a:t>But God woot what that may </a:t>
            </a:r>
            <a:r>
              <a:rPr lang="en-GB" sz="2400" dirty="0" err="1"/>
              <a:t>thoughte</a:t>
            </a:r>
            <a:r>
              <a:rPr lang="en-GB" sz="2400" dirty="0"/>
              <a:t> in </a:t>
            </a:r>
            <a:r>
              <a:rPr lang="en-GB" sz="2400" dirty="0" err="1"/>
              <a:t>hir</a:t>
            </a:r>
            <a:r>
              <a:rPr lang="en-GB" sz="2400" dirty="0"/>
              <a:t> </a:t>
            </a:r>
            <a:r>
              <a:rPr lang="en-GB" sz="2400" dirty="0" err="1"/>
              <a:t>herte</a:t>
            </a:r>
            <a:r>
              <a:rPr lang="en-GB" sz="2400" dirty="0"/>
              <a:t>,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2400" dirty="0" err="1"/>
              <a:t>Whan</a:t>
            </a:r>
            <a:r>
              <a:rPr lang="en-GB" sz="2400" dirty="0"/>
              <a:t> she </a:t>
            </a:r>
            <a:r>
              <a:rPr lang="en-GB" sz="2400" dirty="0" err="1"/>
              <a:t>hym</a:t>
            </a:r>
            <a:r>
              <a:rPr lang="en-GB" sz="2400" dirty="0"/>
              <a:t> </a:t>
            </a:r>
            <a:r>
              <a:rPr lang="en-GB" sz="2400" dirty="0" err="1"/>
              <a:t>saugh</a:t>
            </a:r>
            <a:r>
              <a:rPr lang="en-GB" sz="2400" dirty="0"/>
              <a:t> up </a:t>
            </a:r>
            <a:r>
              <a:rPr lang="en-GB" sz="2400" dirty="0" err="1"/>
              <a:t>sittynge</a:t>
            </a:r>
            <a:r>
              <a:rPr lang="en-GB" sz="2400" dirty="0"/>
              <a:t> in his </a:t>
            </a:r>
            <a:r>
              <a:rPr lang="en-GB" sz="2400" dirty="0" err="1"/>
              <a:t>sherte</a:t>
            </a:r>
            <a:r>
              <a:rPr lang="en-GB" sz="2400" dirty="0"/>
              <a:t>,	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2400" dirty="0"/>
              <a:t>In his </a:t>
            </a:r>
            <a:r>
              <a:rPr lang="en-GB" sz="2400" dirty="0" err="1"/>
              <a:t>nyght-cappe</a:t>
            </a:r>
            <a:r>
              <a:rPr lang="en-GB" sz="2400" dirty="0"/>
              <a:t>, and with his </a:t>
            </a:r>
            <a:r>
              <a:rPr lang="en-GB" sz="2400" dirty="0" err="1"/>
              <a:t>nekke</a:t>
            </a:r>
            <a:r>
              <a:rPr lang="en-GB" sz="2400" dirty="0"/>
              <a:t> </a:t>
            </a:r>
            <a:r>
              <a:rPr lang="en-GB" sz="2400" dirty="0" err="1"/>
              <a:t>lene</a:t>
            </a:r>
            <a:r>
              <a:rPr lang="en-GB" sz="2400" dirty="0"/>
              <a:t>;   	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2400" dirty="0">
                <a:solidFill>
                  <a:srgbClr val="FFFF00"/>
                </a:solidFill>
              </a:rPr>
              <a:t>She </a:t>
            </a:r>
            <a:r>
              <a:rPr lang="en-GB" sz="2400" dirty="0" err="1">
                <a:solidFill>
                  <a:srgbClr val="FFFF00"/>
                </a:solidFill>
              </a:rPr>
              <a:t>preyseth</a:t>
            </a:r>
            <a:r>
              <a:rPr lang="en-GB" sz="2400" dirty="0">
                <a:solidFill>
                  <a:srgbClr val="FFFF00"/>
                </a:solidFill>
              </a:rPr>
              <a:t> </a:t>
            </a:r>
            <a:r>
              <a:rPr lang="en-GB" sz="2400" dirty="0" err="1">
                <a:solidFill>
                  <a:srgbClr val="FFFF00"/>
                </a:solidFill>
              </a:rPr>
              <a:t>nat</a:t>
            </a:r>
            <a:r>
              <a:rPr lang="en-GB" sz="2400" dirty="0">
                <a:solidFill>
                  <a:srgbClr val="FFFF00"/>
                </a:solidFill>
              </a:rPr>
              <a:t> his </a:t>
            </a:r>
            <a:r>
              <a:rPr lang="en-GB" sz="2400" dirty="0" err="1">
                <a:solidFill>
                  <a:srgbClr val="FFFF00"/>
                </a:solidFill>
              </a:rPr>
              <a:t>pleyyng</a:t>
            </a:r>
            <a:r>
              <a:rPr lang="en-GB" sz="2400" dirty="0">
                <a:solidFill>
                  <a:srgbClr val="FFFF00"/>
                </a:solidFill>
              </a:rPr>
              <a:t> worth a bene.   </a:t>
            </a:r>
            <a:r>
              <a:rPr lang="en-GB" sz="2400" dirty="0"/>
              <a:t>	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en-GB" sz="2400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sz="240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9601B6F7-F3E2-495D-9EAE-F5D730E285A8}"/>
              </a:ext>
            </a:extLst>
          </p:cNvPr>
          <p:cNvSpPr/>
          <p:nvPr/>
        </p:nvSpPr>
        <p:spPr>
          <a:xfrm>
            <a:off x="7668344" y="80229"/>
            <a:ext cx="8410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  <a:latin typeface="Century Gothic" pitchFamily="34" charset="0"/>
              </a:rPr>
              <a:t>HPEN6001/5001 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99066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235662"/>
            <a:ext cx="8856984" cy="5622338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2200" dirty="0" smtClean="0"/>
              <a:t>Even before </a:t>
            </a:r>
            <a:r>
              <a:rPr lang="en-GB" sz="2200" dirty="0"/>
              <a:t>the clearest symbol of enclosure within the tale, the Merchant-narrator, unwillingly or not, spitefully or not, highlights the </a:t>
            </a:r>
            <a:r>
              <a:rPr lang="en-GB" sz="2200" dirty="0">
                <a:solidFill>
                  <a:srgbClr val="FFFF00"/>
                </a:solidFill>
              </a:rPr>
              <a:t>delimited literal and figurative space through which these three characters think and move</a:t>
            </a:r>
            <a:r>
              <a:rPr lang="en-GB" sz="2200" dirty="0"/>
              <a:t>. As enclosures impose limits, they specifically impose a perimeter of possibility for these characters regarding mental activity or physical movement. Conversely, the owner or constructor of the wall enclosing the garden assumes a level of </a:t>
            </a:r>
            <a:r>
              <a:rPr lang="en-GB" sz="2200" dirty="0">
                <a:solidFill>
                  <a:srgbClr val="FFFF00"/>
                </a:solidFill>
              </a:rPr>
              <a:t>control over the enclosed space and the individuals who enter into this space</a:t>
            </a:r>
            <a:r>
              <a:rPr lang="en-GB" sz="2200" dirty="0"/>
              <a:t>. January is such an owner, a well-off knight who can afford to create circumscribed space and thus display his control  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2200" dirty="0"/>
              <a:t>…The tale at this point introduces a literal enclosure: a pleasure garden that January walls with stone. It is so beautiful that even Guillaume de </a:t>
            </a:r>
            <a:r>
              <a:rPr lang="en-GB" sz="2200" dirty="0" err="1"/>
              <a:t>Lorris</a:t>
            </a:r>
            <a:r>
              <a:rPr lang="en-GB" sz="2200" dirty="0"/>
              <a:t> and Jean de </a:t>
            </a:r>
            <a:r>
              <a:rPr lang="en-GB" sz="2200" dirty="0" err="1"/>
              <a:t>Meun</a:t>
            </a:r>
            <a:r>
              <a:rPr lang="en-GB" sz="2200" dirty="0"/>
              <a:t>, creators of the elaborate garden in the </a:t>
            </a:r>
            <a:r>
              <a:rPr lang="en-GB" sz="2200" i="1" dirty="0"/>
              <a:t>Romance of the Rose</a:t>
            </a:r>
            <a:r>
              <a:rPr lang="en-GB" sz="2200" dirty="0"/>
              <a:t>, could not describe </a:t>
            </a:r>
            <a:r>
              <a:rPr lang="en-GB" sz="2200" dirty="0" smtClean="0"/>
              <a:t>it adequately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74065" y="188639"/>
            <a:ext cx="7422271" cy="80021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en-GB" sz="2300" dirty="0">
                <a:solidFill>
                  <a:srgbClr val="C00000"/>
                </a:solidFill>
              </a:rPr>
              <a:t>John </a:t>
            </a:r>
            <a:r>
              <a:rPr lang="en-GB" sz="2300" dirty="0" err="1">
                <a:solidFill>
                  <a:srgbClr val="C00000"/>
                </a:solidFill>
              </a:rPr>
              <a:t>Zedolik</a:t>
            </a:r>
            <a:r>
              <a:rPr lang="en-GB" sz="2300" dirty="0">
                <a:solidFill>
                  <a:srgbClr val="C00000"/>
                </a:solidFill>
              </a:rPr>
              <a:t>, ‘The </a:t>
            </a:r>
            <a:r>
              <a:rPr lang="en-GB" sz="2300" dirty="0" err="1">
                <a:solidFill>
                  <a:srgbClr val="C00000"/>
                </a:solidFill>
              </a:rPr>
              <a:t>Gardyn</a:t>
            </a:r>
            <a:r>
              <a:rPr lang="en-GB" sz="2300" dirty="0">
                <a:solidFill>
                  <a:srgbClr val="C00000"/>
                </a:solidFill>
              </a:rPr>
              <a:t> is Enclosed All </a:t>
            </a:r>
            <a:r>
              <a:rPr lang="en-GB" sz="2300" dirty="0" err="1">
                <a:solidFill>
                  <a:srgbClr val="C00000"/>
                </a:solidFill>
              </a:rPr>
              <a:t>Aboute</a:t>
            </a:r>
            <a:r>
              <a:rPr lang="en-GB" sz="2300" dirty="0">
                <a:solidFill>
                  <a:srgbClr val="C00000"/>
                </a:solidFill>
              </a:rPr>
              <a:t>’: The Inversion of Exclusivity in the Merchant’s Tale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BCE1FEFF-DA73-4FB3-B6E6-2ADC1793EE8C}"/>
              </a:ext>
            </a:extLst>
          </p:cNvPr>
          <p:cNvSpPr/>
          <p:nvPr/>
        </p:nvSpPr>
        <p:spPr>
          <a:xfrm>
            <a:off x="7668344" y="80229"/>
            <a:ext cx="8410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  <a:latin typeface="Century Gothic" pitchFamily="34" charset="0"/>
              </a:rPr>
              <a:t>HPEN6001/5001 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29995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3841" y="1124744"/>
            <a:ext cx="8208796" cy="6192688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spcAft>
                <a:spcPts val="200"/>
              </a:spcAft>
              <a:buNone/>
            </a:pPr>
            <a:r>
              <a:rPr lang="en-GB" sz="2300" dirty="0"/>
              <a:t>For by that lord that sit in </a:t>
            </a:r>
            <a:r>
              <a:rPr lang="en-GB" sz="2300" dirty="0" err="1"/>
              <a:t>hevene</a:t>
            </a:r>
            <a:r>
              <a:rPr lang="en-GB" sz="2300" dirty="0"/>
              <a:t> above,      </a:t>
            </a:r>
          </a:p>
          <a:p>
            <a:pPr marL="0" indent="0">
              <a:spcBef>
                <a:spcPts val="0"/>
              </a:spcBef>
              <a:spcAft>
                <a:spcPts val="200"/>
              </a:spcAft>
              <a:buNone/>
            </a:pPr>
            <a:r>
              <a:rPr lang="en-GB" sz="2300" dirty="0" err="1"/>
              <a:t>Levere</a:t>
            </a:r>
            <a:r>
              <a:rPr lang="en-GB" sz="2300" dirty="0"/>
              <a:t> ich </a:t>
            </a:r>
            <a:r>
              <a:rPr lang="en-GB" sz="2300" dirty="0" err="1"/>
              <a:t>hadde</a:t>
            </a:r>
            <a:r>
              <a:rPr lang="en-GB" sz="2300" dirty="0"/>
              <a:t> to </a:t>
            </a:r>
            <a:r>
              <a:rPr lang="en-GB" sz="2300" dirty="0" err="1"/>
              <a:t>dyen</a:t>
            </a:r>
            <a:r>
              <a:rPr lang="en-GB" sz="2300" dirty="0"/>
              <a:t> on a </a:t>
            </a:r>
            <a:r>
              <a:rPr lang="en-GB" sz="2300" dirty="0" err="1"/>
              <a:t>knyf</a:t>
            </a:r>
            <a:r>
              <a:rPr lang="en-GB" sz="2300" dirty="0"/>
              <a:t>,      		</a:t>
            </a:r>
          </a:p>
          <a:p>
            <a:pPr marL="0" indent="0">
              <a:spcBef>
                <a:spcPts val="0"/>
              </a:spcBef>
              <a:spcAft>
                <a:spcPts val="200"/>
              </a:spcAft>
              <a:buNone/>
            </a:pPr>
            <a:r>
              <a:rPr lang="en-GB" sz="2300" dirty="0"/>
              <a:t>Than thee </a:t>
            </a:r>
            <a:r>
              <a:rPr lang="en-GB" sz="2300" dirty="0" err="1"/>
              <a:t>offende</a:t>
            </a:r>
            <a:r>
              <a:rPr lang="en-GB" sz="2300" dirty="0"/>
              <a:t>, </a:t>
            </a:r>
            <a:r>
              <a:rPr lang="en-GB" sz="2300" dirty="0" err="1"/>
              <a:t>trewe</a:t>
            </a:r>
            <a:r>
              <a:rPr lang="en-GB" sz="2300" dirty="0"/>
              <a:t> </a:t>
            </a:r>
            <a:r>
              <a:rPr lang="en-GB" sz="2300" dirty="0" err="1"/>
              <a:t>deere</a:t>
            </a:r>
            <a:r>
              <a:rPr lang="en-GB" sz="2300" dirty="0"/>
              <a:t> </a:t>
            </a:r>
            <a:r>
              <a:rPr lang="en-GB" sz="2300" dirty="0" err="1"/>
              <a:t>wyf</a:t>
            </a:r>
            <a:r>
              <a:rPr lang="en-GB" sz="2300" dirty="0"/>
              <a:t>!      		</a:t>
            </a:r>
          </a:p>
          <a:p>
            <a:pPr marL="0" indent="0">
              <a:spcBef>
                <a:spcPts val="0"/>
              </a:spcBef>
              <a:spcAft>
                <a:spcPts val="200"/>
              </a:spcAft>
              <a:buNone/>
            </a:pPr>
            <a:r>
              <a:rPr lang="en-GB" sz="2300" dirty="0"/>
              <a:t>For </a:t>
            </a:r>
            <a:r>
              <a:rPr lang="en-GB" sz="2300" dirty="0" err="1"/>
              <a:t>goddes</a:t>
            </a:r>
            <a:r>
              <a:rPr lang="en-GB" sz="2300" dirty="0"/>
              <a:t> sake, </a:t>
            </a:r>
            <a:r>
              <a:rPr lang="en-GB" sz="2300" dirty="0" err="1">
                <a:solidFill>
                  <a:srgbClr val="FFFF00"/>
                </a:solidFill>
              </a:rPr>
              <a:t>thenk</a:t>
            </a:r>
            <a:r>
              <a:rPr lang="en-GB" sz="2300" dirty="0">
                <a:solidFill>
                  <a:srgbClr val="FFFF00"/>
                </a:solidFill>
              </a:rPr>
              <a:t> how I thee chees,  	</a:t>
            </a:r>
          </a:p>
          <a:p>
            <a:pPr marL="0" indent="0">
              <a:spcBef>
                <a:spcPts val="0"/>
              </a:spcBef>
              <a:spcAft>
                <a:spcPts val="200"/>
              </a:spcAft>
              <a:buNone/>
            </a:pPr>
            <a:r>
              <a:rPr lang="en-GB" sz="2300" dirty="0" err="1">
                <a:solidFill>
                  <a:srgbClr val="FFFF00"/>
                </a:solidFill>
              </a:rPr>
              <a:t>Noght</a:t>
            </a:r>
            <a:r>
              <a:rPr lang="en-GB" sz="2300" dirty="0">
                <a:solidFill>
                  <a:srgbClr val="FFFF00"/>
                </a:solidFill>
              </a:rPr>
              <a:t> for no </a:t>
            </a:r>
            <a:r>
              <a:rPr lang="en-GB" sz="2300" dirty="0" err="1">
                <a:solidFill>
                  <a:srgbClr val="FFFF00"/>
                </a:solidFill>
              </a:rPr>
              <a:t>coveitise</a:t>
            </a:r>
            <a:r>
              <a:rPr lang="en-GB" sz="2300" dirty="0">
                <a:solidFill>
                  <a:srgbClr val="FFFF00"/>
                </a:solidFill>
              </a:rPr>
              <a:t>, </a:t>
            </a:r>
            <a:r>
              <a:rPr lang="en-GB" sz="2300" dirty="0" err="1">
                <a:solidFill>
                  <a:srgbClr val="FFFF00"/>
                </a:solidFill>
              </a:rPr>
              <a:t>doutelees</a:t>
            </a:r>
            <a:r>
              <a:rPr lang="en-GB" sz="2300" dirty="0">
                <a:solidFill>
                  <a:srgbClr val="FFFF00"/>
                </a:solidFill>
              </a:rPr>
              <a:t>,      			</a:t>
            </a:r>
          </a:p>
          <a:p>
            <a:pPr marL="0" indent="0">
              <a:spcBef>
                <a:spcPts val="0"/>
              </a:spcBef>
              <a:spcAft>
                <a:spcPts val="200"/>
              </a:spcAft>
              <a:buNone/>
            </a:pPr>
            <a:r>
              <a:rPr lang="en-GB" sz="2300" dirty="0">
                <a:solidFill>
                  <a:srgbClr val="FFFF00"/>
                </a:solidFill>
              </a:rPr>
              <a:t>But </a:t>
            </a:r>
            <a:r>
              <a:rPr lang="en-GB" sz="2300" dirty="0" err="1">
                <a:solidFill>
                  <a:srgbClr val="FFFF00"/>
                </a:solidFill>
              </a:rPr>
              <a:t>oonly</a:t>
            </a:r>
            <a:r>
              <a:rPr lang="en-GB" sz="2300" dirty="0">
                <a:solidFill>
                  <a:srgbClr val="FFFF00"/>
                </a:solidFill>
              </a:rPr>
              <a:t> for the love I had to thee.      </a:t>
            </a:r>
            <a:r>
              <a:rPr lang="en-GB" sz="2300" dirty="0"/>
              <a:t>		</a:t>
            </a:r>
          </a:p>
          <a:p>
            <a:pPr marL="0" indent="0">
              <a:spcBef>
                <a:spcPts val="0"/>
              </a:spcBef>
              <a:spcAft>
                <a:spcPts val="200"/>
              </a:spcAft>
              <a:buNone/>
            </a:pPr>
            <a:r>
              <a:rPr lang="en-GB" sz="2300" dirty="0"/>
              <a:t>And </a:t>
            </a:r>
            <a:r>
              <a:rPr lang="en-GB" sz="2300" dirty="0">
                <a:solidFill>
                  <a:srgbClr val="FFFF00"/>
                </a:solidFill>
              </a:rPr>
              <a:t>though that I be </a:t>
            </a:r>
            <a:r>
              <a:rPr lang="en-GB" sz="2300" dirty="0" err="1">
                <a:solidFill>
                  <a:srgbClr val="FFFF00"/>
                </a:solidFill>
              </a:rPr>
              <a:t>oold</a:t>
            </a:r>
            <a:r>
              <a:rPr lang="en-GB" sz="2300" dirty="0">
                <a:solidFill>
                  <a:srgbClr val="FFFF00"/>
                </a:solidFill>
              </a:rPr>
              <a:t>, and may </a:t>
            </a:r>
            <a:r>
              <a:rPr lang="en-GB" sz="2300" dirty="0" err="1">
                <a:solidFill>
                  <a:srgbClr val="FFFF00"/>
                </a:solidFill>
              </a:rPr>
              <a:t>nat</a:t>
            </a:r>
            <a:r>
              <a:rPr lang="en-GB" sz="2300" dirty="0">
                <a:solidFill>
                  <a:srgbClr val="FFFF00"/>
                </a:solidFill>
              </a:rPr>
              <a:t> see,  	</a:t>
            </a:r>
          </a:p>
          <a:p>
            <a:pPr marL="0" indent="0">
              <a:spcBef>
                <a:spcPts val="0"/>
              </a:spcBef>
              <a:spcAft>
                <a:spcPts val="200"/>
              </a:spcAft>
              <a:buNone/>
            </a:pPr>
            <a:r>
              <a:rPr lang="en-GB" sz="2300" dirty="0">
                <a:solidFill>
                  <a:srgbClr val="FFFF00"/>
                </a:solidFill>
              </a:rPr>
              <a:t>Beth to me </a:t>
            </a:r>
            <a:r>
              <a:rPr lang="en-GB" sz="2300" dirty="0" err="1">
                <a:solidFill>
                  <a:srgbClr val="FFFF00"/>
                </a:solidFill>
              </a:rPr>
              <a:t>trewe</a:t>
            </a:r>
            <a:r>
              <a:rPr lang="en-GB" sz="2300" dirty="0">
                <a:solidFill>
                  <a:srgbClr val="FFFF00"/>
                </a:solidFill>
              </a:rPr>
              <a:t>, and I </a:t>
            </a:r>
            <a:r>
              <a:rPr lang="en-GB" sz="2300" dirty="0" err="1">
                <a:solidFill>
                  <a:srgbClr val="FFFF00"/>
                </a:solidFill>
              </a:rPr>
              <a:t>wol</a:t>
            </a:r>
            <a:r>
              <a:rPr lang="en-GB" sz="2300" dirty="0">
                <a:solidFill>
                  <a:srgbClr val="FFFF00"/>
                </a:solidFill>
              </a:rPr>
              <a:t> </a:t>
            </a:r>
            <a:r>
              <a:rPr lang="en-GB" sz="2300" dirty="0" err="1">
                <a:solidFill>
                  <a:srgbClr val="FFFF00"/>
                </a:solidFill>
              </a:rPr>
              <a:t>telle</a:t>
            </a:r>
            <a:r>
              <a:rPr lang="en-GB" sz="2300" dirty="0">
                <a:solidFill>
                  <a:srgbClr val="FFFF00"/>
                </a:solidFill>
              </a:rPr>
              <a:t> yow why.      	</a:t>
            </a:r>
          </a:p>
          <a:p>
            <a:pPr marL="0" indent="0">
              <a:spcBef>
                <a:spcPts val="0"/>
              </a:spcBef>
              <a:spcAft>
                <a:spcPts val="200"/>
              </a:spcAft>
              <a:buNone/>
            </a:pPr>
            <a:r>
              <a:rPr lang="en-GB" sz="2300" dirty="0" err="1">
                <a:solidFill>
                  <a:srgbClr val="FFFF00"/>
                </a:solidFill>
              </a:rPr>
              <a:t>Thre</a:t>
            </a:r>
            <a:r>
              <a:rPr lang="en-GB" sz="2300" dirty="0">
                <a:solidFill>
                  <a:srgbClr val="FFFF00"/>
                </a:solidFill>
              </a:rPr>
              <a:t> </a:t>
            </a:r>
            <a:r>
              <a:rPr lang="en-GB" sz="2300" dirty="0" err="1">
                <a:solidFill>
                  <a:srgbClr val="FFFF00"/>
                </a:solidFill>
              </a:rPr>
              <a:t>thynges</a:t>
            </a:r>
            <a:r>
              <a:rPr lang="en-GB" sz="2300" dirty="0">
                <a:solidFill>
                  <a:srgbClr val="FFFF00"/>
                </a:solidFill>
              </a:rPr>
              <a:t>, certes, </a:t>
            </a:r>
            <a:r>
              <a:rPr lang="en-GB" sz="2300" dirty="0" err="1">
                <a:solidFill>
                  <a:srgbClr val="FFFF00"/>
                </a:solidFill>
              </a:rPr>
              <a:t>shal</a:t>
            </a:r>
            <a:r>
              <a:rPr lang="en-GB" sz="2300" dirty="0">
                <a:solidFill>
                  <a:srgbClr val="FFFF00"/>
                </a:solidFill>
              </a:rPr>
              <a:t> ye </a:t>
            </a:r>
            <a:r>
              <a:rPr lang="en-GB" sz="2300" dirty="0" err="1">
                <a:solidFill>
                  <a:srgbClr val="FFFF00"/>
                </a:solidFill>
              </a:rPr>
              <a:t>wynne</a:t>
            </a:r>
            <a:r>
              <a:rPr lang="en-GB" sz="2300" dirty="0">
                <a:solidFill>
                  <a:srgbClr val="FFFF00"/>
                </a:solidFill>
              </a:rPr>
              <a:t> </a:t>
            </a:r>
            <a:r>
              <a:rPr lang="en-GB" sz="2300" dirty="0" err="1">
                <a:solidFill>
                  <a:srgbClr val="FFFF00"/>
                </a:solidFill>
              </a:rPr>
              <a:t>therby</a:t>
            </a:r>
            <a:r>
              <a:rPr lang="en-GB" sz="2300" dirty="0">
                <a:solidFill>
                  <a:srgbClr val="FFFF00"/>
                </a:solidFill>
              </a:rPr>
              <a:t>:  		</a:t>
            </a:r>
          </a:p>
          <a:p>
            <a:pPr marL="0" indent="0">
              <a:spcBef>
                <a:spcPts val="0"/>
              </a:spcBef>
              <a:spcAft>
                <a:spcPts val="200"/>
              </a:spcAft>
              <a:buNone/>
            </a:pPr>
            <a:r>
              <a:rPr lang="en-GB" sz="2300" dirty="0">
                <a:solidFill>
                  <a:srgbClr val="FFFF00"/>
                </a:solidFill>
              </a:rPr>
              <a:t>First</a:t>
            </a:r>
            <a:r>
              <a:rPr lang="en-GB" sz="2300" u="sng" dirty="0">
                <a:solidFill>
                  <a:srgbClr val="FFFF00"/>
                </a:solidFill>
              </a:rPr>
              <a:t>, love of </a:t>
            </a:r>
            <a:r>
              <a:rPr lang="en-GB" sz="2300" u="sng" dirty="0" err="1">
                <a:solidFill>
                  <a:srgbClr val="FFFF00"/>
                </a:solidFill>
              </a:rPr>
              <a:t>crist</a:t>
            </a:r>
            <a:r>
              <a:rPr lang="en-GB" sz="2300" dirty="0">
                <a:solidFill>
                  <a:srgbClr val="FFFF00"/>
                </a:solidFill>
              </a:rPr>
              <a:t>, and </a:t>
            </a:r>
            <a:r>
              <a:rPr lang="en-GB" sz="2300" u="sng" dirty="0">
                <a:solidFill>
                  <a:srgbClr val="FFFF00"/>
                </a:solidFill>
              </a:rPr>
              <a:t>to </a:t>
            </a:r>
            <a:r>
              <a:rPr lang="en-GB" sz="2300" u="sng" dirty="0" err="1">
                <a:solidFill>
                  <a:srgbClr val="FFFF00"/>
                </a:solidFill>
              </a:rPr>
              <a:t>youreself</a:t>
            </a:r>
            <a:r>
              <a:rPr lang="en-GB" sz="2300" u="sng" dirty="0">
                <a:solidFill>
                  <a:srgbClr val="FFFF00"/>
                </a:solidFill>
              </a:rPr>
              <a:t> honour</a:t>
            </a:r>
            <a:r>
              <a:rPr lang="en-GB" sz="2300" dirty="0">
                <a:solidFill>
                  <a:srgbClr val="FFFF00"/>
                </a:solidFill>
              </a:rPr>
              <a:t>,    		</a:t>
            </a:r>
          </a:p>
          <a:p>
            <a:pPr marL="0" indent="0">
              <a:spcBef>
                <a:spcPts val="0"/>
              </a:spcBef>
              <a:spcAft>
                <a:spcPts val="200"/>
              </a:spcAft>
              <a:buNone/>
            </a:pPr>
            <a:r>
              <a:rPr lang="en-GB" sz="2300" dirty="0">
                <a:solidFill>
                  <a:srgbClr val="FFFF00"/>
                </a:solidFill>
              </a:rPr>
              <a:t>And </a:t>
            </a:r>
            <a:r>
              <a:rPr lang="en-GB" sz="2300" u="sng" dirty="0">
                <a:solidFill>
                  <a:srgbClr val="FFFF00"/>
                </a:solidFill>
              </a:rPr>
              <a:t>al </a:t>
            </a:r>
            <a:r>
              <a:rPr lang="en-GB" sz="2300" u="sng" dirty="0" err="1">
                <a:solidFill>
                  <a:srgbClr val="FFFF00"/>
                </a:solidFill>
              </a:rPr>
              <a:t>myn</a:t>
            </a:r>
            <a:r>
              <a:rPr lang="en-GB" sz="2300" u="sng" dirty="0">
                <a:solidFill>
                  <a:srgbClr val="FFFF00"/>
                </a:solidFill>
              </a:rPr>
              <a:t> heritage, </a:t>
            </a:r>
            <a:r>
              <a:rPr lang="en-GB" sz="2300" u="sng" dirty="0" err="1">
                <a:solidFill>
                  <a:srgbClr val="FFFF00"/>
                </a:solidFill>
              </a:rPr>
              <a:t>toun</a:t>
            </a:r>
            <a:r>
              <a:rPr lang="en-GB" sz="2300" u="sng" dirty="0">
                <a:solidFill>
                  <a:srgbClr val="FFFF00"/>
                </a:solidFill>
              </a:rPr>
              <a:t> and tour</a:t>
            </a:r>
            <a:r>
              <a:rPr lang="en-GB" sz="2300" dirty="0">
                <a:solidFill>
                  <a:srgbClr val="FFFF00"/>
                </a:solidFill>
              </a:rPr>
              <a:t>;      </a:t>
            </a:r>
            <a:r>
              <a:rPr lang="en-GB" sz="2300" dirty="0"/>
              <a:t>			</a:t>
            </a:r>
          </a:p>
          <a:p>
            <a:pPr marL="0" indent="0">
              <a:spcBef>
                <a:spcPts val="0"/>
              </a:spcBef>
              <a:spcAft>
                <a:spcPts val="200"/>
              </a:spcAft>
              <a:buNone/>
            </a:pPr>
            <a:r>
              <a:rPr lang="en-GB" sz="2300" dirty="0"/>
              <a:t>I </a:t>
            </a:r>
            <a:r>
              <a:rPr lang="en-GB" sz="2300" dirty="0" err="1"/>
              <a:t>yeve</a:t>
            </a:r>
            <a:r>
              <a:rPr lang="en-GB" sz="2300" dirty="0"/>
              <a:t> it yow, </a:t>
            </a:r>
            <a:r>
              <a:rPr lang="en-GB" sz="2300" dirty="0" err="1"/>
              <a:t>maketh</a:t>
            </a:r>
            <a:r>
              <a:rPr lang="en-GB" sz="2300" dirty="0"/>
              <a:t> </a:t>
            </a:r>
            <a:r>
              <a:rPr lang="en-GB" sz="2300" dirty="0" err="1"/>
              <a:t>chartres</a:t>
            </a:r>
            <a:r>
              <a:rPr lang="en-GB" sz="2300" dirty="0"/>
              <a:t> as yow </a:t>
            </a:r>
            <a:r>
              <a:rPr lang="en-GB" sz="2300" dirty="0" err="1"/>
              <a:t>leste</a:t>
            </a:r>
            <a:r>
              <a:rPr lang="en-GB" sz="2300" dirty="0"/>
              <a:t>;  	</a:t>
            </a:r>
          </a:p>
          <a:p>
            <a:pPr marL="0" indent="0">
              <a:spcBef>
                <a:spcPts val="0"/>
              </a:spcBef>
              <a:spcAft>
                <a:spcPts val="200"/>
              </a:spcAft>
              <a:buNone/>
            </a:pPr>
            <a:r>
              <a:rPr lang="en-GB" sz="2300" dirty="0"/>
              <a:t>This </a:t>
            </a:r>
            <a:r>
              <a:rPr lang="en-GB" sz="2300" dirty="0" err="1"/>
              <a:t>shal</a:t>
            </a:r>
            <a:r>
              <a:rPr lang="en-GB" sz="2300" dirty="0"/>
              <a:t> be </a:t>
            </a:r>
            <a:r>
              <a:rPr lang="en-GB" sz="2300" dirty="0" err="1"/>
              <a:t>doon</a:t>
            </a:r>
            <a:r>
              <a:rPr lang="en-GB" sz="2300" dirty="0"/>
              <a:t> to-</a:t>
            </a:r>
            <a:r>
              <a:rPr lang="en-GB" sz="2300" dirty="0" err="1"/>
              <a:t>morwe</a:t>
            </a:r>
            <a:r>
              <a:rPr lang="en-GB" sz="2300" dirty="0"/>
              <a:t> </a:t>
            </a:r>
            <a:r>
              <a:rPr lang="en-GB" sz="2300" dirty="0" err="1"/>
              <a:t>er</a:t>
            </a:r>
            <a:r>
              <a:rPr lang="en-GB" sz="2300" dirty="0"/>
              <a:t> </a:t>
            </a:r>
            <a:r>
              <a:rPr lang="en-GB" sz="2300" dirty="0" err="1"/>
              <a:t>sonne</a:t>
            </a:r>
            <a:r>
              <a:rPr lang="en-GB" sz="2300" dirty="0"/>
              <a:t> </a:t>
            </a:r>
            <a:r>
              <a:rPr lang="en-GB" sz="2300" dirty="0" err="1"/>
              <a:t>reste</a:t>
            </a:r>
            <a:r>
              <a:rPr lang="en-GB" sz="2300" dirty="0"/>
              <a:t>,    	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949E04D4-B022-4729-86CE-7EDFC723B1D1}"/>
              </a:ext>
            </a:extLst>
          </p:cNvPr>
          <p:cNvSpPr/>
          <p:nvPr/>
        </p:nvSpPr>
        <p:spPr>
          <a:xfrm>
            <a:off x="7668344" y="80229"/>
            <a:ext cx="8410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  <a:latin typeface="Century Gothic" pitchFamily="34" charset="0"/>
              </a:rPr>
              <a:t>HPEN6001/5001 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21787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9472"/>
            <a:ext cx="2304256" cy="673224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>
                <a:solidFill>
                  <a:srgbClr val="C00000"/>
                </a:solidFill>
              </a:rPr>
              <a:t>Olson</a:t>
            </a:r>
            <a:r>
              <a:rPr lang="en-GB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814462"/>
            <a:ext cx="8496944" cy="6093296"/>
          </a:xfrm>
          <a:solidFill>
            <a:srgbClr val="006666"/>
          </a:solidFill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dirty="0"/>
              <a:t>His woman he purchases after he has examined her and other like fillies in the " commune </a:t>
            </a:r>
            <a:r>
              <a:rPr lang="en-GB" dirty="0" smtClean="0"/>
              <a:t>market-place" </a:t>
            </a:r>
            <a:r>
              <a:rPr lang="en-GB" dirty="0"/>
              <a:t>of his mind (IV, 1580 ff</a:t>
            </a:r>
            <a:r>
              <a:rPr lang="en-GB" dirty="0" smtClean="0"/>
              <a:t>.),[and] …</a:t>
            </a:r>
            <a:r>
              <a:rPr lang="en-GB" dirty="0" smtClean="0">
                <a:solidFill>
                  <a:srgbClr val="FFFF00"/>
                </a:solidFill>
              </a:rPr>
              <a:t>he </a:t>
            </a:r>
            <a:r>
              <a:rPr lang="en-GB" dirty="0">
                <a:solidFill>
                  <a:srgbClr val="FFFF00"/>
                </a:solidFill>
              </a:rPr>
              <a:t>paid to obtain her the good price of </a:t>
            </a:r>
            <a:r>
              <a:rPr lang="en-GB" dirty="0" err="1">
                <a:solidFill>
                  <a:srgbClr val="FFFF00"/>
                </a:solidFill>
              </a:rPr>
              <a:t>feoffment</a:t>
            </a:r>
            <a:r>
              <a:rPr lang="en-GB" dirty="0">
                <a:solidFill>
                  <a:srgbClr val="FFFF00"/>
                </a:solidFill>
              </a:rPr>
              <a:t> with his land and his real estate in town and tower </a:t>
            </a:r>
            <a:r>
              <a:rPr lang="en-GB" dirty="0"/>
              <a:t>(IV, 1698, 2172). Such allusions hardly bear out January's </a:t>
            </a:r>
            <a:r>
              <a:rPr lang="en-GB" dirty="0" err="1"/>
              <a:t>reminde</a:t>
            </a:r>
            <a:r>
              <a:rPr lang="en-GB" dirty="0"/>
              <a:t> </a:t>
            </a:r>
            <a:r>
              <a:rPr lang="en-GB" dirty="0" smtClean="0"/>
              <a:t>to </a:t>
            </a:r>
            <a:r>
              <a:rPr lang="en-GB" dirty="0"/>
              <a:t>May that he chose </a:t>
            </a:r>
            <a:r>
              <a:rPr lang="en-GB" dirty="0" smtClean="0"/>
              <a:t>her "</a:t>
            </a:r>
            <a:r>
              <a:rPr lang="en-GB" dirty="0" err="1" smtClean="0"/>
              <a:t>noght</a:t>
            </a:r>
            <a:r>
              <a:rPr lang="en-GB" dirty="0" smtClean="0"/>
              <a:t> </a:t>
            </a:r>
            <a:r>
              <a:rPr lang="en-GB" dirty="0"/>
              <a:t>for no </a:t>
            </a:r>
            <a:r>
              <a:rPr lang="en-GB" dirty="0" err="1"/>
              <a:t>coveitise</a:t>
            </a:r>
            <a:r>
              <a:rPr lang="en-GB" dirty="0"/>
              <a:t>, </a:t>
            </a:r>
            <a:r>
              <a:rPr lang="en-GB" dirty="0" err="1"/>
              <a:t>douteless</a:t>
            </a:r>
            <a:r>
              <a:rPr lang="en-GB" dirty="0"/>
              <a:t>" (IV, 2166). </a:t>
            </a:r>
            <a:r>
              <a:rPr lang="en-GB" dirty="0" smtClean="0"/>
              <a:t>…he </a:t>
            </a:r>
            <a:r>
              <a:rPr lang="en-GB" dirty="0"/>
              <a:t>did not marry her for her money or property (he had no need of these), it is also </a:t>
            </a:r>
            <a:r>
              <a:rPr lang="en-GB" dirty="0">
                <a:solidFill>
                  <a:srgbClr val="FFFF00"/>
                </a:solidFill>
              </a:rPr>
              <a:t>evident that </a:t>
            </a:r>
            <a:r>
              <a:rPr lang="en-GB" u="sng" dirty="0">
                <a:solidFill>
                  <a:srgbClr val="FFFF00"/>
                </a:solidFill>
              </a:rPr>
              <a:t>he married her </a:t>
            </a:r>
            <a:r>
              <a:rPr lang="en-GB" i="1" u="sng" dirty="0">
                <a:solidFill>
                  <a:srgbClr val="FFFF00"/>
                </a:solidFill>
              </a:rPr>
              <a:t>as</a:t>
            </a:r>
            <a:r>
              <a:rPr lang="en-GB" u="sng" dirty="0">
                <a:solidFill>
                  <a:srgbClr val="FFFF00"/>
                </a:solidFill>
              </a:rPr>
              <a:t> money and </a:t>
            </a:r>
            <a:r>
              <a:rPr lang="en-GB" i="1" u="sng" dirty="0">
                <a:solidFill>
                  <a:srgbClr val="FFFF00"/>
                </a:solidFill>
              </a:rPr>
              <a:t>as</a:t>
            </a:r>
            <a:r>
              <a:rPr lang="en-GB" u="sng" dirty="0">
                <a:solidFill>
                  <a:srgbClr val="FFFF00"/>
                </a:solidFill>
              </a:rPr>
              <a:t> property, as the last luxury of a prosperous lifetime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/>
              <a:t>… </a:t>
            </a:r>
            <a:r>
              <a:rPr lang="en-GB" dirty="0" smtClean="0"/>
              <a:t>While </a:t>
            </a:r>
            <a:r>
              <a:rPr lang="en-GB" dirty="0"/>
              <a:t>Pluto, as god of avarice and January's sponsor ,and Proserpina, as Pluto's possession and May's sponsor, argue with ample Biblical authority concerning the pains of marriage and </a:t>
            </a:r>
            <a:r>
              <a:rPr lang="en-GB" dirty="0" smtClean="0"/>
              <a:t>"ownership, " </a:t>
            </a:r>
            <a:r>
              <a:rPr lang="en-GB" dirty="0" err="1"/>
              <a:t>Damyan</a:t>
            </a:r>
            <a:r>
              <a:rPr lang="en-GB" dirty="0"/>
              <a:t> </a:t>
            </a:r>
            <a:r>
              <a:rPr lang="en-GB" dirty="0" smtClean="0"/>
              <a:t>climbs </a:t>
            </a:r>
            <a:r>
              <a:rPr lang="en-GB" dirty="0"/>
              <a:t>the pear tree. May, like Eve, takes the small green pears from the serpent (IV, 1786) while January hugs the tree to forestall his thievery. </a:t>
            </a:r>
            <a:r>
              <a:rPr lang="en-GB" dirty="0" smtClean="0">
                <a:solidFill>
                  <a:srgbClr val="FFFF00"/>
                </a:solidFill>
              </a:rPr>
              <a:t>Again </a:t>
            </a:r>
            <a:r>
              <a:rPr lang="en-GB" dirty="0">
                <a:solidFill>
                  <a:srgbClr val="FFFF00"/>
                </a:solidFill>
              </a:rPr>
              <a:t>the man is deceived by the woman </a:t>
            </a:r>
            <a:r>
              <a:rPr lang="en-GB" dirty="0" err="1">
                <a:solidFill>
                  <a:srgbClr val="FFFF00"/>
                </a:solidFill>
              </a:rPr>
              <a:t>i</a:t>
            </a:r>
            <a:r>
              <a:rPr lang="en-GB" dirty="0">
                <a:solidFill>
                  <a:srgbClr val="FFFF00"/>
                </a:solidFill>
              </a:rPr>
              <a:t> n the garden, and again his eyes are opened</a:t>
            </a:r>
            <a:r>
              <a:rPr lang="en-GB" dirty="0" smtClean="0"/>
              <a:t>: January's </a:t>
            </a:r>
            <a:r>
              <a:rPr lang="en-GB" dirty="0"/>
              <a:t>eyes are opened, but not to his or to May's guilt or to the absurdity </a:t>
            </a:r>
            <a:r>
              <a:rPr lang="en-GB" dirty="0" smtClean="0"/>
              <a:t>of </a:t>
            </a:r>
            <a:r>
              <a:rPr lang="en-GB" dirty="0"/>
              <a:t>his situation, </a:t>
            </a:r>
            <a:r>
              <a:rPr lang="en-GB" dirty="0" smtClean="0"/>
              <a:t>for </a:t>
            </a:r>
            <a:r>
              <a:rPr lang="en-GB" dirty="0" smtClean="0">
                <a:solidFill>
                  <a:srgbClr val="FFFF00"/>
                </a:solidFill>
              </a:rPr>
              <a:t>this </a:t>
            </a:r>
            <a:r>
              <a:rPr lang="en-GB" dirty="0">
                <a:solidFill>
                  <a:srgbClr val="FFFF00"/>
                </a:solidFill>
              </a:rPr>
              <a:t>is only a mimic fall in a mimic bourgeois paradise where failure threatens more than evil because success and prosperity are every thing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8D973514-B4F5-4E10-8698-64CEA04FB5DB}"/>
              </a:ext>
            </a:extLst>
          </p:cNvPr>
          <p:cNvSpPr/>
          <p:nvPr/>
        </p:nvSpPr>
        <p:spPr>
          <a:xfrm>
            <a:off x="7668344" y="-33573"/>
            <a:ext cx="8410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  <a:latin typeface="Century Gothic" pitchFamily="34" charset="0"/>
              </a:rPr>
              <a:t>HPEN6001/5001 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6906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duotone>
              <a:prstClr val="black"/>
              <a:srgbClr val="00918E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88840"/>
            <a:ext cx="8541951" cy="3934491"/>
          </a:xfrm>
          <a:prstGeom prst="rect">
            <a:avLst/>
          </a:prstGeom>
          <a:solidFill>
            <a:schemeClr val="accent2"/>
          </a:solidFill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539552" y="548680"/>
            <a:ext cx="6840760" cy="864096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>
                <a:solidFill>
                  <a:srgbClr val="C00000"/>
                </a:solidFill>
              </a:rPr>
              <a:t>Olson: the false paradise</a:t>
            </a:r>
            <a:r>
              <a:rPr lang="en-GB" dirty="0"/>
              <a:t>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3ED01263-E094-4597-9BE1-535ABA474203}"/>
              </a:ext>
            </a:extLst>
          </p:cNvPr>
          <p:cNvSpPr/>
          <p:nvPr/>
        </p:nvSpPr>
        <p:spPr>
          <a:xfrm>
            <a:off x="7668344" y="80229"/>
            <a:ext cx="8410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  <a:latin typeface="Century Gothic" pitchFamily="34" charset="0"/>
              </a:rPr>
              <a:t>HPEN6001/5001 </a:t>
            </a:r>
            <a:endParaRPr lang="en-GB" dirty="0">
              <a:solidFill>
                <a:srgbClr val="FF0000"/>
              </a:solidFill>
            </a:endParaRP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xmlns="" id="{05021B6C-54A8-4A7E-B10C-D4CED4DD154C}"/>
              </a:ext>
            </a:extLst>
          </p:cNvPr>
          <p:cNvCxnSpPr/>
          <p:nvPr/>
        </p:nvCxnSpPr>
        <p:spPr>
          <a:xfrm>
            <a:off x="2339752" y="4365104"/>
            <a:ext cx="4248472" cy="0"/>
          </a:xfrm>
          <a:prstGeom prst="line">
            <a:avLst/>
          </a:prstGeom>
          <a:ln w="28575">
            <a:solidFill>
              <a:srgbClr val="00918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xmlns="" id="{05021B6C-54A8-4A7E-B10C-D4CED4DD154C}"/>
              </a:ext>
            </a:extLst>
          </p:cNvPr>
          <p:cNvCxnSpPr/>
          <p:nvPr/>
        </p:nvCxnSpPr>
        <p:spPr>
          <a:xfrm>
            <a:off x="4544999" y="2996952"/>
            <a:ext cx="3964421" cy="0"/>
          </a:xfrm>
          <a:prstGeom prst="line">
            <a:avLst/>
          </a:prstGeom>
          <a:ln w="28575">
            <a:solidFill>
              <a:srgbClr val="00918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xmlns="" id="{05021B6C-54A8-4A7E-B10C-D4CED4DD154C}"/>
              </a:ext>
            </a:extLst>
          </p:cNvPr>
          <p:cNvCxnSpPr/>
          <p:nvPr/>
        </p:nvCxnSpPr>
        <p:spPr>
          <a:xfrm>
            <a:off x="539552" y="3356992"/>
            <a:ext cx="5472608" cy="0"/>
          </a:xfrm>
          <a:prstGeom prst="line">
            <a:avLst/>
          </a:prstGeom>
          <a:ln w="28575">
            <a:solidFill>
              <a:srgbClr val="00918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29630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260648"/>
            <a:ext cx="8424936" cy="6626336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dirty="0"/>
              <a:t>This </a:t>
            </a:r>
            <a:r>
              <a:rPr lang="en-GB" dirty="0" err="1"/>
              <a:t>kyng</a:t>
            </a:r>
            <a:r>
              <a:rPr lang="en-GB" dirty="0"/>
              <a:t> of </a:t>
            </a:r>
            <a:r>
              <a:rPr lang="en-GB" dirty="0" err="1"/>
              <a:t>fairye</a:t>
            </a:r>
            <a:r>
              <a:rPr lang="en-GB" dirty="0"/>
              <a:t> </a:t>
            </a:r>
            <a:r>
              <a:rPr lang="en-GB" dirty="0" err="1"/>
              <a:t>thanne</a:t>
            </a:r>
            <a:r>
              <a:rPr lang="en-GB" dirty="0"/>
              <a:t> </a:t>
            </a:r>
            <a:r>
              <a:rPr lang="en-GB" dirty="0" err="1"/>
              <a:t>adoun</a:t>
            </a:r>
            <a:r>
              <a:rPr lang="en-GB" dirty="0"/>
              <a:t> </a:t>
            </a:r>
            <a:r>
              <a:rPr lang="en-GB" dirty="0" err="1"/>
              <a:t>hym</a:t>
            </a:r>
            <a:r>
              <a:rPr lang="en-GB" dirty="0"/>
              <a:t> </a:t>
            </a:r>
            <a:r>
              <a:rPr lang="en-GB" dirty="0" err="1"/>
              <a:t>sette</a:t>
            </a:r>
            <a:r>
              <a:rPr lang="en-GB" dirty="0"/>
              <a:t>    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dirty="0"/>
              <a:t>Upon a bench of turves, </a:t>
            </a:r>
            <a:r>
              <a:rPr lang="en-GB" dirty="0" err="1"/>
              <a:t>fressh</a:t>
            </a:r>
            <a:r>
              <a:rPr lang="en-GB" dirty="0"/>
              <a:t> and </a:t>
            </a:r>
            <a:r>
              <a:rPr lang="en-GB" dirty="0" err="1"/>
              <a:t>grene</a:t>
            </a:r>
            <a:r>
              <a:rPr lang="en-GB" dirty="0"/>
              <a:t>,      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dirty="0"/>
              <a:t>And right anon thus </a:t>
            </a:r>
            <a:r>
              <a:rPr lang="en-GB" dirty="0" err="1"/>
              <a:t>seyde</a:t>
            </a:r>
            <a:r>
              <a:rPr lang="en-GB" dirty="0"/>
              <a:t> he to his </a:t>
            </a:r>
            <a:r>
              <a:rPr lang="en-GB" dirty="0" err="1"/>
              <a:t>queene</a:t>
            </a:r>
            <a:r>
              <a:rPr lang="en-GB" dirty="0"/>
              <a:t>:  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dirty="0"/>
              <a:t>My </a:t>
            </a:r>
            <a:r>
              <a:rPr lang="en-GB" dirty="0" err="1"/>
              <a:t>wyf</a:t>
            </a:r>
            <a:r>
              <a:rPr lang="en-GB" dirty="0"/>
              <a:t>, quod he, </a:t>
            </a:r>
            <a:r>
              <a:rPr lang="en-GB" dirty="0" err="1"/>
              <a:t>ther</a:t>
            </a:r>
            <a:r>
              <a:rPr lang="en-GB" dirty="0"/>
              <a:t> may no </a:t>
            </a:r>
            <a:r>
              <a:rPr lang="en-GB" dirty="0" err="1"/>
              <a:t>wight</a:t>
            </a:r>
            <a:r>
              <a:rPr lang="en-GB" dirty="0"/>
              <a:t> </a:t>
            </a:r>
            <a:r>
              <a:rPr lang="en-GB" dirty="0" err="1"/>
              <a:t>seye</a:t>
            </a:r>
            <a:r>
              <a:rPr lang="en-GB" dirty="0"/>
              <a:t> nay;      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dirty="0">
                <a:solidFill>
                  <a:srgbClr val="FFFF00"/>
                </a:solidFill>
              </a:rPr>
              <a:t>Th' experience so </a:t>
            </a:r>
            <a:r>
              <a:rPr lang="en-GB" dirty="0" err="1">
                <a:solidFill>
                  <a:srgbClr val="FFFF00"/>
                </a:solidFill>
              </a:rPr>
              <a:t>preveth</a:t>
            </a:r>
            <a:r>
              <a:rPr lang="en-GB" dirty="0">
                <a:solidFill>
                  <a:srgbClr val="FFFF00"/>
                </a:solidFill>
              </a:rPr>
              <a:t> every day      			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dirty="0">
                <a:solidFill>
                  <a:srgbClr val="FFFF00"/>
                </a:solidFill>
              </a:rPr>
              <a:t>The </a:t>
            </a:r>
            <a:r>
              <a:rPr lang="en-GB" dirty="0" err="1">
                <a:solidFill>
                  <a:srgbClr val="FFFF00"/>
                </a:solidFill>
              </a:rPr>
              <a:t>tresons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 err="1">
                <a:solidFill>
                  <a:srgbClr val="FFFF00"/>
                </a:solidFill>
              </a:rPr>
              <a:t>whiche</a:t>
            </a:r>
            <a:r>
              <a:rPr lang="en-GB" dirty="0">
                <a:solidFill>
                  <a:srgbClr val="FFFF00"/>
                </a:solidFill>
              </a:rPr>
              <a:t> that </a:t>
            </a:r>
            <a:r>
              <a:rPr lang="en-GB" dirty="0" err="1">
                <a:solidFill>
                  <a:srgbClr val="FFFF00"/>
                </a:solidFill>
              </a:rPr>
              <a:t>wommen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 err="1">
                <a:solidFill>
                  <a:srgbClr val="FFFF00"/>
                </a:solidFill>
              </a:rPr>
              <a:t>doon</a:t>
            </a:r>
            <a:r>
              <a:rPr lang="en-GB" dirty="0">
                <a:solidFill>
                  <a:srgbClr val="FFFF00"/>
                </a:solidFill>
              </a:rPr>
              <a:t> to man.      </a:t>
            </a:r>
            <a:r>
              <a:rPr lang="en-GB" dirty="0"/>
              <a:t>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dirty="0"/>
              <a:t>Ten </a:t>
            </a:r>
            <a:r>
              <a:rPr lang="en-GB" dirty="0" err="1"/>
              <a:t>hondred</a:t>
            </a:r>
            <a:r>
              <a:rPr lang="en-GB" dirty="0"/>
              <a:t> thousand (tales) </a:t>
            </a:r>
            <a:r>
              <a:rPr lang="en-GB" dirty="0" err="1"/>
              <a:t>tellen</a:t>
            </a:r>
            <a:r>
              <a:rPr lang="en-GB" dirty="0"/>
              <a:t> I </a:t>
            </a:r>
            <a:r>
              <a:rPr lang="en-GB" dirty="0" err="1"/>
              <a:t>kan</a:t>
            </a:r>
            <a:r>
              <a:rPr lang="en-GB" dirty="0"/>
              <a:t>      		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dirty="0"/>
              <a:t>Notable of </a:t>
            </a:r>
            <a:r>
              <a:rPr lang="en-GB" dirty="0" err="1"/>
              <a:t>youre</a:t>
            </a:r>
            <a:r>
              <a:rPr lang="en-GB" dirty="0"/>
              <a:t> </a:t>
            </a:r>
            <a:r>
              <a:rPr lang="en-GB" dirty="0" err="1"/>
              <a:t>untrouthe</a:t>
            </a:r>
            <a:r>
              <a:rPr lang="en-GB" dirty="0"/>
              <a:t> and </a:t>
            </a:r>
            <a:r>
              <a:rPr lang="en-GB" dirty="0" err="1"/>
              <a:t>brotilnesse</a:t>
            </a:r>
            <a:r>
              <a:rPr lang="en-GB" dirty="0"/>
              <a:t>.      	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dirty="0"/>
              <a:t>O </a:t>
            </a:r>
            <a:r>
              <a:rPr lang="en-GB" dirty="0" err="1"/>
              <a:t>salomon</a:t>
            </a:r>
            <a:r>
              <a:rPr lang="en-GB" dirty="0"/>
              <a:t>, </a:t>
            </a:r>
            <a:r>
              <a:rPr lang="en-GB" dirty="0" err="1"/>
              <a:t>wys</a:t>
            </a:r>
            <a:r>
              <a:rPr lang="en-GB" dirty="0"/>
              <a:t>, and richest of richesse,      		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dirty="0" err="1"/>
              <a:t>Fulfild</a:t>
            </a:r>
            <a:r>
              <a:rPr lang="en-GB" dirty="0"/>
              <a:t> of sapience and of worldly </a:t>
            </a:r>
            <a:r>
              <a:rPr lang="en-GB" dirty="0" err="1"/>
              <a:t>glorie</a:t>
            </a:r>
            <a:r>
              <a:rPr lang="en-GB" dirty="0"/>
              <a:t>,      		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dirty="0" err="1"/>
              <a:t>Ful</a:t>
            </a:r>
            <a:r>
              <a:rPr lang="en-GB" dirty="0"/>
              <a:t> worthy been thy </a:t>
            </a:r>
            <a:r>
              <a:rPr lang="en-GB" dirty="0" err="1"/>
              <a:t>wordes</a:t>
            </a:r>
            <a:r>
              <a:rPr lang="en-GB" dirty="0"/>
              <a:t> to </a:t>
            </a:r>
            <a:r>
              <a:rPr lang="en-GB" dirty="0" err="1"/>
              <a:t>memorie</a:t>
            </a:r>
            <a:r>
              <a:rPr lang="en-GB" dirty="0"/>
              <a:t>      		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dirty="0"/>
              <a:t>To every </a:t>
            </a:r>
            <a:r>
              <a:rPr lang="en-GB" dirty="0" err="1"/>
              <a:t>wight</a:t>
            </a:r>
            <a:r>
              <a:rPr lang="en-GB" dirty="0"/>
              <a:t> that wit and </a:t>
            </a:r>
            <a:r>
              <a:rPr lang="en-GB" dirty="0" err="1"/>
              <a:t>reson</a:t>
            </a:r>
            <a:r>
              <a:rPr lang="en-GB" dirty="0"/>
              <a:t> </a:t>
            </a:r>
            <a:r>
              <a:rPr lang="en-GB" dirty="0" err="1"/>
              <a:t>kan.</a:t>
            </a:r>
            <a:r>
              <a:rPr lang="en-GB" dirty="0"/>
              <a:t>      		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dirty="0"/>
              <a:t>Thus </a:t>
            </a:r>
            <a:r>
              <a:rPr lang="en-GB" dirty="0" err="1"/>
              <a:t>preiseth</a:t>
            </a:r>
            <a:r>
              <a:rPr lang="en-GB" dirty="0"/>
              <a:t> he yet the </a:t>
            </a:r>
            <a:r>
              <a:rPr lang="en-GB" dirty="0" err="1"/>
              <a:t>bountee</a:t>
            </a:r>
            <a:r>
              <a:rPr lang="en-GB" dirty="0"/>
              <a:t> of man:      		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dirty="0"/>
              <a:t>-- </a:t>
            </a:r>
            <a:r>
              <a:rPr lang="en-GB" dirty="0" err="1"/>
              <a:t>Amonges</a:t>
            </a:r>
            <a:r>
              <a:rPr lang="en-GB" dirty="0"/>
              <a:t> a thousand men yet </a:t>
            </a:r>
            <a:r>
              <a:rPr lang="en-GB" dirty="0" err="1"/>
              <a:t>foond</a:t>
            </a:r>
            <a:r>
              <a:rPr lang="en-GB" dirty="0"/>
              <a:t> I </a:t>
            </a:r>
            <a:r>
              <a:rPr lang="en-GB" dirty="0" err="1"/>
              <a:t>oon</a:t>
            </a:r>
            <a:r>
              <a:rPr lang="en-GB" dirty="0"/>
              <a:t>,      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dirty="0"/>
              <a:t>But of </a:t>
            </a:r>
            <a:r>
              <a:rPr lang="en-GB" dirty="0" err="1"/>
              <a:t>wommen</a:t>
            </a:r>
            <a:r>
              <a:rPr lang="en-GB" dirty="0"/>
              <a:t> </a:t>
            </a:r>
            <a:r>
              <a:rPr lang="en-GB" dirty="0" err="1"/>
              <a:t>alle</a:t>
            </a:r>
            <a:r>
              <a:rPr lang="en-GB" dirty="0"/>
              <a:t> </a:t>
            </a:r>
            <a:r>
              <a:rPr lang="en-GB" dirty="0" err="1"/>
              <a:t>foond</a:t>
            </a:r>
            <a:r>
              <a:rPr lang="en-GB" dirty="0"/>
              <a:t> I noon. --      			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dirty="0"/>
              <a:t>Thus </a:t>
            </a:r>
            <a:r>
              <a:rPr lang="en-GB" dirty="0" err="1"/>
              <a:t>seith</a:t>
            </a:r>
            <a:r>
              <a:rPr lang="en-GB" dirty="0"/>
              <a:t> the </a:t>
            </a:r>
            <a:r>
              <a:rPr lang="en-GB" dirty="0" err="1"/>
              <a:t>kyng</a:t>
            </a:r>
            <a:r>
              <a:rPr lang="en-GB" dirty="0"/>
              <a:t> that </a:t>
            </a:r>
            <a:r>
              <a:rPr lang="en-GB" dirty="0" err="1"/>
              <a:t>knoweth</a:t>
            </a:r>
            <a:r>
              <a:rPr lang="en-GB" dirty="0"/>
              <a:t> </a:t>
            </a:r>
            <a:r>
              <a:rPr lang="en-GB" dirty="0" err="1"/>
              <a:t>youre</a:t>
            </a:r>
            <a:r>
              <a:rPr lang="en-GB" dirty="0"/>
              <a:t> </a:t>
            </a:r>
            <a:r>
              <a:rPr lang="en-GB" dirty="0" err="1"/>
              <a:t>wikkednesse</a:t>
            </a:r>
            <a:r>
              <a:rPr lang="en-GB" dirty="0"/>
              <a:t>.      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dirty="0"/>
              <a:t>And </a:t>
            </a:r>
            <a:r>
              <a:rPr lang="en-GB" dirty="0" err="1"/>
              <a:t>jhesus</a:t>
            </a:r>
            <a:r>
              <a:rPr lang="en-GB" dirty="0"/>
              <a:t>, </a:t>
            </a:r>
            <a:r>
              <a:rPr lang="en-GB" dirty="0" err="1"/>
              <a:t>filius</a:t>
            </a:r>
            <a:r>
              <a:rPr lang="en-GB" dirty="0"/>
              <a:t> </a:t>
            </a:r>
            <a:r>
              <a:rPr lang="en-GB" dirty="0" err="1"/>
              <a:t>syrak</a:t>
            </a:r>
            <a:r>
              <a:rPr lang="en-GB" dirty="0"/>
              <a:t>, as I </a:t>
            </a:r>
            <a:r>
              <a:rPr lang="en-GB" dirty="0" err="1"/>
              <a:t>gesse</a:t>
            </a:r>
            <a:r>
              <a:rPr lang="en-GB" dirty="0"/>
              <a:t>,      				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2C13ABE4-068C-42C2-A1F7-CDBDCBBC2DE9}"/>
              </a:ext>
            </a:extLst>
          </p:cNvPr>
          <p:cNvSpPr/>
          <p:nvPr/>
        </p:nvSpPr>
        <p:spPr>
          <a:xfrm>
            <a:off x="7668344" y="80229"/>
            <a:ext cx="8410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  <a:latin typeface="Century Gothic" pitchFamily="34" charset="0"/>
              </a:rPr>
              <a:t>HPEN6001/5001 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770808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5314" y="476672"/>
            <a:ext cx="8136788" cy="5904656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100" dirty="0"/>
              <a:t>Ye </a:t>
            </a:r>
            <a:r>
              <a:rPr lang="en-GB" sz="2100" dirty="0" err="1"/>
              <a:t>shal</a:t>
            </a:r>
            <a:r>
              <a:rPr lang="en-GB" sz="2100" dirty="0"/>
              <a:t>? quod </a:t>
            </a:r>
            <a:r>
              <a:rPr lang="en-GB" sz="2100" dirty="0" err="1"/>
              <a:t>proserpyne</a:t>
            </a:r>
            <a:r>
              <a:rPr lang="en-GB" sz="2100" dirty="0"/>
              <a:t>, </a:t>
            </a:r>
            <a:r>
              <a:rPr lang="en-GB" sz="2100" dirty="0" err="1"/>
              <a:t>wol</a:t>
            </a:r>
            <a:r>
              <a:rPr lang="en-GB" sz="2100" dirty="0"/>
              <a:t> ye so?      		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100" dirty="0"/>
              <a:t>Now by my </a:t>
            </a:r>
            <a:r>
              <a:rPr lang="en-GB" sz="2100" dirty="0" err="1"/>
              <a:t>moodres</a:t>
            </a:r>
            <a:r>
              <a:rPr lang="en-GB" sz="2100" dirty="0"/>
              <a:t> sires </a:t>
            </a:r>
            <a:r>
              <a:rPr lang="en-GB" sz="2100" dirty="0" err="1"/>
              <a:t>soule</a:t>
            </a:r>
            <a:r>
              <a:rPr lang="en-GB" sz="2100" dirty="0"/>
              <a:t> I </a:t>
            </a:r>
            <a:r>
              <a:rPr lang="en-GB" sz="2100" dirty="0" err="1"/>
              <a:t>swere</a:t>
            </a:r>
            <a:r>
              <a:rPr lang="en-GB" sz="2100" dirty="0"/>
              <a:t>     	 	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100" dirty="0">
                <a:solidFill>
                  <a:srgbClr val="FFFF00"/>
                </a:solidFill>
              </a:rPr>
              <a:t>That I </a:t>
            </a:r>
            <a:r>
              <a:rPr lang="en-GB" sz="2100" dirty="0" err="1">
                <a:solidFill>
                  <a:srgbClr val="FFFF00"/>
                </a:solidFill>
              </a:rPr>
              <a:t>shal</a:t>
            </a:r>
            <a:r>
              <a:rPr lang="en-GB" sz="2100" dirty="0">
                <a:solidFill>
                  <a:srgbClr val="FFFF00"/>
                </a:solidFill>
              </a:rPr>
              <a:t> </a:t>
            </a:r>
            <a:r>
              <a:rPr lang="en-GB" sz="2100" dirty="0" err="1">
                <a:solidFill>
                  <a:srgbClr val="FFFF00"/>
                </a:solidFill>
              </a:rPr>
              <a:t>yeven</a:t>
            </a:r>
            <a:r>
              <a:rPr lang="en-GB" sz="2100" dirty="0">
                <a:solidFill>
                  <a:srgbClr val="FFFF00"/>
                </a:solidFill>
              </a:rPr>
              <a:t> hire </a:t>
            </a:r>
            <a:r>
              <a:rPr lang="en-GB" sz="2100" dirty="0" err="1">
                <a:solidFill>
                  <a:srgbClr val="FFFF00"/>
                </a:solidFill>
              </a:rPr>
              <a:t>suffisant</a:t>
            </a:r>
            <a:r>
              <a:rPr lang="en-GB" sz="2100" dirty="0">
                <a:solidFill>
                  <a:srgbClr val="FFFF00"/>
                </a:solidFill>
              </a:rPr>
              <a:t> </a:t>
            </a:r>
            <a:r>
              <a:rPr lang="en-GB" sz="2100" dirty="0" err="1">
                <a:solidFill>
                  <a:srgbClr val="FFFF00"/>
                </a:solidFill>
              </a:rPr>
              <a:t>answere</a:t>
            </a:r>
            <a:r>
              <a:rPr lang="en-GB" sz="2100" dirty="0">
                <a:solidFill>
                  <a:srgbClr val="FFFF00"/>
                </a:solidFill>
              </a:rPr>
              <a:t>,    	 	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100" dirty="0">
                <a:solidFill>
                  <a:srgbClr val="FFFF00"/>
                </a:solidFill>
              </a:rPr>
              <a:t>And </a:t>
            </a:r>
            <a:r>
              <a:rPr lang="en-GB" sz="2100" dirty="0" err="1">
                <a:solidFill>
                  <a:srgbClr val="FFFF00"/>
                </a:solidFill>
              </a:rPr>
              <a:t>alle</a:t>
            </a:r>
            <a:r>
              <a:rPr lang="en-GB" sz="2100" dirty="0">
                <a:solidFill>
                  <a:srgbClr val="FFFF00"/>
                </a:solidFill>
              </a:rPr>
              <a:t> </a:t>
            </a:r>
            <a:r>
              <a:rPr lang="en-GB" sz="2100" dirty="0" err="1">
                <a:solidFill>
                  <a:srgbClr val="FFFF00"/>
                </a:solidFill>
              </a:rPr>
              <a:t>wommen</a:t>
            </a:r>
            <a:r>
              <a:rPr lang="en-GB" sz="2100" dirty="0">
                <a:solidFill>
                  <a:srgbClr val="FFFF00"/>
                </a:solidFill>
              </a:rPr>
              <a:t> after, for </a:t>
            </a:r>
            <a:r>
              <a:rPr lang="en-GB" sz="2100" dirty="0" err="1">
                <a:solidFill>
                  <a:srgbClr val="FFFF00"/>
                </a:solidFill>
              </a:rPr>
              <a:t>hir</a:t>
            </a:r>
            <a:r>
              <a:rPr lang="en-GB" sz="2100" dirty="0">
                <a:solidFill>
                  <a:srgbClr val="FFFF00"/>
                </a:solidFill>
              </a:rPr>
              <a:t> sake;      </a:t>
            </a:r>
            <a:r>
              <a:rPr lang="en-GB" sz="2100" dirty="0"/>
              <a:t>			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100" dirty="0"/>
              <a:t>That, though they be in any gilt </a:t>
            </a:r>
            <a:r>
              <a:rPr lang="en-GB" sz="2100" dirty="0" err="1"/>
              <a:t>ytake</a:t>
            </a:r>
            <a:r>
              <a:rPr lang="en-GB" sz="2100" dirty="0"/>
              <a:t>,     		 	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100" dirty="0"/>
              <a:t>With face </a:t>
            </a:r>
            <a:r>
              <a:rPr lang="en-GB" sz="2100" dirty="0" err="1"/>
              <a:t>boold</a:t>
            </a:r>
            <a:r>
              <a:rPr lang="en-GB" sz="2100" dirty="0"/>
              <a:t> they </a:t>
            </a:r>
            <a:r>
              <a:rPr lang="en-GB" sz="2100" dirty="0" err="1"/>
              <a:t>shulle</a:t>
            </a:r>
            <a:r>
              <a:rPr lang="en-GB" sz="2100" dirty="0"/>
              <a:t> </a:t>
            </a:r>
            <a:r>
              <a:rPr lang="en-GB" sz="2100" dirty="0" err="1"/>
              <a:t>hemself</a:t>
            </a:r>
            <a:r>
              <a:rPr lang="en-GB" sz="2100" dirty="0"/>
              <a:t> excuse,    	  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100" dirty="0"/>
              <a:t>And </a:t>
            </a:r>
            <a:r>
              <a:rPr lang="en-GB" sz="2100" dirty="0" err="1"/>
              <a:t>bere</a:t>
            </a:r>
            <a:r>
              <a:rPr lang="en-GB" sz="2100" dirty="0"/>
              <a:t> hem </a:t>
            </a:r>
            <a:r>
              <a:rPr lang="en-GB" sz="2100" dirty="0" err="1"/>
              <a:t>doun</a:t>
            </a:r>
            <a:r>
              <a:rPr lang="en-GB" sz="2100" dirty="0"/>
              <a:t> that </a:t>
            </a:r>
            <a:r>
              <a:rPr lang="en-GB" sz="2100" dirty="0" err="1"/>
              <a:t>wolden</a:t>
            </a:r>
            <a:r>
              <a:rPr lang="en-GB" sz="2100" dirty="0"/>
              <a:t> hem accuse. 	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100" dirty="0"/>
              <a:t>For </a:t>
            </a:r>
            <a:r>
              <a:rPr lang="en-GB" sz="2100" dirty="0" err="1"/>
              <a:t>lak</a:t>
            </a:r>
            <a:r>
              <a:rPr lang="en-GB" sz="2100" dirty="0"/>
              <a:t> of </a:t>
            </a:r>
            <a:r>
              <a:rPr lang="en-GB" sz="2100" dirty="0" err="1"/>
              <a:t>answere</a:t>
            </a:r>
            <a:r>
              <a:rPr lang="en-GB" sz="2100" dirty="0"/>
              <a:t> noon of hem </a:t>
            </a:r>
            <a:r>
              <a:rPr lang="en-GB" sz="2100" dirty="0" err="1"/>
              <a:t>shal</a:t>
            </a:r>
            <a:r>
              <a:rPr lang="en-GB" sz="2100" dirty="0"/>
              <a:t> </a:t>
            </a:r>
            <a:r>
              <a:rPr lang="en-GB" sz="2100" dirty="0" err="1"/>
              <a:t>dyen</a:t>
            </a:r>
            <a:r>
              <a:rPr lang="en-GB" sz="2100" dirty="0"/>
              <a:t>.  		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100" dirty="0"/>
              <a:t>Al </a:t>
            </a:r>
            <a:r>
              <a:rPr lang="en-GB" sz="2100" dirty="0" err="1"/>
              <a:t>hadde</a:t>
            </a:r>
            <a:r>
              <a:rPr lang="en-GB" sz="2100" dirty="0"/>
              <a:t> man </a:t>
            </a:r>
            <a:r>
              <a:rPr lang="en-GB" sz="2100" dirty="0" err="1"/>
              <a:t>seyn</a:t>
            </a:r>
            <a:r>
              <a:rPr lang="en-GB" sz="2100" dirty="0"/>
              <a:t> a </a:t>
            </a:r>
            <a:r>
              <a:rPr lang="en-GB" sz="2100" dirty="0" err="1"/>
              <a:t>thyng</a:t>
            </a:r>
            <a:r>
              <a:rPr lang="en-GB" sz="2100" dirty="0"/>
              <a:t> with </a:t>
            </a:r>
            <a:r>
              <a:rPr lang="en-GB" sz="2100" dirty="0" err="1"/>
              <a:t>bothe</a:t>
            </a:r>
            <a:r>
              <a:rPr lang="en-GB" sz="2100" dirty="0"/>
              <a:t> his yen, 	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100" dirty="0" err="1"/>
              <a:t>Yit</a:t>
            </a:r>
            <a:r>
              <a:rPr lang="en-GB" sz="2100" dirty="0"/>
              <a:t> shul we </a:t>
            </a:r>
            <a:r>
              <a:rPr lang="en-GB" sz="2100" dirty="0" err="1"/>
              <a:t>wommen</a:t>
            </a:r>
            <a:r>
              <a:rPr lang="en-GB" sz="2100" dirty="0"/>
              <a:t> visage it hardily,     			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100" dirty="0"/>
              <a:t>And </a:t>
            </a:r>
            <a:r>
              <a:rPr lang="en-GB" sz="2100" dirty="0" err="1"/>
              <a:t>wepe</a:t>
            </a:r>
            <a:r>
              <a:rPr lang="en-GB" sz="2100" dirty="0"/>
              <a:t>, and </a:t>
            </a:r>
            <a:r>
              <a:rPr lang="en-GB" sz="2100" dirty="0" err="1"/>
              <a:t>swere</a:t>
            </a:r>
            <a:r>
              <a:rPr lang="en-GB" sz="2100" dirty="0"/>
              <a:t>, and </a:t>
            </a:r>
            <a:r>
              <a:rPr lang="en-GB" sz="2100" dirty="0" err="1"/>
              <a:t>chyde</a:t>
            </a:r>
            <a:r>
              <a:rPr lang="en-GB" sz="2100" dirty="0"/>
              <a:t> </a:t>
            </a:r>
            <a:r>
              <a:rPr lang="en-GB" sz="2100" dirty="0" err="1"/>
              <a:t>subtilly</a:t>
            </a:r>
            <a:r>
              <a:rPr lang="en-GB" sz="2100" dirty="0"/>
              <a:t>,	    	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100" dirty="0"/>
              <a:t>So that ye man shul been as </a:t>
            </a:r>
            <a:r>
              <a:rPr lang="en-GB" sz="2100" dirty="0" err="1"/>
              <a:t>lewed</a:t>
            </a:r>
            <a:r>
              <a:rPr lang="en-GB" sz="2100" dirty="0"/>
              <a:t> as gees. 	 	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100" dirty="0">
                <a:solidFill>
                  <a:srgbClr val="FFFF00"/>
                </a:solidFill>
              </a:rPr>
              <a:t>What </a:t>
            </a:r>
            <a:r>
              <a:rPr lang="en-GB" sz="2100" dirty="0" err="1">
                <a:solidFill>
                  <a:srgbClr val="FFFF00"/>
                </a:solidFill>
              </a:rPr>
              <a:t>rekketh</a:t>
            </a:r>
            <a:r>
              <a:rPr lang="en-GB" sz="2100" dirty="0">
                <a:solidFill>
                  <a:srgbClr val="FFFF00"/>
                </a:solidFill>
              </a:rPr>
              <a:t> me of </a:t>
            </a:r>
            <a:r>
              <a:rPr lang="en-GB" sz="2100" dirty="0" err="1">
                <a:solidFill>
                  <a:srgbClr val="FFFF00"/>
                </a:solidFill>
              </a:rPr>
              <a:t>youre</a:t>
            </a:r>
            <a:r>
              <a:rPr lang="en-GB" sz="2100" dirty="0">
                <a:solidFill>
                  <a:srgbClr val="FFFF00"/>
                </a:solidFill>
              </a:rPr>
              <a:t> </a:t>
            </a:r>
            <a:r>
              <a:rPr lang="en-GB" sz="2100" dirty="0" err="1">
                <a:solidFill>
                  <a:srgbClr val="FFFF00"/>
                </a:solidFill>
              </a:rPr>
              <a:t>auctoritees</a:t>
            </a:r>
            <a:r>
              <a:rPr lang="en-GB" sz="2100" dirty="0">
                <a:solidFill>
                  <a:srgbClr val="FFFF00"/>
                </a:solidFill>
              </a:rPr>
              <a:t>?</a:t>
            </a:r>
            <a:r>
              <a:rPr lang="en-GB" sz="2100" dirty="0"/>
              <a:t>  	 		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100" dirty="0"/>
              <a:t>I woot </a:t>
            </a:r>
            <a:r>
              <a:rPr lang="en-GB" sz="2100" dirty="0" err="1"/>
              <a:t>wel</a:t>
            </a:r>
            <a:r>
              <a:rPr lang="en-GB" sz="2100" dirty="0"/>
              <a:t> that this </a:t>
            </a:r>
            <a:r>
              <a:rPr lang="en-GB" sz="2100" dirty="0" err="1"/>
              <a:t>jew</a:t>
            </a:r>
            <a:r>
              <a:rPr lang="en-GB" sz="2100" dirty="0"/>
              <a:t>, this </a:t>
            </a:r>
            <a:r>
              <a:rPr lang="en-GB" sz="2100" dirty="0" err="1"/>
              <a:t>salomon</a:t>
            </a:r>
            <a:r>
              <a:rPr lang="en-GB" sz="2100" dirty="0"/>
              <a:t>,      				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100" dirty="0" err="1"/>
              <a:t>Foond</a:t>
            </a:r>
            <a:r>
              <a:rPr lang="en-GB" sz="2100" dirty="0"/>
              <a:t> of us </a:t>
            </a:r>
            <a:r>
              <a:rPr lang="en-GB" sz="2100" dirty="0" err="1"/>
              <a:t>wommen</a:t>
            </a:r>
            <a:r>
              <a:rPr lang="en-GB" sz="2100" dirty="0"/>
              <a:t> </a:t>
            </a:r>
            <a:r>
              <a:rPr lang="en-GB" sz="2100" dirty="0" err="1"/>
              <a:t>fooles</a:t>
            </a:r>
            <a:r>
              <a:rPr lang="en-GB" sz="2100" dirty="0"/>
              <a:t> many </a:t>
            </a:r>
            <a:r>
              <a:rPr lang="en-GB" sz="2100" dirty="0" err="1"/>
              <a:t>oon</a:t>
            </a:r>
            <a:r>
              <a:rPr lang="en-GB" sz="2100" dirty="0"/>
              <a:t>.      			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B6468AF2-CE10-4293-B57D-450447E61476}"/>
              </a:ext>
            </a:extLst>
          </p:cNvPr>
          <p:cNvSpPr/>
          <p:nvPr/>
        </p:nvSpPr>
        <p:spPr>
          <a:xfrm>
            <a:off x="7668344" y="80229"/>
            <a:ext cx="8410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  <a:latin typeface="Century Gothic" pitchFamily="34" charset="0"/>
              </a:rPr>
              <a:t>HPEN6001/5001 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94709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634580" y="349806"/>
            <a:ext cx="6889748" cy="1351001"/>
          </a:xfr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4000" dirty="0" smtClean="0">
                <a:solidFill>
                  <a:srgbClr val="C00000"/>
                </a:solidFill>
              </a:rPr>
              <a:t>Discussion: </a:t>
            </a:r>
            <a:r>
              <a:rPr lang="en-GB" sz="4000" dirty="0">
                <a:solidFill>
                  <a:srgbClr val="C00000"/>
                </a:solidFill>
              </a:rPr>
              <a:t>the </a:t>
            </a:r>
            <a:r>
              <a:rPr lang="en-GB" sz="4000" dirty="0" smtClean="0">
                <a:solidFill>
                  <a:srgbClr val="C00000"/>
                </a:solidFill>
              </a:rPr>
              <a:t>Merchant’s </a:t>
            </a:r>
            <a:r>
              <a:rPr lang="en-GB" sz="4000" dirty="0" smtClean="0">
                <a:solidFill>
                  <a:srgbClr val="C00000"/>
                </a:solidFill>
              </a:rPr>
              <a:t/>
            </a:r>
            <a:br>
              <a:rPr lang="en-GB" sz="4000" dirty="0" smtClean="0">
                <a:solidFill>
                  <a:srgbClr val="C00000"/>
                </a:solidFill>
              </a:rPr>
            </a:br>
            <a:r>
              <a:rPr lang="en-GB" sz="4000" dirty="0" smtClean="0">
                <a:solidFill>
                  <a:srgbClr val="C00000"/>
                </a:solidFill>
              </a:rPr>
              <a:t>Parody </a:t>
            </a:r>
            <a:r>
              <a:rPr lang="en-GB" sz="4000" dirty="0">
                <a:solidFill>
                  <a:srgbClr val="C00000"/>
                </a:solidFill>
              </a:rPr>
              <a:t>of Christian belief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609453" y="1916832"/>
            <a:ext cx="8373616" cy="4537570"/>
          </a:xfrm>
        </p:spPr>
        <p:txBody>
          <a:bodyPr>
            <a:normAutofit/>
          </a:bodyPr>
          <a:lstStyle/>
          <a:p>
            <a:r>
              <a:rPr lang="en-GB" sz="2400" dirty="0"/>
              <a:t>Garden of Eden with forbidden fruit </a:t>
            </a:r>
          </a:p>
          <a:p>
            <a:r>
              <a:rPr lang="en-GB" sz="2400" dirty="0"/>
              <a:t>tree leading to </a:t>
            </a:r>
            <a:r>
              <a:rPr lang="en-GB" sz="2400" dirty="0" smtClean="0"/>
              <a:t>knowledge and female </a:t>
            </a:r>
            <a:r>
              <a:rPr lang="en-GB" sz="2400" dirty="0"/>
              <a:t>deception</a:t>
            </a:r>
          </a:p>
          <a:p>
            <a:r>
              <a:rPr lang="en-GB" sz="2400" dirty="0"/>
              <a:t>Quarrel between avarice and wealth (compare Knight’s </a:t>
            </a:r>
            <a:r>
              <a:rPr lang="en-GB" sz="2400" dirty="0" smtClean="0"/>
              <a:t>Tale quarrel)</a:t>
            </a:r>
            <a:endParaRPr lang="en-GB" sz="2400" dirty="0"/>
          </a:p>
          <a:p>
            <a:r>
              <a:rPr lang="en-GB" sz="2400" dirty="0"/>
              <a:t>Creating ‘truths’</a:t>
            </a:r>
          </a:p>
          <a:p>
            <a:r>
              <a:rPr lang="en-GB" sz="2400" dirty="0"/>
              <a:t>Blindness </a:t>
            </a:r>
            <a:r>
              <a:rPr lang="en-GB" sz="2400" dirty="0" smtClean="0"/>
              <a:t>reinforced by deceit</a:t>
            </a:r>
            <a:endParaRPr lang="en-GB" sz="2400" dirty="0"/>
          </a:p>
          <a:p>
            <a:r>
              <a:rPr lang="en-GB" sz="2400" dirty="0" err="1"/>
              <a:t>Januarie</a:t>
            </a:r>
            <a:r>
              <a:rPr lang="en-GB" sz="2400" dirty="0"/>
              <a:t> would rather be eaten by dogs than his wealth go to someone else’s </a:t>
            </a:r>
            <a:r>
              <a:rPr lang="en-GB" sz="2400" dirty="0" smtClean="0"/>
              <a:t>child</a:t>
            </a:r>
          </a:p>
          <a:p>
            <a:r>
              <a:rPr lang="en-GB" sz="2400" dirty="0" smtClean="0"/>
              <a:t>How does this change the meaning of the fabliau</a:t>
            </a: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2B9A7621-C532-4B7F-A10D-E2E74A5F9A52}"/>
              </a:ext>
            </a:extLst>
          </p:cNvPr>
          <p:cNvSpPr/>
          <p:nvPr/>
        </p:nvSpPr>
        <p:spPr>
          <a:xfrm>
            <a:off x="7668344" y="80229"/>
            <a:ext cx="8410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  <a:latin typeface="Century Gothic" pitchFamily="34" charset="0"/>
              </a:rPr>
              <a:t>HPEN6001/5001 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92881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729</TotalTime>
  <Words>825</Words>
  <Application>Microsoft Office PowerPoint</Application>
  <PresentationFormat>On-screen Show (4:3)</PresentationFormat>
  <Paragraphs>218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Arial</vt:lpstr>
      <vt:lpstr>Calibri</vt:lpstr>
      <vt:lpstr>Century</vt:lpstr>
      <vt:lpstr>Century Gothic</vt:lpstr>
      <vt:lpstr>Poor Richard</vt:lpstr>
      <vt:lpstr>Wingdings 3</vt:lpstr>
      <vt:lpstr>Ion</vt:lpstr>
      <vt:lpstr>THE MERCHANT’S TALE: The material world of the Fabliau; The politics of gender and class; appearances and realities; the power of language </vt:lpstr>
      <vt:lpstr>Learning outcomes</vt:lpstr>
      <vt:lpstr>PowerPoint Presentation</vt:lpstr>
      <vt:lpstr>EVOLUTION OF FABLIAU</vt:lpstr>
      <vt:lpstr>PowerPoint Presentation</vt:lpstr>
      <vt:lpstr>PowerPoint Presentation</vt:lpstr>
      <vt:lpstr>PowerPoint Presentation</vt:lpstr>
      <vt:lpstr>Echoes of Knight’s Tale</vt:lpstr>
      <vt:lpstr>Passages for discussion</vt:lpstr>
      <vt:lpstr>court satire</vt:lpstr>
      <vt:lpstr>Materialism - merchandise</vt:lpstr>
      <vt:lpstr>Blindness </vt:lpstr>
      <vt:lpstr>PowerPoint Presentation</vt:lpstr>
      <vt:lpstr>PowerPoint Presentation</vt:lpstr>
      <vt:lpstr>PowerPoint Presentation</vt:lpstr>
      <vt:lpstr>Olson </vt:lpstr>
      <vt:lpstr>Olson: the false paradise </vt:lpstr>
      <vt:lpstr>PowerPoint Presentation</vt:lpstr>
      <vt:lpstr>PowerPoint Presentation</vt:lpstr>
      <vt:lpstr>Discussion: the Merchant’s  Parody of Christian belief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sh095</dc:creator>
  <cp:lastModifiedBy>Jeni Williams</cp:lastModifiedBy>
  <cp:revision>75</cp:revision>
  <dcterms:created xsi:type="dcterms:W3CDTF">2014-02-20T01:23:37Z</dcterms:created>
  <dcterms:modified xsi:type="dcterms:W3CDTF">2018-10-04T07:01:39Z</dcterms:modified>
</cp:coreProperties>
</file>