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sldIdLst>
    <p:sldId id="256" r:id="rId5"/>
    <p:sldId id="261" r:id="rId6"/>
    <p:sldId id="324" r:id="rId7"/>
    <p:sldId id="259" r:id="rId8"/>
    <p:sldId id="331" r:id="rId9"/>
    <p:sldId id="323" r:id="rId10"/>
    <p:sldId id="325" r:id="rId11"/>
    <p:sldId id="269" r:id="rId12"/>
    <p:sldId id="299" r:id="rId13"/>
    <p:sldId id="300" r:id="rId14"/>
    <p:sldId id="314" r:id="rId15"/>
    <p:sldId id="326" r:id="rId16"/>
    <p:sldId id="327" r:id="rId17"/>
    <p:sldId id="328" r:id="rId18"/>
    <p:sldId id="335" r:id="rId19"/>
    <p:sldId id="336" r:id="rId20"/>
    <p:sldId id="315" r:id="rId21"/>
    <p:sldId id="312" r:id="rId22"/>
    <p:sldId id="332" r:id="rId23"/>
    <p:sldId id="334" r:id="rId24"/>
    <p:sldId id="277"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AC04"/>
    <a:srgbClr val="F41427"/>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1F401D-F7C0-6E4D-215B-68A965A63C78}" v="2" dt="2024-09-24T15:17:57.522"/>
    <p1510:client id="{868DD7CA-874F-3D43-8E15-91AFDBC114F5}" v="28" dt="2024-09-24T12:02:30.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121" d="100"/>
          <a:sy n="121" d="100"/>
        </p:scale>
        <p:origin x="190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9/24/2024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EC2477-61D7-F946-B35A-3E65E0D777E7}" type="slidenum">
              <a:rPr lang="en-US" smtClean="0"/>
              <a:t>2</a:t>
            </a:fld>
            <a:endParaRPr lang="en-US"/>
          </a:p>
        </p:txBody>
      </p:sp>
    </p:spTree>
    <p:extLst>
      <p:ext uri="{BB962C8B-B14F-4D97-AF65-F5344CB8AC3E}">
        <p14:creationId xmlns:p14="http://schemas.microsoft.com/office/powerpoint/2010/main" val="1674677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Module delivery plan</a:t>
            </a:r>
          </a:p>
        </p:txBody>
      </p:sp>
      <p:sp>
        <p:nvSpPr>
          <p:cNvPr id="4" name="Slide Number Placeholder 3"/>
          <p:cNvSpPr>
            <a:spLocks noGrp="1"/>
          </p:cNvSpPr>
          <p:nvPr>
            <p:ph type="sldNum" sz="quarter" idx="5"/>
          </p:nvPr>
        </p:nvSpPr>
        <p:spPr/>
        <p:txBody>
          <a:bodyPr/>
          <a:lstStyle/>
          <a:p>
            <a:fld id="{5658D571-5866-0441-9262-A49C2EB3770C}" type="slidenum">
              <a:rPr lang="en-GB" smtClean="0"/>
              <a:t>4</a:t>
            </a:fld>
            <a:endParaRPr lang="en-GB"/>
          </a:p>
        </p:txBody>
      </p:sp>
    </p:spTree>
    <p:extLst>
      <p:ext uri="{BB962C8B-B14F-4D97-AF65-F5344CB8AC3E}">
        <p14:creationId xmlns:p14="http://schemas.microsoft.com/office/powerpoint/2010/main" val="1528656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Module delivery plan</a:t>
            </a:r>
          </a:p>
        </p:txBody>
      </p:sp>
      <p:sp>
        <p:nvSpPr>
          <p:cNvPr id="4" name="Slide Number Placeholder 3"/>
          <p:cNvSpPr>
            <a:spLocks noGrp="1"/>
          </p:cNvSpPr>
          <p:nvPr>
            <p:ph type="sldNum" sz="quarter" idx="5"/>
          </p:nvPr>
        </p:nvSpPr>
        <p:spPr/>
        <p:txBody>
          <a:bodyPr/>
          <a:lstStyle/>
          <a:p>
            <a:fld id="{5658D571-5866-0441-9262-A49C2EB3770C}" type="slidenum">
              <a:rPr lang="en-GB" smtClean="0"/>
              <a:t>5</a:t>
            </a:fld>
            <a:endParaRPr lang="en-GB"/>
          </a:p>
        </p:txBody>
      </p:sp>
    </p:spTree>
    <p:extLst>
      <p:ext uri="{BB962C8B-B14F-4D97-AF65-F5344CB8AC3E}">
        <p14:creationId xmlns:p14="http://schemas.microsoft.com/office/powerpoint/2010/main" val="3205366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EC2477-61D7-F946-B35A-3E65E0D777E7}" type="slidenum">
              <a:rPr lang="en-US" smtClean="0"/>
              <a:t>10</a:t>
            </a:fld>
            <a:endParaRPr lang="en-US"/>
          </a:p>
        </p:txBody>
      </p:sp>
    </p:spTree>
    <p:extLst>
      <p:ext uri="{BB962C8B-B14F-4D97-AF65-F5344CB8AC3E}">
        <p14:creationId xmlns:p14="http://schemas.microsoft.com/office/powerpoint/2010/main" val="2616473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EEC2477-61D7-F946-B35A-3E65E0D777E7}" type="slidenum">
              <a:rPr lang="en-US" smtClean="0"/>
              <a:t>11</a:t>
            </a:fld>
            <a:endParaRPr lang="en-US"/>
          </a:p>
        </p:txBody>
      </p:sp>
    </p:spTree>
    <p:extLst>
      <p:ext uri="{BB962C8B-B14F-4D97-AF65-F5344CB8AC3E}">
        <p14:creationId xmlns:p14="http://schemas.microsoft.com/office/powerpoint/2010/main" val="3824191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EEC2477-61D7-F946-B35A-3E65E0D777E7}" type="slidenum">
              <a:rPr lang="en-US" smtClean="0"/>
              <a:t>18</a:t>
            </a:fld>
            <a:endParaRPr lang="en-US"/>
          </a:p>
        </p:txBody>
      </p:sp>
    </p:spTree>
    <p:extLst>
      <p:ext uri="{BB962C8B-B14F-4D97-AF65-F5344CB8AC3E}">
        <p14:creationId xmlns:p14="http://schemas.microsoft.com/office/powerpoint/2010/main" val="4029361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The purpose of this slide is for you to ask students to log on to the PLP or that you log on the PLP to show them the different sections that they need to complete in preparation for the National Saturdays.  Remind them that they need to complete CS1 and 2 for the first conference Saturday and then CS3 and 4 for the second Saturday. </a:t>
            </a:r>
          </a:p>
        </p:txBody>
      </p:sp>
      <p:sp>
        <p:nvSpPr>
          <p:cNvPr id="4" name="Slide Number Placeholder 3"/>
          <p:cNvSpPr>
            <a:spLocks noGrp="1"/>
          </p:cNvSpPr>
          <p:nvPr>
            <p:ph type="sldNum" sz="quarter" idx="5"/>
          </p:nvPr>
        </p:nvSpPr>
        <p:spPr/>
        <p:txBody>
          <a:bodyPr/>
          <a:lstStyle/>
          <a:p>
            <a:fld id="{5EEC2477-61D7-F946-B35A-3E65E0D777E7}" type="slidenum">
              <a:rPr lang="en-US" smtClean="0"/>
              <a:t>19</a:t>
            </a:fld>
            <a:endParaRPr lang="en-US"/>
          </a:p>
        </p:txBody>
      </p:sp>
    </p:spTree>
    <p:extLst>
      <p:ext uri="{BB962C8B-B14F-4D97-AF65-F5344CB8AC3E}">
        <p14:creationId xmlns:p14="http://schemas.microsoft.com/office/powerpoint/2010/main" val="3213904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The purpose of this slide is for you to ask students to log on to the PLP or that you log on the PLP to show them the different sections that they need to complete in preparation for the National Saturdays.  Remind them that they need to complete CS1 and 2 for the first conference Saturday and then CS3 and 4 for the second Saturday. </a:t>
            </a:r>
          </a:p>
        </p:txBody>
      </p:sp>
      <p:sp>
        <p:nvSpPr>
          <p:cNvPr id="4" name="Slide Number Placeholder 3"/>
          <p:cNvSpPr>
            <a:spLocks noGrp="1"/>
          </p:cNvSpPr>
          <p:nvPr>
            <p:ph type="sldNum" sz="quarter" idx="5"/>
          </p:nvPr>
        </p:nvSpPr>
        <p:spPr/>
        <p:txBody>
          <a:bodyPr/>
          <a:lstStyle/>
          <a:p>
            <a:fld id="{5EEC2477-61D7-F946-B35A-3E65E0D777E7}" type="slidenum">
              <a:rPr lang="en-US" smtClean="0"/>
              <a:t>20</a:t>
            </a:fld>
            <a:endParaRPr lang="en-US"/>
          </a:p>
        </p:txBody>
      </p:sp>
    </p:spTree>
    <p:extLst>
      <p:ext uri="{BB962C8B-B14F-4D97-AF65-F5344CB8AC3E}">
        <p14:creationId xmlns:p14="http://schemas.microsoft.com/office/powerpoint/2010/main" val="3052983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EC2477-61D7-F946-B35A-3E65E0D777E7}" type="slidenum">
              <a:rPr lang="en-US" smtClean="0"/>
              <a:t>21</a:t>
            </a:fld>
            <a:endParaRPr lang="en-US"/>
          </a:p>
        </p:txBody>
      </p:sp>
    </p:spTree>
    <p:extLst>
      <p:ext uri="{BB962C8B-B14F-4D97-AF65-F5344CB8AC3E}">
        <p14:creationId xmlns:p14="http://schemas.microsoft.com/office/powerpoint/2010/main" val="2969001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DED699-838B-094B-9974-7EAD773EA11E}"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5DED699-838B-094B-9974-7EAD773EA11E}" type="datetimeFigureOut">
              <a:rPr lang="en-US" smtClean="0"/>
              <a:t>9/24/2024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5DED699-838B-094B-9974-7EAD773EA11E}" type="datetimeFigureOut">
              <a:rPr lang="en-US" smtClean="0"/>
              <a:t>9/24/2024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9/24/2024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9/24/2024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jpeg"/><Relationship Id="rId7" Type="http://schemas.openxmlformats.org/officeDocument/2006/relationships/image" Target="https://pure.southwales.ac.uk/files-asset/3878554/Carmel_Conn_41699.jpg?w=160&amp;f=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tiff"/><Relationship Id="rId4" Type="http://schemas.openxmlformats.org/officeDocument/2006/relationships/image" Target="../media/image5.jpeg"/><Relationship Id="rId9" Type="http://schemas.openxmlformats.org/officeDocument/2006/relationships/image" Target="../media/image9.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5664692"/>
            <a:ext cx="5496894" cy="1051226"/>
          </a:xfrm>
        </p:spPr>
        <p:txBody>
          <a:bodyPr>
            <a:normAutofit fontScale="90000"/>
          </a:bodyPr>
          <a:lstStyle/>
          <a:p>
            <a:pPr algn="l"/>
            <a:r>
              <a:rPr lang="en-US" err="1">
                <a:solidFill>
                  <a:schemeClr val="bg1"/>
                </a:solidFill>
                <a:latin typeface="Helvetica" pitchFamily="2" charset="0"/>
              </a:rPr>
              <a:t>Ymarfer</a:t>
            </a:r>
            <a:r>
              <a:rPr lang="en-US">
                <a:solidFill>
                  <a:schemeClr val="bg1"/>
                </a:solidFill>
                <a:latin typeface="Helvetica" pitchFamily="2" charset="0"/>
              </a:rPr>
              <a:t> </a:t>
            </a:r>
            <a:r>
              <a:rPr lang="en-US" err="1">
                <a:solidFill>
                  <a:schemeClr val="bg1"/>
                </a:solidFill>
                <a:latin typeface="Helvetica" pitchFamily="2" charset="0"/>
              </a:rPr>
              <a:t>Cynhwysol</a:t>
            </a:r>
            <a:r>
              <a:rPr lang="en-US">
                <a:solidFill>
                  <a:schemeClr val="bg1"/>
                </a:solidFill>
                <a:latin typeface="Helvetica" pitchFamily="2" charset="0"/>
              </a:rPr>
              <a:t> </a:t>
            </a:r>
            <a:br>
              <a:rPr lang="en-US">
                <a:solidFill>
                  <a:schemeClr val="bg1"/>
                </a:solidFill>
                <a:latin typeface="Helvetica" pitchFamily="2" charset="0"/>
              </a:rPr>
            </a:br>
            <a:r>
              <a:rPr lang="en-US" err="1">
                <a:solidFill>
                  <a:schemeClr val="bg1"/>
                </a:solidFill>
                <a:latin typeface="Helvetica" pitchFamily="2" charset="0"/>
              </a:rPr>
              <a:t>yn</a:t>
            </a:r>
            <a:r>
              <a:rPr lang="en-US">
                <a:solidFill>
                  <a:schemeClr val="bg1"/>
                </a:solidFill>
                <a:latin typeface="Helvetica" pitchFamily="2" charset="0"/>
              </a:rPr>
              <a:t> y </a:t>
            </a:r>
            <a:r>
              <a:rPr lang="en-US" err="1">
                <a:solidFill>
                  <a:schemeClr val="bg1"/>
                </a:solidFill>
                <a:latin typeface="Helvetica" pitchFamily="2" charset="0"/>
              </a:rPr>
              <a:t>Dosbarth</a:t>
            </a:r>
            <a:br>
              <a:rPr lang="en-US">
                <a:solidFill>
                  <a:schemeClr val="bg1"/>
                </a:solidFill>
                <a:latin typeface="Helvetica" pitchFamily="2" charset="0"/>
              </a:rPr>
            </a:br>
            <a:r>
              <a:rPr lang="en-US" i="1">
                <a:solidFill>
                  <a:schemeClr val="bg1"/>
                </a:solidFill>
                <a:latin typeface="Helvetica" pitchFamily="2" charset="0"/>
              </a:rPr>
              <a:t>Inclusive Classroom Practice</a:t>
            </a:r>
            <a:br>
              <a:rPr lang="en-US">
                <a:solidFill>
                  <a:schemeClr val="bg1"/>
                </a:solidFill>
                <a:latin typeface="Helvetica" pitchFamily="2" charset="0"/>
              </a:rPr>
            </a:br>
            <a:r>
              <a:rPr lang="en-US" err="1">
                <a:solidFill>
                  <a:schemeClr val="bg1"/>
                </a:solidFill>
                <a:latin typeface="Helvetica" pitchFamily="2" charset="0"/>
              </a:rPr>
              <a:t>Wythnos</a:t>
            </a:r>
            <a:r>
              <a:rPr lang="en-US">
                <a:solidFill>
                  <a:schemeClr val="bg1"/>
                </a:solidFill>
                <a:latin typeface="Helvetica" pitchFamily="2" charset="0"/>
              </a:rPr>
              <a:t>/Week 1</a:t>
            </a:r>
            <a:br>
              <a:rPr lang="en-US">
                <a:solidFill>
                  <a:schemeClr val="bg1"/>
                </a:solidFill>
              </a:rPr>
            </a:br>
            <a:endParaRPr lang="en-US" sz="270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p:txBody>
          <a:bodyPr/>
          <a:lstStyle/>
          <a:p>
            <a:r>
              <a:rPr lang="en-US" b="1" err="1"/>
              <a:t>Croeso</a:t>
            </a:r>
            <a:r>
              <a:rPr lang="en-US" b="1"/>
              <a:t> - Welcome</a:t>
            </a:r>
          </a:p>
        </p:txBody>
      </p:sp>
      <p:sp>
        <p:nvSpPr>
          <p:cNvPr id="3" name="Content Placeholder 2">
            <a:extLst>
              <a:ext uri="{FF2B5EF4-FFF2-40B4-BE49-F238E27FC236}">
                <a16:creationId xmlns:a16="http://schemas.microsoft.com/office/drawing/2014/main" id="{78D98EFF-3A2D-0D4A-B0FC-6E663EE25E6C}"/>
              </a:ext>
            </a:extLst>
          </p:cNvPr>
          <p:cNvSpPr>
            <a:spLocks noGrp="1"/>
          </p:cNvSpPr>
          <p:nvPr>
            <p:ph idx="1"/>
          </p:nvPr>
        </p:nvSpPr>
        <p:spPr>
          <a:xfrm>
            <a:off x="454696" y="1246033"/>
            <a:ext cx="6989458" cy="565883"/>
          </a:xfrm>
        </p:spPr>
        <p:txBody>
          <a:bodyPr>
            <a:normAutofit fontScale="55000" lnSpcReduction="20000"/>
          </a:bodyPr>
          <a:lstStyle/>
          <a:p>
            <a:pPr marL="0" indent="0">
              <a:buNone/>
            </a:pPr>
            <a:r>
              <a:rPr lang="en-US" err="1"/>
              <a:t>Dewch</a:t>
            </a:r>
            <a:r>
              <a:rPr lang="en-US"/>
              <a:t> </a:t>
            </a:r>
            <a:r>
              <a:rPr lang="en-US" err="1"/>
              <a:t>i</a:t>
            </a:r>
            <a:r>
              <a:rPr lang="en-US"/>
              <a:t> </a:t>
            </a:r>
            <a:r>
              <a:rPr lang="en-US" err="1"/>
              <a:t>gwrdd</a:t>
            </a:r>
            <a:r>
              <a:rPr lang="en-US"/>
              <a:t> </a:t>
            </a:r>
            <a:r>
              <a:rPr lang="en-US" err="1"/>
              <a:t>a’r</a:t>
            </a:r>
            <a:r>
              <a:rPr lang="en-US"/>
              <a:t> </a:t>
            </a:r>
            <a:r>
              <a:rPr lang="en-US" err="1"/>
              <a:t>T</a:t>
            </a:r>
            <a:r>
              <a:rPr lang="en-US" err="1">
                <a:latin typeface="Arial" panose="020B0604020202020204" pitchFamily="34" charset="0"/>
                <a:cs typeface="Arial" panose="020B0604020202020204" pitchFamily="34" charset="0"/>
              </a:rPr>
              <a:t>îm</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Addysgu</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Cenedlaethol</a:t>
            </a:r>
            <a:r>
              <a:rPr lang="en-US">
                <a:latin typeface="Arial" panose="020B0604020202020204" pitchFamily="34" charset="0"/>
                <a:cs typeface="Arial" panose="020B0604020202020204" pitchFamily="34" charset="0"/>
              </a:rPr>
              <a:t> – </a:t>
            </a:r>
            <a:r>
              <a:rPr lang="en-US" err="1">
                <a:latin typeface="Arial" panose="020B0604020202020204" pitchFamily="34" charset="0"/>
                <a:cs typeface="Arial" panose="020B0604020202020204" pitchFamily="34" charset="0"/>
              </a:rPr>
              <a:t>Tymor</a:t>
            </a:r>
            <a:r>
              <a:rPr lang="en-US">
                <a:latin typeface="Arial" panose="020B0604020202020204" pitchFamily="34" charset="0"/>
                <a:cs typeface="Arial" panose="020B0604020202020204" pitchFamily="34" charset="0"/>
              </a:rPr>
              <a:t> 1</a:t>
            </a:r>
            <a:r>
              <a:rPr lang="en-US"/>
              <a:t> </a:t>
            </a:r>
          </a:p>
          <a:p>
            <a:pPr marL="0" indent="0">
              <a:buNone/>
            </a:pPr>
            <a:r>
              <a:rPr lang="en-US"/>
              <a:t>Meet the National Teaching Team – Term 1</a:t>
            </a:r>
          </a:p>
        </p:txBody>
      </p:sp>
      <p:sp>
        <p:nvSpPr>
          <p:cNvPr id="4" name="TextBox 3">
            <a:extLst>
              <a:ext uri="{FF2B5EF4-FFF2-40B4-BE49-F238E27FC236}">
                <a16:creationId xmlns:a16="http://schemas.microsoft.com/office/drawing/2014/main" id="{FF4EC574-12CA-BE46-AF4C-ADEC1759664B}"/>
              </a:ext>
            </a:extLst>
          </p:cNvPr>
          <p:cNvSpPr txBox="1"/>
          <p:nvPr/>
        </p:nvSpPr>
        <p:spPr>
          <a:xfrm>
            <a:off x="2606447" y="3478857"/>
            <a:ext cx="1374094" cy="369332"/>
          </a:xfrm>
          <a:prstGeom prst="rect">
            <a:avLst/>
          </a:prstGeom>
          <a:noFill/>
        </p:spPr>
        <p:txBody>
          <a:bodyPr wrap="none" rtlCol="0">
            <a:spAutoFit/>
          </a:bodyPr>
          <a:lstStyle/>
          <a:p>
            <a:r>
              <a:rPr lang="en-GB" dirty="0"/>
              <a:t>Megan Hicks</a:t>
            </a:r>
          </a:p>
        </p:txBody>
      </p:sp>
      <p:pic>
        <p:nvPicPr>
          <p:cNvPr id="10" name="Picture 2" descr="A person smiling at the camera&#10;&#10;Description automatically generated">
            <a:extLst>
              <a:ext uri="{FF2B5EF4-FFF2-40B4-BE49-F238E27FC236}">
                <a16:creationId xmlns:a16="http://schemas.microsoft.com/office/drawing/2014/main" id="{928F8C74-7FEC-2745-ADC0-BF6D1C91D762}"/>
              </a:ext>
            </a:extLst>
          </p:cNvPr>
          <p:cNvPicPr>
            <a:picLocks noChangeAspect="1" noChangeArrowheads="1"/>
          </p:cNvPicPr>
          <p:nvPr/>
        </p:nvPicPr>
        <p:blipFill>
          <a:blip r:embed="rId3"/>
          <a:srcRect/>
          <a:stretch>
            <a:fillRect/>
          </a:stretch>
        </p:blipFill>
        <p:spPr bwMode="auto">
          <a:xfrm>
            <a:off x="4600360" y="1705532"/>
            <a:ext cx="1252650" cy="16702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DA8607F-394F-DE42-BAD2-90EEC2B55522}"/>
              </a:ext>
            </a:extLst>
          </p:cNvPr>
          <p:cNvSpPr txBox="1"/>
          <p:nvPr/>
        </p:nvSpPr>
        <p:spPr>
          <a:xfrm>
            <a:off x="4516218" y="3428473"/>
            <a:ext cx="1385887" cy="369332"/>
          </a:xfrm>
          <a:prstGeom prst="rect">
            <a:avLst/>
          </a:prstGeom>
          <a:noFill/>
        </p:spPr>
        <p:txBody>
          <a:bodyPr wrap="square" rtlCol="0">
            <a:spAutoFit/>
          </a:bodyPr>
          <a:lstStyle/>
          <a:p>
            <a:r>
              <a:rPr lang="en-GB" dirty="0"/>
              <a:t>Nanna Ryder</a:t>
            </a:r>
          </a:p>
        </p:txBody>
      </p:sp>
      <p:pic>
        <p:nvPicPr>
          <p:cNvPr id="1028" name="Picture 4" descr="Staff Profile">
            <a:extLst>
              <a:ext uri="{FF2B5EF4-FFF2-40B4-BE49-F238E27FC236}">
                <a16:creationId xmlns:a16="http://schemas.microsoft.com/office/drawing/2014/main" id="{8C3C1413-02AD-904F-BD3B-74E65ACDCA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3156" y="2490076"/>
            <a:ext cx="1573047" cy="157304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CE37BD3-1C38-3C4A-82C2-D3E628408229}"/>
              </a:ext>
            </a:extLst>
          </p:cNvPr>
          <p:cNvSpPr txBox="1"/>
          <p:nvPr/>
        </p:nvSpPr>
        <p:spPr>
          <a:xfrm>
            <a:off x="213961" y="4371951"/>
            <a:ext cx="1628591" cy="369332"/>
          </a:xfrm>
          <a:prstGeom prst="rect">
            <a:avLst/>
          </a:prstGeom>
          <a:noFill/>
        </p:spPr>
        <p:txBody>
          <a:bodyPr wrap="square" rtlCol="0">
            <a:spAutoFit/>
          </a:bodyPr>
          <a:lstStyle/>
          <a:p>
            <a:r>
              <a:rPr lang="en-GB" dirty="0"/>
              <a:t>David Thomas</a:t>
            </a:r>
          </a:p>
        </p:txBody>
      </p:sp>
      <p:sp>
        <p:nvSpPr>
          <p:cNvPr id="15" name="TextBox 14">
            <a:extLst>
              <a:ext uri="{FF2B5EF4-FFF2-40B4-BE49-F238E27FC236}">
                <a16:creationId xmlns:a16="http://schemas.microsoft.com/office/drawing/2014/main" id="{24D8FF13-47E2-8641-B201-D3EFCD077BBA}"/>
              </a:ext>
            </a:extLst>
          </p:cNvPr>
          <p:cNvSpPr txBox="1"/>
          <p:nvPr/>
        </p:nvSpPr>
        <p:spPr>
          <a:xfrm>
            <a:off x="2634211" y="5741619"/>
            <a:ext cx="1950090" cy="369332"/>
          </a:xfrm>
          <a:prstGeom prst="rect">
            <a:avLst/>
          </a:prstGeom>
          <a:noFill/>
        </p:spPr>
        <p:txBody>
          <a:bodyPr wrap="square" rtlCol="0">
            <a:spAutoFit/>
          </a:bodyPr>
          <a:lstStyle/>
          <a:p>
            <a:r>
              <a:rPr lang="en-GB"/>
              <a:t>Kristina Kelly</a:t>
            </a:r>
          </a:p>
        </p:txBody>
      </p:sp>
      <p:sp>
        <p:nvSpPr>
          <p:cNvPr id="16" name="TextBox 15">
            <a:extLst>
              <a:ext uri="{FF2B5EF4-FFF2-40B4-BE49-F238E27FC236}">
                <a16:creationId xmlns:a16="http://schemas.microsoft.com/office/drawing/2014/main" id="{C1759CD5-7923-6245-A3F2-2AAC54F46E5B}"/>
              </a:ext>
            </a:extLst>
          </p:cNvPr>
          <p:cNvSpPr txBox="1"/>
          <p:nvPr/>
        </p:nvSpPr>
        <p:spPr>
          <a:xfrm>
            <a:off x="4493695" y="5741619"/>
            <a:ext cx="1751734" cy="369332"/>
          </a:xfrm>
          <a:prstGeom prst="rect">
            <a:avLst/>
          </a:prstGeom>
          <a:noFill/>
        </p:spPr>
        <p:txBody>
          <a:bodyPr wrap="square" rtlCol="0">
            <a:spAutoFit/>
          </a:bodyPr>
          <a:lstStyle/>
          <a:p>
            <a:r>
              <a:rPr lang="en-GB" dirty="0"/>
              <a:t>Carmel Conn</a:t>
            </a:r>
          </a:p>
        </p:txBody>
      </p:sp>
      <p:sp>
        <p:nvSpPr>
          <p:cNvPr id="17" name="TextBox 16">
            <a:extLst>
              <a:ext uri="{FF2B5EF4-FFF2-40B4-BE49-F238E27FC236}">
                <a16:creationId xmlns:a16="http://schemas.microsoft.com/office/drawing/2014/main" id="{D1ED85A8-3DD8-674F-B37F-D89A870DC937}"/>
              </a:ext>
            </a:extLst>
          </p:cNvPr>
          <p:cNvSpPr txBox="1"/>
          <p:nvPr/>
        </p:nvSpPr>
        <p:spPr>
          <a:xfrm>
            <a:off x="6648823" y="4344607"/>
            <a:ext cx="1866527" cy="369332"/>
          </a:xfrm>
          <a:prstGeom prst="rect">
            <a:avLst/>
          </a:prstGeom>
          <a:noFill/>
        </p:spPr>
        <p:txBody>
          <a:bodyPr wrap="square" rtlCol="0">
            <a:spAutoFit/>
          </a:bodyPr>
          <a:lstStyle/>
          <a:p>
            <a:r>
              <a:rPr lang="en-GB" dirty="0"/>
              <a:t>Clive Underwood </a:t>
            </a:r>
          </a:p>
        </p:txBody>
      </p:sp>
      <p:sp>
        <p:nvSpPr>
          <p:cNvPr id="6" name="AutoShape 2" descr="Image preview">
            <a:extLst>
              <a:ext uri="{FF2B5EF4-FFF2-40B4-BE49-F238E27FC236}">
                <a16:creationId xmlns:a16="http://schemas.microsoft.com/office/drawing/2014/main" id="{F6A8CA01-FF0E-AD4A-9509-9818D188B1E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F9203CE1-21ED-3643-9ADC-C5A3F78ADB58}"/>
              </a:ext>
            </a:extLst>
          </p:cNvPr>
          <p:cNvPicPr>
            <a:picLocks noChangeAspect="1"/>
          </p:cNvPicPr>
          <p:nvPr/>
        </p:nvPicPr>
        <p:blipFill>
          <a:blip r:embed="rId5"/>
          <a:stretch>
            <a:fillRect/>
          </a:stretch>
        </p:blipFill>
        <p:spPr>
          <a:xfrm>
            <a:off x="6611507" y="2226825"/>
            <a:ext cx="1377224" cy="1836298"/>
          </a:xfrm>
          <a:prstGeom prst="rect">
            <a:avLst/>
          </a:prstGeom>
        </p:spPr>
      </p:pic>
      <p:sp>
        <p:nvSpPr>
          <p:cNvPr id="22" name="Rectangle 6">
            <a:extLst>
              <a:ext uri="{FF2B5EF4-FFF2-40B4-BE49-F238E27FC236}">
                <a16:creationId xmlns:a16="http://schemas.microsoft.com/office/drawing/2014/main" id="{4E28400A-27A5-7DFA-5167-FC21EB8A3EC8}"/>
              </a:ext>
            </a:extLst>
          </p:cNvPr>
          <p:cNvSpPr>
            <a:spLocks noChangeArrowheads="1"/>
          </p:cNvSpPr>
          <p:nvPr/>
        </p:nvSpPr>
        <p:spPr bwMode="auto">
          <a:xfrm>
            <a:off x="6505801" y="3875722"/>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9" name="Picture 1" descr="Carmel Conn">
            <a:extLst>
              <a:ext uri="{FF2B5EF4-FFF2-40B4-BE49-F238E27FC236}">
                <a16:creationId xmlns:a16="http://schemas.microsoft.com/office/drawing/2014/main" id="{0A432961-3323-7354-8090-3FB1243FBFF7}"/>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r="41016"/>
          <a:stretch>
            <a:fillRect/>
          </a:stretch>
        </p:blipFill>
        <p:spPr bwMode="auto">
          <a:xfrm>
            <a:off x="4493695" y="3829796"/>
            <a:ext cx="1573047" cy="179059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1514CFD5-8CA5-BF29-1E0B-A54A6D8353CF}"/>
              </a:ext>
            </a:extLst>
          </p:cNvPr>
          <p:cNvPicPr>
            <a:picLocks noChangeAspect="1"/>
          </p:cNvPicPr>
          <p:nvPr/>
        </p:nvPicPr>
        <p:blipFill>
          <a:blip r:embed="rId8"/>
          <a:stretch>
            <a:fillRect/>
          </a:stretch>
        </p:blipFill>
        <p:spPr>
          <a:xfrm>
            <a:off x="2704764" y="3972134"/>
            <a:ext cx="1310234" cy="1769483"/>
          </a:xfrm>
          <a:prstGeom prst="rect">
            <a:avLst/>
          </a:prstGeom>
        </p:spPr>
      </p:pic>
      <p:pic>
        <p:nvPicPr>
          <p:cNvPr id="13" name="Picture 13" descr="A picture containing person, wall, indoor, red&#10;&#10;Description automatically generated">
            <a:extLst>
              <a:ext uri="{FF2B5EF4-FFF2-40B4-BE49-F238E27FC236}">
                <a16:creationId xmlns:a16="http://schemas.microsoft.com/office/drawing/2014/main" id="{311023C5-94A3-A1A3-183A-D8A40F3AA55E}"/>
              </a:ext>
            </a:extLst>
          </p:cNvPr>
          <p:cNvPicPr>
            <a:picLocks noChangeAspect="1"/>
          </p:cNvPicPr>
          <p:nvPr/>
        </p:nvPicPr>
        <p:blipFill>
          <a:blip r:embed="rId9"/>
          <a:stretch>
            <a:fillRect/>
          </a:stretch>
        </p:blipFill>
        <p:spPr>
          <a:xfrm>
            <a:off x="2658640" y="1815337"/>
            <a:ext cx="1356358" cy="1613136"/>
          </a:xfrm>
          <a:prstGeom prst="rect">
            <a:avLst/>
          </a:prstGeom>
        </p:spPr>
      </p:pic>
    </p:spTree>
    <p:extLst>
      <p:ext uri="{BB962C8B-B14F-4D97-AF65-F5344CB8AC3E}">
        <p14:creationId xmlns:p14="http://schemas.microsoft.com/office/powerpoint/2010/main" val="2122856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a:xfrm>
            <a:off x="501482" y="183457"/>
            <a:ext cx="7886700" cy="1325563"/>
          </a:xfrm>
        </p:spPr>
        <p:txBody>
          <a:bodyPr>
            <a:normAutofit fontScale="90000"/>
          </a:bodyPr>
          <a:lstStyle/>
          <a:p>
            <a:r>
              <a:rPr lang="en-US" b="1" dirty="0"/>
              <a:t>Beth </a:t>
            </a:r>
            <a:r>
              <a:rPr lang="cy-GB" b="1" dirty="0"/>
              <a:t>fyddwn ni’n edrych arno heddiw?</a:t>
            </a:r>
            <a:br>
              <a:rPr lang="en-US" b="1" dirty="0"/>
            </a:br>
            <a:r>
              <a:rPr lang="en-US" b="1" i="1" dirty="0"/>
              <a:t>What will we cover today?</a:t>
            </a:r>
          </a:p>
        </p:txBody>
      </p:sp>
      <p:sp>
        <p:nvSpPr>
          <p:cNvPr id="3" name="Content Placeholder 2">
            <a:extLst>
              <a:ext uri="{FF2B5EF4-FFF2-40B4-BE49-F238E27FC236}">
                <a16:creationId xmlns:a16="http://schemas.microsoft.com/office/drawing/2014/main" id="{30F6A146-77CD-48BD-A504-3C05E40CA8D6}"/>
              </a:ext>
            </a:extLst>
          </p:cNvPr>
          <p:cNvSpPr>
            <a:spLocks noGrp="1"/>
          </p:cNvSpPr>
          <p:nvPr>
            <p:ph sz="half" idx="1"/>
          </p:nvPr>
        </p:nvSpPr>
        <p:spPr/>
        <p:txBody>
          <a:bodyPr>
            <a:normAutofit fontScale="92500" lnSpcReduction="20000"/>
          </a:bodyPr>
          <a:lstStyle/>
          <a:p>
            <a:r>
              <a:rPr lang="cy-GB" dirty="0"/>
              <a:t>Ein map Modiwl</a:t>
            </a:r>
          </a:p>
          <a:p>
            <a:r>
              <a:rPr lang="cy-GB" dirty="0"/>
              <a:t>Sut i gwblhau’r modiwl yn llwyddiannus</a:t>
            </a:r>
          </a:p>
          <a:p>
            <a:r>
              <a:rPr lang="cy-GB" dirty="0"/>
              <a:t>Cyflwyniad byr i’r Amgylchedd Dysgu Rhithwir (VLE) a’r PDP</a:t>
            </a:r>
          </a:p>
          <a:p>
            <a:r>
              <a:rPr lang="cy-GB" dirty="0"/>
              <a:t>Diwrnodau Cynhadledd Cenedlaethol – beth i’w ddisgwyl</a:t>
            </a:r>
          </a:p>
          <a:p>
            <a:r>
              <a:rPr lang="cy-GB" dirty="0"/>
              <a:t>Dod i adnabod eich gilydd</a:t>
            </a:r>
          </a:p>
          <a:p>
            <a:r>
              <a:rPr lang="cy-GB" dirty="0"/>
              <a:t>Y broses Asesu</a:t>
            </a:r>
          </a:p>
          <a:p>
            <a:r>
              <a:rPr lang="cy-GB" dirty="0"/>
              <a:t>Eich cwestiynau eraill</a:t>
            </a:r>
          </a:p>
        </p:txBody>
      </p:sp>
      <p:sp>
        <p:nvSpPr>
          <p:cNvPr id="5" name="Content Placeholder 4">
            <a:extLst>
              <a:ext uri="{FF2B5EF4-FFF2-40B4-BE49-F238E27FC236}">
                <a16:creationId xmlns:a16="http://schemas.microsoft.com/office/drawing/2014/main" id="{58525C5F-7B54-4DF8-A001-33F413155CAB}"/>
              </a:ext>
            </a:extLst>
          </p:cNvPr>
          <p:cNvSpPr>
            <a:spLocks noGrp="1"/>
          </p:cNvSpPr>
          <p:nvPr>
            <p:ph sz="half" idx="2"/>
          </p:nvPr>
        </p:nvSpPr>
        <p:spPr/>
        <p:txBody>
          <a:bodyPr>
            <a:normAutofit fontScale="92500" lnSpcReduction="20000"/>
          </a:bodyPr>
          <a:lstStyle/>
          <a:p>
            <a:pPr marL="285750" indent="-285750">
              <a:buFont typeface="Arial" panose="020B0604020202020204" pitchFamily="34" charset="0"/>
              <a:buChar char="•"/>
            </a:pPr>
            <a:r>
              <a:rPr lang="en-US" sz="2800" i="1"/>
              <a:t>Our Module map</a:t>
            </a:r>
          </a:p>
          <a:p>
            <a:pPr marL="285750" indent="-285750">
              <a:buFont typeface="Arial" panose="020B0604020202020204" pitchFamily="34" charset="0"/>
              <a:buChar char="•"/>
            </a:pPr>
            <a:r>
              <a:rPr lang="en-US" sz="2800" i="1"/>
              <a:t>How to successfully complete the Module </a:t>
            </a:r>
          </a:p>
          <a:p>
            <a:pPr marL="285750" indent="-285750">
              <a:buFont typeface="Arial" panose="020B0604020202020204" pitchFamily="34" charset="0"/>
              <a:buChar char="•"/>
            </a:pPr>
            <a:r>
              <a:rPr lang="en-US" sz="2800" i="1"/>
              <a:t>A brief introduction to the VLE and PLP </a:t>
            </a:r>
          </a:p>
          <a:p>
            <a:pPr marL="285750" indent="-285750">
              <a:buFont typeface="Arial" panose="020B0604020202020204" pitchFamily="34" charset="0"/>
              <a:buChar char="•"/>
            </a:pPr>
            <a:r>
              <a:rPr lang="en-US" sz="2800" i="1"/>
              <a:t>National Conference days – what to expect</a:t>
            </a:r>
          </a:p>
          <a:p>
            <a:pPr marL="285750" indent="-285750">
              <a:buFont typeface="Arial" panose="020B0604020202020204" pitchFamily="34" charset="0"/>
              <a:buChar char="•"/>
            </a:pPr>
            <a:r>
              <a:rPr lang="en-US" sz="2800" i="1"/>
              <a:t>Getting to know each other</a:t>
            </a:r>
          </a:p>
          <a:p>
            <a:pPr marL="285750" indent="-285750">
              <a:buFont typeface="Arial" panose="020B0604020202020204" pitchFamily="34" charset="0"/>
              <a:buChar char="•"/>
            </a:pPr>
            <a:r>
              <a:rPr lang="en-US" sz="2800" i="1"/>
              <a:t>The Assessment process</a:t>
            </a:r>
          </a:p>
          <a:p>
            <a:pPr marL="285750" indent="-285750">
              <a:buFont typeface="Arial" panose="020B0604020202020204" pitchFamily="34" charset="0"/>
              <a:buChar char="•"/>
            </a:pPr>
            <a:r>
              <a:rPr lang="en-US" sz="2800" i="1"/>
              <a:t>Your other questions</a:t>
            </a:r>
            <a:endParaRPr lang="en-GB" sz="2800" i="1"/>
          </a:p>
          <a:p>
            <a:endParaRPr lang="en-GB"/>
          </a:p>
        </p:txBody>
      </p:sp>
    </p:spTree>
    <p:extLst>
      <p:ext uri="{BB962C8B-B14F-4D97-AF65-F5344CB8AC3E}">
        <p14:creationId xmlns:p14="http://schemas.microsoft.com/office/powerpoint/2010/main" val="1081903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695F30BC-A2BC-476A-A1F4-E0EEE0B4E8E0}"/>
              </a:ext>
            </a:extLst>
          </p:cNvPr>
          <p:cNvPicPr>
            <a:picLocks noGrp="1" noChangeAspect="1"/>
          </p:cNvPicPr>
          <p:nvPr>
            <p:ph idx="1"/>
          </p:nvPr>
        </p:nvPicPr>
        <p:blipFill>
          <a:blip r:embed="rId3"/>
          <a:stretch>
            <a:fillRect/>
          </a:stretch>
        </p:blipFill>
        <p:spPr>
          <a:xfrm>
            <a:off x="1000554" y="299244"/>
            <a:ext cx="6296787" cy="4484703"/>
          </a:xfrm>
        </p:spPr>
      </p:pic>
      <p:sp>
        <p:nvSpPr>
          <p:cNvPr id="11" name="Oval Callout 4">
            <a:extLst>
              <a:ext uri="{FF2B5EF4-FFF2-40B4-BE49-F238E27FC236}">
                <a16:creationId xmlns:a16="http://schemas.microsoft.com/office/drawing/2014/main" id="{21A6A583-B939-4532-857E-3D200ADCEDE9}"/>
              </a:ext>
            </a:extLst>
          </p:cNvPr>
          <p:cNvSpPr/>
          <p:nvPr/>
        </p:nvSpPr>
        <p:spPr>
          <a:xfrm>
            <a:off x="0" y="2212622"/>
            <a:ext cx="1446609" cy="750094"/>
          </a:xfrm>
          <a:prstGeom prst="wedgeEllipseCallout">
            <a:avLst>
              <a:gd name="adj1" fmla="val 49167"/>
              <a:gd name="adj2" fmla="val 3326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w/c Medi 23</a:t>
            </a:r>
          </a:p>
        </p:txBody>
      </p:sp>
      <p:sp>
        <p:nvSpPr>
          <p:cNvPr id="12" name="Oval Callout 5">
            <a:extLst>
              <a:ext uri="{FF2B5EF4-FFF2-40B4-BE49-F238E27FC236}">
                <a16:creationId xmlns:a16="http://schemas.microsoft.com/office/drawing/2014/main" id="{D25523B6-7066-4385-A39F-5D71DC11D21C}"/>
              </a:ext>
            </a:extLst>
          </p:cNvPr>
          <p:cNvSpPr/>
          <p:nvPr/>
        </p:nvSpPr>
        <p:spPr>
          <a:xfrm>
            <a:off x="2682645" y="3201086"/>
            <a:ext cx="1174792" cy="741129"/>
          </a:xfrm>
          <a:prstGeom prst="wedgeEllipseCallout">
            <a:avLst>
              <a:gd name="adj1" fmla="val -463"/>
              <a:gd name="adj2" fmla="val -7164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Dydd</a:t>
            </a:r>
            <a:r>
              <a:rPr lang="en-GB" sz="1350" dirty="0"/>
              <a:t> </a:t>
            </a:r>
            <a:r>
              <a:rPr lang="en-GB" sz="1350" dirty="0" err="1"/>
              <a:t>Sadwrn</a:t>
            </a:r>
            <a:r>
              <a:rPr lang="en-GB" sz="1350" dirty="0"/>
              <a:t>, Hydref 19</a:t>
            </a:r>
          </a:p>
        </p:txBody>
      </p:sp>
      <p:sp>
        <p:nvSpPr>
          <p:cNvPr id="13" name="Oval Callout 6">
            <a:extLst>
              <a:ext uri="{FF2B5EF4-FFF2-40B4-BE49-F238E27FC236}">
                <a16:creationId xmlns:a16="http://schemas.microsoft.com/office/drawing/2014/main" id="{400AD0B3-8D15-44C0-911F-834533063236}"/>
              </a:ext>
            </a:extLst>
          </p:cNvPr>
          <p:cNvSpPr/>
          <p:nvPr/>
        </p:nvSpPr>
        <p:spPr>
          <a:xfrm>
            <a:off x="5154182" y="3201086"/>
            <a:ext cx="1349564" cy="891052"/>
          </a:xfrm>
          <a:prstGeom prst="wedgeEllipseCallout">
            <a:avLst>
              <a:gd name="adj1" fmla="val -57718"/>
              <a:gd name="adj2" fmla="val -519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Dydd</a:t>
            </a:r>
            <a:r>
              <a:rPr lang="en-GB" sz="1350" dirty="0"/>
              <a:t> </a:t>
            </a:r>
            <a:r>
              <a:rPr lang="en-GB" sz="1350" dirty="0" err="1"/>
              <a:t>Sadwrn</a:t>
            </a:r>
            <a:r>
              <a:rPr lang="en-GB" sz="1350" dirty="0"/>
              <a:t>,</a:t>
            </a:r>
          </a:p>
          <a:p>
            <a:pPr algn="ctr"/>
            <a:r>
              <a:rPr lang="en-GB" sz="1350" dirty="0" err="1"/>
              <a:t>Tachwedd</a:t>
            </a:r>
            <a:r>
              <a:rPr lang="en-GB" sz="1350" dirty="0"/>
              <a:t> 16</a:t>
            </a:r>
          </a:p>
        </p:txBody>
      </p:sp>
      <p:sp>
        <p:nvSpPr>
          <p:cNvPr id="14" name="Oval Callout 7">
            <a:extLst>
              <a:ext uri="{FF2B5EF4-FFF2-40B4-BE49-F238E27FC236}">
                <a16:creationId xmlns:a16="http://schemas.microsoft.com/office/drawing/2014/main" id="{A5217D3A-A57D-483C-89F3-23C111215160}"/>
              </a:ext>
            </a:extLst>
          </p:cNvPr>
          <p:cNvSpPr/>
          <p:nvPr/>
        </p:nvSpPr>
        <p:spPr>
          <a:xfrm>
            <a:off x="6947462" y="2806217"/>
            <a:ext cx="1510903" cy="964406"/>
          </a:xfrm>
          <a:prstGeom prst="wedgeEllipseCallout">
            <a:avLst>
              <a:gd name="adj1" fmla="val -63386"/>
              <a:gd name="adj2" fmla="val -3305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Cyflwyno</a:t>
            </a:r>
            <a:endParaRPr lang="en-GB" sz="1350" dirty="0"/>
          </a:p>
          <a:p>
            <a:pPr algn="ctr"/>
            <a:r>
              <a:rPr lang="en-GB" sz="1350" dirty="0" err="1"/>
              <a:t>Ionawr</a:t>
            </a:r>
            <a:r>
              <a:rPr lang="en-GB" sz="1350" dirty="0"/>
              <a:t> 9</a:t>
            </a:r>
          </a:p>
        </p:txBody>
      </p:sp>
    </p:spTree>
    <p:extLst>
      <p:ext uri="{BB962C8B-B14F-4D97-AF65-F5344CB8AC3E}">
        <p14:creationId xmlns:p14="http://schemas.microsoft.com/office/powerpoint/2010/main" val="2736807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B48EECD-FFBE-BD4A-8DEF-A931D8E4E59C}"/>
              </a:ext>
            </a:extLst>
          </p:cNvPr>
          <p:cNvPicPr>
            <a:picLocks noGrp="1" noChangeAspect="1"/>
          </p:cNvPicPr>
          <p:nvPr>
            <p:ph idx="1"/>
          </p:nvPr>
        </p:nvPicPr>
        <p:blipFill>
          <a:blip r:embed="rId3"/>
          <a:stretch>
            <a:fillRect/>
          </a:stretch>
        </p:blipFill>
        <p:spPr>
          <a:xfrm>
            <a:off x="750094" y="1108900"/>
            <a:ext cx="7093744" cy="4618007"/>
          </a:xfrm>
          <a:prstGeom prst="rect">
            <a:avLst/>
          </a:prstGeom>
        </p:spPr>
      </p:pic>
      <p:sp>
        <p:nvSpPr>
          <p:cNvPr id="5" name="Oval Callout 4">
            <a:extLst>
              <a:ext uri="{FF2B5EF4-FFF2-40B4-BE49-F238E27FC236}">
                <a16:creationId xmlns:a16="http://schemas.microsoft.com/office/drawing/2014/main" id="{9CD9DF30-8492-CD4D-9F19-2FBDA0CA9AE2}"/>
              </a:ext>
            </a:extLst>
          </p:cNvPr>
          <p:cNvSpPr/>
          <p:nvPr/>
        </p:nvSpPr>
        <p:spPr>
          <a:xfrm>
            <a:off x="75011" y="3246835"/>
            <a:ext cx="1446609" cy="750094"/>
          </a:xfrm>
          <a:prstGeom prst="wedgeEllipseCallout">
            <a:avLst>
              <a:gd name="adj1" fmla="val 49167"/>
              <a:gd name="adj2" fmla="val 3326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w/c September 23</a:t>
            </a:r>
          </a:p>
        </p:txBody>
      </p:sp>
      <p:sp>
        <p:nvSpPr>
          <p:cNvPr id="6" name="Oval Callout 5">
            <a:extLst>
              <a:ext uri="{FF2B5EF4-FFF2-40B4-BE49-F238E27FC236}">
                <a16:creationId xmlns:a16="http://schemas.microsoft.com/office/drawing/2014/main" id="{939859EF-D757-F444-8773-5FE8D6E9EB0A}"/>
              </a:ext>
            </a:extLst>
          </p:cNvPr>
          <p:cNvSpPr/>
          <p:nvPr/>
        </p:nvSpPr>
        <p:spPr>
          <a:xfrm>
            <a:off x="2732485" y="4254104"/>
            <a:ext cx="1414463" cy="964406"/>
          </a:xfrm>
          <a:prstGeom prst="wedgeEllipseCallout">
            <a:avLst>
              <a:gd name="adj1" fmla="val -463"/>
              <a:gd name="adj2" fmla="val -7164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Saturday, October 19</a:t>
            </a:r>
          </a:p>
        </p:txBody>
      </p:sp>
      <p:sp>
        <p:nvSpPr>
          <p:cNvPr id="7" name="Oval Callout 6">
            <a:extLst>
              <a:ext uri="{FF2B5EF4-FFF2-40B4-BE49-F238E27FC236}">
                <a16:creationId xmlns:a16="http://schemas.microsoft.com/office/drawing/2014/main" id="{7DA94BE6-406F-294B-802D-38A01E99DCBB}"/>
              </a:ext>
            </a:extLst>
          </p:cNvPr>
          <p:cNvSpPr/>
          <p:nvPr/>
        </p:nvSpPr>
        <p:spPr>
          <a:xfrm>
            <a:off x="5197079" y="4168379"/>
            <a:ext cx="1596628" cy="964406"/>
          </a:xfrm>
          <a:prstGeom prst="wedgeEllipseCallout">
            <a:avLst>
              <a:gd name="adj1" fmla="val -57718"/>
              <a:gd name="adj2" fmla="val -519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Saturday,</a:t>
            </a:r>
          </a:p>
          <a:p>
            <a:pPr algn="ctr"/>
            <a:r>
              <a:rPr lang="en-GB" sz="1350" dirty="0"/>
              <a:t>November 16</a:t>
            </a:r>
          </a:p>
        </p:txBody>
      </p:sp>
      <p:sp>
        <p:nvSpPr>
          <p:cNvPr id="8" name="Oval Callout 7">
            <a:extLst>
              <a:ext uri="{FF2B5EF4-FFF2-40B4-BE49-F238E27FC236}">
                <a16:creationId xmlns:a16="http://schemas.microsoft.com/office/drawing/2014/main" id="{8EA4CBE0-6933-BF4D-BE4F-8D5AFBEB0AFF}"/>
              </a:ext>
            </a:extLst>
          </p:cNvPr>
          <p:cNvSpPr/>
          <p:nvPr/>
        </p:nvSpPr>
        <p:spPr>
          <a:xfrm>
            <a:off x="7297341" y="3429001"/>
            <a:ext cx="1510903" cy="964406"/>
          </a:xfrm>
          <a:prstGeom prst="wedgeEllipseCallout">
            <a:avLst>
              <a:gd name="adj1" fmla="val -63386"/>
              <a:gd name="adj2" fmla="val -3305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Submission</a:t>
            </a:r>
          </a:p>
          <a:p>
            <a:pPr algn="ctr"/>
            <a:r>
              <a:rPr lang="en-GB" sz="1350" dirty="0"/>
              <a:t>January 9</a:t>
            </a:r>
          </a:p>
        </p:txBody>
      </p:sp>
    </p:spTree>
    <p:extLst>
      <p:ext uri="{BB962C8B-B14F-4D97-AF65-F5344CB8AC3E}">
        <p14:creationId xmlns:p14="http://schemas.microsoft.com/office/powerpoint/2010/main" val="174900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E991A-2918-4E2D-BB57-81718E223888}"/>
              </a:ext>
            </a:extLst>
          </p:cNvPr>
          <p:cNvSpPr>
            <a:spLocks noGrp="1"/>
          </p:cNvSpPr>
          <p:nvPr>
            <p:ph type="title"/>
          </p:nvPr>
        </p:nvSpPr>
        <p:spPr>
          <a:xfrm>
            <a:off x="539272" y="292458"/>
            <a:ext cx="7886700" cy="1325563"/>
          </a:xfrm>
        </p:spPr>
        <p:txBody>
          <a:bodyPr>
            <a:normAutofit/>
          </a:bodyPr>
          <a:lstStyle/>
          <a:p>
            <a:r>
              <a:rPr lang="en-GB" sz="3600" b="1" dirty="0">
                <a:cs typeface="Calibri Light"/>
              </a:rPr>
              <a:t>Sut </a:t>
            </a:r>
            <a:r>
              <a:rPr lang="cy-GB" sz="3600" b="1" dirty="0">
                <a:cs typeface="Calibri Light"/>
              </a:rPr>
              <a:t>i lwyddo yn y modiwl</a:t>
            </a:r>
            <a:br>
              <a:rPr lang="en-GB" sz="3600" b="1" dirty="0">
                <a:cs typeface="Calibri Light"/>
              </a:rPr>
            </a:br>
            <a:r>
              <a:rPr lang="en-GB" sz="3600" b="1" i="1" dirty="0">
                <a:cs typeface="Calibri Light"/>
              </a:rPr>
              <a:t>How to be successful with the module</a:t>
            </a:r>
            <a:endParaRPr lang="en-GB" sz="3600" b="1" i="1" dirty="0"/>
          </a:p>
        </p:txBody>
      </p:sp>
      <p:sp>
        <p:nvSpPr>
          <p:cNvPr id="3" name="Content Placeholder 2">
            <a:extLst>
              <a:ext uri="{FF2B5EF4-FFF2-40B4-BE49-F238E27FC236}">
                <a16:creationId xmlns:a16="http://schemas.microsoft.com/office/drawing/2014/main" id="{15DC43BA-4ECC-4710-9470-D452205C36E7}"/>
              </a:ext>
            </a:extLst>
          </p:cNvPr>
          <p:cNvSpPr>
            <a:spLocks noGrp="1"/>
          </p:cNvSpPr>
          <p:nvPr>
            <p:ph sz="half" idx="1"/>
          </p:nvPr>
        </p:nvSpPr>
        <p:spPr/>
        <p:txBody>
          <a:bodyPr>
            <a:normAutofit fontScale="77500" lnSpcReduction="20000"/>
          </a:bodyPr>
          <a:lstStyle/>
          <a:p>
            <a:pPr marL="0" indent="0">
              <a:buNone/>
            </a:pPr>
            <a:r>
              <a:rPr lang="cy-GB" dirty="0"/>
              <a:t>Cyn gynted ag y byddwch wedi meistroli’r agweddau technegol o ysgrifennu academaidd, bydd bywyd tipyn haws</a:t>
            </a:r>
          </a:p>
          <a:p>
            <a:r>
              <a:rPr lang="cy-GB" dirty="0"/>
              <a:t>Dysgwch sut i ddarllen</a:t>
            </a:r>
          </a:p>
          <a:p>
            <a:r>
              <a:rPr lang="cy-GB" dirty="0"/>
              <a:t>Dysgwch sut i ddysgu</a:t>
            </a:r>
          </a:p>
          <a:p>
            <a:r>
              <a:rPr lang="cy-GB" dirty="0"/>
              <a:t>Dysgwch sut i gyfeirnodi</a:t>
            </a:r>
          </a:p>
          <a:p>
            <a:r>
              <a:rPr lang="cy-GB" dirty="0"/>
              <a:t>Dysgwch sut i ddyfynnu</a:t>
            </a:r>
          </a:p>
          <a:p>
            <a:r>
              <a:rPr lang="cy-GB" dirty="0"/>
              <a:t>Dysgwch sut i fod yn feirniadol</a:t>
            </a:r>
          </a:p>
          <a:p>
            <a:r>
              <a:rPr lang="cy-GB" dirty="0"/>
              <a:t>Peidiwch </a:t>
            </a:r>
            <a:r>
              <a:rPr lang="cy-GB" dirty="0">
                <a:cs typeface="Arial" panose="020B0604020202020204" pitchFamily="34" charset="0"/>
              </a:rPr>
              <a:t>â chymryd unrhywbeth yn arwynebol a heriwch yr hyn rydych chi’n credu sy’n wir oherwydd mwy na thebyg nad ydy </a:t>
            </a:r>
            <a:endParaRPr lang="cy-GB" dirty="0"/>
          </a:p>
        </p:txBody>
      </p:sp>
      <p:sp>
        <p:nvSpPr>
          <p:cNvPr id="5" name="Content Placeholder 4">
            <a:extLst>
              <a:ext uri="{FF2B5EF4-FFF2-40B4-BE49-F238E27FC236}">
                <a16:creationId xmlns:a16="http://schemas.microsoft.com/office/drawing/2014/main" id="{F6581DC3-B072-4DFF-8498-07BE4FC5B891}"/>
              </a:ext>
            </a:extLst>
          </p:cNvPr>
          <p:cNvSpPr>
            <a:spLocks noGrp="1"/>
          </p:cNvSpPr>
          <p:nvPr>
            <p:ph sz="half" idx="2"/>
          </p:nvPr>
        </p:nvSpPr>
        <p:spPr/>
        <p:txBody>
          <a:bodyPr>
            <a:normAutofit fontScale="77500" lnSpcReduction="20000"/>
          </a:bodyPr>
          <a:lstStyle/>
          <a:p>
            <a:pPr marL="0" indent="0">
              <a:buFont typeface="Arial" panose="020B0604020202020204" pitchFamily="34" charset="0"/>
              <a:buNone/>
            </a:pPr>
            <a:r>
              <a:rPr lang="en-US" i="1"/>
              <a:t>Once you have mastered the technical aspects of academic writing you will find life much easier</a:t>
            </a:r>
          </a:p>
          <a:p>
            <a:r>
              <a:rPr lang="en-US" i="1"/>
              <a:t>Learn to read</a:t>
            </a:r>
          </a:p>
          <a:p>
            <a:r>
              <a:rPr lang="en-US" i="1"/>
              <a:t>Learn to learn</a:t>
            </a:r>
          </a:p>
          <a:p>
            <a:r>
              <a:rPr lang="en-US" i="1"/>
              <a:t>Learn to reference</a:t>
            </a:r>
          </a:p>
          <a:p>
            <a:r>
              <a:rPr lang="en-US" i="1"/>
              <a:t>Learn to cite</a:t>
            </a:r>
          </a:p>
          <a:p>
            <a:r>
              <a:rPr lang="en-US" i="1"/>
              <a:t>Learn to critique</a:t>
            </a:r>
          </a:p>
          <a:p>
            <a:r>
              <a:rPr lang="en-US" i="1"/>
              <a:t>Take nothing at face value and challenge all that you believe to be true as you may find that it probably is not</a:t>
            </a:r>
          </a:p>
          <a:p>
            <a:endParaRPr lang="en-GB"/>
          </a:p>
        </p:txBody>
      </p:sp>
      <p:sp>
        <p:nvSpPr>
          <p:cNvPr id="4" name="Content Placeholder 2">
            <a:extLst>
              <a:ext uri="{FF2B5EF4-FFF2-40B4-BE49-F238E27FC236}">
                <a16:creationId xmlns:a16="http://schemas.microsoft.com/office/drawing/2014/main" id="{78D98EFF-3A2D-0D4A-B0FC-6E663EE25E6C}"/>
              </a:ext>
            </a:extLst>
          </p:cNvPr>
          <p:cNvSpPr txBox="1">
            <a:spLocks/>
          </p:cNvSpPr>
          <p:nvPr/>
        </p:nvSpPr>
        <p:spPr>
          <a:xfrm>
            <a:off x="539272" y="2081324"/>
            <a:ext cx="7886700" cy="34632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a:p>
        </p:txBody>
      </p:sp>
    </p:spTree>
    <p:extLst>
      <p:ext uri="{BB962C8B-B14F-4D97-AF65-F5344CB8AC3E}">
        <p14:creationId xmlns:p14="http://schemas.microsoft.com/office/powerpoint/2010/main" val="1077714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a:xfrm>
            <a:off x="151391" y="365126"/>
            <a:ext cx="8363959" cy="1325563"/>
          </a:xfrm>
        </p:spPr>
        <p:txBody>
          <a:bodyPr>
            <a:normAutofit fontScale="90000"/>
          </a:bodyPr>
          <a:lstStyle/>
          <a:p>
            <a:r>
              <a:rPr lang="cy-GB" sz="4000" dirty="0">
                <a:latin typeface="+mn-lt"/>
              </a:rPr>
              <a:t>Ble alla i gael gwybodaeth am arddull ysgrifennu?</a:t>
            </a:r>
            <a:br>
              <a:rPr lang="en-US" dirty="0"/>
            </a:br>
            <a:r>
              <a:rPr lang="en-US" sz="4000" b="1" i="1" dirty="0"/>
              <a:t>Where can I find out about writing style?</a:t>
            </a:r>
            <a:endParaRPr lang="en-US" b="1" i="1" dirty="0"/>
          </a:p>
        </p:txBody>
      </p:sp>
      <p:sp>
        <p:nvSpPr>
          <p:cNvPr id="3" name="Content Placeholder 2">
            <a:extLst>
              <a:ext uri="{FF2B5EF4-FFF2-40B4-BE49-F238E27FC236}">
                <a16:creationId xmlns:a16="http://schemas.microsoft.com/office/drawing/2014/main" id="{78D98EFF-3A2D-0D4A-B0FC-6E663EE25E6C}"/>
              </a:ext>
            </a:extLst>
          </p:cNvPr>
          <p:cNvSpPr>
            <a:spLocks noGrp="1"/>
          </p:cNvSpPr>
          <p:nvPr>
            <p:ph sz="half" idx="1"/>
          </p:nvPr>
        </p:nvSpPr>
        <p:spPr/>
        <p:txBody>
          <a:bodyPr>
            <a:normAutofit/>
          </a:bodyPr>
          <a:lstStyle/>
          <a:p>
            <a:r>
              <a:rPr lang="cy-GB" dirty="0"/>
              <a:t>Cyfeirnodi</a:t>
            </a:r>
          </a:p>
          <a:p>
            <a:r>
              <a:rPr lang="cy-GB" dirty="0"/>
              <a:t>Bydd peth gwybodaeth ar gael ar Moodle</a:t>
            </a:r>
          </a:p>
          <a:p>
            <a:r>
              <a:rPr lang="cy-GB" dirty="0"/>
              <a:t>Cefnogaeth Sgiliau Academaidd</a:t>
            </a:r>
          </a:p>
          <a:p>
            <a:r>
              <a:rPr lang="cy-GB" dirty="0"/>
              <a:t>Os mewn penbleth, yna gofynnwych i arweinydd eich modiwl</a:t>
            </a:r>
            <a:r>
              <a:rPr lang="en-US" dirty="0"/>
              <a:t>.</a:t>
            </a:r>
          </a:p>
        </p:txBody>
      </p:sp>
      <p:sp>
        <p:nvSpPr>
          <p:cNvPr id="4" name="Content Placeholder 3">
            <a:extLst>
              <a:ext uri="{FF2B5EF4-FFF2-40B4-BE49-F238E27FC236}">
                <a16:creationId xmlns:a16="http://schemas.microsoft.com/office/drawing/2014/main" id="{504281E7-950D-48AD-8048-1B636DC1967D}"/>
              </a:ext>
            </a:extLst>
          </p:cNvPr>
          <p:cNvSpPr>
            <a:spLocks noGrp="1"/>
          </p:cNvSpPr>
          <p:nvPr>
            <p:ph sz="half" idx="2"/>
          </p:nvPr>
        </p:nvSpPr>
        <p:spPr/>
        <p:txBody>
          <a:bodyPr/>
          <a:lstStyle/>
          <a:p>
            <a:r>
              <a:rPr lang="en-US" i="1"/>
              <a:t>Referencing</a:t>
            </a:r>
          </a:p>
          <a:p>
            <a:r>
              <a:rPr lang="en-US" i="1"/>
              <a:t>There will be some information available on Moodle</a:t>
            </a:r>
          </a:p>
          <a:p>
            <a:r>
              <a:rPr lang="en-US" i="1"/>
              <a:t>Academic Skills Support</a:t>
            </a:r>
          </a:p>
          <a:p>
            <a:r>
              <a:rPr lang="en-US" i="1"/>
              <a:t>If in doubt, ask your module leader.</a:t>
            </a:r>
          </a:p>
          <a:p>
            <a:endParaRPr lang="en-GB"/>
          </a:p>
        </p:txBody>
      </p:sp>
    </p:spTree>
    <p:extLst>
      <p:ext uri="{BB962C8B-B14F-4D97-AF65-F5344CB8AC3E}">
        <p14:creationId xmlns:p14="http://schemas.microsoft.com/office/powerpoint/2010/main" val="2792067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a:xfrm>
            <a:off x="353643" y="365867"/>
            <a:ext cx="6913431" cy="1325563"/>
          </a:xfrm>
        </p:spPr>
        <p:txBody>
          <a:bodyPr>
            <a:normAutofit fontScale="90000"/>
          </a:bodyPr>
          <a:lstStyle/>
          <a:p>
            <a:r>
              <a:rPr lang="en-US" b="1" err="1"/>
              <a:t>Yr</a:t>
            </a:r>
            <a:r>
              <a:rPr lang="en-US" b="1"/>
              <a:t> </a:t>
            </a:r>
            <a:r>
              <a:rPr lang="en-US" b="1" err="1"/>
              <a:t>Amgylchedd</a:t>
            </a:r>
            <a:r>
              <a:rPr lang="en-US" b="1"/>
              <a:t> </a:t>
            </a:r>
            <a:r>
              <a:rPr lang="en-US" b="1" err="1"/>
              <a:t>Dysgu</a:t>
            </a:r>
            <a:r>
              <a:rPr lang="en-US" b="1"/>
              <a:t> </a:t>
            </a:r>
            <a:r>
              <a:rPr lang="en-US" b="1" err="1"/>
              <a:t>Rhithwir</a:t>
            </a:r>
            <a:r>
              <a:rPr lang="en-US" b="1"/>
              <a:t> (VLE) </a:t>
            </a:r>
            <a:r>
              <a:rPr lang="en-US" b="1" err="1"/>
              <a:t>a’r</a:t>
            </a:r>
            <a:r>
              <a:rPr lang="en-US" b="1"/>
              <a:t> PDP</a:t>
            </a:r>
            <a:br>
              <a:rPr lang="en-US" b="1"/>
            </a:br>
            <a:r>
              <a:rPr lang="en-US" b="1" i="1"/>
              <a:t>The Virtual Learning Environment (VLE) and PLP</a:t>
            </a:r>
          </a:p>
        </p:txBody>
      </p:sp>
      <p:sp>
        <p:nvSpPr>
          <p:cNvPr id="3" name="Content Placeholder 2">
            <a:extLst>
              <a:ext uri="{FF2B5EF4-FFF2-40B4-BE49-F238E27FC236}">
                <a16:creationId xmlns:a16="http://schemas.microsoft.com/office/drawing/2014/main" id="{78D98EFF-3A2D-0D4A-B0FC-6E663EE25E6C}"/>
              </a:ext>
            </a:extLst>
          </p:cNvPr>
          <p:cNvSpPr>
            <a:spLocks noGrp="1"/>
          </p:cNvSpPr>
          <p:nvPr>
            <p:ph idx="1"/>
          </p:nvPr>
        </p:nvSpPr>
        <p:spPr/>
        <p:txBody>
          <a:bodyPr/>
          <a:lstStyle/>
          <a:p>
            <a:endParaRPr lang="en-US"/>
          </a:p>
          <a:p>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056" y="2141748"/>
            <a:ext cx="4404747" cy="1636049"/>
          </a:xfrm>
          <a:prstGeom prst="rect">
            <a:avLst/>
          </a:prstGeom>
        </p:spPr>
      </p:pic>
      <p:sp>
        <p:nvSpPr>
          <p:cNvPr id="6" name="Rectangle 5"/>
          <p:cNvSpPr/>
          <p:nvPr/>
        </p:nvSpPr>
        <p:spPr>
          <a:xfrm>
            <a:off x="455481" y="3723919"/>
            <a:ext cx="8233038" cy="1938992"/>
          </a:xfrm>
          <a:prstGeom prst="rect">
            <a:avLst/>
          </a:prstGeom>
        </p:spPr>
        <p:txBody>
          <a:bodyPr wrap="square">
            <a:spAutoFit/>
          </a:bodyPr>
          <a:lstStyle/>
          <a:p>
            <a:r>
              <a:rPr lang="en-US" sz="2000" err="1"/>
              <a:t>Nodwch</a:t>
            </a:r>
            <a:r>
              <a:rPr lang="en-US" sz="2000"/>
              <a:t> </a:t>
            </a:r>
            <a:r>
              <a:rPr lang="en-US" sz="2000" err="1"/>
              <a:t>os</a:t>
            </a:r>
            <a:r>
              <a:rPr lang="en-US" sz="2000"/>
              <a:t> </a:t>
            </a:r>
            <a:r>
              <a:rPr lang="en-US" sz="2000" err="1"/>
              <a:t>gwelwch</a:t>
            </a:r>
            <a:r>
              <a:rPr lang="en-US" sz="2000"/>
              <a:t> </a:t>
            </a:r>
            <a:r>
              <a:rPr lang="en-US" sz="2000" err="1"/>
              <a:t>yn</a:t>
            </a:r>
            <a:r>
              <a:rPr lang="en-US" sz="2000"/>
              <a:t> </a:t>
            </a:r>
            <a:r>
              <a:rPr lang="en-US" sz="2000" err="1"/>
              <a:t>dda</a:t>
            </a:r>
            <a:r>
              <a:rPr lang="en-US" sz="2000"/>
              <a:t>: </a:t>
            </a:r>
            <a:r>
              <a:rPr lang="en-US" sz="2000" err="1"/>
              <a:t>Unwaith</a:t>
            </a:r>
            <a:r>
              <a:rPr lang="en-US" sz="2000"/>
              <a:t> y </a:t>
            </a:r>
            <a:r>
              <a:rPr lang="en-US" sz="2000" err="1"/>
              <a:t>byddwch</a:t>
            </a:r>
            <a:r>
              <a:rPr lang="en-US" sz="2000"/>
              <a:t> </a:t>
            </a:r>
            <a:r>
              <a:rPr lang="en-US" sz="2000" err="1"/>
              <a:t>wedi</a:t>
            </a:r>
            <a:r>
              <a:rPr lang="en-US" sz="2000"/>
              <a:t> </a:t>
            </a:r>
            <a:r>
              <a:rPr lang="en-US" sz="2000" err="1"/>
              <a:t>cael</a:t>
            </a:r>
            <a:r>
              <a:rPr lang="en-US" sz="2000"/>
              <a:t> </a:t>
            </a:r>
            <a:r>
              <a:rPr lang="en-US" sz="2000" err="1"/>
              <a:t>mynediad</a:t>
            </a:r>
            <a:r>
              <a:rPr lang="en-US" sz="2000"/>
              <a:t> </a:t>
            </a:r>
            <a:r>
              <a:rPr lang="en-US" sz="2000" err="1"/>
              <a:t>i’r</a:t>
            </a:r>
            <a:r>
              <a:rPr lang="en-US" sz="2000"/>
              <a:t> ‘VLE’ am y </a:t>
            </a:r>
            <a:r>
              <a:rPr lang="en-US" sz="2000" err="1"/>
              <a:t>tro</a:t>
            </a:r>
            <a:r>
              <a:rPr lang="en-US" sz="2000"/>
              <a:t> </a:t>
            </a:r>
            <a:r>
              <a:rPr lang="en-US" sz="2000" err="1"/>
              <a:t>cyntaf</a:t>
            </a:r>
            <a:r>
              <a:rPr lang="en-US" sz="2000"/>
              <a:t>, </a:t>
            </a:r>
            <a:r>
              <a:rPr lang="en-US" sz="2000" err="1"/>
              <a:t>efallai</a:t>
            </a:r>
            <a:r>
              <a:rPr lang="en-US" sz="2000"/>
              <a:t> </a:t>
            </a:r>
            <a:r>
              <a:rPr lang="en-US" sz="2000" err="1"/>
              <a:t>bydd</a:t>
            </a:r>
            <a:r>
              <a:rPr lang="en-US" sz="2000"/>
              <a:t> </a:t>
            </a:r>
            <a:r>
              <a:rPr lang="en-US" sz="2000" err="1"/>
              <a:t>angen</a:t>
            </a:r>
            <a:r>
              <a:rPr lang="en-US" sz="2000"/>
              <a:t> </a:t>
            </a:r>
            <a:r>
              <a:rPr lang="en-US" sz="2000" err="1"/>
              <a:t>i</a:t>
            </a:r>
            <a:r>
              <a:rPr lang="en-US" sz="2000"/>
              <a:t> chi </a:t>
            </a:r>
            <a:r>
              <a:rPr lang="en-US" sz="2000" err="1"/>
              <a:t>aros</a:t>
            </a:r>
            <a:r>
              <a:rPr lang="en-US" sz="2000"/>
              <a:t> 24 </a:t>
            </a:r>
            <a:r>
              <a:rPr lang="en-US" sz="2000" err="1"/>
              <a:t>awr</a:t>
            </a:r>
            <a:r>
              <a:rPr lang="en-US" sz="2000"/>
              <a:t> </a:t>
            </a:r>
            <a:r>
              <a:rPr lang="en-US" sz="2000" err="1"/>
              <a:t>cyn</a:t>
            </a:r>
            <a:r>
              <a:rPr lang="en-US" sz="2000"/>
              <a:t> y </a:t>
            </a:r>
            <a:r>
              <a:rPr lang="en-US" sz="2000" err="1"/>
              <a:t>bydd</a:t>
            </a:r>
            <a:r>
              <a:rPr lang="en-US" sz="2000"/>
              <a:t> </a:t>
            </a:r>
            <a:r>
              <a:rPr lang="en-US" sz="2000" err="1"/>
              <a:t>gennych</a:t>
            </a:r>
            <a:r>
              <a:rPr lang="en-US" sz="2000"/>
              <a:t> </a:t>
            </a:r>
            <a:r>
              <a:rPr lang="en-US" sz="2000" err="1"/>
              <a:t>fynediad</a:t>
            </a:r>
            <a:r>
              <a:rPr lang="en-US" sz="2000"/>
              <a:t> </a:t>
            </a:r>
            <a:r>
              <a:rPr lang="en-US" sz="2000" err="1"/>
              <a:t>llawn</a:t>
            </a:r>
            <a:r>
              <a:rPr lang="en-US" sz="2000"/>
              <a:t> </a:t>
            </a:r>
            <a:r>
              <a:rPr lang="en-US" sz="2000" err="1"/>
              <a:t>i’r</a:t>
            </a:r>
            <a:r>
              <a:rPr lang="en-US" sz="2000"/>
              <a:t> </a:t>
            </a:r>
            <a:r>
              <a:rPr lang="en-US" sz="2000" err="1"/>
              <a:t>rhaglen</a:t>
            </a:r>
            <a:endParaRPr lang="en-US" sz="2000"/>
          </a:p>
          <a:p>
            <a:endParaRPr lang="en-US" sz="2000"/>
          </a:p>
          <a:p>
            <a:r>
              <a:rPr lang="en-US" sz="2000" i="1"/>
              <a:t>Please note: Once you have accessed the VLE for the first time you may need to wait 24 hours before you have full access to the programme</a:t>
            </a:r>
            <a:endParaRPr lang="en-GB" sz="2000" i="1"/>
          </a:p>
        </p:txBody>
      </p:sp>
    </p:spTree>
    <p:extLst>
      <p:ext uri="{BB962C8B-B14F-4D97-AF65-F5344CB8AC3E}">
        <p14:creationId xmlns:p14="http://schemas.microsoft.com/office/powerpoint/2010/main" val="705132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a:xfrm>
            <a:off x="77588" y="237958"/>
            <a:ext cx="7886700" cy="1325563"/>
          </a:xfrm>
        </p:spPr>
        <p:txBody>
          <a:bodyPr>
            <a:normAutofit fontScale="90000"/>
          </a:bodyPr>
          <a:lstStyle/>
          <a:p>
            <a:r>
              <a:rPr lang="en-US" b="1" err="1"/>
              <a:t>Diwrnodau</a:t>
            </a:r>
            <a:r>
              <a:rPr lang="en-US" b="1"/>
              <a:t> </a:t>
            </a:r>
            <a:r>
              <a:rPr lang="en-US" b="1" err="1"/>
              <a:t>cynhadledd</a:t>
            </a:r>
            <a:r>
              <a:rPr lang="en-US" b="1"/>
              <a:t> </a:t>
            </a:r>
            <a:r>
              <a:rPr lang="en-US" b="1" err="1"/>
              <a:t>cenedlaethol</a:t>
            </a:r>
            <a:br>
              <a:rPr lang="en-US" b="1"/>
            </a:br>
            <a:r>
              <a:rPr lang="en-US" b="1" i="1"/>
              <a:t>National conference days</a:t>
            </a:r>
          </a:p>
        </p:txBody>
      </p:sp>
      <p:sp>
        <p:nvSpPr>
          <p:cNvPr id="3" name="Content Placeholder 2">
            <a:extLst>
              <a:ext uri="{FF2B5EF4-FFF2-40B4-BE49-F238E27FC236}">
                <a16:creationId xmlns:a16="http://schemas.microsoft.com/office/drawing/2014/main" id="{78D98EFF-3A2D-0D4A-B0FC-6E663EE25E6C}"/>
              </a:ext>
            </a:extLst>
          </p:cNvPr>
          <p:cNvSpPr>
            <a:spLocks noGrp="1"/>
          </p:cNvSpPr>
          <p:nvPr>
            <p:ph sz="half" idx="1"/>
          </p:nvPr>
        </p:nvSpPr>
        <p:spPr>
          <a:xfrm>
            <a:off x="628650" y="1597416"/>
            <a:ext cx="3886200" cy="4351338"/>
          </a:xfrm>
        </p:spPr>
        <p:txBody>
          <a:bodyPr>
            <a:normAutofit fontScale="92500"/>
          </a:bodyPr>
          <a:lstStyle/>
          <a:p>
            <a:pPr marL="0" indent="0">
              <a:buNone/>
            </a:pPr>
            <a:r>
              <a:rPr lang="en-US" sz="3200"/>
              <a:t>Beth </a:t>
            </a:r>
            <a:r>
              <a:rPr lang="en-US" sz="3200" err="1"/>
              <a:t>i’w</a:t>
            </a:r>
            <a:r>
              <a:rPr lang="en-US" sz="3200"/>
              <a:t> </a:t>
            </a:r>
            <a:r>
              <a:rPr lang="en-US" sz="3200" err="1"/>
              <a:t>ddisgwyl</a:t>
            </a:r>
            <a:endParaRPr lang="en-US" sz="3200"/>
          </a:p>
          <a:p>
            <a:pPr marL="0" indent="0">
              <a:buNone/>
            </a:pPr>
            <a:endParaRPr lang="en-US" sz="3200">
              <a:ea typeface="+mn-lt"/>
              <a:cs typeface="+mn-lt"/>
            </a:endParaRPr>
          </a:p>
          <a:p>
            <a:pPr marL="0" indent="0">
              <a:buNone/>
            </a:pPr>
            <a:r>
              <a:rPr lang="en-GB" sz="3200">
                <a:ea typeface="+mn-lt"/>
                <a:cs typeface="+mn-lt"/>
              </a:rPr>
              <a:t>09:30-10.00 - </a:t>
            </a:r>
            <a:r>
              <a:rPr lang="en-GB" sz="3200" err="1">
                <a:ea typeface="+mn-lt"/>
                <a:cs typeface="+mn-lt"/>
              </a:rPr>
              <a:t>Croeso</a:t>
            </a:r>
            <a:endParaRPr lang="en-GB" sz="3200">
              <a:ea typeface="+mn-lt"/>
              <a:cs typeface="+mn-lt"/>
            </a:endParaRPr>
          </a:p>
          <a:p>
            <a:pPr marL="0" indent="0">
              <a:buNone/>
            </a:pPr>
            <a:r>
              <a:rPr lang="en-GB" sz="3200">
                <a:ea typeface="+mn-lt"/>
                <a:cs typeface="+mn-lt"/>
              </a:rPr>
              <a:t>10.00-11.30 – </a:t>
            </a:r>
            <a:r>
              <a:rPr lang="en-GB" sz="3200" err="1">
                <a:ea typeface="+mn-lt"/>
                <a:cs typeface="+mn-lt"/>
              </a:rPr>
              <a:t>Sesiwn</a:t>
            </a:r>
            <a:r>
              <a:rPr lang="en-GB" sz="3200">
                <a:ea typeface="+mn-lt"/>
                <a:cs typeface="+mn-lt"/>
              </a:rPr>
              <a:t> 1 11.45-13.00 – </a:t>
            </a:r>
            <a:r>
              <a:rPr lang="en-GB" sz="3200" err="1">
                <a:ea typeface="+mn-lt"/>
                <a:cs typeface="+mn-lt"/>
              </a:rPr>
              <a:t>Holi’r</a:t>
            </a:r>
            <a:r>
              <a:rPr lang="en-GB" sz="3200">
                <a:ea typeface="+mn-lt"/>
                <a:cs typeface="+mn-lt"/>
              </a:rPr>
              <a:t> </a:t>
            </a:r>
            <a:r>
              <a:rPr lang="en-GB" sz="3200" err="1">
                <a:ea typeface="+mn-lt"/>
                <a:cs typeface="+mn-lt"/>
              </a:rPr>
              <a:t>Arbenigwr</a:t>
            </a:r>
            <a:r>
              <a:rPr lang="en-GB" sz="3200">
                <a:ea typeface="+mn-lt"/>
                <a:cs typeface="+mn-lt"/>
              </a:rPr>
              <a:t> </a:t>
            </a:r>
            <a:endParaRPr lang="en-US" sz="3200">
              <a:ea typeface="+mn-lt"/>
              <a:cs typeface="+mn-lt"/>
            </a:endParaRPr>
          </a:p>
          <a:p>
            <a:pPr marL="0" indent="0">
              <a:buNone/>
            </a:pPr>
            <a:r>
              <a:rPr lang="en-GB" sz="3200">
                <a:ea typeface="+mn-lt"/>
                <a:cs typeface="+mn-lt"/>
              </a:rPr>
              <a:t>13.30-15.00 </a:t>
            </a:r>
            <a:r>
              <a:rPr lang="en-GB" sz="3200" err="1">
                <a:ea typeface="+mn-lt"/>
                <a:cs typeface="+mn-lt"/>
              </a:rPr>
              <a:t>Sesiwn</a:t>
            </a:r>
            <a:r>
              <a:rPr lang="en-GB" sz="3200">
                <a:ea typeface="+mn-lt"/>
                <a:cs typeface="+mn-lt"/>
              </a:rPr>
              <a:t> 3</a:t>
            </a:r>
          </a:p>
          <a:p>
            <a:pPr marL="0" indent="0">
              <a:buNone/>
            </a:pPr>
            <a:r>
              <a:rPr lang="en-GB" sz="3200">
                <a:ea typeface="+mn-lt"/>
                <a:cs typeface="+mn-lt"/>
              </a:rPr>
              <a:t>15.05-15.15 </a:t>
            </a:r>
            <a:r>
              <a:rPr lang="en-GB" sz="3200" err="1">
                <a:ea typeface="+mn-lt"/>
                <a:cs typeface="+mn-lt"/>
              </a:rPr>
              <a:t>Sesiwn</a:t>
            </a:r>
            <a:r>
              <a:rPr lang="en-GB" sz="3200">
                <a:ea typeface="+mn-lt"/>
                <a:cs typeface="+mn-lt"/>
              </a:rPr>
              <a:t> 4</a:t>
            </a:r>
            <a:endParaRPr lang="en-US" sz="3200">
              <a:ea typeface="+mn-lt"/>
              <a:cs typeface="+mn-lt"/>
            </a:endParaRPr>
          </a:p>
          <a:p>
            <a:pPr marL="0" indent="0">
              <a:buNone/>
            </a:pPr>
            <a:endParaRPr lang="en-US" sz="3200"/>
          </a:p>
        </p:txBody>
      </p:sp>
      <p:sp>
        <p:nvSpPr>
          <p:cNvPr id="4" name="Content Placeholder 3">
            <a:extLst>
              <a:ext uri="{FF2B5EF4-FFF2-40B4-BE49-F238E27FC236}">
                <a16:creationId xmlns:a16="http://schemas.microsoft.com/office/drawing/2014/main" id="{A052E9EC-2185-49AE-BAF9-CAAEDD40C6F8}"/>
              </a:ext>
            </a:extLst>
          </p:cNvPr>
          <p:cNvSpPr>
            <a:spLocks noGrp="1"/>
          </p:cNvSpPr>
          <p:nvPr>
            <p:ph sz="half" idx="2"/>
          </p:nvPr>
        </p:nvSpPr>
        <p:spPr>
          <a:xfrm>
            <a:off x="4572000" y="1597416"/>
            <a:ext cx="3886200" cy="4351338"/>
          </a:xfrm>
        </p:spPr>
        <p:txBody>
          <a:bodyPr>
            <a:normAutofit fontScale="92500"/>
          </a:bodyPr>
          <a:lstStyle/>
          <a:p>
            <a:pPr marL="0" indent="0">
              <a:buNone/>
            </a:pPr>
            <a:r>
              <a:rPr lang="en-US" sz="3200" i="1"/>
              <a:t>What to expect</a:t>
            </a:r>
          </a:p>
          <a:p>
            <a:pPr marL="0" indent="0">
              <a:buNone/>
            </a:pPr>
            <a:endParaRPr lang="en-US" sz="3200" i="1">
              <a:ea typeface="+mn-lt"/>
              <a:cs typeface="+mn-lt"/>
            </a:endParaRPr>
          </a:p>
          <a:p>
            <a:pPr marL="0" indent="0">
              <a:buNone/>
            </a:pPr>
            <a:r>
              <a:rPr lang="en-GB" sz="3200" i="1">
                <a:ea typeface="+mn-lt"/>
                <a:cs typeface="+mn-lt"/>
              </a:rPr>
              <a:t>09:30-10.00 - Welcome </a:t>
            </a:r>
          </a:p>
          <a:p>
            <a:pPr marL="0" indent="0">
              <a:buNone/>
            </a:pPr>
            <a:r>
              <a:rPr lang="en-GB" sz="3200" i="1">
                <a:ea typeface="+mn-lt"/>
                <a:cs typeface="+mn-lt"/>
              </a:rPr>
              <a:t>10.00-11.30 – Session 1</a:t>
            </a:r>
          </a:p>
          <a:p>
            <a:pPr marL="0" indent="0">
              <a:buNone/>
            </a:pPr>
            <a:r>
              <a:rPr lang="en-GB" sz="3200" i="1">
                <a:ea typeface="+mn-lt"/>
                <a:cs typeface="+mn-lt"/>
              </a:rPr>
              <a:t>11.45-13.00 – Ask the Expert</a:t>
            </a:r>
            <a:endParaRPr lang="en-US" sz="3200" i="1">
              <a:ea typeface="+mn-lt"/>
              <a:cs typeface="+mn-lt"/>
            </a:endParaRPr>
          </a:p>
          <a:p>
            <a:pPr marL="0" indent="0">
              <a:buNone/>
            </a:pPr>
            <a:r>
              <a:rPr lang="en-GB" sz="3200" i="1">
                <a:ea typeface="+mn-lt"/>
                <a:cs typeface="+mn-lt"/>
              </a:rPr>
              <a:t>13.30-15.00 – Session 3</a:t>
            </a:r>
          </a:p>
          <a:p>
            <a:pPr marL="0" indent="0">
              <a:buNone/>
            </a:pPr>
            <a:r>
              <a:rPr lang="en-GB" sz="3200" i="1">
                <a:ea typeface="+mn-lt"/>
                <a:cs typeface="+mn-lt"/>
              </a:rPr>
              <a:t>15.05-15.15 – Session 4</a:t>
            </a:r>
            <a:endParaRPr lang="en-GB"/>
          </a:p>
        </p:txBody>
      </p:sp>
    </p:spTree>
    <p:extLst>
      <p:ext uri="{BB962C8B-B14F-4D97-AF65-F5344CB8AC3E}">
        <p14:creationId xmlns:p14="http://schemas.microsoft.com/office/powerpoint/2010/main" val="1497067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2172559"/>
            <a:ext cx="4054366" cy="4543359"/>
          </a:xfrm>
        </p:spPr>
        <p:txBody>
          <a:bodyPr>
            <a:normAutofit fontScale="90000"/>
          </a:bodyPr>
          <a:lstStyle/>
          <a:p>
            <a:pPr algn="l"/>
            <a:r>
              <a:rPr lang="en-US" err="1">
                <a:solidFill>
                  <a:schemeClr val="bg1"/>
                </a:solidFill>
                <a:latin typeface="Helvetica" pitchFamily="2" charset="0"/>
              </a:rPr>
              <a:t>Unrhyw</a:t>
            </a:r>
            <a:r>
              <a:rPr lang="en-US">
                <a:solidFill>
                  <a:schemeClr val="bg1"/>
                </a:solidFill>
                <a:latin typeface="Helvetica" pitchFamily="2" charset="0"/>
              </a:rPr>
              <a:t> </a:t>
            </a:r>
            <a:r>
              <a:rPr lang="en-US" err="1">
                <a:solidFill>
                  <a:schemeClr val="bg1"/>
                </a:solidFill>
                <a:latin typeface="Helvetica" pitchFamily="2" charset="0"/>
              </a:rPr>
              <a:t>gwestiynau</a:t>
            </a:r>
            <a:r>
              <a:rPr lang="en-US">
                <a:solidFill>
                  <a:schemeClr val="bg1"/>
                </a:solidFill>
                <a:latin typeface="Helvetica" pitchFamily="2" charset="0"/>
              </a:rPr>
              <a:t> mor belled?</a:t>
            </a:r>
            <a:br>
              <a:rPr lang="en-US">
                <a:solidFill>
                  <a:schemeClr val="bg1"/>
                </a:solidFill>
                <a:latin typeface="Helvetica" pitchFamily="2" charset="0"/>
              </a:rPr>
            </a:br>
            <a:br>
              <a:rPr lang="en-US">
                <a:solidFill>
                  <a:schemeClr val="bg1"/>
                </a:solidFill>
                <a:latin typeface="Helvetica" pitchFamily="2" charset="0"/>
              </a:rPr>
            </a:br>
            <a:r>
              <a:rPr lang="en-US" i="1">
                <a:solidFill>
                  <a:schemeClr val="bg1"/>
                </a:solidFill>
                <a:latin typeface="Helvetica" pitchFamily="2" charset="0"/>
              </a:rPr>
              <a:t>Any questions so far?</a:t>
            </a: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3634290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F3A676D-5377-4FB1-8CB2-1B8824AC5693}"/>
              </a:ext>
            </a:extLst>
          </p:cNvPr>
          <p:cNvSpPr txBox="1">
            <a:spLocks/>
          </p:cNvSpPr>
          <p:nvPr/>
        </p:nvSpPr>
        <p:spPr>
          <a:xfrm>
            <a:off x="201326" y="223457"/>
            <a:ext cx="7320631"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t>Dod i adnabod eich gilydd</a:t>
            </a:r>
            <a:endParaRPr lang="en-US" b="1" dirty="0"/>
          </a:p>
          <a:p>
            <a:r>
              <a:rPr lang="en-US" b="1" i="1" dirty="0"/>
              <a:t>Getting to know each other </a:t>
            </a:r>
            <a:endParaRPr lang="en-US" sz="4000" i="1" dirty="0"/>
          </a:p>
          <a:p>
            <a:endParaRPr lang="en-US" b="1" dirty="0"/>
          </a:p>
          <a:p>
            <a:endParaRPr lang="en-US" sz="4000" dirty="0">
              <a:cs typeface="Calibri Light"/>
            </a:endParaRPr>
          </a:p>
          <a:p>
            <a:endParaRPr lang="en-US" sz="4000" dirty="0">
              <a:cs typeface="Calibri Light"/>
            </a:endParaRPr>
          </a:p>
          <a:p>
            <a:endParaRPr lang="en-US" sz="4000" dirty="0">
              <a:cs typeface="Calibri Light"/>
            </a:endParaRPr>
          </a:p>
          <a:p>
            <a:endParaRPr lang="en-US" sz="4000" dirty="0">
              <a:cs typeface="Calibri Light"/>
            </a:endParaRPr>
          </a:p>
        </p:txBody>
      </p:sp>
      <p:sp>
        <p:nvSpPr>
          <p:cNvPr id="4" name="TextBox 3">
            <a:extLst>
              <a:ext uri="{FF2B5EF4-FFF2-40B4-BE49-F238E27FC236}">
                <a16:creationId xmlns:a16="http://schemas.microsoft.com/office/drawing/2014/main" id="{F65CE1F8-31C4-4FF1-A152-C70CAD1E8CCC}"/>
              </a:ext>
            </a:extLst>
          </p:cNvPr>
          <p:cNvSpPr txBox="1"/>
          <p:nvPr/>
        </p:nvSpPr>
        <p:spPr>
          <a:xfrm>
            <a:off x="4148106" y="1850222"/>
            <a:ext cx="337385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i="1">
                <a:cs typeface="Calibri"/>
              </a:rPr>
              <a:t>Take a few minutes to have a chat with each other and ask the questions:</a:t>
            </a:r>
          </a:p>
          <a:p>
            <a:pPr marL="342900" indent="-342900">
              <a:buFont typeface="Arial" panose="020B0604020202020204" pitchFamily="34" charset="0"/>
              <a:buChar char="•"/>
            </a:pPr>
            <a:r>
              <a:rPr lang="en-US" sz="2400" i="1">
                <a:cs typeface="Calibri"/>
              </a:rPr>
              <a:t>What do you want to achieve?</a:t>
            </a:r>
          </a:p>
          <a:p>
            <a:pPr marL="342900" indent="-342900">
              <a:buFont typeface="Arial" panose="020B0604020202020204" pitchFamily="34" charset="0"/>
              <a:buChar char="•"/>
            </a:pPr>
            <a:r>
              <a:rPr lang="en-US" sz="2400" i="1">
                <a:cs typeface="Calibri"/>
              </a:rPr>
              <a:t>How will you do that?</a:t>
            </a:r>
          </a:p>
          <a:p>
            <a:pPr marL="342900" indent="-342900">
              <a:buFont typeface="Arial" panose="020B0604020202020204" pitchFamily="34" charset="0"/>
              <a:buChar char="•"/>
            </a:pPr>
            <a:r>
              <a:rPr lang="en-US" sz="2400" i="1">
                <a:cs typeface="Calibri"/>
              </a:rPr>
              <a:t>Do you have a plan?</a:t>
            </a:r>
          </a:p>
          <a:p>
            <a:pPr marL="342900" indent="-342900">
              <a:buFont typeface="Arial" panose="020B0604020202020204" pitchFamily="34" charset="0"/>
              <a:buChar char="•"/>
            </a:pPr>
            <a:r>
              <a:rPr lang="en-US" sz="2400" i="1">
                <a:cs typeface="Calibri"/>
              </a:rPr>
              <a:t>Can you manage your time?</a:t>
            </a:r>
          </a:p>
          <a:p>
            <a:r>
              <a:rPr lang="en-US" sz="2400">
                <a:cs typeface="Calibri"/>
              </a:rPr>
              <a:t> </a:t>
            </a:r>
          </a:p>
        </p:txBody>
      </p:sp>
      <p:sp>
        <p:nvSpPr>
          <p:cNvPr id="7" name="TextBox 6">
            <a:extLst>
              <a:ext uri="{FF2B5EF4-FFF2-40B4-BE49-F238E27FC236}">
                <a16:creationId xmlns:a16="http://schemas.microsoft.com/office/drawing/2014/main" id="{CC48ECBD-5AAF-4D3B-9323-F2A9EE05B643}"/>
              </a:ext>
            </a:extLst>
          </p:cNvPr>
          <p:cNvSpPr txBox="1"/>
          <p:nvPr/>
        </p:nvSpPr>
        <p:spPr>
          <a:xfrm>
            <a:off x="291678" y="1850222"/>
            <a:ext cx="349914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dirty="0">
                <a:cs typeface="Calibri"/>
              </a:rPr>
              <a:t>Cymrwch rai munudau i gael sgwrs gyda’ch gilydd a gofynnwych y cwestiynau:</a:t>
            </a:r>
          </a:p>
          <a:p>
            <a:pPr marL="342900" indent="-342900">
              <a:buFont typeface="Arial" panose="020B0604020202020204" pitchFamily="34" charset="0"/>
              <a:buChar char="•"/>
            </a:pPr>
            <a:r>
              <a:rPr lang="cy-GB" sz="2400" dirty="0">
                <a:cs typeface="Calibri"/>
              </a:rPr>
              <a:t>Beth ydych chi am gyflawni?</a:t>
            </a:r>
          </a:p>
          <a:p>
            <a:pPr marL="342900" indent="-342900">
              <a:buFont typeface="Arial" panose="020B0604020202020204" pitchFamily="34" charset="0"/>
              <a:buChar char="•"/>
            </a:pPr>
            <a:r>
              <a:rPr lang="cy-GB" sz="2400" dirty="0">
                <a:cs typeface="Calibri"/>
              </a:rPr>
              <a:t>Sut y gwnewch chi hynny?</a:t>
            </a:r>
          </a:p>
          <a:p>
            <a:pPr marL="342900" indent="-342900">
              <a:buFont typeface="Arial" panose="020B0604020202020204" pitchFamily="34" charset="0"/>
              <a:buChar char="•"/>
            </a:pPr>
            <a:r>
              <a:rPr lang="cy-GB" sz="2400" dirty="0">
                <a:cs typeface="Calibri"/>
              </a:rPr>
              <a:t>Oes cynllun gyda chi?</a:t>
            </a:r>
          </a:p>
          <a:p>
            <a:pPr marL="342900" indent="-342900">
              <a:buFont typeface="Arial" panose="020B0604020202020204" pitchFamily="34" charset="0"/>
              <a:buChar char="•"/>
            </a:pPr>
            <a:r>
              <a:rPr lang="cy-GB" sz="2400" dirty="0">
                <a:cs typeface="Calibri"/>
              </a:rPr>
              <a:t>Allwch chi reoli eich amser?</a:t>
            </a:r>
          </a:p>
          <a:p>
            <a:r>
              <a:rPr lang="en-US" sz="2400" dirty="0">
                <a:cs typeface="Calibri"/>
              </a:rPr>
              <a:t> </a:t>
            </a:r>
          </a:p>
        </p:txBody>
      </p:sp>
    </p:spTree>
    <p:extLst>
      <p:ext uri="{BB962C8B-B14F-4D97-AF65-F5344CB8AC3E}">
        <p14:creationId xmlns:p14="http://schemas.microsoft.com/office/powerpoint/2010/main" val="838055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927F-2A3C-824D-9712-DB7123F02A88}"/>
              </a:ext>
            </a:extLst>
          </p:cNvPr>
          <p:cNvSpPr>
            <a:spLocks noGrp="1"/>
          </p:cNvSpPr>
          <p:nvPr>
            <p:ph type="title"/>
          </p:nvPr>
        </p:nvSpPr>
        <p:spPr/>
        <p:txBody>
          <a:bodyPr/>
          <a:lstStyle/>
          <a:p>
            <a:r>
              <a:rPr lang="en-GB" dirty="0" err="1"/>
              <a:t>Asesiad</a:t>
            </a:r>
            <a:r>
              <a:rPr lang="en-GB" dirty="0"/>
              <a:t>:</a:t>
            </a:r>
            <a:br>
              <a:rPr lang="en-GB" dirty="0"/>
            </a:br>
            <a:r>
              <a:rPr lang="en-GB" i="1" dirty="0"/>
              <a:t>Assessment: </a:t>
            </a:r>
          </a:p>
        </p:txBody>
      </p:sp>
      <p:sp>
        <p:nvSpPr>
          <p:cNvPr id="3" name="Content Placeholder 2">
            <a:extLst>
              <a:ext uri="{FF2B5EF4-FFF2-40B4-BE49-F238E27FC236}">
                <a16:creationId xmlns:a16="http://schemas.microsoft.com/office/drawing/2014/main" id="{E1EFF97C-9924-FA4F-A22C-4274425AA024}"/>
              </a:ext>
            </a:extLst>
          </p:cNvPr>
          <p:cNvSpPr>
            <a:spLocks noGrp="1"/>
          </p:cNvSpPr>
          <p:nvPr>
            <p:ph sz="half" idx="1"/>
          </p:nvPr>
        </p:nvSpPr>
        <p:spPr/>
        <p:txBody>
          <a:bodyPr>
            <a:normAutofit fontScale="92500" lnSpcReduction="20000"/>
          </a:bodyPr>
          <a:lstStyle/>
          <a:p>
            <a:r>
              <a:rPr lang="cy-GB" dirty="0"/>
              <a:t>Cr</a:t>
            </a:r>
            <a:r>
              <a:rPr lang="cy-GB" dirty="0">
                <a:cs typeface="Arial" panose="020B0604020202020204" pitchFamily="34" charset="0"/>
              </a:rPr>
              <a:t>ëwch strategaethau i gefnogi ymarfer cynhwysol yn y dosbarth ac adfyfyriwch ar eu heffeithiolrwydd yn y dosbarth (4,000 o eiriau)</a:t>
            </a:r>
          </a:p>
          <a:p>
            <a:endParaRPr lang="cy-GB" dirty="0">
              <a:latin typeface="Arial" panose="020B0604020202020204" pitchFamily="34" charset="0"/>
              <a:cs typeface="Arial" panose="020B0604020202020204" pitchFamily="34" charset="0"/>
            </a:endParaRPr>
          </a:p>
          <a:p>
            <a:r>
              <a:rPr lang="cy-GB" dirty="0"/>
              <a:t>Canllaw Asesu:</a:t>
            </a:r>
          </a:p>
          <a:p>
            <a:r>
              <a:rPr lang="cy-GB" sz="2400" dirty="0"/>
              <a:t>Nodwch a thrafodwch </a:t>
            </a:r>
            <a:r>
              <a:rPr lang="cy-GB" sz="2400" b="1" dirty="0"/>
              <a:t>hyd at dair </a:t>
            </a:r>
            <a:r>
              <a:rPr lang="cy-GB" sz="2400" dirty="0"/>
              <a:t>strategaeth rydych chi wedi’u gweithredu yn eich addysgu i gefnogi ymarfer cynhwysol</a:t>
            </a:r>
          </a:p>
        </p:txBody>
      </p:sp>
      <p:sp>
        <p:nvSpPr>
          <p:cNvPr id="4" name="Content Placeholder 3">
            <a:extLst>
              <a:ext uri="{FF2B5EF4-FFF2-40B4-BE49-F238E27FC236}">
                <a16:creationId xmlns:a16="http://schemas.microsoft.com/office/drawing/2014/main" id="{6DB177CB-54E3-4391-8BC9-6B74A5F7B009}"/>
              </a:ext>
            </a:extLst>
          </p:cNvPr>
          <p:cNvSpPr>
            <a:spLocks noGrp="1"/>
          </p:cNvSpPr>
          <p:nvPr>
            <p:ph sz="half" idx="2"/>
          </p:nvPr>
        </p:nvSpPr>
        <p:spPr/>
        <p:txBody>
          <a:bodyPr>
            <a:normAutofit fontScale="92500" lnSpcReduction="20000"/>
          </a:bodyPr>
          <a:lstStyle/>
          <a:p>
            <a:r>
              <a:rPr lang="en-GB" i="1"/>
              <a:t>Create strategies to support inclusive classroom practice and a reflection of their effectiveness in the classroom (4,000 words)</a:t>
            </a:r>
          </a:p>
          <a:p>
            <a:endParaRPr lang="en-GB" i="1"/>
          </a:p>
          <a:p>
            <a:r>
              <a:rPr lang="en-GB" i="1"/>
              <a:t>Assessment Guidance:</a:t>
            </a:r>
          </a:p>
          <a:p>
            <a:pPr lvl="1"/>
            <a:r>
              <a:rPr lang="en-GB" i="1"/>
              <a:t>Identify and discuss </a:t>
            </a:r>
            <a:r>
              <a:rPr lang="en-GB" b="1" i="1"/>
              <a:t>up to three </a:t>
            </a:r>
            <a:r>
              <a:rPr lang="en-GB" i="1"/>
              <a:t>strategies that you have implemented in your teaching to support inclusive practice</a:t>
            </a:r>
          </a:p>
          <a:p>
            <a:endParaRPr lang="en-GB"/>
          </a:p>
        </p:txBody>
      </p:sp>
    </p:spTree>
    <p:extLst>
      <p:ext uri="{BB962C8B-B14F-4D97-AF65-F5344CB8AC3E}">
        <p14:creationId xmlns:p14="http://schemas.microsoft.com/office/powerpoint/2010/main" val="4111171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4FDB-2DDE-8647-BDAC-FECFA87C3410}"/>
              </a:ext>
            </a:extLst>
          </p:cNvPr>
          <p:cNvSpPr>
            <a:spLocks noGrp="1"/>
          </p:cNvSpPr>
          <p:nvPr>
            <p:ph type="title"/>
          </p:nvPr>
        </p:nvSpPr>
        <p:spPr/>
        <p:txBody>
          <a:bodyPr/>
          <a:lstStyle/>
          <a:p>
            <a:r>
              <a:rPr lang="cy-GB" dirty="0"/>
              <a:t>Strwythur</a:t>
            </a:r>
            <a:br>
              <a:rPr lang="en-GB" dirty="0"/>
            </a:br>
            <a:r>
              <a:rPr lang="en-GB" i="1" dirty="0"/>
              <a:t>Structure</a:t>
            </a:r>
          </a:p>
        </p:txBody>
      </p:sp>
      <p:sp>
        <p:nvSpPr>
          <p:cNvPr id="3" name="Content Placeholder 2">
            <a:extLst>
              <a:ext uri="{FF2B5EF4-FFF2-40B4-BE49-F238E27FC236}">
                <a16:creationId xmlns:a16="http://schemas.microsoft.com/office/drawing/2014/main" id="{894FECB0-E7AB-3143-84DD-25726D40F59E}"/>
              </a:ext>
            </a:extLst>
          </p:cNvPr>
          <p:cNvSpPr>
            <a:spLocks noGrp="1"/>
          </p:cNvSpPr>
          <p:nvPr>
            <p:ph sz="half" idx="1"/>
          </p:nvPr>
        </p:nvSpPr>
        <p:spPr/>
        <p:txBody>
          <a:bodyPr>
            <a:normAutofit lnSpcReduction="10000"/>
          </a:bodyPr>
          <a:lstStyle/>
          <a:p>
            <a:pPr marL="0" indent="0">
              <a:buNone/>
            </a:pPr>
            <a:r>
              <a:rPr lang="cy-GB" dirty="0"/>
              <a:t>Adran 1:</a:t>
            </a:r>
          </a:p>
          <a:p>
            <a:pPr marL="0" indent="0">
              <a:buNone/>
            </a:pPr>
            <a:r>
              <a:rPr lang="cy-GB" dirty="0"/>
              <a:t>Darparwch drosolwg o gynhwysiant yn eich lleoliad, gan gysylltu’n feirniadol gyda dadleuon cyfredol am gynhwysiant.  Sut mae hyn yn cysylltu gyda deddfwriaeth a pholisi cyfredol? Ydy e’n herio ymarfer cyfredol? Ac, a oes angen hyn?   </a:t>
            </a:r>
          </a:p>
        </p:txBody>
      </p:sp>
      <p:sp>
        <p:nvSpPr>
          <p:cNvPr id="5" name="Content Placeholder 4">
            <a:extLst>
              <a:ext uri="{FF2B5EF4-FFF2-40B4-BE49-F238E27FC236}">
                <a16:creationId xmlns:a16="http://schemas.microsoft.com/office/drawing/2014/main" id="{5DAB01B5-AA9C-4066-9351-830FB88AE647}"/>
              </a:ext>
            </a:extLst>
          </p:cNvPr>
          <p:cNvSpPr>
            <a:spLocks noGrp="1"/>
          </p:cNvSpPr>
          <p:nvPr>
            <p:ph sz="half" idx="2"/>
          </p:nvPr>
        </p:nvSpPr>
        <p:spPr/>
        <p:txBody>
          <a:bodyPr>
            <a:normAutofit lnSpcReduction="10000"/>
          </a:bodyPr>
          <a:lstStyle/>
          <a:p>
            <a:pPr marL="0" indent="0">
              <a:buNone/>
            </a:pPr>
            <a:r>
              <a:rPr lang="en-GB" i="1" dirty="0"/>
              <a:t>Section 1: </a:t>
            </a:r>
            <a:endParaRPr lang="en-GB" dirty="0"/>
          </a:p>
          <a:p>
            <a:pPr marL="0" indent="0">
              <a:buNone/>
            </a:pPr>
            <a:r>
              <a:rPr lang="en-GB" i="1" dirty="0"/>
              <a:t>Provide an overview of inclusion in your setting, critically engaging with the current debates around inclusion. How does this connect with current legislation and policy?  Does it challenge current practice? And is it necessary?     </a:t>
            </a:r>
          </a:p>
          <a:p>
            <a:endParaRPr lang="en-GB" dirty="0"/>
          </a:p>
        </p:txBody>
      </p:sp>
      <p:sp>
        <p:nvSpPr>
          <p:cNvPr id="4" name="TextBox 3">
            <a:extLst>
              <a:ext uri="{FF2B5EF4-FFF2-40B4-BE49-F238E27FC236}">
                <a16:creationId xmlns:a16="http://schemas.microsoft.com/office/drawing/2014/main" id="{5B6C2934-E861-7241-96EE-7C1CE7BF2628}"/>
              </a:ext>
            </a:extLst>
          </p:cNvPr>
          <p:cNvSpPr txBox="1"/>
          <p:nvPr/>
        </p:nvSpPr>
        <p:spPr>
          <a:xfrm>
            <a:off x="6209290" y="5575342"/>
            <a:ext cx="2714625" cy="369332"/>
          </a:xfrm>
          <a:prstGeom prst="rect">
            <a:avLst/>
          </a:prstGeom>
          <a:noFill/>
        </p:spPr>
        <p:txBody>
          <a:bodyPr wrap="square" rtlCol="0">
            <a:spAutoFit/>
          </a:bodyPr>
          <a:lstStyle/>
          <a:p>
            <a:r>
              <a:rPr lang="en-GB"/>
              <a:t>Approx. 500 words</a:t>
            </a:r>
          </a:p>
        </p:txBody>
      </p:sp>
      <p:sp>
        <p:nvSpPr>
          <p:cNvPr id="6" name="TextBox 5">
            <a:extLst>
              <a:ext uri="{FF2B5EF4-FFF2-40B4-BE49-F238E27FC236}">
                <a16:creationId xmlns:a16="http://schemas.microsoft.com/office/drawing/2014/main" id="{7B056D58-1573-490C-B40C-134939A48B54}"/>
              </a:ext>
            </a:extLst>
          </p:cNvPr>
          <p:cNvSpPr txBox="1"/>
          <p:nvPr/>
        </p:nvSpPr>
        <p:spPr>
          <a:xfrm>
            <a:off x="3086100" y="5655075"/>
            <a:ext cx="2714625" cy="369332"/>
          </a:xfrm>
          <a:prstGeom prst="rect">
            <a:avLst/>
          </a:prstGeom>
          <a:noFill/>
        </p:spPr>
        <p:txBody>
          <a:bodyPr wrap="square" rtlCol="0">
            <a:spAutoFit/>
          </a:bodyPr>
          <a:lstStyle/>
          <a:p>
            <a:r>
              <a:rPr lang="en-GB" err="1"/>
              <a:t>Tua</a:t>
            </a:r>
            <a:r>
              <a:rPr lang="en-GB"/>
              <a:t> 500 gair</a:t>
            </a:r>
          </a:p>
        </p:txBody>
      </p:sp>
    </p:spTree>
    <p:extLst>
      <p:ext uri="{BB962C8B-B14F-4D97-AF65-F5344CB8AC3E}">
        <p14:creationId xmlns:p14="http://schemas.microsoft.com/office/powerpoint/2010/main" val="3038337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1235B-5729-1540-AD44-5D120FD9DE20}"/>
              </a:ext>
            </a:extLst>
          </p:cNvPr>
          <p:cNvSpPr>
            <a:spLocks noGrp="1"/>
          </p:cNvSpPr>
          <p:nvPr>
            <p:ph type="title"/>
          </p:nvPr>
        </p:nvSpPr>
        <p:spPr/>
        <p:txBody>
          <a:bodyPr/>
          <a:lstStyle/>
          <a:p>
            <a:r>
              <a:rPr lang="cy-GB" dirty="0"/>
              <a:t>Strwythur</a:t>
            </a:r>
            <a:br>
              <a:rPr lang="en-GB" dirty="0"/>
            </a:br>
            <a:r>
              <a:rPr lang="en-GB" i="1" dirty="0"/>
              <a:t>Structure</a:t>
            </a:r>
          </a:p>
        </p:txBody>
      </p:sp>
      <p:sp>
        <p:nvSpPr>
          <p:cNvPr id="3" name="Content Placeholder 2">
            <a:extLst>
              <a:ext uri="{FF2B5EF4-FFF2-40B4-BE49-F238E27FC236}">
                <a16:creationId xmlns:a16="http://schemas.microsoft.com/office/drawing/2014/main" id="{918F82EF-9E2B-D64B-81B0-C108886473CB}"/>
              </a:ext>
            </a:extLst>
          </p:cNvPr>
          <p:cNvSpPr>
            <a:spLocks noGrp="1"/>
          </p:cNvSpPr>
          <p:nvPr>
            <p:ph sz="half" idx="1"/>
          </p:nvPr>
        </p:nvSpPr>
        <p:spPr>
          <a:xfrm>
            <a:off x="166133" y="1630095"/>
            <a:ext cx="3886200" cy="4351338"/>
          </a:xfrm>
        </p:spPr>
        <p:txBody>
          <a:bodyPr>
            <a:normAutofit fontScale="32500" lnSpcReduction="20000"/>
          </a:bodyPr>
          <a:lstStyle/>
          <a:p>
            <a:pPr marL="0" indent="0" fontAlgn="base">
              <a:buNone/>
            </a:pPr>
            <a:r>
              <a:rPr lang="cy-GB" sz="4600" dirty="0"/>
              <a:t>Gan ddefnyddio theori adfyfyrio canfyddadwy i strwythuro eich ymateb a chan dynnu ar lenyddiaeth i gefnogi eich trafodaeth, trafodwch strategaethau rydych wedi’u defnyddio i gefnogi cynhwysiant yn eich ystafell ddosbarth. Wrth adfyfyrio dylech:</a:t>
            </a:r>
          </a:p>
          <a:p>
            <a:pPr fontAlgn="base"/>
            <a:r>
              <a:rPr lang="cy-GB" sz="4600" dirty="0"/>
              <a:t>Nodi a disgrifio strategaethau i gefnogi ymarfer cynhwysol yn y dosbarth</a:t>
            </a:r>
          </a:p>
          <a:p>
            <a:pPr fontAlgn="base"/>
            <a:r>
              <a:rPr lang="cy-GB" sz="4600" dirty="0"/>
              <a:t>Sut rydych chi wedi defnyddio’r strategaethau mewn ymarfer ac i ba bwrpas?</a:t>
            </a:r>
          </a:p>
          <a:p>
            <a:pPr fontAlgn="base"/>
            <a:r>
              <a:rPr lang="cy-GB" sz="4600" dirty="0"/>
              <a:t>Beth oedd yr heriau a wynebwyd gan y dysgwyr a sut mae’r strategaethau a weithredwyd yn diwallu’r anghenion hynny?</a:t>
            </a:r>
          </a:p>
          <a:p>
            <a:pPr fontAlgn="base"/>
            <a:r>
              <a:rPr lang="cy-GB" sz="4600" dirty="0"/>
              <a:t>Pa heriau a wynebwyd wrth weithredu’r strategaethau?</a:t>
            </a:r>
          </a:p>
          <a:p>
            <a:pPr fontAlgn="base"/>
            <a:r>
              <a:rPr lang="cy-GB" sz="4600" dirty="0"/>
              <a:t>Archwilio cymhwysiad y strategaethau a nodwyd mewn cyd-destun ehangach, er enghraifft wrth weithio ar y cyd gydag eraill.</a:t>
            </a:r>
          </a:p>
          <a:p>
            <a:pPr fontAlgn="base"/>
            <a:r>
              <a:rPr lang="cy-GB" sz="4600" dirty="0"/>
              <a:t>Sut allwch chi herio ymarfer cyfredol a dylanwadu ar newid?</a:t>
            </a:r>
          </a:p>
          <a:p>
            <a:endParaRPr lang="en-GB" dirty="0"/>
          </a:p>
        </p:txBody>
      </p:sp>
      <p:sp>
        <p:nvSpPr>
          <p:cNvPr id="4" name="Content Placeholder 3">
            <a:extLst>
              <a:ext uri="{FF2B5EF4-FFF2-40B4-BE49-F238E27FC236}">
                <a16:creationId xmlns:a16="http://schemas.microsoft.com/office/drawing/2014/main" id="{EDE89D4B-62BC-4060-B80F-E1A92426343B}"/>
              </a:ext>
            </a:extLst>
          </p:cNvPr>
          <p:cNvSpPr>
            <a:spLocks noGrp="1"/>
          </p:cNvSpPr>
          <p:nvPr>
            <p:ph sz="half" idx="2"/>
          </p:nvPr>
        </p:nvSpPr>
        <p:spPr>
          <a:xfrm>
            <a:off x="4162866" y="1768207"/>
            <a:ext cx="3886200" cy="4466174"/>
          </a:xfrm>
        </p:spPr>
        <p:txBody>
          <a:bodyPr>
            <a:normAutofit fontScale="32500" lnSpcReduction="20000"/>
          </a:bodyPr>
          <a:lstStyle/>
          <a:p>
            <a:pPr marL="0" lvl="0" indent="0">
              <a:buNone/>
            </a:pPr>
            <a:r>
              <a:rPr lang="en-GB" sz="4600" i="1"/>
              <a:t>Using an identified reflective theory to structure your response and drawing upon literature to support your discussion, discuss strategies you have used to support inclusion in your classroom. In your reflection you should:</a:t>
            </a:r>
          </a:p>
          <a:p>
            <a:pPr marL="0" indent="0">
              <a:buNone/>
            </a:pPr>
            <a:endParaRPr lang="en-GB" sz="4600" i="1"/>
          </a:p>
          <a:p>
            <a:pPr lvl="1"/>
            <a:r>
              <a:rPr lang="en-GB" sz="4600" i="1"/>
              <a:t>Identify and describe the strategies to support inclusive classroom practice</a:t>
            </a:r>
          </a:p>
          <a:p>
            <a:pPr lvl="1"/>
            <a:r>
              <a:rPr lang="en-GB" sz="4600" i="1"/>
              <a:t>How have you used the strategies in practice and for what purpose?</a:t>
            </a:r>
          </a:p>
          <a:p>
            <a:pPr lvl="1" fontAlgn="base"/>
            <a:r>
              <a:rPr lang="en-GB" sz="4600" i="1"/>
              <a:t>What were the challenges faced by learners and how the strategies implemented addresses those needs?</a:t>
            </a:r>
          </a:p>
          <a:p>
            <a:pPr lvl="1" fontAlgn="base"/>
            <a:r>
              <a:rPr lang="en-GB" sz="4600" i="1"/>
              <a:t>What challenges were faced in implementing the strategies?</a:t>
            </a:r>
          </a:p>
          <a:p>
            <a:pPr lvl="1" fontAlgn="base"/>
            <a:r>
              <a:rPr lang="en-GB" sz="4600" i="1"/>
              <a:t>Explore the application of the identified strategies in a wider context, for example in working collaboratively with others.</a:t>
            </a:r>
          </a:p>
          <a:p>
            <a:pPr lvl="1"/>
            <a:r>
              <a:rPr lang="en-GB" sz="4600" i="1"/>
              <a:t>How can you challenge current practice and influence change?</a:t>
            </a:r>
          </a:p>
          <a:p>
            <a:endParaRPr lang="en-GB"/>
          </a:p>
        </p:txBody>
      </p:sp>
    </p:spTree>
    <p:extLst>
      <p:ext uri="{BB962C8B-B14F-4D97-AF65-F5344CB8AC3E}">
        <p14:creationId xmlns:p14="http://schemas.microsoft.com/office/powerpoint/2010/main" val="1396318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F2F57-9DDF-DD70-9E65-8FC8F5A984C7}"/>
              </a:ext>
            </a:extLst>
          </p:cNvPr>
          <p:cNvSpPr>
            <a:spLocks noGrp="1"/>
          </p:cNvSpPr>
          <p:nvPr>
            <p:ph type="title"/>
          </p:nvPr>
        </p:nvSpPr>
        <p:spPr/>
        <p:txBody>
          <a:bodyPr/>
          <a:lstStyle/>
          <a:p>
            <a:r>
              <a:rPr lang="cy-GB"/>
              <a:t>Meini Prawf Marcio</a:t>
            </a:r>
          </a:p>
        </p:txBody>
      </p:sp>
      <p:graphicFrame>
        <p:nvGraphicFramePr>
          <p:cNvPr id="4" name="Content Placeholder 3">
            <a:extLst>
              <a:ext uri="{FF2B5EF4-FFF2-40B4-BE49-F238E27FC236}">
                <a16:creationId xmlns:a16="http://schemas.microsoft.com/office/drawing/2014/main" id="{E48C0F04-F2D5-BFCB-1BD4-88E75288A9C1}"/>
              </a:ext>
            </a:extLst>
          </p:cNvPr>
          <p:cNvGraphicFramePr>
            <a:graphicFrameLocks noGrp="1"/>
          </p:cNvGraphicFramePr>
          <p:nvPr>
            <p:ph idx="1"/>
            <p:extLst>
              <p:ext uri="{D42A27DB-BD31-4B8C-83A1-F6EECF244321}">
                <p14:modId xmlns:p14="http://schemas.microsoft.com/office/powerpoint/2010/main" val="596842967"/>
              </p:ext>
            </p:extLst>
          </p:nvPr>
        </p:nvGraphicFramePr>
        <p:xfrm>
          <a:off x="504497" y="1797269"/>
          <a:ext cx="7886700" cy="3741681"/>
        </p:xfrm>
        <a:graphic>
          <a:graphicData uri="http://schemas.openxmlformats.org/drawingml/2006/table">
            <a:tbl>
              <a:tblPr firstRow="1" firstCol="1" bandRow="1">
                <a:tableStyleId>{5C22544A-7EE6-4342-B048-85BDC9FD1C3A}</a:tableStyleId>
              </a:tblPr>
              <a:tblGrid>
                <a:gridCol w="5703634">
                  <a:extLst>
                    <a:ext uri="{9D8B030D-6E8A-4147-A177-3AD203B41FA5}">
                      <a16:colId xmlns:a16="http://schemas.microsoft.com/office/drawing/2014/main" val="1609554631"/>
                    </a:ext>
                  </a:extLst>
                </a:gridCol>
                <a:gridCol w="922595">
                  <a:extLst>
                    <a:ext uri="{9D8B030D-6E8A-4147-A177-3AD203B41FA5}">
                      <a16:colId xmlns:a16="http://schemas.microsoft.com/office/drawing/2014/main" val="1195406677"/>
                    </a:ext>
                  </a:extLst>
                </a:gridCol>
                <a:gridCol w="1260471">
                  <a:extLst>
                    <a:ext uri="{9D8B030D-6E8A-4147-A177-3AD203B41FA5}">
                      <a16:colId xmlns:a16="http://schemas.microsoft.com/office/drawing/2014/main" val="1464395364"/>
                    </a:ext>
                  </a:extLst>
                </a:gridCol>
              </a:tblGrid>
              <a:tr h="415742">
                <a:tc>
                  <a:txBody>
                    <a:bodyPr/>
                    <a:lstStyle/>
                    <a:p>
                      <a:r>
                        <a:rPr lang="cy-GB" sz="1100">
                          <a:effectLst/>
                        </a:rPr>
                        <a:t>Meini Prawf Marcio</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Pwysoli</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Canlyniadau Dysgu</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6934054"/>
                  </a:ext>
                </a:extLst>
              </a:tr>
              <a:tr h="623614">
                <a:tc>
                  <a:txBody>
                    <a:bodyPr/>
                    <a:lstStyle/>
                    <a:p>
                      <a:r>
                        <a:rPr lang="cy-GB" sz="1100">
                          <a:effectLst/>
                        </a:rPr>
                        <a:t>Ymgysylltwch yn feirniadol â dadleuon cyfredol ynghylch cynhwysiant a nodwch sut mae hyn yn cysylltu â deddfwriaeth ac arfer cyfredol.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19%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CD1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862399"/>
                  </a:ext>
                </a:extLst>
              </a:tr>
              <a:tr h="415742">
                <a:tc>
                  <a:txBody>
                    <a:bodyPr/>
                    <a:lstStyle/>
                    <a:p>
                      <a:r>
                        <a:rPr lang="cy-GB" sz="1100">
                          <a:effectLst/>
                        </a:rPr>
                        <a:t>Disgrifiwch bob strategaeth gan nodi sut mae'n cefnogi arfer cynhwysol a sut y gellir ei gweithredu'n effeithiol.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CD1, CD5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01848733"/>
                  </a:ext>
                </a:extLst>
              </a:tr>
              <a:tr h="415742">
                <a:tc>
                  <a:txBody>
                    <a:bodyPr/>
                    <a:lstStyle/>
                    <a:p>
                      <a:r>
                        <a:rPr lang="cy-GB" sz="1100">
                          <a:effectLst/>
                        </a:rPr>
                        <a:t>Archwiliwch yn feirniadol sut ydych chi wedi defnyddio'r strategaethau yn ymarferol ac at ba bwrpas?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CD3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7407020"/>
                  </a:ext>
                </a:extLst>
              </a:tr>
              <a:tr h="623614">
                <a:tc>
                  <a:txBody>
                    <a:bodyPr/>
                    <a:lstStyle/>
                    <a:p>
                      <a:r>
                        <a:rPr lang="cy-GB" sz="1100">
                          <a:effectLst/>
                        </a:rPr>
                        <a:t>Gwerthuswch yn feirniadol yr heriau y mae dysgwyr yn eu hwynebu a sut mae'r strategaethau a weithredir yn darparu ac yn mynd i'r afael â'r anghenion hynny.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19%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CD2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14407567"/>
                  </a:ext>
                </a:extLst>
              </a:tr>
              <a:tr h="415742">
                <a:tc>
                  <a:txBody>
                    <a:bodyPr/>
                    <a:lstStyle/>
                    <a:p>
                      <a:r>
                        <a:rPr lang="cy-GB" sz="1100">
                          <a:effectLst/>
                        </a:rPr>
                        <a:t>Archwilio'n feirniadol gymhwysiad y strategaethau a nodwyd mewn cyd-destun ehangach, er enghraifft wrth weithio ar y cyd ag eraill.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19%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CD5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34801188"/>
                  </a:ext>
                </a:extLst>
              </a:tr>
              <a:tr h="623614">
                <a:tc>
                  <a:txBody>
                    <a:bodyPr/>
                    <a:lstStyle/>
                    <a:p>
                      <a:r>
                        <a:rPr lang="cy-GB" sz="1100">
                          <a:effectLst/>
                        </a:rPr>
                        <a:t>Gwerthusiad beirniadol o strategaethau a'u gweithrediad wedi'u fframio gan ddefnyddio theori adfyfyriol a nodwyd. Sut allwch chi herio arfer cyfredol a dylanwadu ar newid?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19%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CD4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66865217"/>
                  </a:ext>
                </a:extLst>
              </a:tr>
              <a:tr h="207871">
                <a:tc>
                  <a:txBody>
                    <a:bodyPr/>
                    <a:lstStyle/>
                    <a:p>
                      <a:r>
                        <a:rPr lang="cy-GB" sz="1100">
                          <a:effectLst/>
                        </a:rPr>
                        <a:t>Cyfeirnodi</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cy-GB" sz="11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3655457"/>
                  </a:ext>
                </a:extLst>
              </a:tr>
            </a:tbl>
          </a:graphicData>
        </a:graphic>
      </p:graphicFrame>
    </p:spTree>
    <p:extLst>
      <p:ext uri="{BB962C8B-B14F-4D97-AF65-F5344CB8AC3E}">
        <p14:creationId xmlns:p14="http://schemas.microsoft.com/office/powerpoint/2010/main" val="3171234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0858C-9ED6-1544-C282-B5C4BF90389B}"/>
              </a:ext>
            </a:extLst>
          </p:cNvPr>
          <p:cNvSpPr>
            <a:spLocks noGrp="1"/>
          </p:cNvSpPr>
          <p:nvPr>
            <p:ph type="title"/>
          </p:nvPr>
        </p:nvSpPr>
        <p:spPr/>
        <p:txBody>
          <a:bodyPr/>
          <a:lstStyle/>
          <a:p>
            <a:r>
              <a:rPr lang="cy-GB"/>
              <a:t>Marking Criteria</a:t>
            </a:r>
          </a:p>
        </p:txBody>
      </p:sp>
      <p:graphicFrame>
        <p:nvGraphicFramePr>
          <p:cNvPr id="4" name="Content Placeholder 3">
            <a:extLst>
              <a:ext uri="{FF2B5EF4-FFF2-40B4-BE49-F238E27FC236}">
                <a16:creationId xmlns:a16="http://schemas.microsoft.com/office/drawing/2014/main" id="{F7BB0AEB-4658-1086-39C4-B554DEEDD32D}"/>
              </a:ext>
            </a:extLst>
          </p:cNvPr>
          <p:cNvGraphicFramePr>
            <a:graphicFrameLocks noGrp="1"/>
          </p:cNvGraphicFramePr>
          <p:nvPr>
            <p:ph idx="1"/>
            <p:extLst>
              <p:ext uri="{D42A27DB-BD31-4B8C-83A1-F6EECF244321}">
                <p14:modId xmlns:p14="http://schemas.microsoft.com/office/powerpoint/2010/main" val="4161338764"/>
              </p:ext>
            </p:extLst>
          </p:nvPr>
        </p:nvGraphicFramePr>
        <p:xfrm>
          <a:off x="409903" y="1690690"/>
          <a:ext cx="8029904" cy="3743160"/>
        </p:xfrm>
        <a:graphic>
          <a:graphicData uri="http://schemas.openxmlformats.org/drawingml/2006/table">
            <a:tbl>
              <a:tblPr firstRow="1" firstCol="1" bandRow="1">
                <a:tableStyleId>{5C22544A-7EE6-4342-B048-85BDC9FD1C3A}</a:tableStyleId>
              </a:tblPr>
              <a:tblGrid>
                <a:gridCol w="6032678">
                  <a:extLst>
                    <a:ext uri="{9D8B030D-6E8A-4147-A177-3AD203B41FA5}">
                      <a16:colId xmlns:a16="http://schemas.microsoft.com/office/drawing/2014/main" val="643676352"/>
                    </a:ext>
                  </a:extLst>
                </a:gridCol>
                <a:gridCol w="911719">
                  <a:extLst>
                    <a:ext uri="{9D8B030D-6E8A-4147-A177-3AD203B41FA5}">
                      <a16:colId xmlns:a16="http://schemas.microsoft.com/office/drawing/2014/main" val="1148187009"/>
                    </a:ext>
                  </a:extLst>
                </a:gridCol>
                <a:gridCol w="1085507">
                  <a:extLst>
                    <a:ext uri="{9D8B030D-6E8A-4147-A177-3AD203B41FA5}">
                      <a16:colId xmlns:a16="http://schemas.microsoft.com/office/drawing/2014/main" val="61147198"/>
                    </a:ext>
                  </a:extLst>
                </a:gridCol>
              </a:tblGrid>
              <a:tr h="462638">
                <a:tc>
                  <a:txBody>
                    <a:bodyPr/>
                    <a:lstStyle/>
                    <a:p>
                      <a:pPr fontAlgn="base"/>
                      <a:r>
                        <a:rPr lang="en-GB" sz="1100">
                          <a:effectLst/>
                        </a:rPr>
                        <a:t>Marking Criteria</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Weighting</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Learning outcomes</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3682737"/>
                  </a:ext>
                </a:extLst>
              </a:tr>
              <a:tr h="504696">
                <a:tc>
                  <a:txBody>
                    <a:bodyPr/>
                    <a:lstStyle/>
                    <a:p>
                      <a:pPr fontAlgn="base"/>
                      <a:r>
                        <a:rPr lang="en-GB" sz="1100">
                          <a:effectLst/>
                        </a:rPr>
                        <a:t>C</a:t>
                      </a:r>
                      <a:r>
                        <a:rPr lang="en-GB" sz="1200">
                          <a:effectLst/>
                        </a:rPr>
                        <a:t>ritically engage with current debates around inclusion and how this connects with current legislation and practice</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19%</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LO1</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12314850"/>
                  </a:ext>
                </a:extLst>
              </a:tr>
              <a:tr h="462638">
                <a:tc>
                  <a:txBody>
                    <a:bodyPr/>
                    <a:lstStyle/>
                    <a:p>
                      <a:pPr fontAlgn="base"/>
                      <a:r>
                        <a:rPr lang="en-GB" sz="1100">
                          <a:effectLst/>
                        </a:rPr>
                        <a:t>Describe each strategy identifying how it supports inclusive practice and how it can be implemented effectively.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10%</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L01, LO5</a:t>
                      </a:r>
                      <a:endParaRPr lang="en-GB" sz="1200">
                        <a:effectLst/>
                      </a:endParaRPr>
                    </a:p>
                    <a:p>
                      <a:pPr fontAlgn="base"/>
                      <a:r>
                        <a:rPr lang="en-GB" sz="1100">
                          <a:effectLst/>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38167932"/>
                  </a:ext>
                </a:extLst>
              </a:tr>
              <a:tr h="462638">
                <a:tc>
                  <a:txBody>
                    <a:bodyPr/>
                    <a:lstStyle/>
                    <a:p>
                      <a:r>
                        <a:rPr lang="en-GB" sz="1100">
                          <a:effectLst/>
                        </a:rPr>
                        <a:t>Critically explore how have you used the strategies in practice and for what purpose?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9%</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LO3</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46091689"/>
                  </a:ext>
                </a:extLst>
              </a:tr>
              <a:tr h="462638">
                <a:tc>
                  <a:txBody>
                    <a:bodyPr/>
                    <a:lstStyle/>
                    <a:p>
                      <a:pPr fontAlgn="base"/>
                      <a:r>
                        <a:rPr lang="en-GB" sz="1100">
                          <a:effectLst/>
                        </a:rPr>
                        <a:t>Critically evaluate the challenges faced by learners and how the strategies implemented provide addresses those needs.</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19%</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LO2</a:t>
                      </a:r>
                      <a:endParaRPr lang="en-GB" sz="1200">
                        <a:effectLst/>
                      </a:endParaRPr>
                    </a:p>
                    <a:p>
                      <a:pPr fontAlgn="base"/>
                      <a:r>
                        <a:rPr lang="en-GB" sz="1100">
                          <a:effectLst/>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61096057"/>
                  </a:ext>
                </a:extLst>
              </a:tr>
              <a:tr h="462638">
                <a:tc>
                  <a:txBody>
                    <a:bodyPr/>
                    <a:lstStyle/>
                    <a:p>
                      <a:pPr fontAlgn="base"/>
                      <a:r>
                        <a:rPr lang="en-GB" sz="1100">
                          <a:effectLst/>
                        </a:rPr>
                        <a:t>Critically explore the application of the identified strategies in a wider context, for example in working collaboratively with others.</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19%</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LO5</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1766947"/>
                  </a:ext>
                </a:extLst>
              </a:tr>
              <a:tr h="693956">
                <a:tc>
                  <a:txBody>
                    <a:bodyPr/>
                    <a:lstStyle/>
                    <a:p>
                      <a:pPr fontAlgn="base"/>
                      <a:r>
                        <a:rPr lang="en-GB" sz="1100">
                          <a:effectLst/>
                        </a:rPr>
                        <a:t>Critical evaluation of strategies and their implementation framed using an identified reflective theory. How can you challenge current practice and influence change?</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19%</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LO4</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80762233"/>
                  </a:ext>
                </a:extLst>
              </a:tr>
              <a:tr h="231318">
                <a:tc>
                  <a:txBody>
                    <a:bodyPr/>
                    <a:lstStyle/>
                    <a:p>
                      <a:pPr fontAlgn="base"/>
                      <a:r>
                        <a:rPr lang="en-GB" sz="1100">
                          <a:effectLst/>
                        </a:rPr>
                        <a:t>Referencing</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5%</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a:r>
                        <a:rPr lang="en-GB" sz="1100">
                          <a:effectLst/>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62444810"/>
                  </a:ext>
                </a:extLst>
              </a:tr>
            </a:tbl>
          </a:graphicData>
        </a:graphic>
      </p:graphicFrame>
    </p:spTree>
    <p:extLst>
      <p:ext uri="{BB962C8B-B14F-4D97-AF65-F5344CB8AC3E}">
        <p14:creationId xmlns:p14="http://schemas.microsoft.com/office/powerpoint/2010/main" val="1932457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p:txBody>
          <a:bodyPr/>
          <a:lstStyle/>
          <a:p>
            <a:r>
              <a:rPr lang="en-US" b="1"/>
              <a:t>Y Broses </a:t>
            </a:r>
            <a:r>
              <a:rPr lang="en-US" b="1" err="1"/>
              <a:t>Asesu</a:t>
            </a:r>
            <a:br>
              <a:rPr lang="en-US" b="1"/>
            </a:br>
            <a:r>
              <a:rPr lang="en-US" b="1" i="1"/>
              <a:t>Assessment Process</a:t>
            </a:r>
            <a:endParaRPr lang="en-US" b="1" i="1">
              <a:cs typeface="Calibri Light"/>
            </a:endParaRPr>
          </a:p>
        </p:txBody>
      </p:sp>
      <p:sp>
        <p:nvSpPr>
          <p:cNvPr id="3" name="Content Placeholder 2">
            <a:extLst>
              <a:ext uri="{FF2B5EF4-FFF2-40B4-BE49-F238E27FC236}">
                <a16:creationId xmlns:a16="http://schemas.microsoft.com/office/drawing/2014/main" id="{78D98EFF-3A2D-0D4A-B0FC-6E663EE25E6C}"/>
              </a:ext>
            </a:extLst>
          </p:cNvPr>
          <p:cNvSpPr>
            <a:spLocks noGrp="1"/>
          </p:cNvSpPr>
          <p:nvPr>
            <p:ph sz="half" idx="1"/>
          </p:nvPr>
        </p:nvSpPr>
        <p:spPr/>
        <p:txBody>
          <a:bodyPr vert="horz" lIns="91440" tIns="45720" rIns="91440" bIns="45720" rtlCol="0" anchor="t">
            <a:normAutofit fontScale="92500" lnSpcReduction="20000"/>
          </a:bodyPr>
          <a:lstStyle/>
          <a:p>
            <a:r>
              <a:rPr lang="cy-GB" dirty="0"/>
              <a:t>Asesu ar gyfer y modiwl hyn</a:t>
            </a:r>
          </a:p>
          <a:p>
            <a:r>
              <a:rPr lang="cy-GB" dirty="0"/>
              <a:t>Dau gynnig i bob modiwl</a:t>
            </a:r>
          </a:p>
          <a:p>
            <a:r>
              <a:rPr lang="cy-GB" dirty="0"/>
              <a:t>50% marc llwyddo</a:t>
            </a:r>
          </a:p>
          <a:p>
            <a:r>
              <a:rPr lang="cy-GB" dirty="0"/>
              <a:t>60- 69% teilyngdod</a:t>
            </a:r>
          </a:p>
          <a:p>
            <a:r>
              <a:rPr lang="cy-GB" dirty="0"/>
              <a:t>70% + rhagoriaeth</a:t>
            </a:r>
          </a:p>
          <a:p>
            <a:r>
              <a:rPr lang="cy-GB" dirty="0"/>
              <a:t>Ail gynigion yn cael eu capio ar 50%</a:t>
            </a:r>
          </a:p>
          <a:p>
            <a:r>
              <a:rPr lang="cy-GB" dirty="0"/>
              <a:t>Pob asesiad i’w cyflwyno drwy’r ‘VLE’:</a:t>
            </a:r>
          </a:p>
          <a:p>
            <a:pPr marL="0" indent="0">
              <a:buNone/>
            </a:pPr>
            <a:r>
              <a:rPr lang="cy-GB" dirty="0"/>
              <a:t>   Ionawr 9fed 2025</a:t>
            </a:r>
          </a:p>
          <a:p>
            <a:endParaRPr lang="en-US" dirty="0"/>
          </a:p>
        </p:txBody>
      </p:sp>
      <p:sp>
        <p:nvSpPr>
          <p:cNvPr id="4" name="Content Placeholder 3">
            <a:extLst>
              <a:ext uri="{FF2B5EF4-FFF2-40B4-BE49-F238E27FC236}">
                <a16:creationId xmlns:a16="http://schemas.microsoft.com/office/drawing/2014/main" id="{D6CBE52F-D325-4E28-82C9-CC580CECDDE5}"/>
              </a:ext>
            </a:extLst>
          </p:cNvPr>
          <p:cNvSpPr>
            <a:spLocks noGrp="1"/>
          </p:cNvSpPr>
          <p:nvPr>
            <p:ph sz="half" idx="2"/>
          </p:nvPr>
        </p:nvSpPr>
        <p:spPr/>
        <p:txBody>
          <a:bodyPr vert="horz" lIns="91440" tIns="45720" rIns="91440" bIns="45720" rtlCol="0" anchor="t">
            <a:normAutofit fontScale="92500" lnSpcReduction="20000"/>
          </a:bodyPr>
          <a:lstStyle/>
          <a:p>
            <a:r>
              <a:rPr lang="en-US" i="1" dirty="0"/>
              <a:t>Assessment for this module</a:t>
            </a:r>
          </a:p>
          <a:p>
            <a:r>
              <a:rPr lang="en-US" i="1" dirty="0"/>
              <a:t>Two attempts per module</a:t>
            </a:r>
          </a:p>
          <a:p>
            <a:r>
              <a:rPr lang="en-US" i="1" dirty="0"/>
              <a:t>50% pass mark</a:t>
            </a:r>
          </a:p>
          <a:p>
            <a:r>
              <a:rPr lang="en-US" i="1" dirty="0"/>
              <a:t>60- 69% merit</a:t>
            </a:r>
          </a:p>
          <a:p>
            <a:r>
              <a:rPr lang="en-US" i="1" dirty="0"/>
              <a:t>70% + distinction</a:t>
            </a:r>
          </a:p>
          <a:p>
            <a:r>
              <a:rPr lang="en-US" i="1" dirty="0"/>
              <a:t>Second attempts capped at 50 per cent</a:t>
            </a:r>
          </a:p>
          <a:p>
            <a:r>
              <a:rPr lang="en-US" i="1" dirty="0"/>
              <a:t>All assessments submitted through VLE: 9</a:t>
            </a:r>
            <a:r>
              <a:rPr lang="en-US" i="1" baseline="30000" dirty="0"/>
              <a:t>th</a:t>
            </a:r>
            <a:r>
              <a:rPr lang="en-US" i="1" dirty="0"/>
              <a:t> January 2025</a:t>
            </a:r>
          </a:p>
          <a:p>
            <a:endParaRPr lang="en-GB" dirty="0"/>
          </a:p>
        </p:txBody>
      </p:sp>
    </p:spTree>
    <p:extLst>
      <p:ext uri="{BB962C8B-B14F-4D97-AF65-F5344CB8AC3E}">
        <p14:creationId xmlns:p14="http://schemas.microsoft.com/office/powerpoint/2010/main" val="3586664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23222D1-F1EA-4026-A521-7557873D83A6}"/>
              </a:ext>
            </a:extLst>
          </p:cNvPr>
          <p:cNvSpPr txBox="1">
            <a:spLocks/>
          </p:cNvSpPr>
          <p:nvPr/>
        </p:nvSpPr>
        <p:spPr>
          <a:xfrm>
            <a:off x="0" y="249269"/>
            <a:ext cx="8200045"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200" b="1" dirty="0"/>
              <a:t>Llwyddo’r Tro Cyntaf: Osgoi Camgymeriadau</a:t>
            </a:r>
          </a:p>
          <a:p>
            <a:r>
              <a:rPr lang="en-US" sz="3200" b="1" i="1" dirty="0"/>
              <a:t>Pass First Time: Avoid Mistakes</a:t>
            </a:r>
            <a:endParaRPr lang="en-US" sz="3200" i="1" dirty="0">
              <a:cs typeface="Calibri Light"/>
            </a:endParaRPr>
          </a:p>
          <a:p>
            <a:endParaRPr lang="en-US" sz="4000" dirty="0">
              <a:cs typeface="Calibri Light"/>
            </a:endParaRPr>
          </a:p>
          <a:p>
            <a:endParaRPr lang="en-US" sz="4000" dirty="0">
              <a:cs typeface="Calibri Light"/>
            </a:endParaRPr>
          </a:p>
          <a:p>
            <a:endParaRPr lang="en-US" sz="4000" dirty="0">
              <a:cs typeface="Calibri Light"/>
            </a:endParaRPr>
          </a:p>
        </p:txBody>
      </p:sp>
      <p:sp>
        <p:nvSpPr>
          <p:cNvPr id="6" name="TextBox 5">
            <a:extLst>
              <a:ext uri="{FF2B5EF4-FFF2-40B4-BE49-F238E27FC236}">
                <a16:creationId xmlns:a16="http://schemas.microsoft.com/office/drawing/2014/main" id="{F65CE1F8-31C4-4FF1-A152-C70CAD1E8CCC}"/>
              </a:ext>
            </a:extLst>
          </p:cNvPr>
          <p:cNvSpPr txBox="1"/>
          <p:nvPr/>
        </p:nvSpPr>
        <p:spPr>
          <a:xfrm>
            <a:off x="4388680" y="1516722"/>
            <a:ext cx="368519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t>
            </a:r>
            <a:r>
              <a:rPr lang="en-US" i="1">
                <a:ea typeface="+mn-lt"/>
                <a:cs typeface="+mn-lt"/>
              </a:rPr>
              <a:t>Delaying writing your assignment until the last moment</a:t>
            </a:r>
            <a:endParaRPr lang="en-US">
              <a:ea typeface="+mn-lt"/>
              <a:cs typeface="+mn-lt"/>
            </a:endParaRPr>
          </a:p>
          <a:p>
            <a:r>
              <a:rPr lang="en-US">
                <a:ea typeface="+mn-lt"/>
                <a:cs typeface="+mn-lt"/>
              </a:rPr>
              <a:t>•</a:t>
            </a:r>
            <a:r>
              <a:rPr lang="en-US" i="1">
                <a:ea typeface="+mn-lt"/>
                <a:cs typeface="+mn-lt"/>
              </a:rPr>
              <a:t>Not having a critical friend</a:t>
            </a:r>
            <a:endParaRPr lang="en-US">
              <a:ea typeface="+mn-lt"/>
              <a:cs typeface="+mn-lt"/>
            </a:endParaRPr>
          </a:p>
          <a:p>
            <a:r>
              <a:rPr lang="en-US">
                <a:ea typeface="+mn-lt"/>
                <a:cs typeface="+mn-lt"/>
              </a:rPr>
              <a:t>•</a:t>
            </a:r>
            <a:r>
              <a:rPr lang="en-US" i="1">
                <a:ea typeface="+mn-lt"/>
                <a:cs typeface="+mn-lt"/>
              </a:rPr>
              <a:t>Not allowing enough time to edit and polish your work</a:t>
            </a:r>
            <a:endParaRPr lang="en-US">
              <a:ea typeface="+mn-lt"/>
              <a:cs typeface="+mn-lt"/>
            </a:endParaRPr>
          </a:p>
          <a:p>
            <a:r>
              <a:rPr lang="en-US">
                <a:ea typeface="+mn-lt"/>
                <a:cs typeface="+mn-lt"/>
              </a:rPr>
              <a:t>•</a:t>
            </a:r>
            <a:r>
              <a:rPr lang="en-US" i="1">
                <a:ea typeface="+mn-lt"/>
                <a:cs typeface="+mn-lt"/>
              </a:rPr>
              <a:t>Clarity is more important than style</a:t>
            </a:r>
            <a:endParaRPr lang="en-US">
              <a:ea typeface="+mn-lt"/>
              <a:cs typeface="+mn-lt"/>
            </a:endParaRPr>
          </a:p>
          <a:p>
            <a:r>
              <a:rPr lang="en-US">
                <a:ea typeface="+mn-lt"/>
                <a:cs typeface="+mn-lt"/>
              </a:rPr>
              <a:t>•</a:t>
            </a:r>
            <a:r>
              <a:rPr lang="en-US" i="1">
                <a:ea typeface="+mn-lt"/>
                <a:cs typeface="+mn-lt"/>
              </a:rPr>
              <a:t>Do not discuss ideas or theory that you do not fully understand</a:t>
            </a:r>
            <a:endParaRPr lang="en-US">
              <a:ea typeface="+mn-lt"/>
              <a:cs typeface="+mn-lt"/>
            </a:endParaRPr>
          </a:p>
          <a:p>
            <a:r>
              <a:rPr lang="en-US">
                <a:ea typeface="+mn-lt"/>
                <a:cs typeface="+mn-lt"/>
              </a:rPr>
              <a:t>•</a:t>
            </a:r>
            <a:r>
              <a:rPr lang="en-US" i="1">
                <a:ea typeface="+mn-lt"/>
                <a:cs typeface="+mn-lt"/>
              </a:rPr>
              <a:t>Make sure that you read widely around the topic</a:t>
            </a:r>
            <a:endParaRPr lang="en-US">
              <a:ea typeface="+mn-lt"/>
              <a:cs typeface="+mn-lt"/>
            </a:endParaRPr>
          </a:p>
          <a:p>
            <a:r>
              <a:rPr lang="en-US">
                <a:ea typeface="+mn-lt"/>
                <a:cs typeface="+mn-lt"/>
              </a:rPr>
              <a:t>•</a:t>
            </a:r>
            <a:r>
              <a:rPr lang="en-US" i="1">
                <a:ea typeface="+mn-lt"/>
                <a:cs typeface="+mn-lt"/>
              </a:rPr>
              <a:t>Engage in all sessions</a:t>
            </a:r>
            <a:endParaRPr lang="en-US">
              <a:ea typeface="+mn-lt"/>
              <a:cs typeface="+mn-lt"/>
            </a:endParaRPr>
          </a:p>
          <a:p>
            <a:r>
              <a:rPr lang="en-US">
                <a:ea typeface="+mn-lt"/>
                <a:cs typeface="+mn-lt"/>
              </a:rPr>
              <a:t>•</a:t>
            </a:r>
            <a:r>
              <a:rPr lang="en-US" i="1">
                <a:ea typeface="+mn-lt"/>
                <a:cs typeface="+mn-lt"/>
              </a:rPr>
              <a:t>Ask questions</a:t>
            </a:r>
            <a:endParaRPr lang="en-US">
              <a:cs typeface="Calibri" panose="020F0502020204030204"/>
            </a:endParaRPr>
          </a:p>
          <a:p>
            <a:pPr marL="285750" indent="-285750">
              <a:buFont typeface="Arial" panose="020B0604020202020204" pitchFamily="34" charset="0"/>
              <a:buChar char="•"/>
            </a:pPr>
            <a:endParaRPr lang="en-US"/>
          </a:p>
          <a:p>
            <a:pPr marL="342900" indent="-342900">
              <a:buFont typeface="Arial" panose="020B0604020202020204" pitchFamily="34" charset="0"/>
              <a:buChar char="•"/>
            </a:pPr>
            <a:endParaRPr lang="en-US">
              <a:cs typeface="Calibri"/>
            </a:endParaRPr>
          </a:p>
          <a:p>
            <a:r>
              <a:rPr lang="en-US">
                <a:cs typeface="Calibri"/>
              </a:rPr>
              <a:t> </a:t>
            </a:r>
          </a:p>
        </p:txBody>
      </p:sp>
      <p:sp>
        <p:nvSpPr>
          <p:cNvPr id="7" name="TextBox 6">
            <a:extLst>
              <a:ext uri="{FF2B5EF4-FFF2-40B4-BE49-F238E27FC236}">
                <a16:creationId xmlns:a16="http://schemas.microsoft.com/office/drawing/2014/main" id="{68963DA4-2725-4BDE-BE6A-19A9FF05CF97}"/>
              </a:ext>
            </a:extLst>
          </p:cNvPr>
          <p:cNvSpPr txBox="1"/>
          <p:nvPr/>
        </p:nvSpPr>
        <p:spPr>
          <a:xfrm>
            <a:off x="400122" y="1436332"/>
            <a:ext cx="39885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a:t>
            </a:r>
            <a:r>
              <a:rPr lang="cy-GB" dirty="0">
                <a:ea typeface="+mn-lt"/>
                <a:cs typeface="+mn-lt"/>
              </a:rPr>
              <a:t>Oedi ysgrifennu eich aseiniad tan y funud olaf</a:t>
            </a:r>
            <a:endParaRPr lang="cy-GB" dirty="0"/>
          </a:p>
          <a:p>
            <a:r>
              <a:rPr lang="cy-GB" dirty="0">
                <a:ea typeface="+mn-lt"/>
                <a:cs typeface="+mn-lt"/>
              </a:rPr>
              <a:t>•Dim ffrind beirniadol</a:t>
            </a:r>
          </a:p>
          <a:p>
            <a:r>
              <a:rPr lang="cy-GB" dirty="0">
                <a:ea typeface="+mn-lt"/>
                <a:cs typeface="+mn-lt"/>
              </a:rPr>
              <a:t>•Dim gadael digon o amser i olygu a rhoi sglein ar eich gwaith</a:t>
            </a:r>
          </a:p>
          <a:p>
            <a:r>
              <a:rPr lang="cy-GB" dirty="0">
                <a:ea typeface="+mn-lt"/>
                <a:cs typeface="+mn-lt"/>
              </a:rPr>
              <a:t>•Mae eglurder yn bwysicach nag arddull</a:t>
            </a:r>
          </a:p>
          <a:p>
            <a:r>
              <a:rPr lang="cy-GB" dirty="0">
                <a:ea typeface="+mn-lt"/>
                <a:cs typeface="+mn-lt"/>
              </a:rPr>
              <a:t>•Peidiwch â thrafod syniadau neu theori nad ydych yn eu deall yn llwyr</a:t>
            </a:r>
          </a:p>
          <a:p>
            <a:r>
              <a:rPr lang="cy-GB" dirty="0">
                <a:ea typeface="+mn-lt"/>
                <a:cs typeface="+mn-lt"/>
              </a:rPr>
              <a:t>•Gwnewch yn siwr eich bod yn darllen yn eang o amgylch y pwnc</a:t>
            </a:r>
          </a:p>
          <a:p>
            <a:r>
              <a:rPr lang="cy-GB" dirty="0">
                <a:ea typeface="+mn-lt"/>
                <a:cs typeface="+mn-lt"/>
              </a:rPr>
              <a:t>•Defnyddiwch y fforwm drafod</a:t>
            </a:r>
          </a:p>
          <a:p>
            <a:r>
              <a:rPr lang="cy-GB" dirty="0">
                <a:ea typeface="+mn-lt"/>
                <a:cs typeface="+mn-lt"/>
              </a:rPr>
              <a:t>•Gofynnwch gwestiynau</a:t>
            </a:r>
            <a:endParaRPr lang="cy-GB" dirty="0">
              <a:cs typeface="Calibri" panose="020F0502020204030204"/>
            </a:endParaRPr>
          </a:p>
          <a:p>
            <a:pPr marL="285750" indent="-285750">
              <a:buFont typeface="Arial" panose="020B0604020202020204" pitchFamily="34" charset="0"/>
              <a:buChar char="•"/>
            </a:pPr>
            <a:endParaRPr lang="en-US" dirty="0"/>
          </a:p>
          <a:p>
            <a:pPr marL="342900" indent="-342900">
              <a:buFont typeface="Arial" panose="020B0604020202020204" pitchFamily="34" charset="0"/>
              <a:buChar char="•"/>
            </a:pPr>
            <a:endParaRPr lang="en-US" dirty="0">
              <a:cs typeface="Calibri"/>
            </a:endParaRPr>
          </a:p>
          <a:p>
            <a:r>
              <a:rPr lang="en-US" dirty="0">
                <a:cs typeface="Calibri"/>
              </a:rPr>
              <a:t>  </a:t>
            </a:r>
          </a:p>
        </p:txBody>
      </p:sp>
    </p:spTree>
    <p:extLst>
      <p:ext uri="{BB962C8B-B14F-4D97-AF65-F5344CB8AC3E}">
        <p14:creationId xmlns:p14="http://schemas.microsoft.com/office/powerpoint/2010/main" val="3286392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6C7025-B42F-2D6E-6FD7-4A477E86CADE}"/>
              </a:ext>
            </a:extLst>
          </p:cNvPr>
          <p:cNvSpPr txBox="1"/>
          <p:nvPr/>
        </p:nvSpPr>
        <p:spPr>
          <a:xfrm>
            <a:off x="620110" y="515007"/>
            <a:ext cx="5906814" cy="461665"/>
          </a:xfrm>
          <a:prstGeom prst="rect">
            <a:avLst/>
          </a:prstGeom>
          <a:noFill/>
        </p:spPr>
        <p:txBody>
          <a:bodyPr wrap="square" rtlCol="0">
            <a:spAutoFit/>
          </a:bodyPr>
          <a:lstStyle/>
          <a:p>
            <a:r>
              <a:rPr lang="cy-GB" sz="2400"/>
              <a:t>Defnyddio Pebblepad | </a:t>
            </a:r>
            <a:r>
              <a:rPr lang="cy-GB" sz="2400" i="1"/>
              <a:t>Using Pebblepad</a:t>
            </a:r>
          </a:p>
        </p:txBody>
      </p:sp>
      <p:pic>
        <p:nvPicPr>
          <p:cNvPr id="3" name="Picture 2">
            <a:extLst>
              <a:ext uri="{FF2B5EF4-FFF2-40B4-BE49-F238E27FC236}">
                <a16:creationId xmlns:a16="http://schemas.microsoft.com/office/drawing/2014/main" id="{0749E531-AAC9-23E8-A2D8-F2417086E303}"/>
              </a:ext>
            </a:extLst>
          </p:cNvPr>
          <p:cNvPicPr>
            <a:picLocks noChangeAspect="1"/>
          </p:cNvPicPr>
          <p:nvPr/>
        </p:nvPicPr>
        <p:blipFill>
          <a:blip r:embed="rId3"/>
          <a:stretch>
            <a:fillRect/>
          </a:stretch>
        </p:blipFill>
        <p:spPr>
          <a:xfrm>
            <a:off x="620110" y="1166648"/>
            <a:ext cx="7371350" cy="3806914"/>
          </a:xfrm>
          <a:prstGeom prst="rect">
            <a:avLst/>
          </a:prstGeom>
        </p:spPr>
      </p:pic>
    </p:spTree>
    <p:extLst>
      <p:ext uri="{BB962C8B-B14F-4D97-AF65-F5344CB8AC3E}">
        <p14:creationId xmlns:p14="http://schemas.microsoft.com/office/powerpoint/2010/main" val="461551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6C7025-B42F-2D6E-6FD7-4A477E86CADE}"/>
              </a:ext>
            </a:extLst>
          </p:cNvPr>
          <p:cNvSpPr txBox="1"/>
          <p:nvPr/>
        </p:nvSpPr>
        <p:spPr>
          <a:xfrm>
            <a:off x="620110" y="515007"/>
            <a:ext cx="5906814" cy="461665"/>
          </a:xfrm>
          <a:prstGeom prst="rect">
            <a:avLst/>
          </a:prstGeom>
          <a:noFill/>
        </p:spPr>
        <p:txBody>
          <a:bodyPr wrap="square" rtlCol="0">
            <a:spAutoFit/>
          </a:bodyPr>
          <a:lstStyle/>
          <a:p>
            <a:r>
              <a:rPr lang="cy-GB" sz="2400"/>
              <a:t>Defnyddio Pebblepad | </a:t>
            </a:r>
            <a:r>
              <a:rPr lang="cy-GB" sz="2400" i="1"/>
              <a:t>Using Pebblepad</a:t>
            </a:r>
          </a:p>
        </p:txBody>
      </p:sp>
      <p:pic>
        <p:nvPicPr>
          <p:cNvPr id="4" name="Picture 3">
            <a:extLst>
              <a:ext uri="{FF2B5EF4-FFF2-40B4-BE49-F238E27FC236}">
                <a16:creationId xmlns:a16="http://schemas.microsoft.com/office/drawing/2014/main" id="{3E5488E2-C489-509B-C3EA-709AEBC42DA3}"/>
              </a:ext>
            </a:extLst>
          </p:cNvPr>
          <p:cNvPicPr>
            <a:picLocks noChangeAspect="1"/>
          </p:cNvPicPr>
          <p:nvPr/>
        </p:nvPicPr>
        <p:blipFill>
          <a:blip r:embed="rId3"/>
          <a:stretch>
            <a:fillRect/>
          </a:stretch>
        </p:blipFill>
        <p:spPr>
          <a:xfrm>
            <a:off x="685800" y="1786759"/>
            <a:ext cx="6954462" cy="3722270"/>
          </a:xfrm>
          <a:prstGeom prst="rect">
            <a:avLst/>
          </a:prstGeom>
        </p:spPr>
      </p:pic>
    </p:spTree>
    <p:extLst>
      <p:ext uri="{BB962C8B-B14F-4D97-AF65-F5344CB8AC3E}">
        <p14:creationId xmlns:p14="http://schemas.microsoft.com/office/powerpoint/2010/main" val="1572377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4997856"/>
            <a:ext cx="4054366" cy="1051226"/>
          </a:xfrm>
        </p:spPr>
        <p:txBody>
          <a:bodyPr>
            <a:normAutofit fontScale="90000"/>
          </a:bodyPr>
          <a:lstStyle/>
          <a:p>
            <a:pPr algn="l"/>
            <a:r>
              <a:rPr lang="en-US" err="1">
                <a:solidFill>
                  <a:schemeClr val="bg1"/>
                </a:solidFill>
                <a:latin typeface="Helvetica" pitchFamily="2" charset="0"/>
              </a:rPr>
              <a:t>Unrhyw</a:t>
            </a:r>
            <a:r>
              <a:rPr lang="en-US">
                <a:solidFill>
                  <a:schemeClr val="bg1"/>
                </a:solidFill>
                <a:latin typeface="Helvetica" pitchFamily="2" charset="0"/>
              </a:rPr>
              <a:t> </a:t>
            </a:r>
            <a:r>
              <a:rPr lang="en-US" err="1">
                <a:solidFill>
                  <a:schemeClr val="bg1"/>
                </a:solidFill>
                <a:latin typeface="Helvetica" pitchFamily="2" charset="0"/>
              </a:rPr>
              <a:t>gwestiynau</a:t>
            </a:r>
            <a:r>
              <a:rPr lang="en-US">
                <a:solidFill>
                  <a:schemeClr val="bg1"/>
                </a:solidFill>
                <a:latin typeface="Helvetica" pitchFamily="2" charset="0"/>
              </a:rPr>
              <a:t> </a:t>
            </a:r>
            <a:r>
              <a:rPr lang="en-US" err="1">
                <a:solidFill>
                  <a:schemeClr val="bg1"/>
                </a:solidFill>
                <a:latin typeface="Helvetica" pitchFamily="2" charset="0"/>
              </a:rPr>
              <a:t>cyn</a:t>
            </a:r>
            <a:r>
              <a:rPr lang="en-US">
                <a:solidFill>
                  <a:schemeClr val="bg1"/>
                </a:solidFill>
                <a:latin typeface="Helvetica" pitchFamily="2" charset="0"/>
              </a:rPr>
              <a:t> </a:t>
            </a:r>
            <a:r>
              <a:rPr lang="en-US" err="1">
                <a:solidFill>
                  <a:schemeClr val="bg1"/>
                </a:solidFill>
                <a:latin typeface="Helvetica" pitchFamily="2" charset="0"/>
              </a:rPr>
              <a:t>gorffen</a:t>
            </a:r>
            <a:r>
              <a:rPr lang="en-US">
                <a:solidFill>
                  <a:schemeClr val="bg1"/>
                </a:solidFill>
                <a:latin typeface="Helvetica" pitchFamily="2" charset="0"/>
              </a:rPr>
              <a:t>?</a:t>
            </a:r>
            <a:br>
              <a:rPr lang="en-US">
                <a:solidFill>
                  <a:schemeClr val="bg1"/>
                </a:solidFill>
                <a:latin typeface="Helvetica" pitchFamily="2" charset="0"/>
              </a:rPr>
            </a:br>
            <a:br>
              <a:rPr lang="en-US">
                <a:solidFill>
                  <a:schemeClr val="bg1"/>
                </a:solidFill>
                <a:latin typeface="Helvetica" pitchFamily="2" charset="0"/>
              </a:rPr>
            </a:br>
            <a:r>
              <a:rPr lang="en-US" i="1">
                <a:solidFill>
                  <a:schemeClr val="bg1"/>
                </a:solidFill>
                <a:latin typeface="Helvetica" pitchFamily="2" charset="0"/>
              </a:rPr>
              <a:t>Any final questions?</a:t>
            </a: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4616421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8C0F8C2036A6489F58E3763E65DA31" ma:contentTypeVersion="6" ma:contentTypeDescription="Create a new document." ma:contentTypeScope="" ma:versionID="818ed1b77f6bad08ba42fffd8126c1c5">
  <xsd:schema xmlns:xsd="http://www.w3.org/2001/XMLSchema" xmlns:xs="http://www.w3.org/2001/XMLSchema" xmlns:p="http://schemas.microsoft.com/office/2006/metadata/properties" xmlns:ns2="b2eb84cf-e15c-4cef-92bc-48ff4cbc589c" xmlns:ns3="8e7a54ed-e5b5-426d-a001-f6e5f86aa3ec" targetNamespace="http://schemas.microsoft.com/office/2006/metadata/properties" ma:root="true" ma:fieldsID="de4db8a38e7b521c98658d412818d7e6" ns2:_="" ns3:_="">
    <xsd:import namespace="b2eb84cf-e15c-4cef-92bc-48ff4cbc589c"/>
    <xsd:import namespace="8e7a54ed-e5b5-426d-a001-f6e5f86aa3e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eb84cf-e15c-4cef-92bc-48ff4cbc58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7a54ed-e5b5-426d-a001-f6e5f86aa3e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7B4496-491E-4519-B12E-EAE0477DA7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eb84cf-e15c-4cef-92bc-48ff4cbc589c"/>
    <ds:schemaRef ds:uri="8e7a54ed-e5b5-426d-a001-f6e5f86aa3e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276D73-970E-4A56-A708-6A725F7E3619}">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www.w3.org/XML/1998/namespace"/>
    <ds:schemaRef ds:uri="http://purl.org/dc/elements/1.1/"/>
    <ds:schemaRef ds:uri="8e7a54ed-e5b5-426d-a001-f6e5f86aa3ec"/>
    <ds:schemaRef ds:uri="b2eb84cf-e15c-4cef-92bc-48ff4cbc589c"/>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6EE536C0-CB8F-4E4C-8BC1-62089C6B7AF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1727</Words>
  <Application>Microsoft Office PowerPoint</Application>
  <PresentationFormat>On-screen Show (4:3)</PresentationFormat>
  <Paragraphs>239</Paragraphs>
  <Slides>21</Slides>
  <Notes>10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Ymarfer Cynhwysol  yn y Dosbarth Inclusive Classroom Practice Wythnos/Week 1 </vt:lpstr>
      <vt:lpstr>Croeso - Welcome</vt:lpstr>
      <vt:lpstr>Beth fyddwn ni’n edrych arno heddiw? What will we cover today?</vt:lpstr>
      <vt:lpstr>PowerPoint Presentation</vt:lpstr>
      <vt:lpstr>PowerPoint Presentation</vt:lpstr>
      <vt:lpstr>Sut i lwyddo yn y modiwl How to be successful with the module</vt:lpstr>
      <vt:lpstr>Ble alla i gael gwybodaeth am arddull ysgrifennu? Where can I find out about writing style?</vt:lpstr>
      <vt:lpstr>Yr Amgylchedd Dysgu Rhithwir (VLE) a’r PDP The Virtual Learning Environment (VLE) and PLP</vt:lpstr>
      <vt:lpstr>Diwrnodau cynhadledd cenedlaethol National conference days</vt:lpstr>
      <vt:lpstr>Unrhyw gwestiynau mor belled?  Any questions so far?</vt:lpstr>
      <vt:lpstr>PowerPoint Presentation</vt:lpstr>
      <vt:lpstr>Asesiad: Assessment: </vt:lpstr>
      <vt:lpstr>Strwythur Structure</vt:lpstr>
      <vt:lpstr>Strwythur Structure</vt:lpstr>
      <vt:lpstr>Meini Prawf Marcio</vt:lpstr>
      <vt:lpstr>Marking Criteria</vt:lpstr>
      <vt:lpstr>Y Broses Asesu Assessment Process</vt:lpstr>
      <vt:lpstr>PowerPoint Presentation</vt:lpstr>
      <vt:lpstr>PowerPoint Presentation</vt:lpstr>
      <vt:lpstr>PowerPoint Presentation</vt:lpstr>
      <vt:lpstr>Unrhyw gwestiynau cyn gorffen?  Any final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Waters Creative</dc:creator>
  <cp:lastModifiedBy>Rhiannon Packer</cp:lastModifiedBy>
  <cp:revision>4</cp:revision>
  <dcterms:created xsi:type="dcterms:W3CDTF">2021-06-18T14:15:35Z</dcterms:created>
  <dcterms:modified xsi:type="dcterms:W3CDTF">2024-09-24T15:19:14Z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0x010100948C0F8C2036A6489F58E3763E65DA31</vt:lpwstr>
  </property>
  <property fmtid="{D5CDD505-2E9C-101B-9397-08002B2CF9AE}" pid="3" name="Order">
    <vt:r8>1440000</vt:r8>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