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32" r:id="rId4"/>
  </p:sldMasterIdLst>
  <p:notesMasterIdLst>
    <p:notesMasterId r:id="rId20"/>
  </p:notesMasterIdLst>
  <p:handoutMasterIdLst>
    <p:handoutMasterId r:id="rId21"/>
  </p:handoutMasterIdLst>
  <p:sldIdLst>
    <p:sldId id="257" r:id="rId5"/>
    <p:sldId id="272" r:id="rId6"/>
    <p:sldId id="258" r:id="rId7"/>
    <p:sldId id="259" r:id="rId8"/>
    <p:sldId id="261" r:id="rId9"/>
    <p:sldId id="262" r:id="rId10"/>
    <p:sldId id="263" r:id="rId11"/>
    <p:sldId id="264" r:id="rId12"/>
    <p:sldId id="265" r:id="rId13"/>
    <p:sldId id="266" r:id="rId14"/>
    <p:sldId id="260" r:id="rId15"/>
    <p:sldId id="267" r:id="rId16"/>
    <p:sldId id="268" r:id="rId17"/>
    <p:sldId id="269" r:id="rId18"/>
    <p:sldId id="270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5DA37D80-6434-44D0-A028-1B22A696006F}" styleName="Light Style 3 -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98" d="100"/>
          <a:sy n="98" d="100"/>
        </p:scale>
        <p:origin x="110" y="91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 showGuides="1">
      <p:cViewPr varScale="1">
        <p:scale>
          <a:sx n="79" d="100"/>
          <a:sy n="79" d="100"/>
        </p:scale>
        <p:origin x="3198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B5CF51F-5272-4127-B630-C192E67C3B9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5C8F6749-824F-4417-8B71-A4969AAA815C}">
      <dgm:prSet/>
      <dgm:spPr/>
      <dgm:t>
        <a:bodyPr/>
        <a:lstStyle/>
        <a:p>
          <a:r>
            <a:rPr lang="en-GB"/>
            <a:t>They deliver extended fitness centre services. </a:t>
          </a:r>
          <a:endParaRPr lang="en-US"/>
        </a:p>
      </dgm:t>
    </dgm:pt>
    <dgm:pt modelId="{B021B99D-AFCD-4120-B1BF-F90CC56F12E3}" type="parTrans" cxnId="{A3506FE8-7AF5-44E8-BAAB-1F3242F26089}">
      <dgm:prSet/>
      <dgm:spPr/>
      <dgm:t>
        <a:bodyPr/>
        <a:lstStyle/>
        <a:p>
          <a:endParaRPr lang="en-US"/>
        </a:p>
      </dgm:t>
    </dgm:pt>
    <dgm:pt modelId="{491DC72A-A2E3-4758-BE68-D21A71563FE1}" type="sibTrans" cxnId="{A3506FE8-7AF5-44E8-BAAB-1F3242F26089}">
      <dgm:prSet/>
      <dgm:spPr/>
      <dgm:t>
        <a:bodyPr/>
        <a:lstStyle/>
        <a:p>
          <a:endParaRPr lang="en-US"/>
        </a:p>
      </dgm:t>
    </dgm:pt>
    <dgm:pt modelId="{96873D3E-00BA-4071-B8F4-3F0AA72DA89F}">
      <dgm:prSet/>
      <dgm:spPr/>
      <dgm:t>
        <a:bodyPr/>
        <a:lstStyle/>
        <a:p>
          <a:r>
            <a:rPr lang="en-GB"/>
            <a:t>Their fitness centre is open 24 hours and 7 days for regular workouts </a:t>
          </a:r>
          <a:endParaRPr lang="en-US"/>
        </a:p>
      </dgm:t>
    </dgm:pt>
    <dgm:pt modelId="{D4AB5C02-6DBE-4D0F-AD4C-A83157D37979}" type="parTrans" cxnId="{53B2B2E4-BF39-4406-82D1-3166F09701B8}">
      <dgm:prSet/>
      <dgm:spPr/>
      <dgm:t>
        <a:bodyPr/>
        <a:lstStyle/>
        <a:p>
          <a:endParaRPr lang="en-US"/>
        </a:p>
      </dgm:t>
    </dgm:pt>
    <dgm:pt modelId="{779EAF78-9C28-470F-A480-B9BDE51ECF07}" type="sibTrans" cxnId="{53B2B2E4-BF39-4406-82D1-3166F09701B8}">
      <dgm:prSet/>
      <dgm:spPr/>
      <dgm:t>
        <a:bodyPr/>
        <a:lstStyle/>
        <a:p>
          <a:endParaRPr lang="en-US"/>
        </a:p>
      </dgm:t>
    </dgm:pt>
    <dgm:pt modelId="{661AEAB9-8737-4FDD-926F-CFB8ABE62C24}">
      <dgm:prSet/>
      <dgm:spPr/>
      <dgm:t>
        <a:bodyPr/>
        <a:lstStyle/>
        <a:p>
          <a:r>
            <a:rPr lang="en-GB"/>
            <a:t>The culture of Double Tree is devoted to delivering comprehensive service quality to the guests (Hilton, 2020)</a:t>
          </a:r>
          <a:endParaRPr lang="en-US"/>
        </a:p>
      </dgm:t>
    </dgm:pt>
    <dgm:pt modelId="{72E233D1-0D44-4AA6-AD4A-ACCF20E12D26}" type="parTrans" cxnId="{59648016-AFA5-4C2F-B7A4-2FF88E68D262}">
      <dgm:prSet/>
      <dgm:spPr/>
      <dgm:t>
        <a:bodyPr/>
        <a:lstStyle/>
        <a:p>
          <a:endParaRPr lang="en-US"/>
        </a:p>
      </dgm:t>
    </dgm:pt>
    <dgm:pt modelId="{95F074FD-0AD5-4A14-B563-714E12185E19}" type="sibTrans" cxnId="{59648016-AFA5-4C2F-B7A4-2FF88E68D262}">
      <dgm:prSet/>
      <dgm:spPr/>
      <dgm:t>
        <a:bodyPr/>
        <a:lstStyle/>
        <a:p>
          <a:endParaRPr lang="en-US"/>
        </a:p>
      </dgm:t>
    </dgm:pt>
    <dgm:pt modelId="{120CE926-7F01-49BD-A67A-B107E401902C}" type="pres">
      <dgm:prSet presAssocID="{5B5CF51F-5272-4127-B630-C192E67C3B9D}" presName="root" presStyleCnt="0">
        <dgm:presLayoutVars>
          <dgm:dir/>
          <dgm:resizeHandles val="exact"/>
        </dgm:presLayoutVars>
      </dgm:prSet>
      <dgm:spPr/>
    </dgm:pt>
    <dgm:pt modelId="{0A33BDAB-77F5-4C04-8AC4-C086DBEA4565}" type="pres">
      <dgm:prSet presAssocID="{5C8F6749-824F-4417-8B71-A4969AAA815C}" presName="compNode" presStyleCnt="0"/>
      <dgm:spPr/>
    </dgm:pt>
    <dgm:pt modelId="{89281B9A-3BE6-406E-B1C7-A37BF11FC97B}" type="pres">
      <dgm:prSet presAssocID="{5C8F6749-824F-4417-8B71-A4969AAA815C}" presName="bgRect" presStyleLbl="bgShp" presStyleIdx="0" presStyleCnt="3"/>
      <dgm:spPr/>
    </dgm:pt>
    <dgm:pt modelId="{BF763C4D-EE1B-4587-838E-BCECEE4F6DBE}" type="pres">
      <dgm:prSet presAssocID="{5C8F6749-824F-4417-8B71-A4969AAA815C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umbbell"/>
        </a:ext>
      </dgm:extLst>
    </dgm:pt>
    <dgm:pt modelId="{08254AB9-E5EA-46D4-9E7C-52AE44DB7645}" type="pres">
      <dgm:prSet presAssocID="{5C8F6749-824F-4417-8B71-A4969AAA815C}" presName="spaceRect" presStyleCnt="0"/>
      <dgm:spPr/>
    </dgm:pt>
    <dgm:pt modelId="{35454A1F-0609-4FC1-AECB-658CDCA32900}" type="pres">
      <dgm:prSet presAssocID="{5C8F6749-824F-4417-8B71-A4969AAA815C}" presName="parTx" presStyleLbl="revTx" presStyleIdx="0" presStyleCnt="3">
        <dgm:presLayoutVars>
          <dgm:chMax val="0"/>
          <dgm:chPref val="0"/>
        </dgm:presLayoutVars>
      </dgm:prSet>
      <dgm:spPr/>
    </dgm:pt>
    <dgm:pt modelId="{29A58B37-DA73-40E0-AB74-824CF80B7130}" type="pres">
      <dgm:prSet presAssocID="{491DC72A-A2E3-4758-BE68-D21A71563FE1}" presName="sibTrans" presStyleCnt="0"/>
      <dgm:spPr/>
    </dgm:pt>
    <dgm:pt modelId="{3122F516-A4E2-4775-9D81-60B8A1FAFFE4}" type="pres">
      <dgm:prSet presAssocID="{96873D3E-00BA-4071-B8F4-3F0AA72DA89F}" presName="compNode" presStyleCnt="0"/>
      <dgm:spPr/>
    </dgm:pt>
    <dgm:pt modelId="{84322451-311D-4FF4-9B90-D34F2A216326}" type="pres">
      <dgm:prSet presAssocID="{96873D3E-00BA-4071-B8F4-3F0AA72DA89F}" presName="bgRect" presStyleLbl="bgShp" presStyleIdx="1" presStyleCnt="3"/>
      <dgm:spPr/>
    </dgm:pt>
    <dgm:pt modelId="{3A1F153F-2E41-4654-8FFC-7B5BB68C5043}" type="pres">
      <dgm:prSet presAssocID="{96873D3E-00BA-4071-B8F4-3F0AA72DA89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n"/>
        </a:ext>
      </dgm:extLst>
    </dgm:pt>
    <dgm:pt modelId="{61270C52-B992-4C6F-A642-766C491624C1}" type="pres">
      <dgm:prSet presAssocID="{96873D3E-00BA-4071-B8F4-3F0AA72DA89F}" presName="spaceRect" presStyleCnt="0"/>
      <dgm:spPr/>
    </dgm:pt>
    <dgm:pt modelId="{CA15BC49-2372-469E-A5FA-A703960F4687}" type="pres">
      <dgm:prSet presAssocID="{96873D3E-00BA-4071-B8F4-3F0AA72DA89F}" presName="parTx" presStyleLbl="revTx" presStyleIdx="1" presStyleCnt="3">
        <dgm:presLayoutVars>
          <dgm:chMax val="0"/>
          <dgm:chPref val="0"/>
        </dgm:presLayoutVars>
      </dgm:prSet>
      <dgm:spPr/>
    </dgm:pt>
    <dgm:pt modelId="{8046CF8D-F713-4251-9825-A8F5721A311E}" type="pres">
      <dgm:prSet presAssocID="{779EAF78-9C28-470F-A480-B9BDE51ECF07}" presName="sibTrans" presStyleCnt="0"/>
      <dgm:spPr/>
    </dgm:pt>
    <dgm:pt modelId="{41976753-6AEF-43E2-A1B9-99DB20C466AE}" type="pres">
      <dgm:prSet presAssocID="{661AEAB9-8737-4FDD-926F-CFB8ABE62C24}" presName="compNode" presStyleCnt="0"/>
      <dgm:spPr/>
    </dgm:pt>
    <dgm:pt modelId="{6166643D-43AF-4434-89FE-B2248842A3BE}" type="pres">
      <dgm:prSet presAssocID="{661AEAB9-8737-4FDD-926F-CFB8ABE62C24}" presName="bgRect" presStyleLbl="bgShp" presStyleIdx="2" presStyleCnt="3"/>
      <dgm:spPr/>
    </dgm:pt>
    <dgm:pt modelId="{C9ADD1D6-3A47-478C-BAF9-2B7FFBDFE31B}" type="pres">
      <dgm:prSet presAssocID="{661AEAB9-8737-4FDD-926F-CFB8ABE62C24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ilding"/>
        </a:ext>
      </dgm:extLst>
    </dgm:pt>
    <dgm:pt modelId="{767E379D-8171-4ABD-B404-5B885A65CCA3}" type="pres">
      <dgm:prSet presAssocID="{661AEAB9-8737-4FDD-926F-CFB8ABE62C24}" presName="spaceRect" presStyleCnt="0"/>
      <dgm:spPr/>
    </dgm:pt>
    <dgm:pt modelId="{4BC635E3-9771-40B6-9D46-6CA9D3940F5C}" type="pres">
      <dgm:prSet presAssocID="{661AEAB9-8737-4FDD-926F-CFB8ABE62C24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59648016-AFA5-4C2F-B7A4-2FF88E68D262}" srcId="{5B5CF51F-5272-4127-B630-C192E67C3B9D}" destId="{661AEAB9-8737-4FDD-926F-CFB8ABE62C24}" srcOrd="2" destOrd="0" parTransId="{72E233D1-0D44-4AA6-AD4A-ACCF20E12D26}" sibTransId="{95F074FD-0AD5-4A14-B563-714E12185E19}"/>
    <dgm:cxn modelId="{72027A44-0EBC-482F-B225-FB5A2361525A}" type="presOf" srcId="{661AEAB9-8737-4FDD-926F-CFB8ABE62C24}" destId="{4BC635E3-9771-40B6-9D46-6CA9D3940F5C}" srcOrd="0" destOrd="0" presId="urn:microsoft.com/office/officeart/2018/2/layout/IconVerticalSolidList"/>
    <dgm:cxn modelId="{70263673-FB65-47FA-8D16-92DA139BDE48}" type="presOf" srcId="{5B5CF51F-5272-4127-B630-C192E67C3B9D}" destId="{120CE926-7F01-49BD-A67A-B107E401902C}" srcOrd="0" destOrd="0" presId="urn:microsoft.com/office/officeart/2018/2/layout/IconVerticalSolidList"/>
    <dgm:cxn modelId="{5E0F4AB6-ABF9-442D-9C8B-839B03518BBE}" type="presOf" srcId="{5C8F6749-824F-4417-8B71-A4969AAA815C}" destId="{35454A1F-0609-4FC1-AECB-658CDCA32900}" srcOrd="0" destOrd="0" presId="urn:microsoft.com/office/officeart/2018/2/layout/IconVerticalSolidList"/>
    <dgm:cxn modelId="{C3130ECE-3409-466A-A226-8FA5BF67E082}" type="presOf" srcId="{96873D3E-00BA-4071-B8F4-3F0AA72DA89F}" destId="{CA15BC49-2372-469E-A5FA-A703960F4687}" srcOrd="0" destOrd="0" presId="urn:microsoft.com/office/officeart/2018/2/layout/IconVerticalSolidList"/>
    <dgm:cxn modelId="{53B2B2E4-BF39-4406-82D1-3166F09701B8}" srcId="{5B5CF51F-5272-4127-B630-C192E67C3B9D}" destId="{96873D3E-00BA-4071-B8F4-3F0AA72DA89F}" srcOrd="1" destOrd="0" parTransId="{D4AB5C02-6DBE-4D0F-AD4C-A83157D37979}" sibTransId="{779EAF78-9C28-470F-A480-B9BDE51ECF07}"/>
    <dgm:cxn modelId="{A3506FE8-7AF5-44E8-BAAB-1F3242F26089}" srcId="{5B5CF51F-5272-4127-B630-C192E67C3B9D}" destId="{5C8F6749-824F-4417-8B71-A4969AAA815C}" srcOrd="0" destOrd="0" parTransId="{B021B99D-AFCD-4120-B1BF-F90CC56F12E3}" sibTransId="{491DC72A-A2E3-4758-BE68-D21A71563FE1}"/>
    <dgm:cxn modelId="{61138500-7128-4536-9B90-B456A3DB2196}" type="presParOf" srcId="{120CE926-7F01-49BD-A67A-B107E401902C}" destId="{0A33BDAB-77F5-4C04-8AC4-C086DBEA4565}" srcOrd="0" destOrd="0" presId="urn:microsoft.com/office/officeart/2018/2/layout/IconVerticalSolidList"/>
    <dgm:cxn modelId="{35DB2443-8329-40B5-A99E-5A5D74A97F16}" type="presParOf" srcId="{0A33BDAB-77F5-4C04-8AC4-C086DBEA4565}" destId="{89281B9A-3BE6-406E-B1C7-A37BF11FC97B}" srcOrd="0" destOrd="0" presId="urn:microsoft.com/office/officeart/2018/2/layout/IconVerticalSolidList"/>
    <dgm:cxn modelId="{913A1B74-A09B-4AE9-B011-13AEE8B169DA}" type="presParOf" srcId="{0A33BDAB-77F5-4C04-8AC4-C086DBEA4565}" destId="{BF763C4D-EE1B-4587-838E-BCECEE4F6DBE}" srcOrd="1" destOrd="0" presId="urn:microsoft.com/office/officeart/2018/2/layout/IconVerticalSolidList"/>
    <dgm:cxn modelId="{C6012122-BE4D-4E7C-8EA6-0D1E5D4A1F8F}" type="presParOf" srcId="{0A33BDAB-77F5-4C04-8AC4-C086DBEA4565}" destId="{08254AB9-E5EA-46D4-9E7C-52AE44DB7645}" srcOrd="2" destOrd="0" presId="urn:microsoft.com/office/officeart/2018/2/layout/IconVerticalSolidList"/>
    <dgm:cxn modelId="{0A7F663B-6BED-4392-980C-FF551F47737C}" type="presParOf" srcId="{0A33BDAB-77F5-4C04-8AC4-C086DBEA4565}" destId="{35454A1F-0609-4FC1-AECB-658CDCA32900}" srcOrd="3" destOrd="0" presId="urn:microsoft.com/office/officeart/2018/2/layout/IconVerticalSolidList"/>
    <dgm:cxn modelId="{0D788E6F-A541-4555-A098-ED228C06D571}" type="presParOf" srcId="{120CE926-7F01-49BD-A67A-B107E401902C}" destId="{29A58B37-DA73-40E0-AB74-824CF80B7130}" srcOrd="1" destOrd="0" presId="urn:microsoft.com/office/officeart/2018/2/layout/IconVerticalSolidList"/>
    <dgm:cxn modelId="{2B1F3E04-0D70-480A-9658-6898BB850C89}" type="presParOf" srcId="{120CE926-7F01-49BD-A67A-B107E401902C}" destId="{3122F516-A4E2-4775-9D81-60B8A1FAFFE4}" srcOrd="2" destOrd="0" presId="urn:microsoft.com/office/officeart/2018/2/layout/IconVerticalSolidList"/>
    <dgm:cxn modelId="{3FD32977-33C1-4B3D-9AF5-9A613E9D2319}" type="presParOf" srcId="{3122F516-A4E2-4775-9D81-60B8A1FAFFE4}" destId="{84322451-311D-4FF4-9B90-D34F2A216326}" srcOrd="0" destOrd="0" presId="urn:microsoft.com/office/officeart/2018/2/layout/IconVerticalSolidList"/>
    <dgm:cxn modelId="{ACF1BA1B-5518-410B-8B7B-BCBE0F44737C}" type="presParOf" srcId="{3122F516-A4E2-4775-9D81-60B8A1FAFFE4}" destId="{3A1F153F-2E41-4654-8FFC-7B5BB68C5043}" srcOrd="1" destOrd="0" presId="urn:microsoft.com/office/officeart/2018/2/layout/IconVerticalSolidList"/>
    <dgm:cxn modelId="{6AD011E3-0245-4773-B718-2900A3400C74}" type="presParOf" srcId="{3122F516-A4E2-4775-9D81-60B8A1FAFFE4}" destId="{61270C52-B992-4C6F-A642-766C491624C1}" srcOrd="2" destOrd="0" presId="urn:microsoft.com/office/officeart/2018/2/layout/IconVerticalSolidList"/>
    <dgm:cxn modelId="{B439BD08-2483-47CA-AE08-6A64178D7C96}" type="presParOf" srcId="{3122F516-A4E2-4775-9D81-60B8A1FAFFE4}" destId="{CA15BC49-2372-469E-A5FA-A703960F4687}" srcOrd="3" destOrd="0" presId="urn:microsoft.com/office/officeart/2018/2/layout/IconVerticalSolidList"/>
    <dgm:cxn modelId="{907C0294-0A4B-43B2-8104-E7AD938273B0}" type="presParOf" srcId="{120CE926-7F01-49BD-A67A-B107E401902C}" destId="{8046CF8D-F713-4251-9825-A8F5721A311E}" srcOrd="3" destOrd="0" presId="urn:microsoft.com/office/officeart/2018/2/layout/IconVerticalSolidList"/>
    <dgm:cxn modelId="{0CEF98C6-BA3F-42DD-972A-3367D8058E6D}" type="presParOf" srcId="{120CE926-7F01-49BD-A67A-B107E401902C}" destId="{41976753-6AEF-43E2-A1B9-99DB20C466AE}" srcOrd="4" destOrd="0" presId="urn:microsoft.com/office/officeart/2018/2/layout/IconVerticalSolidList"/>
    <dgm:cxn modelId="{E85D59B0-F3C6-4BC2-A468-D49811FEA388}" type="presParOf" srcId="{41976753-6AEF-43E2-A1B9-99DB20C466AE}" destId="{6166643D-43AF-4434-89FE-B2248842A3BE}" srcOrd="0" destOrd="0" presId="urn:microsoft.com/office/officeart/2018/2/layout/IconVerticalSolidList"/>
    <dgm:cxn modelId="{9053BD68-09D6-4085-9F42-E12FD0B7B37F}" type="presParOf" srcId="{41976753-6AEF-43E2-A1B9-99DB20C466AE}" destId="{C9ADD1D6-3A47-478C-BAF9-2B7FFBDFE31B}" srcOrd="1" destOrd="0" presId="urn:microsoft.com/office/officeart/2018/2/layout/IconVerticalSolidList"/>
    <dgm:cxn modelId="{A352E97B-7FAC-4284-A05B-D05B330860E3}" type="presParOf" srcId="{41976753-6AEF-43E2-A1B9-99DB20C466AE}" destId="{767E379D-8171-4ABD-B404-5B885A65CCA3}" srcOrd="2" destOrd="0" presId="urn:microsoft.com/office/officeart/2018/2/layout/IconVerticalSolidList"/>
    <dgm:cxn modelId="{7C016B11-8FA0-42E8-A010-1DF7FF097BA9}" type="presParOf" srcId="{41976753-6AEF-43E2-A1B9-99DB20C466AE}" destId="{4BC635E3-9771-40B6-9D46-6CA9D3940F5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AD1E072-5058-4B84-AD76-33C7420EED5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2DB18546-BB01-4C15-A4C5-C6EBD0FD78F4}">
      <dgm:prSet/>
      <dgm:spPr/>
      <dgm:t>
        <a:bodyPr/>
        <a:lstStyle/>
        <a:p>
          <a:r>
            <a:rPr lang="en-GB"/>
            <a:t>The Presentation demonstrated that Double Tree focuses on high-quality and luxurious services. </a:t>
          </a:r>
          <a:endParaRPr lang="en-US"/>
        </a:p>
      </dgm:t>
    </dgm:pt>
    <dgm:pt modelId="{37457F29-319C-4F4B-B4BF-FF0404BA08DE}" type="parTrans" cxnId="{DDD2D8D7-6CE7-4B83-BF91-E7CC71FC882C}">
      <dgm:prSet/>
      <dgm:spPr/>
      <dgm:t>
        <a:bodyPr/>
        <a:lstStyle/>
        <a:p>
          <a:endParaRPr lang="en-US"/>
        </a:p>
      </dgm:t>
    </dgm:pt>
    <dgm:pt modelId="{4C35D6A8-DE41-4E41-B5EE-1DD416479D65}" type="sibTrans" cxnId="{DDD2D8D7-6CE7-4B83-BF91-E7CC71FC882C}">
      <dgm:prSet/>
      <dgm:spPr/>
      <dgm:t>
        <a:bodyPr/>
        <a:lstStyle/>
        <a:p>
          <a:endParaRPr lang="en-US"/>
        </a:p>
      </dgm:t>
    </dgm:pt>
    <dgm:pt modelId="{758F0A90-8CF6-4CDF-A011-9519AAC036B5}">
      <dgm:prSet/>
      <dgm:spPr/>
      <dgm:t>
        <a:bodyPr/>
        <a:lstStyle/>
        <a:p>
          <a:r>
            <a:rPr lang="en-GB"/>
            <a:t>They are well-known for delivering guest services which are essential for success. </a:t>
          </a:r>
          <a:endParaRPr lang="en-US"/>
        </a:p>
      </dgm:t>
    </dgm:pt>
    <dgm:pt modelId="{222563C9-00E1-422F-B88D-B6BB00FE0C37}" type="parTrans" cxnId="{71A89BA8-9EEA-4CF2-9FAC-31AEA964F08F}">
      <dgm:prSet/>
      <dgm:spPr/>
      <dgm:t>
        <a:bodyPr/>
        <a:lstStyle/>
        <a:p>
          <a:endParaRPr lang="en-US"/>
        </a:p>
      </dgm:t>
    </dgm:pt>
    <dgm:pt modelId="{3D26BD1A-CB2C-4527-8805-59D5303EE169}" type="sibTrans" cxnId="{71A89BA8-9EEA-4CF2-9FAC-31AEA964F08F}">
      <dgm:prSet/>
      <dgm:spPr/>
      <dgm:t>
        <a:bodyPr/>
        <a:lstStyle/>
        <a:p>
          <a:endParaRPr lang="en-US"/>
        </a:p>
      </dgm:t>
    </dgm:pt>
    <dgm:pt modelId="{702DF2A7-8DAB-446C-BF90-995A972E6072}">
      <dgm:prSet/>
      <dgm:spPr/>
      <dgm:t>
        <a:bodyPr/>
        <a:lstStyle/>
        <a:p>
          <a:r>
            <a:rPr lang="en-GB"/>
            <a:t>They are able to fulfil the expectations and demands of their customers, which may assist them in attaining a competitive advantage. </a:t>
          </a:r>
          <a:endParaRPr lang="en-US"/>
        </a:p>
      </dgm:t>
    </dgm:pt>
    <dgm:pt modelId="{47007946-A99F-4451-919B-19B1983B3121}" type="parTrans" cxnId="{96C375CA-3808-49C1-9E7B-AF9D77B28322}">
      <dgm:prSet/>
      <dgm:spPr/>
      <dgm:t>
        <a:bodyPr/>
        <a:lstStyle/>
        <a:p>
          <a:endParaRPr lang="en-US"/>
        </a:p>
      </dgm:t>
    </dgm:pt>
    <dgm:pt modelId="{1EDA97BC-E309-4D00-80CF-4878ADA0B20A}" type="sibTrans" cxnId="{96C375CA-3808-49C1-9E7B-AF9D77B28322}">
      <dgm:prSet/>
      <dgm:spPr/>
      <dgm:t>
        <a:bodyPr/>
        <a:lstStyle/>
        <a:p>
          <a:endParaRPr lang="en-US"/>
        </a:p>
      </dgm:t>
    </dgm:pt>
    <dgm:pt modelId="{39DA4F58-BAB6-442E-87B7-9963CD75A018}" type="pres">
      <dgm:prSet presAssocID="{5AD1E072-5058-4B84-AD76-33C7420EED56}" presName="root" presStyleCnt="0">
        <dgm:presLayoutVars>
          <dgm:dir/>
          <dgm:resizeHandles val="exact"/>
        </dgm:presLayoutVars>
      </dgm:prSet>
      <dgm:spPr/>
    </dgm:pt>
    <dgm:pt modelId="{C316F167-2A60-4172-A2B4-853E053FCE1D}" type="pres">
      <dgm:prSet presAssocID="{2DB18546-BB01-4C15-A4C5-C6EBD0FD78F4}" presName="compNode" presStyleCnt="0"/>
      <dgm:spPr/>
    </dgm:pt>
    <dgm:pt modelId="{5E78D965-847D-466B-9A00-7843B35807BB}" type="pres">
      <dgm:prSet presAssocID="{2DB18546-BB01-4C15-A4C5-C6EBD0FD78F4}" presName="bgRect" presStyleLbl="bgShp" presStyleIdx="0" presStyleCnt="3"/>
      <dgm:spPr/>
    </dgm:pt>
    <dgm:pt modelId="{31786D1A-93E3-4FB7-AE3B-916D1590EFBC}" type="pres">
      <dgm:prSet presAssocID="{2DB18546-BB01-4C15-A4C5-C6EBD0FD78F4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ll scene"/>
        </a:ext>
      </dgm:extLst>
    </dgm:pt>
    <dgm:pt modelId="{54218A1D-472B-4871-8A5A-98B15A5E167B}" type="pres">
      <dgm:prSet presAssocID="{2DB18546-BB01-4C15-A4C5-C6EBD0FD78F4}" presName="spaceRect" presStyleCnt="0"/>
      <dgm:spPr/>
    </dgm:pt>
    <dgm:pt modelId="{48A2E396-E27C-41AD-8206-7C5A07364787}" type="pres">
      <dgm:prSet presAssocID="{2DB18546-BB01-4C15-A4C5-C6EBD0FD78F4}" presName="parTx" presStyleLbl="revTx" presStyleIdx="0" presStyleCnt="3">
        <dgm:presLayoutVars>
          <dgm:chMax val="0"/>
          <dgm:chPref val="0"/>
        </dgm:presLayoutVars>
      </dgm:prSet>
      <dgm:spPr/>
    </dgm:pt>
    <dgm:pt modelId="{7E472790-3DA0-4A5C-A407-425AF2DC945F}" type="pres">
      <dgm:prSet presAssocID="{4C35D6A8-DE41-4E41-B5EE-1DD416479D65}" presName="sibTrans" presStyleCnt="0"/>
      <dgm:spPr/>
    </dgm:pt>
    <dgm:pt modelId="{B8C6B1C8-E159-402D-8BF2-065316428FA9}" type="pres">
      <dgm:prSet presAssocID="{758F0A90-8CF6-4CDF-A011-9519AAC036B5}" presName="compNode" presStyleCnt="0"/>
      <dgm:spPr/>
    </dgm:pt>
    <dgm:pt modelId="{9C4B5BF7-7201-4756-94FD-D7F9ED493E5E}" type="pres">
      <dgm:prSet presAssocID="{758F0A90-8CF6-4CDF-A011-9519AAC036B5}" presName="bgRect" presStyleLbl="bgShp" presStyleIdx="1" presStyleCnt="3"/>
      <dgm:spPr/>
    </dgm:pt>
    <dgm:pt modelId="{AA68B2B3-5994-47F9-9B0B-074F4C194E66}" type="pres">
      <dgm:prSet presAssocID="{758F0A90-8CF6-4CDF-A011-9519AAC036B5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iter"/>
        </a:ext>
      </dgm:extLst>
    </dgm:pt>
    <dgm:pt modelId="{71C67CB1-CDE2-4844-8347-2F35C30CC124}" type="pres">
      <dgm:prSet presAssocID="{758F0A90-8CF6-4CDF-A011-9519AAC036B5}" presName="spaceRect" presStyleCnt="0"/>
      <dgm:spPr/>
    </dgm:pt>
    <dgm:pt modelId="{E42DF707-DC15-4EE0-97DD-103F3831CFA3}" type="pres">
      <dgm:prSet presAssocID="{758F0A90-8CF6-4CDF-A011-9519AAC036B5}" presName="parTx" presStyleLbl="revTx" presStyleIdx="1" presStyleCnt="3">
        <dgm:presLayoutVars>
          <dgm:chMax val="0"/>
          <dgm:chPref val="0"/>
        </dgm:presLayoutVars>
      </dgm:prSet>
      <dgm:spPr/>
    </dgm:pt>
    <dgm:pt modelId="{C6C1F7F0-40B9-4576-ABBD-13B2B5D81987}" type="pres">
      <dgm:prSet presAssocID="{3D26BD1A-CB2C-4527-8805-59D5303EE169}" presName="sibTrans" presStyleCnt="0"/>
      <dgm:spPr/>
    </dgm:pt>
    <dgm:pt modelId="{FC613A00-E672-48F9-923A-16CEDCCFFC59}" type="pres">
      <dgm:prSet presAssocID="{702DF2A7-8DAB-446C-BF90-995A972E6072}" presName="compNode" presStyleCnt="0"/>
      <dgm:spPr/>
    </dgm:pt>
    <dgm:pt modelId="{333680E1-6524-4264-BCF0-127E39886076}" type="pres">
      <dgm:prSet presAssocID="{702DF2A7-8DAB-446C-BF90-995A972E6072}" presName="bgRect" presStyleLbl="bgShp" presStyleIdx="2" presStyleCnt="3"/>
      <dgm:spPr/>
    </dgm:pt>
    <dgm:pt modelId="{E1DA9553-5617-420E-9A30-6BDA52BD4CA1}" type="pres">
      <dgm:prSet presAssocID="{702DF2A7-8DAB-446C-BF90-995A972E607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C67CF5DD-1B2B-4073-9940-22C759465F0C}" type="pres">
      <dgm:prSet presAssocID="{702DF2A7-8DAB-446C-BF90-995A972E6072}" presName="spaceRect" presStyleCnt="0"/>
      <dgm:spPr/>
    </dgm:pt>
    <dgm:pt modelId="{DA9A9572-C3F6-45AE-91BB-7966C10BF251}" type="pres">
      <dgm:prSet presAssocID="{702DF2A7-8DAB-446C-BF90-995A972E6072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CF3B964B-7917-4BEF-BF05-053DABC8EB56}" type="presOf" srcId="{702DF2A7-8DAB-446C-BF90-995A972E6072}" destId="{DA9A9572-C3F6-45AE-91BB-7966C10BF251}" srcOrd="0" destOrd="0" presId="urn:microsoft.com/office/officeart/2018/2/layout/IconVerticalSolidList"/>
    <dgm:cxn modelId="{1E93C054-6EE2-4F8E-938F-4155EEE99AC3}" type="presOf" srcId="{5AD1E072-5058-4B84-AD76-33C7420EED56}" destId="{39DA4F58-BAB6-442E-87B7-9963CD75A018}" srcOrd="0" destOrd="0" presId="urn:microsoft.com/office/officeart/2018/2/layout/IconVerticalSolidList"/>
    <dgm:cxn modelId="{71A89BA8-9EEA-4CF2-9FAC-31AEA964F08F}" srcId="{5AD1E072-5058-4B84-AD76-33C7420EED56}" destId="{758F0A90-8CF6-4CDF-A011-9519AAC036B5}" srcOrd="1" destOrd="0" parTransId="{222563C9-00E1-422F-B88D-B6BB00FE0C37}" sibTransId="{3D26BD1A-CB2C-4527-8805-59D5303EE169}"/>
    <dgm:cxn modelId="{96C375CA-3808-49C1-9E7B-AF9D77B28322}" srcId="{5AD1E072-5058-4B84-AD76-33C7420EED56}" destId="{702DF2A7-8DAB-446C-BF90-995A972E6072}" srcOrd="2" destOrd="0" parTransId="{47007946-A99F-4451-919B-19B1983B3121}" sibTransId="{1EDA97BC-E309-4D00-80CF-4878ADA0B20A}"/>
    <dgm:cxn modelId="{FACC5ECC-3E18-475F-A79E-70869875598E}" type="presOf" srcId="{758F0A90-8CF6-4CDF-A011-9519AAC036B5}" destId="{E42DF707-DC15-4EE0-97DD-103F3831CFA3}" srcOrd="0" destOrd="0" presId="urn:microsoft.com/office/officeart/2018/2/layout/IconVerticalSolidList"/>
    <dgm:cxn modelId="{DDD2D8D7-6CE7-4B83-BF91-E7CC71FC882C}" srcId="{5AD1E072-5058-4B84-AD76-33C7420EED56}" destId="{2DB18546-BB01-4C15-A4C5-C6EBD0FD78F4}" srcOrd="0" destOrd="0" parTransId="{37457F29-319C-4F4B-B4BF-FF0404BA08DE}" sibTransId="{4C35D6A8-DE41-4E41-B5EE-1DD416479D65}"/>
    <dgm:cxn modelId="{C3FB62D8-1ED8-4591-8AFA-22BDF46D6EE8}" type="presOf" srcId="{2DB18546-BB01-4C15-A4C5-C6EBD0FD78F4}" destId="{48A2E396-E27C-41AD-8206-7C5A07364787}" srcOrd="0" destOrd="0" presId="urn:microsoft.com/office/officeart/2018/2/layout/IconVerticalSolidList"/>
    <dgm:cxn modelId="{C49EF721-790F-4A6E-97EA-32393576EADB}" type="presParOf" srcId="{39DA4F58-BAB6-442E-87B7-9963CD75A018}" destId="{C316F167-2A60-4172-A2B4-853E053FCE1D}" srcOrd="0" destOrd="0" presId="urn:microsoft.com/office/officeart/2018/2/layout/IconVerticalSolidList"/>
    <dgm:cxn modelId="{291396E0-10AC-4E2C-A54A-D42A800DD63F}" type="presParOf" srcId="{C316F167-2A60-4172-A2B4-853E053FCE1D}" destId="{5E78D965-847D-466B-9A00-7843B35807BB}" srcOrd="0" destOrd="0" presId="urn:microsoft.com/office/officeart/2018/2/layout/IconVerticalSolidList"/>
    <dgm:cxn modelId="{BCAF36E4-58C5-435C-BBB3-3F22A60CF639}" type="presParOf" srcId="{C316F167-2A60-4172-A2B4-853E053FCE1D}" destId="{31786D1A-93E3-4FB7-AE3B-916D1590EFBC}" srcOrd="1" destOrd="0" presId="urn:microsoft.com/office/officeart/2018/2/layout/IconVerticalSolidList"/>
    <dgm:cxn modelId="{704F6691-F868-4619-BC68-B54330AA3E5E}" type="presParOf" srcId="{C316F167-2A60-4172-A2B4-853E053FCE1D}" destId="{54218A1D-472B-4871-8A5A-98B15A5E167B}" srcOrd="2" destOrd="0" presId="urn:microsoft.com/office/officeart/2018/2/layout/IconVerticalSolidList"/>
    <dgm:cxn modelId="{3363582B-B94F-4BAE-A02F-3C63442080C6}" type="presParOf" srcId="{C316F167-2A60-4172-A2B4-853E053FCE1D}" destId="{48A2E396-E27C-41AD-8206-7C5A07364787}" srcOrd="3" destOrd="0" presId="urn:microsoft.com/office/officeart/2018/2/layout/IconVerticalSolidList"/>
    <dgm:cxn modelId="{B46B15ED-49BF-438B-B2E7-6D4DEF26524D}" type="presParOf" srcId="{39DA4F58-BAB6-442E-87B7-9963CD75A018}" destId="{7E472790-3DA0-4A5C-A407-425AF2DC945F}" srcOrd="1" destOrd="0" presId="urn:microsoft.com/office/officeart/2018/2/layout/IconVerticalSolidList"/>
    <dgm:cxn modelId="{2E76A7E1-5F82-4173-8B28-A92E0D5F10D6}" type="presParOf" srcId="{39DA4F58-BAB6-442E-87B7-9963CD75A018}" destId="{B8C6B1C8-E159-402D-8BF2-065316428FA9}" srcOrd="2" destOrd="0" presId="urn:microsoft.com/office/officeart/2018/2/layout/IconVerticalSolidList"/>
    <dgm:cxn modelId="{2312CA13-342A-4616-B857-E31905D6181E}" type="presParOf" srcId="{B8C6B1C8-E159-402D-8BF2-065316428FA9}" destId="{9C4B5BF7-7201-4756-94FD-D7F9ED493E5E}" srcOrd="0" destOrd="0" presId="urn:microsoft.com/office/officeart/2018/2/layout/IconVerticalSolidList"/>
    <dgm:cxn modelId="{116FE07E-099A-4C98-A9B3-9F0AED87524E}" type="presParOf" srcId="{B8C6B1C8-E159-402D-8BF2-065316428FA9}" destId="{AA68B2B3-5994-47F9-9B0B-074F4C194E66}" srcOrd="1" destOrd="0" presId="urn:microsoft.com/office/officeart/2018/2/layout/IconVerticalSolidList"/>
    <dgm:cxn modelId="{DBA52592-714B-4FC0-A31A-730EB6FBF2C7}" type="presParOf" srcId="{B8C6B1C8-E159-402D-8BF2-065316428FA9}" destId="{71C67CB1-CDE2-4844-8347-2F35C30CC124}" srcOrd="2" destOrd="0" presId="urn:microsoft.com/office/officeart/2018/2/layout/IconVerticalSolidList"/>
    <dgm:cxn modelId="{4C1303A0-0DD4-4C2D-A701-7B5E90DDBF91}" type="presParOf" srcId="{B8C6B1C8-E159-402D-8BF2-065316428FA9}" destId="{E42DF707-DC15-4EE0-97DD-103F3831CFA3}" srcOrd="3" destOrd="0" presId="urn:microsoft.com/office/officeart/2018/2/layout/IconVerticalSolidList"/>
    <dgm:cxn modelId="{C7384DD9-608D-4784-A84A-23672D8FBE6B}" type="presParOf" srcId="{39DA4F58-BAB6-442E-87B7-9963CD75A018}" destId="{C6C1F7F0-40B9-4576-ABBD-13B2B5D81987}" srcOrd="3" destOrd="0" presId="urn:microsoft.com/office/officeart/2018/2/layout/IconVerticalSolidList"/>
    <dgm:cxn modelId="{CD399383-D9C5-4859-8906-417566B6B820}" type="presParOf" srcId="{39DA4F58-BAB6-442E-87B7-9963CD75A018}" destId="{FC613A00-E672-48F9-923A-16CEDCCFFC59}" srcOrd="4" destOrd="0" presId="urn:microsoft.com/office/officeart/2018/2/layout/IconVerticalSolidList"/>
    <dgm:cxn modelId="{D906132D-D621-47A9-A27C-FC7B75300D0C}" type="presParOf" srcId="{FC613A00-E672-48F9-923A-16CEDCCFFC59}" destId="{333680E1-6524-4264-BCF0-127E39886076}" srcOrd="0" destOrd="0" presId="urn:microsoft.com/office/officeart/2018/2/layout/IconVerticalSolidList"/>
    <dgm:cxn modelId="{AC26BE12-7466-46B0-9EF9-E213AB58DECA}" type="presParOf" srcId="{FC613A00-E672-48F9-923A-16CEDCCFFC59}" destId="{E1DA9553-5617-420E-9A30-6BDA52BD4CA1}" srcOrd="1" destOrd="0" presId="urn:microsoft.com/office/officeart/2018/2/layout/IconVerticalSolidList"/>
    <dgm:cxn modelId="{25B915C7-B1F0-4419-B09F-36FB05581D80}" type="presParOf" srcId="{FC613A00-E672-48F9-923A-16CEDCCFFC59}" destId="{C67CF5DD-1B2B-4073-9940-22C759465F0C}" srcOrd="2" destOrd="0" presId="urn:microsoft.com/office/officeart/2018/2/layout/IconVerticalSolidList"/>
    <dgm:cxn modelId="{1BAFECAF-E32C-4260-8D85-2ABB9274F6F6}" type="presParOf" srcId="{FC613A00-E672-48F9-923A-16CEDCCFFC59}" destId="{DA9A9572-C3F6-45AE-91BB-7966C10BF25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281B9A-3BE6-406E-B1C7-A37BF11FC97B}">
      <dsp:nvSpPr>
        <dsp:cNvPr id="0" name=""/>
        <dsp:cNvSpPr/>
      </dsp:nvSpPr>
      <dsp:spPr>
        <a:xfrm>
          <a:off x="0" y="640"/>
          <a:ext cx="6391275" cy="149868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763C4D-EE1B-4587-838E-BCECEE4F6DBE}">
      <dsp:nvSpPr>
        <dsp:cNvPr id="0" name=""/>
        <dsp:cNvSpPr/>
      </dsp:nvSpPr>
      <dsp:spPr>
        <a:xfrm>
          <a:off x="453352" y="337845"/>
          <a:ext cx="824278" cy="82427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454A1F-0609-4FC1-AECB-658CDCA32900}">
      <dsp:nvSpPr>
        <dsp:cNvPr id="0" name=""/>
        <dsp:cNvSpPr/>
      </dsp:nvSpPr>
      <dsp:spPr>
        <a:xfrm>
          <a:off x="1730984" y="640"/>
          <a:ext cx="4660290" cy="1498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611" tIns="158611" rIns="158611" bIns="158611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They deliver extended fitness centre services. </a:t>
          </a:r>
          <a:endParaRPr lang="en-US" sz="2100" kern="1200"/>
        </a:p>
      </dsp:txBody>
      <dsp:txXfrm>
        <a:off x="1730984" y="640"/>
        <a:ext cx="4660290" cy="1498687"/>
      </dsp:txXfrm>
    </dsp:sp>
    <dsp:sp modelId="{84322451-311D-4FF4-9B90-D34F2A216326}">
      <dsp:nvSpPr>
        <dsp:cNvPr id="0" name=""/>
        <dsp:cNvSpPr/>
      </dsp:nvSpPr>
      <dsp:spPr>
        <a:xfrm>
          <a:off x="0" y="1873999"/>
          <a:ext cx="6391275" cy="149868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A1F153F-2E41-4654-8FFC-7B5BB68C5043}">
      <dsp:nvSpPr>
        <dsp:cNvPr id="0" name=""/>
        <dsp:cNvSpPr/>
      </dsp:nvSpPr>
      <dsp:spPr>
        <a:xfrm>
          <a:off x="453352" y="2211204"/>
          <a:ext cx="824278" cy="82427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15BC49-2372-469E-A5FA-A703960F4687}">
      <dsp:nvSpPr>
        <dsp:cNvPr id="0" name=""/>
        <dsp:cNvSpPr/>
      </dsp:nvSpPr>
      <dsp:spPr>
        <a:xfrm>
          <a:off x="1730984" y="1873999"/>
          <a:ext cx="4660290" cy="1498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611" tIns="158611" rIns="158611" bIns="158611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Their fitness centre is open 24 hours and 7 days for regular workouts </a:t>
          </a:r>
          <a:endParaRPr lang="en-US" sz="2100" kern="1200"/>
        </a:p>
      </dsp:txBody>
      <dsp:txXfrm>
        <a:off x="1730984" y="1873999"/>
        <a:ext cx="4660290" cy="1498687"/>
      </dsp:txXfrm>
    </dsp:sp>
    <dsp:sp modelId="{6166643D-43AF-4434-89FE-B2248842A3BE}">
      <dsp:nvSpPr>
        <dsp:cNvPr id="0" name=""/>
        <dsp:cNvSpPr/>
      </dsp:nvSpPr>
      <dsp:spPr>
        <a:xfrm>
          <a:off x="0" y="3747359"/>
          <a:ext cx="6391275" cy="149868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9ADD1D6-3A47-478C-BAF9-2B7FFBDFE31B}">
      <dsp:nvSpPr>
        <dsp:cNvPr id="0" name=""/>
        <dsp:cNvSpPr/>
      </dsp:nvSpPr>
      <dsp:spPr>
        <a:xfrm>
          <a:off x="453352" y="4084563"/>
          <a:ext cx="824278" cy="82427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C635E3-9771-40B6-9D46-6CA9D3940F5C}">
      <dsp:nvSpPr>
        <dsp:cNvPr id="0" name=""/>
        <dsp:cNvSpPr/>
      </dsp:nvSpPr>
      <dsp:spPr>
        <a:xfrm>
          <a:off x="1730984" y="3747359"/>
          <a:ext cx="4660290" cy="1498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611" tIns="158611" rIns="158611" bIns="158611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The culture of Double Tree is devoted to delivering comprehensive service quality to the guests (Hilton, 2020)</a:t>
          </a:r>
          <a:endParaRPr lang="en-US" sz="2100" kern="1200"/>
        </a:p>
      </dsp:txBody>
      <dsp:txXfrm>
        <a:off x="1730984" y="3747359"/>
        <a:ext cx="4660290" cy="149868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78D965-847D-466B-9A00-7843B35807BB}">
      <dsp:nvSpPr>
        <dsp:cNvPr id="0" name=""/>
        <dsp:cNvSpPr/>
      </dsp:nvSpPr>
      <dsp:spPr>
        <a:xfrm>
          <a:off x="0" y="640"/>
          <a:ext cx="6391275" cy="149868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1786D1A-93E3-4FB7-AE3B-916D1590EFBC}">
      <dsp:nvSpPr>
        <dsp:cNvPr id="0" name=""/>
        <dsp:cNvSpPr/>
      </dsp:nvSpPr>
      <dsp:spPr>
        <a:xfrm>
          <a:off x="453352" y="337845"/>
          <a:ext cx="824278" cy="82427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A2E396-E27C-41AD-8206-7C5A07364787}">
      <dsp:nvSpPr>
        <dsp:cNvPr id="0" name=""/>
        <dsp:cNvSpPr/>
      </dsp:nvSpPr>
      <dsp:spPr>
        <a:xfrm>
          <a:off x="1730984" y="640"/>
          <a:ext cx="4660290" cy="1498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611" tIns="158611" rIns="158611" bIns="15861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 Presentation demonstrated that Double Tree focuses on high-quality and luxurious services. </a:t>
          </a:r>
          <a:endParaRPr lang="en-US" sz="1900" kern="1200"/>
        </a:p>
      </dsp:txBody>
      <dsp:txXfrm>
        <a:off x="1730984" y="640"/>
        <a:ext cx="4660290" cy="1498687"/>
      </dsp:txXfrm>
    </dsp:sp>
    <dsp:sp modelId="{9C4B5BF7-7201-4756-94FD-D7F9ED493E5E}">
      <dsp:nvSpPr>
        <dsp:cNvPr id="0" name=""/>
        <dsp:cNvSpPr/>
      </dsp:nvSpPr>
      <dsp:spPr>
        <a:xfrm>
          <a:off x="0" y="1873999"/>
          <a:ext cx="6391275" cy="149868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68B2B3-5994-47F9-9B0B-074F4C194E66}">
      <dsp:nvSpPr>
        <dsp:cNvPr id="0" name=""/>
        <dsp:cNvSpPr/>
      </dsp:nvSpPr>
      <dsp:spPr>
        <a:xfrm>
          <a:off x="453352" y="2211204"/>
          <a:ext cx="824278" cy="82427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2DF707-DC15-4EE0-97DD-103F3831CFA3}">
      <dsp:nvSpPr>
        <dsp:cNvPr id="0" name=""/>
        <dsp:cNvSpPr/>
      </dsp:nvSpPr>
      <dsp:spPr>
        <a:xfrm>
          <a:off x="1730984" y="1873999"/>
          <a:ext cx="4660290" cy="1498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611" tIns="158611" rIns="158611" bIns="15861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They are well-known for delivering guest services which are essential for success. </a:t>
          </a:r>
          <a:endParaRPr lang="en-US" sz="1900" kern="1200"/>
        </a:p>
      </dsp:txBody>
      <dsp:txXfrm>
        <a:off x="1730984" y="1873999"/>
        <a:ext cx="4660290" cy="1498687"/>
      </dsp:txXfrm>
    </dsp:sp>
    <dsp:sp modelId="{333680E1-6524-4264-BCF0-127E39886076}">
      <dsp:nvSpPr>
        <dsp:cNvPr id="0" name=""/>
        <dsp:cNvSpPr/>
      </dsp:nvSpPr>
      <dsp:spPr>
        <a:xfrm>
          <a:off x="0" y="3747359"/>
          <a:ext cx="6391275" cy="149868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1DA9553-5617-420E-9A30-6BDA52BD4CA1}">
      <dsp:nvSpPr>
        <dsp:cNvPr id="0" name=""/>
        <dsp:cNvSpPr/>
      </dsp:nvSpPr>
      <dsp:spPr>
        <a:xfrm>
          <a:off x="453352" y="4084563"/>
          <a:ext cx="824278" cy="82427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9A9572-C3F6-45AE-91BB-7966C10BF251}">
      <dsp:nvSpPr>
        <dsp:cNvPr id="0" name=""/>
        <dsp:cNvSpPr/>
      </dsp:nvSpPr>
      <dsp:spPr>
        <a:xfrm>
          <a:off x="1730984" y="3747359"/>
          <a:ext cx="4660290" cy="1498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611" tIns="158611" rIns="158611" bIns="15861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They are able to fulfil the expectations and demands of their customers, which may assist them in attaining a competitive advantage. </a:t>
          </a:r>
          <a:endParaRPr lang="en-US" sz="1900" kern="1200"/>
        </a:p>
      </dsp:txBody>
      <dsp:txXfrm>
        <a:off x="1730984" y="3747359"/>
        <a:ext cx="4660290" cy="149868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57B527-9545-4A18-82C6-985C2D673EE0}" type="datetimeFigureOut">
              <a:rPr lang="en-US" smtClean="0"/>
              <a:t>2/8/2023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BD15E-A83F-499B-AE2F-72149146BF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833932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382A402-9AEC-46CD-BFFB-8C45353B9417}" type="datetimeFigureOut">
              <a:rPr lang="en-US" smtClean="0"/>
              <a:t>2/8/2023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BD6FFF6-EFF5-46FA-B62C-F141E1274D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56670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D6FFF6-EFF5-46FA-B62C-F141E1274D59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52295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22ED8DFF-AC58-4CE1-95FC-5B760807040E}" type="datetime1">
              <a:rPr lang="en-US" smtClean="0"/>
              <a:t>2/8/2023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r>
              <a:rPr lang="en-US"/>
              <a:t>Add a footer</a:t>
            </a:r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401CF334-2D5C-4859-84A6-CA7E6E43FA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94780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3E6289-67AB-48EA-B8F2-7F8C3C839FC8}" type="datetime1">
              <a:rPr lang="en-US" smtClean="0"/>
              <a:t>2/8/2023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3893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  <p15:guide id="3" pos="984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27007B-A0CB-4CB0-A72F-D015643D8A50}" type="datetime1">
              <a:rPr lang="en-US" smtClean="0"/>
              <a:t>2/8/2023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53678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F78760-02B0-4343-9B36-9B01060F90A6}" type="datetime1">
              <a:rPr lang="en-US" smtClean="0"/>
              <a:t>2/8/2023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26124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03C8C-96CC-4988-9A76-A97C68B37C96}" type="datetime1">
              <a:rPr lang="en-US" smtClean="0"/>
              <a:t>2/8/2023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76682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A6AA83-E69F-4B8F-8330-2B08940C21DF}" type="datetime1">
              <a:rPr lang="en-US" smtClean="0"/>
              <a:t>2/8/2023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33809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2B54B-DAC7-463C-B2D9-3A5324E66E07}" type="datetime1">
              <a:rPr lang="en-US" smtClean="0"/>
              <a:t>2/8/2023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42601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BC3EB9-8141-418F-8EFF-9A68D158E203}" type="datetime1">
              <a:rPr lang="en-US" smtClean="0"/>
              <a:t>2/8/2023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02142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203F9F-5B53-4206-BA20-257056A7933C}" type="datetime1">
              <a:rPr lang="en-US" smtClean="0"/>
              <a:t>2/8/2023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448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51F468-2565-4472-9079-46A542F179AB}" type="datetime1">
              <a:rPr lang="en-US" smtClean="0"/>
              <a:pPr/>
              <a:t>2/8/2023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4946204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51F468-2565-4472-9079-46A542F179AB}" type="datetime1">
              <a:rPr lang="en-US" smtClean="0"/>
              <a:pPr/>
              <a:t>2/8/2023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8200725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51F468-2565-4472-9079-46A542F179AB}" type="datetime1">
              <a:rPr lang="en-US" smtClean="0"/>
              <a:pPr/>
              <a:t>2/8/2023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7895167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51F468-2565-4472-9079-46A542F179AB}" type="datetime1">
              <a:rPr lang="en-US" smtClean="0"/>
              <a:pPr/>
              <a:t>2/8/2023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6460387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51F468-2565-4472-9079-46A542F179AB}" type="datetime1">
              <a:rPr lang="en-US" smtClean="0"/>
              <a:pPr/>
              <a:t>2/8/2023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0543286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51F468-2565-4472-9079-46A542F179AB}" type="datetime1">
              <a:rPr lang="en-US" smtClean="0"/>
              <a:pPr/>
              <a:t>2/8/2023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645457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AA3D4F3E-03CF-4020-A455-976DE93B6CFF}" type="datetime1">
              <a:rPr lang="en-US" smtClean="0"/>
              <a:t>2/8/2023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2010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3AB81425-5192-475F-8F5F-48429B4F668B}" type="datetime1">
              <a:rPr lang="en-US" smtClean="0"/>
              <a:t>2/8/2023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03464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B051F468-2565-4472-9079-46A542F179AB}" type="datetime1">
              <a:rPr lang="en-US" smtClean="0"/>
              <a:pPr/>
              <a:t>2/8/2023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401CF334-2D5C-4859-84A6-CA7E6E43FAE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1339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  <p:sldLayoutId id="2147483744" r:id="rId12"/>
    <p:sldLayoutId id="2147483745" r:id="rId13"/>
    <p:sldLayoutId id="2147483746" r:id="rId14"/>
    <p:sldLayoutId id="2147483747" r:id="rId15"/>
    <p:sldLayoutId id="2147483748" r:id="rId16"/>
    <p:sldLayoutId id="2147483749" r:id="rId17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pos="7512" userDrawn="1">
          <p15:clr>
            <a:srgbClr val="F26B43"/>
          </p15:clr>
        </p15:guide>
        <p15:guide id="4" pos="1176" userDrawn="1">
          <p15:clr>
            <a:srgbClr val="F26B43"/>
          </p15:clr>
        </p15:guide>
        <p15:guide id="5" orient="horz" pos="3936" userDrawn="1">
          <p15:clr>
            <a:srgbClr val="F26B43"/>
          </p15:clr>
        </p15:guide>
        <p15:guide id="6" orient="horz" pos="888" userDrawn="1">
          <p15:clr>
            <a:srgbClr val="F26B43"/>
          </p15:clr>
        </p15:guide>
        <p15:guide id="7" orient="horz" pos="168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cr.hilton.com/wp-content/uploads/2021/04/Hilton-2020-ESG-Report.pdf" TargetMode="External"/><Relationship Id="rId7" Type="http://schemas.openxmlformats.org/officeDocument/2006/relationships/hyperlink" Target="https://www.statista.com/statistics/297760/revenue-of-hilton-worldwide-holdings-inc/" TargetMode="External"/><Relationship Id="rId2" Type="http://schemas.openxmlformats.org/officeDocument/2006/relationships/hyperlink" Target="https://climbtheladder.com/hilton-guest-service-agent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managementservices.hilton.com/en/support-services/" TargetMode="External"/><Relationship Id="rId5" Type="http://schemas.openxmlformats.org/officeDocument/2006/relationships/hyperlink" Target="https://www.hilton.com/en/hilton-honors/benefit-terms/" TargetMode="External"/><Relationship Id="rId4" Type="http://schemas.openxmlformats.org/officeDocument/2006/relationships/hyperlink" Target="https://www.hilton.com/en/corporate/wp-content/uploads/2018/02/BrandFacts_DT.pdf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8">
            <a:extLst>
              <a:ext uri="{FF2B5EF4-FFF2-40B4-BE49-F238E27FC236}">
                <a16:creationId xmlns:a16="http://schemas.microsoft.com/office/drawing/2014/main" id="{260EE1B3-DDB2-44D7-943C-63D9CEF273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072909CE-AD29-4CE7-A9A7-05D21672CC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3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B8DBF1C0-B8F1-4AAC-8704-256BA0E9D6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4">
            <a:duotone>
              <a:prstClr val="black"/>
              <a:schemeClr val="accent5">
                <a:tint val="45000"/>
                <a:satMod val="400000"/>
              </a:schemeClr>
            </a:duotone>
            <a:alphaModFix amt="25000"/>
          </a:blip>
          <a:srcRect r="2017"/>
          <a:stretch/>
        </p:blipFill>
        <p:spPr>
          <a:xfrm>
            <a:off x="474133" y="475488"/>
            <a:ext cx="11243734" cy="590973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3500" y="760115"/>
            <a:ext cx="8827245" cy="2677648"/>
          </a:xfrm>
        </p:spPr>
        <p:txBody>
          <a:bodyPr>
            <a:norm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Hospitality and Guest Services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3500" y="3542549"/>
            <a:ext cx="8827245" cy="861420"/>
          </a:xfrm>
        </p:spPr>
        <p:txBody>
          <a:bodyPr>
            <a:norm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Double Tree Hotel and Resort</a:t>
            </a:r>
          </a:p>
        </p:txBody>
      </p:sp>
      <p:sp>
        <p:nvSpPr>
          <p:cNvPr id="17" name="Rectangle 12">
            <a:extLst>
              <a:ext uri="{FF2B5EF4-FFF2-40B4-BE49-F238E27FC236}">
                <a16:creationId xmlns:a16="http://schemas.microsoft.com/office/drawing/2014/main" id="{B70F7E59-C971-4F55-8E3A-1E583B65F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55CB951-30D8-04B8-8F97-9AEEBBF0F0B3}"/>
              </a:ext>
            </a:extLst>
          </p:cNvPr>
          <p:cNvSpPr txBox="1"/>
          <p:nvPr/>
        </p:nvSpPr>
        <p:spPr>
          <a:xfrm>
            <a:off x="5858934" y="4735681"/>
            <a:ext cx="6096000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Student: Violeta-Ionela Necsoi</a:t>
            </a:r>
          </a:p>
          <a:p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Module title: Hospitality and Guest Service Management</a:t>
            </a:r>
          </a:p>
          <a:p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Module code: BMIH4003</a:t>
            </a:r>
          </a:p>
          <a:p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Assignment title: Double Tree Hotel and Resort by HILTON</a:t>
            </a:r>
          </a:p>
          <a:p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Lecturer: Muhammad </a:t>
            </a:r>
            <a:r>
              <a:rPr lang="en-US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Cassamo</a:t>
            </a:r>
            <a:endParaRPr lang="en-US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633904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9DB32A-6236-C9EB-8585-569C526F78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Table of 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184352-90BB-AF83-79D7-B53329A460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Introduction</a:t>
            </a:r>
          </a:p>
          <a:p>
            <a:r>
              <a:rPr lang="en-GB" dirty="0"/>
              <a:t>Overview of the Hotel</a:t>
            </a:r>
          </a:p>
          <a:p>
            <a:r>
              <a:rPr lang="en-GB" dirty="0"/>
              <a:t>Consumers of the brand</a:t>
            </a:r>
          </a:p>
          <a:p>
            <a:r>
              <a:rPr lang="en-GB" dirty="0"/>
              <a:t>Nature and scope of guest service</a:t>
            </a:r>
          </a:p>
          <a:p>
            <a:r>
              <a:rPr lang="en-GB" dirty="0"/>
              <a:t>Values </a:t>
            </a:r>
          </a:p>
          <a:p>
            <a:r>
              <a:rPr lang="en-GB" dirty="0"/>
              <a:t>Role of guest services and facilities</a:t>
            </a:r>
          </a:p>
          <a:p>
            <a:r>
              <a:rPr lang="en-GB" dirty="0"/>
              <a:t>Role and function of guest services</a:t>
            </a:r>
          </a:p>
          <a:p>
            <a:r>
              <a:rPr lang="en-GB" dirty="0"/>
              <a:t>Importance of Hospitality</a:t>
            </a:r>
          </a:p>
          <a:p>
            <a:r>
              <a:rPr lang="en-GB" dirty="0"/>
              <a:t>Exceeding guests expectations</a:t>
            </a:r>
          </a:p>
          <a:p>
            <a:r>
              <a:rPr lang="en-GB" dirty="0"/>
              <a:t>Conclusions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65728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18">
            <a:extLst>
              <a:ext uri="{FF2B5EF4-FFF2-40B4-BE49-F238E27FC236}">
                <a16:creationId xmlns:a16="http://schemas.microsoft.com/office/drawing/2014/main" id="{F70C2B8F-6B1B-46D5-86E6-40F36C695F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8" name="Freeform 5">
            <a:extLst>
              <a:ext uri="{FF2B5EF4-FFF2-40B4-BE49-F238E27FC236}">
                <a16:creationId xmlns:a16="http://schemas.microsoft.com/office/drawing/2014/main" id="{DB521824-592C-476A-AB0A-CA0C6D1F34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4698352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</p:sp>
      <p:sp>
        <p:nvSpPr>
          <p:cNvPr id="29" name="Freeform: Shape 22">
            <a:extLst>
              <a:ext uri="{FF2B5EF4-FFF2-40B4-BE49-F238E27FC236}">
                <a16:creationId xmlns:a16="http://schemas.microsoft.com/office/drawing/2014/main" id="{A2749EFA-8EE4-4EB8-9424-8E593B9320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950898" y="638067"/>
            <a:ext cx="6053670" cy="5581866"/>
          </a:xfrm>
          <a:custGeom>
            <a:avLst/>
            <a:gdLst>
              <a:gd name="connsiteX0" fmla="*/ 6053670 w 6053670"/>
              <a:gd name="connsiteY0" fmla="*/ 1098 h 5581866"/>
              <a:gd name="connsiteX1" fmla="*/ 6053670 w 6053670"/>
              <a:gd name="connsiteY1" fmla="*/ 514028 h 5581866"/>
              <a:gd name="connsiteX2" fmla="*/ 6053670 w 6053670"/>
              <a:gd name="connsiteY2" fmla="*/ 1254558 h 5581866"/>
              <a:gd name="connsiteX3" fmla="*/ 6053670 w 6053670"/>
              <a:gd name="connsiteY3" fmla="*/ 5581866 h 5581866"/>
              <a:gd name="connsiteX4" fmla="*/ 0 w 6053670"/>
              <a:gd name="connsiteY4" fmla="*/ 5581866 h 5581866"/>
              <a:gd name="connsiteX5" fmla="*/ 0 w 6053670"/>
              <a:gd name="connsiteY5" fmla="*/ 1249853 h 5581866"/>
              <a:gd name="connsiteX6" fmla="*/ 0 w 6053670"/>
              <a:gd name="connsiteY6" fmla="*/ 514028 h 5581866"/>
              <a:gd name="connsiteX7" fmla="*/ 0 w 6053670"/>
              <a:gd name="connsiteY7" fmla="*/ 0 h 5581866"/>
              <a:gd name="connsiteX8" fmla="*/ 35717 w 6053670"/>
              <a:gd name="connsiteY8" fmla="*/ 5488 h 5581866"/>
              <a:gd name="connsiteX9" fmla="*/ 140445 w 6053670"/>
              <a:gd name="connsiteY9" fmla="*/ 21641 h 5581866"/>
              <a:gd name="connsiteX10" fmla="*/ 216722 w 6053670"/>
              <a:gd name="connsiteY10" fmla="*/ 32932 h 5581866"/>
              <a:gd name="connsiteX11" fmla="*/ 307527 w 6053670"/>
              <a:gd name="connsiteY11" fmla="*/ 44850 h 5581866"/>
              <a:gd name="connsiteX12" fmla="*/ 415282 w 6053670"/>
              <a:gd name="connsiteY12" fmla="*/ 59121 h 5581866"/>
              <a:gd name="connsiteX13" fmla="*/ 534539 w 6053670"/>
              <a:gd name="connsiteY13" fmla="*/ 74175 h 5581866"/>
              <a:gd name="connsiteX14" fmla="*/ 668931 w 6053670"/>
              <a:gd name="connsiteY14" fmla="*/ 90014 h 5581866"/>
              <a:gd name="connsiteX15" fmla="*/ 815430 w 6053670"/>
              <a:gd name="connsiteY15" fmla="*/ 106794 h 5581866"/>
              <a:gd name="connsiteX16" fmla="*/ 974641 w 6053670"/>
              <a:gd name="connsiteY16" fmla="*/ 123574 h 5581866"/>
              <a:gd name="connsiteX17" fmla="*/ 1144144 w 6053670"/>
              <a:gd name="connsiteY17" fmla="*/ 140667 h 5581866"/>
              <a:gd name="connsiteX18" fmla="*/ 1326965 w 6053670"/>
              <a:gd name="connsiteY18" fmla="*/ 156506 h 5581866"/>
              <a:gd name="connsiteX19" fmla="*/ 1518261 w 6053670"/>
              <a:gd name="connsiteY19" fmla="*/ 171717 h 5581866"/>
              <a:gd name="connsiteX20" fmla="*/ 1720453 w 6053670"/>
              <a:gd name="connsiteY20" fmla="*/ 185518 h 5581866"/>
              <a:gd name="connsiteX21" fmla="*/ 1931121 w 6053670"/>
              <a:gd name="connsiteY21" fmla="*/ 198690 h 5581866"/>
              <a:gd name="connsiteX22" fmla="*/ 2150869 w 6053670"/>
              <a:gd name="connsiteY22" fmla="*/ 211079 h 5581866"/>
              <a:gd name="connsiteX23" fmla="*/ 2263467 w 6053670"/>
              <a:gd name="connsiteY23" fmla="*/ 215470 h 5581866"/>
              <a:gd name="connsiteX24" fmla="*/ 2378487 w 6053670"/>
              <a:gd name="connsiteY24" fmla="*/ 220332 h 5581866"/>
              <a:gd name="connsiteX25" fmla="*/ 2495323 w 6053670"/>
              <a:gd name="connsiteY25" fmla="*/ 224879 h 5581866"/>
              <a:gd name="connsiteX26" fmla="*/ 2612764 w 6053670"/>
              <a:gd name="connsiteY26" fmla="*/ 227859 h 5581866"/>
              <a:gd name="connsiteX27" fmla="*/ 2732627 w 6053670"/>
              <a:gd name="connsiteY27" fmla="*/ 230525 h 5581866"/>
              <a:gd name="connsiteX28" fmla="*/ 2853700 w 6053670"/>
              <a:gd name="connsiteY28" fmla="*/ 233348 h 5581866"/>
              <a:gd name="connsiteX29" fmla="*/ 2977195 w 6053670"/>
              <a:gd name="connsiteY29" fmla="*/ 235229 h 5581866"/>
              <a:gd name="connsiteX30" fmla="*/ 3101900 w 6053670"/>
              <a:gd name="connsiteY30" fmla="*/ 235229 h 5581866"/>
              <a:gd name="connsiteX31" fmla="*/ 3227817 w 6053670"/>
              <a:gd name="connsiteY31" fmla="*/ 236170 h 5581866"/>
              <a:gd name="connsiteX32" fmla="*/ 3354944 w 6053670"/>
              <a:gd name="connsiteY32" fmla="*/ 235229 h 5581866"/>
              <a:gd name="connsiteX33" fmla="*/ 3483887 w 6053670"/>
              <a:gd name="connsiteY33" fmla="*/ 233348 h 5581866"/>
              <a:gd name="connsiteX34" fmla="*/ 3612830 w 6053670"/>
              <a:gd name="connsiteY34" fmla="*/ 231623 h 5581866"/>
              <a:gd name="connsiteX35" fmla="*/ 3743589 w 6053670"/>
              <a:gd name="connsiteY35" fmla="*/ 227859 h 5581866"/>
              <a:gd name="connsiteX36" fmla="*/ 3875559 w 6053670"/>
              <a:gd name="connsiteY36" fmla="*/ 223938 h 5581866"/>
              <a:gd name="connsiteX37" fmla="*/ 4007529 w 6053670"/>
              <a:gd name="connsiteY37" fmla="*/ 219391 h 5581866"/>
              <a:gd name="connsiteX38" fmla="*/ 4140710 w 6053670"/>
              <a:gd name="connsiteY38" fmla="*/ 212961 h 5581866"/>
              <a:gd name="connsiteX39" fmla="*/ 4275102 w 6053670"/>
              <a:gd name="connsiteY39" fmla="*/ 205277 h 5581866"/>
              <a:gd name="connsiteX40" fmla="*/ 4410098 w 6053670"/>
              <a:gd name="connsiteY40" fmla="*/ 197907 h 5581866"/>
              <a:gd name="connsiteX41" fmla="*/ 4545096 w 6053670"/>
              <a:gd name="connsiteY41" fmla="*/ 188498 h 5581866"/>
              <a:gd name="connsiteX42" fmla="*/ 4681909 w 6053670"/>
              <a:gd name="connsiteY42" fmla="*/ 177207 h 5581866"/>
              <a:gd name="connsiteX43" fmla="*/ 4816905 w 6053670"/>
              <a:gd name="connsiteY43" fmla="*/ 165916 h 5581866"/>
              <a:gd name="connsiteX44" fmla="*/ 4954323 w 6053670"/>
              <a:gd name="connsiteY44" fmla="*/ 152899 h 5581866"/>
              <a:gd name="connsiteX45" fmla="*/ 5092347 w 6053670"/>
              <a:gd name="connsiteY45" fmla="*/ 138629 h 5581866"/>
              <a:gd name="connsiteX46" fmla="*/ 5228555 w 6053670"/>
              <a:gd name="connsiteY46" fmla="*/ 123574 h 5581866"/>
              <a:gd name="connsiteX47" fmla="*/ 5366578 w 6053670"/>
              <a:gd name="connsiteY47" fmla="*/ 106010 h 5581866"/>
              <a:gd name="connsiteX48" fmla="*/ 5503997 w 6053670"/>
              <a:gd name="connsiteY48" fmla="*/ 87192 h 5581866"/>
              <a:gd name="connsiteX49" fmla="*/ 5642020 w 6053670"/>
              <a:gd name="connsiteY49" fmla="*/ 68530 h 5581866"/>
              <a:gd name="connsiteX50" fmla="*/ 5779438 w 6053670"/>
              <a:gd name="connsiteY50" fmla="*/ 46733 h 5581866"/>
              <a:gd name="connsiteX51" fmla="*/ 5916251 w 6053670"/>
              <a:gd name="connsiteY51" fmla="*/ 24464 h 55818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5581866">
                <a:moveTo>
                  <a:pt x="6053670" y="1098"/>
                </a:moveTo>
                <a:lnTo>
                  <a:pt x="6053670" y="514028"/>
                </a:lnTo>
                <a:lnTo>
                  <a:pt x="6053670" y="1254558"/>
                </a:lnTo>
                <a:lnTo>
                  <a:pt x="6053670" y="5581866"/>
                </a:lnTo>
                <a:lnTo>
                  <a:pt x="0" y="5581866"/>
                </a:lnTo>
                <a:lnTo>
                  <a:pt x="0" y="1249853"/>
                </a:lnTo>
                <a:lnTo>
                  <a:pt x="0" y="514028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0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89" y="227859"/>
                </a:lnTo>
                <a:lnTo>
                  <a:pt x="3875559" y="223938"/>
                </a:lnTo>
                <a:lnTo>
                  <a:pt x="4007529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5" name="Freeform 5">
            <a:extLst>
              <a:ext uri="{FF2B5EF4-FFF2-40B4-BE49-F238E27FC236}">
                <a16:creationId xmlns:a16="http://schemas.microsoft.com/office/drawing/2014/main" id="{B5C860C9-D4F9-4350-80DA-0D1CD36C77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639098" y="629265"/>
            <a:ext cx="5132438" cy="1622322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EBEBE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14836" y="1487736"/>
            <a:ext cx="4828707" cy="3900109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538A90C8-AE0E-4EBA-9AF8-EEDB206020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>
          <a:xfrm>
            <a:off x="639098" y="2418735"/>
            <a:ext cx="5132439" cy="3811742"/>
          </a:xfrm>
        </p:spPr>
        <p:txBody>
          <a:bodyPr anchor="ctr">
            <a:normAutofit/>
          </a:bodyPr>
          <a:lstStyle/>
          <a:p>
            <a:pPr lvl="0">
              <a:lnSpc>
                <a:spcPct val="90000"/>
              </a:lnSpc>
            </a:pPr>
            <a:r>
              <a:rPr lang="en-GB" sz="150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Presentation is aimed at presenting Double tree hotel's hospitality and guest service </a:t>
            </a:r>
          </a:p>
          <a:p>
            <a:pPr lvl="0">
              <a:lnSpc>
                <a:spcPct val="90000"/>
              </a:lnSpc>
            </a:pPr>
            <a:endParaRPr lang="en-US" sz="1500">
              <a:solidFill>
                <a:srgbClr val="FFFF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90000"/>
              </a:lnSpc>
            </a:pPr>
            <a:r>
              <a:rPr lang="en-GB" sz="150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Presentation will comprehend the consumer of Double Tree Hotel  </a:t>
            </a:r>
          </a:p>
          <a:p>
            <a:pPr lvl="0">
              <a:lnSpc>
                <a:spcPct val="90000"/>
              </a:lnSpc>
            </a:pPr>
            <a:endParaRPr lang="en-US" sz="1500">
              <a:solidFill>
                <a:srgbClr val="FFFF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90000"/>
              </a:lnSpc>
            </a:pPr>
            <a:r>
              <a:rPr lang="en-GB" sz="150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nature and scope of guest services will be discussed, along with the role and functions of guest services </a:t>
            </a:r>
          </a:p>
          <a:p>
            <a:pPr lvl="0">
              <a:lnSpc>
                <a:spcPct val="90000"/>
              </a:lnSpc>
            </a:pPr>
            <a:endParaRPr lang="en-US" sz="1500">
              <a:solidFill>
                <a:srgbClr val="FFFF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90000"/>
              </a:lnSpc>
            </a:pPr>
            <a:r>
              <a:rPr lang="en-GB" sz="150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Further, it will analyse the importance of hospitality services in relation to changing nature of consumer demands </a:t>
            </a:r>
            <a:endParaRPr lang="en-US" sz="1500">
              <a:solidFill>
                <a:srgbClr val="FFFF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90000"/>
              </a:lnSpc>
            </a:pPr>
            <a:endParaRPr lang="en-US" sz="1500">
              <a:solidFill>
                <a:srgbClr val="FFFF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8860078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>
            <a:normAutofit/>
          </a:bodyPr>
          <a:lstStyle/>
          <a:p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Overview of Hotel </a:t>
            </a:r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6397313" cy="3416300"/>
          </a:xfrm>
        </p:spPr>
        <p:txBody>
          <a:bodyPr anchor="ctr">
            <a:normAutofit/>
          </a:bodyPr>
          <a:lstStyle/>
          <a:p>
            <a:pPr lvl="0">
              <a:lnSpc>
                <a:spcPct val="90000"/>
              </a:lnSpc>
            </a:pPr>
            <a:r>
              <a:rPr lang="en-GB" sz="1300">
                <a:latin typeface="Times New Roman" panose="02020603050405020304" pitchFamily="18" charset="0"/>
                <a:cs typeface="Times New Roman" panose="02020603050405020304" pitchFamily="18" charset="0"/>
              </a:rPr>
              <a:t>Doubletree Hotel is an American hotel chain regulated by Hilton globally. </a:t>
            </a:r>
          </a:p>
          <a:p>
            <a:pPr lvl="0">
              <a:lnSpc>
                <a:spcPct val="90000"/>
              </a:lnSpc>
            </a:pPr>
            <a:endParaRPr lang="en-US" sz="13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90000"/>
              </a:lnSpc>
            </a:pPr>
            <a:r>
              <a:rPr lang="en-GB" sz="1300">
                <a:latin typeface="Times New Roman" panose="02020603050405020304" pitchFamily="18" charset="0"/>
                <a:cs typeface="Times New Roman" panose="02020603050405020304" pitchFamily="18" charset="0"/>
              </a:rPr>
              <a:t>The Hotel has been the fastest-rising Hilton Brand by various properties. </a:t>
            </a:r>
          </a:p>
          <a:p>
            <a:pPr lvl="0">
              <a:lnSpc>
                <a:spcPct val="90000"/>
              </a:lnSpc>
            </a:pPr>
            <a:endParaRPr lang="en-US" sz="13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90000"/>
              </a:lnSpc>
            </a:pPr>
            <a:r>
              <a:rPr lang="en-GB" sz="1300">
                <a:latin typeface="Times New Roman" panose="02020603050405020304" pitchFamily="18" charset="0"/>
                <a:cs typeface="Times New Roman" panose="02020603050405020304" pitchFamily="18" charset="0"/>
              </a:rPr>
              <a:t>The Hotel is located in 47 countries worldwide.  </a:t>
            </a:r>
          </a:p>
          <a:p>
            <a:pPr lvl="0">
              <a:lnSpc>
                <a:spcPct val="90000"/>
              </a:lnSpc>
            </a:pPr>
            <a:endParaRPr lang="en-US" sz="13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90000"/>
              </a:lnSpc>
            </a:pPr>
            <a:r>
              <a:rPr lang="en-GB" sz="1300">
                <a:latin typeface="Times New Roman" panose="02020603050405020304" pitchFamily="18" charset="0"/>
                <a:cs typeface="Times New Roman" panose="02020603050405020304" pitchFamily="18" charset="0"/>
              </a:rPr>
              <a:t>The slogan of Double Tree by Hilton is "come for a stay and see how nice travel feels.“</a:t>
            </a:r>
          </a:p>
          <a:p>
            <a:pPr lvl="0">
              <a:lnSpc>
                <a:spcPct val="90000"/>
              </a:lnSpc>
            </a:pPr>
            <a:endParaRPr lang="en-US" sz="13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90000"/>
              </a:lnSpc>
            </a:pPr>
            <a:r>
              <a:rPr lang="en-GB" sz="1300">
                <a:latin typeface="Times New Roman" panose="02020603050405020304" pitchFamily="18" charset="0"/>
                <a:cs typeface="Times New Roman" panose="02020603050405020304" pitchFamily="18" charset="0"/>
              </a:rPr>
              <a:t>The Hotel grows due to joint ventures and international acquisitions. </a:t>
            </a:r>
          </a:p>
          <a:p>
            <a:pPr marL="82296" lvl="0" indent="0">
              <a:lnSpc>
                <a:spcPct val="90000"/>
              </a:lnSpc>
              <a:buNone/>
            </a:pPr>
            <a:endParaRPr lang="en-US" sz="13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90000"/>
              </a:lnSpc>
            </a:pPr>
            <a:r>
              <a:rPr lang="en-GB" sz="1300">
                <a:latin typeface="Times New Roman" panose="02020603050405020304" pitchFamily="18" charset="0"/>
                <a:cs typeface="Times New Roman" panose="02020603050405020304" pitchFamily="18" charset="0"/>
              </a:rPr>
              <a:t>In 2021, the Hotel generated about 5.79 billion US dollars (Statista, 2022)</a:t>
            </a:r>
            <a:endParaRPr lang="en-US" sz="13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endParaRPr lang="en-US" sz="13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/>
          <p:cNvPicPr/>
          <p:nvPr/>
        </p:nvPicPr>
        <p:blipFill>
          <a:blip r:embed="rId2"/>
          <a:stretch>
            <a:fillRect/>
          </a:stretch>
        </p:blipFill>
        <p:spPr>
          <a:xfrm>
            <a:off x="7019926" y="2603501"/>
            <a:ext cx="4959300" cy="3616324"/>
          </a:xfrm>
          <a:prstGeom prst="roundRect">
            <a:avLst>
              <a:gd name="adj" fmla="val 1858"/>
            </a:avLst>
          </a:prstGeom>
          <a:effectLst/>
        </p:spPr>
      </p:pic>
    </p:spTree>
    <p:extLst>
      <p:ext uri="{BB962C8B-B14F-4D97-AF65-F5344CB8AC3E}">
        <p14:creationId xmlns:p14="http://schemas.microsoft.com/office/powerpoint/2010/main" val="10956175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70C2B8F-6B1B-46D5-86E6-40F36C695F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Freeform 5">
            <a:extLst>
              <a:ext uri="{FF2B5EF4-FFF2-40B4-BE49-F238E27FC236}">
                <a16:creationId xmlns:a16="http://schemas.microsoft.com/office/drawing/2014/main" id="{DB521824-592C-476A-AB0A-CA0C6D1F34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4698352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A2749EFA-8EE4-4EB8-9424-8E593B9320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950898" y="638067"/>
            <a:ext cx="6053670" cy="5581866"/>
          </a:xfrm>
          <a:custGeom>
            <a:avLst/>
            <a:gdLst>
              <a:gd name="connsiteX0" fmla="*/ 6053670 w 6053670"/>
              <a:gd name="connsiteY0" fmla="*/ 1098 h 5581866"/>
              <a:gd name="connsiteX1" fmla="*/ 6053670 w 6053670"/>
              <a:gd name="connsiteY1" fmla="*/ 514028 h 5581866"/>
              <a:gd name="connsiteX2" fmla="*/ 6053670 w 6053670"/>
              <a:gd name="connsiteY2" fmla="*/ 1254558 h 5581866"/>
              <a:gd name="connsiteX3" fmla="*/ 6053670 w 6053670"/>
              <a:gd name="connsiteY3" fmla="*/ 5581866 h 5581866"/>
              <a:gd name="connsiteX4" fmla="*/ 0 w 6053670"/>
              <a:gd name="connsiteY4" fmla="*/ 5581866 h 5581866"/>
              <a:gd name="connsiteX5" fmla="*/ 0 w 6053670"/>
              <a:gd name="connsiteY5" fmla="*/ 1249853 h 5581866"/>
              <a:gd name="connsiteX6" fmla="*/ 0 w 6053670"/>
              <a:gd name="connsiteY6" fmla="*/ 514028 h 5581866"/>
              <a:gd name="connsiteX7" fmla="*/ 0 w 6053670"/>
              <a:gd name="connsiteY7" fmla="*/ 0 h 5581866"/>
              <a:gd name="connsiteX8" fmla="*/ 35717 w 6053670"/>
              <a:gd name="connsiteY8" fmla="*/ 5488 h 5581866"/>
              <a:gd name="connsiteX9" fmla="*/ 140445 w 6053670"/>
              <a:gd name="connsiteY9" fmla="*/ 21641 h 5581866"/>
              <a:gd name="connsiteX10" fmla="*/ 216722 w 6053670"/>
              <a:gd name="connsiteY10" fmla="*/ 32932 h 5581866"/>
              <a:gd name="connsiteX11" fmla="*/ 307527 w 6053670"/>
              <a:gd name="connsiteY11" fmla="*/ 44850 h 5581866"/>
              <a:gd name="connsiteX12" fmla="*/ 415282 w 6053670"/>
              <a:gd name="connsiteY12" fmla="*/ 59121 h 5581866"/>
              <a:gd name="connsiteX13" fmla="*/ 534539 w 6053670"/>
              <a:gd name="connsiteY13" fmla="*/ 74175 h 5581866"/>
              <a:gd name="connsiteX14" fmla="*/ 668931 w 6053670"/>
              <a:gd name="connsiteY14" fmla="*/ 90014 h 5581866"/>
              <a:gd name="connsiteX15" fmla="*/ 815430 w 6053670"/>
              <a:gd name="connsiteY15" fmla="*/ 106794 h 5581866"/>
              <a:gd name="connsiteX16" fmla="*/ 974641 w 6053670"/>
              <a:gd name="connsiteY16" fmla="*/ 123574 h 5581866"/>
              <a:gd name="connsiteX17" fmla="*/ 1144144 w 6053670"/>
              <a:gd name="connsiteY17" fmla="*/ 140667 h 5581866"/>
              <a:gd name="connsiteX18" fmla="*/ 1326965 w 6053670"/>
              <a:gd name="connsiteY18" fmla="*/ 156506 h 5581866"/>
              <a:gd name="connsiteX19" fmla="*/ 1518261 w 6053670"/>
              <a:gd name="connsiteY19" fmla="*/ 171717 h 5581866"/>
              <a:gd name="connsiteX20" fmla="*/ 1720453 w 6053670"/>
              <a:gd name="connsiteY20" fmla="*/ 185518 h 5581866"/>
              <a:gd name="connsiteX21" fmla="*/ 1931121 w 6053670"/>
              <a:gd name="connsiteY21" fmla="*/ 198690 h 5581866"/>
              <a:gd name="connsiteX22" fmla="*/ 2150869 w 6053670"/>
              <a:gd name="connsiteY22" fmla="*/ 211079 h 5581866"/>
              <a:gd name="connsiteX23" fmla="*/ 2263467 w 6053670"/>
              <a:gd name="connsiteY23" fmla="*/ 215470 h 5581866"/>
              <a:gd name="connsiteX24" fmla="*/ 2378487 w 6053670"/>
              <a:gd name="connsiteY24" fmla="*/ 220332 h 5581866"/>
              <a:gd name="connsiteX25" fmla="*/ 2495323 w 6053670"/>
              <a:gd name="connsiteY25" fmla="*/ 224879 h 5581866"/>
              <a:gd name="connsiteX26" fmla="*/ 2612764 w 6053670"/>
              <a:gd name="connsiteY26" fmla="*/ 227859 h 5581866"/>
              <a:gd name="connsiteX27" fmla="*/ 2732627 w 6053670"/>
              <a:gd name="connsiteY27" fmla="*/ 230525 h 5581866"/>
              <a:gd name="connsiteX28" fmla="*/ 2853700 w 6053670"/>
              <a:gd name="connsiteY28" fmla="*/ 233348 h 5581866"/>
              <a:gd name="connsiteX29" fmla="*/ 2977195 w 6053670"/>
              <a:gd name="connsiteY29" fmla="*/ 235229 h 5581866"/>
              <a:gd name="connsiteX30" fmla="*/ 3101900 w 6053670"/>
              <a:gd name="connsiteY30" fmla="*/ 235229 h 5581866"/>
              <a:gd name="connsiteX31" fmla="*/ 3227817 w 6053670"/>
              <a:gd name="connsiteY31" fmla="*/ 236170 h 5581866"/>
              <a:gd name="connsiteX32" fmla="*/ 3354944 w 6053670"/>
              <a:gd name="connsiteY32" fmla="*/ 235229 h 5581866"/>
              <a:gd name="connsiteX33" fmla="*/ 3483887 w 6053670"/>
              <a:gd name="connsiteY33" fmla="*/ 233348 h 5581866"/>
              <a:gd name="connsiteX34" fmla="*/ 3612830 w 6053670"/>
              <a:gd name="connsiteY34" fmla="*/ 231623 h 5581866"/>
              <a:gd name="connsiteX35" fmla="*/ 3743589 w 6053670"/>
              <a:gd name="connsiteY35" fmla="*/ 227859 h 5581866"/>
              <a:gd name="connsiteX36" fmla="*/ 3875559 w 6053670"/>
              <a:gd name="connsiteY36" fmla="*/ 223938 h 5581866"/>
              <a:gd name="connsiteX37" fmla="*/ 4007529 w 6053670"/>
              <a:gd name="connsiteY37" fmla="*/ 219391 h 5581866"/>
              <a:gd name="connsiteX38" fmla="*/ 4140710 w 6053670"/>
              <a:gd name="connsiteY38" fmla="*/ 212961 h 5581866"/>
              <a:gd name="connsiteX39" fmla="*/ 4275102 w 6053670"/>
              <a:gd name="connsiteY39" fmla="*/ 205277 h 5581866"/>
              <a:gd name="connsiteX40" fmla="*/ 4410098 w 6053670"/>
              <a:gd name="connsiteY40" fmla="*/ 197907 h 5581866"/>
              <a:gd name="connsiteX41" fmla="*/ 4545096 w 6053670"/>
              <a:gd name="connsiteY41" fmla="*/ 188498 h 5581866"/>
              <a:gd name="connsiteX42" fmla="*/ 4681909 w 6053670"/>
              <a:gd name="connsiteY42" fmla="*/ 177207 h 5581866"/>
              <a:gd name="connsiteX43" fmla="*/ 4816905 w 6053670"/>
              <a:gd name="connsiteY43" fmla="*/ 165916 h 5581866"/>
              <a:gd name="connsiteX44" fmla="*/ 4954323 w 6053670"/>
              <a:gd name="connsiteY44" fmla="*/ 152899 h 5581866"/>
              <a:gd name="connsiteX45" fmla="*/ 5092347 w 6053670"/>
              <a:gd name="connsiteY45" fmla="*/ 138629 h 5581866"/>
              <a:gd name="connsiteX46" fmla="*/ 5228555 w 6053670"/>
              <a:gd name="connsiteY46" fmla="*/ 123574 h 5581866"/>
              <a:gd name="connsiteX47" fmla="*/ 5366578 w 6053670"/>
              <a:gd name="connsiteY47" fmla="*/ 106010 h 5581866"/>
              <a:gd name="connsiteX48" fmla="*/ 5503997 w 6053670"/>
              <a:gd name="connsiteY48" fmla="*/ 87192 h 5581866"/>
              <a:gd name="connsiteX49" fmla="*/ 5642020 w 6053670"/>
              <a:gd name="connsiteY49" fmla="*/ 68530 h 5581866"/>
              <a:gd name="connsiteX50" fmla="*/ 5779438 w 6053670"/>
              <a:gd name="connsiteY50" fmla="*/ 46733 h 5581866"/>
              <a:gd name="connsiteX51" fmla="*/ 5916251 w 6053670"/>
              <a:gd name="connsiteY51" fmla="*/ 24464 h 55818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5581866">
                <a:moveTo>
                  <a:pt x="6053670" y="1098"/>
                </a:moveTo>
                <a:lnTo>
                  <a:pt x="6053670" y="514028"/>
                </a:lnTo>
                <a:lnTo>
                  <a:pt x="6053670" y="1254558"/>
                </a:lnTo>
                <a:lnTo>
                  <a:pt x="6053670" y="5581866"/>
                </a:lnTo>
                <a:lnTo>
                  <a:pt x="0" y="5581866"/>
                </a:lnTo>
                <a:lnTo>
                  <a:pt x="0" y="1249853"/>
                </a:lnTo>
                <a:lnTo>
                  <a:pt x="0" y="514028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0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89" y="227859"/>
                </a:lnTo>
                <a:lnTo>
                  <a:pt x="3875559" y="223938"/>
                </a:lnTo>
                <a:lnTo>
                  <a:pt x="4007529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15" name="Freeform 5">
            <a:extLst>
              <a:ext uri="{FF2B5EF4-FFF2-40B4-BE49-F238E27FC236}">
                <a16:creationId xmlns:a16="http://schemas.microsoft.com/office/drawing/2014/main" id="{B5C860C9-D4F9-4350-80DA-0D1CD36C77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9098" y="629265"/>
            <a:ext cx="5132438" cy="1622322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Consumers of hotel brand </a:t>
            </a:r>
            <a:br>
              <a:rPr lang="en-US">
                <a:solidFill>
                  <a:srgbClr val="EBEBE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>
              <a:solidFill>
                <a:srgbClr val="EBEBEB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14836" y="1687384"/>
            <a:ext cx="4828707" cy="3500812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538A90C8-AE0E-4EBA-9AF8-EEDB206020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9098" y="2418735"/>
            <a:ext cx="5132439" cy="3811742"/>
          </a:xfrm>
        </p:spPr>
        <p:txBody>
          <a:bodyPr anchor="ctr">
            <a:normAutofit/>
          </a:bodyPr>
          <a:lstStyle/>
          <a:p>
            <a:pPr lvl="0">
              <a:lnSpc>
                <a:spcPct val="90000"/>
              </a:lnSpc>
            </a:pPr>
            <a:r>
              <a:rPr lang="en-GB" sz="170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Double Tree target people that follow a luxury lifestyle </a:t>
            </a:r>
          </a:p>
          <a:p>
            <a:pPr lvl="0">
              <a:lnSpc>
                <a:spcPct val="90000"/>
              </a:lnSpc>
            </a:pPr>
            <a:endParaRPr lang="en-US" sz="1700">
              <a:solidFill>
                <a:srgbClr val="FFFF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90000"/>
              </a:lnSpc>
            </a:pPr>
            <a:r>
              <a:rPr lang="en-GB" sz="170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main consumer of the Hotel are professionals with a high level of income </a:t>
            </a:r>
          </a:p>
          <a:p>
            <a:pPr lvl="0">
              <a:lnSpc>
                <a:spcPct val="90000"/>
              </a:lnSpc>
            </a:pPr>
            <a:endParaRPr lang="en-US" sz="1700">
              <a:solidFill>
                <a:srgbClr val="FFFF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90000"/>
              </a:lnSpc>
            </a:pPr>
            <a:r>
              <a:rPr lang="en-GB" sz="170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Double Tree charges premium prices for their services and products </a:t>
            </a:r>
          </a:p>
          <a:p>
            <a:pPr lvl="0">
              <a:lnSpc>
                <a:spcPct val="90000"/>
              </a:lnSpc>
            </a:pPr>
            <a:endParaRPr lang="en-US" sz="1700">
              <a:solidFill>
                <a:srgbClr val="FFFF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90000"/>
              </a:lnSpc>
            </a:pPr>
            <a:r>
              <a:rPr lang="en-GB" sz="170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Double Tree has diversified the brand and has various brands in order to fulfil all kinds of customers (Cvelbar et al., 2017)</a:t>
            </a:r>
            <a:endParaRPr lang="en-US" sz="1700">
              <a:solidFill>
                <a:srgbClr val="FFFF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endParaRPr lang="en-US" sz="1700">
              <a:solidFill>
                <a:srgbClr val="FFFF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5407697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5BE4897-C7A1-4E8C-B5A5-8797DAC6D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Freeform 5">
            <a:extLst>
              <a:ext uri="{FF2B5EF4-FFF2-40B4-BE49-F238E27FC236}">
                <a16:creationId xmlns:a16="http://schemas.microsoft.com/office/drawing/2014/main" id="{C300240B-912F-4AD7-AE1B-923B3F987C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6421EF78-B00C-42F8-8908-2CF3E417CB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16" name="Freeform 5">
            <a:extLst>
              <a:ext uri="{FF2B5EF4-FFF2-40B4-BE49-F238E27FC236}">
                <a16:creationId xmlns:a16="http://schemas.microsoft.com/office/drawing/2014/main" id="{F3E0A6DF-2313-4EC2-B95B-212CD48610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973668"/>
            <a:ext cx="2942210" cy="102023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Nature and scope of guest service </a:t>
            </a:r>
            <a:br>
              <a:rPr lang="en-US"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200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20856" r="30069" b="3"/>
          <a:stretch/>
        </p:blipFill>
        <p:spPr>
          <a:xfrm>
            <a:off x="8472236" y="803751"/>
            <a:ext cx="3113904" cy="5250498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B083B194-504C-4B70-B8F6-80C51076FD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E9BF1AE2-40FC-4B8F-B531-AB84540A2C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1C4EB7C1-42EF-4F28-AF4F-02E879CB6A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5" y="2120900"/>
            <a:ext cx="3133726" cy="3898900"/>
          </a:xfrm>
        </p:spPr>
        <p:txBody>
          <a:bodyPr>
            <a:normAutofit/>
          </a:bodyPr>
          <a:lstStyle/>
          <a:p>
            <a:pPr lvl="0">
              <a:lnSpc>
                <a:spcPct val="90000"/>
              </a:lnSpc>
            </a:pPr>
            <a:r>
              <a:rPr lang="en-GB" sz="13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aim of Double Tree is to generate profit by selling various things </a:t>
            </a:r>
          </a:p>
          <a:p>
            <a:pPr lvl="0">
              <a:lnSpc>
                <a:spcPct val="90000"/>
              </a:lnSpc>
            </a:pPr>
            <a:endParaRPr lang="en-US" sz="130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90000"/>
              </a:lnSpc>
            </a:pPr>
            <a:r>
              <a:rPr lang="en-GB" sz="13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For instance, meals, room service, and expanding business to enhance customers and sales. </a:t>
            </a:r>
          </a:p>
          <a:p>
            <a:pPr lvl="0">
              <a:lnSpc>
                <a:spcPct val="90000"/>
              </a:lnSpc>
            </a:pPr>
            <a:endParaRPr lang="en-US" sz="130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90000"/>
              </a:lnSpc>
            </a:pPr>
            <a:r>
              <a:rPr lang="en-GB" sz="13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Hotel delivers first-class and unique services for achieving guest fulfilment through permitted and skilled workers. </a:t>
            </a:r>
          </a:p>
          <a:p>
            <a:pPr lvl="0">
              <a:lnSpc>
                <a:spcPct val="90000"/>
              </a:lnSpc>
            </a:pPr>
            <a:endParaRPr lang="en-US" sz="130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90000"/>
              </a:lnSpc>
            </a:pPr>
            <a:r>
              <a:rPr lang="en-GB" sz="13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Double Tree's diamond and gold status guests get complimentary breakfast (Hilton, 2023a).</a:t>
            </a:r>
            <a:endParaRPr lang="en-US" sz="130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endParaRPr lang="en-US" sz="130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l="12949" r="-2" b="-2"/>
          <a:stretch/>
        </p:blipFill>
        <p:spPr>
          <a:xfrm>
            <a:off x="5194607" y="803751"/>
            <a:ext cx="3113903" cy="52504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979935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8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2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8" name="Rectangle 17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913F264A-19DF-B5FB-46EC-63893651E67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87547394"/>
              </p:ext>
            </p:extLst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1299930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24E43EB-867C-4B35-9A5C-E435157C7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7C0F5DA-B59F-4F13-8BB8-FFD8F2C572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Freeform 5">
            <a:extLst>
              <a:ext uri="{FF2B5EF4-FFF2-40B4-BE49-F238E27FC236}">
                <a16:creationId xmlns:a16="http://schemas.microsoft.com/office/drawing/2014/main" id="{9CEA1DEC-CC9E-4776-9E08-048A15BFA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9CE399CF-F4B8-4832-A8CB-B93F6B1EF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16" name="Freeform 5">
            <a:extLst>
              <a:ext uri="{FF2B5EF4-FFF2-40B4-BE49-F238E27FC236}">
                <a16:creationId xmlns:a16="http://schemas.microsoft.com/office/drawing/2014/main" id="{1F23E73A-FDC8-462C-83C1-3AA89614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4087" y="1130603"/>
            <a:ext cx="3342442" cy="4596794"/>
          </a:xfrm>
        </p:spPr>
        <p:txBody>
          <a:bodyPr anchor="ctr">
            <a:normAutofit/>
          </a:bodyPr>
          <a:lstStyle/>
          <a:p>
            <a:r>
              <a:rPr lang="en-GB" sz="3200">
                <a:solidFill>
                  <a:srgbClr val="EBEBE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Role of guest services and facilities </a:t>
            </a:r>
            <a:br>
              <a:rPr lang="en-US" sz="3200">
                <a:solidFill>
                  <a:srgbClr val="EBEBE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3200">
              <a:solidFill>
                <a:srgbClr val="EBEBEB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90077" y="437513"/>
            <a:ext cx="5502614" cy="5954325"/>
          </a:xfrm>
        </p:spPr>
        <p:txBody>
          <a:bodyPr anchor="ctr">
            <a:normAutofit/>
          </a:bodyPr>
          <a:lstStyle/>
          <a:p>
            <a:pPr lvl="0">
              <a:lnSpc>
                <a:spcPct val="90000"/>
              </a:lnSpc>
            </a:pPr>
            <a:r>
              <a:rPr lang="en-GB" sz="1700">
                <a:latin typeface="Times New Roman" panose="02020603050405020304" pitchFamily="18" charset="0"/>
                <a:cs typeface="Times New Roman" panose="02020603050405020304" pitchFamily="18" charset="0"/>
              </a:rPr>
              <a:t>The objective of guest service is to deliver customers a pleasant experience. </a:t>
            </a:r>
          </a:p>
          <a:p>
            <a:pPr lvl="0">
              <a:lnSpc>
                <a:spcPct val="90000"/>
              </a:lnSpc>
            </a:pPr>
            <a:endParaRPr lang="en-US" sz="17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90000"/>
              </a:lnSpc>
            </a:pPr>
            <a:r>
              <a:rPr lang="en-GB" sz="1700">
                <a:latin typeface="Times New Roman" panose="02020603050405020304" pitchFamily="18" charset="0"/>
                <a:cs typeface="Times New Roman" panose="02020603050405020304" pitchFamily="18" charset="0"/>
              </a:rPr>
              <a:t>The role of guest service is to fulfil requirements instead of delivering satisfaction and comfort. </a:t>
            </a:r>
          </a:p>
          <a:p>
            <a:pPr lvl="0">
              <a:lnSpc>
                <a:spcPct val="90000"/>
              </a:lnSpc>
            </a:pPr>
            <a:endParaRPr lang="en-US" sz="17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90000"/>
              </a:lnSpc>
            </a:pPr>
            <a:r>
              <a:rPr lang="en-GB" sz="1700">
                <a:latin typeface="Times New Roman" panose="02020603050405020304" pitchFamily="18" charset="0"/>
                <a:cs typeface="Times New Roman" panose="02020603050405020304" pitchFamily="18" charset="0"/>
              </a:rPr>
              <a:t>The Hilton is well-known for its luxurious accommodations and high-quality services. </a:t>
            </a:r>
          </a:p>
          <a:p>
            <a:pPr lvl="0">
              <a:lnSpc>
                <a:spcPct val="90000"/>
              </a:lnSpc>
            </a:pPr>
            <a:endParaRPr lang="en-US" sz="17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90000"/>
              </a:lnSpc>
            </a:pPr>
            <a:r>
              <a:rPr lang="en-GB" sz="1700">
                <a:latin typeface="Times New Roman" panose="02020603050405020304" pitchFamily="18" charset="0"/>
                <a:cs typeface="Times New Roman" panose="02020603050405020304" pitchFamily="18" charset="0"/>
              </a:rPr>
              <a:t>The guest agent at Double Tree Hotel is accountable for delivering excellent guest service.</a:t>
            </a:r>
          </a:p>
          <a:p>
            <a:pPr lvl="0">
              <a:lnSpc>
                <a:spcPct val="90000"/>
              </a:lnSpc>
            </a:pPr>
            <a:endParaRPr lang="en-US" sz="17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90000"/>
              </a:lnSpc>
            </a:pPr>
            <a:r>
              <a:rPr lang="en-GB" sz="1700">
                <a:latin typeface="Times New Roman" panose="02020603050405020304" pitchFamily="18" charset="0"/>
                <a:cs typeface="Times New Roman" panose="02020603050405020304" pitchFamily="18" charset="0"/>
              </a:rPr>
              <a:t>They welcome guests upon arrival and check in and out, provide support with any problem, and answer any questions of guests (Hilton, 2023b) </a:t>
            </a:r>
          </a:p>
          <a:p>
            <a:pPr lvl="0">
              <a:lnSpc>
                <a:spcPct val="90000"/>
              </a:lnSpc>
            </a:pPr>
            <a:endParaRPr lang="en-GB" sz="17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r>
              <a:rPr lang="en-GB" sz="1700">
                <a:latin typeface="Times New Roman" panose="02020603050405020304" pitchFamily="18" charset="0"/>
                <a:cs typeface="Times New Roman" panose="02020603050405020304" pitchFamily="18" charset="0"/>
              </a:rPr>
              <a:t>Responsible for regulating security cameras and responding to safety issues or suspicious actions (CLIMB, 2022)</a:t>
            </a:r>
            <a:endParaRPr lang="en-US" sz="17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90000"/>
              </a:lnSpc>
            </a:pPr>
            <a:endParaRPr lang="en-US" sz="17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endParaRPr lang="en-US" sz="17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677495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9">
            <a:extLst>
              <a:ext uri="{FF2B5EF4-FFF2-40B4-BE49-F238E27FC236}">
                <a16:creationId xmlns:a16="http://schemas.microsoft.com/office/drawing/2014/main" id="{4D742E62-D0CA-4DEC-815B-5ED27845B5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Oval 11">
            <a:extLst>
              <a:ext uri="{FF2B5EF4-FFF2-40B4-BE49-F238E27FC236}">
                <a16:creationId xmlns:a16="http://schemas.microsoft.com/office/drawing/2014/main" id="{6ADD3D29-FB68-4A1C-B0DE-CAF42F2843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24822E8D-300D-45E7-9F98-BDEC743618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07C953DC-E764-4B76-B359-52546F4CAB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6290102" y="977273"/>
            <a:ext cx="6053670" cy="4903455"/>
          </a:xfrm>
          <a:custGeom>
            <a:avLst/>
            <a:gdLst>
              <a:gd name="connsiteX0" fmla="*/ 6053670 w 6053670"/>
              <a:gd name="connsiteY0" fmla="*/ 1098 h 4903455"/>
              <a:gd name="connsiteX1" fmla="*/ 6053670 w 6053670"/>
              <a:gd name="connsiteY1" fmla="*/ 424590 h 4903455"/>
              <a:gd name="connsiteX2" fmla="*/ 6053670 w 6053670"/>
              <a:gd name="connsiteY2" fmla="*/ 1254558 h 4903455"/>
              <a:gd name="connsiteX3" fmla="*/ 6053670 w 6053670"/>
              <a:gd name="connsiteY3" fmla="*/ 4903455 h 4903455"/>
              <a:gd name="connsiteX4" fmla="*/ 0 w 6053670"/>
              <a:gd name="connsiteY4" fmla="*/ 4903455 h 4903455"/>
              <a:gd name="connsiteX5" fmla="*/ 0 w 6053670"/>
              <a:gd name="connsiteY5" fmla="*/ 1249853 h 4903455"/>
              <a:gd name="connsiteX6" fmla="*/ 0 w 6053670"/>
              <a:gd name="connsiteY6" fmla="*/ 424590 h 4903455"/>
              <a:gd name="connsiteX7" fmla="*/ 0 w 6053670"/>
              <a:gd name="connsiteY7" fmla="*/ 0 h 4903455"/>
              <a:gd name="connsiteX8" fmla="*/ 35717 w 6053670"/>
              <a:gd name="connsiteY8" fmla="*/ 5488 h 4903455"/>
              <a:gd name="connsiteX9" fmla="*/ 140445 w 6053670"/>
              <a:gd name="connsiteY9" fmla="*/ 21641 h 4903455"/>
              <a:gd name="connsiteX10" fmla="*/ 216722 w 6053670"/>
              <a:gd name="connsiteY10" fmla="*/ 32932 h 4903455"/>
              <a:gd name="connsiteX11" fmla="*/ 307527 w 6053670"/>
              <a:gd name="connsiteY11" fmla="*/ 44850 h 4903455"/>
              <a:gd name="connsiteX12" fmla="*/ 415282 w 6053670"/>
              <a:gd name="connsiteY12" fmla="*/ 59121 h 4903455"/>
              <a:gd name="connsiteX13" fmla="*/ 534539 w 6053670"/>
              <a:gd name="connsiteY13" fmla="*/ 74175 h 4903455"/>
              <a:gd name="connsiteX14" fmla="*/ 668931 w 6053670"/>
              <a:gd name="connsiteY14" fmla="*/ 90014 h 4903455"/>
              <a:gd name="connsiteX15" fmla="*/ 815430 w 6053670"/>
              <a:gd name="connsiteY15" fmla="*/ 106794 h 4903455"/>
              <a:gd name="connsiteX16" fmla="*/ 974641 w 6053670"/>
              <a:gd name="connsiteY16" fmla="*/ 123574 h 4903455"/>
              <a:gd name="connsiteX17" fmla="*/ 1144144 w 6053670"/>
              <a:gd name="connsiteY17" fmla="*/ 140667 h 4903455"/>
              <a:gd name="connsiteX18" fmla="*/ 1326965 w 6053670"/>
              <a:gd name="connsiteY18" fmla="*/ 156506 h 4903455"/>
              <a:gd name="connsiteX19" fmla="*/ 1518261 w 6053670"/>
              <a:gd name="connsiteY19" fmla="*/ 171717 h 4903455"/>
              <a:gd name="connsiteX20" fmla="*/ 1720453 w 6053670"/>
              <a:gd name="connsiteY20" fmla="*/ 185518 h 4903455"/>
              <a:gd name="connsiteX21" fmla="*/ 1931121 w 6053670"/>
              <a:gd name="connsiteY21" fmla="*/ 198690 h 4903455"/>
              <a:gd name="connsiteX22" fmla="*/ 2150869 w 6053670"/>
              <a:gd name="connsiteY22" fmla="*/ 211079 h 4903455"/>
              <a:gd name="connsiteX23" fmla="*/ 2263467 w 6053670"/>
              <a:gd name="connsiteY23" fmla="*/ 215470 h 4903455"/>
              <a:gd name="connsiteX24" fmla="*/ 2378487 w 6053670"/>
              <a:gd name="connsiteY24" fmla="*/ 220332 h 4903455"/>
              <a:gd name="connsiteX25" fmla="*/ 2495323 w 6053670"/>
              <a:gd name="connsiteY25" fmla="*/ 224879 h 4903455"/>
              <a:gd name="connsiteX26" fmla="*/ 2612764 w 6053670"/>
              <a:gd name="connsiteY26" fmla="*/ 227859 h 4903455"/>
              <a:gd name="connsiteX27" fmla="*/ 2732627 w 6053670"/>
              <a:gd name="connsiteY27" fmla="*/ 230525 h 4903455"/>
              <a:gd name="connsiteX28" fmla="*/ 2853700 w 6053670"/>
              <a:gd name="connsiteY28" fmla="*/ 233348 h 4903455"/>
              <a:gd name="connsiteX29" fmla="*/ 2977195 w 6053670"/>
              <a:gd name="connsiteY29" fmla="*/ 235229 h 4903455"/>
              <a:gd name="connsiteX30" fmla="*/ 3101900 w 6053670"/>
              <a:gd name="connsiteY30" fmla="*/ 235229 h 4903455"/>
              <a:gd name="connsiteX31" fmla="*/ 3227817 w 6053670"/>
              <a:gd name="connsiteY31" fmla="*/ 236170 h 4903455"/>
              <a:gd name="connsiteX32" fmla="*/ 3354944 w 6053670"/>
              <a:gd name="connsiteY32" fmla="*/ 235229 h 4903455"/>
              <a:gd name="connsiteX33" fmla="*/ 3483887 w 6053670"/>
              <a:gd name="connsiteY33" fmla="*/ 233348 h 4903455"/>
              <a:gd name="connsiteX34" fmla="*/ 3612830 w 6053670"/>
              <a:gd name="connsiteY34" fmla="*/ 231623 h 4903455"/>
              <a:gd name="connsiteX35" fmla="*/ 3743589 w 6053670"/>
              <a:gd name="connsiteY35" fmla="*/ 227859 h 4903455"/>
              <a:gd name="connsiteX36" fmla="*/ 3875559 w 6053670"/>
              <a:gd name="connsiteY36" fmla="*/ 223938 h 4903455"/>
              <a:gd name="connsiteX37" fmla="*/ 4007529 w 6053670"/>
              <a:gd name="connsiteY37" fmla="*/ 219391 h 4903455"/>
              <a:gd name="connsiteX38" fmla="*/ 4140710 w 6053670"/>
              <a:gd name="connsiteY38" fmla="*/ 212961 h 4903455"/>
              <a:gd name="connsiteX39" fmla="*/ 4275102 w 6053670"/>
              <a:gd name="connsiteY39" fmla="*/ 205277 h 4903455"/>
              <a:gd name="connsiteX40" fmla="*/ 4410098 w 6053670"/>
              <a:gd name="connsiteY40" fmla="*/ 197907 h 4903455"/>
              <a:gd name="connsiteX41" fmla="*/ 4545096 w 6053670"/>
              <a:gd name="connsiteY41" fmla="*/ 188498 h 4903455"/>
              <a:gd name="connsiteX42" fmla="*/ 4681909 w 6053670"/>
              <a:gd name="connsiteY42" fmla="*/ 177207 h 4903455"/>
              <a:gd name="connsiteX43" fmla="*/ 4816905 w 6053670"/>
              <a:gd name="connsiteY43" fmla="*/ 165916 h 4903455"/>
              <a:gd name="connsiteX44" fmla="*/ 4954323 w 6053670"/>
              <a:gd name="connsiteY44" fmla="*/ 152899 h 4903455"/>
              <a:gd name="connsiteX45" fmla="*/ 5092347 w 6053670"/>
              <a:gd name="connsiteY45" fmla="*/ 138629 h 4903455"/>
              <a:gd name="connsiteX46" fmla="*/ 5228555 w 6053670"/>
              <a:gd name="connsiteY46" fmla="*/ 123574 h 4903455"/>
              <a:gd name="connsiteX47" fmla="*/ 5366578 w 6053670"/>
              <a:gd name="connsiteY47" fmla="*/ 106010 h 4903455"/>
              <a:gd name="connsiteX48" fmla="*/ 5503997 w 6053670"/>
              <a:gd name="connsiteY48" fmla="*/ 87192 h 4903455"/>
              <a:gd name="connsiteX49" fmla="*/ 5642020 w 6053670"/>
              <a:gd name="connsiteY49" fmla="*/ 68530 h 4903455"/>
              <a:gd name="connsiteX50" fmla="*/ 5779438 w 6053670"/>
              <a:gd name="connsiteY50" fmla="*/ 46733 h 4903455"/>
              <a:gd name="connsiteX51" fmla="*/ 5916251 w 6053670"/>
              <a:gd name="connsiteY51" fmla="*/ 24464 h 49034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4903455">
                <a:moveTo>
                  <a:pt x="6053670" y="1098"/>
                </a:moveTo>
                <a:lnTo>
                  <a:pt x="6053670" y="424590"/>
                </a:lnTo>
                <a:lnTo>
                  <a:pt x="6053670" y="1254558"/>
                </a:lnTo>
                <a:lnTo>
                  <a:pt x="6053670" y="4903455"/>
                </a:lnTo>
                <a:lnTo>
                  <a:pt x="0" y="4903455"/>
                </a:lnTo>
                <a:lnTo>
                  <a:pt x="0" y="1249853"/>
                </a:lnTo>
                <a:lnTo>
                  <a:pt x="0" y="424590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0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89" y="227859"/>
                </a:lnTo>
                <a:lnTo>
                  <a:pt x="3875559" y="223938"/>
                </a:lnTo>
                <a:lnTo>
                  <a:pt x="4007529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18" name="Freeform 5">
            <a:extLst>
              <a:ext uri="{FF2B5EF4-FFF2-40B4-BE49-F238E27FC236}">
                <a16:creationId xmlns:a16="http://schemas.microsoft.com/office/drawing/2014/main" id="{C187CEFC-9032-481B-B8CA-A323593DD4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5376762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</p:sp>
      <p:sp>
        <p:nvSpPr>
          <p:cNvPr id="20" name="Freeform 5">
            <a:extLst>
              <a:ext uri="{FF2B5EF4-FFF2-40B4-BE49-F238E27FC236}">
                <a16:creationId xmlns:a16="http://schemas.microsoft.com/office/drawing/2014/main" id="{4CB87468-9225-4E6A-A5B7-B47F08B34B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9098" y="629265"/>
            <a:ext cx="6072776" cy="162232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Role and function of guest service </a:t>
            </a:r>
            <a:br>
              <a:rPr lang="en-US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20652" r="584" b="3"/>
          <a:stretch/>
        </p:blipFill>
        <p:spPr>
          <a:xfrm>
            <a:off x="7418225" y="645107"/>
            <a:ext cx="4125318" cy="2710388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7296B8E7-1A3F-4C7F-A120-29E90E5931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9098" y="2418735"/>
            <a:ext cx="6072776" cy="3811740"/>
          </a:xfrm>
        </p:spPr>
        <p:txBody>
          <a:bodyPr anchor="ctr">
            <a:normAutofit/>
          </a:bodyPr>
          <a:lstStyle/>
          <a:p>
            <a:pPr lvl="0">
              <a:lnSpc>
                <a:spcPct val="90000"/>
              </a:lnSpc>
            </a:pPr>
            <a:r>
              <a:rPr lang="en-GB" sz="15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Guest Service is the advice given by a hotel to individuals who reserve their slot, stay and purchase services and products at Hotel. </a:t>
            </a:r>
          </a:p>
          <a:p>
            <a:pPr lvl="0">
              <a:lnSpc>
                <a:spcPct val="90000"/>
              </a:lnSpc>
            </a:pPr>
            <a:endParaRPr lang="en-US" sz="150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90000"/>
              </a:lnSpc>
            </a:pPr>
            <a:r>
              <a:rPr lang="en-GB" sz="15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main duty of guest service is to help guests with the check-in and out procedure. </a:t>
            </a:r>
          </a:p>
          <a:p>
            <a:pPr lvl="0">
              <a:lnSpc>
                <a:spcPct val="90000"/>
              </a:lnSpc>
            </a:pPr>
            <a:endParaRPr lang="en-US" sz="150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90000"/>
              </a:lnSpc>
            </a:pPr>
            <a:r>
              <a:rPr lang="en-GB" sz="15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They deliver important information regarding services </a:t>
            </a:r>
          </a:p>
          <a:p>
            <a:pPr lvl="0">
              <a:lnSpc>
                <a:spcPct val="90000"/>
              </a:lnSpc>
            </a:pPr>
            <a:endParaRPr lang="en-US" sz="150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90000"/>
              </a:lnSpc>
            </a:pPr>
            <a:r>
              <a:rPr lang="en-GB" sz="15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Accommodates guests throughout their stay in a friendly and attentive way (Choi et al. 2020) </a:t>
            </a:r>
          </a:p>
          <a:p>
            <a:pPr lvl="0">
              <a:lnSpc>
                <a:spcPct val="90000"/>
              </a:lnSpc>
            </a:pPr>
            <a:endParaRPr lang="en-US" sz="150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90000"/>
              </a:lnSpc>
            </a:pPr>
            <a:r>
              <a:rPr lang="en-GB" sz="15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Guest service must have the capability to transfer data, and their concept clearly </a:t>
            </a:r>
            <a:endParaRPr lang="en-US" sz="150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endParaRPr lang="en-US" sz="150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r="-3" b="8428"/>
          <a:stretch/>
        </p:blipFill>
        <p:spPr>
          <a:xfrm>
            <a:off x="7418226" y="3520086"/>
            <a:ext cx="4125316" cy="27103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976015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6">
            <a:extLst>
              <a:ext uri="{FF2B5EF4-FFF2-40B4-BE49-F238E27FC236}">
                <a16:creationId xmlns:a16="http://schemas.microsoft.com/office/drawing/2014/main" id="{D1DE3271-DD99-4DEF-AF9F-84397884C8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E06A31CE-F9B6-4BA2-8685-60F3524D0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950898" y="638067"/>
            <a:ext cx="6053670" cy="5581866"/>
          </a:xfrm>
          <a:custGeom>
            <a:avLst/>
            <a:gdLst>
              <a:gd name="connsiteX0" fmla="*/ 6053670 w 6053670"/>
              <a:gd name="connsiteY0" fmla="*/ 1098 h 5581866"/>
              <a:gd name="connsiteX1" fmla="*/ 6053670 w 6053670"/>
              <a:gd name="connsiteY1" fmla="*/ 514028 h 5581866"/>
              <a:gd name="connsiteX2" fmla="*/ 6053670 w 6053670"/>
              <a:gd name="connsiteY2" fmla="*/ 1254558 h 5581866"/>
              <a:gd name="connsiteX3" fmla="*/ 6053670 w 6053670"/>
              <a:gd name="connsiteY3" fmla="*/ 5581866 h 5581866"/>
              <a:gd name="connsiteX4" fmla="*/ 0 w 6053670"/>
              <a:gd name="connsiteY4" fmla="*/ 5581866 h 5581866"/>
              <a:gd name="connsiteX5" fmla="*/ 0 w 6053670"/>
              <a:gd name="connsiteY5" fmla="*/ 1249853 h 5581866"/>
              <a:gd name="connsiteX6" fmla="*/ 0 w 6053670"/>
              <a:gd name="connsiteY6" fmla="*/ 514028 h 5581866"/>
              <a:gd name="connsiteX7" fmla="*/ 0 w 6053670"/>
              <a:gd name="connsiteY7" fmla="*/ 0 h 5581866"/>
              <a:gd name="connsiteX8" fmla="*/ 35717 w 6053670"/>
              <a:gd name="connsiteY8" fmla="*/ 5488 h 5581866"/>
              <a:gd name="connsiteX9" fmla="*/ 140445 w 6053670"/>
              <a:gd name="connsiteY9" fmla="*/ 21641 h 5581866"/>
              <a:gd name="connsiteX10" fmla="*/ 216722 w 6053670"/>
              <a:gd name="connsiteY10" fmla="*/ 32932 h 5581866"/>
              <a:gd name="connsiteX11" fmla="*/ 307527 w 6053670"/>
              <a:gd name="connsiteY11" fmla="*/ 44850 h 5581866"/>
              <a:gd name="connsiteX12" fmla="*/ 415282 w 6053670"/>
              <a:gd name="connsiteY12" fmla="*/ 59121 h 5581866"/>
              <a:gd name="connsiteX13" fmla="*/ 534539 w 6053670"/>
              <a:gd name="connsiteY13" fmla="*/ 74175 h 5581866"/>
              <a:gd name="connsiteX14" fmla="*/ 668931 w 6053670"/>
              <a:gd name="connsiteY14" fmla="*/ 90014 h 5581866"/>
              <a:gd name="connsiteX15" fmla="*/ 815430 w 6053670"/>
              <a:gd name="connsiteY15" fmla="*/ 106794 h 5581866"/>
              <a:gd name="connsiteX16" fmla="*/ 974641 w 6053670"/>
              <a:gd name="connsiteY16" fmla="*/ 123574 h 5581866"/>
              <a:gd name="connsiteX17" fmla="*/ 1144144 w 6053670"/>
              <a:gd name="connsiteY17" fmla="*/ 140667 h 5581866"/>
              <a:gd name="connsiteX18" fmla="*/ 1326965 w 6053670"/>
              <a:gd name="connsiteY18" fmla="*/ 156506 h 5581866"/>
              <a:gd name="connsiteX19" fmla="*/ 1518261 w 6053670"/>
              <a:gd name="connsiteY19" fmla="*/ 171717 h 5581866"/>
              <a:gd name="connsiteX20" fmla="*/ 1720453 w 6053670"/>
              <a:gd name="connsiteY20" fmla="*/ 185518 h 5581866"/>
              <a:gd name="connsiteX21" fmla="*/ 1931121 w 6053670"/>
              <a:gd name="connsiteY21" fmla="*/ 198690 h 5581866"/>
              <a:gd name="connsiteX22" fmla="*/ 2150869 w 6053670"/>
              <a:gd name="connsiteY22" fmla="*/ 211079 h 5581866"/>
              <a:gd name="connsiteX23" fmla="*/ 2263467 w 6053670"/>
              <a:gd name="connsiteY23" fmla="*/ 215470 h 5581866"/>
              <a:gd name="connsiteX24" fmla="*/ 2378487 w 6053670"/>
              <a:gd name="connsiteY24" fmla="*/ 220332 h 5581866"/>
              <a:gd name="connsiteX25" fmla="*/ 2495323 w 6053670"/>
              <a:gd name="connsiteY25" fmla="*/ 224879 h 5581866"/>
              <a:gd name="connsiteX26" fmla="*/ 2612764 w 6053670"/>
              <a:gd name="connsiteY26" fmla="*/ 227859 h 5581866"/>
              <a:gd name="connsiteX27" fmla="*/ 2732627 w 6053670"/>
              <a:gd name="connsiteY27" fmla="*/ 230525 h 5581866"/>
              <a:gd name="connsiteX28" fmla="*/ 2853700 w 6053670"/>
              <a:gd name="connsiteY28" fmla="*/ 233348 h 5581866"/>
              <a:gd name="connsiteX29" fmla="*/ 2977195 w 6053670"/>
              <a:gd name="connsiteY29" fmla="*/ 235229 h 5581866"/>
              <a:gd name="connsiteX30" fmla="*/ 3101900 w 6053670"/>
              <a:gd name="connsiteY30" fmla="*/ 235229 h 5581866"/>
              <a:gd name="connsiteX31" fmla="*/ 3227817 w 6053670"/>
              <a:gd name="connsiteY31" fmla="*/ 236170 h 5581866"/>
              <a:gd name="connsiteX32" fmla="*/ 3354944 w 6053670"/>
              <a:gd name="connsiteY32" fmla="*/ 235229 h 5581866"/>
              <a:gd name="connsiteX33" fmla="*/ 3483887 w 6053670"/>
              <a:gd name="connsiteY33" fmla="*/ 233348 h 5581866"/>
              <a:gd name="connsiteX34" fmla="*/ 3612830 w 6053670"/>
              <a:gd name="connsiteY34" fmla="*/ 231623 h 5581866"/>
              <a:gd name="connsiteX35" fmla="*/ 3743589 w 6053670"/>
              <a:gd name="connsiteY35" fmla="*/ 227859 h 5581866"/>
              <a:gd name="connsiteX36" fmla="*/ 3875559 w 6053670"/>
              <a:gd name="connsiteY36" fmla="*/ 223938 h 5581866"/>
              <a:gd name="connsiteX37" fmla="*/ 4007529 w 6053670"/>
              <a:gd name="connsiteY37" fmla="*/ 219391 h 5581866"/>
              <a:gd name="connsiteX38" fmla="*/ 4140710 w 6053670"/>
              <a:gd name="connsiteY38" fmla="*/ 212961 h 5581866"/>
              <a:gd name="connsiteX39" fmla="*/ 4275102 w 6053670"/>
              <a:gd name="connsiteY39" fmla="*/ 205277 h 5581866"/>
              <a:gd name="connsiteX40" fmla="*/ 4410098 w 6053670"/>
              <a:gd name="connsiteY40" fmla="*/ 197907 h 5581866"/>
              <a:gd name="connsiteX41" fmla="*/ 4545096 w 6053670"/>
              <a:gd name="connsiteY41" fmla="*/ 188498 h 5581866"/>
              <a:gd name="connsiteX42" fmla="*/ 4681909 w 6053670"/>
              <a:gd name="connsiteY42" fmla="*/ 177207 h 5581866"/>
              <a:gd name="connsiteX43" fmla="*/ 4816905 w 6053670"/>
              <a:gd name="connsiteY43" fmla="*/ 165916 h 5581866"/>
              <a:gd name="connsiteX44" fmla="*/ 4954323 w 6053670"/>
              <a:gd name="connsiteY44" fmla="*/ 152899 h 5581866"/>
              <a:gd name="connsiteX45" fmla="*/ 5092347 w 6053670"/>
              <a:gd name="connsiteY45" fmla="*/ 138629 h 5581866"/>
              <a:gd name="connsiteX46" fmla="*/ 5228555 w 6053670"/>
              <a:gd name="connsiteY46" fmla="*/ 123574 h 5581866"/>
              <a:gd name="connsiteX47" fmla="*/ 5366578 w 6053670"/>
              <a:gd name="connsiteY47" fmla="*/ 106010 h 5581866"/>
              <a:gd name="connsiteX48" fmla="*/ 5503997 w 6053670"/>
              <a:gd name="connsiteY48" fmla="*/ 87192 h 5581866"/>
              <a:gd name="connsiteX49" fmla="*/ 5642020 w 6053670"/>
              <a:gd name="connsiteY49" fmla="*/ 68530 h 5581866"/>
              <a:gd name="connsiteX50" fmla="*/ 5779438 w 6053670"/>
              <a:gd name="connsiteY50" fmla="*/ 46733 h 5581866"/>
              <a:gd name="connsiteX51" fmla="*/ 5916251 w 6053670"/>
              <a:gd name="connsiteY51" fmla="*/ 24464 h 55818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5581866">
                <a:moveTo>
                  <a:pt x="6053670" y="1098"/>
                </a:moveTo>
                <a:lnTo>
                  <a:pt x="6053670" y="514028"/>
                </a:lnTo>
                <a:lnTo>
                  <a:pt x="6053670" y="1254558"/>
                </a:lnTo>
                <a:lnTo>
                  <a:pt x="6053670" y="5581866"/>
                </a:lnTo>
                <a:lnTo>
                  <a:pt x="0" y="5581866"/>
                </a:lnTo>
                <a:lnTo>
                  <a:pt x="0" y="1249853"/>
                </a:lnTo>
                <a:lnTo>
                  <a:pt x="0" y="514028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0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89" y="227859"/>
                </a:lnTo>
                <a:lnTo>
                  <a:pt x="3875559" y="223938"/>
                </a:lnTo>
                <a:lnTo>
                  <a:pt x="4007529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31" name="Freeform 5">
            <a:extLst>
              <a:ext uri="{FF2B5EF4-FFF2-40B4-BE49-F238E27FC236}">
                <a16:creationId xmlns:a16="http://schemas.microsoft.com/office/drawing/2014/main" id="{8ADF14A3-1454-4B74-8B4A-CB197D7A79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4698352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</p:sp>
      <p:sp>
        <p:nvSpPr>
          <p:cNvPr id="33" name="Freeform 5">
            <a:extLst>
              <a:ext uri="{FF2B5EF4-FFF2-40B4-BE49-F238E27FC236}">
                <a16:creationId xmlns:a16="http://schemas.microsoft.com/office/drawing/2014/main" id="{EC19D556-0251-4E87-AE24-890965BAD5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9098" y="629265"/>
            <a:ext cx="5132438" cy="1622322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Importance of Hospitality </a:t>
            </a:r>
            <a:br>
              <a:rPr lang="en-US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CBC3C8C6-98E2-45EF-AEFC-30C0DBA0E9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9098" y="2418735"/>
            <a:ext cx="5132439" cy="3811742"/>
          </a:xfrm>
        </p:spPr>
        <p:txBody>
          <a:bodyPr anchor="ctr">
            <a:normAutofit/>
          </a:bodyPr>
          <a:lstStyle/>
          <a:p>
            <a:pPr lvl="0">
              <a:lnSpc>
                <a:spcPct val="90000"/>
              </a:lnSpc>
            </a:pPr>
            <a:r>
              <a:rPr lang="en-GB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Hospitality is the art of making people feel welcome</a:t>
            </a:r>
          </a:p>
          <a:p>
            <a:pPr lvl="0">
              <a:lnSpc>
                <a:spcPct val="90000"/>
              </a:lnSpc>
            </a:pPr>
            <a:endParaRPr lang="en-US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90000"/>
              </a:lnSpc>
            </a:pPr>
            <a:r>
              <a:rPr lang="en-GB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Hospitality is also known as the tourism and travel industry </a:t>
            </a:r>
          </a:p>
          <a:p>
            <a:pPr lvl="0">
              <a:lnSpc>
                <a:spcPct val="90000"/>
              </a:lnSpc>
            </a:pPr>
            <a:endParaRPr lang="en-US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90000"/>
              </a:lnSpc>
            </a:pPr>
            <a:r>
              <a:rPr lang="en-GB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delivers accommodation, drinks, food, and other important services needed by their guests </a:t>
            </a:r>
          </a:p>
          <a:p>
            <a:pPr lvl="0">
              <a:lnSpc>
                <a:spcPct val="90000"/>
              </a:lnSpc>
            </a:pPr>
            <a:endParaRPr lang="en-US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90000"/>
              </a:lnSpc>
            </a:pPr>
            <a:r>
              <a:rPr lang="en-GB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refers to the connection between the host and guest </a:t>
            </a:r>
            <a:endParaRPr lang="en-US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14836" y="714658"/>
            <a:ext cx="4828707" cy="2571286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12909" y="3565494"/>
            <a:ext cx="4828707" cy="2619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781587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6200000">
            <a:off x="1790397" y="3492900"/>
            <a:ext cx="3067163" cy="1633264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80954" y="2603500"/>
            <a:ext cx="5211979" cy="3416300"/>
          </a:xfrm>
        </p:spPr>
        <p:txBody>
          <a:bodyPr anchor="ctr">
            <a:normAutofit/>
          </a:bodyPr>
          <a:lstStyle/>
          <a:p>
            <a:pPr lvl="0">
              <a:lnSpc>
                <a:spcPct val="90000"/>
              </a:lnSpc>
            </a:pPr>
            <a:r>
              <a:rPr lang="en-GB" sz="1400">
                <a:latin typeface="Times New Roman" panose="02020603050405020304" pitchFamily="18" charset="0"/>
                <a:cs typeface="Times New Roman" panose="02020603050405020304" pitchFamily="18" charset="0"/>
              </a:rPr>
              <a:t>The industry is worldwide and diverse and is highly influenced by changes in the economy as also by numerous occurring all over the globe (</a:t>
            </a:r>
            <a:r>
              <a:rPr lang="en-GB" sz="1400" err="1">
                <a:latin typeface="Times New Roman" panose="02020603050405020304" pitchFamily="18" charset="0"/>
                <a:cs typeface="Times New Roman" panose="02020603050405020304" pitchFamily="18" charset="0"/>
              </a:rPr>
              <a:t>Rhous</a:t>
            </a:r>
            <a:r>
              <a:rPr lang="en-GB" sz="1400">
                <a:latin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lang="en-GB" sz="1400" err="1">
                <a:latin typeface="Times New Roman" panose="02020603050405020304" pitchFamily="18" charset="0"/>
                <a:cs typeface="Times New Roman" panose="02020603050405020304" pitchFamily="18" charset="0"/>
              </a:rPr>
              <a:t>Singal</a:t>
            </a:r>
            <a:r>
              <a:rPr lang="en-GB" sz="1400">
                <a:latin typeface="Times New Roman" panose="02020603050405020304" pitchFamily="18" charset="0"/>
                <a:cs typeface="Times New Roman" panose="02020603050405020304" pitchFamily="18" charset="0"/>
              </a:rPr>
              <a:t>, 2020)</a:t>
            </a:r>
          </a:p>
          <a:p>
            <a:pPr lvl="0">
              <a:lnSpc>
                <a:spcPct val="90000"/>
              </a:lnSpc>
            </a:pPr>
            <a:endParaRPr lang="en-US" sz="14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90000"/>
              </a:lnSpc>
            </a:pPr>
            <a:r>
              <a:rPr lang="en-GB" sz="1400">
                <a:latin typeface="Times New Roman" panose="02020603050405020304" pitchFamily="18" charset="0"/>
                <a:cs typeface="Times New Roman" panose="02020603050405020304" pitchFamily="18" charset="0"/>
              </a:rPr>
              <a:t>People take benefit of hospitality and spend money in retail sectors, drinking and dining areas, and more. </a:t>
            </a:r>
          </a:p>
          <a:p>
            <a:pPr lvl="0">
              <a:lnSpc>
                <a:spcPct val="90000"/>
              </a:lnSpc>
            </a:pPr>
            <a:endParaRPr lang="en-US" sz="14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90000"/>
              </a:lnSpc>
            </a:pPr>
            <a:r>
              <a:rPr lang="en-GB" sz="1400">
                <a:latin typeface="Times New Roman" panose="02020603050405020304" pitchFamily="18" charset="0"/>
                <a:cs typeface="Times New Roman" panose="02020603050405020304" pitchFamily="18" charset="0"/>
              </a:rPr>
              <a:t>Further, it assists in funding infrastructure growth for local societies. </a:t>
            </a:r>
          </a:p>
          <a:p>
            <a:pPr lvl="0">
              <a:lnSpc>
                <a:spcPct val="90000"/>
              </a:lnSpc>
            </a:pPr>
            <a:endParaRPr lang="en-US" sz="14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90000"/>
              </a:lnSpc>
            </a:pPr>
            <a:r>
              <a:rPr lang="en-GB" sz="1400">
                <a:latin typeface="Times New Roman" panose="02020603050405020304" pitchFamily="18" charset="0"/>
                <a:cs typeface="Times New Roman" panose="02020603050405020304" pitchFamily="18" charset="0"/>
              </a:rPr>
              <a:t>It also provides various job and career opportunities that enable workers to live their best lives and be happy (Walker, 2021)</a:t>
            </a:r>
            <a:endParaRPr lang="en-US" sz="14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endParaRPr lang="en-US" sz="1400"/>
          </a:p>
        </p:txBody>
      </p:sp>
    </p:spTree>
    <p:extLst>
      <p:ext uri="{BB962C8B-B14F-4D97-AF65-F5344CB8AC3E}">
        <p14:creationId xmlns:p14="http://schemas.microsoft.com/office/powerpoint/2010/main" val="4801925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10C9632-BB6F-48EE-AB65-501878BA5D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587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4EC8AAB6-953B-4D29-9967-3C44D06BB4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13" name="Freeform 5">
            <a:extLst>
              <a:ext uri="{FF2B5EF4-FFF2-40B4-BE49-F238E27FC236}">
                <a16:creationId xmlns:a16="http://schemas.microsoft.com/office/drawing/2014/main" id="{C89ED458-2326-40DC-9C7B-1A717B655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973668"/>
            <a:ext cx="2942210" cy="102023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How Hotel exceed guest expectations </a:t>
            </a:r>
            <a:br>
              <a:rPr lang="en-US"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200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2614" r="1" b="1"/>
          <a:stretch/>
        </p:blipFill>
        <p:spPr>
          <a:xfrm>
            <a:off x="5194607" y="803751"/>
            <a:ext cx="6391533" cy="5250498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6F9D1DE6-E368-4F07-85F9-D5B767477D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F63B1F66-4ACE-4A01-8ADF-F175A9C358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CF8448ED-9332-4A9B-8CAB-B1985E596E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5" y="2120900"/>
            <a:ext cx="3133726" cy="3898900"/>
          </a:xfrm>
        </p:spPr>
        <p:txBody>
          <a:bodyPr>
            <a:normAutofit/>
          </a:bodyPr>
          <a:lstStyle/>
          <a:p>
            <a:pPr lvl="0">
              <a:lnSpc>
                <a:spcPct val="90000"/>
              </a:lnSpc>
            </a:pPr>
            <a:r>
              <a:rPr lang="en-GB" sz="11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hotel may exceed guest expectations by providing a digital solution to improve their experience. </a:t>
            </a:r>
          </a:p>
          <a:p>
            <a:pPr lvl="0">
              <a:lnSpc>
                <a:spcPct val="90000"/>
              </a:lnSpc>
            </a:pPr>
            <a:endParaRPr lang="en-US" sz="110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90000"/>
              </a:lnSpc>
            </a:pPr>
            <a:r>
              <a:rPr lang="en-GB" sz="11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They must deliver premium and high-quality services </a:t>
            </a:r>
          </a:p>
          <a:p>
            <a:pPr lvl="0">
              <a:lnSpc>
                <a:spcPct val="90000"/>
              </a:lnSpc>
            </a:pPr>
            <a:endParaRPr lang="en-US" sz="110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90000"/>
              </a:lnSpc>
            </a:pPr>
            <a:r>
              <a:rPr lang="en-GB" sz="11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main focus of hotels should be providing and satisfying the expectations of their guest </a:t>
            </a:r>
          </a:p>
          <a:p>
            <a:pPr lvl="0">
              <a:lnSpc>
                <a:spcPct val="90000"/>
              </a:lnSpc>
            </a:pPr>
            <a:endParaRPr lang="en-US" sz="110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90000"/>
              </a:lnSpc>
            </a:pPr>
            <a:r>
              <a:rPr lang="en-GB" sz="11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hotels must take feedback from guests that will assist in collecting relevant information (Mohsin et al. 2019)</a:t>
            </a:r>
          </a:p>
          <a:p>
            <a:pPr lvl="0">
              <a:lnSpc>
                <a:spcPct val="90000"/>
              </a:lnSpc>
            </a:pPr>
            <a:endParaRPr lang="en-US" sz="110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90000"/>
              </a:lnSpc>
            </a:pPr>
            <a:r>
              <a:rPr lang="en-GB" sz="11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Hotel must use personalisation to make the guests feel respected </a:t>
            </a:r>
            <a:endParaRPr lang="en-US" sz="110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endParaRPr lang="en-US" sz="110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1" name="Freeform 5">
            <a:extLst>
              <a:ext uri="{FF2B5EF4-FFF2-40B4-BE49-F238E27FC236}">
                <a16:creationId xmlns:a16="http://schemas.microsoft.com/office/drawing/2014/main" id="{ED3A2261-1C75-40FF-8CD6-18C5900C1C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</p:sp>
    </p:spTree>
    <p:extLst>
      <p:ext uri="{BB962C8B-B14F-4D97-AF65-F5344CB8AC3E}">
        <p14:creationId xmlns:p14="http://schemas.microsoft.com/office/powerpoint/2010/main" val="312784449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973667"/>
            <a:ext cx="2942210" cy="4833745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  <a:r>
              <a:rPr lang="en-GB">
                <a:solidFill>
                  <a:srgbClr val="EBEBEB"/>
                </a:solidFill>
              </a:rPr>
              <a:t> </a:t>
            </a:r>
            <a:br>
              <a:rPr lang="en-US">
                <a:solidFill>
                  <a:srgbClr val="EBEBEB"/>
                </a:solidFill>
              </a:rPr>
            </a:br>
            <a:endParaRPr lang="en-US">
              <a:solidFill>
                <a:srgbClr val="EBEBEB"/>
              </a:solidFill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84338AD-421C-F871-5186-EE0B09E75A9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5356708"/>
              </p:ext>
            </p:extLst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6215799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 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Choi, Y., Choi, M., Oh, M. and Kim, S., 2020. Service robots in hotels: understanding the service quality perceptions of human-robot interaction. Journal of Hospitality Marketing &amp; Management, 29(6), pp.613-635.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CLIMB, 2022. What Does a Hilton Guest Service Agent Do? Available at </a:t>
            </a:r>
            <a:r>
              <a:rPr lang="en-GB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https://climbtheladder.com/hilton-guest-service-agent/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[Accessed on 7</a:t>
            </a:r>
            <a:r>
              <a:rPr lang="en-GB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February 2023]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Cvelbar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L.K.,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Grün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B. and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Dolnicar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S., 2017. Which hotel guest segments reuse towels? Selling sustainable tourism services through target marketing. 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Sustainable Tourism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25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(7), pp.921-934.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Hilton, 2020. Travel with Purpose. Available at </a:t>
            </a:r>
            <a:r>
              <a:rPr lang="en-GB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https://cr.hilton.com/wp-content/uploads/2021/04/Hilton-2020-ESG-Report.pdf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[Accessed on 7</a:t>
            </a:r>
            <a:r>
              <a:rPr lang="en-GB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February 2023]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Hilton, 2023. Welcome to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DoubleTree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by Hilton. Available at </a:t>
            </a:r>
            <a:r>
              <a:rPr lang="en-GB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https://www.hilton.com/en/corporate/wp-content/uploads/2018/02/BrandFacts_DT.pdf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[Accessed on 7</a:t>
            </a:r>
            <a:r>
              <a:rPr lang="en-GB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February 2023]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Hilton, 2023a. Hilton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Honors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Member Benefit Details and Disclaimers. Available at </a:t>
            </a:r>
            <a:r>
              <a:rPr lang="en-GB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https://www.hilton.com/en/hilton-honors/benefit-terms/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[Accessed on 7</a:t>
            </a:r>
            <a:r>
              <a:rPr lang="en-GB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February 2023]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Hilton, 2023b. Management Service. Available at </a:t>
            </a:r>
            <a:r>
              <a:rPr lang="en-GB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https://managementservices.hilton.com/en/support-services/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[Accessed on 7</a:t>
            </a:r>
            <a:r>
              <a:rPr lang="en-GB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February 2023]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Mohsin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A., Rodrigues, H. and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Brochado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A., 2019. Shine bright like a star: Hotel performance and guests’ expectations based on star ratings. 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Journal of Hospitality Management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83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pp.103-114.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Rhou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Y. and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Singal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M., 2020. A review of the business case for CSR in the hospitality industry. 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Journal of Hospitality Management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84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p.102330.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Statista, 2022. Revenue of Hilton Worldwide Holdings from 2009 to 2021. Available at </a:t>
            </a:r>
            <a:r>
              <a:rPr lang="en-GB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https://www.statista.com/statistics/297760/revenue-of-hilton-worldwide-holdings-inc/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[Accessed on 7</a:t>
            </a:r>
            <a:r>
              <a:rPr lang="en-GB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February 2023]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Walker, J.R., 2021. 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 to hospitality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United Kingdom: Pearson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309396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4091D54B-59AB-4A5E-8E9E-0421BD66D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547CE62E-FFFD-4A1F-BA78-C3B89C36FC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AE51FD27-6B6A-4D21-BF22-245DA9BD0B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3" name="Rectangle 12">
            <a:extLst>
              <a:ext uri="{FF2B5EF4-FFF2-40B4-BE49-F238E27FC236}">
                <a16:creationId xmlns:a16="http://schemas.microsoft.com/office/drawing/2014/main" id="{B8144315-1C5A-4185-A952-25D98D303D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 5">
            <a:extLst>
              <a:ext uri="{FF2B5EF4-FFF2-40B4-BE49-F238E27FC236}">
                <a16:creationId xmlns:a16="http://schemas.microsoft.com/office/drawing/2014/main" id="{11CAC6F2-0806-417B-BF5D-5AEF6195FA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4723B02-0AAB-4F6E-BA41-8ED99D559D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60773" y="1113062"/>
            <a:ext cx="3382297" cy="328195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b="0" i="0" kern="120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Thank You </a:t>
            </a:r>
          </a:p>
        </p:txBody>
      </p:sp>
      <p:pic>
        <p:nvPicPr>
          <p:cNvPr id="6" name="Graphic 5" descr="Smiling Face with No Fill">
            <a:extLst>
              <a:ext uri="{FF2B5EF4-FFF2-40B4-BE49-F238E27FC236}">
                <a16:creationId xmlns:a16="http://schemas.microsoft.com/office/drawing/2014/main" id="{3EFBDAD0-BA94-34BF-3BFF-0E620578911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030837" y="1113063"/>
            <a:ext cx="4628758" cy="4628758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71185543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ppt/theme/theme2.xml><?xml version="1.0" encoding="utf-8"?>
<a:theme xmlns:a="http://schemas.openxmlformats.org/drawingml/2006/main" name="Office Theme">
  <a:themeElements>
    <a:clrScheme name="Media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Century Gothic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Media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Century Gothic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A3F7D94069FF64A86F7DFF56D60E3BE" ma:contentTypeVersion="6" ma:contentTypeDescription="Create a new document." ma:contentTypeScope="" ma:versionID="c32302c77d4085ecf495bdddb7f5e889">
  <xsd:schema xmlns:xsd="http://www.w3.org/2001/XMLSchema" xmlns:xs="http://www.w3.org/2001/XMLSchema" xmlns:p="http://schemas.microsoft.com/office/2006/metadata/properties" xmlns:ns2="a4f35948-e619-41b3-aa29-22878b09cfd2" xmlns:ns3="40262f94-9f35-4ac3-9a90-690165a166b7" targetNamespace="http://schemas.microsoft.com/office/2006/metadata/properties" ma:root="true" ma:fieldsID="4ab5ae46be95f9d0be6107e8200be7a2" ns2:_="" ns3:_="">
    <xsd:import namespace="a4f35948-e619-41b3-aa29-22878b09cfd2"/>
    <xsd:import namespace="40262f94-9f35-4ac3-9a90-690165a166b7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VSO_x0020_item_x0020_id" minOccurs="0"/>
                <xsd:element ref="ns3:Item_x0020_Details" minOccurs="0"/>
                <xsd:element ref="ns3:Template_x0020_details" minOccurs="0"/>
                <xsd:element ref="ns3:Assetid_x0020_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4f35948-e619-41b3-aa29-22878b09cfd2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0262f94-9f35-4ac3-9a90-690165a166b7" elementFormDefault="qualified">
    <xsd:import namespace="http://schemas.microsoft.com/office/2006/documentManagement/types"/>
    <xsd:import namespace="http://schemas.microsoft.com/office/infopath/2007/PartnerControls"/>
    <xsd:element name="VSO_x0020_item_x0020_id" ma:index="10" nillable="true" ma:displayName="VSO item id" ma:description="Please add the bug number to refer to VSO items." ma:internalName="VSO_x0020_item_x0020_id">
      <xsd:simpleType>
        <xsd:restriction base="dms:Text">
          <xsd:maxLength value="255"/>
        </xsd:restriction>
      </xsd:simpleType>
    </xsd:element>
    <xsd:element name="Item_x0020_Details" ma:index="11" nillable="true" ma:displayName="Item Details" ma:internalName="Item_x0020_Details">
      <xsd:simpleType>
        <xsd:restriction base="dms:Note">
          <xsd:maxLength value="255"/>
        </xsd:restriction>
      </xsd:simpleType>
    </xsd:element>
    <xsd:element name="Template_x0020_details" ma:index="12" nillable="true" ma:displayName="Template details" ma:internalName="Template_x0020_details">
      <xsd:simpleType>
        <xsd:restriction base="dms:Text"/>
      </xsd:simpleType>
    </xsd:element>
    <xsd:element name="Assetid_x0020_" ma:index="13" nillable="true" ma:displayName="Assetid " ma:internalName="Assetid_x0020_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VSO_x0020_item_x0020_id xmlns="40262f94-9f35-4ac3-9a90-690165a166b7" xsi:nil="true"/>
    <Assetid_x0020_ xmlns="40262f94-9f35-4ac3-9a90-690165a166b7" xsi:nil="true"/>
    <Item_x0020_Details xmlns="40262f94-9f35-4ac3-9a90-690165a166b7" xsi:nil="true"/>
    <Template_x0020_details xmlns="40262f94-9f35-4ac3-9a90-690165a166b7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0710C29-A897-44AD-9F83-BE5F874C2AE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4f35948-e619-41b3-aa29-22878b09cfd2"/>
    <ds:schemaRef ds:uri="40262f94-9f35-4ac3-9a90-690165a166b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EEFED04C-AD43-4E06-AD63-36D8B5E83787}">
  <ds:schemaRefs>
    <ds:schemaRef ds:uri="http://purl.org/dc/elements/1.1/"/>
    <ds:schemaRef ds:uri="http://schemas.microsoft.com/office/2006/metadata/properties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40262f94-9f35-4ac3-9a90-690165a166b7"/>
    <ds:schemaRef ds:uri="a4f35948-e619-41b3-aa29-22878b09cfd2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4DEB5BEE-6806-4BF1-A9A7-4B4A72C0C6EB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127</TotalTime>
  <Words>1251</Words>
  <Application>Microsoft Office PowerPoint</Application>
  <PresentationFormat>Widescreen</PresentationFormat>
  <Paragraphs>123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Century Gothic</vt:lpstr>
      <vt:lpstr>Times New Roman</vt:lpstr>
      <vt:lpstr>Wingdings 3</vt:lpstr>
      <vt:lpstr>Ion Boardroom</vt:lpstr>
      <vt:lpstr>Hospitality and Guest Services</vt:lpstr>
      <vt:lpstr>Table of contents</vt:lpstr>
      <vt:lpstr>Introduction</vt:lpstr>
      <vt:lpstr>Overview of Hotel </vt:lpstr>
      <vt:lpstr>Consumers of hotel brand  </vt:lpstr>
      <vt:lpstr>Nature and scope of guest service  </vt:lpstr>
      <vt:lpstr>PowerPoint Presentation</vt:lpstr>
      <vt:lpstr>Role of guest services and facilities  </vt:lpstr>
      <vt:lpstr>Role and function of guest service  </vt:lpstr>
      <vt:lpstr>Importance of Hospitality  </vt:lpstr>
      <vt:lpstr>PowerPoint Presentation</vt:lpstr>
      <vt:lpstr>How Hotel exceed guest expectations  </vt:lpstr>
      <vt:lpstr>Conclusion  </vt:lpstr>
      <vt:lpstr>References </vt:lpstr>
      <vt:lpstr>Thank You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Hospitality and Guest Services</dc:title>
  <dc:creator>User</dc:creator>
  <cp:lastModifiedBy>Violeta Necsoi</cp:lastModifiedBy>
  <cp:revision>7</cp:revision>
  <dcterms:created xsi:type="dcterms:W3CDTF">2023-02-07T22:05:01Z</dcterms:created>
  <dcterms:modified xsi:type="dcterms:W3CDTF">2023-02-08T17:21:52Z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0x010100AA3F7D94069FF64A86F7DFF56D60E3BE</vt:lpwstr>
  </property>
  <property fmtid="{D5CDD505-2E9C-101B-9397-08002B2CF9AE}" pid="3" name="Order">
    <vt:r8>74065700</vt:r8>
  </property>
  <property fmtid="{D5CDD505-2E9C-101B-9397-08002B2CF9AE}" pid="4" name="HiddenCategoryTags">
    <vt:lpwstr/>
  </property>
  <property fmtid="{D5CDD505-2E9C-101B-9397-08002B2CF9AE}" pid="5" name="InternalTags">
    <vt:lpwstr/>
  </property>
  <property fmtid="{D5CDD505-2E9C-101B-9397-08002B2CF9AE}" pid="6" name="FeatureTags">
    <vt:lpwstr/>
  </property>
  <property fmtid="{D5CDD505-2E9C-101B-9397-08002B2CF9AE}" pid="7" name="LocalizationTags">
    <vt:lpwstr/>
  </property>
  <property fmtid="{D5CDD505-2E9C-101B-9397-08002B2CF9AE}" pid="8" name="CategoryTags">
    <vt:lpwstr/>
  </property>
  <property fmtid="{D5CDD505-2E9C-101B-9397-08002B2CF9AE}" pid="9" name="Applications">
    <vt:lpwstr/>
  </property>
  <property fmtid="{D5CDD505-2E9C-101B-9397-08002B2CF9AE}" pid="10" name="CampaignTags">
    <vt:lpwstr/>
  </property>
  <property fmtid="{D5CDD505-2E9C-101B-9397-08002B2CF9AE}" pid="11" name="ScenarioTags">
    <vt:lpwstr/>
  </property>
</Properties>
</file>