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4" r:id="rId1"/>
  </p:sldMasterIdLst>
  <p:notesMasterIdLst>
    <p:notesMasterId r:id="rId57"/>
  </p:notesMasterIdLst>
  <p:handoutMasterIdLst>
    <p:handoutMasterId r:id="rId58"/>
  </p:handoutMasterIdLst>
  <p:sldIdLst>
    <p:sldId id="256" r:id="rId2"/>
    <p:sldId id="301" r:id="rId3"/>
    <p:sldId id="289" r:id="rId4"/>
    <p:sldId id="315" r:id="rId5"/>
    <p:sldId id="314" r:id="rId6"/>
    <p:sldId id="302" r:id="rId7"/>
    <p:sldId id="290" r:id="rId8"/>
    <p:sldId id="291" r:id="rId9"/>
    <p:sldId id="300" r:id="rId10"/>
    <p:sldId id="293" r:id="rId11"/>
    <p:sldId id="294" r:id="rId12"/>
    <p:sldId id="295" r:id="rId13"/>
    <p:sldId id="296" r:id="rId14"/>
    <p:sldId id="298" r:id="rId15"/>
    <p:sldId id="299" r:id="rId16"/>
    <p:sldId id="257" r:id="rId17"/>
    <p:sldId id="260" r:id="rId18"/>
    <p:sldId id="261" r:id="rId19"/>
    <p:sldId id="263" r:id="rId20"/>
    <p:sldId id="262" r:id="rId21"/>
    <p:sldId id="264" r:id="rId22"/>
    <p:sldId id="259" r:id="rId23"/>
    <p:sldId id="258" r:id="rId24"/>
    <p:sldId id="265" r:id="rId25"/>
    <p:sldId id="266" r:id="rId26"/>
    <p:sldId id="267" r:id="rId27"/>
    <p:sldId id="268" r:id="rId28"/>
    <p:sldId id="269" r:id="rId29"/>
    <p:sldId id="270" r:id="rId30"/>
    <p:sldId id="271" r:id="rId31"/>
    <p:sldId id="272" r:id="rId32"/>
    <p:sldId id="273" r:id="rId33"/>
    <p:sldId id="274" r:id="rId34"/>
    <p:sldId id="275" r:id="rId35"/>
    <p:sldId id="276" r:id="rId36"/>
    <p:sldId id="277" r:id="rId37"/>
    <p:sldId id="278" r:id="rId38"/>
    <p:sldId id="279" r:id="rId39"/>
    <p:sldId id="280" r:id="rId40"/>
    <p:sldId id="281" r:id="rId41"/>
    <p:sldId id="282" r:id="rId42"/>
    <p:sldId id="283" r:id="rId43"/>
    <p:sldId id="284" r:id="rId44"/>
    <p:sldId id="285" r:id="rId45"/>
    <p:sldId id="287" r:id="rId46"/>
    <p:sldId id="303" r:id="rId47"/>
    <p:sldId id="304" r:id="rId48"/>
    <p:sldId id="305" r:id="rId49"/>
    <p:sldId id="306" r:id="rId50"/>
    <p:sldId id="307" r:id="rId51"/>
    <p:sldId id="308" r:id="rId52"/>
    <p:sldId id="309" r:id="rId53"/>
    <p:sldId id="310" r:id="rId54"/>
    <p:sldId id="311" r:id="rId55"/>
    <p:sldId id="313" r:id="rId56"/>
  </p:sldIdLst>
  <p:sldSz cx="9144000" cy="6858000" type="screen4x3"/>
  <p:notesSz cx="6669088" cy="9928225"/>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p:cViewPr varScale="1">
        <p:scale>
          <a:sx n="81" d="100"/>
          <a:sy n="81" d="100"/>
        </p:scale>
        <p:origin x="1080" y="57"/>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slide" Target="slides/slide49.xml"/><Relationship Id="rId55" Type="http://schemas.openxmlformats.org/officeDocument/2006/relationships/slide" Target="slides/slide54.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slide" Target="slides/slide52.xml"/><Relationship Id="rId58" Type="http://schemas.openxmlformats.org/officeDocument/2006/relationships/handoutMaster" Target="handoutMasters/handoutMaster1.xml"/><Relationship Id="rId5" Type="http://schemas.openxmlformats.org/officeDocument/2006/relationships/slide" Target="slides/slide4.xml"/><Relationship Id="rId61" Type="http://schemas.openxmlformats.org/officeDocument/2006/relationships/theme" Target="theme/theme1.xml"/><Relationship Id="rId19" Type="http://schemas.openxmlformats.org/officeDocument/2006/relationships/slide" Target="slides/slide1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slide" Target="slides/slide55.xml"/><Relationship Id="rId8" Type="http://schemas.openxmlformats.org/officeDocument/2006/relationships/slide" Target="slides/slide7.xml"/><Relationship Id="rId51" Type="http://schemas.openxmlformats.org/officeDocument/2006/relationships/slide" Target="slides/slide50.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presProps" Target="presProps.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slide" Target="slides/slide53.xml"/><Relationship Id="rId62"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notesMaster" Target="notesMasters/notesMaster1.xml"/><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s>
</file>

<file path=ppt/diagrams/_rels/data1.xml.rels><?xml version="1.0" encoding="UTF-8" standalone="yes"?>
<Relationships xmlns="http://schemas.openxmlformats.org/package/2006/relationships"><Relationship Id="rId1" Type="http://schemas.openxmlformats.org/officeDocument/2006/relationships/hyperlink" Target="https://youtu.be/pLVRpMbD7WA" TargetMode="External"/></Relationships>
</file>

<file path=ppt/diagrams/_rels/data2.xml.rels><?xml version="1.0" encoding="UTF-8" standalone="yes"?>
<Relationships xmlns="http://schemas.openxmlformats.org/package/2006/relationships"><Relationship Id="rId1" Type="http://schemas.openxmlformats.org/officeDocument/2006/relationships/hyperlink" Target="https://www.youtube.com/watch?v=Og4BGyZr_Nk" TargetMode="External"/></Relationships>
</file>

<file path=ppt/diagrams/_rels/drawing1.xml.rels><?xml version="1.0" encoding="UTF-8" standalone="yes"?>
<Relationships xmlns="http://schemas.openxmlformats.org/package/2006/relationships"><Relationship Id="rId1" Type="http://schemas.openxmlformats.org/officeDocument/2006/relationships/hyperlink" Target="https://youtu.be/pLVRpMbD7WA" TargetMode="External"/></Relationships>
</file>

<file path=ppt/diagrams/_rels/drawing2.xml.rels><?xml version="1.0" encoding="UTF-8" standalone="yes"?>
<Relationships xmlns="http://schemas.openxmlformats.org/package/2006/relationships"><Relationship Id="rId1" Type="http://schemas.openxmlformats.org/officeDocument/2006/relationships/hyperlink" Target="https://www.youtube.com/watch?v=Og4BGyZr_Nk" TargetMode="External"/></Relationships>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203E5AFB-7913-4CF6-AA75-82CEE794BCA4}" type="doc">
      <dgm:prSet loTypeId="urn:microsoft.com/office/officeart/2005/8/layout/cycle6" loCatId="cycle" qsTypeId="urn:microsoft.com/office/officeart/2005/8/quickstyle/simple1" qsCatId="simple" csTypeId="urn:microsoft.com/office/officeart/2005/8/colors/colorful1" csCatId="colorful"/>
      <dgm:spPr/>
      <dgm:t>
        <a:bodyPr/>
        <a:lstStyle/>
        <a:p>
          <a:endParaRPr lang="en-US"/>
        </a:p>
      </dgm:t>
    </dgm:pt>
    <dgm:pt modelId="{78A84C6D-9AA7-40DF-94D4-22B0961FA08E}">
      <dgm:prSet custT="1"/>
      <dgm:spPr/>
      <dgm:t>
        <a:bodyPr/>
        <a:lstStyle/>
        <a:p>
          <a:r>
            <a:rPr lang="en-GB" sz="1600" dirty="0"/>
            <a:t>Video Clip 1</a:t>
          </a:r>
          <a:endParaRPr lang="en-US" sz="1600" dirty="0"/>
        </a:p>
      </dgm:t>
    </dgm:pt>
    <dgm:pt modelId="{2281BD82-2ADE-424E-9A03-A149453575ED}" type="parTrans" cxnId="{6D591231-9DA4-415C-B790-40808A718940}">
      <dgm:prSet/>
      <dgm:spPr/>
      <dgm:t>
        <a:bodyPr/>
        <a:lstStyle/>
        <a:p>
          <a:endParaRPr lang="en-US"/>
        </a:p>
      </dgm:t>
    </dgm:pt>
    <dgm:pt modelId="{D8C16E21-31AA-4D4B-A632-1A3A3E437D3F}" type="sibTrans" cxnId="{6D591231-9DA4-415C-B790-40808A718940}">
      <dgm:prSet/>
      <dgm:spPr/>
      <dgm:t>
        <a:bodyPr/>
        <a:lstStyle/>
        <a:p>
          <a:endParaRPr lang="en-US"/>
        </a:p>
      </dgm:t>
    </dgm:pt>
    <dgm:pt modelId="{7013E534-8EEA-40AC-ABEF-11DE5171C2BE}">
      <dgm:prSet/>
      <dgm:spPr/>
      <dgm:t>
        <a:bodyPr/>
        <a:lstStyle/>
        <a:p>
          <a:r>
            <a:rPr lang="en-GB">
              <a:hlinkClick xmlns:r="http://schemas.openxmlformats.org/officeDocument/2006/relationships" r:id="rId1"/>
            </a:rPr>
            <a:t>https://youtu.be/pLVRpMbD7WA</a:t>
          </a:r>
          <a:r>
            <a:rPr lang="en-GB"/>
            <a:t> </a:t>
          </a:r>
          <a:endParaRPr lang="en-US"/>
        </a:p>
      </dgm:t>
    </dgm:pt>
    <dgm:pt modelId="{F91C13F0-8ED9-4324-91F4-9A63F3739920}" type="parTrans" cxnId="{787AD929-B173-425D-8439-9DE1E10E9641}">
      <dgm:prSet/>
      <dgm:spPr/>
      <dgm:t>
        <a:bodyPr/>
        <a:lstStyle/>
        <a:p>
          <a:endParaRPr lang="en-US"/>
        </a:p>
      </dgm:t>
    </dgm:pt>
    <dgm:pt modelId="{94E3EEC2-3932-4139-8CBD-54B00D37FE3D}" type="sibTrans" cxnId="{787AD929-B173-425D-8439-9DE1E10E9641}">
      <dgm:prSet/>
      <dgm:spPr/>
      <dgm:t>
        <a:bodyPr/>
        <a:lstStyle/>
        <a:p>
          <a:endParaRPr lang="en-US"/>
        </a:p>
      </dgm:t>
    </dgm:pt>
    <dgm:pt modelId="{448BAD6C-53D4-4651-A2B3-7F9A387B76C5}" type="pres">
      <dgm:prSet presAssocID="{203E5AFB-7913-4CF6-AA75-82CEE794BCA4}" presName="cycle" presStyleCnt="0">
        <dgm:presLayoutVars>
          <dgm:dir/>
          <dgm:resizeHandles val="exact"/>
        </dgm:presLayoutVars>
      </dgm:prSet>
      <dgm:spPr/>
    </dgm:pt>
    <dgm:pt modelId="{622EE647-7FA7-451A-8B06-C1FFD71DEAAA}" type="pres">
      <dgm:prSet presAssocID="{78A84C6D-9AA7-40DF-94D4-22B0961FA08E}" presName="node" presStyleLbl="node1" presStyleIdx="0" presStyleCnt="2">
        <dgm:presLayoutVars>
          <dgm:bulletEnabled val="1"/>
        </dgm:presLayoutVars>
      </dgm:prSet>
      <dgm:spPr/>
    </dgm:pt>
    <dgm:pt modelId="{20F9F81F-91FB-4CDB-A083-EE9F610A96F5}" type="pres">
      <dgm:prSet presAssocID="{78A84C6D-9AA7-40DF-94D4-22B0961FA08E}" presName="spNode" presStyleCnt="0"/>
      <dgm:spPr/>
    </dgm:pt>
    <dgm:pt modelId="{0D5308F0-57D4-4580-9A23-B0A8CB0EDB58}" type="pres">
      <dgm:prSet presAssocID="{D8C16E21-31AA-4D4B-A632-1A3A3E437D3F}" presName="sibTrans" presStyleLbl="sibTrans1D1" presStyleIdx="0" presStyleCnt="2"/>
      <dgm:spPr/>
    </dgm:pt>
    <dgm:pt modelId="{A1350851-F0B2-49BF-A046-084C07B17F0B}" type="pres">
      <dgm:prSet presAssocID="{7013E534-8EEA-40AC-ABEF-11DE5171C2BE}" presName="node" presStyleLbl="node1" presStyleIdx="1" presStyleCnt="2">
        <dgm:presLayoutVars>
          <dgm:bulletEnabled val="1"/>
        </dgm:presLayoutVars>
      </dgm:prSet>
      <dgm:spPr/>
    </dgm:pt>
    <dgm:pt modelId="{91B34A56-F0CF-4BDC-B504-7D25B9B513A9}" type="pres">
      <dgm:prSet presAssocID="{7013E534-8EEA-40AC-ABEF-11DE5171C2BE}" presName="spNode" presStyleCnt="0"/>
      <dgm:spPr/>
    </dgm:pt>
    <dgm:pt modelId="{065F1F71-1767-4980-A749-AA24083DE5FB}" type="pres">
      <dgm:prSet presAssocID="{94E3EEC2-3932-4139-8CBD-54B00D37FE3D}" presName="sibTrans" presStyleLbl="sibTrans1D1" presStyleIdx="1" presStyleCnt="2"/>
      <dgm:spPr/>
    </dgm:pt>
  </dgm:ptLst>
  <dgm:cxnLst>
    <dgm:cxn modelId="{787AD929-B173-425D-8439-9DE1E10E9641}" srcId="{203E5AFB-7913-4CF6-AA75-82CEE794BCA4}" destId="{7013E534-8EEA-40AC-ABEF-11DE5171C2BE}" srcOrd="1" destOrd="0" parTransId="{F91C13F0-8ED9-4324-91F4-9A63F3739920}" sibTransId="{94E3EEC2-3932-4139-8CBD-54B00D37FE3D}"/>
    <dgm:cxn modelId="{6D591231-9DA4-415C-B790-40808A718940}" srcId="{203E5AFB-7913-4CF6-AA75-82CEE794BCA4}" destId="{78A84C6D-9AA7-40DF-94D4-22B0961FA08E}" srcOrd="0" destOrd="0" parTransId="{2281BD82-2ADE-424E-9A03-A149453575ED}" sibTransId="{D8C16E21-31AA-4D4B-A632-1A3A3E437D3F}"/>
    <dgm:cxn modelId="{CC67549E-C132-4123-9147-4819522F4776}" type="presOf" srcId="{94E3EEC2-3932-4139-8CBD-54B00D37FE3D}" destId="{065F1F71-1767-4980-A749-AA24083DE5FB}" srcOrd="0" destOrd="0" presId="urn:microsoft.com/office/officeart/2005/8/layout/cycle6"/>
    <dgm:cxn modelId="{7CF631A6-4AE5-4AF7-B69E-2721C8196F71}" type="presOf" srcId="{7013E534-8EEA-40AC-ABEF-11DE5171C2BE}" destId="{A1350851-F0B2-49BF-A046-084C07B17F0B}" srcOrd="0" destOrd="0" presId="urn:microsoft.com/office/officeart/2005/8/layout/cycle6"/>
    <dgm:cxn modelId="{659DAEB0-89AD-488C-B620-2751E22E971F}" type="presOf" srcId="{D8C16E21-31AA-4D4B-A632-1A3A3E437D3F}" destId="{0D5308F0-57D4-4580-9A23-B0A8CB0EDB58}" srcOrd="0" destOrd="0" presId="urn:microsoft.com/office/officeart/2005/8/layout/cycle6"/>
    <dgm:cxn modelId="{89727CD4-5415-47B0-A47E-3CCB518A3058}" type="presOf" srcId="{78A84C6D-9AA7-40DF-94D4-22B0961FA08E}" destId="{622EE647-7FA7-451A-8B06-C1FFD71DEAAA}" srcOrd="0" destOrd="0" presId="urn:microsoft.com/office/officeart/2005/8/layout/cycle6"/>
    <dgm:cxn modelId="{0810BEF9-B797-4D14-A2B6-D5262AEA5E25}" type="presOf" srcId="{203E5AFB-7913-4CF6-AA75-82CEE794BCA4}" destId="{448BAD6C-53D4-4651-A2B3-7F9A387B76C5}" srcOrd="0" destOrd="0" presId="urn:microsoft.com/office/officeart/2005/8/layout/cycle6"/>
    <dgm:cxn modelId="{D62E7A9A-2A88-4827-AC01-E79553628BF2}" type="presParOf" srcId="{448BAD6C-53D4-4651-A2B3-7F9A387B76C5}" destId="{622EE647-7FA7-451A-8B06-C1FFD71DEAAA}" srcOrd="0" destOrd="0" presId="urn:microsoft.com/office/officeart/2005/8/layout/cycle6"/>
    <dgm:cxn modelId="{922BB48E-90F6-4966-9BC1-3FDB5D56AB3D}" type="presParOf" srcId="{448BAD6C-53D4-4651-A2B3-7F9A387B76C5}" destId="{20F9F81F-91FB-4CDB-A083-EE9F610A96F5}" srcOrd="1" destOrd="0" presId="urn:microsoft.com/office/officeart/2005/8/layout/cycle6"/>
    <dgm:cxn modelId="{4C40DBED-8CE0-496D-ABA8-A21659523A98}" type="presParOf" srcId="{448BAD6C-53D4-4651-A2B3-7F9A387B76C5}" destId="{0D5308F0-57D4-4580-9A23-B0A8CB0EDB58}" srcOrd="2" destOrd="0" presId="urn:microsoft.com/office/officeart/2005/8/layout/cycle6"/>
    <dgm:cxn modelId="{FDBBE62F-A177-4966-BFC9-3146DEBCB81A}" type="presParOf" srcId="{448BAD6C-53D4-4651-A2B3-7F9A387B76C5}" destId="{A1350851-F0B2-49BF-A046-084C07B17F0B}" srcOrd="3" destOrd="0" presId="urn:microsoft.com/office/officeart/2005/8/layout/cycle6"/>
    <dgm:cxn modelId="{CBCA22C1-A519-4544-859A-774D0662C194}" type="presParOf" srcId="{448BAD6C-53D4-4651-A2B3-7F9A387B76C5}" destId="{91B34A56-F0CF-4BDC-B504-7D25B9B513A9}" srcOrd="4" destOrd="0" presId="urn:microsoft.com/office/officeart/2005/8/layout/cycle6"/>
    <dgm:cxn modelId="{E392312E-7E37-4510-AA41-3F6BEF7323AD}" type="presParOf" srcId="{448BAD6C-53D4-4651-A2B3-7F9A387B76C5}" destId="{065F1F71-1767-4980-A749-AA24083DE5FB}" srcOrd="5" destOrd="0" presId="urn:microsoft.com/office/officeart/2005/8/layout/cycle6"/>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203E5AFB-7913-4CF6-AA75-82CEE794BCA4}" type="doc">
      <dgm:prSet loTypeId="urn:microsoft.com/office/officeart/2005/8/layout/default" loCatId="list" qsTypeId="urn:microsoft.com/office/officeart/2005/8/quickstyle/simple1" qsCatId="simple" csTypeId="urn:microsoft.com/office/officeart/2005/8/colors/colorful2" csCatId="colorful" phldr="1"/>
      <dgm:spPr/>
      <dgm:t>
        <a:bodyPr/>
        <a:lstStyle/>
        <a:p>
          <a:endParaRPr lang="en-US"/>
        </a:p>
      </dgm:t>
    </dgm:pt>
    <dgm:pt modelId="{78A84C6D-9AA7-40DF-94D4-22B0961FA08E}">
      <dgm:prSet custT="1"/>
      <dgm:spPr/>
      <dgm:t>
        <a:bodyPr/>
        <a:lstStyle/>
        <a:p>
          <a:r>
            <a:rPr lang="en-GB" sz="1600" dirty="0"/>
            <a:t>Video Clip 2</a:t>
          </a:r>
          <a:endParaRPr lang="en-US" sz="1600" dirty="0"/>
        </a:p>
      </dgm:t>
    </dgm:pt>
    <dgm:pt modelId="{2281BD82-2ADE-424E-9A03-A149453575ED}" type="parTrans" cxnId="{6D591231-9DA4-415C-B790-40808A718940}">
      <dgm:prSet/>
      <dgm:spPr/>
      <dgm:t>
        <a:bodyPr/>
        <a:lstStyle/>
        <a:p>
          <a:endParaRPr lang="en-US"/>
        </a:p>
      </dgm:t>
    </dgm:pt>
    <dgm:pt modelId="{D8C16E21-31AA-4D4B-A632-1A3A3E437D3F}" type="sibTrans" cxnId="{6D591231-9DA4-415C-B790-40808A718940}">
      <dgm:prSet/>
      <dgm:spPr/>
      <dgm:t>
        <a:bodyPr/>
        <a:lstStyle/>
        <a:p>
          <a:endParaRPr lang="en-US"/>
        </a:p>
      </dgm:t>
    </dgm:pt>
    <dgm:pt modelId="{225680EA-5C40-4005-A4BB-64287095417B}">
      <dgm:prSet/>
      <dgm:spPr/>
      <dgm:t>
        <a:bodyPr/>
        <a:lstStyle/>
        <a:p>
          <a:r>
            <a:rPr lang="en-GB">
              <a:hlinkClick xmlns:r="http://schemas.openxmlformats.org/officeDocument/2006/relationships" r:id="rId1"/>
            </a:rPr>
            <a:t>https://www.youtube.com/watch?v=Og4BGyZr_Nk</a:t>
          </a:r>
          <a:r>
            <a:rPr lang="en-GB"/>
            <a:t> </a:t>
          </a:r>
          <a:endParaRPr lang="en-GB" dirty="0"/>
        </a:p>
      </dgm:t>
    </dgm:pt>
    <dgm:pt modelId="{AB8DB503-43DB-4B0C-8663-E25277C9EC06}" type="parTrans" cxnId="{228EBE4F-48AC-469E-B73E-21807FF24C97}">
      <dgm:prSet/>
      <dgm:spPr/>
      <dgm:t>
        <a:bodyPr/>
        <a:lstStyle/>
        <a:p>
          <a:endParaRPr lang="en-GB"/>
        </a:p>
      </dgm:t>
    </dgm:pt>
    <dgm:pt modelId="{87939C85-7CD7-458A-BEA7-CD7739EBCD2D}" type="sibTrans" cxnId="{228EBE4F-48AC-469E-B73E-21807FF24C97}">
      <dgm:prSet/>
      <dgm:spPr/>
      <dgm:t>
        <a:bodyPr/>
        <a:lstStyle/>
        <a:p>
          <a:endParaRPr lang="en-GB"/>
        </a:p>
      </dgm:t>
    </dgm:pt>
    <dgm:pt modelId="{A46DBBAF-BB17-426D-AEF9-965A25D044BF}" type="pres">
      <dgm:prSet presAssocID="{203E5AFB-7913-4CF6-AA75-82CEE794BCA4}" presName="diagram" presStyleCnt="0">
        <dgm:presLayoutVars>
          <dgm:dir/>
          <dgm:resizeHandles val="exact"/>
        </dgm:presLayoutVars>
      </dgm:prSet>
      <dgm:spPr/>
    </dgm:pt>
    <dgm:pt modelId="{2FBB2293-7979-44B5-B15E-0DC603EE5C0F}" type="pres">
      <dgm:prSet presAssocID="{78A84C6D-9AA7-40DF-94D4-22B0961FA08E}" presName="node" presStyleLbl="node1" presStyleIdx="0" presStyleCnt="2">
        <dgm:presLayoutVars>
          <dgm:bulletEnabled val="1"/>
        </dgm:presLayoutVars>
      </dgm:prSet>
      <dgm:spPr/>
    </dgm:pt>
    <dgm:pt modelId="{2D8EC003-5F92-4515-98B8-181E50713C41}" type="pres">
      <dgm:prSet presAssocID="{D8C16E21-31AA-4D4B-A632-1A3A3E437D3F}" presName="sibTrans" presStyleCnt="0"/>
      <dgm:spPr/>
    </dgm:pt>
    <dgm:pt modelId="{6B310DE6-021A-48C1-AA6A-5DAABCEFEDD5}" type="pres">
      <dgm:prSet presAssocID="{225680EA-5C40-4005-A4BB-64287095417B}" presName="node" presStyleLbl="node1" presStyleIdx="1" presStyleCnt="2">
        <dgm:presLayoutVars>
          <dgm:bulletEnabled val="1"/>
        </dgm:presLayoutVars>
      </dgm:prSet>
      <dgm:spPr/>
    </dgm:pt>
  </dgm:ptLst>
  <dgm:cxnLst>
    <dgm:cxn modelId="{6D591231-9DA4-415C-B790-40808A718940}" srcId="{203E5AFB-7913-4CF6-AA75-82CEE794BCA4}" destId="{78A84C6D-9AA7-40DF-94D4-22B0961FA08E}" srcOrd="0" destOrd="0" parTransId="{2281BD82-2ADE-424E-9A03-A149453575ED}" sibTransId="{D8C16E21-31AA-4D4B-A632-1A3A3E437D3F}"/>
    <dgm:cxn modelId="{66595764-5235-45ED-BA26-8C38828698DF}" type="presOf" srcId="{78A84C6D-9AA7-40DF-94D4-22B0961FA08E}" destId="{2FBB2293-7979-44B5-B15E-0DC603EE5C0F}" srcOrd="0" destOrd="0" presId="urn:microsoft.com/office/officeart/2005/8/layout/default"/>
    <dgm:cxn modelId="{228EBE4F-48AC-469E-B73E-21807FF24C97}" srcId="{203E5AFB-7913-4CF6-AA75-82CEE794BCA4}" destId="{225680EA-5C40-4005-A4BB-64287095417B}" srcOrd="1" destOrd="0" parTransId="{AB8DB503-43DB-4B0C-8663-E25277C9EC06}" sibTransId="{87939C85-7CD7-458A-BEA7-CD7739EBCD2D}"/>
    <dgm:cxn modelId="{6B4DC455-AE72-47BD-875D-3159A1A68C67}" type="presOf" srcId="{203E5AFB-7913-4CF6-AA75-82CEE794BCA4}" destId="{A46DBBAF-BB17-426D-AEF9-965A25D044BF}" srcOrd="0" destOrd="0" presId="urn:microsoft.com/office/officeart/2005/8/layout/default"/>
    <dgm:cxn modelId="{BB6CB58E-368B-48C4-81DE-32CB455089F1}" type="presOf" srcId="{225680EA-5C40-4005-A4BB-64287095417B}" destId="{6B310DE6-021A-48C1-AA6A-5DAABCEFEDD5}" srcOrd="0" destOrd="0" presId="urn:microsoft.com/office/officeart/2005/8/layout/default"/>
    <dgm:cxn modelId="{C7C466AC-D6BD-420F-A67B-D12B0F2EF3F4}" type="presParOf" srcId="{A46DBBAF-BB17-426D-AEF9-965A25D044BF}" destId="{2FBB2293-7979-44B5-B15E-0DC603EE5C0F}" srcOrd="0" destOrd="0" presId="urn:microsoft.com/office/officeart/2005/8/layout/default"/>
    <dgm:cxn modelId="{E8545309-F4FA-42D8-877C-36C5DA6A69B1}" type="presParOf" srcId="{A46DBBAF-BB17-426D-AEF9-965A25D044BF}" destId="{2D8EC003-5F92-4515-98B8-181E50713C41}" srcOrd="1" destOrd="0" presId="urn:microsoft.com/office/officeart/2005/8/layout/default"/>
    <dgm:cxn modelId="{6D59A830-DA1D-43C8-8321-80CA7113BF33}" type="presParOf" srcId="{A46DBBAF-BB17-426D-AEF9-965A25D044BF}" destId="{6B310DE6-021A-48C1-AA6A-5DAABCEFEDD5}" srcOrd="2"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E0994A9F-805D-44CC-8EDB-32853E0D4958}" type="doc">
      <dgm:prSet loTypeId="urn:microsoft.com/office/officeart/2005/8/layout/matrix3" loCatId="matrix" qsTypeId="urn:microsoft.com/office/officeart/2005/8/quickstyle/simple1" qsCatId="simple" csTypeId="urn:microsoft.com/office/officeart/2005/8/colors/colorful1" csCatId="colorful"/>
      <dgm:spPr/>
      <dgm:t>
        <a:bodyPr/>
        <a:lstStyle/>
        <a:p>
          <a:endParaRPr lang="en-US"/>
        </a:p>
      </dgm:t>
    </dgm:pt>
    <dgm:pt modelId="{C2F32136-61B1-40CB-A695-33F8B998218A}">
      <dgm:prSet/>
      <dgm:spPr/>
      <dgm:t>
        <a:bodyPr/>
        <a:lstStyle/>
        <a:p>
          <a:r>
            <a:rPr lang="en-US"/>
            <a:t>A one-sided conversation between the interviewer and the respondent</a:t>
          </a:r>
        </a:p>
      </dgm:t>
    </dgm:pt>
    <dgm:pt modelId="{B9BF2D24-A061-48D4-8108-5B1DA5DFBA5F}" type="parTrans" cxnId="{2DD4FEB3-809C-4F42-AFA1-24815BC199D8}">
      <dgm:prSet/>
      <dgm:spPr/>
      <dgm:t>
        <a:bodyPr/>
        <a:lstStyle/>
        <a:p>
          <a:endParaRPr lang="en-US"/>
        </a:p>
      </dgm:t>
    </dgm:pt>
    <dgm:pt modelId="{A5CC8DE6-776C-41C9-AA25-4BF0C0BA91CE}" type="sibTrans" cxnId="{2DD4FEB3-809C-4F42-AFA1-24815BC199D8}">
      <dgm:prSet/>
      <dgm:spPr/>
      <dgm:t>
        <a:bodyPr/>
        <a:lstStyle/>
        <a:p>
          <a:endParaRPr lang="en-US"/>
        </a:p>
      </dgm:t>
    </dgm:pt>
    <dgm:pt modelId="{85637D3A-8547-4498-82B3-B0B556350B77}">
      <dgm:prSet/>
      <dgm:spPr/>
      <dgm:t>
        <a:bodyPr/>
        <a:lstStyle/>
        <a:p>
          <a:r>
            <a:rPr lang="en-US"/>
            <a:t>A way of listening to people and learning from them</a:t>
          </a:r>
        </a:p>
      </dgm:t>
    </dgm:pt>
    <dgm:pt modelId="{B9D105EC-D74D-46C0-949A-616E26769E91}" type="parTrans" cxnId="{3E45056D-EAFB-4ED9-B047-061C429CE9A0}">
      <dgm:prSet/>
      <dgm:spPr/>
      <dgm:t>
        <a:bodyPr/>
        <a:lstStyle/>
        <a:p>
          <a:endParaRPr lang="en-US"/>
        </a:p>
      </dgm:t>
    </dgm:pt>
    <dgm:pt modelId="{B368EAC8-1B80-4283-B1E5-5FB91A829628}" type="sibTrans" cxnId="{3E45056D-EAFB-4ED9-B047-061C429CE9A0}">
      <dgm:prSet/>
      <dgm:spPr/>
      <dgm:t>
        <a:bodyPr/>
        <a:lstStyle/>
        <a:p>
          <a:endParaRPr lang="en-US"/>
        </a:p>
      </dgm:t>
    </dgm:pt>
    <dgm:pt modelId="{30B9C6DB-14CA-45BB-BE12-DA8DB9ADD73F}">
      <dgm:prSet/>
      <dgm:spPr/>
      <dgm:t>
        <a:bodyPr/>
        <a:lstStyle/>
        <a:p>
          <a:r>
            <a:rPr lang="en-US"/>
            <a:t>A qualitative research method that is open-ended </a:t>
          </a:r>
        </a:p>
      </dgm:t>
    </dgm:pt>
    <dgm:pt modelId="{7FE1ACE7-389B-42BE-9BCC-66CC34340635}" type="parTrans" cxnId="{9E9C1EB3-1909-490C-BCD6-BAB5CDD02B01}">
      <dgm:prSet/>
      <dgm:spPr/>
      <dgm:t>
        <a:bodyPr/>
        <a:lstStyle/>
        <a:p>
          <a:endParaRPr lang="en-US"/>
        </a:p>
      </dgm:t>
    </dgm:pt>
    <dgm:pt modelId="{3107C2AB-0C31-43BE-8EC7-095635A7F447}" type="sibTrans" cxnId="{9E9C1EB3-1909-490C-BCD6-BAB5CDD02B01}">
      <dgm:prSet/>
      <dgm:spPr/>
      <dgm:t>
        <a:bodyPr/>
        <a:lstStyle/>
        <a:p>
          <a:endParaRPr lang="en-US"/>
        </a:p>
      </dgm:t>
    </dgm:pt>
    <dgm:pt modelId="{E8BDD0CF-9DE4-411D-B425-4B14F432B13F}">
      <dgm:prSet/>
      <dgm:spPr/>
      <dgm:t>
        <a:bodyPr/>
        <a:lstStyle/>
        <a:p>
          <a:r>
            <a:rPr lang="en-US"/>
            <a:t>A discussion around a predetermined set of topics</a:t>
          </a:r>
        </a:p>
      </dgm:t>
    </dgm:pt>
    <dgm:pt modelId="{5272DD7C-25E0-45BE-9290-490A18E8283A}" type="parTrans" cxnId="{37A06D83-F24D-4D0A-BBB3-DB014271B727}">
      <dgm:prSet/>
      <dgm:spPr/>
      <dgm:t>
        <a:bodyPr/>
        <a:lstStyle/>
        <a:p>
          <a:endParaRPr lang="en-US"/>
        </a:p>
      </dgm:t>
    </dgm:pt>
    <dgm:pt modelId="{C8743BD1-6CCC-48B6-A6AC-1B37C3FE660C}" type="sibTrans" cxnId="{37A06D83-F24D-4D0A-BBB3-DB014271B727}">
      <dgm:prSet/>
      <dgm:spPr/>
      <dgm:t>
        <a:bodyPr/>
        <a:lstStyle/>
        <a:p>
          <a:endParaRPr lang="en-US"/>
        </a:p>
      </dgm:t>
    </dgm:pt>
    <dgm:pt modelId="{C378EDDC-6A80-4952-ACCC-89E99F58D654}" type="pres">
      <dgm:prSet presAssocID="{E0994A9F-805D-44CC-8EDB-32853E0D4958}" presName="matrix" presStyleCnt="0">
        <dgm:presLayoutVars>
          <dgm:chMax val="1"/>
          <dgm:dir/>
          <dgm:resizeHandles val="exact"/>
        </dgm:presLayoutVars>
      </dgm:prSet>
      <dgm:spPr/>
    </dgm:pt>
    <dgm:pt modelId="{9F48B229-E291-4E4F-A3AA-41C70E53FF9B}" type="pres">
      <dgm:prSet presAssocID="{E0994A9F-805D-44CC-8EDB-32853E0D4958}" presName="diamond" presStyleLbl="bgShp" presStyleIdx="0" presStyleCnt="1"/>
      <dgm:spPr/>
    </dgm:pt>
    <dgm:pt modelId="{506AE85B-6ACE-4854-BC25-A908E97096A8}" type="pres">
      <dgm:prSet presAssocID="{E0994A9F-805D-44CC-8EDB-32853E0D4958}" presName="quad1" presStyleLbl="node1" presStyleIdx="0" presStyleCnt="4">
        <dgm:presLayoutVars>
          <dgm:chMax val="0"/>
          <dgm:chPref val="0"/>
          <dgm:bulletEnabled val="1"/>
        </dgm:presLayoutVars>
      </dgm:prSet>
      <dgm:spPr/>
    </dgm:pt>
    <dgm:pt modelId="{1714F3D5-291C-4E8D-A078-272AFE2530FA}" type="pres">
      <dgm:prSet presAssocID="{E0994A9F-805D-44CC-8EDB-32853E0D4958}" presName="quad2" presStyleLbl="node1" presStyleIdx="1" presStyleCnt="4">
        <dgm:presLayoutVars>
          <dgm:chMax val="0"/>
          <dgm:chPref val="0"/>
          <dgm:bulletEnabled val="1"/>
        </dgm:presLayoutVars>
      </dgm:prSet>
      <dgm:spPr/>
    </dgm:pt>
    <dgm:pt modelId="{E9C4EC28-EB23-479F-A214-F8FF27F9559A}" type="pres">
      <dgm:prSet presAssocID="{E0994A9F-805D-44CC-8EDB-32853E0D4958}" presName="quad3" presStyleLbl="node1" presStyleIdx="2" presStyleCnt="4">
        <dgm:presLayoutVars>
          <dgm:chMax val="0"/>
          <dgm:chPref val="0"/>
          <dgm:bulletEnabled val="1"/>
        </dgm:presLayoutVars>
      </dgm:prSet>
      <dgm:spPr/>
    </dgm:pt>
    <dgm:pt modelId="{E0BF1B5B-F926-49F7-A71C-69472F69E0D8}" type="pres">
      <dgm:prSet presAssocID="{E0994A9F-805D-44CC-8EDB-32853E0D4958}" presName="quad4" presStyleLbl="node1" presStyleIdx="3" presStyleCnt="4">
        <dgm:presLayoutVars>
          <dgm:chMax val="0"/>
          <dgm:chPref val="0"/>
          <dgm:bulletEnabled val="1"/>
        </dgm:presLayoutVars>
      </dgm:prSet>
      <dgm:spPr/>
    </dgm:pt>
  </dgm:ptLst>
  <dgm:cxnLst>
    <dgm:cxn modelId="{3AB8DA10-BE31-449B-8047-54EA814CDEE2}" type="presOf" srcId="{85637D3A-8547-4498-82B3-B0B556350B77}" destId="{1714F3D5-291C-4E8D-A078-272AFE2530FA}" srcOrd="0" destOrd="0" presId="urn:microsoft.com/office/officeart/2005/8/layout/matrix3"/>
    <dgm:cxn modelId="{40B32E46-C6A8-436E-BF16-FB0855E04382}" type="presOf" srcId="{30B9C6DB-14CA-45BB-BE12-DA8DB9ADD73F}" destId="{E9C4EC28-EB23-479F-A214-F8FF27F9559A}" srcOrd="0" destOrd="0" presId="urn:microsoft.com/office/officeart/2005/8/layout/matrix3"/>
    <dgm:cxn modelId="{3E45056D-EAFB-4ED9-B047-061C429CE9A0}" srcId="{E0994A9F-805D-44CC-8EDB-32853E0D4958}" destId="{85637D3A-8547-4498-82B3-B0B556350B77}" srcOrd="1" destOrd="0" parTransId="{B9D105EC-D74D-46C0-949A-616E26769E91}" sibTransId="{B368EAC8-1B80-4283-B1E5-5FB91A829628}"/>
    <dgm:cxn modelId="{42FF5D74-E9FA-4AA8-A581-84AD67AD2D5C}" type="presOf" srcId="{E8BDD0CF-9DE4-411D-B425-4B14F432B13F}" destId="{E0BF1B5B-F926-49F7-A71C-69472F69E0D8}" srcOrd="0" destOrd="0" presId="urn:microsoft.com/office/officeart/2005/8/layout/matrix3"/>
    <dgm:cxn modelId="{37A06D83-F24D-4D0A-BBB3-DB014271B727}" srcId="{E0994A9F-805D-44CC-8EDB-32853E0D4958}" destId="{E8BDD0CF-9DE4-411D-B425-4B14F432B13F}" srcOrd="3" destOrd="0" parTransId="{5272DD7C-25E0-45BE-9290-490A18E8283A}" sibTransId="{C8743BD1-6CCC-48B6-A6AC-1B37C3FE660C}"/>
    <dgm:cxn modelId="{12263BB1-4344-4E23-BC7F-4790A732F0FA}" type="presOf" srcId="{E0994A9F-805D-44CC-8EDB-32853E0D4958}" destId="{C378EDDC-6A80-4952-ACCC-89E99F58D654}" srcOrd="0" destOrd="0" presId="urn:microsoft.com/office/officeart/2005/8/layout/matrix3"/>
    <dgm:cxn modelId="{9E9C1EB3-1909-490C-BCD6-BAB5CDD02B01}" srcId="{E0994A9F-805D-44CC-8EDB-32853E0D4958}" destId="{30B9C6DB-14CA-45BB-BE12-DA8DB9ADD73F}" srcOrd="2" destOrd="0" parTransId="{7FE1ACE7-389B-42BE-9BCC-66CC34340635}" sibTransId="{3107C2AB-0C31-43BE-8EC7-095635A7F447}"/>
    <dgm:cxn modelId="{2DD4FEB3-809C-4F42-AFA1-24815BC199D8}" srcId="{E0994A9F-805D-44CC-8EDB-32853E0D4958}" destId="{C2F32136-61B1-40CB-A695-33F8B998218A}" srcOrd="0" destOrd="0" parTransId="{B9BF2D24-A061-48D4-8108-5B1DA5DFBA5F}" sibTransId="{A5CC8DE6-776C-41C9-AA25-4BF0C0BA91CE}"/>
    <dgm:cxn modelId="{9F80A4ED-8C26-4BE2-A245-F3555298669B}" type="presOf" srcId="{C2F32136-61B1-40CB-A695-33F8B998218A}" destId="{506AE85B-6ACE-4854-BC25-A908E97096A8}" srcOrd="0" destOrd="0" presId="urn:microsoft.com/office/officeart/2005/8/layout/matrix3"/>
    <dgm:cxn modelId="{EA80AF9D-150C-461F-8D60-B3CC56793087}" type="presParOf" srcId="{C378EDDC-6A80-4952-ACCC-89E99F58D654}" destId="{9F48B229-E291-4E4F-A3AA-41C70E53FF9B}" srcOrd="0" destOrd="0" presId="urn:microsoft.com/office/officeart/2005/8/layout/matrix3"/>
    <dgm:cxn modelId="{760C6C6A-C5BA-4428-AC2C-9ED1C26729CF}" type="presParOf" srcId="{C378EDDC-6A80-4952-ACCC-89E99F58D654}" destId="{506AE85B-6ACE-4854-BC25-A908E97096A8}" srcOrd="1" destOrd="0" presId="urn:microsoft.com/office/officeart/2005/8/layout/matrix3"/>
    <dgm:cxn modelId="{2C095702-CC53-4C98-AF16-C7994EC880C1}" type="presParOf" srcId="{C378EDDC-6A80-4952-ACCC-89E99F58D654}" destId="{1714F3D5-291C-4E8D-A078-272AFE2530FA}" srcOrd="2" destOrd="0" presId="urn:microsoft.com/office/officeart/2005/8/layout/matrix3"/>
    <dgm:cxn modelId="{E89521EA-4086-467C-95FD-9F314333F2C0}" type="presParOf" srcId="{C378EDDC-6A80-4952-ACCC-89E99F58D654}" destId="{E9C4EC28-EB23-479F-A214-F8FF27F9559A}" srcOrd="3" destOrd="0" presId="urn:microsoft.com/office/officeart/2005/8/layout/matrix3"/>
    <dgm:cxn modelId="{C7AAA2FE-F46D-472A-9CD5-C7BE5AA231DA}" type="presParOf" srcId="{C378EDDC-6A80-4952-ACCC-89E99F58D654}" destId="{E0BF1B5B-F926-49F7-A71C-69472F69E0D8}" srcOrd="4" destOrd="0" presId="urn:microsoft.com/office/officeart/2005/8/layout/matrix3"/>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2FAE1A4F-2AE4-48E6-BB95-61D50D1173CE}" type="doc">
      <dgm:prSet loTypeId="urn:microsoft.com/office/officeart/2005/8/layout/vList2" loCatId="list" qsTypeId="urn:microsoft.com/office/officeart/2005/8/quickstyle/simple1" qsCatId="simple" csTypeId="urn:microsoft.com/office/officeart/2005/8/colors/colorful5" csCatId="colorful"/>
      <dgm:spPr/>
      <dgm:t>
        <a:bodyPr/>
        <a:lstStyle/>
        <a:p>
          <a:endParaRPr lang="en-US"/>
        </a:p>
      </dgm:t>
    </dgm:pt>
    <dgm:pt modelId="{F3D6B596-72F8-4CFC-A6C6-9F66438228B1}">
      <dgm:prSet/>
      <dgm:spPr/>
      <dgm:t>
        <a:bodyPr/>
        <a:lstStyle/>
        <a:p>
          <a:r>
            <a:rPr lang="en-US"/>
            <a:t>Open-ended or exploratory interviews vary from one respondent to the next - questions are written more as a guide to a conversation with the goal of covering topics</a:t>
          </a:r>
        </a:p>
      </dgm:t>
    </dgm:pt>
    <dgm:pt modelId="{6CA739D2-0932-4F37-B3EF-857E5C55497D}" type="parTrans" cxnId="{89843A7E-BBA9-455A-8167-58E312894E19}">
      <dgm:prSet/>
      <dgm:spPr/>
      <dgm:t>
        <a:bodyPr/>
        <a:lstStyle/>
        <a:p>
          <a:endParaRPr lang="en-US"/>
        </a:p>
      </dgm:t>
    </dgm:pt>
    <dgm:pt modelId="{760F1F8E-6CA5-4592-BD4E-E320D3CA6742}" type="sibTrans" cxnId="{89843A7E-BBA9-455A-8167-58E312894E19}">
      <dgm:prSet/>
      <dgm:spPr/>
      <dgm:t>
        <a:bodyPr/>
        <a:lstStyle/>
        <a:p>
          <a:endParaRPr lang="en-US"/>
        </a:p>
      </dgm:t>
    </dgm:pt>
    <dgm:pt modelId="{5E8C3DF8-18EB-4EE7-BB57-0A212DE38CF0}">
      <dgm:prSet/>
      <dgm:spPr/>
      <dgm:t>
        <a:bodyPr/>
        <a:lstStyle/>
        <a:p>
          <a:r>
            <a:rPr lang="en-US"/>
            <a:t>Highly structured interviews use  a standard set of questions asked the same way of each respondent </a:t>
          </a:r>
        </a:p>
      </dgm:t>
    </dgm:pt>
    <dgm:pt modelId="{1DB5B35E-1F6E-4B8E-B075-21795C2E54FC}" type="parTrans" cxnId="{A094714E-A896-4B7B-A484-FC6BB5CFE00A}">
      <dgm:prSet/>
      <dgm:spPr/>
      <dgm:t>
        <a:bodyPr/>
        <a:lstStyle/>
        <a:p>
          <a:endParaRPr lang="en-US"/>
        </a:p>
      </dgm:t>
    </dgm:pt>
    <dgm:pt modelId="{E1DA7483-03AC-4A23-A4D5-7DC7808A0902}" type="sibTrans" cxnId="{A094714E-A896-4B7B-A484-FC6BB5CFE00A}">
      <dgm:prSet/>
      <dgm:spPr/>
      <dgm:t>
        <a:bodyPr/>
        <a:lstStyle/>
        <a:p>
          <a:endParaRPr lang="en-US"/>
        </a:p>
      </dgm:t>
    </dgm:pt>
    <dgm:pt modelId="{07AB5262-1092-4C80-8464-53F13086E7DE}" type="pres">
      <dgm:prSet presAssocID="{2FAE1A4F-2AE4-48E6-BB95-61D50D1173CE}" presName="linear" presStyleCnt="0">
        <dgm:presLayoutVars>
          <dgm:animLvl val="lvl"/>
          <dgm:resizeHandles val="exact"/>
        </dgm:presLayoutVars>
      </dgm:prSet>
      <dgm:spPr/>
    </dgm:pt>
    <dgm:pt modelId="{8C27787F-DAA6-4627-A2B2-043D3DE3E5E6}" type="pres">
      <dgm:prSet presAssocID="{F3D6B596-72F8-4CFC-A6C6-9F66438228B1}" presName="parentText" presStyleLbl="node1" presStyleIdx="0" presStyleCnt="2">
        <dgm:presLayoutVars>
          <dgm:chMax val="0"/>
          <dgm:bulletEnabled val="1"/>
        </dgm:presLayoutVars>
      </dgm:prSet>
      <dgm:spPr/>
    </dgm:pt>
    <dgm:pt modelId="{B468A3FE-3873-42B8-A0BF-663EAA864933}" type="pres">
      <dgm:prSet presAssocID="{760F1F8E-6CA5-4592-BD4E-E320D3CA6742}" presName="spacer" presStyleCnt="0"/>
      <dgm:spPr/>
    </dgm:pt>
    <dgm:pt modelId="{32BDD1A6-7021-4F5F-A679-DB06667FCDDD}" type="pres">
      <dgm:prSet presAssocID="{5E8C3DF8-18EB-4EE7-BB57-0A212DE38CF0}" presName="parentText" presStyleLbl="node1" presStyleIdx="1" presStyleCnt="2">
        <dgm:presLayoutVars>
          <dgm:chMax val="0"/>
          <dgm:bulletEnabled val="1"/>
        </dgm:presLayoutVars>
      </dgm:prSet>
      <dgm:spPr/>
    </dgm:pt>
  </dgm:ptLst>
  <dgm:cxnLst>
    <dgm:cxn modelId="{A094714E-A896-4B7B-A484-FC6BB5CFE00A}" srcId="{2FAE1A4F-2AE4-48E6-BB95-61D50D1173CE}" destId="{5E8C3DF8-18EB-4EE7-BB57-0A212DE38CF0}" srcOrd="1" destOrd="0" parTransId="{1DB5B35E-1F6E-4B8E-B075-21795C2E54FC}" sibTransId="{E1DA7483-03AC-4A23-A4D5-7DC7808A0902}"/>
    <dgm:cxn modelId="{735EDD54-4DE2-43C5-B67A-599E233827D5}" type="presOf" srcId="{2FAE1A4F-2AE4-48E6-BB95-61D50D1173CE}" destId="{07AB5262-1092-4C80-8464-53F13086E7DE}" srcOrd="0" destOrd="0" presId="urn:microsoft.com/office/officeart/2005/8/layout/vList2"/>
    <dgm:cxn modelId="{36145F75-24B4-4AFB-9A1B-E7B95BDD0AB3}" type="presOf" srcId="{F3D6B596-72F8-4CFC-A6C6-9F66438228B1}" destId="{8C27787F-DAA6-4627-A2B2-043D3DE3E5E6}" srcOrd="0" destOrd="0" presId="urn:microsoft.com/office/officeart/2005/8/layout/vList2"/>
    <dgm:cxn modelId="{C424FC76-3B50-49E0-92D9-5C00BEDD2C63}" type="presOf" srcId="{5E8C3DF8-18EB-4EE7-BB57-0A212DE38CF0}" destId="{32BDD1A6-7021-4F5F-A679-DB06667FCDDD}" srcOrd="0" destOrd="0" presId="urn:microsoft.com/office/officeart/2005/8/layout/vList2"/>
    <dgm:cxn modelId="{89843A7E-BBA9-455A-8167-58E312894E19}" srcId="{2FAE1A4F-2AE4-48E6-BB95-61D50D1173CE}" destId="{F3D6B596-72F8-4CFC-A6C6-9F66438228B1}" srcOrd="0" destOrd="0" parTransId="{6CA739D2-0932-4F37-B3EF-857E5C55497D}" sibTransId="{760F1F8E-6CA5-4592-BD4E-E320D3CA6742}"/>
    <dgm:cxn modelId="{49357BF1-3ED6-4B6E-B6C0-D642C647E948}" type="presParOf" srcId="{07AB5262-1092-4C80-8464-53F13086E7DE}" destId="{8C27787F-DAA6-4627-A2B2-043D3DE3E5E6}" srcOrd="0" destOrd="0" presId="urn:microsoft.com/office/officeart/2005/8/layout/vList2"/>
    <dgm:cxn modelId="{E3F5D12F-2343-4E91-8EA5-FF827D41D6EF}" type="presParOf" srcId="{07AB5262-1092-4C80-8464-53F13086E7DE}" destId="{B468A3FE-3873-42B8-A0BF-663EAA864933}" srcOrd="1" destOrd="0" presId="urn:microsoft.com/office/officeart/2005/8/layout/vList2"/>
    <dgm:cxn modelId="{BE14CCF4-F212-4857-B17E-360AE6ADA84B}" type="presParOf" srcId="{07AB5262-1092-4C80-8464-53F13086E7DE}" destId="{32BDD1A6-7021-4F5F-A679-DB06667FCDDD}" srcOrd="2"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93B8BF10-CC3F-4D9D-863F-09531582DC57}" type="doc">
      <dgm:prSet loTypeId="urn:microsoft.com/office/officeart/2005/8/layout/vList2" loCatId="list" qsTypeId="urn:microsoft.com/office/officeart/2005/8/quickstyle/simple1" qsCatId="simple" csTypeId="urn:microsoft.com/office/officeart/2005/8/colors/colorful5" csCatId="colorful"/>
      <dgm:spPr/>
      <dgm:t>
        <a:bodyPr/>
        <a:lstStyle/>
        <a:p>
          <a:endParaRPr lang="en-US"/>
        </a:p>
      </dgm:t>
    </dgm:pt>
    <dgm:pt modelId="{F88816C9-C13C-4159-BB6F-94E47A220E55}">
      <dgm:prSet/>
      <dgm:spPr/>
      <dgm:t>
        <a:bodyPr/>
        <a:lstStyle/>
        <a:p>
          <a:r>
            <a:rPr lang="en-US"/>
            <a:t>Describe research project, purpose of interview, use of data (how presented and for what), overview of subjects to be covered</a:t>
          </a:r>
        </a:p>
      </dgm:t>
    </dgm:pt>
    <dgm:pt modelId="{721822AE-E1B9-4125-AC2C-14803F3E5773}" type="parTrans" cxnId="{57E2D0E2-7A08-439B-8B58-4BB39E9D005C}">
      <dgm:prSet/>
      <dgm:spPr/>
      <dgm:t>
        <a:bodyPr/>
        <a:lstStyle/>
        <a:p>
          <a:endParaRPr lang="en-US"/>
        </a:p>
      </dgm:t>
    </dgm:pt>
    <dgm:pt modelId="{546E97A9-BD31-467E-84F9-F98050A431E3}" type="sibTrans" cxnId="{57E2D0E2-7A08-439B-8B58-4BB39E9D005C}">
      <dgm:prSet/>
      <dgm:spPr/>
      <dgm:t>
        <a:bodyPr/>
        <a:lstStyle/>
        <a:p>
          <a:endParaRPr lang="en-US"/>
        </a:p>
      </dgm:t>
    </dgm:pt>
    <dgm:pt modelId="{2CDA96C6-4967-4A35-8BBD-C280593BA312}">
      <dgm:prSet/>
      <dgm:spPr/>
      <dgm:t>
        <a:bodyPr/>
        <a:lstStyle/>
        <a:p>
          <a:r>
            <a:rPr lang="en-US"/>
            <a:t>Interviewer should assure interviewee that his/her confidentiality will be maintained and let respondents know that they can designate certain responses as confidential</a:t>
          </a:r>
        </a:p>
      </dgm:t>
    </dgm:pt>
    <dgm:pt modelId="{27D6BC73-BB0A-432A-9ABD-E5CCEC1F4C46}" type="parTrans" cxnId="{18CDA3D0-123A-4C9E-8A0B-63FA28FECA82}">
      <dgm:prSet/>
      <dgm:spPr/>
      <dgm:t>
        <a:bodyPr/>
        <a:lstStyle/>
        <a:p>
          <a:endParaRPr lang="en-US"/>
        </a:p>
      </dgm:t>
    </dgm:pt>
    <dgm:pt modelId="{88F94825-3B79-4B85-B059-101D4BD89F91}" type="sibTrans" cxnId="{18CDA3D0-123A-4C9E-8A0B-63FA28FECA82}">
      <dgm:prSet/>
      <dgm:spPr/>
      <dgm:t>
        <a:bodyPr/>
        <a:lstStyle/>
        <a:p>
          <a:endParaRPr lang="en-US"/>
        </a:p>
      </dgm:t>
    </dgm:pt>
    <dgm:pt modelId="{F9CEBCA7-D985-418B-83E5-9266639CB893}">
      <dgm:prSet/>
      <dgm:spPr/>
      <dgm:t>
        <a:bodyPr/>
        <a:lstStyle/>
        <a:p>
          <a:r>
            <a:rPr lang="en-US"/>
            <a:t>Invite respondent to ask for clarity on question meaning, etc. </a:t>
          </a:r>
        </a:p>
      </dgm:t>
    </dgm:pt>
    <dgm:pt modelId="{0F1FB50E-50C0-4AB9-A6D2-68D9B6F3A90A}" type="parTrans" cxnId="{371E62B5-DB67-4824-9E23-DBB46DE06965}">
      <dgm:prSet/>
      <dgm:spPr/>
      <dgm:t>
        <a:bodyPr/>
        <a:lstStyle/>
        <a:p>
          <a:endParaRPr lang="en-US"/>
        </a:p>
      </dgm:t>
    </dgm:pt>
    <dgm:pt modelId="{BF48A2E4-E6C2-4F1A-A444-98DEBAE715E1}" type="sibTrans" cxnId="{371E62B5-DB67-4824-9E23-DBB46DE06965}">
      <dgm:prSet/>
      <dgm:spPr/>
      <dgm:t>
        <a:bodyPr/>
        <a:lstStyle/>
        <a:p>
          <a:endParaRPr lang="en-US"/>
        </a:p>
      </dgm:t>
    </dgm:pt>
    <dgm:pt modelId="{1252EAAD-28C2-473F-8B94-E76D7ADF7374}">
      <dgm:prSet/>
      <dgm:spPr/>
      <dgm:t>
        <a:bodyPr/>
        <a:lstStyle/>
        <a:p>
          <a:r>
            <a:rPr lang="en-US"/>
            <a:t>At the end of the interview reiterate main points raised and ask whether this is what they meant : MEMBER CHECKING </a:t>
          </a:r>
        </a:p>
      </dgm:t>
    </dgm:pt>
    <dgm:pt modelId="{F8D7BDD9-33C7-4FB6-8BBA-4E7BE756F3B0}" type="parTrans" cxnId="{94B402C3-51B3-429E-97F6-81CFB36BF0DF}">
      <dgm:prSet/>
      <dgm:spPr/>
      <dgm:t>
        <a:bodyPr/>
        <a:lstStyle/>
        <a:p>
          <a:endParaRPr lang="en-US"/>
        </a:p>
      </dgm:t>
    </dgm:pt>
    <dgm:pt modelId="{981E83E8-38BF-4162-BFE9-1575B8951907}" type="sibTrans" cxnId="{94B402C3-51B3-429E-97F6-81CFB36BF0DF}">
      <dgm:prSet/>
      <dgm:spPr/>
      <dgm:t>
        <a:bodyPr/>
        <a:lstStyle/>
        <a:p>
          <a:endParaRPr lang="en-US"/>
        </a:p>
      </dgm:t>
    </dgm:pt>
    <dgm:pt modelId="{E8602B65-82C3-4B5E-BC07-8C47D3B18973}" type="pres">
      <dgm:prSet presAssocID="{93B8BF10-CC3F-4D9D-863F-09531582DC57}" presName="linear" presStyleCnt="0">
        <dgm:presLayoutVars>
          <dgm:animLvl val="lvl"/>
          <dgm:resizeHandles val="exact"/>
        </dgm:presLayoutVars>
      </dgm:prSet>
      <dgm:spPr/>
    </dgm:pt>
    <dgm:pt modelId="{71CD10B4-79EE-4CF5-A67F-4948F11F01DB}" type="pres">
      <dgm:prSet presAssocID="{F88816C9-C13C-4159-BB6F-94E47A220E55}" presName="parentText" presStyleLbl="node1" presStyleIdx="0" presStyleCnt="4">
        <dgm:presLayoutVars>
          <dgm:chMax val="0"/>
          <dgm:bulletEnabled val="1"/>
        </dgm:presLayoutVars>
      </dgm:prSet>
      <dgm:spPr/>
    </dgm:pt>
    <dgm:pt modelId="{DD50DDAB-2EEE-44C5-AB5E-FE24D7B4F170}" type="pres">
      <dgm:prSet presAssocID="{546E97A9-BD31-467E-84F9-F98050A431E3}" presName="spacer" presStyleCnt="0"/>
      <dgm:spPr/>
    </dgm:pt>
    <dgm:pt modelId="{6E203B69-C01B-404C-B523-80585220BE27}" type="pres">
      <dgm:prSet presAssocID="{2CDA96C6-4967-4A35-8BBD-C280593BA312}" presName="parentText" presStyleLbl="node1" presStyleIdx="1" presStyleCnt="4">
        <dgm:presLayoutVars>
          <dgm:chMax val="0"/>
          <dgm:bulletEnabled val="1"/>
        </dgm:presLayoutVars>
      </dgm:prSet>
      <dgm:spPr/>
    </dgm:pt>
    <dgm:pt modelId="{405A846A-DB7E-4BCE-BFD1-25F0CA50C33A}" type="pres">
      <dgm:prSet presAssocID="{88F94825-3B79-4B85-B059-101D4BD89F91}" presName="spacer" presStyleCnt="0"/>
      <dgm:spPr/>
    </dgm:pt>
    <dgm:pt modelId="{F7308B2A-84FC-44C4-A592-7FB7086D42DC}" type="pres">
      <dgm:prSet presAssocID="{F9CEBCA7-D985-418B-83E5-9266639CB893}" presName="parentText" presStyleLbl="node1" presStyleIdx="2" presStyleCnt="4">
        <dgm:presLayoutVars>
          <dgm:chMax val="0"/>
          <dgm:bulletEnabled val="1"/>
        </dgm:presLayoutVars>
      </dgm:prSet>
      <dgm:spPr/>
    </dgm:pt>
    <dgm:pt modelId="{F77530B2-2116-4F9C-8D11-80063AA89F45}" type="pres">
      <dgm:prSet presAssocID="{BF48A2E4-E6C2-4F1A-A444-98DEBAE715E1}" presName="spacer" presStyleCnt="0"/>
      <dgm:spPr/>
    </dgm:pt>
    <dgm:pt modelId="{FCF35512-D53A-4F4B-B261-3366CFABE9EC}" type="pres">
      <dgm:prSet presAssocID="{1252EAAD-28C2-473F-8B94-E76D7ADF7374}" presName="parentText" presStyleLbl="node1" presStyleIdx="3" presStyleCnt="4">
        <dgm:presLayoutVars>
          <dgm:chMax val="0"/>
          <dgm:bulletEnabled val="1"/>
        </dgm:presLayoutVars>
      </dgm:prSet>
      <dgm:spPr/>
    </dgm:pt>
  </dgm:ptLst>
  <dgm:cxnLst>
    <dgm:cxn modelId="{4B19CE29-7212-41B2-B77F-E92FD55740BD}" type="presOf" srcId="{1252EAAD-28C2-473F-8B94-E76D7ADF7374}" destId="{FCF35512-D53A-4F4B-B261-3366CFABE9EC}" srcOrd="0" destOrd="0" presId="urn:microsoft.com/office/officeart/2005/8/layout/vList2"/>
    <dgm:cxn modelId="{34E58763-A89E-4373-8532-5E222B840E02}" type="presOf" srcId="{93B8BF10-CC3F-4D9D-863F-09531582DC57}" destId="{E8602B65-82C3-4B5E-BC07-8C47D3B18973}" srcOrd="0" destOrd="0" presId="urn:microsoft.com/office/officeart/2005/8/layout/vList2"/>
    <dgm:cxn modelId="{4F50AA45-B8B2-4B11-915E-14F16D69C3B7}" type="presOf" srcId="{2CDA96C6-4967-4A35-8BBD-C280593BA312}" destId="{6E203B69-C01B-404C-B523-80585220BE27}" srcOrd="0" destOrd="0" presId="urn:microsoft.com/office/officeart/2005/8/layout/vList2"/>
    <dgm:cxn modelId="{371E62B5-DB67-4824-9E23-DBB46DE06965}" srcId="{93B8BF10-CC3F-4D9D-863F-09531582DC57}" destId="{F9CEBCA7-D985-418B-83E5-9266639CB893}" srcOrd="2" destOrd="0" parTransId="{0F1FB50E-50C0-4AB9-A6D2-68D9B6F3A90A}" sibTransId="{BF48A2E4-E6C2-4F1A-A444-98DEBAE715E1}"/>
    <dgm:cxn modelId="{94B402C3-51B3-429E-97F6-81CFB36BF0DF}" srcId="{93B8BF10-CC3F-4D9D-863F-09531582DC57}" destId="{1252EAAD-28C2-473F-8B94-E76D7ADF7374}" srcOrd="3" destOrd="0" parTransId="{F8D7BDD9-33C7-4FB6-8BBA-4E7BE756F3B0}" sibTransId="{981E83E8-38BF-4162-BFE9-1575B8951907}"/>
    <dgm:cxn modelId="{18CDA3D0-123A-4C9E-8A0B-63FA28FECA82}" srcId="{93B8BF10-CC3F-4D9D-863F-09531582DC57}" destId="{2CDA96C6-4967-4A35-8BBD-C280593BA312}" srcOrd="1" destOrd="0" parTransId="{27D6BC73-BB0A-432A-9ABD-E5CCEC1F4C46}" sibTransId="{88F94825-3B79-4B85-B059-101D4BD89F91}"/>
    <dgm:cxn modelId="{FD8B15D5-A903-48EA-AAB5-183D440B116A}" type="presOf" srcId="{F88816C9-C13C-4159-BB6F-94E47A220E55}" destId="{71CD10B4-79EE-4CF5-A67F-4948F11F01DB}" srcOrd="0" destOrd="0" presId="urn:microsoft.com/office/officeart/2005/8/layout/vList2"/>
    <dgm:cxn modelId="{07D7DCE1-49CF-41D7-A8E1-4C5C4716A17B}" type="presOf" srcId="{F9CEBCA7-D985-418B-83E5-9266639CB893}" destId="{F7308B2A-84FC-44C4-A592-7FB7086D42DC}" srcOrd="0" destOrd="0" presId="urn:microsoft.com/office/officeart/2005/8/layout/vList2"/>
    <dgm:cxn modelId="{57E2D0E2-7A08-439B-8B58-4BB39E9D005C}" srcId="{93B8BF10-CC3F-4D9D-863F-09531582DC57}" destId="{F88816C9-C13C-4159-BB6F-94E47A220E55}" srcOrd="0" destOrd="0" parTransId="{721822AE-E1B9-4125-AC2C-14803F3E5773}" sibTransId="{546E97A9-BD31-467E-84F9-F98050A431E3}"/>
    <dgm:cxn modelId="{2EF7CFEC-7685-4FF3-B620-024AF2C3D8B1}" type="presParOf" srcId="{E8602B65-82C3-4B5E-BC07-8C47D3B18973}" destId="{71CD10B4-79EE-4CF5-A67F-4948F11F01DB}" srcOrd="0" destOrd="0" presId="urn:microsoft.com/office/officeart/2005/8/layout/vList2"/>
    <dgm:cxn modelId="{AA192D3A-8163-4922-A9CB-F2208694BB33}" type="presParOf" srcId="{E8602B65-82C3-4B5E-BC07-8C47D3B18973}" destId="{DD50DDAB-2EEE-44C5-AB5E-FE24D7B4F170}" srcOrd="1" destOrd="0" presId="urn:microsoft.com/office/officeart/2005/8/layout/vList2"/>
    <dgm:cxn modelId="{666D7E19-F416-4705-B5D1-F20CE61DCCE7}" type="presParOf" srcId="{E8602B65-82C3-4B5E-BC07-8C47D3B18973}" destId="{6E203B69-C01B-404C-B523-80585220BE27}" srcOrd="2" destOrd="0" presId="urn:microsoft.com/office/officeart/2005/8/layout/vList2"/>
    <dgm:cxn modelId="{D20897A7-A60B-4E8D-BBC4-285B45C6B7C6}" type="presParOf" srcId="{E8602B65-82C3-4B5E-BC07-8C47D3B18973}" destId="{405A846A-DB7E-4BCE-BFD1-25F0CA50C33A}" srcOrd="3" destOrd="0" presId="urn:microsoft.com/office/officeart/2005/8/layout/vList2"/>
    <dgm:cxn modelId="{27BE45EE-5B7C-45D4-B4D2-50823849264A}" type="presParOf" srcId="{E8602B65-82C3-4B5E-BC07-8C47D3B18973}" destId="{F7308B2A-84FC-44C4-A592-7FB7086D42DC}" srcOrd="4" destOrd="0" presId="urn:microsoft.com/office/officeart/2005/8/layout/vList2"/>
    <dgm:cxn modelId="{99AE285D-3F68-4D3F-8107-9AD98E9FD376}" type="presParOf" srcId="{E8602B65-82C3-4B5E-BC07-8C47D3B18973}" destId="{F77530B2-2116-4F9C-8D11-80063AA89F45}" srcOrd="5" destOrd="0" presId="urn:microsoft.com/office/officeart/2005/8/layout/vList2"/>
    <dgm:cxn modelId="{05FC3BC1-83EA-40E6-BA2F-AEF4E3386CE9}" type="presParOf" srcId="{E8602B65-82C3-4B5E-BC07-8C47D3B18973}" destId="{FCF35512-D53A-4F4B-B261-3366CFABE9EC}" srcOrd="6"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1A17D809-26E7-4F11-9354-F9D663E3D55D}" type="doc">
      <dgm:prSet loTypeId="urn:microsoft.com/office/officeart/2005/8/layout/process4" loCatId="process" qsTypeId="urn:microsoft.com/office/officeart/2005/8/quickstyle/simple1" qsCatId="simple" csTypeId="urn:microsoft.com/office/officeart/2005/8/colors/colorful2" csCatId="colorful"/>
      <dgm:spPr/>
      <dgm:t>
        <a:bodyPr/>
        <a:lstStyle/>
        <a:p>
          <a:endParaRPr lang="en-US"/>
        </a:p>
      </dgm:t>
    </dgm:pt>
    <dgm:pt modelId="{D46CD7E5-50BB-4045-A696-C5392DE0CE44}">
      <dgm:prSet/>
      <dgm:spPr/>
      <dgm:t>
        <a:bodyPr/>
        <a:lstStyle/>
        <a:p>
          <a:r>
            <a:rPr lang="en-GB"/>
            <a:t>These generally include a series of questions with predetermined response choices (and Quantitative in nature) </a:t>
          </a:r>
          <a:endParaRPr lang="en-US"/>
        </a:p>
      </dgm:t>
    </dgm:pt>
    <dgm:pt modelId="{0122559A-2C95-4BDA-82DC-F6804D4F3486}" type="parTrans" cxnId="{D5F367E5-FFBE-4DD3-9B5F-BFE6B0FFA81F}">
      <dgm:prSet/>
      <dgm:spPr/>
      <dgm:t>
        <a:bodyPr/>
        <a:lstStyle/>
        <a:p>
          <a:endParaRPr lang="en-US"/>
        </a:p>
      </dgm:t>
    </dgm:pt>
    <dgm:pt modelId="{E29B6266-98BC-498B-8029-9CD88989E24C}" type="sibTrans" cxnId="{D5F367E5-FFBE-4DD3-9B5F-BFE6B0FFA81F}">
      <dgm:prSet/>
      <dgm:spPr/>
      <dgm:t>
        <a:bodyPr/>
        <a:lstStyle/>
        <a:p>
          <a:endParaRPr lang="en-US"/>
        </a:p>
      </dgm:t>
    </dgm:pt>
    <dgm:pt modelId="{584575B8-CE56-4918-A97C-A2541BFFBA15}">
      <dgm:prSet/>
      <dgm:spPr/>
      <dgm:t>
        <a:bodyPr/>
        <a:lstStyle/>
        <a:p>
          <a:r>
            <a:rPr lang="en-GB" dirty="0"/>
            <a:t>Only use surveys when you have a large population 25-30 &gt; ; however for statistical validity 100+</a:t>
          </a:r>
          <a:endParaRPr lang="en-US" dirty="0"/>
        </a:p>
      </dgm:t>
    </dgm:pt>
    <dgm:pt modelId="{723B4B04-7F3B-47C2-9E3B-6F6299013683}" type="parTrans" cxnId="{03448E62-6009-47ED-86D4-49DA304D3618}">
      <dgm:prSet/>
      <dgm:spPr/>
      <dgm:t>
        <a:bodyPr/>
        <a:lstStyle/>
        <a:p>
          <a:endParaRPr lang="en-US"/>
        </a:p>
      </dgm:t>
    </dgm:pt>
    <dgm:pt modelId="{AD9F51B6-C815-42E1-A250-CE0231FF2050}" type="sibTrans" cxnId="{03448E62-6009-47ED-86D4-49DA304D3618}">
      <dgm:prSet/>
      <dgm:spPr/>
      <dgm:t>
        <a:bodyPr/>
        <a:lstStyle/>
        <a:p>
          <a:endParaRPr lang="en-US"/>
        </a:p>
      </dgm:t>
    </dgm:pt>
    <dgm:pt modelId="{28135CB6-CFCE-47E3-8596-EF6BEDBD1DA8}">
      <dgm:prSet/>
      <dgm:spPr/>
      <dgm:t>
        <a:bodyPr/>
        <a:lstStyle/>
        <a:p>
          <a:r>
            <a:rPr lang="en-GB"/>
            <a:t>You can also have a qualitative survey, a set of questions that require a response in words, this is like a very structured interview. </a:t>
          </a:r>
          <a:endParaRPr lang="en-US"/>
        </a:p>
      </dgm:t>
    </dgm:pt>
    <dgm:pt modelId="{D9CEC939-0130-4144-A080-9E7CBC9665CE}" type="parTrans" cxnId="{4419684E-3F05-4F6A-9B1A-E47301F3E4A8}">
      <dgm:prSet/>
      <dgm:spPr/>
      <dgm:t>
        <a:bodyPr/>
        <a:lstStyle/>
        <a:p>
          <a:endParaRPr lang="en-US"/>
        </a:p>
      </dgm:t>
    </dgm:pt>
    <dgm:pt modelId="{F4C4B93A-734F-40EA-9BD2-CD10149BCAB4}" type="sibTrans" cxnId="{4419684E-3F05-4F6A-9B1A-E47301F3E4A8}">
      <dgm:prSet/>
      <dgm:spPr/>
      <dgm:t>
        <a:bodyPr/>
        <a:lstStyle/>
        <a:p>
          <a:endParaRPr lang="en-US"/>
        </a:p>
      </dgm:t>
    </dgm:pt>
    <dgm:pt modelId="{C4DBB87E-27D7-431E-8FF2-D6A42979136A}" type="pres">
      <dgm:prSet presAssocID="{1A17D809-26E7-4F11-9354-F9D663E3D55D}" presName="Name0" presStyleCnt="0">
        <dgm:presLayoutVars>
          <dgm:dir/>
          <dgm:animLvl val="lvl"/>
          <dgm:resizeHandles val="exact"/>
        </dgm:presLayoutVars>
      </dgm:prSet>
      <dgm:spPr/>
    </dgm:pt>
    <dgm:pt modelId="{BADA6032-2DA9-4521-930E-F7F08689FDA8}" type="pres">
      <dgm:prSet presAssocID="{28135CB6-CFCE-47E3-8596-EF6BEDBD1DA8}" presName="boxAndChildren" presStyleCnt="0"/>
      <dgm:spPr/>
    </dgm:pt>
    <dgm:pt modelId="{67B74715-BFA4-4BBE-BA8F-2757000C0E8E}" type="pres">
      <dgm:prSet presAssocID="{28135CB6-CFCE-47E3-8596-EF6BEDBD1DA8}" presName="parentTextBox" presStyleLbl="node1" presStyleIdx="0" presStyleCnt="3"/>
      <dgm:spPr/>
    </dgm:pt>
    <dgm:pt modelId="{335B8B78-D196-4C10-8D32-9B41C008BE5F}" type="pres">
      <dgm:prSet presAssocID="{AD9F51B6-C815-42E1-A250-CE0231FF2050}" presName="sp" presStyleCnt="0"/>
      <dgm:spPr/>
    </dgm:pt>
    <dgm:pt modelId="{3B3D3398-178C-4F09-8293-D5D19F9C8E6C}" type="pres">
      <dgm:prSet presAssocID="{584575B8-CE56-4918-A97C-A2541BFFBA15}" presName="arrowAndChildren" presStyleCnt="0"/>
      <dgm:spPr/>
    </dgm:pt>
    <dgm:pt modelId="{31A9936F-F470-4803-9487-A02EB57AA344}" type="pres">
      <dgm:prSet presAssocID="{584575B8-CE56-4918-A97C-A2541BFFBA15}" presName="parentTextArrow" presStyleLbl="node1" presStyleIdx="1" presStyleCnt="3"/>
      <dgm:spPr/>
    </dgm:pt>
    <dgm:pt modelId="{D67FE67E-B2AA-4DE6-BDE5-A1A6F3F44178}" type="pres">
      <dgm:prSet presAssocID="{E29B6266-98BC-498B-8029-9CD88989E24C}" presName="sp" presStyleCnt="0"/>
      <dgm:spPr/>
    </dgm:pt>
    <dgm:pt modelId="{56BC6CA3-5A14-4A18-9E98-5014DD1A953A}" type="pres">
      <dgm:prSet presAssocID="{D46CD7E5-50BB-4045-A696-C5392DE0CE44}" presName="arrowAndChildren" presStyleCnt="0"/>
      <dgm:spPr/>
    </dgm:pt>
    <dgm:pt modelId="{F9F16F29-47AA-438E-9B0E-DD1E7B8FE61B}" type="pres">
      <dgm:prSet presAssocID="{D46CD7E5-50BB-4045-A696-C5392DE0CE44}" presName="parentTextArrow" presStyleLbl="node1" presStyleIdx="2" presStyleCnt="3"/>
      <dgm:spPr/>
    </dgm:pt>
  </dgm:ptLst>
  <dgm:cxnLst>
    <dgm:cxn modelId="{58347C2E-CE28-434A-8E4E-744AF817C97E}" type="presOf" srcId="{28135CB6-CFCE-47E3-8596-EF6BEDBD1DA8}" destId="{67B74715-BFA4-4BBE-BA8F-2757000C0E8E}" srcOrd="0" destOrd="0" presId="urn:microsoft.com/office/officeart/2005/8/layout/process4"/>
    <dgm:cxn modelId="{03448E62-6009-47ED-86D4-49DA304D3618}" srcId="{1A17D809-26E7-4F11-9354-F9D663E3D55D}" destId="{584575B8-CE56-4918-A97C-A2541BFFBA15}" srcOrd="1" destOrd="0" parTransId="{723B4B04-7F3B-47C2-9E3B-6F6299013683}" sibTransId="{AD9F51B6-C815-42E1-A250-CE0231FF2050}"/>
    <dgm:cxn modelId="{4419684E-3F05-4F6A-9B1A-E47301F3E4A8}" srcId="{1A17D809-26E7-4F11-9354-F9D663E3D55D}" destId="{28135CB6-CFCE-47E3-8596-EF6BEDBD1DA8}" srcOrd="2" destOrd="0" parTransId="{D9CEC939-0130-4144-A080-9E7CBC9665CE}" sibTransId="{F4C4B93A-734F-40EA-9BD2-CD10149BCAB4}"/>
    <dgm:cxn modelId="{C412B175-07EE-4F73-9386-77DB1BB8A6D6}" type="presOf" srcId="{D46CD7E5-50BB-4045-A696-C5392DE0CE44}" destId="{F9F16F29-47AA-438E-9B0E-DD1E7B8FE61B}" srcOrd="0" destOrd="0" presId="urn:microsoft.com/office/officeart/2005/8/layout/process4"/>
    <dgm:cxn modelId="{37ECFD8D-036D-4360-8E67-E8B92A121334}" type="presOf" srcId="{1A17D809-26E7-4F11-9354-F9D663E3D55D}" destId="{C4DBB87E-27D7-431E-8FF2-D6A42979136A}" srcOrd="0" destOrd="0" presId="urn:microsoft.com/office/officeart/2005/8/layout/process4"/>
    <dgm:cxn modelId="{E81BA7C2-DAF3-4F10-9FFF-2CD3DF669795}" type="presOf" srcId="{584575B8-CE56-4918-A97C-A2541BFFBA15}" destId="{31A9936F-F470-4803-9487-A02EB57AA344}" srcOrd="0" destOrd="0" presId="urn:microsoft.com/office/officeart/2005/8/layout/process4"/>
    <dgm:cxn modelId="{D5F367E5-FFBE-4DD3-9B5F-BFE6B0FFA81F}" srcId="{1A17D809-26E7-4F11-9354-F9D663E3D55D}" destId="{D46CD7E5-50BB-4045-A696-C5392DE0CE44}" srcOrd="0" destOrd="0" parTransId="{0122559A-2C95-4BDA-82DC-F6804D4F3486}" sibTransId="{E29B6266-98BC-498B-8029-9CD88989E24C}"/>
    <dgm:cxn modelId="{AEF942CD-9F35-46C5-B87A-D18AB7AC3794}" type="presParOf" srcId="{C4DBB87E-27D7-431E-8FF2-D6A42979136A}" destId="{BADA6032-2DA9-4521-930E-F7F08689FDA8}" srcOrd="0" destOrd="0" presId="urn:microsoft.com/office/officeart/2005/8/layout/process4"/>
    <dgm:cxn modelId="{09736CE9-02D6-48CF-8774-EFE5AC420A1B}" type="presParOf" srcId="{BADA6032-2DA9-4521-930E-F7F08689FDA8}" destId="{67B74715-BFA4-4BBE-BA8F-2757000C0E8E}" srcOrd="0" destOrd="0" presId="urn:microsoft.com/office/officeart/2005/8/layout/process4"/>
    <dgm:cxn modelId="{CD6BC82E-24D5-4887-8EF6-700BFD6655D8}" type="presParOf" srcId="{C4DBB87E-27D7-431E-8FF2-D6A42979136A}" destId="{335B8B78-D196-4C10-8D32-9B41C008BE5F}" srcOrd="1" destOrd="0" presId="urn:microsoft.com/office/officeart/2005/8/layout/process4"/>
    <dgm:cxn modelId="{FB5AE9C5-214E-43C5-B5EB-0E83A6DF1D7B}" type="presParOf" srcId="{C4DBB87E-27D7-431E-8FF2-D6A42979136A}" destId="{3B3D3398-178C-4F09-8293-D5D19F9C8E6C}" srcOrd="2" destOrd="0" presId="urn:microsoft.com/office/officeart/2005/8/layout/process4"/>
    <dgm:cxn modelId="{2E1EFED2-33DB-4B94-8925-298299AA47F9}" type="presParOf" srcId="{3B3D3398-178C-4F09-8293-D5D19F9C8E6C}" destId="{31A9936F-F470-4803-9487-A02EB57AA344}" srcOrd="0" destOrd="0" presId="urn:microsoft.com/office/officeart/2005/8/layout/process4"/>
    <dgm:cxn modelId="{635D9142-ED45-4285-B12C-F0CECA26CFEE}" type="presParOf" srcId="{C4DBB87E-27D7-431E-8FF2-D6A42979136A}" destId="{D67FE67E-B2AA-4DE6-BDE5-A1A6F3F44178}" srcOrd="3" destOrd="0" presId="urn:microsoft.com/office/officeart/2005/8/layout/process4"/>
    <dgm:cxn modelId="{D1532F44-DAAB-415B-BAC2-680182B08B03}" type="presParOf" srcId="{C4DBB87E-27D7-431E-8FF2-D6A42979136A}" destId="{56BC6CA3-5A14-4A18-9E98-5014DD1A953A}" srcOrd="4" destOrd="0" presId="urn:microsoft.com/office/officeart/2005/8/layout/process4"/>
    <dgm:cxn modelId="{D6673E0E-F81B-4026-8DDA-2ED9784B9442}" type="presParOf" srcId="{56BC6CA3-5A14-4A18-9E98-5014DD1A953A}" destId="{F9F16F29-47AA-438E-9B0E-DD1E7B8FE61B}" srcOrd="0" destOrd="0" presId="urn:microsoft.com/office/officeart/2005/8/layout/process4"/>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1CFAD47A-CACB-447E-8E51-A2A15F8CE0F0}" type="doc">
      <dgm:prSet loTypeId="urn:microsoft.com/office/officeart/2005/8/layout/vProcess5" loCatId="process" qsTypeId="urn:microsoft.com/office/officeart/2005/8/quickstyle/simple1" qsCatId="simple" csTypeId="urn:microsoft.com/office/officeart/2005/8/colors/accent1_2" csCatId="accent1"/>
      <dgm:spPr/>
      <dgm:t>
        <a:bodyPr/>
        <a:lstStyle/>
        <a:p>
          <a:endParaRPr lang="en-US"/>
        </a:p>
      </dgm:t>
    </dgm:pt>
    <dgm:pt modelId="{2D591149-65A5-4CF3-B56A-FDD043AEF76D}">
      <dgm:prSet/>
      <dgm:spPr/>
      <dgm:t>
        <a:bodyPr/>
        <a:lstStyle/>
        <a:p>
          <a:r>
            <a:rPr lang="en-GB"/>
            <a:t>Participation is a Right: Why? </a:t>
          </a:r>
          <a:endParaRPr lang="en-US"/>
        </a:p>
      </dgm:t>
    </dgm:pt>
    <dgm:pt modelId="{34DDCD20-71CD-43A1-8A48-20E5B86DC1DF}" type="parTrans" cxnId="{E58C443F-7456-4519-9100-9979DBDA6386}">
      <dgm:prSet/>
      <dgm:spPr/>
      <dgm:t>
        <a:bodyPr/>
        <a:lstStyle/>
        <a:p>
          <a:endParaRPr lang="en-US"/>
        </a:p>
      </dgm:t>
    </dgm:pt>
    <dgm:pt modelId="{D9EC3BFD-8091-436D-B937-534EEBD84AE8}" type="sibTrans" cxnId="{E58C443F-7456-4519-9100-9979DBDA6386}">
      <dgm:prSet/>
      <dgm:spPr/>
      <dgm:t>
        <a:bodyPr/>
        <a:lstStyle/>
        <a:p>
          <a:endParaRPr lang="en-US"/>
        </a:p>
      </dgm:t>
    </dgm:pt>
    <dgm:pt modelId="{B75A8AEC-FA12-4F6A-A286-8BA079CF03AA}">
      <dgm:prSet/>
      <dgm:spPr/>
      <dgm:t>
        <a:bodyPr/>
        <a:lstStyle/>
        <a:p>
          <a:r>
            <a:rPr lang="en-GB"/>
            <a:t>Better Knowledge of Views and Perspectives to inform practice </a:t>
          </a:r>
          <a:endParaRPr lang="en-US"/>
        </a:p>
      </dgm:t>
    </dgm:pt>
    <dgm:pt modelId="{BC9C2B8B-01C2-48BF-AFCC-2B3C2779D593}" type="parTrans" cxnId="{CFB5702E-468E-4E9C-9823-DB98D89BB5AE}">
      <dgm:prSet/>
      <dgm:spPr/>
      <dgm:t>
        <a:bodyPr/>
        <a:lstStyle/>
        <a:p>
          <a:endParaRPr lang="en-US"/>
        </a:p>
      </dgm:t>
    </dgm:pt>
    <dgm:pt modelId="{289303B0-9B00-467B-B700-79A3E6AA8616}" type="sibTrans" cxnId="{CFB5702E-468E-4E9C-9823-DB98D89BB5AE}">
      <dgm:prSet/>
      <dgm:spPr/>
      <dgm:t>
        <a:bodyPr/>
        <a:lstStyle/>
        <a:p>
          <a:endParaRPr lang="en-US"/>
        </a:p>
      </dgm:t>
    </dgm:pt>
    <dgm:pt modelId="{8B58C06B-7FFA-4EA1-B386-3458FF57AC7D}">
      <dgm:prSet/>
      <dgm:spPr/>
      <dgm:t>
        <a:bodyPr/>
        <a:lstStyle/>
        <a:p>
          <a:r>
            <a:rPr lang="en-GB"/>
            <a:t>More Effective action </a:t>
          </a:r>
          <a:endParaRPr lang="en-US"/>
        </a:p>
      </dgm:t>
    </dgm:pt>
    <dgm:pt modelId="{062AB0A2-CB38-4E33-918B-6C0DC515D483}" type="parTrans" cxnId="{D1FBBBB0-12B1-4FA1-BD8C-DDC410C4E215}">
      <dgm:prSet/>
      <dgm:spPr/>
      <dgm:t>
        <a:bodyPr/>
        <a:lstStyle/>
        <a:p>
          <a:endParaRPr lang="en-US"/>
        </a:p>
      </dgm:t>
    </dgm:pt>
    <dgm:pt modelId="{4B5B6196-4839-4EC6-9BDA-83CF497A7D6E}" type="sibTrans" cxnId="{D1FBBBB0-12B1-4FA1-BD8C-DDC410C4E215}">
      <dgm:prSet/>
      <dgm:spPr/>
      <dgm:t>
        <a:bodyPr/>
        <a:lstStyle/>
        <a:p>
          <a:endParaRPr lang="en-US"/>
        </a:p>
      </dgm:t>
    </dgm:pt>
    <dgm:pt modelId="{49579199-4C60-42E6-ABDF-BFF3CCB17F6F}">
      <dgm:prSet/>
      <dgm:spPr/>
      <dgm:t>
        <a:bodyPr/>
        <a:lstStyle/>
        <a:p>
          <a:r>
            <a:rPr lang="en-GB"/>
            <a:t>Measure  properly how effective we are</a:t>
          </a:r>
          <a:endParaRPr lang="en-US"/>
        </a:p>
      </dgm:t>
    </dgm:pt>
    <dgm:pt modelId="{FEC7947D-E064-421A-9B62-874647320C19}" type="parTrans" cxnId="{145A9CDD-C098-4DFD-8AEC-B9138EC794CB}">
      <dgm:prSet/>
      <dgm:spPr/>
      <dgm:t>
        <a:bodyPr/>
        <a:lstStyle/>
        <a:p>
          <a:endParaRPr lang="en-US"/>
        </a:p>
      </dgm:t>
    </dgm:pt>
    <dgm:pt modelId="{6B6299B5-0434-49AE-A86C-303806AE8558}" type="sibTrans" cxnId="{145A9CDD-C098-4DFD-8AEC-B9138EC794CB}">
      <dgm:prSet/>
      <dgm:spPr/>
      <dgm:t>
        <a:bodyPr/>
        <a:lstStyle/>
        <a:p>
          <a:endParaRPr lang="en-US"/>
        </a:p>
      </dgm:t>
    </dgm:pt>
    <dgm:pt modelId="{37255D58-2803-42AC-904F-7E5146DACC78}">
      <dgm:prSet/>
      <dgm:spPr/>
      <dgm:t>
        <a:bodyPr/>
        <a:lstStyle/>
        <a:p>
          <a:r>
            <a:rPr lang="en-GB"/>
            <a:t>Empowering children and Young People </a:t>
          </a:r>
          <a:endParaRPr lang="en-US"/>
        </a:p>
      </dgm:t>
    </dgm:pt>
    <dgm:pt modelId="{D0C5BA9E-684A-482F-B4D0-D9AEE7CE471F}" type="parTrans" cxnId="{B2C576EE-5E3B-44AB-8439-80CF230F0A76}">
      <dgm:prSet/>
      <dgm:spPr/>
      <dgm:t>
        <a:bodyPr/>
        <a:lstStyle/>
        <a:p>
          <a:endParaRPr lang="en-US"/>
        </a:p>
      </dgm:t>
    </dgm:pt>
    <dgm:pt modelId="{C03DD271-8916-44E2-8C6A-3D83E4C90F96}" type="sibTrans" cxnId="{B2C576EE-5E3B-44AB-8439-80CF230F0A76}">
      <dgm:prSet/>
      <dgm:spPr/>
      <dgm:t>
        <a:bodyPr/>
        <a:lstStyle/>
        <a:p>
          <a:endParaRPr lang="en-US"/>
        </a:p>
      </dgm:t>
    </dgm:pt>
    <dgm:pt modelId="{D1DD1A96-D5D0-4900-9DDA-6E1C07E7C678}" type="pres">
      <dgm:prSet presAssocID="{1CFAD47A-CACB-447E-8E51-A2A15F8CE0F0}" presName="outerComposite" presStyleCnt="0">
        <dgm:presLayoutVars>
          <dgm:chMax val="5"/>
          <dgm:dir/>
          <dgm:resizeHandles val="exact"/>
        </dgm:presLayoutVars>
      </dgm:prSet>
      <dgm:spPr/>
    </dgm:pt>
    <dgm:pt modelId="{0CEB4A1C-0C12-464A-9F45-89BC108D5898}" type="pres">
      <dgm:prSet presAssocID="{1CFAD47A-CACB-447E-8E51-A2A15F8CE0F0}" presName="dummyMaxCanvas" presStyleCnt="0">
        <dgm:presLayoutVars/>
      </dgm:prSet>
      <dgm:spPr/>
    </dgm:pt>
    <dgm:pt modelId="{6EA84AFB-3DA2-4B11-8390-A0289B10333B}" type="pres">
      <dgm:prSet presAssocID="{1CFAD47A-CACB-447E-8E51-A2A15F8CE0F0}" presName="FiveNodes_1" presStyleLbl="node1" presStyleIdx="0" presStyleCnt="5">
        <dgm:presLayoutVars>
          <dgm:bulletEnabled val="1"/>
        </dgm:presLayoutVars>
      </dgm:prSet>
      <dgm:spPr/>
    </dgm:pt>
    <dgm:pt modelId="{38F9432C-E5A1-4852-AD8C-FFDABD725C95}" type="pres">
      <dgm:prSet presAssocID="{1CFAD47A-CACB-447E-8E51-A2A15F8CE0F0}" presName="FiveNodes_2" presStyleLbl="node1" presStyleIdx="1" presStyleCnt="5">
        <dgm:presLayoutVars>
          <dgm:bulletEnabled val="1"/>
        </dgm:presLayoutVars>
      </dgm:prSet>
      <dgm:spPr/>
    </dgm:pt>
    <dgm:pt modelId="{30AC889D-9EA5-40AD-951F-3521F88F8D0F}" type="pres">
      <dgm:prSet presAssocID="{1CFAD47A-CACB-447E-8E51-A2A15F8CE0F0}" presName="FiveNodes_3" presStyleLbl="node1" presStyleIdx="2" presStyleCnt="5">
        <dgm:presLayoutVars>
          <dgm:bulletEnabled val="1"/>
        </dgm:presLayoutVars>
      </dgm:prSet>
      <dgm:spPr/>
    </dgm:pt>
    <dgm:pt modelId="{6905E941-CBAB-4923-8316-E06781C810AF}" type="pres">
      <dgm:prSet presAssocID="{1CFAD47A-CACB-447E-8E51-A2A15F8CE0F0}" presName="FiveNodes_4" presStyleLbl="node1" presStyleIdx="3" presStyleCnt="5">
        <dgm:presLayoutVars>
          <dgm:bulletEnabled val="1"/>
        </dgm:presLayoutVars>
      </dgm:prSet>
      <dgm:spPr/>
    </dgm:pt>
    <dgm:pt modelId="{BFDAB02D-F1C0-472C-830A-E7F42E148790}" type="pres">
      <dgm:prSet presAssocID="{1CFAD47A-CACB-447E-8E51-A2A15F8CE0F0}" presName="FiveNodes_5" presStyleLbl="node1" presStyleIdx="4" presStyleCnt="5">
        <dgm:presLayoutVars>
          <dgm:bulletEnabled val="1"/>
        </dgm:presLayoutVars>
      </dgm:prSet>
      <dgm:spPr/>
    </dgm:pt>
    <dgm:pt modelId="{CCF22AEE-D1A9-43BB-9106-226D34CF089E}" type="pres">
      <dgm:prSet presAssocID="{1CFAD47A-CACB-447E-8E51-A2A15F8CE0F0}" presName="FiveConn_1-2" presStyleLbl="fgAccFollowNode1" presStyleIdx="0" presStyleCnt="4">
        <dgm:presLayoutVars>
          <dgm:bulletEnabled val="1"/>
        </dgm:presLayoutVars>
      </dgm:prSet>
      <dgm:spPr/>
    </dgm:pt>
    <dgm:pt modelId="{4818840A-BBE5-47B6-AE73-B4E78667B72D}" type="pres">
      <dgm:prSet presAssocID="{1CFAD47A-CACB-447E-8E51-A2A15F8CE0F0}" presName="FiveConn_2-3" presStyleLbl="fgAccFollowNode1" presStyleIdx="1" presStyleCnt="4">
        <dgm:presLayoutVars>
          <dgm:bulletEnabled val="1"/>
        </dgm:presLayoutVars>
      </dgm:prSet>
      <dgm:spPr/>
    </dgm:pt>
    <dgm:pt modelId="{81B02BCF-BC82-4C62-B5E4-6A3B200D3C7D}" type="pres">
      <dgm:prSet presAssocID="{1CFAD47A-CACB-447E-8E51-A2A15F8CE0F0}" presName="FiveConn_3-4" presStyleLbl="fgAccFollowNode1" presStyleIdx="2" presStyleCnt="4">
        <dgm:presLayoutVars>
          <dgm:bulletEnabled val="1"/>
        </dgm:presLayoutVars>
      </dgm:prSet>
      <dgm:spPr/>
    </dgm:pt>
    <dgm:pt modelId="{B494ECCD-4F6E-43C8-AF37-5F81C0B9FB67}" type="pres">
      <dgm:prSet presAssocID="{1CFAD47A-CACB-447E-8E51-A2A15F8CE0F0}" presName="FiveConn_4-5" presStyleLbl="fgAccFollowNode1" presStyleIdx="3" presStyleCnt="4">
        <dgm:presLayoutVars>
          <dgm:bulletEnabled val="1"/>
        </dgm:presLayoutVars>
      </dgm:prSet>
      <dgm:spPr/>
    </dgm:pt>
    <dgm:pt modelId="{292ADD2B-0579-4C55-A7F2-2DCFFE5FCE09}" type="pres">
      <dgm:prSet presAssocID="{1CFAD47A-CACB-447E-8E51-A2A15F8CE0F0}" presName="FiveNodes_1_text" presStyleLbl="node1" presStyleIdx="4" presStyleCnt="5">
        <dgm:presLayoutVars>
          <dgm:bulletEnabled val="1"/>
        </dgm:presLayoutVars>
      </dgm:prSet>
      <dgm:spPr/>
    </dgm:pt>
    <dgm:pt modelId="{89C1605F-F732-4FE6-A31D-1E9434FAEE40}" type="pres">
      <dgm:prSet presAssocID="{1CFAD47A-CACB-447E-8E51-A2A15F8CE0F0}" presName="FiveNodes_2_text" presStyleLbl="node1" presStyleIdx="4" presStyleCnt="5">
        <dgm:presLayoutVars>
          <dgm:bulletEnabled val="1"/>
        </dgm:presLayoutVars>
      </dgm:prSet>
      <dgm:spPr/>
    </dgm:pt>
    <dgm:pt modelId="{6F71F44A-EF3E-42BE-A452-C865629C9BB2}" type="pres">
      <dgm:prSet presAssocID="{1CFAD47A-CACB-447E-8E51-A2A15F8CE0F0}" presName="FiveNodes_3_text" presStyleLbl="node1" presStyleIdx="4" presStyleCnt="5">
        <dgm:presLayoutVars>
          <dgm:bulletEnabled val="1"/>
        </dgm:presLayoutVars>
      </dgm:prSet>
      <dgm:spPr/>
    </dgm:pt>
    <dgm:pt modelId="{CBEC7804-CC37-4C45-9B16-9F98F9F58AC7}" type="pres">
      <dgm:prSet presAssocID="{1CFAD47A-CACB-447E-8E51-A2A15F8CE0F0}" presName="FiveNodes_4_text" presStyleLbl="node1" presStyleIdx="4" presStyleCnt="5">
        <dgm:presLayoutVars>
          <dgm:bulletEnabled val="1"/>
        </dgm:presLayoutVars>
      </dgm:prSet>
      <dgm:spPr/>
    </dgm:pt>
    <dgm:pt modelId="{DCAE19B4-8384-4BC3-AE8B-A722EA71B89B}" type="pres">
      <dgm:prSet presAssocID="{1CFAD47A-CACB-447E-8E51-A2A15F8CE0F0}" presName="FiveNodes_5_text" presStyleLbl="node1" presStyleIdx="4" presStyleCnt="5">
        <dgm:presLayoutVars>
          <dgm:bulletEnabled val="1"/>
        </dgm:presLayoutVars>
      </dgm:prSet>
      <dgm:spPr/>
    </dgm:pt>
  </dgm:ptLst>
  <dgm:cxnLst>
    <dgm:cxn modelId="{9B833501-A71A-48C5-9D8A-0DC4D794B6D2}" type="presOf" srcId="{6B6299B5-0434-49AE-A86C-303806AE8558}" destId="{B494ECCD-4F6E-43C8-AF37-5F81C0B9FB67}" srcOrd="0" destOrd="0" presId="urn:microsoft.com/office/officeart/2005/8/layout/vProcess5"/>
    <dgm:cxn modelId="{07B03415-07E1-4D5C-AD87-BC60FE6310C3}" type="presOf" srcId="{8B58C06B-7FFA-4EA1-B386-3458FF57AC7D}" destId="{6F71F44A-EF3E-42BE-A452-C865629C9BB2}" srcOrd="1" destOrd="0" presId="urn:microsoft.com/office/officeart/2005/8/layout/vProcess5"/>
    <dgm:cxn modelId="{74D3AB26-4B12-420A-8D4F-E1E4B7160A03}" type="presOf" srcId="{2D591149-65A5-4CF3-B56A-FDD043AEF76D}" destId="{292ADD2B-0579-4C55-A7F2-2DCFFE5FCE09}" srcOrd="1" destOrd="0" presId="urn:microsoft.com/office/officeart/2005/8/layout/vProcess5"/>
    <dgm:cxn modelId="{CFB5702E-468E-4E9C-9823-DB98D89BB5AE}" srcId="{1CFAD47A-CACB-447E-8E51-A2A15F8CE0F0}" destId="{B75A8AEC-FA12-4F6A-A286-8BA079CF03AA}" srcOrd="1" destOrd="0" parTransId="{BC9C2B8B-01C2-48BF-AFCC-2B3C2779D593}" sibTransId="{289303B0-9B00-467B-B700-79A3E6AA8616}"/>
    <dgm:cxn modelId="{9C4FF238-0E00-4A60-8859-65B6A4B1E130}" type="presOf" srcId="{D9EC3BFD-8091-436D-B937-534EEBD84AE8}" destId="{CCF22AEE-D1A9-43BB-9106-226D34CF089E}" srcOrd="0" destOrd="0" presId="urn:microsoft.com/office/officeart/2005/8/layout/vProcess5"/>
    <dgm:cxn modelId="{E58C443F-7456-4519-9100-9979DBDA6386}" srcId="{1CFAD47A-CACB-447E-8E51-A2A15F8CE0F0}" destId="{2D591149-65A5-4CF3-B56A-FDD043AEF76D}" srcOrd="0" destOrd="0" parTransId="{34DDCD20-71CD-43A1-8A48-20E5B86DC1DF}" sibTransId="{D9EC3BFD-8091-436D-B937-534EEBD84AE8}"/>
    <dgm:cxn modelId="{59C5EE60-DC5D-421D-973D-AFA6BBB36EB6}" type="presOf" srcId="{49579199-4C60-42E6-ABDF-BFF3CCB17F6F}" destId="{6905E941-CBAB-4923-8316-E06781C810AF}" srcOrd="0" destOrd="0" presId="urn:microsoft.com/office/officeart/2005/8/layout/vProcess5"/>
    <dgm:cxn modelId="{197C2B61-ACE7-480C-94E7-8BFAB3028531}" type="presOf" srcId="{8B58C06B-7FFA-4EA1-B386-3458FF57AC7D}" destId="{30AC889D-9EA5-40AD-951F-3521F88F8D0F}" srcOrd="0" destOrd="0" presId="urn:microsoft.com/office/officeart/2005/8/layout/vProcess5"/>
    <dgm:cxn modelId="{03BA2942-DDFE-4301-9D58-B17A2AFB8B0D}" type="presOf" srcId="{B75A8AEC-FA12-4F6A-A286-8BA079CF03AA}" destId="{89C1605F-F732-4FE6-A31D-1E9434FAEE40}" srcOrd="1" destOrd="0" presId="urn:microsoft.com/office/officeart/2005/8/layout/vProcess5"/>
    <dgm:cxn modelId="{1E82A764-9C45-4ED9-9606-A6AB6027B682}" type="presOf" srcId="{37255D58-2803-42AC-904F-7E5146DACC78}" destId="{DCAE19B4-8384-4BC3-AE8B-A722EA71B89B}" srcOrd="1" destOrd="0" presId="urn:microsoft.com/office/officeart/2005/8/layout/vProcess5"/>
    <dgm:cxn modelId="{C8712945-9B36-469A-8783-9A07FBEFA12B}" type="presOf" srcId="{1CFAD47A-CACB-447E-8E51-A2A15F8CE0F0}" destId="{D1DD1A96-D5D0-4900-9DDA-6E1C07E7C678}" srcOrd="0" destOrd="0" presId="urn:microsoft.com/office/officeart/2005/8/layout/vProcess5"/>
    <dgm:cxn modelId="{1F1D1952-F3C9-4412-9BE3-B2D58BD69A51}" type="presOf" srcId="{289303B0-9B00-467B-B700-79A3E6AA8616}" destId="{4818840A-BBE5-47B6-AE73-B4E78667B72D}" srcOrd="0" destOrd="0" presId="urn:microsoft.com/office/officeart/2005/8/layout/vProcess5"/>
    <dgm:cxn modelId="{B6F3F781-FDA3-43CD-83EB-1ADBB2A48450}" type="presOf" srcId="{37255D58-2803-42AC-904F-7E5146DACC78}" destId="{BFDAB02D-F1C0-472C-830A-E7F42E148790}" srcOrd="0" destOrd="0" presId="urn:microsoft.com/office/officeart/2005/8/layout/vProcess5"/>
    <dgm:cxn modelId="{A14F2291-9EC7-4AED-9AC5-6A7EC61B5B08}" type="presOf" srcId="{4B5B6196-4839-4EC6-9BDA-83CF497A7D6E}" destId="{81B02BCF-BC82-4C62-B5E4-6A3B200D3C7D}" srcOrd="0" destOrd="0" presId="urn:microsoft.com/office/officeart/2005/8/layout/vProcess5"/>
    <dgm:cxn modelId="{D1FBBBB0-12B1-4FA1-BD8C-DDC410C4E215}" srcId="{1CFAD47A-CACB-447E-8E51-A2A15F8CE0F0}" destId="{8B58C06B-7FFA-4EA1-B386-3458FF57AC7D}" srcOrd="2" destOrd="0" parTransId="{062AB0A2-CB38-4E33-918B-6C0DC515D483}" sibTransId="{4B5B6196-4839-4EC6-9BDA-83CF497A7D6E}"/>
    <dgm:cxn modelId="{BA345CB4-57CB-4750-B5AB-704A1288625F}" type="presOf" srcId="{49579199-4C60-42E6-ABDF-BFF3CCB17F6F}" destId="{CBEC7804-CC37-4C45-9B16-9F98F9F58AC7}" srcOrd="1" destOrd="0" presId="urn:microsoft.com/office/officeart/2005/8/layout/vProcess5"/>
    <dgm:cxn modelId="{79C16BCC-F5BC-4E0C-9A5A-050BDD6E57B9}" type="presOf" srcId="{B75A8AEC-FA12-4F6A-A286-8BA079CF03AA}" destId="{38F9432C-E5A1-4852-AD8C-FFDABD725C95}" srcOrd="0" destOrd="0" presId="urn:microsoft.com/office/officeart/2005/8/layout/vProcess5"/>
    <dgm:cxn modelId="{64651AD5-F4E0-4542-B84D-47A8471E6614}" type="presOf" srcId="{2D591149-65A5-4CF3-B56A-FDD043AEF76D}" destId="{6EA84AFB-3DA2-4B11-8390-A0289B10333B}" srcOrd="0" destOrd="0" presId="urn:microsoft.com/office/officeart/2005/8/layout/vProcess5"/>
    <dgm:cxn modelId="{145A9CDD-C098-4DFD-8AEC-B9138EC794CB}" srcId="{1CFAD47A-CACB-447E-8E51-A2A15F8CE0F0}" destId="{49579199-4C60-42E6-ABDF-BFF3CCB17F6F}" srcOrd="3" destOrd="0" parTransId="{FEC7947D-E064-421A-9B62-874647320C19}" sibTransId="{6B6299B5-0434-49AE-A86C-303806AE8558}"/>
    <dgm:cxn modelId="{B2C576EE-5E3B-44AB-8439-80CF230F0A76}" srcId="{1CFAD47A-CACB-447E-8E51-A2A15F8CE0F0}" destId="{37255D58-2803-42AC-904F-7E5146DACC78}" srcOrd="4" destOrd="0" parTransId="{D0C5BA9E-684A-482F-B4D0-D9AEE7CE471F}" sibTransId="{C03DD271-8916-44E2-8C6A-3D83E4C90F96}"/>
    <dgm:cxn modelId="{18CF6880-929E-4969-8BB0-CA7338CA2A33}" type="presParOf" srcId="{D1DD1A96-D5D0-4900-9DDA-6E1C07E7C678}" destId="{0CEB4A1C-0C12-464A-9F45-89BC108D5898}" srcOrd="0" destOrd="0" presId="urn:microsoft.com/office/officeart/2005/8/layout/vProcess5"/>
    <dgm:cxn modelId="{C2C8755B-0B71-4EB8-8E68-3944A6C541B1}" type="presParOf" srcId="{D1DD1A96-D5D0-4900-9DDA-6E1C07E7C678}" destId="{6EA84AFB-3DA2-4B11-8390-A0289B10333B}" srcOrd="1" destOrd="0" presId="urn:microsoft.com/office/officeart/2005/8/layout/vProcess5"/>
    <dgm:cxn modelId="{0A57F6F7-DED6-460F-90D5-71648F92AF81}" type="presParOf" srcId="{D1DD1A96-D5D0-4900-9DDA-6E1C07E7C678}" destId="{38F9432C-E5A1-4852-AD8C-FFDABD725C95}" srcOrd="2" destOrd="0" presId="urn:microsoft.com/office/officeart/2005/8/layout/vProcess5"/>
    <dgm:cxn modelId="{481114BF-A8A2-4489-AB54-C30D9D6D00EE}" type="presParOf" srcId="{D1DD1A96-D5D0-4900-9DDA-6E1C07E7C678}" destId="{30AC889D-9EA5-40AD-951F-3521F88F8D0F}" srcOrd="3" destOrd="0" presId="urn:microsoft.com/office/officeart/2005/8/layout/vProcess5"/>
    <dgm:cxn modelId="{8D742A1E-8C33-4D3B-A903-B0F2C940597D}" type="presParOf" srcId="{D1DD1A96-D5D0-4900-9DDA-6E1C07E7C678}" destId="{6905E941-CBAB-4923-8316-E06781C810AF}" srcOrd="4" destOrd="0" presId="urn:microsoft.com/office/officeart/2005/8/layout/vProcess5"/>
    <dgm:cxn modelId="{A949B933-BC80-4F96-8B63-422A246A3FEA}" type="presParOf" srcId="{D1DD1A96-D5D0-4900-9DDA-6E1C07E7C678}" destId="{BFDAB02D-F1C0-472C-830A-E7F42E148790}" srcOrd="5" destOrd="0" presId="urn:microsoft.com/office/officeart/2005/8/layout/vProcess5"/>
    <dgm:cxn modelId="{99E4C73C-3681-47F9-B81C-84E2D8CBC353}" type="presParOf" srcId="{D1DD1A96-D5D0-4900-9DDA-6E1C07E7C678}" destId="{CCF22AEE-D1A9-43BB-9106-226D34CF089E}" srcOrd="6" destOrd="0" presId="urn:microsoft.com/office/officeart/2005/8/layout/vProcess5"/>
    <dgm:cxn modelId="{B77F0CAF-0FC9-42A6-BFB3-504D4C17C313}" type="presParOf" srcId="{D1DD1A96-D5D0-4900-9DDA-6E1C07E7C678}" destId="{4818840A-BBE5-47B6-AE73-B4E78667B72D}" srcOrd="7" destOrd="0" presId="urn:microsoft.com/office/officeart/2005/8/layout/vProcess5"/>
    <dgm:cxn modelId="{5662B33D-FB8F-432A-9207-E0E5EC033AA2}" type="presParOf" srcId="{D1DD1A96-D5D0-4900-9DDA-6E1C07E7C678}" destId="{81B02BCF-BC82-4C62-B5E4-6A3B200D3C7D}" srcOrd="8" destOrd="0" presId="urn:microsoft.com/office/officeart/2005/8/layout/vProcess5"/>
    <dgm:cxn modelId="{E862C7EF-BF53-40E5-8897-396922FE4D3A}" type="presParOf" srcId="{D1DD1A96-D5D0-4900-9DDA-6E1C07E7C678}" destId="{B494ECCD-4F6E-43C8-AF37-5F81C0B9FB67}" srcOrd="9" destOrd="0" presId="urn:microsoft.com/office/officeart/2005/8/layout/vProcess5"/>
    <dgm:cxn modelId="{EC30B682-8ACA-42EE-A7EF-0903C38A5080}" type="presParOf" srcId="{D1DD1A96-D5D0-4900-9DDA-6E1C07E7C678}" destId="{292ADD2B-0579-4C55-A7F2-2DCFFE5FCE09}" srcOrd="10" destOrd="0" presId="urn:microsoft.com/office/officeart/2005/8/layout/vProcess5"/>
    <dgm:cxn modelId="{8F496BE3-3100-4700-9720-0699E794BB38}" type="presParOf" srcId="{D1DD1A96-D5D0-4900-9DDA-6E1C07E7C678}" destId="{89C1605F-F732-4FE6-A31D-1E9434FAEE40}" srcOrd="11" destOrd="0" presId="urn:microsoft.com/office/officeart/2005/8/layout/vProcess5"/>
    <dgm:cxn modelId="{7A785A25-4723-4EB6-9864-512FE57C214E}" type="presParOf" srcId="{D1DD1A96-D5D0-4900-9DDA-6E1C07E7C678}" destId="{6F71F44A-EF3E-42BE-A452-C865629C9BB2}" srcOrd="12" destOrd="0" presId="urn:microsoft.com/office/officeart/2005/8/layout/vProcess5"/>
    <dgm:cxn modelId="{655A6730-29C2-43F3-B775-8D2FA2089178}" type="presParOf" srcId="{D1DD1A96-D5D0-4900-9DDA-6E1C07E7C678}" destId="{CBEC7804-CC37-4C45-9B16-9F98F9F58AC7}" srcOrd="13" destOrd="0" presId="urn:microsoft.com/office/officeart/2005/8/layout/vProcess5"/>
    <dgm:cxn modelId="{0ACE669A-7F57-41C0-9A0B-567AE34C0BF7}" type="presParOf" srcId="{D1DD1A96-D5D0-4900-9DDA-6E1C07E7C678}" destId="{DCAE19B4-8384-4BC3-AE8B-A722EA71B89B}" srcOrd="14" destOrd="0" presId="urn:microsoft.com/office/officeart/2005/8/layout/vProcess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22EE647-7FA7-451A-8B06-C1FFD71DEAAA}">
      <dsp:nvSpPr>
        <dsp:cNvPr id="0" name=""/>
        <dsp:cNvSpPr/>
      </dsp:nvSpPr>
      <dsp:spPr>
        <a:xfrm>
          <a:off x="1068" y="1874762"/>
          <a:ext cx="2312363" cy="1503035"/>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dirty="0"/>
            <a:t>Video Clip 1</a:t>
          </a:r>
          <a:endParaRPr lang="en-US" sz="1600" kern="1200" dirty="0"/>
        </a:p>
      </dsp:txBody>
      <dsp:txXfrm>
        <a:off x="74440" y="1948134"/>
        <a:ext cx="2165619" cy="1356291"/>
      </dsp:txXfrm>
    </dsp:sp>
    <dsp:sp modelId="{0D5308F0-57D4-4580-9A23-B0A8CB0EDB58}">
      <dsp:nvSpPr>
        <dsp:cNvPr id="0" name=""/>
        <dsp:cNvSpPr/>
      </dsp:nvSpPr>
      <dsp:spPr>
        <a:xfrm>
          <a:off x="1157250" y="1349964"/>
          <a:ext cx="2552631" cy="2552631"/>
        </a:xfrm>
        <a:custGeom>
          <a:avLst/>
          <a:gdLst/>
          <a:ahLst/>
          <a:cxnLst/>
          <a:rect l="0" t="0" r="0" b="0"/>
          <a:pathLst>
            <a:path>
              <a:moveTo>
                <a:pt x="256996" y="508220"/>
              </a:moveTo>
              <a:arcTo wR="1276315" hR="1276315" stAng="13019963" swAng="6360073"/>
            </a:path>
          </a:pathLst>
        </a:custGeom>
        <a:noFill/>
        <a:ln w="6350" cap="flat" cmpd="sng" algn="ctr">
          <a:solidFill>
            <a:schemeClr val="accent2">
              <a:hueOff val="0"/>
              <a:satOff val="0"/>
              <a:lumOff val="0"/>
              <a:alphaOff val="0"/>
            </a:schemeClr>
          </a:solidFill>
          <a:prstDash val="solid"/>
          <a:miter lim="800000"/>
        </a:ln>
        <a:effectLst/>
      </dsp:spPr>
      <dsp:style>
        <a:lnRef idx="1">
          <a:scrgbClr r="0" g="0" b="0"/>
        </a:lnRef>
        <a:fillRef idx="0">
          <a:scrgbClr r="0" g="0" b="0"/>
        </a:fillRef>
        <a:effectRef idx="0">
          <a:scrgbClr r="0" g="0" b="0"/>
        </a:effectRef>
        <a:fontRef idx="minor"/>
      </dsp:style>
    </dsp:sp>
    <dsp:sp modelId="{A1350851-F0B2-49BF-A046-084C07B17F0B}">
      <dsp:nvSpPr>
        <dsp:cNvPr id="0" name=""/>
        <dsp:cNvSpPr/>
      </dsp:nvSpPr>
      <dsp:spPr>
        <a:xfrm>
          <a:off x="2553700" y="1874762"/>
          <a:ext cx="2312363" cy="1503035"/>
        </a:xfrm>
        <a:prstGeom prst="round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GB" sz="1200" kern="1200">
              <a:hlinkClick xmlns:r="http://schemas.openxmlformats.org/officeDocument/2006/relationships" r:id="rId1"/>
            </a:rPr>
            <a:t>https://youtu.be/pLVRpMbD7WA</a:t>
          </a:r>
          <a:r>
            <a:rPr lang="en-GB" sz="1200" kern="1200"/>
            <a:t> </a:t>
          </a:r>
          <a:endParaRPr lang="en-US" sz="1200" kern="1200"/>
        </a:p>
      </dsp:txBody>
      <dsp:txXfrm>
        <a:off x="2627072" y="1948134"/>
        <a:ext cx="2165619" cy="1356291"/>
      </dsp:txXfrm>
    </dsp:sp>
    <dsp:sp modelId="{065F1F71-1767-4980-A749-AA24083DE5FB}">
      <dsp:nvSpPr>
        <dsp:cNvPr id="0" name=""/>
        <dsp:cNvSpPr/>
      </dsp:nvSpPr>
      <dsp:spPr>
        <a:xfrm>
          <a:off x="1157250" y="1349964"/>
          <a:ext cx="2552631" cy="2552631"/>
        </a:xfrm>
        <a:custGeom>
          <a:avLst/>
          <a:gdLst/>
          <a:ahLst/>
          <a:cxnLst/>
          <a:rect l="0" t="0" r="0" b="0"/>
          <a:pathLst>
            <a:path>
              <a:moveTo>
                <a:pt x="2295635" y="2044411"/>
              </a:moveTo>
              <a:arcTo wR="1276315" hR="1276315" stAng="2219963" swAng="6360073"/>
            </a:path>
          </a:pathLst>
        </a:custGeom>
        <a:noFill/>
        <a:ln w="6350" cap="flat" cmpd="sng" algn="ctr">
          <a:solidFill>
            <a:schemeClr val="accent3">
              <a:hueOff val="0"/>
              <a:satOff val="0"/>
              <a:lumOff val="0"/>
              <a:alphaOff val="0"/>
            </a:schemeClr>
          </a:solidFill>
          <a:prstDash val="solid"/>
          <a:miter lim="800000"/>
        </a:ln>
        <a:effectLst/>
      </dsp:spPr>
      <dsp:style>
        <a:lnRef idx="1">
          <a:scrgbClr r="0" g="0" b="0"/>
        </a:lnRef>
        <a:fillRef idx="0">
          <a:scrgbClr r="0" g="0" b="0"/>
        </a:fillRef>
        <a:effectRef idx="0">
          <a:scrgbClr r="0" g="0" b="0"/>
        </a:effectRef>
        <a:fontRef idx="minor"/>
      </dsp:style>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FBB2293-7979-44B5-B15E-0DC603EE5C0F}">
      <dsp:nvSpPr>
        <dsp:cNvPr id="0" name=""/>
        <dsp:cNvSpPr/>
      </dsp:nvSpPr>
      <dsp:spPr>
        <a:xfrm>
          <a:off x="413516" y="215"/>
          <a:ext cx="4040099" cy="2424059"/>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dirty="0"/>
            <a:t>Video Clip 2</a:t>
          </a:r>
          <a:endParaRPr lang="en-US" sz="1600" kern="1200" dirty="0"/>
        </a:p>
      </dsp:txBody>
      <dsp:txXfrm>
        <a:off x="413516" y="215"/>
        <a:ext cx="4040099" cy="2424059"/>
      </dsp:txXfrm>
    </dsp:sp>
    <dsp:sp modelId="{6B310DE6-021A-48C1-AA6A-5DAABCEFEDD5}">
      <dsp:nvSpPr>
        <dsp:cNvPr id="0" name=""/>
        <dsp:cNvSpPr/>
      </dsp:nvSpPr>
      <dsp:spPr>
        <a:xfrm>
          <a:off x="413516" y="2828285"/>
          <a:ext cx="4040099" cy="2424059"/>
        </a:xfrm>
        <a:prstGeom prst="rect">
          <a:avLst/>
        </a:prstGeom>
        <a:solidFill>
          <a:schemeClr val="accent2">
            <a:hueOff val="-1455363"/>
            <a:satOff val="-83928"/>
            <a:lumOff val="862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kern="1200">
              <a:hlinkClick xmlns:r="http://schemas.openxmlformats.org/officeDocument/2006/relationships" r:id="rId1"/>
            </a:rPr>
            <a:t>https://www.youtube.com/watch?v=Og4BGyZr_Nk</a:t>
          </a:r>
          <a:r>
            <a:rPr lang="en-GB" sz="1400" kern="1200"/>
            <a:t> </a:t>
          </a:r>
          <a:endParaRPr lang="en-GB" sz="1400" kern="1200" dirty="0"/>
        </a:p>
      </dsp:txBody>
      <dsp:txXfrm>
        <a:off x="413516" y="2828285"/>
        <a:ext cx="4040099" cy="2424059"/>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F48B229-E291-4E4F-A3AA-41C70E53FF9B}">
      <dsp:nvSpPr>
        <dsp:cNvPr id="0" name=""/>
        <dsp:cNvSpPr/>
      </dsp:nvSpPr>
      <dsp:spPr>
        <a:xfrm>
          <a:off x="0" y="192714"/>
          <a:ext cx="4867132" cy="4867132"/>
        </a:xfrm>
        <a:prstGeom prst="diamond">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06AE85B-6ACE-4854-BC25-A908E97096A8}">
      <dsp:nvSpPr>
        <dsp:cNvPr id="0" name=""/>
        <dsp:cNvSpPr/>
      </dsp:nvSpPr>
      <dsp:spPr>
        <a:xfrm>
          <a:off x="462377" y="655092"/>
          <a:ext cx="1898181" cy="1898181"/>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US" sz="1900" kern="1200"/>
            <a:t>A one-sided conversation between the interviewer and the respondent</a:t>
          </a:r>
        </a:p>
      </dsp:txBody>
      <dsp:txXfrm>
        <a:off x="555039" y="747754"/>
        <a:ext cx="1712857" cy="1712857"/>
      </dsp:txXfrm>
    </dsp:sp>
    <dsp:sp modelId="{1714F3D5-291C-4E8D-A078-272AFE2530FA}">
      <dsp:nvSpPr>
        <dsp:cNvPr id="0" name=""/>
        <dsp:cNvSpPr/>
      </dsp:nvSpPr>
      <dsp:spPr>
        <a:xfrm>
          <a:off x="2506572" y="655092"/>
          <a:ext cx="1898181" cy="1898181"/>
        </a:xfrm>
        <a:prstGeom prst="round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US" sz="1900" kern="1200"/>
            <a:t>A way of listening to people and learning from them</a:t>
          </a:r>
        </a:p>
      </dsp:txBody>
      <dsp:txXfrm>
        <a:off x="2599234" y="747754"/>
        <a:ext cx="1712857" cy="1712857"/>
      </dsp:txXfrm>
    </dsp:sp>
    <dsp:sp modelId="{E9C4EC28-EB23-479F-A214-F8FF27F9559A}">
      <dsp:nvSpPr>
        <dsp:cNvPr id="0" name=""/>
        <dsp:cNvSpPr/>
      </dsp:nvSpPr>
      <dsp:spPr>
        <a:xfrm>
          <a:off x="462377" y="2699287"/>
          <a:ext cx="1898181" cy="1898181"/>
        </a:xfrm>
        <a:prstGeom prst="roundRec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US" sz="1900" kern="1200"/>
            <a:t>A qualitative research method that is open-ended </a:t>
          </a:r>
        </a:p>
      </dsp:txBody>
      <dsp:txXfrm>
        <a:off x="555039" y="2791949"/>
        <a:ext cx="1712857" cy="1712857"/>
      </dsp:txXfrm>
    </dsp:sp>
    <dsp:sp modelId="{E0BF1B5B-F926-49F7-A71C-69472F69E0D8}">
      <dsp:nvSpPr>
        <dsp:cNvPr id="0" name=""/>
        <dsp:cNvSpPr/>
      </dsp:nvSpPr>
      <dsp:spPr>
        <a:xfrm>
          <a:off x="2506572" y="2699287"/>
          <a:ext cx="1898181" cy="1898181"/>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US" sz="1900" kern="1200"/>
            <a:t>A discussion around a predetermined set of topics</a:t>
          </a:r>
        </a:p>
      </dsp:txBody>
      <dsp:txXfrm>
        <a:off x="2599234" y="2791949"/>
        <a:ext cx="1712857" cy="1712857"/>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C27787F-DAA6-4627-A2B2-043D3DE3E5E6}">
      <dsp:nvSpPr>
        <dsp:cNvPr id="0" name=""/>
        <dsp:cNvSpPr/>
      </dsp:nvSpPr>
      <dsp:spPr>
        <a:xfrm>
          <a:off x="0" y="16280"/>
          <a:ext cx="4867132" cy="2574000"/>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US" sz="2500" kern="1200"/>
            <a:t>Open-ended or exploratory interviews vary from one respondent to the next - questions are written more as a guide to a conversation with the goal of covering topics</a:t>
          </a:r>
        </a:p>
      </dsp:txBody>
      <dsp:txXfrm>
        <a:off x="125652" y="141932"/>
        <a:ext cx="4615828" cy="2322696"/>
      </dsp:txXfrm>
    </dsp:sp>
    <dsp:sp modelId="{32BDD1A6-7021-4F5F-A679-DB06667FCDDD}">
      <dsp:nvSpPr>
        <dsp:cNvPr id="0" name=""/>
        <dsp:cNvSpPr/>
      </dsp:nvSpPr>
      <dsp:spPr>
        <a:xfrm>
          <a:off x="0" y="2662280"/>
          <a:ext cx="4867132" cy="2574000"/>
        </a:xfrm>
        <a:prstGeom prst="roundRect">
          <a:avLst/>
        </a:prstGeom>
        <a:solidFill>
          <a:schemeClr val="accent5">
            <a:hueOff val="-6758543"/>
            <a:satOff val="-17419"/>
            <a:lumOff val="-117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US" sz="2500" kern="1200"/>
            <a:t>Highly structured interviews use  a standard set of questions asked the same way of each respondent </a:t>
          </a:r>
        </a:p>
      </dsp:txBody>
      <dsp:txXfrm>
        <a:off x="125652" y="2787932"/>
        <a:ext cx="4615828" cy="2322696"/>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1CD10B4-79EE-4CF5-A67F-4948F11F01DB}">
      <dsp:nvSpPr>
        <dsp:cNvPr id="0" name=""/>
        <dsp:cNvSpPr/>
      </dsp:nvSpPr>
      <dsp:spPr>
        <a:xfrm>
          <a:off x="0" y="12106"/>
          <a:ext cx="4867132" cy="1268206"/>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US" sz="1800" kern="1200"/>
            <a:t>Describe research project, purpose of interview, use of data (how presented and for what), overview of subjects to be covered</a:t>
          </a:r>
        </a:p>
      </dsp:txBody>
      <dsp:txXfrm>
        <a:off x="61909" y="74015"/>
        <a:ext cx="4743314" cy="1144388"/>
      </dsp:txXfrm>
    </dsp:sp>
    <dsp:sp modelId="{6E203B69-C01B-404C-B523-80585220BE27}">
      <dsp:nvSpPr>
        <dsp:cNvPr id="0" name=""/>
        <dsp:cNvSpPr/>
      </dsp:nvSpPr>
      <dsp:spPr>
        <a:xfrm>
          <a:off x="0" y="1332153"/>
          <a:ext cx="4867132" cy="1268206"/>
        </a:xfrm>
        <a:prstGeom prst="roundRect">
          <a:avLst/>
        </a:prstGeom>
        <a:solidFill>
          <a:schemeClr val="accent5">
            <a:hueOff val="-2252848"/>
            <a:satOff val="-5806"/>
            <a:lumOff val="-392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US" sz="1800" kern="1200"/>
            <a:t>Interviewer should assure interviewee that his/her confidentiality will be maintained and let respondents know that they can designate certain responses as confidential</a:t>
          </a:r>
        </a:p>
      </dsp:txBody>
      <dsp:txXfrm>
        <a:off x="61909" y="1394062"/>
        <a:ext cx="4743314" cy="1144388"/>
      </dsp:txXfrm>
    </dsp:sp>
    <dsp:sp modelId="{F7308B2A-84FC-44C4-A592-7FB7086D42DC}">
      <dsp:nvSpPr>
        <dsp:cNvPr id="0" name=""/>
        <dsp:cNvSpPr/>
      </dsp:nvSpPr>
      <dsp:spPr>
        <a:xfrm>
          <a:off x="0" y="2652200"/>
          <a:ext cx="4867132" cy="1268206"/>
        </a:xfrm>
        <a:prstGeom prst="roundRect">
          <a:avLst/>
        </a:prstGeom>
        <a:solidFill>
          <a:schemeClr val="accent5">
            <a:hueOff val="-4505695"/>
            <a:satOff val="-11613"/>
            <a:lumOff val="-784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US" sz="1800" kern="1200"/>
            <a:t>Invite respondent to ask for clarity on question meaning, etc. </a:t>
          </a:r>
        </a:p>
      </dsp:txBody>
      <dsp:txXfrm>
        <a:off x="61909" y="2714109"/>
        <a:ext cx="4743314" cy="1144388"/>
      </dsp:txXfrm>
    </dsp:sp>
    <dsp:sp modelId="{FCF35512-D53A-4F4B-B261-3366CFABE9EC}">
      <dsp:nvSpPr>
        <dsp:cNvPr id="0" name=""/>
        <dsp:cNvSpPr/>
      </dsp:nvSpPr>
      <dsp:spPr>
        <a:xfrm>
          <a:off x="0" y="3972247"/>
          <a:ext cx="4867132" cy="1268206"/>
        </a:xfrm>
        <a:prstGeom prst="roundRect">
          <a:avLst/>
        </a:prstGeom>
        <a:solidFill>
          <a:schemeClr val="accent5">
            <a:hueOff val="-6758543"/>
            <a:satOff val="-17419"/>
            <a:lumOff val="-117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US" sz="1800" kern="1200"/>
            <a:t>At the end of the interview reiterate main points raised and ask whether this is what they meant : MEMBER CHECKING </a:t>
          </a:r>
        </a:p>
      </dsp:txBody>
      <dsp:txXfrm>
        <a:off x="61909" y="4034156"/>
        <a:ext cx="4743314" cy="1144388"/>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7B74715-BFA4-4BBE-BA8F-2757000C0E8E}">
      <dsp:nvSpPr>
        <dsp:cNvPr id="0" name=""/>
        <dsp:cNvSpPr/>
      </dsp:nvSpPr>
      <dsp:spPr>
        <a:xfrm>
          <a:off x="0" y="3953880"/>
          <a:ext cx="4867132" cy="1297751"/>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5128" tIns="135128" rIns="135128" bIns="135128" numCol="1" spcCol="1270" anchor="ctr" anchorCtr="0">
          <a:noAutofit/>
        </a:bodyPr>
        <a:lstStyle/>
        <a:p>
          <a:pPr marL="0" lvl="0" indent="0" algn="ctr" defTabSz="844550">
            <a:lnSpc>
              <a:spcPct val="90000"/>
            </a:lnSpc>
            <a:spcBef>
              <a:spcPct val="0"/>
            </a:spcBef>
            <a:spcAft>
              <a:spcPct val="35000"/>
            </a:spcAft>
            <a:buNone/>
          </a:pPr>
          <a:r>
            <a:rPr lang="en-GB" sz="1900" kern="1200"/>
            <a:t>You can also have a qualitative survey, a set of questions that require a response in words, this is like a very structured interview. </a:t>
          </a:r>
          <a:endParaRPr lang="en-US" sz="1900" kern="1200"/>
        </a:p>
      </dsp:txBody>
      <dsp:txXfrm>
        <a:off x="0" y="3953880"/>
        <a:ext cx="4867132" cy="1297751"/>
      </dsp:txXfrm>
    </dsp:sp>
    <dsp:sp modelId="{31A9936F-F470-4803-9487-A02EB57AA344}">
      <dsp:nvSpPr>
        <dsp:cNvPr id="0" name=""/>
        <dsp:cNvSpPr/>
      </dsp:nvSpPr>
      <dsp:spPr>
        <a:xfrm rot="10800000">
          <a:off x="0" y="1977404"/>
          <a:ext cx="4867132" cy="1995942"/>
        </a:xfrm>
        <a:prstGeom prst="upArrowCallout">
          <a:avLst/>
        </a:prstGeom>
        <a:solidFill>
          <a:schemeClr val="accent2">
            <a:hueOff val="-727682"/>
            <a:satOff val="-41964"/>
            <a:lumOff val="431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5128" tIns="135128" rIns="135128" bIns="135128" numCol="1" spcCol="1270" anchor="ctr" anchorCtr="0">
          <a:noAutofit/>
        </a:bodyPr>
        <a:lstStyle/>
        <a:p>
          <a:pPr marL="0" lvl="0" indent="0" algn="ctr" defTabSz="844550">
            <a:lnSpc>
              <a:spcPct val="90000"/>
            </a:lnSpc>
            <a:spcBef>
              <a:spcPct val="0"/>
            </a:spcBef>
            <a:spcAft>
              <a:spcPct val="35000"/>
            </a:spcAft>
            <a:buNone/>
          </a:pPr>
          <a:r>
            <a:rPr lang="en-GB" sz="1900" kern="1200" dirty="0"/>
            <a:t>Only use surveys when you have a large population 25-30 &gt; ; however for statistical validity 100+</a:t>
          </a:r>
          <a:endParaRPr lang="en-US" sz="1900" kern="1200" dirty="0"/>
        </a:p>
      </dsp:txBody>
      <dsp:txXfrm rot="10800000">
        <a:off x="0" y="1977404"/>
        <a:ext cx="4867132" cy="1296903"/>
      </dsp:txXfrm>
    </dsp:sp>
    <dsp:sp modelId="{F9F16F29-47AA-438E-9B0E-DD1E7B8FE61B}">
      <dsp:nvSpPr>
        <dsp:cNvPr id="0" name=""/>
        <dsp:cNvSpPr/>
      </dsp:nvSpPr>
      <dsp:spPr>
        <a:xfrm rot="10800000">
          <a:off x="0" y="928"/>
          <a:ext cx="4867132" cy="1995942"/>
        </a:xfrm>
        <a:prstGeom prst="upArrowCallout">
          <a:avLst/>
        </a:prstGeom>
        <a:solidFill>
          <a:schemeClr val="accent2">
            <a:hueOff val="-1455363"/>
            <a:satOff val="-83928"/>
            <a:lumOff val="862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5128" tIns="135128" rIns="135128" bIns="135128" numCol="1" spcCol="1270" anchor="ctr" anchorCtr="0">
          <a:noAutofit/>
        </a:bodyPr>
        <a:lstStyle/>
        <a:p>
          <a:pPr marL="0" lvl="0" indent="0" algn="ctr" defTabSz="844550">
            <a:lnSpc>
              <a:spcPct val="90000"/>
            </a:lnSpc>
            <a:spcBef>
              <a:spcPct val="0"/>
            </a:spcBef>
            <a:spcAft>
              <a:spcPct val="35000"/>
            </a:spcAft>
            <a:buNone/>
          </a:pPr>
          <a:r>
            <a:rPr lang="en-GB" sz="1900" kern="1200"/>
            <a:t>These generally include a series of questions with predetermined response choices (and Quantitative in nature) </a:t>
          </a:r>
          <a:endParaRPr lang="en-US" sz="1900" kern="1200"/>
        </a:p>
      </dsp:txBody>
      <dsp:txXfrm rot="10800000">
        <a:off x="0" y="928"/>
        <a:ext cx="4867132" cy="1296903"/>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EA84AFB-3DA2-4B11-8390-A0289B10333B}">
      <dsp:nvSpPr>
        <dsp:cNvPr id="0" name=""/>
        <dsp:cNvSpPr/>
      </dsp:nvSpPr>
      <dsp:spPr>
        <a:xfrm>
          <a:off x="0" y="0"/>
          <a:ext cx="4990727" cy="648652"/>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GB" sz="1700" kern="1200"/>
            <a:t>Participation is a Right: Why? </a:t>
          </a:r>
          <a:endParaRPr lang="en-US" sz="1700" kern="1200"/>
        </a:p>
      </dsp:txBody>
      <dsp:txXfrm>
        <a:off x="18998" y="18998"/>
        <a:ext cx="4214889" cy="610656"/>
      </dsp:txXfrm>
    </dsp:sp>
    <dsp:sp modelId="{38F9432C-E5A1-4852-AD8C-FFDABD725C95}">
      <dsp:nvSpPr>
        <dsp:cNvPr id="0" name=""/>
        <dsp:cNvSpPr/>
      </dsp:nvSpPr>
      <dsp:spPr>
        <a:xfrm>
          <a:off x="372684" y="738743"/>
          <a:ext cx="4990727" cy="648652"/>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GB" sz="1700" kern="1200"/>
            <a:t>Better Knowledge of Views and Perspectives to inform practice </a:t>
          </a:r>
          <a:endParaRPr lang="en-US" sz="1700" kern="1200"/>
        </a:p>
      </dsp:txBody>
      <dsp:txXfrm>
        <a:off x="391682" y="757741"/>
        <a:ext cx="4158422" cy="610656"/>
      </dsp:txXfrm>
    </dsp:sp>
    <dsp:sp modelId="{30AC889D-9EA5-40AD-951F-3521F88F8D0F}">
      <dsp:nvSpPr>
        <dsp:cNvPr id="0" name=""/>
        <dsp:cNvSpPr/>
      </dsp:nvSpPr>
      <dsp:spPr>
        <a:xfrm>
          <a:off x="745368" y="1477486"/>
          <a:ext cx="4990727" cy="648652"/>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GB" sz="1700" kern="1200"/>
            <a:t>More Effective action </a:t>
          </a:r>
          <a:endParaRPr lang="en-US" sz="1700" kern="1200"/>
        </a:p>
      </dsp:txBody>
      <dsp:txXfrm>
        <a:off x="764366" y="1496484"/>
        <a:ext cx="4158422" cy="610656"/>
      </dsp:txXfrm>
    </dsp:sp>
    <dsp:sp modelId="{6905E941-CBAB-4923-8316-E06781C810AF}">
      <dsp:nvSpPr>
        <dsp:cNvPr id="0" name=""/>
        <dsp:cNvSpPr/>
      </dsp:nvSpPr>
      <dsp:spPr>
        <a:xfrm>
          <a:off x="1118052" y="2216229"/>
          <a:ext cx="4990727" cy="648652"/>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GB" sz="1700" kern="1200"/>
            <a:t>Measure  properly how effective we are</a:t>
          </a:r>
          <a:endParaRPr lang="en-US" sz="1700" kern="1200"/>
        </a:p>
      </dsp:txBody>
      <dsp:txXfrm>
        <a:off x="1137050" y="2235227"/>
        <a:ext cx="4158422" cy="610656"/>
      </dsp:txXfrm>
    </dsp:sp>
    <dsp:sp modelId="{BFDAB02D-F1C0-472C-830A-E7F42E148790}">
      <dsp:nvSpPr>
        <dsp:cNvPr id="0" name=""/>
        <dsp:cNvSpPr/>
      </dsp:nvSpPr>
      <dsp:spPr>
        <a:xfrm>
          <a:off x="1490736" y="2954972"/>
          <a:ext cx="4990727" cy="648652"/>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GB" sz="1700" kern="1200"/>
            <a:t>Empowering children and Young People </a:t>
          </a:r>
          <a:endParaRPr lang="en-US" sz="1700" kern="1200"/>
        </a:p>
      </dsp:txBody>
      <dsp:txXfrm>
        <a:off x="1509734" y="2973970"/>
        <a:ext cx="4158422" cy="610656"/>
      </dsp:txXfrm>
    </dsp:sp>
    <dsp:sp modelId="{CCF22AEE-D1A9-43BB-9106-226D34CF089E}">
      <dsp:nvSpPr>
        <dsp:cNvPr id="0" name=""/>
        <dsp:cNvSpPr/>
      </dsp:nvSpPr>
      <dsp:spPr>
        <a:xfrm>
          <a:off x="4569103" y="473876"/>
          <a:ext cx="421624" cy="421624"/>
        </a:xfrm>
        <a:prstGeom prst="downArrow">
          <a:avLst>
            <a:gd name="adj1" fmla="val 55000"/>
            <a:gd name="adj2" fmla="val 45000"/>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4130" tIns="24130" rIns="24130" bIns="24130" numCol="1" spcCol="1270" anchor="ctr" anchorCtr="0">
          <a:noAutofit/>
        </a:bodyPr>
        <a:lstStyle/>
        <a:p>
          <a:pPr marL="0" lvl="0" indent="0" algn="ctr" defTabSz="844550">
            <a:lnSpc>
              <a:spcPct val="90000"/>
            </a:lnSpc>
            <a:spcBef>
              <a:spcPct val="0"/>
            </a:spcBef>
            <a:spcAft>
              <a:spcPct val="35000"/>
            </a:spcAft>
            <a:buNone/>
          </a:pPr>
          <a:endParaRPr lang="en-US" sz="1900" kern="1200"/>
        </a:p>
      </dsp:txBody>
      <dsp:txXfrm>
        <a:off x="4663968" y="473876"/>
        <a:ext cx="231894" cy="317272"/>
      </dsp:txXfrm>
    </dsp:sp>
    <dsp:sp modelId="{4818840A-BBE5-47B6-AE73-B4E78667B72D}">
      <dsp:nvSpPr>
        <dsp:cNvPr id="0" name=""/>
        <dsp:cNvSpPr/>
      </dsp:nvSpPr>
      <dsp:spPr>
        <a:xfrm>
          <a:off x="4941787" y="1212619"/>
          <a:ext cx="421624" cy="421624"/>
        </a:xfrm>
        <a:prstGeom prst="downArrow">
          <a:avLst>
            <a:gd name="adj1" fmla="val 55000"/>
            <a:gd name="adj2" fmla="val 45000"/>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4130" tIns="24130" rIns="24130" bIns="24130" numCol="1" spcCol="1270" anchor="ctr" anchorCtr="0">
          <a:noAutofit/>
        </a:bodyPr>
        <a:lstStyle/>
        <a:p>
          <a:pPr marL="0" lvl="0" indent="0" algn="ctr" defTabSz="844550">
            <a:lnSpc>
              <a:spcPct val="90000"/>
            </a:lnSpc>
            <a:spcBef>
              <a:spcPct val="0"/>
            </a:spcBef>
            <a:spcAft>
              <a:spcPct val="35000"/>
            </a:spcAft>
            <a:buNone/>
          </a:pPr>
          <a:endParaRPr lang="en-US" sz="1900" kern="1200"/>
        </a:p>
      </dsp:txBody>
      <dsp:txXfrm>
        <a:off x="5036652" y="1212619"/>
        <a:ext cx="231894" cy="317272"/>
      </dsp:txXfrm>
    </dsp:sp>
    <dsp:sp modelId="{81B02BCF-BC82-4C62-B5E4-6A3B200D3C7D}">
      <dsp:nvSpPr>
        <dsp:cNvPr id="0" name=""/>
        <dsp:cNvSpPr/>
      </dsp:nvSpPr>
      <dsp:spPr>
        <a:xfrm>
          <a:off x="5314471" y="1940552"/>
          <a:ext cx="421624" cy="421624"/>
        </a:xfrm>
        <a:prstGeom prst="downArrow">
          <a:avLst>
            <a:gd name="adj1" fmla="val 55000"/>
            <a:gd name="adj2" fmla="val 45000"/>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4130" tIns="24130" rIns="24130" bIns="24130" numCol="1" spcCol="1270" anchor="ctr" anchorCtr="0">
          <a:noAutofit/>
        </a:bodyPr>
        <a:lstStyle/>
        <a:p>
          <a:pPr marL="0" lvl="0" indent="0" algn="ctr" defTabSz="844550">
            <a:lnSpc>
              <a:spcPct val="90000"/>
            </a:lnSpc>
            <a:spcBef>
              <a:spcPct val="0"/>
            </a:spcBef>
            <a:spcAft>
              <a:spcPct val="35000"/>
            </a:spcAft>
            <a:buNone/>
          </a:pPr>
          <a:endParaRPr lang="en-US" sz="1900" kern="1200"/>
        </a:p>
      </dsp:txBody>
      <dsp:txXfrm>
        <a:off x="5409336" y="1940552"/>
        <a:ext cx="231894" cy="317272"/>
      </dsp:txXfrm>
    </dsp:sp>
    <dsp:sp modelId="{B494ECCD-4F6E-43C8-AF37-5F81C0B9FB67}">
      <dsp:nvSpPr>
        <dsp:cNvPr id="0" name=""/>
        <dsp:cNvSpPr/>
      </dsp:nvSpPr>
      <dsp:spPr>
        <a:xfrm>
          <a:off x="5687155" y="2686502"/>
          <a:ext cx="421624" cy="421624"/>
        </a:xfrm>
        <a:prstGeom prst="downArrow">
          <a:avLst>
            <a:gd name="adj1" fmla="val 55000"/>
            <a:gd name="adj2" fmla="val 45000"/>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4130" tIns="24130" rIns="24130" bIns="24130" numCol="1" spcCol="1270" anchor="ctr" anchorCtr="0">
          <a:noAutofit/>
        </a:bodyPr>
        <a:lstStyle/>
        <a:p>
          <a:pPr marL="0" lvl="0" indent="0" algn="ctr" defTabSz="844550">
            <a:lnSpc>
              <a:spcPct val="90000"/>
            </a:lnSpc>
            <a:spcBef>
              <a:spcPct val="0"/>
            </a:spcBef>
            <a:spcAft>
              <a:spcPct val="35000"/>
            </a:spcAft>
            <a:buNone/>
          </a:pPr>
          <a:endParaRPr lang="en-US" sz="1900" kern="1200"/>
        </a:p>
      </dsp:txBody>
      <dsp:txXfrm>
        <a:off x="5782020" y="2686502"/>
        <a:ext cx="231894" cy="317272"/>
      </dsp:txXfrm>
    </dsp:sp>
  </dsp:spTree>
</dsp:drawing>
</file>

<file path=ppt/diagrams/layout1.xml><?xml version="1.0" encoding="utf-8"?>
<dgm:layoutDef xmlns:dgm="http://schemas.openxmlformats.org/drawingml/2006/diagram" xmlns:a="http://schemas.openxmlformats.org/drawingml/2006/main" uniqueId="urn:microsoft.com/office/officeart/2005/8/layout/cycle6">
  <dgm:title val=""/>
  <dgm:desc val=""/>
  <dgm:catLst>
    <dgm:cat type="cycle" pri="4000"/>
    <dgm:cat type="relationship" pri="24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cycle">
    <dgm:varLst>
      <dgm:dir/>
      <dgm:resizeHandles val="exact"/>
    </dgm:varLst>
    <dgm:choose name="Name0">
      <dgm:if name="Name1" func="var" arg="dir" op="equ" val="norm">
        <dgm:choose name="Name2">
          <dgm:if name="Name3" axis="ch" ptType="node" func="cnt" op="gt" val="2">
            <dgm:alg type="cycle">
              <dgm:param type="stAng" val="0"/>
              <dgm:param type="spanAng" val="360"/>
            </dgm:alg>
          </dgm:if>
          <dgm:else name="Name4">
            <dgm:alg type="cycle">
              <dgm:param type="stAng" val="-90"/>
              <dgm:param type="spanAng" val="360"/>
            </dgm:alg>
          </dgm:else>
        </dgm:choose>
      </dgm:if>
      <dgm:else name="Name5">
        <dgm:choose name="Name6">
          <dgm:if name="Name7" axis="ch" ptType="node" func="cnt" op="gt" val="2">
            <dgm:alg type="cycle">
              <dgm:param type="stAng" val="0"/>
              <dgm:param type="spanAng" val="-360"/>
            </dgm:alg>
          </dgm:if>
          <dgm:else name="Name8">
            <dgm:alg type="cycle">
              <dgm:param type="stAng" val="90"/>
              <dgm:param type="spanAng" val="-360"/>
            </dgm:alg>
          </dgm:else>
        </dgm:choose>
      </dgm:else>
    </dgm:choose>
    <dgm:shape xmlns:r="http://schemas.openxmlformats.org/officeDocument/2006/relationships" r:blip="">
      <dgm:adjLst/>
    </dgm:shape>
    <dgm:presOf/>
    <dgm:choose name="Name9">
      <dgm:if name="Name10" func="var" arg="dir" op="equ" val="norm">
        <dgm:constrLst>
          <dgm:constr type="w" for="ch" forName="node" refType="w"/>
          <dgm:constr type="w" for="ch" ptType="sibTrans" refType="w" refFor="ch" refForName="node" op="equ" fact="0.3"/>
          <dgm:constr type="diam" for="ch" ptType="sibTrans" refType="diam" op="equ"/>
          <dgm:constr type="sibSp" refType="w" refFor="ch" refForName="node" op="equ" fact="0.15"/>
          <dgm:constr type="w" for="ch" forName="spNode" refType="sibSp" fact="1.6"/>
          <dgm:constr type="primFontSz" for="ch" forName="node" op="equ" val="65"/>
        </dgm:constrLst>
      </dgm:if>
      <dgm:else name="Name11">
        <dgm:constrLst>
          <dgm:constr type="w" for="ch" forName="node" refType="w"/>
          <dgm:constr type="w" for="ch" ptType="sibTrans" refType="w" refFor="ch" refForName="node" op="equ" fact="0.3"/>
          <dgm:constr type="diam" for="ch" ptType="sibTrans" refType="diam" op="equ" fact="-1"/>
          <dgm:constr type="sibSp" refType="w" refFor="ch" refForName="node" op="equ" fact="0.15"/>
          <dgm:constr type="w" for="ch" forName="spNode" refType="sibSp" fact="1.6"/>
          <dgm:constr type="primFontSz" for="ch" forName="node" op="equ" val="65"/>
        </dgm:constrLst>
      </dgm:else>
    </dgm:choose>
    <dgm:ruleLst/>
    <dgm:forEach name="Name12" axis="ch" ptType="node">
      <dgm:layoutNode name="node">
        <dgm:varLst>
          <dgm:bulletEnabled val="1"/>
        </dgm:varLst>
        <dgm:alg type="tx"/>
        <dgm:shape xmlns:r="http://schemas.openxmlformats.org/officeDocument/2006/relationships" type="roundRect" r:blip="">
          <dgm:adjLst/>
        </dgm:shape>
        <dgm:presOf axis="desOrSelf" ptType="node"/>
        <dgm:constrLst>
          <dgm:constr type="h" refType="w" fact="0.65"/>
          <dgm:constr type="tMarg" refType="primFontSz" fact="0.3"/>
          <dgm:constr type="bMarg" refType="primFontSz" fact="0.3"/>
          <dgm:constr type="lMarg" refType="primFontSz" fact="0.3"/>
          <dgm:constr type="rMarg" refType="primFontSz" fact="0.3"/>
        </dgm:constrLst>
        <dgm:ruleLst>
          <dgm:rule type="primFontSz" val="5" fact="NaN" max="NaN"/>
        </dgm:ruleLst>
      </dgm:layoutNode>
      <dgm:choose name="Name13">
        <dgm:if name="Name14" axis="par ch" ptType="doc node" func="cnt" op="gt" val="1">
          <dgm:layoutNode name="spNode">
            <dgm:alg type="sp"/>
            <dgm:shape xmlns:r="http://schemas.openxmlformats.org/officeDocument/2006/relationships" r:blip="">
              <dgm:adjLst/>
            </dgm:shape>
            <dgm:presOf/>
            <dgm:constrLst>
              <dgm:constr type="h" refType="w"/>
            </dgm:constrLst>
            <dgm:ruleLst/>
          </dgm:layoutNode>
          <dgm:forEach name="Name15" axis="followSib" ptType="sibTrans" hideLastTrans="0" cnt="1">
            <dgm:layoutNode name="sibTrans">
              <dgm:alg type="conn">
                <dgm:param type="dim" val="1D"/>
                <dgm:param type="connRout" val="curve"/>
                <dgm:param type="begPts" val="radial"/>
                <dgm:param type="endPts" val="radial"/>
                <dgm:param type="endSty" val="noArr"/>
              </dgm:alg>
              <dgm:shape xmlns:r="http://schemas.openxmlformats.org/officeDocument/2006/relationships" type="conn" r:blip="">
                <dgm:adjLst/>
              </dgm:shape>
              <dgm:presOf axis="self"/>
              <dgm:constrLst>
                <dgm:constr type="h" refType="w" fact="0.65"/>
                <dgm:constr type="connDist"/>
                <dgm:constr type="begPad" refType="connDist" fact="0.01"/>
                <dgm:constr type="endPad" refType="connDist" fact="0.01"/>
              </dgm:constrLst>
              <dgm:ruleLst/>
            </dgm:layoutNode>
          </dgm:forEach>
        </dgm:if>
        <dgm:else name="Name16"/>
      </dgm:choose>
    </dgm:forEach>
  </dgm:layoutNode>
</dgm:layoutDef>
</file>

<file path=ppt/diagrams/layout2.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matrix3">
  <dgm:title val=""/>
  <dgm:desc val=""/>
  <dgm:catLst>
    <dgm:cat type="matrix" pri="1000"/>
    <dgm:cat type="convert" pri="18000"/>
  </dgm:catLst>
  <dgm:samp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0" destOrd="0"/>
        <dgm:cxn modelId="8" srcId="0" destId="4" srcOrd="1" destOrd="0"/>
      </dgm:cxnLst>
      <dgm:bg/>
      <dgm:whole/>
    </dgm:dataModel>
  </dgm:sampData>
  <dgm:styleData useDef="1">
    <dgm:dataModel>
      <dgm:ptLst/>
      <dgm:bg/>
      <dgm:whole/>
    </dgm:dataModel>
  </dgm:styleData>
  <dgm:clrData useDef="1">
    <dgm:dataModel>
      <dgm:ptLst/>
      <dgm:bg/>
      <dgm:whole/>
    </dgm:dataModel>
  </dgm:clrData>
  <dgm:layoutNode name="matrix">
    <dgm:varLst>
      <dgm:chMax val="1"/>
      <dgm:dir/>
      <dgm:resizeHandles val="exact"/>
    </dgm:varLst>
    <dgm:alg type="composite">
      <dgm:param type="ar" val="1"/>
    </dgm:alg>
    <dgm:shape xmlns:r="http://schemas.openxmlformats.org/officeDocument/2006/relationships" r:blip="">
      <dgm:adjLst/>
    </dgm:shape>
    <dgm:presOf/>
    <dgm:choose name="Name0">
      <dgm:if name="Name1" func="var" arg="dir" op="equ" val="norm">
        <dgm:constrLst>
          <dgm:constr type="w" for="ch" forName="diamond" refType="w"/>
          <dgm:constr type="h" for="ch" forName="diamond" refType="h"/>
          <dgm:constr type="w" for="ch" forName="quad1" refType="w" fact="0.39"/>
          <dgm:constr type="h" for="ch" forName="quad1" refType="h" fact="0.39"/>
          <dgm:constr type="ctrX" for="ch" forName="quad1" refType="w" fact="0.29"/>
          <dgm:constr type="ctrY" for="ch" forName="quad1" refType="h" fact="0.29"/>
          <dgm:constr type="w" for="ch" forName="quad2" refType="w" fact="0.39"/>
          <dgm:constr type="h" for="ch" forName="quad2" refType="h" fact="0.39"/>
          <dgm:constr type="ctrX" for="ch" forName="quad2" refType="w" fact="0.71"/>
          <dgm:constr type="ctrY" for="ch" forName="quad2" refType="h" fact="0.29"/>
          <dgm:constr type="w" for="ch" forName="quad3" refType="w" fact="0.39"/>
          <dgm:constr type="h" for="ch" forName="quad3" refType="h" fact="0.39"/>
          <dgm:constr type="ctrX" for="ch" forName="quad3" refType="w" fact="0.29"/>
          <dgm:constr type="ctrY" for="ch" forName="quad3" refType="h" fact="0.71"/>
          <dgm:constr type="w" for="ch" forName="quad4" refType="w" fact="0.39"/>
          <dgm:constr type="h" for="ch" forName="quad4" refType="h" fact="0.39"/>
          <dgm:constr type="ctrX" for="ch" forName="quad4" refType="w" fact="0.71"/>
          <dgm:constr type="ctrY" for="ch" forName="quad4" refType="h" fact="0.71"/>
          <dgm:constr type="primFontSz" for="des" ptType="node" op="equ" val="65"/>
        </dgm:constrLst>
      </dgm:if>
      <dgm:else name="Name2">
        <dgm:constrLst>
          <dgm:constr type="w" for="ch" forName="diamond" refType="w"/>
          <dgm:constr type="h" for="ch" forName="diamond" refType="h"/>
          <dgm:constr type="w" for="ch" forName="quad1" refType="w" fact="0.39"/>
          <dgm:constr type="h" for="ch" forName="quad1" refType="h" fact="0.39"/>
          <dgm:constr type="ctrX" for="ch" forName="quad1" refType="w" fact="0.71"/>
          <dgm:constr type="ctrY" for="ch" forName="quad1" refType="h" fact="0.29"/>
          <dgm:constr type="w" for="ch" forName="quad2" refType="w" fact="0.39"/>
          <dgm:constr type="h" for="ch" forName="quad2" refType="h" fact="0.39"/>
          <dgm:constr type="ctrX" for="ch" forName="quad2" refType="w" fact="0.29"/>
          <dgm:constr type="ctrY" for="ch" forName="quad2" refType="h" fact="0.29"/>
          <dgm:constr type="w" for="ch" forName="quad3" refType="w" fact="0.39"/>
          <dgm:constr type="h" for="ch" forName="quad3" refType="h" fact="0.39"/>
          <dgm:constr type="ctrX" for="ch" forName="quad3" refType="w" fact="0.71"/>
          <dgm:constr type="ctrY" for="ch" forName="quad3" refType="h" fact="0.71"/>
          <dgm:constr type="w" for="ch" forName="quad4" refType="w" fact="0.39"/>
          <dgm:constr type="h" for="ch" forName="quad4" refType="h" fact="0.39"/>
          <dgm:constr type="ctrX" for="ch" forName="quad4" refType="w" fact="0.29"/>
          <dgm:constr type="ctrY" for="ch" forName="quad4" refType="h" fact="0.71"/>
          <dgm:constr type="primFontSz" for="des" ptType="node" op="equ" val="65"/>
        </dgm:constrLst>
      </dgm:else>
    </dgm:choose>
    <dgm:ruleLst/>
    <dgm:choose name="Name3">
      <dgm:if name="Name4" axis="ch" ptType="node" func="cnt" op="gte" val="1">
        <dgm:layoutNode name="diamond" styleLbl="bgShp">
          <dgm:alg type="sp"/>
          <dgm:shape xmlns:r="http://schemas.openxmlformats.org/officeDocument/2006/relationships" type="diamond" r:blip="">
            <dgm:adjLst/>
          </dgm:shape>
          <dgm:presOf/>
          <dgm:constrLst>
            <dgm:constr type="w" refType="h" op="equ"/>
          </dgm:constrLst>
          <dgm:ruleLst/>
        </dgm:layoutNode>
        <dgm:layoutNode name="quad1">
          <dgm:varLst>
            <dgm:chMax val="0"/>
            <dgm:chPref val="0"/>
            <dgm:bulletEnabled val="1"/>
          </dgm:varLst>
          <dgm:alg type="tx"/>
          <dgm:shape xmlns:r="http://schemas.openxmlformats.org/officeDocument/2006/relationships" type="roundRect" r:blip="">
            <dgm:adjLst/>
          </dgm:shape>
          <dgm:presOf axis="ch desOrSelf" ptType="node node" st="1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2">
          <dgm:varLst>
            <dgm:chMax val="0"/>
            <dgm:chPref val="0"/>
            <dgm:bulletEnabled val="1"/>
          </dgm:varLst>
          <dgm:alg type="tx"/>
          <dgm:shape xmlns:r="http://schemas.openxmlformats.org/officeDocument/2006/relationships" type="roundRect" r:blip="">
            <dgm:adjLst/>
          </dgm:shape>
          <dgm:presOf axis="ch desOrSelf" ptType="node node" st="2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3">
          <dgm:varLst>
            <dgm:chMax val="0"/>
            <dgm:chPref val="0"/>
            <dgm:bulletEnabled val="1"/>
          </dgm:varLst>
          <dgm:alg type="tx"/>
          <dgm:shape xmlns:r="http://schemas.openxmlformats.org/officeDocument/2006/relationships" type="roundRect" r:blip="">
            <dgm:adjLst/>
          </dgm:shape>
          <dgm:presOf axis="ch desOrSelf" ptType="node node" st="3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4">
          <dgm:varLst>
            <dgm:chMax val="0"/>
            <dgm:chPref val="0"/>
            <dgm:bulletEnabled val="1"/>
          </dgm:varLst>
          <dgm:alg type="tx"/>
          <dgm:shape xmlns:r="http://schemas.openxmlformats.org/officeDocument/2006/relationships" type="roundRect" r:blip="">
            <dgm:adjLst/>
          </dgm:shape>
          <dgm:presOf axis="ch desOrSelf" ptType="node node" st="4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if>
      <dgm:else name="Name5"/>
    </dgm:choose>
  </dgm:layoutNode>
</dgm:layoutDef>
</file>

<file path=ppt/diagrams/layout4.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5.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6.xml><?xml version="1.0" encoding="utf-8"?>
<dgm:layoutDef xmlns:dgm="http://schemas.openxmlformats.org/drawingml/2006/diagram" xmlns:a="http://schemas.openxmlformats.org/drawingml/2006/main" uniqueId="urn:microsoft.com/office/officeart/2005/8/layout/process4">
  <dgm:title val=""/>
  <dgm:desc val=""/>
  <dgm:catLst>
    <dgm:cat type="process" pri="16000"/>
    <dgm:cat type="list" pri="2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65"/>
      <dgm:constr type="primFontSz" for="des" forName="parentTextArrow" refType="primFontSz" refFor="des" refForName="parentTextBox" op="equ"/>
      <dgm:constr type="primFontSz" for="des" forName="childTextArrow" val="65"/>
      <dgm:constr type="primFontSz" for="des" forName="childTextBox" refType="primFontSz" refFor="des" refForName="childTex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hoose name="Name4">
              <dgm:if name="Name5" axis="ch" ptType="node" func="cnt" op="gte" val="1">
                <dgm:constrLst>
                  <dgm:constr type="w" for="ch" forName="parentTextBox" refType="w"/>
                  <dgm:constr type="h" for="ch" forName="parentTextBox" refType="h" fact="0.54"/>
                  <dgm:constr type="t" for="ch" forName="parentTextBox"/>
                  <dgm:constr type="w" for="ch" forName="entireBox" refType="w"/>
                  <dgm:constr type="h" for="ch" forName="entireBox" refType="h"/>
                  <dgm:constr type="w" for="ch" forName="descendantBox" refType="w"/>
                  <dgm:constr type="b" for="ch" forName="descendantBox" refType="h" fact="0.98"/>
                  <dgm:constr type="h" for="ch" forName="descendantBox" refType="h" fact="0.46"/>
                </dgm:constrLst>
              </dgm:if>
              <dgm:else name="Name6">
                <dgm:constrLst>
                  <dgm:constr type="w" for="ch" forName="parentTextBox" refType="w"/>
                  <dgm:constr type="h" for="ch" forName="parentTextBox" refType="h"/>
                </dgm:constrLst>
              </dgm:else>
            </dgm:choose>
            <dgm:ruleLst/>
            <dgm:layoutNode name="parentTextBox">
              <dgm:alg type="tx"/>
              <dgm:choose name="Name7">
                <dgm:if name="Name8" axis="ch" ptType="node" func="cnt" op="gte" val="1">
                  <dgm:shape xmlns:r="http://schemas.openxmlformats.org/officeDocument/2006/relationships" type="rect" r:blip="" zOrderOff="1" hideGeom="1">
                    <dgm:adjLst/>
                  </dgm:shape>
                </dgm:if>
                <dgm:else name="Name9">
                  <dgm:shape xmlns:r="http://schemas.openxmlformats.org/officeDocument/2006/relationships" type="rect" r:blip="">
                    <dgm:adjLst/>
                  </dgm:shape>
                </dgm:else>
              </dgm:choose>
              <dgm:presOf axis="self"/>
              <dgm:constrLst/>
              <dgm:ruleLst>
                <dgm:rule type="primFontSz" val="5" fact="NaN" max="NaN"/>
              </dgm:ruleLst>
            </dgm:layoutNode>
            <dgm:choose name="Name10">
              <dgm:if name="Name11" axis="ch" ptType="node" func="cnt" op="gte" val="1">
                <dgm:layoutNode name="entireBox">
                  <dgm:alg type="sp"/>
                  <dgm:shape xmlns:r="http://schemas.openxmlformats.org/officeDocument/2006/relationships" type="rect" r:blip="">
                    <dgm:adjLst/>
                  </dgm:shape>
                  <dgm:presOf axis="self"/>
                  <dgm:constrLst/>
                  <dgm:ruleLst/>
                </dgm:layoutNode>
                <dgm:layoutNode name="descendantBox" styleLbl="fgAccFollowNode1">
                  <dgm:choose name="Name12">
                    <dgm:if name="Name13" func="var" arg="dir" op="equ" val="norm">
                      <dgm:alg type="lin"/>
                    </dgm:if>
                    <dgm:else name="Name14">
                      <dgm:alg type="lin">
                        <dgm:param type="linDir" val="fromR"/>
                      </dgm:alg>
                    </dgm:else>
                  </dgm:choose>
                  <dgm:shape xmlns:r="http://schemas.openxmlformats.org/officeDocument/2006/relationships" r:blip="">
                    <dgm:adjLst/>
                  </dgm:shape>
                  <dgm:presOf/>
                  <dgm:constrLst>
                    <dgm:constr type="w" for="ch" forName="childTextBox" refType="w"/>
                    <dgm:constr type="h" for="ch" forName="childTextBox" refType="h"/>
                  </dgm:constrLst>
                  <dgm:ruleLst/>
                  <dgm:forEach name="Name15" axis="ch" ptType="node">
                    <dgm:layoutNode name="childTextBox"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16"/>
            </dgm:choose>
          </dgm:layoutNode>
        </dgm:if>
        <dgm:else name="Name17">
          <dgm:layoutNode name="arrowAndChildren">
            <dgm:alg type="composite"/>
            <dgm:shape xmlns:r="http://schemas.openxmlformats.org/officeDocument/2006/relationships" r:blip="">
              <dgm:adjLst/>
            </dgm:shape>
            <dgm:presOf/>
            <dgm:choose name="Name18">
              <dgm:if name="Name19" axis="ch" ptType="node" func="cnt" op="gte" val="1">
                <dgm:constrLst>
                  <dgm:constr type="w" for="ch" forName="parentTextArrow" refType="w"/>
                  <dgm:constr type="t" for="ch" forName="parentTextArrow"/>
                  <dgm:constr type="h" for="ch" forName="parentTextArrow" refType="h" fact="0.351"/>
                  <dgm:constr type="w" for="ch" forName="arrow" refType="w"/>
                  <dgm:constr type="h" for="ch" forName="arrow" refType="h"/>
                  <dgm:constr type="w" for="ch" forName="descendantArrow" refType="w"/>
                  <dgm:constr type="b" for="ch" forName="descendantArrow" refType="h" fact="0.65"/>
                  <dgm:constr type="h" for="ch" forName="descendantArrow" refType="h" fact="0.299"/>
                </dgm:constrLst>
              </dgm:if>
              <dgm:else name="Name20">
                <dgm:constrLst>
                  <dgm:constr type="w" for="ch" forName="parentTextArrow" refType="w"/>
                  <dgm:constr type="h" for="ch" forName="parentTextArrow" refType="h"/>
                </dgm:constrLst>
              </dgm:else>
            </dgm:choose>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ruleLst>
                <dgm:rule type="primFontSz" val="5" fact="NaN" max="NaN"/>
              </dgm:ruleLst>
            </dgm:layoutNode>
            <dgm:choose name="Name24">
              <dgm:if name="Name25" axis="ch" ptType="node" func="cnt" op="gte" val="1">
                <dgm:layoutNode name="arrow">
                  <dgm:alg type="sp"/>
                  <dgm:shape xmlns:r="http://schemas.openxmlformats.org/officeDocument/2006/relationships" rot="180" type="upArrowCallout" r:blip="">
                    <dgm:adjLst/>
                  </dgm:shape>
                  <dgm:presOf axis="self"/>
                  <dgm:constrLst/>
                  <dgm:ruleLst/>
                </dgm:layoutNode>
                <dgm:layoutNode name="descendantArrow">
                  <dgm:choose name="Name26">
                    <dgm:if name="Name27" func="var" arg="dir" op="equ" val="norm">
                      <dgm:alg type="lin"/>
                    </dgm:if>
                    <dgm:else name="Name28">
                      <dgm:alg type="lin">
                        <dgm:param type="linDir" val="fromR"/>
                      </dgm:alg>
                    </dgm:else>
                  </dgm:choose>
                  <dgm:shape xmlns:r="http://schemas.openxmlformats.org/officeDocument/2006/relationships" r:blip="">
                    <dgm:adjLst/>
                  </dgm:shape>
                  <dgm:presOf/>
                  <dgm:constrLst>
                    <dgm:constr type="w" for="ch" forName="childTextArrow" refType="w"/>
                    <dgm:constr type="h" for="ch" forName="childTextArrow" refType="h"/>
                  </dgm:constrLst>
                  <dgm:ruleLst/>
                  <dgm:forEach name="Name29" axis="ch" ptType="node">
                    <dgm:layoutNode name="childTextArrow"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30"/>
            </dgm:choos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layout7.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938" cy="496411"/>
          </a:xfrm>
          <a:prstGeom prst="rect">
            <a:avLst/>
          </a:prstGeom>
        </p:spPr>
        <p:txBody>
          <a:bodyPr vert="horz" lIns="91440" tIns="45720" rIns="91440" bIns="45720" rtlCol="0"/>
          <a:lstStyle>
            <a:lvl1pPr algn="l">
              <a:defRPr sz="1200"/>
            </a:lvl1pPr>
          </a:lstStyle>
          <a:p>
            <a:endParaRPr lang="cy-GB"/>
          </a:p>
        </p:txBody>
      </p:sp>
      <p:sp>
        <p:nvSpPr>
          <p:cNvPr id="3" name="Date Placeholder 2"/>
          <p:cNvSpPr>
            <a:spLocks noGrp="1"/>
          </p:cNvSpPr>
          <p:nvPr>
            <p:ph type="dt" sz="quarter" idx="1"/>
          </p:nvPr>
        </p:nvSpPr>
        <p:spPr>
          <a:xfrm>
            <a:off x="3777607" y="0"/>
            <a:ext cx="2889938" cy="496411"/>
          </a:xfrm>
          <a:prstGeom prst="rect">
            <a:avLst/>
          </a:prstGeom>
        </p:spPr>
        <p:txBody>
          <a:bodyPr vert="horz" lIns="91440" tIns="45720" rIns="91440" bIns="45720" rtlCol="0"/>
          <a:lstStyle>
            <a:lvl1pPr algn="r">
              <a:defRPr sz="1200"/>
            </a:lvl1pPr>
          </a:lstStyle>
          <a:p>
            <a:fld id="{34C6D140-28A0-495F-A6B2-8AD3FC1518F1}" type="datetimeFigureOut">
              <a:rPr lang="cy-GB" smtClean="0"/>
              <a:t>13/11/2025</a:t>
            </a:fld>
            <a:endParaRPr lang="cy-GB"/>
          </a:p>
        </p:txBody>
      </p:sp>
      <p:sp>
        <p:nvSpPr>
          <p:cNvPr id="4" name="Footer Placeholder 3"/>
          <p:cNvSpPr>
            <a:spLocks noGrp="1"/>
          </p:cNvSpPr>
          <p:nvPr>
            <p:ph type="ftr" sz="quarter" idx="2"/>
          </p:nvPr>
        </p:nvSpPr>
        <p:spPr>
          <a:xfrm>
            <a:off x="0" y="9430091"/>
            <a:ext cx="2889938" cy="496411"/>
          </a:xfrm>
          <a:prstGeom prst="rect">
            <a:avLst/>
          </a:prstGeom>
        </p:spPr>
        <p:txBody>
          <a:bodyPr vert="horz" lIns="91440" tIns="45720" rIns="91440" bIns="45720" rtlCol="0" anchor="b"/>
          <a:lstStyle>
            <a:lvl1pPr algn="l">
              <a:defRPr sz="1200"/>
            </a:lvl1pPr>
          </a:lstStyle>
          <a:p>
            <a:endParaRPr lang="cy-GB"/>
          </a:p>
        </p:txBody>
      </p:sp>
      <p:sp>
        <p:nvSpPr>
          <p:cNvPr id="5" name="Slide Number Placeholder 4"/>
          <p:cNvSpPr>
            <a:spLocks noGrp="1"/>
          </p:cNvSpPr>
          <p:nvPr>
            <p:ph type="sldNum" sz="quarter" idx="3"/>
          </p:nvPr>
        </p:nvSpPr>
        <p:spPr>
          <a:xfrm>
            <a:off x="3777607" y="9430091"/>
            <a:ext cx="2889938" cy="496411"/>
          </a:xfrm>
          <a:prstGeom prst="rect">
            <a:avLst/>
          </a:prstGeom>
        </p:spPr>
        <p:txBody>
          <a:bodyPr vert="horz" lIns="91440" tIns="45720" rIns="91440" bIns="45720" rtlCol="0" anchor="b"/>
          <a:lstStyle>
            <a:lvl1pPr algn="r">
              <a:defRPr sz="1200"/>
            </a:lvl1pPr>
          </a:lstStyle>
          <a:p>
            <a:fld id="{EC28CE32-06A6-4969-9F7D-AC74055FC0AE}" type="slidenum">
              <a:rPr lang="cy-GB" smtClean="0"/>
              <a:t>‹#›</a:t>
            </a:fld>
            <a:endParaRPr lang="cy-GB"/>
          </a:p>
        </p:txBody>
      </p:sp>
    </p:spTree>
    <p:extLst>
      <p:ext uri="{BB962C8B-B14F-4D97-AF65-F5344CB8AC3E}">
        <p14:creationId xmlns:p14="http://schemas.microsoft.com/office/powerpoint/2010/main" val="3444469306"/>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250" cy="498475"/>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778250" y="0"/>
            <a:ext cx="2889250" cy="498475"/>
          </a:xfrm>
          <a:prstGeom prst="rect">
            <a:avLst/>
          </a:prstGeom>
        </p:spPr>
        <p:txBody>
          <a:bodyPr vert="horz" lIns="91440" tIns="45720" rIns="91440" bIns="45720" rtlCol="0"/>
          <a:lstStyle>
            <a:lvl1pPr algn="r">
              <a:defRPr sz="1200"/>
            </a:lvl1pPr>
          </a:lstStyle>
          <a:p>
            <a:fld id="{AB12AB98-53BD-4278-BAA5-D4573FDA6F0F}" type="datetimeFigureOut">
              <a:rPr lang="en-GB" smtClean="0"/>
              <a:t>13/11/2025</a:t>
            </a:fld>
            <a:endParaRPr lang="en-GB"/>
          </a:p>
        </p:txBody>
      </p:sp>
      <p:sp>
        <p:nvSpPr>
          <p:cNvPr id="4" name="Slide Image Placeholder 3"/>
          <p:cNvSpPr>
            <a:spLocks noGrp="1" noRot="1" noChangeAspect="1"/>
          </p:cNvSpPr>
          <p:nvPr>
            <p:ph type="sldImg" idx="2"/>
          </p:nvPr>
        </p:nvSpPr>
        <p:spPr>
          <a:xfrm>
            <a:off x="1101725" y="1241425"/>
            <a:ext cx="4465638" cy="3349625"/>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66750" y="4778375"/>
            <a:ext cx="5335588" cy="3908425"/>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429750"/>
            <a:ext cx="2889250" cy="498475"/>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778250" y="9429750"/>
            <a:ext cx="2889250" cy="498475"/>
          </a:xfrm>
          <a:prstGeom prst="rect">
            <a:avLst/>
          </a:prstGeom>
        </p:spPr>
        <p:txBody>
          <a:bodyPr vert="horz" lIns="91440" tIns="45720" rIns="91440" bIns="45720" rtlCol="0" anchor="b"/>
          <a:lstStyle>
            <a:lvl1pPr algn="r">
              <a:defRPr sz="1200"/>
            </a:lvl1pPr>
          </a:lstStyle>
          <a:p>
            <a:fld id="{98550D84-3AC6-4358-A4B4-5CA78A975537}" type="slidenum">
              <a:rPr lang="en-GB" smtClean="0"/>
              <a:t>‹#›</a:t>
            </a:fld>
            <a:endParaRPr lang="en-GB"/>
          </a:p>
        </p:txBody>
      </p:sp>
    </p:spTree>
    <p:extLst>
      <p:ext uri="{BB962C8B-B14F-4D97-AF65-F5344CB8AC3E}">
        <p14:creationId xmlns:p14="http://schemas.microsoft.com/office/powerpoint/2010/main" val="188758990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5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7"/>
          <p:cNvSpPr txBox="1"/>
          <p:nvPr/>
        </p:nvSpPr>
        <p:spPr>
          <a:xfrm>
            <a:off x="3850438" y="9428578"/>
            <a:ext cx="2945659" cy="496332"/>
          </a:xfrm>
          <a:prstGeom prst="rect">
            <a:avLst/>
          </a:prstGeom>
          <a:noFill/>
          <a:ln>
            <a:noFill/>
          </a:ln>
        </p:spPr>
        <p:txBody>
          <a:bodyPr vert="horz" wrap="square" lIns="91440" tIns="45720" rIns="91440" bIns="45720" anchor="b" anchorCtr="0" compatLnSpc="1"/>
          <a:lstStyle/>
          <a:p>
            <a:pPr algn="r" hangingPunct="0">
              <a:defRPr sz="1800" b="0" i="0" u="none" strike="noStrike" kern="0" cap="none" spc="0" baseline="0">
                <a:solidFill>
                  <a:srgbClr val="000000"/>
                </a:solidFill>
                <a:uFillTx/>
              </a:defRPr>
            </a:pPr>
            <a:fld id="{4ACCDFCA-B779-4445-B95E-CF5A62BA97D8}" type="slidenum">
              <a:rPr kern="0">
                <a:solidFill>
                  <a:srgbClr val="000000"/>
                </a:solidFill>
              </a:rPr>
              <a:pPr algn="r" hangingPunct="0">
                <a:defRPr sz="1800" b="0" i="0" u="none" strike="noStrike" kern="0" cap="none" spc="0" baseline="0">
                  <a:solidFill>
                    <a:srgbClr val="000000"/>
                  </a:solidFill>
                  <a:uFillTx/>
                </a:defRPr>
              </a:pPr>
              <a:t>55</a:t>
            </a:fld>
            <a:endParaRPr lang="en-GB" sz="1200">
              <a:solidFill>
                <a:srgbClr val="000000"/>
              </a:solidFill>
              <a:latin typeface="Times New Roman" pitchFamily="18"/>
            </a:endParaRPr>
          </a:p>
        </p:txBody>
      </p:sp>
      <p:sp>
        <p:nvSpPr>
          <p:cNvPr id="3" name="Slide Image Placeholder 2"/>
          <p:cNvSpPr>
            <a:spLocks noGrp="1" noRot="1" noChangeAspect="1"/>
          </p:cNvSpPr>
          <p:nvPr>
            <p:ph type="sldImg"/>
          </p:nvPr>
        </p:nvSpPr>
        <p:spPr/>
      </p:sp>
      <p:sp>
        <p:nvSpPr>
          <p:cNvPr id="4" name="Rectangle 3"/>
          <p:cNvSpPr txBox="1">
            <a:spLocks noGrp="1"/>
          </p:cNvSpPr>
          <p:nvPr>
            <p:ph type="body" sz="quarter" idx="1"/>
          </p:nvPr>
        </p:nvSpPr>
        <p:spPr/>
        <p:txBody>
          <a:bodyPr/>
          <a:lstStyle/>
          <a:p>
            <a:endParaRPr lang="en-US" dirty="0"/>
          </a:p>
        </p:txBody>
      </p:sp>
    </p:spTree>
    <p:extLst>
      <p:ext uri="{BB962C8B-B14F-4D97-AF65-F5344CB8AC3E}">
        <p14:creationId xmlns:p14="http://schemas.microsoft.com/office/powerpoint/2010/main" val="216252763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C17D5B-AA20-905D-A07B-1FC77A9B1EFE}"/>
              </a:ext>
            </a:extLst>
          </p:cNvPr>
          <p:cNvSpPr>
            <a:spLocks noGrp="1"/>
          </p:cNvSpPr>
          <p:nvPr>
            <p:ph type="ctrTitle"/>
          </p:nvPr>
        </p:nvSpPr>
        <p:spPr>
          <a:xfrm>
            <a:off x="1143000" y="1122363"/>
            <a:ext cx="6858000" cy="2387600"/>
          </a:xfrm>
        </p:spPr>
        <p:txBody>
          <a:bodyPr anchor="b"/>
          <a:lstStyle>
            <a:lvl1pPr algn="ctr">
              <a:defRPr sz="4500"/>
            </a:lvl1pPr>
          </a:lstStyle>
          <a:p>
            <a:r>
              <a:rPr lang="en-US"/>
              <a:t>Click to edit Master title style</a:t>
            </a:r>
            <a:endParaRPr lang="en-GB"/>
          </a:p>
        </p:txBody>
      </p:sp>
      <p:sp>
        <p:nvSpPr>
          <p:cNvPr id="3" name="Subtitle 2">
            <a:extLst>
              <a:ext uri="{FF2B5EF4-FFF2-40B4-BE49-F238E27FC236}">
                <a16:creationId xmlns:a16="http://schemas.microsoft.com/office/drawing/2014/main" id="{4A91C5EA-CBDF-611A-761A-5133CA4D4709}"/>
              </a:ext>
            </a:extLst>
          </p:cNvPr>
          <p:cNvSpPr>
            <a:spLocks noGrp="1"/>
          </p:cNvSpPr>
          <p:nvPr>
            <p:ph type="subTitle" idx="1"/>
          </p:nvPr>
        </p:nvSpPr>
        <p:spPr>
          <a:xfrm>
            <a:off x="1143000" y="3602038"/>
            <a:ext cx="6858000" cy="1655762"/>
          </a:xfrm>
        </p:spPr>
        <p:txBody>
          <a:bodyPr/>
          <a:lstStyle>
            <a:lvl1pPr marL="0" indent="0" algn="ctr">
              <a:buNone/>
              <a:defRPr sz="1800"/>
            </a:lvl1pPr>
            <a:lvl2pPr marL="342900" indent="0" algn="ctr">
              <a:buNone/>
              <a:defRPr sz="1500"/>
            </a:lvl2pPr>
            <a:lvl3pPr marL="685800" indent="0" algn="ctr">
              <a:buNone/>
              <a:defRPr sz="135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7FDAC345-239E-BBC3-795F-23147B7DDC37}"/>
              </a:ext>
            </a:extLst>
          </p:cNvPr>
          <p:cNvSpPr>
            <a:spLocks noGrp="1"/>
          </p:cNvSpPr>
          <p:nvPr>
            <p:ph type="dt" sz="half" idx="10"/>
          </p:nvPr>
        </p:nvSpPr>
        <p:spPr/>
        <p:txBody>
          <a:bodyPr/>
          <a:lstStyle/>
          <a:p>
            <a:fld id="{BDEE4B05-FD6C-456B-A15B-FE29CC31CAE3}" type="datetimeFigureOut">
              <a:rPr lang="en-GB" smtClean="0"/>
              <a:t>13/11/2025</a:t>
            </a:fld>
            <a:endParaRPr lang="en-GB"/>
          </a:p>
        </p:txBody>
      </p:sp>
      <p:sp>
        <p:nvSpPr>
          <p:cNvPr id="5" name="Footer Placeholder 4">
            <a:extLst>
              <a:ext uri="{FF2B5EF4-FFF2-40B4-BE49-F238E27FC236}">
                <a16:creationId xmlns:a16="http://schemas.microsoft.com/office/drawing/2014/main" id="{8DF8C2F6-311E-EAAB-C0FE-7C841A16B58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9AE88B4-BDF4-226D-B85B-4E95CA912BAD}"/>
              </a:ext>
            </a:extLst>
          </p:cNvPr>
          <p:cNvSpPr>
            <a:spLocks noGrp="1"/>
          </p:cNvSpPr>
          <p:nvPr>
            <p:ph type="sldNum" sz="quarter" idx="12"/>
          </p:nvPr>
        </p:nvSpPr>
        <p:spPr/>
        <p:txBody>
          <a:bodyPr/>
          <a:lstStyle/>
          <a:p>
            <a:fld id="{B1C1072E-94C1-480F-893B-9E58E9D0C94D}" type="slidenum">
              <a:rPr lang="en-GB" smtClean="0"/>
              <a:t>‹#›</a:t>
            </a:fld>
            <a:endParaRPr lang="en-GB"/>
          </a:p>
        </p:txBody>
      </p:sp>
    </p:spTree>
    <p:extLst>
      <p:ext uri="{BB962C8B-B14F-4D97-AF65-F5344CB8AC3E}">
        <p14:creationId xmlns:p14="http://schemas.microsoft.com/office/powerpoint/2010/main" val="278260271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59FE6E-CF41-C426-3175-08B765E68737}"/>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0AD6950C-FDEC-E0A3-02D8-3AA4EC1D6C61}"/>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503B6FB-AAA3-12AB-4518-1AAD95120344}"/>
              </a:ext>
            </a:extLst>
          </p:cNvPr>
          <p:cNvSpPr>
            <a:spLocks noGrp="1"/>
          </p:cNvSpPr>
          <p:nvPr>
            <p:ph type="dt" sz="half" idx="10"/>
          </p:nvPr>
        </p:nvSpPr>
        <p:spPr/>
        <p:txBody>
          <a:bodyPr/>
          <a:lstStyle/>
          <a:p>
            <a:fld id="{BDEE4B05-FD6C-456B-A15B-FE29CC31CAE3}" type="datetimeFigureOut">
              <a:rPr lang="en-GB" smtClean="0"/>
              <a:t>13/11/2025</a:t>
            </a:fld>
            <a:endParaRPr lang="en-GB"/>
          </a:p>
        </p:txBody>
      </p:sp>
      <p:sp>
        <p:nvSpPr>
          <p:cNvPr id="5" name="Footer Placeholder 4">
            <a:extLst>
              <a:ext uri="{FF2B5EF4-FFF2-40B4-BE49-F238E27FC236}">
                <a16:creationId xmlns:a16="http://schemas.microsoft.com/office/drawing/2014/main" id="{BE357B35-5443-69A8-0CB5-6469BDD6CA1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97033C2-5C8B-D181-50A9-2DBE125FCB8F}"/>
              </a:ext>
            </a:extLst>
          </p:cNvPr>
          <p:cNvSpPr>
            <a:spLocks noGrp="1"/>
          </p:cNvSpPr>
          <p:nvPr>
            <p:ph type="sldNum" sz="quarter" idx="12"/>
          </p:nvPr>
        </p:nvSpPr>
        <p:spPr/>
        <p:txBody>
          <a:bodyPr/>
          <a:lstStyle/>
          <a:p>
            <a:fld id="{B1C1072E-94C1-480F-893B-9E58E9D0C94D}" type="slidenum">
              <a:rPr lang="en-GB" smtClean="0"/>
              <a:t>‹#›</a:t>
            </a:fld>
            <a:endParaRPr lang="en-GB"/>
          </a:p>
        </p:txBody>
      </p:sp>
    </p:spTree>
    <p:extLst>
      <p:ext uri="{BB962C8B-B14F-4D97-AF65-F5344CB8AC3E}">
        <p14:creationId xmlns:p14="http://schemas.microsoft.com/office/powerpoint/2010/main" val="276792462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9EC0C1-0512-7045-EA9A-7B0941FEF413}"/>
              </a:ext>
            </a:extLst>
          </p:cNvPr>
          <p:cNvSpPr>
            <a:spLocks noGrp="1"/>
          </p:cNvSpPr>
          <p:nvPr>
            <p:ph type="title"/>
          </p:nvPr>
        </p:nvSpPr>
        <p:spPr>
          <a:xfrm>
            <a:off x="623888" y="1709739"/>
            <a:ext cx="7886700" cy="2852737"/>
          </a:xfrm>
        </p:spPr>
        <p:txBody>
          <a:bodyPr anchor="b"/>
          <a:lstStyle>
            <a:lvl1pPr>
              <a:defRPr sz="45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90A0EA64-3344-CD9D-1B8F-0DC5708CA703}"/>
              </a:ext>
            </a:extLst>
          </p:cNvPr>
          <p:cNvSpPr>
            <a:spLocks noGrp="1"/>
          </p:cNvSpPr>
          <p:nvPr>
            <p:ph type="body" idx="1"/>
          </p:nvPr>
        </p:nvSpPr>
        <p:spPr>
          <a:xfrm>
            <a:off x="623888" y="4589464"/>
            <a:ext cx="7886700" cy="1500187"/>
          </a:xfrm>
        </p:spPr>
        <p:txBody>
          <a:bodyPr/>
          <a:lstStyle>
            <a:lvl1pPr marL="0" indent="0">
              <a:buNone/>
              <a:defRPr sz="1800">
                <a:solidFill>
                  <a:schemeClr val="tx1">
                    <a:tint val="75000"/>
                  </a:schemeClr>
                </a:solidFill>
              </a:defRPr>
            </a:lvl1pPr>
            <a:lvl2pPr marL="342900" indent="0">
              <a:buNone/>
              <a:defRPr sz="1500">
                <a:solidFill>
                  <a:schemeClr val="tx1">
                    <a:tint val="75000"/>
                  </a:schemeClr>
                </a:solidFill>
              </a:defRPr>
            </a:lvl2pPr>
            <a:lvl3pPr marL="685800" indent="0">
              <a:buNone/>
              <a:defRPr sz="1350">
                <a:solidFill>
                  <a:schemeClr val="tx1">
                    <a:tint val="75000"/>
                  </a:schemeClr>
                </a:solidFill>
              </a:defRPr>
            </a:lvl3pPr>
            <a:lvl4pPr marL="1028700" indent="0">
              <a:buNone/>
              <a:defRPr sz="1200">
                <a:solidFill>
                  <a:schemeClr val="tx1">
                    <a:tint val="75000"/>
                  </a:schemeClr>
                </a:solidFill>
              </a:defRPr>
            </a:lvl4pPr>
            <a:lvl5pPr marL="1371600" indent="0">
              <a:buNone/>
              <a:defRPr sz="1200">
                <a:solidFill>
                  <a:schemeClr val="tx1">
                    <a:tint val="75000"/>
                  </a:schemeClr>
                </a:solidFill>
              </a:defRPr>
            </a:lvl5pPr>
            <a:lvl6pPr marL="1714500" indent="0">
              <a:buNone/>
              <a:defRPr sz="1200">
                <a:solidFill>
                  <a:schemeClr val="tx1">
                    <a:tint val="75000"/>
                  </a:schemeClr>
                </a:solidFill>
              </a:defRPr>
            </a:lvl6pPr>
            <a:lvl7pPr marL="2057400" indent="0">
              <a:buNone/>
              <a:defRPr sz="1200">
                <a:solidFill>
                  <a:schemeClr val="tx1">
                    <a:tint val="75000"/>
                  </a:schemeClr>
                </a:solidFill>
              </a:defRPr>
            </a:lvl7pPr>
            <a:lvl8pPr marL="2400300" indent="0">
              <a:buNone/>
              <a:defRPr sz="1200">
                <a:solidFill>
                  <a:schemeClr val="tx1">
                    <a:tint val="75000"/>
                  </a:schemeClr>
                </a:solidFill>
              </a:defRPr>
            </a:lvl8pPr>
            <a:lvl9pPr marL="2743200" indent="0">
              <a:buNone/>
              <a:defRPr sz="12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73604F1A-CA85-B3CF-0A23-CCE6ED50D8A9}"/>
              </a:ext>
            </a:extLst>
          </p:cNvPr>
          <p:cNvSpPr>
            <a:spLocks noGrp="1"/>
          </p:cNvSpPr>
          <p:nvPr>
            <p:ph type="dt" sz="half" idx="10"/>
          </p:nvPr>
        </p:nvSpPr>
        <p:spPr/>
        <p:txBody>
          <a:bodyPr/>
          <a:lstStyle/>
          <a:p>
            <a:fld id="{BDEE4B05-FD6C-456B-A15B-FE29CC31CAE3}" type="datetimeFigureOut">
              <a:rPr lang="en-GB" smtClean="0"/>
              <a:t>13/11/2025</a:t>
            </a:fld>
            <a:endParaRPr lang="en-GB"/>
          </a:p>
        </p:txBody>
      </p:sp>
      <p:sp>
        <p:nvSpPr>
          <p:cNvPr id="5" name="Footer Placeholder 4">
            <a:extLst>
              <a:ext uri="{FF2B5EF4-FFF2-40B4-BE49-F238E27FC236}">
                <a16:creationId xmlns:a16="http://schemas.microsoft.com/office/drawing/2014/main" id="{BD71E431-D733-514C-D175-6386D23702B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DC8C356-6D7E-32F4-35C9-70ED9909853B}"/>
              </a:ext>
            </a:extLst>
          </p:cNvPr>
          <p:cNvSpPr>
            <a:spLocks noGrp="1"/>
          </p:cNvSpPr>
          <p:nvPr>
            <p:ph type="sldNum" sz="quarter" idx="12"/>
          </p:nvPr>
        </p:nvSpPr>
        <p:spPr/>
        <p:txBody>
          <a:bodyPr/>
          <a:lstStyle/>
          <a:p>
            <a:fld id="{B1C1072E-94C1-480F-893B-9E58E9D0C94D}" type="slidenum">
              <a:rPr lang="en-GB" smtClean="0"/>
              <a:t>‹#›</a:t>
            </a:fld>
            <a:endParaRPr lang="en-GB"/>
          </a:p>
        </p:txBody>
      </p:sp>
    </p:spTree>
    <p:extLst>
      <p:ext uri="{BB962C8B-B14F-4D97-AF65-F5344CB8AC3E}">
        <p14:creationId xmlns:p14="http://schemas.microsoft.com/office/powerpoint/2010/main" val="406853962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3697D58-B296-3CCB-6E19-5604C34C747F}"/>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05471FA6-B115-D3A6-F2BC-9D60DDD0F08D}"/>
              </a:ext>
            </a:extLst>
          </p:cNvPr>
          <p:cNvSpPr>
            <a:spLocks noGrp="1"/>
          </p:cNvSpPr>
          <p:nvPr>
            <p:ph sz="half" idx="1"/>
          </p:nvPr>
        </p:nvSpPr>
        <p:spPr>
          <a:xfrm>
            <a:off x="628650" y="1825625"/>
            <a:ext cx="38862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5933E40E-838C-ADFA-61C2-5C3F7FB3CB12}"/>
              </a:ext>
            </a:extLst>
          </p:cNvPr>
          <p:cNvSpPr>
            <a:spLocks noGrp="1"/>
          </p:cNvSpPr>
          <p:nvPr>
            <p:ph sz="half" idx="2"/>
          </p:nvPr>
        </p:nvSpPr>
        <p:spPr>
          <a:xfrm>
            <a:off x="4629150" y="1825625"/>
            <a:ext cx="38862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24E8B67D-929D-B66E-074A-03BB94C365DC}"/>
              </a:ext>
            </a:extLst>
          </p:cNvPr>
          <p:cNvSpPr>
            <a:spLocks noGrp="1"/>
          </p:cNvSpPr>
          <p:nvPr>
            <p:ph type="dt" sz="half" idx="10"/>
          </p:nvPr>
        </p:nvSpPr>
        <p:spPr/>
        <p:txBody>
          <a:bodyPr/>
          <a:lstStyle/>
          <a:p>
            <a:fld id="{BDEE4B05-FD6C-456B-A15B-FE29CC31CAE3}" type="datetimeFigureOut">
              <a:rPr lang="en-GB" smtClean="0"/>
              <a:t>13/11/2025</a:t>
            </a:fld>
            <a:endParaRPr lang="en-GB"/>
          </a:p>
        </p:txBody>
      </p:sp>
      <p:sp>
        <p:nvSpPr>
          <p:cNvPr id="6" name="Footer Placeholder 5">
            <a:extLst>
              <a:ext uri="{FF2B5EF4-FFF2-40B4-BE49-F238E27FC236}">
                <a16:creationId xmlns:a16="http://schemas.microsoft.com/office/drawing/2014/main" id="{59E876C6-CB08-6164-B37E-50716BC20A3C}"/>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49CB7AC8-89BA-D52D-4CB4-D5DDE5525C7A}"/>
              </a:ext>
            </a:extLst>
          </p:cNvPr>
          <p:cNvSpPr>
            <a:spLocks noGrp="1"/>
          </p:cNvSpPr>
          <p:nvPr>
            <p:ph type="sldNum" sz="quarter" idx="12"/>
          </p:nvPr>
        </p:nvSpPr>
        <p:spPr/>
        <p:txBody>
          <a:bodyPr/>
          <a:lstStyle/>
          <a:p>
            <a:fld id="{B1C1072E-94C1-480F-893B-9E58E9D0C94D}" type="slidenum">
              <a:rPr lang="en-GB" smtClean="0"/>
              <a:t>‹#›</a:t>
            </a:fld>
            <a:endParaRPr lang="en-GB"/>
          </a:p>
        </p:txBody>
      </p:sp>
    </p:spTree>
    <p:extLst>
      <p:ext uri="{BB962C8B-B14F-4D97-AF65-F5344CB8AC3E}">
        <p14:creationId xmlns:p14="http://schemas.microsoft.com/office/powerpoint/2010/main" val="284435411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300831-36B7-6C73-682B-131F2FBCFAE0}"/>
              </a:ext>
            </a:extLst>
          </p:cNvPr>
          <p:cNvSpPr>
            <a:spLocks noGrp="1"/>
          </p:cNvSpPr>
          <p:nvPr>
            <p:ph type="title"/>
          </p:nvPr>
        </p:nvSpPr>
        <p:spPr>
          <a:xfrm>
            <a:off x="629841" y="365126"/>
            <a:ext cx="78867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6DA0480A-C544-244E-E386-BC16C1447BF8}"/>
              </a:ext>
            </a:extLst>
          </p:cNvPr>
          <p:cNvSpPr>
            <a:spLocks noGrp="1"/>
          </p:cNvSpPr>
          <p:nvPr>
            <p:ph type="body" idx="1"/>
          </p:nvPr>
        </p:nvSpPr>
        <p:spPr>
          <a:xfrm>
            <a:off x="629842" y="1681163"/>
            <a:ext cx="3868340" cy="82391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4" name="Content Placeholder 3">
            <a:extLst>
              <a:ext uri="{FF2B5EF4-FFF2-40B4-BE49-F238E27FC236}">
                <a16:creationId xmlns:a16="http://schemas.microsoft.com/office/drawing/2014/main" id="{B3C15562-92D7-B71C-0B17-6F8A4D53DDD5}"/>
              </a:ext>
            </a:extLst>
          </p:cNvPr>
          <p:cNvSpPr>
            <a:spLocks noGrp="1"/>
          </p:cNvSpPr>
          <p:nvPr>
            <p:ph sz="half" idx="2"/>
          </p:nvPr>
        </p:nvSpPr>
        <p:spPr>
          <a:xfrm>
            <a:off x="629842" y="2505075"/>
            <a:ext cx="3868340"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3E457BE5-98DE-CDDE-B24F-A30D74BE8298}"/>
              </a:ext>
            </a:extLst>
          </p:cNvPr>
          <p:cNvSpPr>
            <a:spLocks noGrp="1"/>
          </p:cNvSpPr>
          <p:nvPr>
            <p:ph type="body" sz="quarter" idx="3"/>
          </p:nvPr>
        </p:nvSpPr>
        <p:spPr>
          <a:xfrm>
            <a:off x="4629150" y="1681163"/>
            <a:ext cx="3887391" cy="82391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6" name="Content Placeholder 5">
            <a:extLst>
              <a:ext uri="{FF2B5EF4-FFF2-40B4-BE49-F238E27FC236}">
                <a16:creationId xmlns:a16="http://schemas.microsoft.com/office/drawing/2014/main" id="{24FAF99E-D940-9AF2-8777-D381FE299CEA}"/>
              </a:ext>
            </a:extLst>
          </p:cNvPr>
          <p:cNvSpPr>
            <a:spLocks noGrp="1"/>
          </p:cNvSpPr>
          <p:nvPr>
            <p:ph sz="quarter" idx="4"/>
          </p:nvPr>
        </p:nvSpPr>
        <p:spPr>
          <a:xfrm>
            <a:off x="4629150" y="2505075"/>
            <a:ext cx="3887391"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13559088-C3B7-0425-C131-E905F099052D}"/>
              </a:ext>
            </a:extLst>
          </p:cNvPr>
          <p:cNvSpPr>
            <a:spLocks noGrp="1"/>
          </p:cNvSpPr>
          <p:nvPr>
            <p:ph type="dt" sz="half" idx="10"/>
          </p:nvPr>
        </p:nvSpPr>
        <p:spPr/>
        <p:txBody>
          <a:bodyPr/>
          <a:lstStyle/>
          <a:p>
            <a:fld id="{BDEE4B05-FD6C-456B-A15B-FE29CC31CAE3}" type="datetimeFigureOut">
              <a:rPr lang="en-GB" smtClean="0"/>
              <a:t>13/11/2025</a:t>
            </a:fld>
            <a:endParaRPr lang="en-GB"/>
          </a:p>
        </p:txBody>
      </p:sp>
      <p:sp>
        <p:nvSpPr>
          <p:cNvPr id="8" name="Footer Placeholder 7">
            <a:extLst>
              <a:ext uri="{FF2B5EF4-FFF2-40B4-BE49-F238E27FC236}">
                <a16:creationId xmlns:a16="http://schemas.microsoft.com/office/drawing/2014/main" id="{3793BB6C-047E-17DD-3682-13396BD4653C}"/>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A7E74B92-8B37-FCF2-1773-AA6F4E90071A}"/>
              </a:ext>
            </a:extLst>
          </p:cNvPr>
          <p:cNvSpPr>
            <a:spLocks noGrp="1"/>
          </p:cNvSpPr>
          <p:nvPr>
            <p:ph type="sldNum" sz="quarter" idx="12"/>
          </p:nvPr>
        </p:nvSpPr>
        <p:spPr/>
        <p:txBody>
          <a:bodyPr/>
          <a:lstStyle/>
          <a:p>
            <a:fld id="{B1C1072E-94C1-480F-893B-9E58E9D0C94D}" type="slidenum">
              <a:rPr lang="en-GB" smtClean="0"/>
              <a:t>‹#›</a:t>
            </a:fld>
            <a:endParaRPr lang="en-GB"/>
          </a:p>
        </p:txBody>
      </p:sp>
    </p:spTree>
    <p:extLst>
      <p:ext uri="{BB962C8B-B14F-4D97-AF65-F5344CB8AC3E}">
        <p14:creationId xmlns:p14="http://schemas.microsoft.com/office/powerpoint/2010/main" val="242420351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883F7D-7B17-6E8D-84D4-A93820DBA372}"/>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967F2EEA-211B-831F-E0C1-147BA94C108F}"/>
              </a:ext>
            </a:extLst>
          </p:cNvPr>
          <p:cNvSpPr>
            <a:spLocks noGrp="1"/>
          </p:cNvSpPr>
          <p:nvPr>
            <p:ph type="dt" sz="half" idx="10"/>
          </p:nvPr>
        </p:nvSpPr>
        <p:spPr/>
        <p:txBody>
          <a:bodyPr/>
          <a:lstStyle/>
          <a:p>
            <a:fld id="{BDEE4B05-FD6C-456B-A15B-FE29CC31CAE3}" type="datetimeFigureOut">
              <a:rPr lang="en-GB" smtClean="0"/>
              <a:t>13/11/2025</a:t>
            </a:fld>
            <a:endParaRPr lang="en-GB"/>
          </a:p>
        </p:txBody>
      </p:sp>
      <p:sp>
        <p:nvSpPr>
          <p:cNvPr id="4" name="Footer Placeholder 3">
            <a:extLst>
              <a:ext uri="{FF2B5EF4-FFF2-40B4-BE49-F238E27FC236}">
                <a16:creationId xmlns:a16="http://schemas.microsoft.com/office/drawing/2014/main" id="{B0ECCE52-385D-2BE4-A490-96CC0805D833}"/>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E88C1397-5A03-3356-4A1E-44A4BA304C12}"/>
              </a:ext>
            </a:extLst>
          </p:cNvPr>
          <p:cNvSpPr>
            <a:spLocks noGrp="1"/>
          </p:cNvSpPr>
          <p:nvPr>
            <p:ph type="sldNum" sz="quarter" idx="12"/>
          </p:nvPr>
        </p:nvSpPr>
        <p:spPr/>
        <p:txBody>
          <a:bodyPr/>
          <a:lstStyle/>
          <a:p>
            <a:fld id="{B1C1072E-94C1-480F-893B-9E58E9D0C94D}" type="slidenum">
              <a:rPr lang="en-GB" smtClean="0"/>
              <a:t>‹#›</a:t>
            </a:fld>
            <a:endParaRPr lang="en-GB"/>
          </a:p>
        </p:txBody>
      </p:sp>
    </p:spTree>
    <p:extLst>
      <p:ext uri="{BB962C8B-B14F-4D97-AF65-F5344CB8AC3E}">
        <p14:creationId xmlns:p14="http://schemas.microsoft.com/office/powerpoint/2010/main" val="53277267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DA389316-5B3E-4C74-EC74-8E09A167B690}"/>
              </a:ext>
            </a:extLst>
          </p:cNvPr>
          <p:cNvSpPr>
            <a:spLocks noGrp="1"/>
          </p:cNvSpPr>
          <p:nvPr>
            <p:ph type="dt" sz="half" idx="10"/>
          </p:nvPr>
        </p:nvSpPr>
        <p:spPr/>
        <p:txBody>
          <a:bodyPr/>
          <a:lstStyle/>
          <a:p>
            <a:fld id="{BDEE4B05-FD6C-456B-A15B-FE29CC31CAE3}" type="datetimeFigureOut">
              <a:rPr lang="en-GB" smtClean="0"/>
              <a:t>13/11/2025</a:t>
            </a:fld>
            <a:endParaRPr lang="en-GB"/>
          </a:p>
        </p:txBody>
      </p:sp>
      <p:sp>
        <p:nvSpPr>
          <p:cNvPr id="3" name="Footer Placeholder 2">
            <a:extLst>
              <a:ext uri="{FF2B5EF4-FFF2-40B4-BE49-F238E27FC236}">
                <a16:creationId xmlns:a16="http://schemas.microsoft.com/office/drawing/2014/main" id="{6630D7F2-0F18-847B-6DA2-4B8346A8DF6B}"/>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8D354335-9551-0113-2537-AE97AAA1DE00}"/>
              </a:ext>
            </a:extLst>
          </p:cNvPr>
          <p:cNvSpPr>
            <a:spLocks noGrp="1"/>
          </p:cNvSpPr>
          <p:nvPr>
            <p:ph type="sldNum" sz="quarter" idx="12"/>
          </p:nvPr>
        </p:nvSpPr>
        <p:spPr/>
        <p:txBody>
          <a:bodyPr/>
          <a:lstStyle/>
          <a:p>
            <a:fld id="{B1C1072E-94C1-480F-893B-9E58E9D0C94D}" type="slidenum">
              <a:rPr lang="en-GB" smtClean="0"/>
              <a:t>‹#›</a:t>
            </a:fld>
            <a:endParaRPr lang="en-GB"/>
          </a:p>
        </p:txBody>
      </p:sp>
    </p:spTree>
    <p:extLst>
      <p:ext uri="{BB962C8B-B14F-4D97-AF65-F5344CB8AC3E}">
        <p14:creationId xmlns:p14="http://schemas.microsoft.com/office/powerpoint/2010/main" val="160966047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C80916B-C8BC-3AC3-9748-FB5BCD1A9373}"/>
              </a:ext>
            </a:extLst>
          </p:cNvPr>
          <p:cNvSpPr>
            <a:spLocks noGrp="1"/>
          </p:cNvSpPr>
          <p:nvPr>
            <p:ph type="title"/>
          </p:nvPr>
        </p:nvSpPr>
        <p:spPr>
          <a:xfrm>
            <a:off x="629841" y="457200"/>
            <a:ext cx="2949178" cy="1600200"/>
          </a:xfrm>
        </p:spPr>
        <p:txBody>
          <a:bodyPr anchor="b"/>
          <a:lstStyle>
            <a:lvl1pPr>
              <a:defRPr sz="24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38BA0C60-1DD3-FEB0-9A9F-74A249B2BEC4}"/>
              </a:ext>
            </a:extLst>
          </p:cNvPr>
          <p:cNvSpPr>
            <a:spLocks noGrp="1"/>
          </p:cNvSpPr>
          <p:nvPr>
            <p:ph idx="1"/>
          </p:nvPr>
        </p:nvSpPr>
        <p:spPr>
          <a:xfrm>
            <a:off x="3887391" y="987426"/>
            <a:ext cx="4629150" cy="4873625"/>
          </a:xfrm>
        </p:spPr>
        <p:txBody>
          <a:bodyPr/>
          <a:lstStyle>
            <a:lvl1pPr>
              <a:defRPr sz="2400"/>
            </a:lvl1pPr>
            <a:lvl2pPr>
              <a:defRPr sz="2100"/>
            </a:lvl2pPr>
            <a:lvl3pPr>
              <a:defRPr sz="1800"/>
            </a:lvl3pPr>
            <a:lvl4pPr>
              <a:defRPr sz="1500"/>
            </a:lvl4pPr>
            <a:lvl5pPr>
              <a:defRPr sz="1500"/>
            </a:lvl5pPr>
            <a:lvl6pPr>
              <a:defRPr sz="1500"/>
            </a:lvl6pPr>
            <a:lvl7pPr>
              <a:defRPr sz="1500"/>
            </a:lvl7pPr>
            <a:lvl8pPr>
              <a:defRPr sz="1500"/>
            </a:lvl8pPr>
            <a:lvl9pPr>
              <a:defRPr sz="15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6CAF0077-4AC3-227B-1A1F-E05E32081377}"/>
              </a:ext>
            </a:extLst>
          </p:cNvPr>
          <p:cNvSpPr>
            <a:spLocks noGrp="1"/>
          </p:cNvSpPr>
          <p:nvPr>
            <p:ph type="body" sz="half" idx="2"/>
          </p:nvPr>
        </p:nvSpPr>
        <p:spPr>
          <a:xfrm>
            <a:off x="629841" y="2057400"/>
            <a:ext cx="2949178" cy="3811588"/>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Click to edit Master text styles</a:t>
            </a:r>
          </a:p>
        </p:txBody>
      </p:sp>
      <p:sp>
        <p:nvSpPr>
          <p:cNvPr id="5" name="Date Placeholder 4">
            <a:extLst>
              <a:ext uri="{FF2B5EF4-FFF2-40B4-BE49-F238E27FC236}">
                <a16:creationId xmlns:a16="http://schemas.microsoft.com/office/drawing/2014/main" id="{9B6396CF-D38F-6C3E-E32E-5B72A93102B4}"/>
              </a:ext>
            </a:extLst>
          </p:cNvPr>
          <p:cNvSpPr>
            <a:spLocks noGrp="1"/>
          </p:cNvSpPr>
          <p:nvPr>
            <p:ph type="dt" sz="half" idx="10"/>
          </p:nvPr>
        </p:nvSpPr>
        <p:spPr/>
        <p:txBody>
          <a:bodyPr/>
          <a:lstStyle/>
          <a:p>
            <a:fld id="{BDEE4B05-FD6C-456B-A15B-FE29CC31CAE3}" type="datetimeFigureOut">
              <a:rPr lang="en-GB" smtClean="0"/>
              <a:t>13/11/2025</a:t>
            </a:fld>
            <a:endParaRPr lang="en-GB"/>
          </a:p>
        </p:txBody>
      </p:sp>
      <p:sp>
        <p:nvSpPr>
          <p:cNvPr id="6" name="Footer Placeholder 5">
            <a:extLst>
              <a:ext uri="{FF2B5EF4-FFF2-40B4-BE49-F238E27FC236}">
                <a16:creationId xmlns:a16="http://schemas.microsoft.com/office/drawing/2014/main" id="{F6D16210-44D2-DF49-F8FC-E0C8D6ED970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DDF15FA0-D64E-2C7E-C12C-C253A328454A}"/>
              </a:ext>
            </a:extLst>
          </p:cNvPr>
          <p:cNvSpPr>
            <a:spLocks noGrp="1"/>
          </p:cNvSpPr>
          <p:nvPr>
            <p:ph type="sldNum" sz="quarter" idx="12"/>
          </p:nvPr>
        </p:nvSpPr>
        <p:spPr/>
        <p:txBody>
          <a:bodyPr/>
          <a:lstStyle/>
          <a:p>
            <a:fld id="{B1C1072E-94C1-480F-893B-9E58E9D0C94D}" type="slidenum">
              <a:rPr lang="en-GB" smtClean="0"/>
              <a:t>‹#›</a:t>
            </a:fld>
            <a:endParaRPr lang="en-GB"/>
          </a:p>
        </p:txBody>
      </p:sp>
    </p:spTree>
    <p:extLst>
      <p:ext uri="{BB962C8B-B14F-4D97-AF65-F5344CB8AC3E}">
        <p14:creationId xmlns:p14="http://schemas.microsoft.com/office/powerpoint/2010/main" val="352748742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13AB4A-7D76-E4B5-19D1-5238824AB402}"/>
              </a:ext>
            </a:extLst>
          </p:cNvPr>
          <p:cNvSpPr>
            <a:spLocks noGrp="1"/>
          </p:cNvSpPr>
          <p:nvPr>
            <p:ph type="title"/>
          </p:nvPr>
        </p:nvSpPr>
        <p:spPr>
          <a:xfrm>
            <a:off x="629841" y="457200"/>
            <a:ext cx="2949178" cy="1600200"/>
          </a:xfrm>
        </p:spPr>
        <p:txBody>
          <a:bodyPr anchor="b"/>
          <a:lstStyle>
            <a:lvl1pPr>
              <a:defRPr sz="24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D9013CE9-9E15-25A5-697E-BCFCA0AC54D2}"/>
              </a:ext>
            </a:extLst>
          </p:cNvPr>
          <p:cNvSpPr>
            <a:spLocks noGrp="1"/>
          </p:cNvSpPr>
          <p:nvPr>
            <p:ph type="pic" idx="1"/>
          </p:nvPr>
        </p:nvSpPr>
        <p:spPr>
          <a:xfrm>
            <a:off x="3887391" y="987426"/>
            <a:ext cx="4629150" cy="4873625"/>
          </a:xfrm>
        </p:spPr>
        <p:txBody>
          <a:bodyPr/>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endParaRPr lang="en-GB"/>
          </a:p>
        </p:txBody>
      </p:sp>
      <p:sp>
        <p:nvSpPr>
          <p:cNvPr id="4" name="Text Placeholder 3">
            <a:extLst>
              <a:ext uri="{FF2B5EF4-FFF2-40B4-BE49-F238E27FC236}">
                <a16:creationId xmlns:a16="http://schemas.microsoft.com/office/drawing/2014/main" id="{C08B9976-D59C-260E-C003-767C4F8A2137}"/>
              </a:ext>
            </a:extLst>
          </p:cNvPr>
          <p:cNvSpPr>
            <a:spLocks noGrp="1"/>
          </p:cNvSpPr>
          <p:nvPr>
            <p:ph type="body" sz="half" idx="2"/>
          </p:nvPr>
        </p:nvSpPr>
        <p:spPr>
          <a:xfrm>
            <a:off x="629841" y="2057400"/>
            <a:ext cx="2949178" cy="3811588"/>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Click to edit Master text styles</a:t>
            </a:r>
          </a:p>
        </p:txBody>
      </p:sp>
      <p:sp>
        <p:nvSpPr>
          <p:cNvPr id="5" name="Date Placeholder 4">
            <a:extLst>
              <a:ext uri="{FF2B5EF4-FFF2-40B4-BE49-F238E27FC236}">
                <a16:creationId xmlns:a16="http://schemas.microsoft.com/office/drawing/2014/main" id="{6BE9558D-1B54-80D6-D372-2E67B47F8CD3}"/>
              </a:ext>
            </a:extLst>
          </p:cNvPr>
          <p:cNvSpPr>
            <a:spLocks noGrp="1"/>
          </p:cNvSpPr>
          <p:nvPr>
            <p:ph type="dt" sz="half" idx="10"/>
          </p:nvPr>
        </p:nvSpPr>
        <p:spPr/>
        <p:txBody>
          <a:bodyPr/>
          <a:lstStyle/>
          <a:p>
            <a:fld id="{BDEE4B05-FD6C-456B-A15B-FE29CC31CAE3}" type="datetimeFigureOut">
              <a:rPr lang="en-GB" smtClean="0"/>
              <a:t>13/11/2025</a:t>
            </a:fld>
            <a:endParaRPr lang="en-GB"/>
          </a:p>
        </p:txBody>
      </p:sp>
      <p:sp>
        <p:nvSpPr>
          <p:cNvPr id="6" name="Footer Placeholder 5">
            <a:extLst>
              <a:ext uri="{FF2B5EF4-FFF2-40B4-BE49-F238E27FC236}">
                <a16:creationId xmlns:a16="http://schemas.microsoft.com/office/drawing/2014/main" id="{1475D1CF-E94C-724B-31C8-A1419967D79F}"/>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D3F32306-5889-7F61-C903-B55C7717215B}"/>
              </a:ext>
            </a:extLst>
          </p:cNvPr>
          <p:cNvSpPr>
            <a:spLocks noGrp="1"/>
          </p:cNvSpPr>
          <p:nvPr>
            <p:ph type="sldNum" sz="quarter" idx="12"/>
          </p:nvPr>
        </p:nvSpPr>
        <p:spPr/>
        <p:txBody>
          <a:bodyPr/>
          <a:lstStyle/>
          <a:p>
            <a:fld id="{B1C1072E-94C1-480F-893B-9E58E9D0C94D}" type="slidenum">
              <a:rPr lang="en-GB" smtClean="0"/>
              <a:t>‹#›</a:t>
            </a:fld>
            <a:endParaRPr lang="en-GB"/>
          </a:p>
        </p:txBody>
      </p:sp>
    </p:spTree>
    <p:extLst>
      <p:ext uri="{BB962C8B-B14F-4D97-AF65-F5344CB8AC3E}">
        <p14:creationId xmlns:p14="http://schemas.microsoft.com/office/powerpoint/2010/main" val="391826413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B99377-E8F8-7BA5-5B07-EA013E64126F}"/>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97B0D131-3E1D-8796-8352-C2964ABC0D0E}"/>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E8F6786-3A06-5A5F-45D7-B7AB48D8D2C6}"/>
              </a:ext>
            </a:extLst>
          </p:cNvPr>
          <p:cNvSpPr>
            <a:spLocks noGrp="1"/>
          </p:cNvSpPr>
          <p:nvPr>
            <p:ph type="dt" sz="half" idx="10"/>
          </p:nvPr>
        </p:nvSpPr>
        <p:spPr/>
        <p:txBody>
          <a:bodyPr/>
          <a:lstStyle/>
          <a:p>
            <a:fld id="{BDEE4B05-FD6C-456B-A15B-FE29CC31CAE3}" type="datetimeFigureOut">
              <a:rPr lang="en-GB" smtClean="0"/>
              <a:t>13/11/2025</a:t>
            </a:fld>
            <a:endParaRPr lang="en-GB"/>
          </a:p>
        </p:txBody>
      </p:sp>
      <p:sp>
        <p:nvSpPr>
          <p:cNvPr id="5" name="Footer Placeholder 4">
            <a:extLst>
              <a:ext uri="{FF2B5EF4-FFF2-40B4-BE49-F238E27FC236}">
                <a16:creationId xmlns:a16="http://schemas.microsoft.com/office/drawing/2014/main" id="{4CD894CD-C58A-F081-7D12-518E5943902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F5804D1-61FD-EC5D-70F2-9BA19E87BEFF}"/>
              </a:ext>
            </a:extLst>
          </p:cNvPr>
          <p:cNvSpPr>
            <a:spLocks noGrp="1"/>
          </p:cNvSpPr>
          <p:nvPr>
            <p:ph type="sldNum" sz="quarter" idx="12"/>
          </p:nvPr>
        </p:nvSpPr>
        <p:spPr/>
        <p:txBody>
          <a:bodyPr/>
          <a:lstStyle/>
          <a:p>
            <a:fld id="{B1C1072E-94C1-480F-893B-9E58E9D0C94D}" type="slidenum">
              <a:rPr lang="en-GB" smtClean="0"/>
              <a:t>‹#›</a:t>
            </a:fld>
            <a:endParaRPr lang="en-GB"/>
          </a:p>
        </p:txBody>
      </p:sp>
    </p:spTree>
    <p:extLst>
      <p:ext uri="{BB962C8B-B14F-4D97-AF65-F5344CB8AC3E}">
        <p14:creationId xmlns:p14="http://schemas.microsoft.com/office/powerpoint/2010/main" val="48087757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A151FE6F-0A2F-3512-090F-BFF37528F185}"/>
              </a:ext>
            </a:extLst>
          </p:cNvPr>
          <p:cNvSpPr>
            <a:spLocks noGrp="1"/>
          </p:cNvSpPr>
          <p:nvPr>
            <p:ph type="title" orient="vert"/>
          </p:nvPr>
        </p:nvSpPr>
        <p:spPr>
          <a:xfrm>
            <a:off x="6543675" y="365125"/>
            <a:ext cx="1971675"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9315D398-0CDB-F38D-9E2F-F450D85DBCCD}"/>
              </a:ext>
            </a:extLst>
          </p:cNvPr>
          <p:cNvSpPr>
            <a:spLocks noGrp="1"/>
          </p:cNvSpPr>
          <p:nvPr>
            <p:ph type="body" orient="vert" idx="1"/>
          </p:nvPr>
        </p:nvSpPr>
        <p:spPr>
          <a:xfrm>
            <a:off x="628650" y="365125"/>
            <a:ext cx="5800725"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AA1B098-BD75-0C8E-CF73-28645CEC8D31}"/>
              </a:ext>
            </a:extLst>
          </p:cNvPr>
          <p:cNvSpPr>
            <a:spLocks noGrp="1"/>
          </p:cNvSpPr>
          <p:nvPr>
            <p:ph type="dt" sz="half" idx="10"/>
          </p:nvPr>
        </p:nvSpPr>
        <p:spPr/>
        <p:txBody>
          <a:bodyPr/>
          <a:lstStyle/>
          <a:p>
            <a:fld id="{BDEE4B05-FD6C-456B-A15B-FE29CC31CAE3}" type="datetimeFigureOut">
              <a:rPr lang="en-GB" smtClean="0"/>
              <a:t>13/11/2025</a:t>
            </a:fld>
            <a:endParaRPr lang="en-GB"/>
          </a:p>
        </p:txBody>
      </p:sp>
      <p:sp>
        <p:nvSpPr>
          <p:cNvPr id="5" name="Footer Placeholder 4">
            <a:extLst>
              <a:ext uri="{FF2B5EF4-FFF2-40B4-BE49-F238E27FC236}">
                <a16:creationId xmlns:a16="http://schemas.microsoft.com/office/drawing/2014/main" id="{E3F9F5A6-8353-EF3F-78D7-D7775A556B7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57BB9C2-747E-BBD2-5F00-0A6E1EF41FD4}"/>
              </a:ext>
            </a:extLst>
          </p:cNvPr>
          <p:cNvSpPr>
            <a:spLocks noGrp="1"/>
          </p:cNvSpPr>
          <p:nvPr>
            <p:ph type="sldNum" sz="quarter" idx="12"/>
          </p:nvPr>
        </p:nvSpPr>
        <p:spPr/>
        <p:txBody>
          <a:bodyPr/>
          <a:lstStyle/>
          <a:p>
            <a:fld id="{B1C1072E-94C1-480F-893B-9E58E9D0C94D}" type="slidenum">
              <a:rPr lang="en-GB" smtClean="0"/>
              <a:t>‹#›</a:t>
            </a:fld>
            <a:endParaRPr lang="en-GB"/>
          </a:p>
        </p:txBody>
      </p:sp>
    </p:spTree>
    <p:extLst>
      <p:ext uri="{BB962C8B-B14F-4D97-AF65-F5344CB8AC3E}">
        <p14:creationId xmlns:p14="http://schemas.microsoft.com/office/powerpoint/2010/main" val="179893286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woObj">
  <p:cSld name="1_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5" name="Date Placeholder 4"/>
          <p:cNvSpPr>
            <a:spLocks noGrp="1"/>
          </p:cNvSpPr>
          <p:nvPr>
            <p:ph type="dt" sz="half" idx="10"/>
          </p:nvPr>
        </p:nvSpPr>
        <p:spPr/>
        <p:txBody>
          <a:bodyPr/>
          <a:lstStyle/>
          <a:p>
            <a:fld id="{BDEE4B05-FD6C-456B-A15B-FE29CC31CAE3}" type="datetimeFigureOut">
              <a:rPr lang="en-GB" smtClean="0"/>
              <a:t>13/11/2025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1C1072E-94C1-480F-893B-9E58E9D0C94D}" type="slidenum">
              <a:rPr lang="en-GB" smtClean="0"/>
              <a:t>‹#›</a:t>
            </a:fld>
            <a:endParaRPr lang="en-GB"/>
          </a:p>
        </p:txBody>
      </p:sp>
      <p:sp>
        <p:nvSpPr>
          <p:cNvPr id="9" name="Content Placeholder 8"/>
          <p:cNvSpPr>
            <a:spLocks noGrp="1"/>
          </p:cNvSpPr>
          <p:nvPr>
            <p:ph sz="quarter" idx="13"/>
          </p:nvPr>
        </p:nvSpPr>
        <p:spPr>
          <a:xfrm>
            <a:off x="1298448" y="2121407"/>
            <a:ext cx="3200400" cy="360273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1" name="Content Placeholder 10"/>
          <p:cNvSpPr>
            <a:spLocks noGrp="1"/>
          </p:cNvSpPr>
          <p:nvPr>
            <p:ph sz="quarter" idx="14"/>
          </p:nvPr>
        </p:nvSpPr>
        <p:spPr>
          <a:xfrm>
            <a:off x="4663440" y="2119313"/>
            <a:ext cx="3200400" cy="360521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40594180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542357DB-430D-E969-DCA8-6D2DE134AEAE}"/>
              </a:ext>
            </a:extLst>
          </p:cNvPr>
          <p:cNvSpPr>
            <a:spLocks noGrp="1"/>
          </p:cNvSpPr>
          <p:nvPr>
            <p:ph type="title"/>
          </p:nvPr>
        </p:nvSpPr>
        <p:spPr>
          <a:xfrm>
            <a:off x="628650" y="365126"/>
            <a:ext cx="78867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2140F476-BD77-B789-9B56-8876E5259AE5}"/>
              </a:ext>
            </a:extLst>
          </p:cNvPr>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9C0A9B1-144A-7F45-0F38-E9F0740C60A8}"/>
              </a:ext>
            </a:extLst>
          </p:cNvPr>
          <p:cNvSpPr>
            <a:spLocks noGrp="1"/>
          </p:cNvSpPr>
          <p:nvPr>
            <p:ph type="dt" sz="half" idx="2"/>
          </p:nvPr>
        </p:nvSpPr>
        <p:spPr>
          <a:xfrm>
            <a:off x="628650" y="6356351"/>
            <a:ext cx="2057400" cy="365125"/>
          </a:xfrm>
          <a:prstGeom prst="rect">
            <a:avLst/>
          </a:prstGeom>
        </p:spPr>
        <p:txBody>
          <a:bodyPr vert="horz" lIns="91440" tIns="45720" rIns="91440" bIns="45720" rtlCol="0" anchor="ctr"/>
          <a:lstStyle>
            <a:lvl1pPr algn="l">
              <a:defRPr sz="900">
                <a:solidFill>
                  <a:schemeClr val="tx1">
                    <a:tint val="75000"/>
                  </a:schemeClr>
                </a:solidFill>
              </a:defRPr>
            </a:lvl1pPr>
          </a:lstStyle>
          <a:p>
            <a:fld id="{BDEE4B05-FD6C-456B-A15B-FE29CC31CAE3}" type="datetimeFigureOut">
              <a:rPr lang="en-GB" smtClean="0"/>
              <a:t>13/11/2025</a:t>
            </a:fld>
            <a:endParaRPr lang="en-GB"/>
          </a:p>
        </p:txBody>
      </p:sp>
      <p:sp>
        <p:nvSpPr>
          <p:cNvPr id="5" name="Footer Placeholder 4">
            <a:extLst>
              <a:ext uri="{FF2B5EF4-FFF2-40B4-BE49-F238E27FC236}">
                <a16:creationId xmlns:a16="http://schemas.microsoft.com/office/drawing/2014/main" id="{FF2A5139-988D-4FF1-E190-A7335339230D}"/>
              </a:ext>
            </a:extLst>
          </p:cNvPr>
          <p:cNvSpPr>
            <a:spLocks noGrp="1"/>
          </p:cNvSpPr>
          <p:nvPr>
            <p:ph type="ftr" sz="quarter" idx="3"/>
          </p:nvPr>
        </p:nvSpPr>
        <p:spPr>
          <a:xfrm>
            <a:off x="3028950" y="6356351"/>
            <a:ext cx="3086100" cy="365125"/>
          </a:xfrm>
          <a:prstGeom prst="rect">
            <a:avLst/>
          </a:prstGeom>
        </p:spPr>
        <p:txBody>
          <a:bodyPr vert="horz" lIns="91440" tIns="45720" rIns="91440" bIns="45720" rtlCol="0" anchor="ctr"/>
          <a:lstStyle>
            <a:lvl1pPr algn="ctr">
              <a:defRPr sz="9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F9A95FA2-A40B-3D6E-240A-BDCA3497A8AC}"/>
              </a:ext>
            </a:extLst>
          </p:cNvPr>
          <p:cNvSpPr>
            <a:spLocks noGrp="1"/>
          </p:cNvSpPr>
          <p:nvPr>
            <p:ph type="sldNum" sz="quarter" idx="4"/>
          </p:nvPr>
        </p:nvSpPr>
        <p:spPr>
          <a:xfrm>
            <a:off x="6457950" y="6356351"/>
            <a:ext cx="2057400"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B1C1072E-94C1-480F-893B-9E58E9D0C94D}" type="slidenum">
              <a:rPr lang="en-GB" smtClean="0"/>
              <a:t>‹#›</a:t>
            </a:fld>
            <a:endParaRPr lang="en-GB"/>
          </a:p>
        </p:txBody>
      </p:sp>
    </p:spTree>
    <p:extLst>
      <p:ext uri="{BB962C8B-B14F-4D97-AF65-F5344CB8AC3E}">
        <p14:creationId xmlns:p14="http://schemas.microsoft.com/office/powerpoint/2010/main" val="646893734"/>
      </p:ext>
    </p:extLst>
  </p:cSld>
  <p:clrMap bg1="lt1" tx1="dk1" bg2="lt2" tx2="dk2" accent1="accent1" accent2="accent2" accent3="accent3" accent4="accent4" accent5="accent5" accent6="accent6" hlink="hlink" folHlink="folHlink"/>
  <p:sldLayoutIdLst>
    <p:sldLayoutId id="2147483685" r:id="rId1"/>
    <p:sldLayoutId id="2147483686" r:id="rId2"/>
    <p:sldLayoutId id="2147483687" r:id="rId3"/>
    <p:sldLayoutId id="2147483688" r:id="rId4"/>
    <p:sldLayoutId id="2147483689" r:id="rId5"/>
    <p:sldLayoutId id="2147483690" r:id="rId6"/>
    <p:sldLayoutId id="2147483691" r:id="rId7"/>
    <p:sldLayoutId id="2147483692" r:id="rId8"/>
    <p:sldLayoutId id="2147483693" r:id="rId9"/>
    <p:sldLayoutId id="2147483694" r:id="rId10"/>
    <p:sldLayoutId id="2147483695" r:id="rId11"/>
    <p:sldLayoutId id="2147483696" r:id="rId12"/>
  </p:sldLayoutIdLst>
  <p:txStyles>
    <p:titleStyle>
      <a:lvl1pPr algn="l" defTabSz="685800"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4.svg"/><Relationship Id="rId2" Type="http://schemas.openxmlformats.org/officeDocument/2006/relationships/image" Target="../media/image3.png"/><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9.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36.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1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37.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1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38.xml.rels><?xml version="1.0" encoding="UTF-8" standalone="yes"?>
<Relationships xmlns="http://schemas.openxmlformats.org/package/2006/relationships"><Relationship Id="rId3" Type="http://schemas.openxmlformats.org/officeDocument/2006/relationships/image" Target="../media/image8.svg"/><Relationship Id="rId2" Type="http://schemas.openxmlformats.org/officeDocument/2006/relationships/image" Target="../media/image7.png"/><Relationship Id="rId1" Type="http://schemas.openxmlformats.org/officeDocument/2006/relationships/slideLayout" Target="../slideLayouts/slideLayout12.xml"/></Relationships>
</file>

<file path=ppt/slides/_rels/slide39.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12.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40.xml.rels><?xml version="1.0" encoding="UTF-8" standalone="yes"?>
<Relationships xmlns="http://schemas.openxmlformats.org/package/2006/relationships"><Relationship Id="rId3" Type="http://schemas.openxmlformats.org/officeDocument/2006/relationships/diagramLayout" Target="../diagrams/layout6.xml"/><Relationship Id="rId2" Type="http://schemas.openxmlformats.org/officeDocument/2006/relationships/diagramData" Target="../diagrams/data6.xml"/><Relationship Id="rId1" Type="http://schemas.openxmlformats.org/officeDocument/2006/relationships/slideLayout" Target="../slideLayouts/slideLayout12.xml"/><Relationship Id="rId6" Type="http://schemas.microsoft.com/office/2007/relationships/diagramDrawing" Target="../diagrams/drawing6.xml"/><Relationship Id="rId5" Type="http://schemas.openxmlformats.org/officeDocument/2006/relationships/diagramColors" Target="../diagrams/colors6.xml"/><Relationship Id="rId4" Type="http://schemas.openxmlformats.org/officeDocument/2006/relationships/diagramQuickStyle" Target="../diagrams/quickStyle6.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45.xml.rels><?xml version="1.0" encoding="UTF-8" standalone="yes"?>
<Relationships xmlns="http://schemas.openxmlformats.org/package/2006/relationships"><Relationship Id="rId3" Type="http://schemas.openxmlformats.org/officeDocument/2006/relationships/diagramLayout" Target="../diagrams/layout7.xml"/><Relationship Id="rId2" Type="http://schemas.openxmlformats.org/officeDocument/2006/relationships/diagramData" Target="../diagrams/data7.xml"/><Relationship Id="rId1" Type="http://schemas.openxmlformats.org/officeDocument/2006/relationships/slideLayout" Target="../slideLayouts/slideLayout12.xml"/><Relationship Id="rId6" Type="http://schemas.microsoft.com/office/2007/relationships/diagramDrawing" Target="../diagrams/drawing7.xml"/><Relationship Id="rId5" Type="http://schemas.openxmlformats.org/officeDocument/2006/relationships/diagramColors" Target="../diagrams/colors7.xml"/><Relationship Id="rId4" Type="http://schemas.openxmlformats.org/officeDocument/2006/relationships/diagramQuickStyle" Target="../diagrams/quickStyle7.xm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5.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3" name="Rectangle 12">
            <a:extLst>
              <a:ext uri="{FF2B5EF4-FFF2-40B4-BE49-F238E27FC236}">
                <a16:creationId xmlns:a16="http://schemas.microsoft.com/office/drawing/2014/main" id="{934F1179-B481-4F9E-BCA3-AFB972070F8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ight Triangle 14">
            <a:extLst>
              <a:ext uri="{FF2B5EF4-FFF2-40B4-BE49-F238E27FC236}">
                <a16:creationId xmlns:a16="http://schemas.microsoft.com/office/drawing/2014/main" id="{827DC2C4-B485-428A-BF4A-472D2967F47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432540" y="3335867"/>
            <a:ext cx="246888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16">
            <a:extLst>
              <a:ext uri="{FF2B5EF4-FFF2-40B4-BE49-F238E27FC236}">
                <a16:creationId xmlns:a16="http://schemas.microsoft.com/office/drawing/2014/main" id="{EE04B5EB-F158-4507-90DD-BD23620C7C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1330" y="623275"/>
            <a:ext cx="8178790" cy="5607882"/>
          </a:xfrm>
          <a:prstGeom prst="rect">
            <a:avLst/>
          </a:prstGeom>
          <a:noFill/>
          <a:ln w="190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963930" y="1008993"/>
            <a:ext cx="6923558" cy="3542045"/>
          </a:xfrm>
        </p:spPr>
        <p:txBody>
          <a:bodyPr anchor="b">
            <a:normAutofit fontScale="90000"/>
          </a:bodyPr>
          <a:lstStyle/>
          <a:p>
            <a:pPr algn="l"/>
            <a:r>
              <a:rPr lang="en-GB" sz="10000" dirty="0"/>
              <a:t>ECGE6003Q Independent Project</a:t>
            </a:r>
            <a:endParaRPr lang="cy-GB" sz="10000" dirty="0"/>
          </a:p>
        </p:txBody>
      </p:sp>
      <p:sp>
        <p:nvSpPr>
          <p:cNvPr id="3" name="Subtitle 2"/>
          <p:cNvSpPr>
            <a:spLocks noGrp="1"/>
          </p:cNvSpPr>
          <p:nvPr>
            <p:ph type="subTitle" idx="1"/>
          </p:nvPr>
        </p:nvSpPr>
        <p:spPr>
          <a:xfrm>
            <a:off x="963930" y="4582814"/>
            <a:ext cx="5349252" cy="1312657"/>
          </a:xfrm>
        </p:spPr>
        <p:txBody>
          <a:bodyPr anchor="t">
            <a:normAutofit/>
          </a:bodyPr>
          <a:lstStyle/>
          <a:p>
            <a:pPr algn="l"/>
            <a:r>
              <a:rPr lang="en-GB"/>
              <a:t>Methodology and Methods</a:t>
            </a:r>
          </a:p>
        </p:txBody>
      </p:sp>
    </p:spTree>
    <p:extLst>
      <p:ext uri="{BB962C8B-B14F-4D97-AF65-F5344CB8AC3E}">
        <p14:creationId xmlns:p14="http://schemas.microsoft.com/office/powerpoint/2010/main" val="33584086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DD38EE57-B708-47C9-A4A4-E25F09FAB02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2" name="Group 11">
            <a:extLst>
              <a:ext uri="{FF2B5EF4-FFF2-40B4-BE49-F238E27FC236}">
                <a16:creationId xmlns:a16="http://schemas.microsoft.com/office/drawing/2014/main" id="{57A28182-58A5-4DBB-8F64-BD944BCA815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07282" y="635715"/>
            <a:ext cx="8356656" cy="2482136"/>
            <a:chOff x="409710" y="635715"/>
            <a:chExt cx="11142208" cy="2482136"/>
          </a:xfrm>
        </p:grpSpPr>
        <p:sp>
          <p:nvSpPr>
            <p:cNvPr id="13" name="Freeform 44">
              <a:extLst>
                <a:ext uri="{FF2B5EF4-FFF2-40B4-BE49-F238E27FC236}">
                  <a16:creationId xmlns:a16="http://schemas.microsoft.com/office/drawing/2014/main" id="{E4A9080E-7BA6-45FC-8677-8B9D5F4DAFE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223203" y="635716"/>
              <a:ext cx="328612" cy="1742360"/>
            </a:xfrm>
            <a:custGeom>
              <a:avLst/>
              <a:gdLst>
                <a:gd name="T0" fmla="*/ 207 w 207"/>
                <a:gd name="T1" fmla="*/ 987 h 1114"/>
                <a:gd name="T2" fmla="*/ 0 w 207"/>
                <a:gd name="T3" fmla="*/ 1114 h 1114"/>
                <a:gd name="T4" fmla="*/ 0 w 207"/>
                <a:gd name="T5" fmla="*/ 127 h 1114"/>
                <a:gd name="T6" fmla="*/ 207 w 207"/>
                <a:gd name="T7" fmla="*/ 0 h 1114"/>
                <a:gd name="T8" fmla="*/ 207 w 207"/>
                <a:gd name="T9" fmla="*/ 987 h 1114"/>
              </a:gdLst>
              <a:ahLst/>
              <a:cxnLst>
                <a:cxn ang="0">
                  <a:pos x="T0" y="T1"/>
                </a:cxn>
                <a:cxn ang="0">
                  <a:pos x="T2" y="T3"/>
                </a:cxn>
                <a:cxn ang="0">
                  <a:pos x="T4" y="T5"/>
                </a:cxn>
                <a:cxn ang="0">
                  <a:pos x="T6" y="T7"/>
                </a:cxn>
                <a:cxn ang="0">
                  <a:pos x="T8" y="T9"/>
                </a:cxn>
              </a:cxnLst>
              <a:rect l="0" t="0" r="r" b="b"/>
              <a:pathLst>
                <a:path w="207" h="1114">
                  <a:moveTo>
                    <a:pt x="207" y="987"/>
                  </a:moveTo>
                  <a:lnTo>
                    <a:pt x="0" y="1114"/>
                  </a:lnTo>
                  <a:lnTo>
                    <a:pt x="0" y="127"/>
                  </a:lnTo>
                  <a:lnTo>
                    <a:pt x="207" y="0"/>
                  </a:lnTo>
                  <a:lnTo>
                    <a:pt x="207" y="987"/>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4" name="Freeform 45">
              <a:extLst>
                <a:ext uri="{FF2B5EF4-FFF2-40B4-BE49-F238E27FC236}">
                  <a16:creationId xmlns:a16="http://schemas.microsoft.com/office/drawing/2014/main" id="{2163D516-75D4-4DE0-AC27-63719125AE5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09710" y="1022350"/>
              <a:ext cx="709612" cy="2095501"/>
            </a:xfrm>
            <a:custGeom>
              <a:avLst/>
              <a:gdLst>
                <a:gd name="T0" fmla="*/ 447 w 447"/>
                <a:gd name="T1" fmla="*/ 1363 h 1363"/>
                <a:gd name="T2" fmla="*/ 0 w 447"/>
                <a:gd name="T3" fmla="*/ 987 h 1363"/>
                <a:gd name="T4" fmla="*/ 0 w 447"/>
                <a:gd name="T5" fmla="*/ 0 h 1363"/>
                <a:gd name="T6" fmla="*/ 447 w 447"/>
                <a:gd name="T7" fmla="*/ 376 h 1363"/>
                <a:gd name="T8" fmla="*/ 447 w 447"/>
                <a:gd name="T9" fmla="*/ 1363 h 1363"/>
              </a:gdLst>
              <a:ahLst/>
              <a:cxnLst>
                <a:cxn ang="0">
                  <a:pos x="T0" y="T1"/>
                </a:cxn>
                <a:cxn ang="0">
                  <a:pos x="T2" y="T3"/>
                </a:cxn>
                <a:cxn ang="0">
                  <a:pos x="T4" y="T5"/>
                </a:cxn>
                <a:cxn ang="0">
                  <a:pos x="T6" y="T7"/>
                </a:cxn>
                <a:cxn ang="0">
                  <a:pos x="T8" y="T9"/>
                </a:cxn>
              </a:cxnLst>
              <a:rect l="0" t="0" r="r" b="b"/>
              <a:pathLst>
                <a:path w="447" h="1363">
                  <a:moveTo>
                    <a:pt x="447" y="1363"/>
                  </a:moveTo>
                  <a:lnTo>
                    <a:pt x="0" y="987"/>
                  </a:lnTo>
                  <a:lnTo>
                    <a:pt x="0" y="0"/>
                  </a:lnTo>
                  <a:lnTo>
                    <a:pt x="447" y="376"/>
                  </a:lnTo>
                  <a:lnTo>
                    <a:pt x="447" y="1363"/>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5" name="Freeform 46">
              <a:extLst>
                <a:ext uri="{FF2B5EF4-FFF2-40B4-BE49-F238E27FC236}">
                  <a16:creationId xmlns:a16="http://schemas.microsoft.com/office/drawing/2014/main" id="{E74A26A5-C23A-46D4-B0FF-155FB383462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09710" y="837744"/>
              <a:ext cx="403225" cy="1705431"/>
            </a:xfrm>
            <a:custGeom>
              <a:avLst/>
              <a:gdLst>
                <a:gd name="T0" fmla="*/ 254 w 254"/>
                <a:gd name="T1" fmla="*/ 987 h 1109"/>
                <a:gd name="T2" fmla="*/ 0 w 254"/>
                <a:gd name="T3" fmla="*/ 1109 h 1109"/>
                <a:gd name="T4" fmla="*/ 0 w 254"/>
                <a:gd name="T5" fmla="*/ 119 h 1109"/>
                <a:gd name="T6" fmla="*/ 254 w 254"/>
                <a:gd name="T7" fmla="*/ 0 h 1109"/>
                <a:gd name="T8" fmla="*/ 254 w 254"/>
                <a:gd name="T9" fmla="*/ 987 h 1109"/>
              </a:gdLst>
              <a:ahLst/>
              <a:cxnLst>
                <a:cxn ang="0">
                  <a:pos x="T0" y="T1"/>
                </a:cxn>
                <a:cxn ang="0">
                  <a:pos x="T2" y="T3"/>
                </a:cxn>
                <a:cxn ang="0">
                  <a:pos x="T4" y="T5"/>
                </a:cxn>
                <a:cxn ang="0">
                  <a:pos x="T6" y="T7"/>
                </a:cxn>
                <a:cxn ang="0">
                  <a:pos x="T8" y="T9"/>
                </a:cxn>
              </a:cxnLst>
              <a:rect l="0" t="0" r="r" b="b"/>
              <a:pathLst>
                <a:path w="254" h="1109">
                  <a:moveTo>
                    <a:pt x="254" y="987"/>
                  </a:moveTo>
                  <a:lnTo>
                    <a:pt x="0" y="1109"/>
                  </a:lnTo>
                  <a:lnTo>
                    <a:pt x="0" y="119"/>
                  </a:lnTo>
                  <a:lnTo>
                    <a:pt x="254" y="0"/>
                  </a:lnTo>
                  <a:lnTo>
                    <a:pt x="254" y="98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6" name="Freeform 47">
              <a:extLst>
                <a:ext uri="{FF2B5EF4-FFF2-40B4-BE49-F238E27FC236}">
                  <a16:creationId xmlns:a16="http://schemas.microsoft.com/office/drawing/2014/main" id="{08E0243F-1062-43C6-AD04-130DFF66840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44660" y="640894"/>
              <a:ext cx="168275" cy="1713195"/>
            </a:xfrm>
            <a:custGeom>
              <a:avLst/>
              <a:gdLst>
                <a:gd name="T0" fmla="*/ 106 w 106"/>
                <a:gd name="T1" fmla="*/ 1114 h 1114"/>
                <a:gd name="T2" fmla="*/ 0 w 106"/>
                <a:gd name="T3" fmla="*/ 1005 h 1114"/>
                <a:gd name="T4" fmla="*/ 0 w 106"/>
                <a:gd name="T5" fmla="*/ 0 h 1114"/>
                <a:gd name="T6" fmla="*/ 106 w 106"/>
                <a:gd name="T7" fmla="*/ 110 h 1114"/>
                <a:gd name="T8" fmla="*/ 106 w 106"/>
                <a:gd name="T9" fmla="*/ 1114 h 1114"/>
              </a:gdLst>
              <a:ahLst/>
              <a:cxnLst>
                <a:cxn ang="0">
                  <a:pos x="T0" y="T1"/>
                </a:cxn>
                <a:cxn ang="0">
                  <a:pos x="T2" y="T3"/>
                </a:cxn>
                <a:cxn ang="0">
                  <a:pos x="T4" y="T5"/>
                </a:cxn>
                <a:cxn ang="0">
                  <a:pos x="T6" y="T7"/>
                </a:cxn>
                <a:cxn ang="0">
                  <a:pos x="T8" y="T9"/>
                </a:cxn>
              </a:cxnLst>
              <a:rect l="0" t="0" r="r" b="b"/>
              <a:pathLst>
                <a:path w="106" h="1114">
                  <a:moveTo>
                    <a:pt x="106" y="1114"/>
                  </a:moveTo>
                  <a:lnTo>
                    <a:pt x="0" y="1005"/>
                  </a:lnTo>
                  <a:lnTo>
                    <a:pt x="0" y="0"/>
                  </a:lnTo>
                  <a:lnTo>
                    <a:pt x="106" y="110"/>
                  </a:lnTo>
                  <a:lnTo>
                    <a:pt x="106" y="1114"/>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7" name="Rectangle 16">
              <a:extLst>
                <a:ext uri="{FF2B5EF4-FFF2-40B4-BE49-F238E27FC236}">
                  <a16:creationId xmlns:a16="http://schemas.microsoft.com/office/drawing/2014/main" id="{94C5517B-1B0F-47AA-93A5-36718996986F}"/>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644055" y="635715"/>
              <a:ext cx="10907863" cy="1541457"/>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grpSp>
      <p:sp>
        <p:nvSpPr>
          <p:cNvPr id="2" name="Title 1">
            <a:extLst>
              <a:ext uri="{FF2B5EF4-FFF2-40B4-BE49-F238E27FC236}">
                <a16:creationId xmlns:a16="http://schemas.microsoft.com/office/drawing/2014/main" id="{C8B4D5A6-8EFF-3999-0A60-D9A921CDAE6E}"/>
              </a:ext>
            </a:extLst>
          </p:cNvPr>
          <p:cNvSpPr>
            <a:spLocks noGrp="1"/>
          </p:cNvSpPr>
          <p:nvPr>
            <p:ph type="title"/>
          </p:nvPr>
        </p:nvSpPr>
        <p:spPr>
          <a:xfrm>
            <a:off x="785460" y="759805"/>
            <a:ext cx="7729890" cy="1325563"/>
          </a:xfrm>
        </p:spPr>
        <p:txBody>
          <a:bodyPr>
            <a:normAutofit/>
          </a:bodyPr>
          <a:lstStyle/>
          <a:p>
            <a:r>
              <a:rPr lang="en-GB" sz="3500">
                <a:solidFill>
                  <a:srgbClr val="FFFFFF"/>
                </a:solidFill>
              </a:rPr>
              <a:t>Group Task</a:t>
            </a:r>
          </a:p>
        </p:txBody>
      </p:sp>
      <p:sp>
        <p:nvSpPr>
          <p:cNvPr id="3" name="Content Placeholder 2">
            <a:extLst>
              <a:ext uri="{FF2B5EF4-FFF2-40B4-BE49-F238E27FC236}">
                <a16:creationId xmlns:a16="http://schemas.microsoft.com/office/drawing/2014/main" id="{535C071B-153A-ECA5-82B7-01DD72F25CC2}"/>
              </a:ext>
            </a:extLst>
          </p:cNvPr>
          <p:cNvSpPr>
            <a:spLocks noGrp="1"/>
          </p:cNvSpPr>
          <p:nvPr>
            <p:ph idx="1"/>
          </p:nvPr>
        </p:nvSpPr>
        <p:spPr>
          <a:xfrm>
            <a:off x="1043608" y="3212976"/>
            <a:ext cx="3040158" cy="3563159"/>
          </a:xfrm>
        </p:spPr>
        <p:txBody>
          <a:bodyPr>
            <a:normAutofit/>
          </a:bodyPr>
          <a:lstStyle/>
          <a:p>
            <a:r>
              <a:rPr lang="en-GB" sz="2800" dirty="0"/>
              <a:t>Thinking back…</a:t>
            </a:r>
          </a:p>
          <a:p>
            <a:r>
              <a:rPr lang="en-GB" sz="2800" dirty="0"/>
              <a:t>What can you remember?</a:t>
            </a:r>
          </a:p>
          <a:p>
            <a:pPr lvl="1"/>
            <a:r>
              <a:rPr lang="en-GB" sz="2500" dirty="0"/>
              <a:t>Methodology?</a:t>
            </a:r>
          </a:p>
          <a:p>
            <a:pPr lvl="1"/>
            <a:r>
              <a:rPr lang="en-GB" sz="2500" dirty="0"/>
              <a:t>Methods?</a:t>
            </a:r>
          </a:p>
        </p:txBody>
      </p:sp>
      <p:pic>
        <p:nvPicPr>
          <p:cNvPr id="7" name="Graphic 6" descr="Group Brainstorm">
            <a:extLst>
              <a:ext uri="{FF2B5EF4-FFF2-40B4-BE49-F238E27FC236}">
                <a16:creationId xmlns:a16="http://schemas.microsoft.com/office/drawing/2014/main" id="{A73ADDCC-8098-58E7-A12C-AD6F1FC0A0FA}"/>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4593384" y="2492376"/>
            <a:ext cx="3563372" cy="3563372"/>
          </a:xfrm>
          <a:prstGeom prst="rect">
            <a:avLst/>
          </a:prstGeom>
        </p:spPr>
      </p:pic>
    </p:spTree>
    <p:extLst>
      <p:ext uri="{BB962C8B-B14F-4D97-AF65-F5344CB8AC3E}">
        <p14:creationId xmlns:p14="http://schemas.microsoft.com/office/powerpoint/2010/main" val="191470165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txBox="1">
            <a:spLocks/>
          </p:cNvSpPr>
          <p:nvPr/>
        </p:nvSpPr>
        <p:spPr>
          <a:xfrm>
            <a:off x="840699" y="687480"/>
            <a:ext cx="5605629" cy="994172"/>
          </a:xfrm>
          <a:prstGeom prst="rect">
            <a:avLst/>
          </a:prstGeom>
        </p:spPr>
        <p:txBody>
          <a:bodyPr vert="horz" lIns="91440" tIns="45720" rIns="91440" bIns="45720" rtlCol="0" anchor="ctr">
            <a:normAutofit/>
          </a:bodyPr>
          <a:lstStyle>
            <a:lvl1pPr marL="0" marR="0" lvl="0" indent="0" algn="ctr" defTabSz="914400" rtl="0" fontAlgn="auto" hangingPunct="1">
              <a:lnSpc>
                <a:spcPct val="100000"/>
              </a:lnSpc>
              <a:spcBef>
                <a:spcPts val="0"/>
              </a:spcBef>
              <a:spcAft>
                <a:spcPts val="0"/>
              </a:spcAft>
              <a:buNone/>
              <a:tabLst/>
              <a:defRPr lang="en-US" sz="4400" b="0" i="0" u="none" strike="noStrike" kern="1200" cap="none" spc="0" baseline="0">
                <a:solidFill>
                  <a:srgbClr val="000000"/>
                </a:solidFill>
                <a:uFillTx/>
                <a:latin typeface="Constantia"/>
              </a:defRPr>
            </a:lvl1pPr>
          </a:lstStyle>
          <a:p>
            <a:pPr algn="l">
              <a:lnSpc>
                <a:spcPct val="90000"/>
              </a:lnSpc>
              <a:spcBef>
                <a:spcPct val="0"/>
              </a:spcBef>
              <a:spcAft>
                <a:spcPts val="600"/>
              </a:spcAft>
            </a:pPr>
            <a:r>
              <a:rPr lang="en-US" sz="3850" kern="1200">
                <a:solidFill>
                  <a:schemeClr val="tx1"/>
                </a:solidFill>
                <a:latin typeface="+mj-lt"/>
                <a:ea typeface="+mj-ea"/>
                <a:cs typeface="+mj-cs"/>
              </a:rPr>
              <a:t>Methodology  vs. Method </a:t>
            </a:r>
          </a:p>
        </p:txBody>
      </p:sp>
      <p:sp>
        <p:nvSpPr>
          <p:cNvPr id="4" name="Content Placeholder 5"/>
          <p:cNvSpPr txBox="1">
            <a:spLocks/>
          </p:cNvSpPr>
          <p:nvPr/>
        </p:nvSpPr>
        <p:spPr>
          <a:xfrm>
            <a:off x="840699" y="1916832"/>
            <a:ext cx="5033221" cy="3788227"/>
          </a:xfrm>
          <a:prstGeom prst="rect">
            <a:avLst/>
          </a:prstGeom>
        </p:spPr>
        <p:txBody>
          <a:bodyPr vert="horz" lIns="91440" tIns="45720" rIns="91440" bIns="45720" rtlCol="0" anchor="ctr">
            <a:normAutofit/>
          </a:bodyPr>
          <a:lstStyle>
            <a:lvl1pPr marL="274320" marR="0" lvl="0" indent="-274320" algn="l" defTabSz="914400" rtl="0" fontAlgn="auto" hangingPunct="1">
              <a:lnSpc>
                <a:spcPct val="100000"/>
              </a:lnSpc>
              <a:spcBef>
                <a:spcPts val="600"/>
              </a:spcBef>
              <a:spcAft>
                <a:spcPts val="0"/>
              </a:spcAft>
              <a:buClr>
                <a:srgbClr val="AA2B1E"/>
              </a:buClr>
              <a:buSzPct val="85000"/>
              <a:buFont typeface="Brush Script MT" pitchFamily="66"/>
              <a:buChar char="O"/>
              <a:tabLst/>
              <a:defRPr lang="en-US" sz="2400" b="0" i="0" u="none" strike="noStrike" kern="1200" cap="none" spc="0" baseline="0">
                <a:solidFill>
                  <a:srgbClr val="000000"/>
                </a:solidFill>
                <a:uFillTx/>
                <a:latin typeface="Franklin Gothic Book"/>
              </a:defRPr>
            </a:lvl1pPr>
            <a:lvl2pPr marL="640080" marR="0" lvl="1" indent="-274320" algn="l" defTabSz="914400" rtl="0" fontAlgn="auto" hangingPunct="1">
              <a:lnSpc>
                <a:spcPct val="100000"/>
              </a:lnSpc>
              <a:spcBef>
                <a:spcPts val="500"/>
              </a:spcBef>
              <a:spcAft>
                <a:spcPts val="0"/>
              </a:spcAft>
              <a:buClr>
                <a:srgbClr val="AA2B1E"/>
              </a:buClr>
              <a:buSzPct val="85000"/>
              <a:buFont typeface="Brush Script MT" pitchFamily="66"/>
              <a:buChar char="O"/>
              <a:tabLst/>
              <a:defRPr lang="en-US" sz="2200" b="0" i="0" u="none" strike="noStrike" kern="1200" cap="none" spc="0" baseline="0">
                <a:solidFill>
                  <a:srgbClr val="000000"/>
                </a:solidFill>
                <a:uFillTx/>
                <a:latin typeface="Franklin Gothic Book"/>
              </a:defRPr>
            </a:lvl2pPr>
            <a:lvl3pPr marL="914400" marR="0" lvl="2" indent="-228600" algn="l" defTabSz="914400" rtl="0" fontAlgn="auto" hangingPunct="1">
              <a:lnSpc>
                <a:spcPct val="100000"/>
              </a:lnSpc>
              <a:spcBef>
                <a:spcPts val="500"/>
              </a:spcBef>
              <a:spcAft>
                <a:spcPts val="0"/>
              </a:spcAft>
              <a:buClr>
                <a:srgbClr val="AA2B1E"/>
              </a:buClr>
              <a:buSzPct val="85000"/>
              <a:buFont typeface="Brush Script MT" pitchFamily="66"/>
              <a:buChar char="O"/>
              <a:tabLst/>
              <a:defRPr lang="en-US" sz="2000" b="0" i="0" u="none" strike="noStrike" kern="1200" cap="none" spc="0" baseline="0">
                <a:solidFill>
                  <a:srgbClr val="000000"/>
                </a:solidFill>
                <a:uFillTx/>
                <a:latin typeface="Franklin Gothic Book"/>
              </a:defRPr>
            </a:lvl3pPr>
            <a:lvl4pPr marL="1280160" marR="0" lvl="3" indent="-228600" algn="l" defTabSz="914400" rtl="0" fontAlgn="auto" hangingPunct="1">
              <a:lnSpc>
                <a:spcPct val="100000"/>
              </a:lnSpc>
              <a:spcBef>
                <a:spcPts val="400"/>
              </a:spcBef>
              <a:spcAft>
                <a:spcPts val="0"/>
              </a:spcAft>
              <a:buClr>
                <a:srgbClr val="AA2B1E"/>
              </a:buClr>
              <a:buSzPct val="85000"/>
              <a:buFont typeface="Brush Script MT" pitchFamily="66"/>
              <a:buChar char="O"/>
              <a:tabLst/>
              <a:defRPr lang="en-US" sz="1800" b="0" i="0" u="none" strike="noStrike" kern="1200" cap="none" spc="0" baseline="0">
                <a:solidFill>
                  <a:srgbClr val="000000"/>
                </a:solidFill>
                <a:uFillTx/>
                <a:latin typeface="Franklin Gothic Book"/>
              </a:defRPr>
            </a:lvl4pPr>
            <a:lvl5pPr marL="1645920" marR="0" lvl="4" indent="-228600" algn="l" defTabSz="914400" rtl="0" fontAlgn="auto" hangingPunct="1">
              <a:lnSpc>
                <a:spcPct val="100000"/>
              </a:lnSpc>
              <a:spcBef>
                <a:spcPts val="400"/>
              </a:spcBef>
              <a:spcAft>
                <a:spcPts val="0"/>
              </a:spcAft>
              <a:buClr>
                <a:srgbClr val="AA2B1E"/>
              </a:buClr>
              <a:buSzPct val="85000"/>
              <a:buFont typeface="Brush Script MT" pitchFamily="66"/>
              <a:buChar char="O"/>
              <a:tabLst/>
              <a:defRPr lang="en-US" sz="1600" b="0" i="0" u="none" strike="noStrike" kern="1200" cap="none" spc="0" baseline="0">
                <a:solidFill>
                  <a:srgbClr val="000000"/>
                </a:solidFill>
                <a:uFillTx/>
                <a:latin typeface="Franklin Gothic Book"/>
              </a:defRPr>
            </a:lvl5pPr>
          </a:lstStyle>
          <a:p>
            <a:pPr marL="0" indent="-228600">
              <a:lnSpc>
                <a:spcPct val="90000"/>
              </a:lnSpc>
              <a:buFont typeface="Arial" panose="020B0604020202020204" pitchFamily="34" charset="0"/>
              <a:buChar char="•"/>
            </a:pPr>
            <a:r>
              <a:rPr lang="en-US" sz="2100" b="1" dirty="0">
                <a:solidFill>
                  <a:schemeClr val="tx1"/>
                </a:solidFill>
                <a:latin typeface="+mn-lt"/>
              </a:rPr>
              <a:t>Methodology </a:t>
            </a:r>
          </a:p>
          <a:p>
            <a:pPr marL="365760" lvl="1" indent="-228600">
              <a:lnSpc>
                <a:spcPct val="90000"/>
              </a:lnSpc>
              <a:buFont typeface="Arial" panose="020B0604020202020204" pitchFamily="34" charset="0"/>
              <a:buChar char="•"/>
            </a:pPr>
            <a:r>
              <a:rPr lang="en-US" sz="1900" dirty="0">
                <a:solidFill>
                  <a:schemeClr val="tx1"/>
                </a:solidFill>
                <a:latin typeface="+mn-lt"/>
              </a:rPr>
              <a:t>The theoretical framework that outlines the rules to follow in a study.</a:t>
            </a:r>
          </a:p>
          <a:p>
            <a:pPr marL="0" indent="-228600">
              <a:lnSpc>
                <a:spcPct val="90000"/>
              </a:lnSpc>
              <a:buFont typeface="Arial" panose="020B0604020202020204" pitchFamily="34" charset="0"/>
              <a:buChar char="•"/>
            </a:pPr>
            <a:r>
              <a:rPr lang="en-US" sz="2100" b="1" dirty="0">
                <a:solidFill>
                  <a:schemeClr val="tx1"/>
                </a:solidFill>
                <a:latin typeface="+mn-lt"/>
              </a:rPr>
              <a:t>Method</a:t>
            </a:r>
          </a:p>
          <a:p>
            <a:pPr marL="365760" lvl="1" indent="-228600">
              <a:lnSpc>
                <a:spcPct val="90000"/>
              </a:lnSpc>
              <a:buFont typeface="Arial" panose="020B0604020202020204" pitchFamily="34" charset="0"/>
              <a:buChar char="•"/>
            </a:pPr>
            <a:r>
              <a:rPr lang="en-US" sz="1900" dirty="0">
                <a:solidFill>
                  <a:schemeClr val="tx1"/>
                </a:solidFill>
                <a:latin typeface="+mn-lt"/>
              </a:rPr>
              <a:t>The actual tools/steps taken by which you conduct research into a subject or a topic.</a:t>
            </a:r>
          </a:p>
        </p:txBody>
      </p:sp>
      <p:sp>
        <p:nvSpPr>
          <p:cNvPr id="11" name="Rectangle 10">
            <a:extLst>
              <a:ext uri="{FF2B5EF4-FFF2-40B4-BE49-F238E27FC236}">
                <a16:creationId xmlns:a16="http://schemas.microsoft.com/office/drawing/2014/main" id="{59A309A7-1751-4ABE-A3C1-EEC40366AD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189435" y="0"/>
            <a:ext cx="1954565"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0"/>
          </a:p>
        </p:txBody>
      </p:sp>
      <p:sp>
        <p:nvSpPr>
          <p:cNvPr id="13" name="Oval 12">
            <a:extLst>
              <a:ext uri="{FF2B5EF4-FFF2-40B4-BE49-F238E27FC236}">
                <a16:creationId xmlns:a16="http://schemas.microsoft.com/office/drawing/2014/main" id="{967D8EB6-EAE1-4F9C-B398-83321E2872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129567" y="2369132"/>
            <a:ext cx="2119736" cy="2119736"/>
          </a:xfrm>
          <a:prstGeom prst="ellipse">
            <a:avLst/>
          </a:prstGeom>
          <a:solidFill>
            <a:srgbClr val="FFFFFF"/>
          </a:solidFill>
          <a:ln w="22225">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0"/>
          </a:p>
        </p:txBody>
      </p:sp>
      <p:pic>
        <p:nvPicPr>
          <p:cNvPr id="8" name="Graphic 7" descr="Magnifying glass">
            <a:extLst>
              <a:ext uri="{FF2B5EF4-FFF2-40B4-BE49-F238E27FC236}">
                <a16:creationId xmlns:a16="http://schemas.microsoft.com/office/drawing/2014/main" id="{5CDD913F-617D-242E-84BC-B770B7A527F8}"/>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6624964" y="2865141"/>
            <a:ext cx="1143455" cy="1143455"/>
          </a:xfrm>
          <a:prstGeom prst="rect">
            <a:avLst/>
          </a:prstGeom>
        </p:spPr>
      </p:pic>
    </p:spTree>
    <p:extLst>
      <p:ext uri="{BB962C8B-B14F-4D97-AF65-F5344CB8AC3E}">
        <p14:creationId xmlns:p14="http://schemas.microsoft.com/office/powerpoint/2010/main" val="366679104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4C608BEB-860E-4094-8511-78603564A7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044287" cy="6858000"/>
          </a:xfrm>
          <a:prstGeom prst="rect">
            <a:avLst/>
          </a:pr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6A390E61-7DDE-7C9C-FB5E-9B165416C721}"/>
              </a:ext>
            </a:extLst>
          </p:cNvPr>
          <p:cNvSpPr>
            <a:spLocks noGrp="1"/>
          </p:cNvSpPr>
          <p:nvPr>
            <p:ph type="title"/>
          </p:nvPr>
        </p:nvSpPr>
        <p:spPr>
          <a:xfrm>
            <a:off x="628650" y="1412488"/>
            <a:ext cx="2174391" cy="4363844"/>
          </a:xfrm>
        </p:spPr>
        <p:txBody>
          <a:bodyPr anchor="t">
            <a:normAutofit/>
          </a:bodyPr>
          <a:lstStyle/>
          <a:p>
            <a:r>
              <a:rPr lang="en-GB" sz="2200" dirty="0">
                <a:solidFill>
                  <a:srgbClr val="FFFFFF"/>
                </a:solidFill>
              </a:rPr>
              <a:t>Methodology and Methods</a:t>
            </a:r>
            <a:br>
              <a:rPr lang="en-GB" sz="2200" dirty="0">
                <a:solidFill>
                  <a:srgbClr val="FFFFFF"/>
                </a:solidFill>
              </a:rPr>
            </a:br>
            <a:br>
              <a:rPr lang="en-GB" sz="2200" dirty="0">
                <a:solidFill>
                  <a:srgbClr val="FFFFFF"/>
                </a:solidFill>
              </a:rPr>
            </a:br>
            <a:br>
              <a:rPr lang="en-GB" sz="2200" dirty="0">
                <a:solidFill>
                  <a:srgbClr val="FFFFFF"/>
                </a:solidFill>
              </a:rPr>
            </a:br>
            <a:endParaRPr lang="en-GB" sz="2200" dirty="0">
              <a:solidFill>
                <a:srgbClr val="FFFFFF"/>
              </a:solidFill>
            </a:endParaRPr>
          </a:p>
        </p:txBody>
      </p:sp>
      <p:sp>
        <p:nvSpPr>
          <p:cNvPr id="3" name="Content Placeholder 2">
            <a:extLst>
              <a:ext uri="{FF2B5EF4-FFF2-40B4-BE49-F238E27FC236}">
                <a16:creationId xmlns:a16="http://schemas.microsoft.com/office/drawing/2014/main" id="{94F609E8-E821-25B9-E428-710A7942D42D}"/>
              </a:ext>
            </a:extLst>
          </p:cNvPr>
          <p:cNvSpPr>
            <a:spLocks noGrp="1"/>
          </p:cNvSpPr>
          <p:nvPr>
            <p:ph sz="half" idx="1"/>
          </p:nvPr>
        </p:nvSpPr>
        <p:spPr>
          <a:xfrm>
            <a:off x="3256312" y="1772816"/>
            <a:ext cx="2570462" cy="4363844"/>
          </a:xfrm>
        </p:spPr>
        <p:txBody>
          <a:bodyPr>
            <a:normAutofit/>
          </a:bodyPr>
          <a:lstStyle/>
          <a:p>
            <a:pPr marL="0" indent="0">
              <a:buNone/>
            </a:pPr>
            <a:r>
              <a:rPr lang="en-GB" sz="1700" b="1" dirty="0"/>
              <a:t>Empirical Study Students</a:t>
            </a:r>
          </a:p>
          <a:p>
            <a:endParaRPr lang="en-GB" sz="1700" dirty="0"/>
          </a:p>
          <a:p>
            <a:endParaRPr lang="en-GB" sz="1700" dirty="0"/>
          </a:p>
          <a:p>
            <a:r>
              <a:rPr lang="en-GB" sz="1700" dirty="0"/>
              <a:t>A stand-alone chapter within your Dissertation, namely Chapter 3</a:t>
            </a:r>
          </a:p>
        </p:txBody>
      </p:sp>
      <p:cxnSp>
        <p:nvCxnSpPr>
          <p:cNvPr id="11" name="Straight Connector 10">
            <a:extLst>
              <a:ext uri="{FF2B5EF4-FFF2-40B4-BE49-F238E27FC236}">
                <a16:creationId xmlns:a16="http://schemas.microsoft.com/office/drawing/2014/main" id="{1F16A8D4-FE87-4604-88B2-394B5D1EB43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097403" y="1412488"/>
            <a:ext cx="0" cy="3657600"/>
          </a:xfrm>
          <a:prstGeom prst="line">
            <a:avLst/>
          </a:prstGeom>
          <a:ln w="1270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
        <p:nvSpPr>
          <p:cNvPr id="4" name="Content Placeholder 3">
            <a:extLst>
              <a:ext uri="{FF2B5EF4-FFF2-40B4-BE49-F238E27FC236}">
                <a16:creationId xmlns:a16="http://schemas.microsoft.com/office/drawing/2014/main" id="{264C4D5E-CB9D-A1DA-4D01-3339EEA89A64}"/>
              </a:ext>
            </a:extLst>
          </p:cNvPr>
          <p:cNvSpPr>
            <a:spLocks noGrp="1"/>
          </p:cNvSpPr>
          <p:nvPr>
            <p:ph sz="half" idx="2"/>
          </p:nvPr>
        </p:nvSpPr>
        <p:spPr>
          <a:xfrm>
            <a:off x="6333272" y="1772816"/>
            <a:ext cx="2398275" cy="4363844"/>
          </a:xfrm>
        </p:spPr>
        <p:txBody>
          <a:bodyPr>
            <a:normAutofit/>
          </a:bodyPr>
          <a:lstStyle/>
          <a:p>
            <a:pPr marL="0" indent="0">
              <a:buNone/>
            </a:pPr>
            <a:r>
              <a:rPr lang="en-GB" sz="1700" b="1" dirty="0"/>
              <a:t>Extended Literature Review Students</a:t>
            </a:r>
          </a:p>
          <a:p>
            <a:endParaRPr lang="en-GB" sz="1700" dirty="0"/>
          </a:p>
          <a:p>
            <a:r>
              <a:rPr lang="en-GB" sz="1700" dirty="0"/>
              <a:t>Introduce and outline your Methodology in the Introduction chapter = Chapter 1</a:t>
            </a:r>
          </a:p>
          <a:p>
            <a:r>
              <a:rPr lang="en-GB" sz="1700" dirty="0"/>
              <a:t>Go into further detail in the introduction of your Literature Review = Chapter 2</a:t>
            </a:r>
          </a:p>
          <a:p>
            <a:endParaRPr lang="en-GB" sz="1700" dirty="0"/>
          </a:p>
        </p:txBody>
      </p:sp>
      <p:sp>
        <p:nvSpPr>
          <p:cNvPr id="6" name="TextBox 5">
            <a:extLst>
              <a:ext uri="{FF2B5EF4-FFF2-40B4-BE49-F238E27FC236}">
                <a16:creationId xmlns:a16="http://schemas.microsoft.com/office/drawing/2014/main" id="{9064B948-7453-3EC1-1066-0090205F53D6}"/>
              </a:ext>
            </a:extLst>
          </p:cNvPr>
          <p:cNvSpPr txBox="1"/>
          <p:nvPr/>
        </p:nvSpPr>
        <p:spPr>
          <a:xfrm>
            <a:off x="3256312" y="548680"/>
            <a:ext cx="5564153" cy="646331"/>
          </a:xfrm>
          <a:prstGeom prst="rect">
            <a:avLst/>
          </a:prstGeom>
          <a:noFill/>
        </p:spPr>
        <p:txBody>
          <a:bodyPr wrap="square">
            <a:spAutoFit/>
          </a:bodyPr>
          <a:lstStyle/>
          <a:p>
            <a:r>
              <a:rPr lang="en-GB" sz="1800" dirty="0"/>
              <a:t>An important consideration for both empirical studies and extended literature reviews</a:t>
            </a:r>
            <a:endParaRPr lang="en-GB" dirty="0"/>
          </a:p>
        </p:txBody>
      </p:sp>
    </p:spTree>
    <p:extLst>
      <p:ext uri="{BB962C8B-B14F-4D97-AF65-F5344CB8AC3E}">
        <p14:creationId xmlns:p14="http://schemas.microsoft.com/office/powerpoint/2010/main" val="111136616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65067F-7CD4-9603-5B7F-BC60370D43E1}"/>
              </a:ext>
            </a:extLst>
          </p:cNvPr>
          <p:cNvSpPr>
            <a:spLocks noGrp="1"/>
          </p:cNvSpPr>
          <p:nvPr>
            <p:ph type="title"/>
          </p:nvPr>
        </p:nvSpPr>
        <p:spPr/>
        <p:txBody>
          <a:bodyPr/>
          <a:lstStyle/>
          <a:p>
            <a:r>
              <a:rPr lang="en-GB" dirty="0"/>
              <a:t>Methodology and Methods: </a:t>
            </a:r>
            <a:br>
              <a:rPr lang="en-GB" dirty="0"/>
            </a:br>
            <a:r>
              <a:rPr lang="en-GB" dirty="0"/>
              <a:t>Extended Literature Review</a:t>
            </a:r>
          </a:p>
        </p:txBody>
      </p:sp>
      <p:sp>
        <p:nvSpPr>
          <p:cNvPr id="3" name="Content Placeholder 2">
            <a:extLst>
              <a:ext uri="{FF2B5EF4-FFF2-40B4-BE49-F238E27FC236}">
                <a16:creationId xmlns:a16="http://schemas.microsoft.com/office/drawing/2014/main" id="{C365B6BD-1DC5-E586-FDFD-B12BC63493B0}"/>
              </a:ext>
            </a:extLst>
          </p:cNvPr>
          <p:cNvSpPr>
            <a:spLocks noGrp="1"/>
          </p:cNvSpPr>
          <p:nvPr>
            <p:ph idx="1"/>
          </p:nvPr>
        </p:nvSpPr>
        <p:spPr>
          <a:xfrm>
            <a:off x="628650" y="1825624"/>
            <a:ext cx="7886700" cy="5032375"/>
          </a:xfrm>
        </p:spPr>
        <p:txBody>
          <a:bodyPr>
            <a:normAutofit lnSpcReduction="10000"/>
          </a:bodyPr>
          <a:lstStyle/>
          <a:p>
            <a:r>
              <a:rPr lang="en-GB" dirty="0"/>
              <a:t>Your Methodology is the Literature Review</a:t>
            </a:r>
          </a:p>
          <a:p>
            <a:r>
              <a:rPr lang="en-GB" dirty="0"/>
              <a:t>Your Method would be desk-based research/reading published literature</a:t>
            </a:r>
          </a:p>
          <a:p>
            <a:r>
              <a:rPr lang="en-GB" dirty="0"/>
              <a:t>You need to consider:</a:t>
            </a:r>
          </a:p>
          <a:p>
            <a:pPr lvl="1"/>
            <a:r>
              <a:rPr lang="en-GB" b="1" dirty="0"/>
              <a:t>Why</a:t>
            </a:r>
            <a:r>
              <a:rPr lang="en-GB" dirty="0"/>
              <a:t> a literature review?</a:t>
            </a:r>
          </a:p>
          <a:p>
            <a:pPr lvl="1"/>
            <a:r>
              <a:rPr lang="en-GB" dirty="0"/>
              <a:t>Why have you deemed this as the </a:t>
            </a:r>
            <a:r>
              <a:rPr lang="en-GB" b="1" dirty="0"/>
              <a:t>best methodological framework </a:t>
            </a:r>
            <a:r>
              <a:rPr lang="en-GB" dirty="0"/>
              <a:t>for your research?</a:t>
            </a:r>
          </a:p>
          <a:p>
            <a:pPr lvl="1"/>
            <a:r>
              <a:rPr lang="en-GB" dirty="0"/>
              <a:t>You will need to </a:t>
            </a:r>
            <a:r>
              <a:rPr lang="en-GB" b="1" dirty="0"/>
              <a:t>outline the boundaries and scope </a:t>
            </a:r>
            <a:r>
              <a:rPr lang="en-GB" dirty="0"/>
              <a:t>of your extended literature review – for example, 5 years, UK etc</a:t>
            </a:r>
          </a:p>
          <a:p>
            <a:r>
              <a:rPr lang="en-GB" dirty="0"/>
              <a:t>It will be important you read around carrying out a ‘structured literature review’</a:t>
            </a:r>
          </a:p>
          <a:p>
            <a:r>
              <a:rPr lang="en-GB" dirty="0"/>
              <a:t>Significant focus needs to be placed upon planning your literature review rather than randomly reading with no real plan</a:t>
            </a:r>
          </a:p>
          <a:p>
            <a:r>
              <a:rPr lang="en-GB" dirty="0"/>
              <a:t>Do not underestimate the fact that your reading will take time if you are to do this well</a:t>
            </a:r>
          </a:p>
          <a:p>
            <a:r>
              <a:rPr lang="en-GB" dirty="0"/>
              <a:t>An Extended Literature Review is by no means an easier option and less time-consuming than undertaking an empirical study</a:t>
            </a:r>
          </a:p>
        </p:txBody>
      </p:sp>
    </p:spTree>
    <p:extLst>
      <p:ext uri="{BB962C8B-B14F-4D97-AF65-F5344CB8AC3E}">
        <p14:creationId xmlns:p14="http://schemas.microsoft.com/office/powerpoint/2010/main" val="215481460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827B839B-9ADE-406B-8590-F1CAEDED45A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45">
            <a:extLst>
              <a:ext uri="{FF2B5EF4-FFF2-40B4-BE49-F238E27FC236}">
                <a16:creationId xmlns:a16="http://schemas.microsoft.com/office/drawing/2014/main" id="{CFE45BF0-46DB-408C-B5F7-7B11716805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307282" y="1022350"/>
            <a:ext cx="532209" cy="2095501"/>
          </a:xfrm>
          <a:custGeom>
            <a:avLst/>
            <a:gdLst>
              <a:gd name="T0" fmla="*/ 447 w 447"/>
              <a:gd name="T1" fmla="*/ 1363 h 1363"/>
              <a:gd name="T2" fmla="*/ 0 w 447"/>
              <a:gd name="T3" fmla="*/ 987 h 1363"/>
              <a:gd name="T4" fmla="*/ 0 w 447"/>
              <a:gd name="T5" fmla="*/ 0 h 1363"/>
              <a:gd name="T6" fmla="*/ 447 w 447"/>
              <a:gd name="T7" fmla="*/ 376 h 1363"/>
              <a:gd name="T8" fmla="*/ 447 w 447"/>
              <a:gd name="T9" fmla="*/ 1363 h 1363"/>
            </a:gdLst>
            <a:ahLst/>
            <a:cxnLst>
              <a:cxn ang="0">
                <a:pos x="T0" y="T1"/>
              </a:cxn>
              <a:cxn ang="0">
                <a:pos x="T2" y="T3"/>
              </a:cxn>
              <a:cxn ang="0">
                <a:pos x="T4" y="T5"/>
              </a:cxn>
              <a:cxn ang="0">
                <a:pos x="T6" y="T7"/>
              </a:cxn>
              <a:cxn ang="0">
                <a:pos x="T8" y="T9"/>
              </a:cxn>
            </a:cxnLst>
            <a:rect l="0" t="0" r="r" b="b"/>
            <a:pathLst>
              <a:path w="447" h="1363">
                <a:moveTo>
                  <a:pt x="447" y="1363"/>
                </a:moveTo>
                <a:lnTo>
                  <a:pt x="0" y="987"/>
                </a:lnTo>
                <a:lnTo>
                  <a:pt x="0" y="0"/>
                </a:lnTo>
                <a:lnTo>
                  <a:pt x="447" y="376"/>
                </a:lnTo>
                <a:lnTo>
                  <a:pt x="447" y="1363"/>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3" name="Freeform 46">
            <a:extLst>
              <a:ext uri="{FF2B5EF4-FFF2-40B4-BE49-F238E27FC236}">
                <a16:creationId xmlns:a16="http://schemas.microsoft.com/office/drawing/2014/main" id="{2AEBC8F2-97B1-41B4-93F1-2D289E197F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307282" y="837744"/>
            <a:ext cx="302419" cy="1705431"/>
          </a:xfrm>
          <a:custGeom>
            <a:avLst/>
            <a:gdLst>
              <a:gd name="T0" fmla="*/ 254 w 254"/>
              <a:gd name="T1" fmla="*/ 987 h 1109"/>
              <a:gd name="T2" fmla="*/ 0 w 254"/>
              <a:gd name="T3" fmla="*/ 1109 h 1109"/>
              <a:gd name="T4" fmla="*/ 0 w 254"/>
              <a:gd name="T5" fmla="*/ 119 h 1109"/>
              <a:gd name="T6" fmla="*/ 254 w 254"/>
              <a:gd name="T7" fmla="*/ 0 h 1109"/>
              <a:gd name="T8" fmla="*/ 254 w 254"/>
              <a:gd name="T9" fmla="*/ 987 h 1109"/>
            </a:gdLst>
            <a:ahLst/>
            <a:cxnLst>
              <a:cxn ang="0">
                <a:pos x="T0" y="T1"/>
              </a:cxn>
              <a:cxn ang="0">
                <a:pos x="T2" y="T3"/>
              </a:cxn>
              <a:cxn ang="0">
                <a:pos x="T4" y="T5"/>
              </a:cxn>
              <a:cxn ang="0">
                <a:pos x="T6" y="T7"/>
              </a:cxn>
              <a:cxn ang="0">
                <a:pos x="T8" y="T9"/>
              </a:cxn>
            </a:cxnLst>
            <a:rect l="0" t="0" r="r" b="b"/>
            <a:pathLst>
              <a:path w="254" h="1109">
                <a:moveTo>
                  <a:pt x="254" y="987"/>
                </a:moveTo>
                <a:lnTo>
                  <a:pt x="0" y="1109"/>
                </a:lnTo>
                <a:lnTo>
                  <a:pt x="0" y="119"/>
                </a:lnTo>
                <a:lnTo>
                  <a:pt x="254" y="0"/>
                </a:lnTo>
                <a:lnTo>
                  <a:pt x="254" y="98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5" name="Freeform 47">
            <a:extLst>
              <a:ext uri="{FF2B5EF4-FFF2-40B4-BE49-F238E27FC236}">
                <a16:creationId xmlns:a16="http://schemas.microsoft.com/office/drawing/2014/main" id="{472E3A19-F5D5-48FC-BB9C-48C2F68F59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83495" y="640894"/>
            <a:ext cx="126206" cy="1713195"/>
          </a:xfrm>
          <a:custGeom>
            <a:avLst/>
            <a:gdLst>
              <a:gd name="T0" fmla="*/ 106 w 106"/>
              <a:gd name="T1" fmla="*/ 1114 h 1114"/>
              <a:gd name="T2" fmla="*/ 0 w 106"/>
              <a:gd name="T3" fmla="*/ 1005 h 1114"/>
              <a:gd name="T4" fmla="*/ 0 w 106"/>
              <a:gd name="T5" fmla="*/ 0 h 1114"/>
              <a:gd name="T6" fmla="*/ 106 w 106"/>
              <a:gd name="T7" fmla="*/ 110 h 1114"/>
              <a:gd name="T8" fmla="*/ 106 w 106"/>
              <a:gd name="T9" fmla="*/ 1114 h 1114"/>
            </a:gdLst>
            <a:ahLst/>
            <a:cxnLst>
              <a:cxn ang="0">
                <a:pos x="T0" y="T1"/>
              </a:cxn>
              <a:cxn ang="0">
                <a:pos x="T2" y="T3"/>
              </a:cxn>
              <a:cxn ang="0">
                <a:pos x="T4" y="T5"/>
              </a:cxn>
              <a:cxn ang="0">
                <a:pos x="T6" y="T7"/>
              </a:cxn>
              <a:cxn ang="0">
                <a:pos x="T8" y="T9"/>
              </a:cxn>
            </a:cxnLst>
            <a:rect l="0" t="0" r="r" b="b"/>
            <a:pathLst>
              <a:path w="106" h="1114">
                <a:moveTo>
                  <a:pt x="106" y="1114"/>
                </a:moveTo>
                <a:lnTo>
                  <a:pt x="0" y="1005"/>
                </a:lnTo>
                <a:lnTo>
                  <a:pt x="0" y="0"/>
                </a:lnTo>
                <a:lnTo>
                  <a:pt x="106" y="110"/>
                </a:lnTo>
                <a:lnTo>
                  <a:pt x="106" y="1114"/>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7" name="Freeform 44">
            <a:extLst>
              <a:ext uri="{FF2B5EF4-FFF2-40B4-BE49-F238E27FC236}">
                <a16:creationId xmlns:a16="http://schemas.microsoft.com/office/drawing/2014/main" id="{7A62E32F-BB65-43A8-8EB5-92346890E5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8417402" y="635716"/>
            <a:ext cx="246459" cy="1742360"/>
          </a:xfrm>
          <a:custGeom>
            <a:avLst/>
            <a:gdLst>
              <a:gd name="T0" fmla="*/ 207 w 207"/>
              <a:gd name="T1" fmla="*/ 987 h 1114"/>
              <a:gd name="T2" fmla="*/ 0 w 207"/>
              <a:gd name="T3" fmla="*/ 1114 h 1114"/>
              <a:gd name="T4" fmla="*/ 0 w 207"/>
              <a:gd name="T5" fmla="*/ 127 h 1114"/>
              <a:gd name="T6" fmla="*/ 207 w 207"/>
              <a:gd name="T7" fmla="*/ 0 h 1114"/>
              <a:gd name="T8" fmla="*/ 207 w 207"/>
              <a:gd name="T9" fmla="*/ 987 h 1114"/>
            </a:gdLst>
            <a:ahLst/>
            <a:cxnLst>
              <a:cxn ang="0">
                <a:pos x="T0" y="T1"/>
              </a:cxn>
              <a:cxn ang="0">
                <a:pos x="T2" y="T3"/>
              </a:cxn>
              <a:cxn ang="0">
                <a:pos x="T4" y="T5"/>
              </a:cxn>
              <a:cxn ang="0">
                <a:pos x="T6" y="T7"/>
              </a:cxn>
              <a:cxn ang="0">
                <a:pos x="T8" y="T9"/>
              </a:cxn>
            </a:cxnLst>
            <a:rect l="0" t="0" r="r" b="b"/>
            <a:pathLst>
              <a:path w="207" h="1114">
                <a:moveTo>
                  <a:pt x="207" y="987"/>
                </a:moveTo>
                <a:lnTo>
                  <a:pt x="0" y="1114"/>
                </a:lnTo>
                <a:lnTo>
                  <a:pt x="0" y="127"/>
                </a:lnTo>
                <a:lnTo>
                  <a:pt x="207" y="0"/>
                </a:lnTo>
                <a:lnTo>
                  <a:pt x="207" y="987"/>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9" name="Rectangle 18">
            <a:extLst>
              <a:ext uri="{FF2B5EF4-FFF2-40B4-BE49-F238E27FC236}">
                <a16:creationId xmlns:a16="http://schemas.microsoft.com/office/drawing/2014/main" id="{14E91B64-9FCC-451E-AFB4-A827D63293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83041" y="635715"/>
            <a:ext cx="8180897" cy="1541457"/>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sp>
        <p:nvSpPr>
          <p:cNvPr id="2" name="Rectangle 2"/>
          <p:cNvSpPr txBox="1">
            <a:spLocks/>
          </p:cNvSpPr>
          <p:nvPr/>
        </p:nvSpPr>
        <p:spPr>
          <a:xfrm>
            <a:off x="718879" y="800392"/>
            <a:ext cx="7698523" cy="1212102"/>
          </a:xfrm>
          <a:prstGeom prst="rect">
            <a:avLst/>
          </a:prstGeom>
        </p:spPr>
        <p:txBody>
          <a:bodyPr vert="horz" lIns="91440" tIns="45720" rIns="91440" bIns="45720" rtlCol="0" anchor="ctr">
            <a:normAutofit/>
          </a:bodyPr>
          <a:lstStyle>
            <a:lvl1pPr marL="0" marR="0" lvl="0" indent="0" algn="ctr" defTabSz="914400" rtl="0" fontAlgn="auto" hangingPunct="1">
              <a:lnSpc>
                <a:spcPct val="100000"/>
              </a:lnSpc>
              <a:spcBef>
                <a:spcPts val="0"/>
              </a:spcBef>
              <a:spcAft>
                <a:spcPts val="0"/>
              </a:spcAft>
              <a:buNone/>
              <a:tabLst/>
              <a:defRPr lang="en-US" sz="4400" b="0" i="0" u="none" strike="noStrike" kern="1200" cap="none" spc="0" baseline="0">
                <a:solidFill>
                  <a:srgbClr val="000000"/>
                </a:solidFill>
                <a:uFillTx/>
                <a:latin typeface="Constantia"/>
              </a:defRPr>
            </a:lvl1pPr>
          </a:lstStyle>
          <a:p>
            <a:pPr algn="l">
              <a:lnSpc>
                <a:spcPct val="90000"/>
              </a:lnSpc>
              <a:spcBef>
                <a:spcPct val="0"/>
              </a:spcBef>
              <a:spcAft>
                <a:spcPts val="600"/>
              </a:spcAft>
            </a:pPr>
            <a:r>
              <a:rPr lang="en-US" sz="3500" b="1" kern="1200">
                <a:solidFill>
                  <a:srgbClr val="FFFFFF"/>
                </a:solidFill>
                <a:latin typeface="+mj-lt"/>
                <a:ea typeface="+mj-ea"/>
                <a:cs typeface="+mj-cs"/>
              </a:rPr>
              <a:t>Methods Of Data Collection:  </a:t>
            </a:r>
          </a:p>
          <a:p>
            <a:pPr algn="l">
              <a:lnSpc>
                <a:spcPct val="90000"/>
              </a:lnSpc>
              <a:spcBef>
                <a:spcPct val="0"/>
              </a:spcBef>
              <a:spcAft>
                <a:spcPts val="600"/>
              </a:spcAft>
            </a:pPr>
            <a:r>
              <a:rPr lang="en-US" sz="3500" b="1" kern="1200">
                <a:solidFill>
                  <a:srgbClr val="FFFFFF"/>
                </a:solidFill>
                <a:latin typeface="+mj-lt"/>
                <a:ea typeface="+mj-ea"/>
                <a:cs typeface="+mj-cs"/>
              </a:rPr>
              <a:t>Qualitative and Quantitative</a:t>
            </a:r>
          </a:p>
        </p:txBody>
      </p:sp>
      <p:sp>
        <p:nvSpPr>
          <p:cNvPr id="4" name="Rectangle 4"/>
          <p:cNvSpPr txBox="1">
            <a:spLocks/>
          </p:cNvSpPr>
          <p:nvPr/>
        </p:nvSpPr>
        <p:spPr>
          <a:xfrm>
            <a:off x="1025718" y="2490436"/>
            <a:ext cx="7281746" cy="3567173"/>
          </a:xfrm>
          <a:prstGeom prst="rect">
            <a:avLst/>
          </a:prstGeom>
        </p:spPr>
        <p:txBody>
          <a:bodyPr vert="horz" lIns="91440" tIns="45720" rIns="91440" bIns="45720" rtlCol="0" anchor="ctr">
            <a:normAutofit/>
          </a:bodyPr>
          <a:lstStyle>
            <a:lvl1pPr marL="274320" marR="0" lvl="0" indent="-274320" algn="l" defTabSz="914400" rtl="0" fontAlgn="auto" hangingPunct="1">
              <a:lnSpc>
                <a:spcPct val="100000"/>
              </a:lnSpc>
              <a:spcBef>
                <a:spcPts val="600"/>
              </a:spcBef>
              <a:spcAft>
                <a:spcPts val="0"/>
              </a:spcAft>
              <a:buClr>
                <a:srgbClr val="AA2B1E"/>
              </a:buClr>
              <a:buSzPct val="85000"/>
              <a:buFont typeface="Brush Script MT" pitchFamily="66"/>
              <a:buChar char="O"/>
              <a:tabLst/>
              <a:defRPr lang="en-US" sz="2400" b="0" i="0" u="none" strike="noStrike" kern="1200" cap="none" spc="0" baseline="0">
                <a:solidFill>
                  <a:srgbClr val="000000"/>
                </a:solidFill>
                <a:uFillTx/>
                <a:latin typeface="Franklin Gothic Book"/>
              </a:defRPr>
            </a:lvl1pPr>
            <a:lvl2pPr marL="640080" marR="0" lvl="1" indent="-274320" algn="l" defTabSz="914400" rtl="0" fontAlgn="auto" hangingPunct="1">
              <a:lnSpc>
                <a:spcPct val="100000"/>
              </a:lnSpc>
              <a:spcBef>
                <a:spcPts val="500"/>
              </a:spcBef>
              <a:spcAft>
                <a:spcPts val="0"/>
              </a:spcAft>
              <a:buClr>
                <a:srgbClr val="AA2B1E"/>
              </a:buClr>
              <a:buSzPct val="85000"/>
              <a:buFont typeface="Brush Script MT" pitchFamily="66"/>
              <a:buChar char="O"/>
              <a:tabLst/>
              <a:defRPr lang="en-US" sz="2200" b="0" i="0" u="none" strike="noStrike" kern="1200" cap="none" spc="0" baseline="0">
                <a:solidFill>
                  <a:srgbClr val="000000"/>
                </a:solidFill>
                <a:uFillTx/>
                <a:latin typeface="Franklin Gothic Book"/>
              </a:defRPr>
            </a:lvl2pPr>
            <a:lvl3pPr marL="914400" marR="0" lvl="2" indent="-228600" algn="l" defTabSz="914400" rtl="0" fontAlgn="auto" hangingPunct="1">
              <a:lnSpc>
                <a:spcPct val="100000"/>
              </a:lnSpc>
              <a:spcBef>
                <a:spcPts val="500"/>
              </a:spcBef>
              <a:spcAft>
                <a:spcPts val="0"/>
              </a:spcAft>
              <a:buClr>
                <a:srgbClr val="AA2B1E"/>
              </a:buClr>
              <a:buSzPct val="85000"/>
              <a:buFont typeface="Brush Script MT" pitchFamily="66"/>
              <a:buChar char="O"/>
              <a:tabLst/>
              <a:defRPr lang="en-US" sz="2000" b="0" i="0" u="none" strike="noStrike" kern="1200" cap="none" spc="0" baseline="0">
                <a:solidFill>
                  <a:srgbClr val="000000"/>
                </a:solidFill>
                <a:uFillTx/>
                <a:latin typeface="Franklin Gothic Book"/>
              </a:defRPr>
            </a:lvl3pPr>
            <a:lvl4pPr marL="1280160" marR="0" lvl="3" indent="-228600" algn="l" defTabSz="914400" rtl="0" fontAlgn="auto" hangingPunct="1">
              <a:lnSpc>
                <a:spcPct val="100000"/>
              </a:lnSpc>
              <a:spcBef>
                <a:spcPts val="400"/>
              </a:spcBef>
              <a:spcAft>
                <a:spcPts val="0"/>
              </a:spcAft>
              <a:buClr>
                <a:srgbClr val="AA2B1E"/>
              </a:buClr>
              <a:buSzPct val="85000"/>
              <a:buFont typeface="Brush Script MT" pitchFamily="66"/>
              <a:buChar char="O"/>
              <a:tabLst/>
              <a:defRPr lang="en-US" sz="1800" b="0" i="0" u="none" strike="noStrike" kern="1200" cap="none" spc="0" baseline="0">
                <a:solidFill>
                  <a:srgbClr val="000000"/>
                </a:solidFill>
                <a:uFillTx/>
                <a:latin typeface="Franklin Gothic Book"/>
              </a:defRPr>
            </a:lvl4pPr>
            <a:lvl5pPr marL="1645920" marR="0" lvl="4" indent="-228600" algn="l" defTabSz="914400" rtl="0" fontAlgn="auto" hangingPunct="1">
              <a:lnSpc>
                <a:spcPct val="100000"/>
              </a:lnSpc>
              <a:spcBef>
                <a:spcPts val="400"/>
              </a:spcBef>
              <a:spcAft>
                <a:spcPts val="0"/>
              </a:spcAft>
              <a:buClr>
                <a:srgbClr val="AA2B1E"/>
              </a:buClr>
              <a:buSzPct val="85000"/>
              <a:buFont typeface="Brush Script MT" pitchFamily="66"/>
              <a:buChar char="O"/>
              <a:tabLst/>
              <a:defRPr lang="en-US" sz="1600" b="0" i="0" u="none" strike="noStrike" kern="1200" cap="none" spc="0" baseline="0">
                <a:solidFill>
                  <a:srgbClr val="000000"/>
                </a:solidFill>
                <a:uFillTx/>
                <a:latin typeface="Franklin Gothic Book"/>
              </a:defRPr>
            </a:lvl5pPr>
          </a:lstStyle>
          <a:p>
            <a:pPr marL="0" indent="-228600">
              <a:lnSpc>
                <a:spcPct val="90000"/>
              </a:lnSpc>
              <a:buFont typeface="Arial" panose="020B0604020202020204" pitchFamily="34" charset="0"/>
              <a:buChar char="•"/>
            </a:pPr>
            <a:r>
              <a:rPr lang="en-US" sz="2100" b="1" dirty="0">
                <a:solidFill>
                  <a:schemeClr val="tx1"/>
                </a:solidFill>
                <a:latin typeface="+mn-lt"/>
              </a:rPr>
              <a:t>Quantitative</a:t>
            </a:r>
          </a:p>
          <a:p>
            <a:pPr lvl="1" indent="-228600">
              <a:lnSpc>
                <a:spcPct val="90000"/>
              </a:lnSpc>
              <a:buFont typeface="Arial" panose="020B0604020202020204" pitchFamily="34" charset="0"/>
              <a:buChar char="•"/>
            </a:pPr>
            <a:r>
              <a:rPr lang="en-US" sz="1900" dirty="0">
                <a:solidFill>
                  <a:schemeClr val="tx1"/>
                </a:solidFill>
                <a:latin typeface="+mn-lt"/>
              </a:rPr>
              <a:t>Involves experiments, surveys, testing, and structured content analysis, structured interviews, and observation.</a:t>
            </a:r>
          </a:p>
          <a:p>
            <a:pPr indent="-228600">
              <a:lnSpc>
                <a:spcPct val="90000"/>
              </a:lnSpc>
              <a:buFont typeface="Arial" panose="020B0604020202020204" pitchFamily="34" charset="0"/>
              <a:buChar char="•"/>
            </a:pPr>
            <a:endParaRPr lang="en-US" sz="2100" dirty="0">
              <a:solidFill>
                <a:schemeClr val="tx1"/>
              </a:solidFill>
              <a:latin typeface="+mn-lt"/>
            </a:endParaRPr>
          </a:p>
          <a:p>
            <a:pPr marL="0" indent="-228600">
              <a:lnSpc>
                <a:spcPct val="90000"/>
              </a:lnSpc>
              <a:buFont typeface="Arial" panose="020B0604020202020204" pitchFamily="34" charset="0"/>
              <a:buChar char="•"/>
            </a:pPr>
            <a:r>
              <a:rPr lang="en-US" sz="2100" b="1" dirty="0">
                <a:solidFill>
                  <a:schemeClr val="tx1"/>
                </a:solidFill>
                <a:latin typeface="+mn-lt"/>
              </a:rPr>
              <a:t>Qualitative</a:t>
            </a:r>
          </a:p>
          <a:p>
            <a:pPr lvl="1" indent="-228600">
              <a:lnSpc>
                <a:spcPct val="90000"/>
              </a:lnSpc>
              <a:buFont typeface="Arial" panose="020B0604020202020204" pitchFamily="34" charset="0"/>
              <a:buChar char="•"/>
            </a:pPr>
            <a:r>
              <a:rPr lang="en-US" sz="1900" dirty="0">
                <a:solidFill>
                  <a:schemeClr val="tx1"/>
                </a:solidFill>
                <a:latin typeface="+mn-lt"/>
              </a:rPr>
              <a:t>Involves semi / unstructured interviews, observation, focus groups and content analysis, participatory methods of data collection.</a:t>
            </a:r>
          </a:p>
          <a:p>
            <a:pPr indent="-228600">
              <a:lnSpc>
                <a:spcPct val="90000"/>
              </a:lnSpc>
              <a:buFont typeface="Arial" panose="020B0604020202020204" pitchFamily="34" charset="0"/>
              <a:buChar char="•"/>
            </a:pPr>
            <a:endParaRPr lang="en-US" sz="2100" dirty="0">
              <a:solidFill>
                <a:schemeClr val="tx1"/>
              </a:solidFill>
              <a:latin typeface="+mn-lt"/>
            </a:endParaRPr>
          </a:p>
        </p:txBody>
      </p:sp>
    </p:spTree>
    <p:extLst>
      <p:ext uri="{BB962C8B-B14F-4D97-AF65-F5344CB8AC3E}">
        <p14:creationId xmlns:p14="http://schemas.microsoft.com/office/powerpoint/2010/main" val="104902969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827B839B-9ADE-406B-8590-F1CAEDED45A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Freeform 45">
            <a:extLst>
              <a:ext uri="{FF2B5EF4-FFF2-40B4-BE49-F238E27FC236}">
                <a16:creationId xmlns:a16="http://schemas.microsoft.com/office/drawing/2014/main" id="{CFE45BF0-46DB-408C-B5F7-7B11716805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307282" y="1022350"/>
            <a:ext cx="532209" cy="2095501"/>
          </a:xfrm>
          <a:custGeom>
            <a:avLst/>
            <a:gdLst>
              <a:gd name="T0" fmla="*/ 447 w 447"/>
              <a:gd name="T1" fmla="*/ 1363 h 1363"/>
              <a:gd name="T2" fmla="*/ 0 w 447"/>
              <a:gd name="T3" fmla="*/ 987 h 1363"/>
              <a:gd name="T4" fmla="*/ 0 w 447"/>
              <a:gd name="T5" fmla="*/ 0 h 1363"/>
              <a:gd name="T6" fmla="*/ 447 w 447"/>
              <a:gd name="T7" fmla="*/ 376 h 1363"/>
              <a:gd name="T8" fmla="*/ 447 w 447"/>
              <a:gd name="T9" fmla="*/ 1363 h 1363"/>
            </a:gdLst>
            <a:ahLst/>
            <a:cxnLst>
              <a:cxn ang="0">
                <a:pos x="T0" y="T1"/>
              </a:cxn>
              <a:cxn ang="0">
                <a:pos x="T2" y="T3"/>
              </a:cxn>
              <a:cxn ang="0">
                <a:pos x="T4" y="T5"/>
              </a:cxn>
              <a:cxn ang="0">
                <a:pos x="T6" y="T7"/>
              </a:cxn>
              <a:cxn ang="0">
                <a:pos x="T8" y="T9"/>
              </a:cxn>
            </a:cxnLst>
            <a:rect l="0" t="0" r="r" b="b"/>
            <a:pathLst>
              <a:path w="447" h="1363">
                <a:moveTo>
                  <a:pt x="447" y="1363"/>
                </a:moveTo>
                <a:lnTo>
                  <a:pt x="0" y="987"/>
                </a:lnTo>
                <a:lnTo>
                  <a:pt x="0" y="0"/>
                </a:lnTo>
                <a:lnTo>
                  <a:pt x="447" y="376"/>
                </a:lnTo>
                <a:lnTo>
                  <a:pt x="447" y="1363"/>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1" name="Freeform 46">
            <a:extLst>
              <a:ext uri="{FF2B5EF4-FFF2-40B4-BE49-F238E27FC236}">
                <a16:creationId xmlns:a16="http://schemas.microsoft.com/office/drawing/2014/main" id="{2AEBC8F2-97B1-41B4-93F1-2D289E197F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307282" y="837744"/>
            <a:ext cx="302419" cy="1705431"/>
          </a:xfrm>
          <a:custGeom>
            <a:avLst/>
            <a:gdLst>
              <a:gd name="T0" fmla="*/ 254 w 254"/>
              <a:gd name="T1" fmla="*/ 987 h 1109"/>
              <a:gd name="T2" fmla="*/ 0 w 254"/>
              <a:gd name="T3" fmla="*/ 1109 h 1109"/>
              <a:gd name="T4" fmla="*/ 0 w 254"/>
              <a:gd name="T5" fmla="*/ 119 h 1109"/>
              <a:gd name="T6" fmla="*/ 254 w 254"/>
              <a:gd name="T7" fmla="*/ 0 h 1109"/>
              <a:gd name="T8" fmla="*/ 254 w 254"/>
              <a:gd name="T9" fmla="*/ 987 h 1109"/>
            </a:gdLst>
            <a:ahLst/>
            <a:cxnLst>
              <a:cxn ang="0">
                <a:pos x="T0" y="T1"/>
              </a:cxn>
              <a:cxn ang="0">
                <a:pos x="T2" y="T3"/>
              </a:cxn>
              <a:cxn ang="0">
                <a:pos x="T4" y="T5"/>
              </a:cxn>
              <a:cxn ang="0">
                <a:pos x="T6" y="T7"/>
              </a:cxn>
              <a:cxn ang="0">
                <a:pos x="T8" y="T9"/>
              </a:cxn>
            </a:cxnLst>
            <a:rect l="0" t="0" r="r" b="b"/>
            <a:pathLst>
              <a:path w="254" h="1109">
                <a:moveTo>
                  <a:pt x="254" y="987"/>
                </a:moveTo>
                <a:lnTo>
                  <a:pt x="0" y="1109"/>
                </a:lnTo>
                <a:lnTo>
                  <a:pt x="0" y="119"/>
                </a:lnTo>
                <a:lnTo>
                  <a:pt x="254" y="0"/>
                </a:lnTo>
                <a:lnTo>
                  <a:pt x="254" y="98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3" name="Freeform 47">
            <a:extLst>
              <a:ext uri="{FF2B5EF4-FFF2-40B4-BE49-F238E27FC236}">
                <a16:creationId xmlns:a16="http://schemas.microsoft.com/office/drawing/2014/main" id="{472E3A19-F5D5-48FC-BB9C-48C2F68F59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83495" y="640894"/>
            <a:ext cx="126206" cy="1713195"/>
          </a:xfrm>
          <a:custGeom>
            <a:avLst/>
            <a:gdLst>
              <a:gd name="T0" fmla="*/ 106 w 106"/>
              <a:gd name="T1" fmla="*/ 1114 h 1114"/>
              <a:gd name="T2" fmla="*/ 0 w 106"/>
              <a:gd name="T3" fmla="*/ 1005 h 1114"/>
              <a:gd name="T4" fmla="*/ 0 w 106"/>
              <a:gd name="T5" fmla="*/ 0 h 1114"/>
              <a:gd name="T6" fmla="*/ 106 w 106"/>
              <a:gd name="T7" fmla="*/ 110 h 1114"/>
              <a:gd name="T8" fmla="*/ 106 w 106"/>
              <a:gd name="T9" fmla="*/ 1114 h 1114"/>
            </a:gdLst>
            <a:ahLst/>
            <a:cxnLst>
              <a:cxn ang="0">
                <a:pos x="T0" y="T1"/>
              </a:cxn>
              <a:cxn ang="0">
                <a:pos x="T2" y="T3"/>
              </a:cxn>
              <a:cxn ang="0">
                <a:pos x="T4" y="T5"/>
              </a:cxn>
              <a:cxn ang="0">
                <a:pos x="T6" y="T7"/>
              </a:cxn>
              <a:cxn ang="0">
                <a:pos x="T8" y="T9"/>
              </a:cxn>
            </a:cxnLst>
            <a:rect l="0" t="0" r="r" b="b"/>
            <a:pathLst>
              <a:path w="106" h="1114">
                <a:moveTo>
                  <a:pt x="106" y="1114"/>
                </a:moveTo>
                <a:lnTo>
                  <a:pt x="0" y="1005"/>
                </a:lnTo>
                <a:lnTo>
                  <a:pt x="0" y="0"/>
                </a:lnTo>
                <a:lnTo>
                  <a:pt x="106" y="110"/>
                </a:lnTo>
                <a:lnTo>
                  <a:pt x="106" y="1114"/>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5" name="Freeform 44">
            <a:extLst>
              <a:ext uri="{FF2B5EF4-FFF2-40B4-BE49-F238E27FC236}">
                <a16:creationId xmlns:a16="http://schemas.microsoft.com/office/drawing/2014/main" id="{7A62E32F-BB65-43A8-8EB5-92346890E5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8417402" y="635716"/>
            <a:ext cx="246459" cy="1742360"/>
          </a:xfrm>
          <a:custGeom>
            <a:avLst/>
            <a:gdLst>
              <a:gd name="T0" fmla="*/ 207 w 207"/>
              <a:gd name="T1" fmla="*/ 987 h 1114"/>
              <a:gd name="T2" fmla="*/ 0 w 207"/>
              <a:gd name="T3" fmla="*/ 1114 h 1114"/>
              <a:gd name="T4" fmla="*/ 0 w 207"/>
              <a:gd name="T5" fmla="*/ 127 h 1114"/>
              <a:gd name="T6" fmla="*/ 207 w 207"/>
              <a:gd name="T7" fmla="*/ 0 h 1114"/>
              <a:gd name="T8" fmla="*/ 207 w 207"/>
              <a:gd name="T9" fmla="*/ 987 h 1114"/>
            </a:gdLst>
            <a:ahLst/>
            <a:cxnLst>
              <a:cxn ang="0">
                <a:pos x="T0" y="T1"/>
              </a:cxn>
              <a:cxn ang="0">
                <a:pos x="T2" y="T3"/>
              </a:cxn>
              <a:cxn ang="0">
                <a:pos x="T4" y="T5"/>
              </a:cxn>
              <a:cxn ang="0">
                <a:pos x="T6" y="T7"/>
              </a:cxn>
              <a:cxn ang="0">
                <a:pos x="T8" y="T9"/>
              </a:cxn>
            </a:cxnLst>
            <a:rect l="0" t="0" r="r" b="b"/>
            <a:pathLst>
              <a:path w="207" h="1114">
                <a:moveTo>
                  <a:pt x="207" y="987"/>
                </a:moveTo>
                <a:lnTo>
                  <a:pt x="0" y="1114"/>
                </a:lnTo>
                <a:lnTo>
                  <a:pt x="0" y="127"/>
                </a:lnTo>
                <a:lnTo>
                  <a:pt x="207" y="0"/>
                </a:lnTo>
                <a:lnTo>
                  <a:pt x="207" y="987"/>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7" name="Rectangle 26">
            <a:extLst>
              <a:ext uri="{FF2B5EF4-FFF2-40B4-BE49-F238E27FC236}">
                <a16:creationId xmlns:a16="http://schemas.microsoft.com/office/drawing/2014/main" id="{14E91B64-9FCC-451E-AFB4-A827D63293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83041" y="635715"/>
            <a:ext cx="8180897" cy="1541457"/>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sp>
        <p:nvSpPr>
          <p:cNvPr id="8" name="Title 1"/>
          <p:cNvSpPr txBox="1">
            <a:spLocks/>
          </p:cNvSpPr>
          <p:nvPr/>
        </p:nvSpPr>
        <p:spPr>
          <a:xfrm>
            <a:off x="718879" y="800392"/>
            <a:ext cx="7698523" cy="1212102"/>
          </a:xfrm>
          <a:prstGeom prst="rect">
            <a:avLst/>
          </a:prstGeom>
        </p:spPr>
        <p:txBody>
          <a:bodyPr vert="horz" lIns="91440" tIns="45720" rIns="91440" bIns="45720" rtlCol="0" anchor="ctr">
            <a:normAutofit/>
          </a:bodyPr>
          <a:lstStyle>
            <a:lvl1pPr marL="0" marR="0" lvl="0" indent="0" algn="ctr" defTabSz="914400" rtl="0" fontAlgn="auto" hangingPunct="1">
              <a:lnSpc>
                <a:spcPct val="100000"/>
              </a:lnSpc>
              <a:spcBef>
                <a:spcPts val="0"/>
              </a:spcBef>
              <a:spcAft>
                <a:spcPts val="0"/>
              </a:spcAft>
              <a:buNone/>
              <a:tabLst/>
              <a:defRPr lang="en-US" sz="4400" b="0" i="0" u="none" strike="noStrike" kern="1200" cap="none" spc="0" baseline="0">
                <a:solidFill>
                  <a:srgbClr val="000000"/>
                </a:solidFill>
                <a:uFillTx/>
                <a:latin typeface="Constantia"/>
              </a:defRPr>
            </a:lvl1pPr>
          </a:lstStyle>
          <a:p>
            <a:pPr algn="l">
              <a:lnSpc>
                <a:spcPct val="90000"/>
              </a:lnSpc>
              <a:spcBef>
                <a:spcPct val="0"/>
              </a:spcBef>
              <a:spcAft>
                <a:spcPts val="600"/>
              </a:spcAft>
            </a:pPr>
            <a:r>
              <a:rPr lang="en-US" sz="3500" kern="1200">
                <a:solidFill>
                  <a:srgbClr val="FFFFFF"/>
                </a:solidFill>
                <a:latin typeface="+mj-lt"/>
                <a:ea typeface="+mj-ea"/>
                <a:cs typeface="+mj-cs"/>
              </a:rPr>
              <a:t>Combining Quantitative and Qualitative Methodologies</a:t>
            </a:r>
          </a:p>
        </p:txBody>
      </p:sp>
      <p:sp>
        <p:nvSpPr>
          <p:cNvPr id="12" name="Content Placeholder 11"/>
          <p:cNvSpPr>
            <a:spLocks noGrp="1"/>
          </p:cNvSpPr>
          <p:nvPr>
            <p:ph sz="half" idx="2"/>
          </p:nvPr>
        </p:nvSpPr>
        <p:spPr>
          <a:xfrm>
            <a:off x="1025718" y="2490436"/>
            <a:ext cx="7281746" cy="3567173"/>
          </a:xfrm>
        </p:spPr>
        <p:txBody>
          <a:bodyPr vert="horz" lIns="91440" tIns="45720" rIns="91440" bIns="45720" rtlCol="0" anchor="ctr">
            <a:normAutofit/>
          </a:bodyPr>
          <a:lstStyle/>
          <a:p>
            <a:pPr indent="-228600" defTabSz="914400"/>
            <a:r>
              <a:rPr lang="en-US" sz="2400" dirty="0"/>
              <a:t>Mixed methodology and mixed approaches often regarded as a practical solution to research. </a:t>
            </a:r>
          </a:p>
          <a:p>
            <a:pPr marL="0" indent="0" defTabSz="914400">
              <a:buNone/>
            </a:pPr>
            <a:endParaRPr lang="en-US" dirty="0"/>
          </a:p>
        </p:txBody>
      </p:sp>
      <p:sp>
        <p:nvSpPr>
          <p:cNvPr id="9" name="Content Placeholder 2"/>
          <p:cNvSpPr txBox="1">
            <a:spLocks/>
          </p:cNvSpPr>
          <p:nvPr/>
        </p:nvSpPr>
        <p:spPr>
          <a:xfrm>
            <a:off x="2240280" y="2446694"/>
            <a:ext cx="4647303" cy="2702861"/>
          </a:xfrm>
          <a:prstGeom prst="rect">
            <a:avLst/>
          </a:prstGeom>
        </p:spPr>
        <p:txBody>
          <a:bodyPr/>
          <a:lstStyle>
            <a:lvl1pPr marL="274320" marR="0" lvl="0" indent="-274320" algn="l" defTabSz="914400" rtl="0" fontAlgn="auto" hangingPunct="1">
              <a:lnSpc>
                <a:spcPct val="100000"/>
              </a:lnSpc>
              <a:spcBef>
                <a:spcPts val="600"/>
              </a:spcBef>
              <a:spcAft>
                <a:spcPts val="0"/>
              </a:spcAft>
              <a:buClr>
                <a:srgbClr val="AA2B1E"/>
              </a:buClr>
              <a:buSzPct val="85000"/>
              <a:buFont typeface="Brush Script MT" pitchFamily="66"/>
              <a:buChar char="O"/>
              <a:tabLst/>
              <a:defRPr lang="en-US" sz="2400" b="0" i="0" u="none" strike="noStrike" kern="1200" cap="none" spc="0" baseline="0">
                <a:solidFill>
                  <a:srgbClr val="000000"/>
                </a:solidFill>
                <a:uFillTx/>
                <a:latin typeface="Franklin Gothic Book"/>
              </a:defRPr>
            </a:lvl1pPr>
            <a:lvl2pPr marL="640080" marR="0" lvl="1" indent="-274320" algn="l" defTabSz="914400" rtl="0" fontAlgn="auto" hangingPunct="1">
              <a:lnSpc>
                <a:spcPct val="100000"/>
              </a:lnSpc>
              <a:spcBef>
                <a:spcPts val="500"/>
              </a:spcBef>
              <a:spcAft>
                <a:spcPts val="0"/>
              </a:spcAft>
              <a:buClr>
                <a:srgbClr val="AA2B1E"/>
              </a:buClr>
              <a:buSzPct val="85000"/>
              <a:buFont typeface="Brush Script MT" pitchFamily="66"/>
              <a:buChar char="O"/>
              <a:tabLst/>
              <a:defRPr lang="en-US" sz="2200" b="0" i="0" u="none" strike="noStrike" kern="1200" cap="none" spc="0" baseline="0">
                <a:solidFill>
                  <a:srgbClr val="000000"/>
                </a:solidFill>
                <a:uFillTx/>
                <a:latin typeface="Franklin Gothic Book"/>
              </a:defRPr>
            </a:lvl2pPr>
            <a:lvl3pPr marL="914400" marR="0" lvl="2" indent="-228600" algn="l" defTabSz="914400" rtl="0" fontAlgn="auto" hangingPunct="1">
              <a:lnSpc>
                <a:spcPct val="100000"/>
              </a:lnSpc>
              <a:spcBef>
                <a:spcPts val="500"/>
              </a:spcBef>
              <a:spcAft>
                <a:spcPts val="0"/>
              </a:spcAft>
              <a:buClr>
                <a:srgbClr val="AA2B1E"/>
              </a:buClr>
              <a:buSzPct val="85000"/>
              <a:buFont typeface="Brush Script MT" pitchFamily="66"/>
              <a:buChar char="O"/>
              <a:tabLst/>
              <a:defRPr lang="en-US" sz="2000" b="0" i="0" u="none" strike="noStrike" kern="1200" cap="none" spc="0" baseline="0">
                <a:solidFill>
                  <a:srgbClr val="000000"/>
                </a:solidFill>
                <a:uFillTx/>
                <a:latin typeface="Franklin Gothic Book"/>
              </a:defRPr>
            </a:lvl3pPr>
            <a:lvl4pPr marL="1280160" marR="0" lvl="3" indent="-228600" algn="l" defTabSz="914400" rtl="0" fontAlgn="auto" hangingPunct="1">
              <a:lnSpc>
                <a:spcPct val="100000"/>
              </a:lnSpc>
              <a:spcBef>
                <a:spcPts val="400"/>
              </a:spcBef>
              <a:spcAft>
                <a:spcPts val="0"/>
              </a:spcAft>
              <a:buClr>
                <a:srgbClr val="AA2B1E"/>
              </a:buClr>
              <a:buSzPct val="85000"/>
              <a:buFont typeface="Brush Script MT" pitchFamily="66"/>
              <a:buChar char="O"/>
              <a:tabLst/>
              <a:defRPr lang="en-US" sz="1800" b="0" i="0" u="none" strike="noStrike" kern="1200" cap="none" spc="0" baseline="0">
                <a:solidFill>
                  <a:srgbClr val="000000"/>
                </a:solidFill>
                <a:uFillTx/>
                <a:latin typeface="Franklin Gothic Book"/>
              </a:defRPr>
            </a:lvl4pPr>
            <a:lvl5pPr marL="1645920" marR="0" lvl="4" indent="-228600" algn="l" defTabSz="914400" rtl="0" fontAlgn="auto" hangingPunct="1">
              <a:lnSpc>
                <a:spcPct val="100000"/>
              </a:lnSpc>
              <a:spcBef>
                <a:spcPts val="400"/>
              </a:spcBef>
              <a:spcAft>
                <a:spcPts val="0"/>
              </a:spcAft>
              <a:buClr>
                <a:srgbClr val="AA2B1E"/>
              </a:buClr>
              <a:buSzPct val="85000"/>
              <a:buFont typeface="Brush Script MT" pitchFamily="66"/>
              <a:buChar char="O"/>
              <a:tabLst/>
              <a:defRPr lang="en-US" sz="1600" b="0" i="0" u="none" strike="noStrike" kern="1200" cap="none" spc="0" baseline="0">
                <a:solidFill>
                  <a:srgbClr val="000000"/>
                </a:solidFill>
                <a:uFillTx/>
                <a:latin typeface="Franklin Gothic Book"/>
              </a:defRPr>
            </a:lvl5pPr>
          </a:lstStyle>
          <a:p>
            <a:pPr marL="0" indent="0">
              <a:buNone/>
            </a:pPr>
            <a:endParaRPr sz="1800" dirty="0"/>
          </a:p>
        </p:txBody>
      </p:sp>
    </p:spTree>
    <p:extLst>
      <p:ext uri="{BB962C8B-B14F-4D97-AF65-F5344CB8AC3E}">
        <p14:creationId xmlns:p14="http://schemas.microsoft.com/office/powerpoint/2010/main" val="334425624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3E57A3F2-3497-430E-BCD2-151E9B57488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Freeform 6">
            <a:extLst>
              <a:ext uri="{FF2B5EF4-FFF2-40B4-BE49-F238E27FC236}">
                <a16:creationId xmlns:a16="http://schemas.microsoft.com/office/drawing/2014/main" id="{88B1F424-0E60-4F04-AFC7-00E1F21101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H="1">
            <a:off x="390858" y="911116"/>
            <a:ext cx="515815" cy="5710965"/>
          </a:xfrm>
          <a:custGeom>
            <a:avLst/>
            <a:gdLst>
              <a:gd name="T0" fmla="*/ 414 w 414"/>
              <a:gd name="T1" fmla="*/ 2447 h 2447"/>
              <a:gd name="T2" fmla="*/ 0 w 414"/>
              <a:gd name="T3" fmla="*/ 2247 h 2447"/>
              <a:gd name="T4" fmla="*/ 0 w 414"/>
              <a:gd name="T5" fmla="*/ 0 h 2447"/>
              <a:gd name="T6" fmla="*/ 414 w 414"/>
              <a:gd name="T7" fmla="*/ 200 h 2447"/>
              <a:gd name="T8" fmla="*/ 414 w 414"/>
              <a:gd name="T9" fmla="*/ 2447 h 2447"/>
            </a:gdLst>
            <a:ahLst/>
            <a:cxnLst>
              <a:cxn ang="0">
                <a:pos x="T0" y="T1"/>
              </a:cxn>
              <a:cxn ang="0">
                <a:pos x="T2" y="T3"/>
              </a:cxn>
              <a:cxn ang="0">
                <a:pos x="T4" y="T5"/>
              </a:cxn>
              <a:cxn ang="0">
                <a:pos x="T6" y="T7"/>
              </a:cxn>
              <a:cxn ang="0">
                <a:pos x="T8" y="T9"/>
              </a:cxn>
            </a:cxnLst>
            <a:rect l="0" t="0" r="r" b="b"/>
            <a:pathLst>
              <a:path w="414" h="2447">
                <a:moveTo>
                  <a:pt x="414" y="2447"/>
                </a:moveTo>
                <a:lnTo>
                  <a:pt x="0" y="2247"/>
                </a:lnTo>
                <a:lnTo>
                  <a:pt x="0" y="0"/>
                </a:lnTo>
                <a:lnTo>
                  <a:pt x="414" y="200"/>
                </a:lnTo>
                <a:lnTo>
                  <a:pt x="414" y="244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5" name="Freeform 7">
            <a:extLst>
              <a:ext uri="{FF2B5EF4-FFF2-40B4-BE49-F238E27FC236}">
                <a16:creationId xmlns:a16="http://schemas.microsoft.com/office/drawing/2014/main" id="{6B509DD1-7F4E-4C4D-9B18-626473A5F7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H="1">
            <a:off x="600123" y="643467"/>
            <a:ext cx="307028" cy="5521414"/>
          </a:xfrm>
          <a:custGeom>
            <a:avLst/>
            <a:gdLst>
              <a:gd name="T0" fmla="*/ 209 w 209"/>
              <a:gd name="T1" fmla="*/ 2246 h 2358"/>
              <a:gd name="T2" fmla="*/ 0 w 209"/>
              <a:gd name="T3" fmla="*/ 2358 h 2358"/>
              <a:gd name="T4" fmla="*/ 0 w 209"/>
              <a:gd name="T5" fmla="*/ 111 h 2358"/>
              <a:gd name="T6" fmla="*/ 209 w 209"/>
              <a:gd name="T7" fmla="*/ 0 h 2358"/>
              <a:gd name="T8" fmla="*/ 209 w 209"/>
              <a:gd name="T9" fmla="*/ 2246 h 2358"/>
            </a:gdLst>
            <a:ahLst/>
            <a:cxnLst>
              <a:cxn ang="0">
                <a:pos x="T0" y="T1"/>
              </a:cxn>
              <a:cxn ang="0">
                <a:pos x="T2" y="T3"/>
              </a:cxn>
              <a:cxn ang="0">
                <a:pos x="T4" y="T5"/>
              </a:cxn>
              <a:cxn ang="0">
                <a:pos x="T6" y="T7"/>
              </a:cxn>
              <a:cxn ang="0">
                <a:pos x="T8" y="T9"/>
              </a:cxn>
            </a:cxnLst>
            <a:rect l="0" t="0" r="r" b="b"/>
            <a:pathLst>
              <a:path w="209" h="2358">
                <a:moveTo>
                  <a:pt x="209" y="2246"/>
                </a:moveTo>
                <a:lnTo>
                  <a:pt x="0" y="2358"/>
                </a:lnTo>
                <a:lnTo>
                  <a:pt x="0" y="111"/>
                </a:lnTo>
                <a:lnTo>
                  <a:pt x="209" y="0"/>
                </a:lnTo>
                <a:lnTo>
                  <a:pt x="209" y="2246"/>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7" name="Rectangle 8">
            <a:extLst>
              <a:ext uri="{FF2B5EF4-FFF2-40B4-BE49-F238E27FC236}">
                <a16:creationId xmlns:a16="http://schemas.microsoft.com/office/drawing/2014/main" id="{BB89D3BB-9A77-48E3-8C98-9A0A1DD4F7A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596646" y="644382"/>
            <a:ext cx="2892018" cy="5251646"/>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sp>
        <p:nvSpPr>
          <p:cNvPr id="2" name="Title 1"/>
          <p:cNvSpPr>
            <a:spLocks noGrp="1"/>
          </p:cNvSpPr>
          <p:nvPr>
            <p:ph type="title"/>
          </p:nvPr>
        </p:nvSpPr>
        <p:spPr>
          <a:xfrm>
            <a:off x="992065" y="1522820"/>
            <a:ext cx="2061031" cy="3601914"/>
          </a:xfrm>
        </p:spPr>
        <p:txBody>
          <a:bodyPr anchor="ctr">
            <a:normAutofit/>
          </a:bodyPr>
          <a:lstStyle/>
          <a:p>
            <a:r>
              <a:rPr lang="en-GB" sz="3100" dirty="0">
                <a:solidFill>
                  <a:srgbClr val="FFFFFF"/>
                </a:solidFill>
              </a:rPr>
              <a:t>What is research?</a:t>
            </a:r>
            <a:br>
              <a:rPr lang="en-GB" sz="3100" dirty="0">
                <a:solidFill>
                  <a:srgbClr val="FFFFFF"/>
                </a:solidFill>
              </a:rPr>
            </a:br>
            <a:br>
              <a:rPr lang="en-GB" sz="3100" dirty="0">
                <a:solidFill>
                  <a:srgbClr val="FFFFFF"/>
                </a:solidFill>
              </a:rPr>
            </a:br>
            <a:r>
              <a:rPr lang="en-GB" sz="3100" dirty="0">
                <a:solidFill>
                  <a:srgbClr val="FFFFFF"/>
                </a:solidFill>
              </a:rPr>
              <a:t>Student ideas</a:t>
            </a:r>
          </a:p>
        </p:txBody>
      </p:sp>
      <p:graphicFrame>
        <p:nvGraphicFramePr>
          <p:cNvPr id="7" name="Content Placeholder 4">
            <a:extLst>
              <a:ext uri="{FF2B5EF4-FFF2-40B4-BE49-F238E27FC236}">
                <a16:creationId xmlns:a16="http://schemas.microsoft.com/office/drawing/2014/main" id="{0451DC17-D472-79CD-E22B-41E9B29F9A44}"/>
              </a:ext>
            </a:extLst>
          </p:cNvPr>
          <p:cNvGraphicFramePr>
            <a:graphicFrameLocks noGrp="1"/>
          </p:cNvGraphicFramePr>
          <p:nvPr>
            <p:ph idx="1"/>
            <p:extLst>
              <p:ext uri="{D42A27DB-BD31-4B8C-83A1-F6EECF244321}">
                <p14:modId xmlns:p14="http://schemas.microsoft.com/office/powerpoint/2010/main" val="2868746412"/>
              </p:ext>
            </p:extLst>
          </p:nvPr>
        </p:nvGraphicFramePr>
        <p:xfrm>
          <a:off x="3782136" y="643467"/>
          <a:ext cx="4867132" cy="525256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14659536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3E57A3F2-3497-430E-BCD2-151E9B57488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Freeform 6">
            <a:extLst>
              <a:ext uri="{FF2B5EF4-FFF2-40B4-BE49-F238E27FC236}">
                <a16:creationId xmlns:a16="http://schemas.microsoft.com/office/drawing/2014/main" id="{88B1F424-0E60-4F04-AFC7-00E1F21101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H="1">
            <a:off x="390858" y="911116"/>
            <a:ext cx="515815" cy="5710965"/>
          </a:xfrm>
          <a:custGeom>
            <a:avLst/>
            <a:gdLst>
              <a:gd name="T0" fmla="*/ 414 w 414"/>
              <a:gd name="T1" fmla="*/ 2447 h 2447"/>
              <a:gd name="T2" fmla="*/ 0 w 414"/>
              <a:gd name="T3" fmla="*/ 2247 h 2447"/>
              <a:gd name="T4" fmla="*/ 0 w 414"/>
              <a:gd name="T5" fmla="*/ 0 h 2447"/>
              <a:gd name="T6" fmla="*/ 414 w 414"/>
              <a:gd name="T7" fmla="*/ 200 h 2447"/>
              <a:gd name="T8" fmla="*/ 414 w 414"/>
              <a:gd name="T9" fmla="*/ 2447 h 2447"/>
            </a:gdLst>
            <a:ahLst/>
            <a:cxnLst>
              <a:cxn ang="0">
                <a:pos x="T0" y="T1"/>
              </a:cxn>
              <a:cxn ang="0">
                <a:pos x="T2" y="T3"/>
              </a:cxn>
              <a:cxn ang="0">
                <a:pos x="T4" y="T5"/>
              </a:cxn>
              <a:cxn ang="0">
                <a:pos x="T6" y="T7"/>
              </a:cxn>
              <a:cxn ang="0">
                <a:pos x="T8" y="T9"/>
              </a:cxn>
            </a:cxnLst>
            <a:rect l="0" t="0" r="r" b="b"/>
            <a:pathLst>
              <a:path w="414" h="2447">
                <a:moveTo>
                  <a:pt x="414" y="2447"/>
                </a:moveTo>
                <a:lnTo>
                  <a:pt x="0" y="2247"/>
                </a:lnTo>
                <a:lnTo>
                  <a:pt x="0" y="0"/>
                </a:lnTo>
                <a:lnTo>
                  <a:pt x="414" y="200"/>
                </a:lnTo>
                <a:lnTo>
                  <a:pt x="414" y="244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6" name="Freeform 7">
            <a:extLst>
              <a:ext uri="{FF2B5EF4-FFF2-40B4-BE49-F238E27FC236}">
                <a16:creationId xmlns:a16="http://schemas.microsoft.com/office/drawing/2014/main" id="{6B509DD1-7F4E-4C4D-9B18-626473A5F7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H="1">
            <a:off x="600123" y="643467"/>
            <a:ext cx="307028" cy="5521414"/>
          </a:xfrm>
          <a:custGeom>
            <a:avLst/>
            <a:gdLst>
              <a:gd name="T0" fmla="*/ 209 w 209"/>
              <a:gd name="T1" fmla="*/ 2246 h 2358"/>
              <a:gd name="T2" fmla="*/ 0 w 209"/>
              <a:gd name="T3" fmla="*/ 2358 h 2358"/>
              <a:gd name="T4" fmla="*/ 0 w 209"/>
              <a:gd name="T5" fmla="*/ 111 h 2358"/>
              <a:gd name="T6" fmla="*/ 209 w 209"/>
              <a:gd name="T7" fmla="*/ 0 h 2358"/>
              <a:gd name="T8" fmla="*/ 209 w 209"/>
              <a:gd name="T9" fmla="*/ 2246 h 2358"/>
            </a:gdLst>
            <a:ahLst/>
            <a:cxnLst>
              <a:cxn ang="0">
                <a:pos x="T0" y="T1"/>
              </a:cxn>
              <a:cxn ang="0">
                <a:pos x="T2" y="T3"/>
              </a:cxn>
              <a:cxn ang="0">
                <a:pos x="T4" y="T5"/>
              </a:cxn>
              <a:cxn ang="0">
                <a:pos x="T6" y="T7"/>
              </a:cxn>
              <a:cxn ang="0">
                <a:pos x="T8" y="T9"/>
              </a:cxn>
            </a:cxnLst>
            <a:rect l="0" t="0" r="r" b="b"/>
            <a:pathLst>
              <a:path w="209" h="2358">
                <a:moveTo>
                  <a:pt x="209" y="2246"/>
                </a:moveTo>
                <a:lnTo>
                  <a:pt x="0" y="2358"/>
                </a:lnTo>
                <a:lnTo>
                  <a:pt x="0" y="111"/>
                </a:lnTo>
                <a:lnTo>
                  <a:pt x="209" y="0"/>
                </a:lnTo>
                <a:lnTo>
                  <a:pt x="209" y="2246"/>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8" name="Rectangle 8">
            <a:extLst>
              <a:ext uri="{FF2B5EF4-FFF2-40B4-BE49-F238E27FC236}">
                <a16:creationId xmlns:a16="http://schemas.microsoft.com/office/drawing/2014/main" id="{BB89D3BB-9A77-48E3-8C98-9A0A1DD4F7A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596646" y="644382"/>
            <a:ext cx="2892018" cy="5251646"/>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sp>
        <p:nvSpPr>
          <p:cNvPr id="2" name="Title 1"/>
          <p:cNvSpPr>
            <a:spLocks noGrp="1"/>
          </p:cNvSpPr>
          <p:nvPr>
            <p:ph type="title"/>
          </p:nvPr>
        </p:nvSpPr>
        <p:spPr>
          <a:xfrm>
            <a:off x="992065" y="1522820"/>
            <a:ext cx="2061031" cy="3601914"/>
          </a:xfrm>
        </p:spPr>
        <p:txBody>
          <a:bodyPr anchor="ctr">
            <a:normAutofit/>
          </a:bodyPr>
          <a:lstStyle/>
          <a:p>
            <a:r>
              <a:rPr lang="en-GB" sz="3100" dirty="0">
                <a:solidFill>
                  <a:srgbClr val="FFFFFF"/>
                </a:solidFill>
              </a:rPr>
              <a:t>What is research?</a:t>
            </a:r>
            <a:br>
              <a:rPr lang="en-GB" sz="3100" dirty="0">
                <a:solidFill>
                  <a:srgbClr val="FFFFFF"/>
                </a:solidFill>
              </a:rPr>
            </a:br>
            <a:br>
              <a:rPr lang="en-GB" sz="3100" dirty="0">
                <a:solidFill>
                  <a:srgbClr val="FFFFFF"/>
                </a:solidFill>
              </a:rPr>
            </a:br>
            <a:r>
              <a:rPr lang="en-GB" sz="3100" dirty="0">
                <a:solidFill>
                  <a:srgbClr val="FFFFFF"/>
                </a:solidFill>
              </a:rPr>
              <a:t>Student ideas</a:t>
            </a:r>
          </a:p>
        </p:txBody>
      </p:sp>
      <p:graphicFrame>
        <p:nvGraphicFramePr>
          <p:cNvPr id="7" name="Content Placeholder 4">
            <a:extLst>
              <a:ext uri="{FF2B5EF4-FFF2-40B4-BE49-F238E27FC236}">
                <a16:creationId xmlns:a16="http://schemas.microsoft.com/office/drawing/2014/main" id="{0451DC17-D472-79CD-E22B-41E9B29F9A44}"/>
              </a:ext>
            </a:extLst>
          </p:cNvPr>
          <p:cNvGraphicFramePr>
            <a:graphicFrameLocks noGrp="1"/>
          </p:cNvGraphicFramePr>
          <p:nvPr>
            <p:ph idx="1"/>
            <p:extLst>
              <p:ext uri="{D42A27DB-BD31-4B8C-83A1-F6EECF244321}">
                <p14:modId xmlns:p14="http://schemas.microsoft.com/office/powerpoint/2010/main" val="1912171698"/>
              </p:ext>
            </p:extLst>
          </p:nvPr>
        </p:nvGraphicFramePr>
        <p:xfrm>
          <a:off x="3782136" y="643467"/>
          <a:ext cx="4867132" cy="525256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77018435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6A1473A6-3F22-483E-8A30-80B9D2B1459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18" name="Group 17">
            <a:extLst>
              <a:ext uri="{FF2B5EF4-FFF2-40B4-BE49-F238E27FC236}">
                <a16:creationId xmlns:a16="http://schemas.microsoft.com/office/drawing/2014/main" id="{AA1375E3-3E53-4D75-BAB7-E5929BFCB25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400762" y="563918"/>
            <a:ext cx="3089954" cy="5978614"/>
            <a:chOff x="7513372" y="803186"/>
            <a:chExt cx="4163968" cy="5978614"/>
          </a:xfrm>
        </p:grpSpPr>
        <p:sp>
          <p:nvSpPr>
            <p:cNvPr id="19" name="Freeform 6">
              <a:extLst>
                <a:ext uri="{FF2B5EF4-FFF2-40B4-BE49-F238E27FC236}">
                  <a16:creationId xmlns:a16="http://schemas.microsoft.com/office/drawing/2014/main" id="{0BBEEF67-3DDF-46CF-8CD5-EA5F0E4FB07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989586" y="1070835"/>
              <a:ext cx="687754" cy="5710965"/>
            </a:xfrm>
            <a:custGeom>
              <a:avLst/>
              <a:gdLst>
                <a:gd name="T0" fmla="*/ 414 w 414"/>
                <a:gd name="T1" fmla="*/ 2447 h 2447"/>
                <a:gd name="T2" fmla="*/ 0 w 414"/>
                <a:gd name="T3" fmla="*/ 2247 h 2447"/>
                <a:gd name="T4" fmla="*/ 0 w 414"/>
                <a:gd name="T5" fmla="*/ 0 h 2447"/>
                <a:gd name="T6" fmla="*/ 414 w 414"/>
                <a:gd name="T7" fmla="*/ 200 h 2447"/>
                <a:gd name="T8" fmla="*/ 414 w 414"/>
                <a:gd name="T9" fmla="*/ 2447 h 2447"/>
              </a:gdLst>
              <a:ahLst/>
              <a:cxnLst>
                <a:cxn ang="0">
                  <a:pos x="T0" y="T1"/>
                </a:cxn>
                <a:cxn ang="0">
                  <a:pos x="T2" y="T3"/>
                </a:cxn>
                <a:cxn ang="0">
                  <a:pos x="T4" y="T5"/>
                </a:cxn>
                <a:cxn ang="0">
                  <a:pos x="T6" y="T7"/>
                </a:cxn>
                <a:cxn ang="0">
                  <a:pos x="T8" y="T9"/>
                </a:cxn>
              </a:cxnLst>
              <a:rect l="0" t="0" r="r" b="b"/>
              <a:pathLst>
                <a:path w="414" h="2447">
                  <a:moveTo>
                    <a:pt x="414" y="2447"/>
                  </a:moveTo>
                  <a:lnTo>
                    <a:pt x="0" y="2247"/>
                  </a:lnTo>
                  <a:lnTo>
                    <a:pt x="0" y="0"/>
                  </a:lnTo>
                  <a:lnTo>
                    <a:pt x="414" y="200"/>
                  </a:lnTo>
                  <a:lnTo>
                    <a:pt x="414" y="244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0" name="Freeform 7">
              <a:extLst>
                <a:ext uri="{FF2B5EF4-FFF2-40B4-BE49-F238E27FC236}">
                  <a16:creationId xmlns:a16="http://schemas.microsoft.com/office/drawing/2014/main" id="{8FAC1C95-F817-487C-B8B2-CF141FBB1C2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988949" y="803186"/>
              <a:ext cx="409371" cy="5521414"/>
            </a:xfrm>
            <a:custGeom>
              <a:avLst/>
              <a:gdLst>
                <a:gd name="T0" fmla="*/ 209 w 209"/>
                <a:gd name="T1" fmla="*/ 2246 h 2358"/>
                <a:gd name="T2" fmla="*/ 0 w 209"/>
                <a:gd name="T3" fmla="*/ 2358 h 2358"/>
                <a:gd name="T4" fmla="*/ 0 w 209"/>
                <a:gd name="T5" fmla="*/ 111 h 2358"/>
                <a:gd name="T6" fmla="*/ 209 w 209"/>
                <a:gd name="T7" fmla="*/ 0 h 2358"/>
                <a:gd name="T8" fmla="*/ 209 w 209"/>
                <a:gd name="T9" fmla="*/ 2246 h 2358"/>
              </a:gdLst>
              <a:ahLst/>
              <a:cxnLst>
                <a:cxn ang="0">
                  <a:pos x="T0" y="T1"/>
                </a:cxn>
                <a:cxn ang="0">
                  <a:pos x="T2" y="T3"/>
                </a:cxn>
                <a:cxn ang="0">
                  <a:pos x="T4" y="T5"/>
                </a:cxn>
                <a:cxn ang="0">
                  <a:pos x="T6" y="T7"/>
                </a:cxn>
                <a:cxn ang="0">
                  <a:pos x="T8" y="T9"/>
                </a:cxn>
              </a:cxnLst>
              <a:rect l="0" t="0" r="r" b="b"/>
              <a:pathLst>
                <a:path w="209" h="2358">
                  <a:moveTo>
                    <a:pt x="209" y="2246"/>
                  </a:moveTo>
                  <a:lnTo>
                    <a:pt x="0" y="2358"/>
                  </a:lnTo>
                  <a:lnTo>
                    <a:pt x="0" y="111"/>
                  </a:lnTo>
                  <a:lnTo>
                    <a:pt x="209" y="0"/>
                  </a:lnTo>
                  <a:lnTo>
                    <a:pt x="209" y="2246"/>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1" name="Rectangle 8">
              <a:extLst>
                <a:ext uri="{FF2B5EF4-FFF2-40B4-BE49-F238E27FC236}">
                  <a16:creationId xmlns:a16="http://schemas.microsoft.com/office/drawing/2014/main" id="{C2C5363A-D941-4AA1-8D38-D7E44A1E2E01}"/>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7513372" y="804101"/>
              <a:ext cx="3880238" cy="5251646"/>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grpSp>
      <p:sp>
        <p:nvSpPr>
          <p:cNvPr id="9" name="Title 8"/>
          <p:cNvSpPr>
            <a:spLocks noGrp="1"/>
          </p:cNvSpPr>
          <p:nvPr>
            <p:ph type="title"/>
          </p:nvPr>
        </p:nvSpPr>
        <p:spPr>
          <a:xfrm>
            <a:off x="823851" y="885651"/>
            <a:ext cx="2422352" cy="4624603"/>
          </a:xfrm>
        </p:spPr>
        <p:txBody>
          <a:bodyPr vert="horz" lIns="91440" tIns="45720" rIns="91440" bIns="45720" rtlCol="0" anchor="ctr">
            <a:normAutofit/>
          </a:bodyPr>
          <a:lstStyle/>
          <a:p>
            <a:pPr defTabSz="914400"/>
            <a:br>
              <a:rPr lang="en-US" sz="4400" kern="1200">
                <a:solidFill>
                  <a:srgbClr val="FFFFFF"/>
                </a:solidFill>
                <a:latin typeface="+mj-lt"/>
                <a:ea typeface="+mj-ea"/>
                <a:cs typeface="+mj-cs"/>
              </a:rPr>
            </a:br>
            <a:r>
              <a:rPr lang="en-US" sz="4400" kern="1200">
                <a:solidFill>
                  <a:srgbClr val="FFFFFF"/>
                </a:solidFill>
                <a:latin typeface="+mj-lt"/>
                <a:ea typeface="+mj-ea"/>
                <a:cs typeface="+mj-cs"/>
              </a:rPr>
              <a:t>Social Research as an extension of practice </a:t>
            </a:r>
          </a:p>
        </p:txBody>
      </p:sp>
      <p:sp>
        <p:nvSpPr>
          <p:cNvPr id="11" name="Content Placeholder 10"/>
          <p:cNvSpPr>
            <a:spLocks noGrp="1"/>
          </p:cNvSpPr>
          <p:nvPr>
            <p:ph sz="half" idx="2"/>
          </p:nvPr>
        </p:nvSpPr>
        <p:spPr>
          <a:xfrm>
            <a:off x="3734031" y="885651"/>
            <a:ext cx="4893915" cy="4616849"/>
          </a:xfrm>
        </p:spPr>
        <p:txBody>
          <a:bodyPr vert="horz" lIns="91440" tIns="45720" rIns="91440" bIns="45720" rtlCol="0" anchor="ctr">
            <a:normAutofit/>
          </a:bodyPr>
          <a:lstStyle/>
          <a:p>
            <a:pPr indent="-228600" defTabSz="914400"/>
            <a:r>
              <a:rPr lang="en-US" dirty="0"/>
              <a:t>Think about an area of your current practice that you would like to research or evaluate: </a:t>
            </a:r>
          </a:p>
          <a:p>
            <a:pPr marL="85725" indent="-228600" defTabSz="914400"/>
            <a:endParaRPr lang="en-US" dirty="0"/>
          </a:p>
          <a:p>
            <a:pPr lvl="1" indent="-228600" defTabSz="914400"/>
            <a:r>
              <a:rPr lang="en-US" sz="2100" dirty="0"/>
              <a:t>solving a problem,</a:t>
            </a:r>
          </a:p>
          <a:p>
            <a:pPr lvl="1" indent="-228600" defTabSz="914400"/>
            <a:r>
              <a:rPr lang="en-US" sz="2100" dirty="0"/>
              <a:t>improving practice, </a:t>
            </a:r>
          </a:p>
          <a:p>
            <a:pPr lvl="1" indent="-228600" defTabSz="914400"/>
            <a:r>
              <a:rPr lang="en-US" sz="2100" dirty="0"/>
              <a:t>evaluating a new initiative to see if it works…</a:t>
            </a:r>
          </a:p>
          <a:p>
            <a:pPr indent="-228600" defTabSz="914400"/>
            <a:endParaRPr lang="en-US" dirty="0"/>
          </a:p>
        </p:txBody>
      </p:sp>
    </p:spTree>
    <p:extLst>
      <p:ext uri="{BB962C8B-B14F-4D97-AF65-F5344CB8AC3E}">
        <p14:creationId xmlns:p14="http://schemas.microsoft.com/office/powerpoint/2010/main" val="168021559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6A1473A6-3F22-483E-8A30-80B9D2B1459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11" name="Group 10">
            <a:extLst>
              <a:ext uri="{FF2B5EF4-FFF2-40B4-BE49-F238E27FC236}">
                <a16:creationId xmlns:a16="http://schemas.microsoft.com/office/drawing/2014/main" id="{AA1375E3-3E53-4D75-BAB7-E5929BFCB25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400762" y="563918"/>
            <a:ext cx="3089954" cy="5978614"/>
            <a:chOff x="7513372" y="803186"/>
            <a:chExt cx="4163968" cy="5978614"/>
          </a:xfrm>
        </p:grpSpPr>
        <p:sp>
          <p:nvSpPr>
            <p:cNvPr id="12" name="Freeform 6">
              <a:extLst>
                <a:ext uri="{FF2B5EF4-FFF2-40B4-BE49-F238E27FC236}">
                  <a16:creationId xmlns:a16="http://schemas.microsoft.com/office/drawing/2014/main" id="{0BBEEF67-3DDF-46CF-8CD5-EA5F0E4FB07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989586" y="1070835"/>
              <a:ext cx="687754" cy="5710965"/>
            </a:xfrm>
            <a:custGeom>
              <a:avLst/>
              <a:gdLst>
                <a:gd name="T0" fmla="*/ 414 w 414"/>
                <a:gd name="T1" fmla="*/ 2447 h 2447"/>
                <a:gd name="T2" fmla="*/ 0 w 414"/>
                <a:gd name="T3" fmla="*/ 2247 h 2447"/>
                <a:gd name="T4" fmla="*/ 0 w 414"/>
                <a:gd name="T5" fmla="*/ 0 h 2447"/>
                <a:gd name="T6" fmla="*/ 414 w 414"/>
                <a:gd name="T7" fmla="*/ 200 h 2447"/>
                <a:gd name="T8" fmla="*/ 414 w 414"/>
                <a:gd name="T9" fmla="*/ 2447 h 2447"/>
              </a:gdLst>
              <a:ahLst/>
              <a:cxnLst>
                <a:cxn ang="0">
                  <a:pos x="T0" y="T1"/>
                </a:cxn>
                <a:cxn ang="0">
                  <a:pos x="T2" y="T3"/>
                </a:cxn>
                <a:cxn ang="0">
                  <a:pos x="T4" y="T5"/>
                </a:cxn>
                <a:cxn ang="0">
                  <a:pos x="T6" y="T7"/>
                </a:cxn>
                <a:cxn ang="0">
                  <a:pos x="T8" y="T9"/>
                </a:cxn>
              </a:cxnLst>
              <a:rect l="0" t="0" r="r" b="b"/>
              <a:pathLst>
                <a:path w="414" h="2447">
                  <a:moveTo>
                    <a:pt x="414" y="2447"/>
                  </a:moveTo>
                  <a:lnTo>
                    <a:pt x="0" y="2247"/>
                  </a:lnTo>
                  <a:lnTo>
                    <a:pt x="0" y="0"/>
                  </a:lnTo>
                  <a:lnTo>
                    <a:pt x="414" y="200"/>
                  </a:lnTo>
                  <a:lnTo>
                    <a:pt x="414" y="244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3" name="Freeform 7">
              <a:extLst>
                <a:ext uri="{FF2B5EF4-FFF2-40B4-BE49-F238E27FC236}">
                  <a16:creationId xmlns:a16="http://schemas.microsoft.com/office/drawing/2014/main" id="{8FAC1C95-F817-487C-B8B2-CF141FBB1C2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988949" y="803186"/>
              <a:ext cx="409371" cy="5521414"/>
            </a:xfrm>
            <a:custGeom>
              <a:avLst/>
              <a:gdLst>
                <a:gd name="T0" fmla="*/ 209 w 209"/>
                <a:gd name="T1" fmla="*/ 2246 h 2358"/>
                <a:gd name="T2" fmla="*/ 0 w 209"/>
                <a:gd name="T3" fmla="*/ 2358 h 2358"/>
                <a:gd name="T4" fmla="*/ 0 w 209"/>
                <a:gd name="T5" fmla="*/ 111 h 2358"/>
                <a:gd name="T6" fmla="*/ 209 w 209"/>
                <a:gd name="T7" fmla="*/ 0 h 2358"/>
                <a:gd name="T8" fmla="*/ 209 w 209"/>
                <a:gd name="T9" fmla="*/ 2246 h 2358"/>
              </a:gdLst>
              <a:ahLst/>
              <a:cxnLst>
                <a:cxn ang="0">
                  <a:pos x="T0" y="T1"/>
                </a:cxn>
                <a:cxn ang="0">
                  <a:pos x="T2" y="T3"/>
                </a:cxn>
                <a:cxn ang="0">
                  <a:pos x="T4" y="T5"/>
                </a:cxn>
                <a:cxn ang="0">
                  <a:pos x="T6" y="T7"/>
                </a:cxn>
                <a:cxn ang="0">
                  <a:pos x="T8" y="T9"/>
                </a:cxn>
              </a:cxnLst>
              <a:rect l="0" t="0" r="r" b="b"/>
              <a:pathLst>
                <a:path w="209" h="2358">
                  <a:moveTo>
                    <a:pt x="209" y="2246"/>
                  </a:moveTo>
                  <a:lnTo>
                    <a:pt x="0" y="2358"/>
                  </a:lnTo>
                  <a:lnTo>
                    <a:pt x="0" y="111"/>
                  </a:lnTo>
                  <a:lnTo>
                    <a:pt x="209" y="0"/>
                  </a:lnTo>
                  <a:lnTo>
                    <a:pt x="209" y="2246"/>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4" name="Rectangle 8">
              <a:extLst>
                <a:ext uri="{FF2B5EF4-FFF2-40B4-BE49-F238E27FC236}">
                  <a16:creationId xmlns:a16="http://schemas.microsoft.com/office/drawing/2014/main" id="{C2C5363A-D941-4AA1-8D38-D7E44A1E2E01}"/>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7513372" y="804101"/>
              <a:ext cx="3880238" cy="5251646"/>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grpSp>
      <p:sp>
        <p:nvSpPr>
          <p:cNvPr id="2" name="Title 1"/>
          <p:cNvSpPr>
            <a:spLocks noGrp="1"/>
          </p:cNvSpPr>
          <p:nvPr>
            <p:ph type="title"/>
          </p:nvPr>
        </p:nvSpPr>
        <p:spPr>
          <a:xfrm>
            <a:off x="823851" y="885651"/>
            <a:ext cx="2422352" cy="4624603"/>
          </a:xfrm>
        </p:spPr>
        <p:txBody>
          <a:bodyPr vert="horz" lIns="91440" tIns="45720" rIns="91440" bIns="45720" rtlCol="0" anchor="ctr">
            <a:normAutofit/>
          </a:bodyPr>
          <a:lstStyle/>
          <a:p>
            <a:pPr defTabSz="914400"/>
            <a:r>
              <a:rPr lang="en-US" sz="4400" kern="1200">
                <a:solidFill>
                  <a:srgbClr val="FFFFFF"/>
                </a:solidFill>
                <a:latin typeface="+mj-lt"/>
                <a:ea typeface="+mj-ea"/>
                <a:cs typeface="+mj-cs"/>
              </a:rPr>
              <a:t>What Can I research then?</a:t>
            </a:r>
          </a:p>
        </p:txBody>
      </p:sp>
      <p:sp>
        <p:nvSpPr>
          <p:cNvPr id="4" name="Dalfan Cynnwys 3"/>
          <p:cNvSpPr>
            <a:spLocks noGrp="1"/>
          </p:cNvSpPr>
          <p:nvPr>
            <p:ph sz="half" idx="2"/>
          </p:nvPr>
        </p:nvSpPr>
        <p:spPr>
          <a:xfrm>
            <a:off x="3734031" y="885651"/>
            <a:ext cx="4893915" cy="4616849"/>
          </a:xfrm>
        </p:spPr>
        <p:txBody>
          <a:bodyPr vert="horz" lIns="91440" tIns="45720" rIns="91440" bIns="45720" rtlCol="0" anchor="ctr">
            <a:normAutofit/>
          </a:bodyPr>
          <a:lstStyle/>
          <a:p>
            <a:pPr indent="-228600" defTabSz="914400"/>
            <a:r>
              <a:rPr lang="en-US" dirty="0"/>
              <a:t>Almost any social, political, cultural, economic or aesthetic phenomenon, issue or problem can be the subject of research.  The key thing is not what it’s about, but the way you approach the issue.  If you are looking for a subject for your research the best things to do is to develop a real sense of curiosity about how the world around you works or let yourself be open to ideas, objects, experiences or events.</a:t>
            </a:r>
          </a:p>
          <a:p>
            <a:pPr indent="-228600" defTabSz="914400"/>
            <a:r>
              <a:rPr lang="en-US" noProof="1"/>
              <a:t>(Boden, Kenway </a:t>
            </a:r>
            <a:r>
              <a:rPr lang="en-US" dirty="0"/>
              <a:t>and Epstein, 2005)</a:t>
            </a:r>
          </a:p>
        </p:txBody>
      </p:sp>
    </p:spTree>
    <p:extLst>
      <p:ext uri="{BB962C8B-B14F-4D97-AF65-F5344CB8AC3E}">
        <p14:creationId xmlns:p14="http://schemas.microsoft.com/office/powerpoint/2010/main" val="352036594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8D58E966-456A-48F4-81B4-C4D0C00206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5">
            <a:extLst>
              <a:ext uri="{FF2B5EF4-FFF2-40B4-BE49-F238E27FC236}">
                <a16:creationId xmlns:a16="http://schemas.microsoft.com/office/drawing/2014/main" id="{5523C670-74D7-4ED8-BA51-B6FB6557024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840748" y="1756600"/>
            <a:ext cx="810244" cy="4736395"/>
          </a:xfrm>
          <a:custGeom>
            <a:avLst/>
            <a:gdLst>
              <a:gd name="T0" fmla="*/ 491 w 491"/>
              <a:gd name="T1" fmla="*/ 2247 h 2732"/>
              <a:gd name="T2" fmla="*/ 0 w 491"/>
              <a:gd name="T3" fmla="*/ 2732 h 2732"/>
              <a:gd name="T4" fmla="*/ 0 w 491"/>
              <a:gd name="T5" fmla="*/ 486 h 2732"/>
              <a:gd name="T6" fmla="*/ 491 w 491"/>
              <a:gd name="T7" fmla="*/ 0 h 2732"/>
              <a:gd name="T8" fmla="*/ 491 w 491"/>
              <a:gd name="T9" fmla="*/ 2247 h 2732"/>
            </a:gdLst>
            <a:ahLst/>
            <a:cxnLst>
              <a:cxn ang="0">
                <a:pos x="T0" y="T1"/>
              </a:cxn>
              <a:cxn ang="0">
                <a:pos x="T2" y="T3"/>
              </a:cxn>
              <a:cxn ang="0">
                <a:pos x="T4" y="T5"/>
              </a:cxn>
              <a:cxn ang="0">
                <a:pos x="T6" y="T7"/>
              </a:cxn>
              <a:cxn ang="0">
                <a:pos x="T8" y="T9"/>
              </a:cxn>
            </a:cxnLst>
            <a:rect l="0" t="0" r="r" b="b"/>
            <a:pathLst>
              <a:path w="491" h="2732">
                <a:moveTo>
                  <a:pt x="491" y="2247"/>
                </a:moveTo>
                <a:lnTo>
                  <a:pt x="0" y="2732"/>
                </a:lnTo>
                <a:lnTo>
                  <a:pt x="0" y="486"/>
                </a:lnTo>
                <a:lnTo>
                  <a:pt x="491" y="0"/>
                </a:lnTo>
                <a:lnTo>
                  <a:pt x="491" y="2247"/>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3" name="Freeform 6">
            <a:extLst>
              <a:ext uri="{FF2B5EF4-FFF2-40B4-BE49-F238E27FC236}">
                <a16:creationId xmlns:a16="http://schemas.microsoft.com/office/drawing/2014/main" id="{BAEEE533-7CA5-4134-A14A-8575F66C61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5135175" y="1357766"/>
            <a:ext cx="515816" cy="4303125"/>
          </a:xfrm>
          <a:custGeom>
            <a:avLst/>
            <a:gdLst>
              <a:gd name="T0" fmla="*/ 414 w 414"/>
              <a:gd name="T1" fmla="*/ 2447 h 2447"/>
              <a:gd name="T2" fmla="*/ 0 w 414"/>
              <a:gd name="T3" fmla="*/ 2247 h 2447"/>
              <a:gd name="T4" fmla="*/ 0 w 414"/>
              <a:gd name="T5" fmla="*/ 0 h 2447"/>
              <a:gd name="T6" fmla="*/ 414 w 414"/>
              <a:gd name="T7" fmla="*/ 200 h 2447"/>
              <a:gd name="T8" fmla="*/ 414 w 414"/>
              <a:gd name="T9" fmla="*/ 2447 h 2447"/>
            </a:gdLst>
            <a:ahLst/>
            <a:cxnLst>
              <a:cxn ang="0">
                <a:pos x="T0" y="T1"/>
              </a:cxn>
              <a:cxn ang="0">
                <a:pos x="T2" y="T3"/>
              </a:cxn>
              <a:cxn ang="0">
                <a:pos x="T4" y="T5"/>
              </a:cxn>
              <a:cxn ang="0">
                <a:pos x="T6" y="T7"/>
              </a:cxn>
              <a:cxn ang="0">
                <a:pos x="T8" y="T9"/>
              </a:cxn>
            </a:cxnLst>
            <a:rect l="0" t="0" r="r" b="b"/>
            <a:pathLst>
              <a:path w="414" h="2447">
                <a:moveTo>
                  <a:pt x="414" y="2447"/>
                </a:moveTo>
                <a:lnTo>
                  <a:pt x="0" y="2247"/>
                </a:lnTo>
                <a:lnTo>
                  <a:pt x="0" y="0"/>
                </a:lnTo>
                <a:lnTo>
                  <a:pt x="414" y="200"/>
                </a:lnTo>
                <a:lnTo>
                  <a:pt x="414" y="244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5" name="Freeform 7">
            <a:extLst>
              <a:ext uri="{FF2B5EF4-FFF2-40B4-BE49-F238E27FC236}">
                <a16:creationId xmlns:a16="http://schemas.microsoft.com/office/drawing/2014/main" id="{E64B7817-E956-406B-A85B-5AEF36B1F5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5136684" y="1135060"/>
            <a:ext cx="307028" cy="4169215"/>
          </a:xfrm>
          <a:custGeom>
            <a:avLst/>
            <a:gdLst>
              <a:gd name="T0" fmla="*/ 209 w 209"/>
              <a:gd name="T1" fmla="*/ 2246 h 2358"/>
              <a:gd name="T2" fmla="*/ 0 w 209"/>
              <a:gd name="T3" fmla="*/ 2358 h 2358"/>
              <a:gd name="T4" fmla="*/ 0 w 209"/>
              <a:gd name="T5" fmla="*/ 111 h 2358"/>
              <a:gd name="T6" fmla="*/ 209 w 209"/>
              <a:gd name="T7" fmla="*/ 0 h 2358"/>
              <a:gd name="T8" fmla="*/ 209 w 209"/>
              <a:gd name="T9" fmla="*/ 2246 h 2358"/>
            </a:gdLst>
            <a:ahLst/>
            <a:cxnLst>
              <a:cxn ang="0">
                <a:pos x="T0" y="T1"/>
              </a:cxn>
              <a:cxn ang="0">
                <a:pos x="T2" y="T3"/>
              </a:cxn>
              <a:cxn ang="0">
                <a:pos x="T4" y="T5"/>
              </a:cxn>
              <a:cxn ang="0">
                <a:pos x="T6" y="T7"/>
              </a:cxn>
              <a:cxn ang="0">
                <a:pos x="T8" y="T9"/>
              </a:cxn>
            </a:cxnLst>
            <a:rect l="0" t="0" r="r" b="b"/>
            <a:pathLst>
              <a:path w="209" h="2358">
                <a:moveTo>
                  <a:pt x="209" y="2246"/>
                </a:moveTo>
                <a:lnTo>
                  <a:pt x="0" y="2358"/>
                </a:lnTo>
                <a:lnTo>
                  <a:pt x="0" y="111"/>
                </a:lnTo>
                <a:lnTo>
                  <a:pt x="209" y="0"/>
                </a:lnTo>
                <a:lnTo>
                  <a:pt x="209" y="2246"/>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7" name="Rectangle 8">
            <a:extLst>
              <a:ext uri="{FF2B5EF4-FFF2-40B4-BE49-F238E27FC236}">
                <a16:creationId xmlns:a16="http://schemas.microsoft.com/office/drawing/2014/main" id="{92FC9C1F-8CBA-4083-8724-3735C556D8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586268" y="1124043"/>
            <a:ext cx="4857925" cy="3978121"/>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sp>
        <p:nvSpPr>
          <p:cNvPr id="2" name="Title 1"/>
          <p:cNvSpPr>
            <a:spLocks noGrp="1"/>
          </p:cNvSpPr>
          <p:nvPr>
            <p:ph type="title"/>
          </p:nvPr>
        </p:nvSpPr>
        <p:spPr>
          <a:xfrm>
            <a:off x="1028699" y="1445775"/>
            <a:ext cx="4039043" cy="3342435"/>
          </a:xfrm>
        </p:spPr>
        <p:txBody>
          <a:bodyPr vert="horz" lIns="91440" tIns="45720" rIns="91440" bIns="45720" rtlCol="0" anchor="ctr">
            <a:normAutofit/>
          </a:bodyPr>
          <a:lstStyle/>
          <a:p>
            <a:pPr algn="r" defTabSz="914400"/>
            <a:br>
              <a:rPr lang="en-US" sz="4700" kern="1200">
                <a:solidFill>
                  <a:srgbClr val="FFFFFF"/>
                </a:solidFill>
                <a:latin typeface="+mj-lt"/>
                <a:ea typeface="+mj-ea"/>
                <a:cs typeface="+mj-cs"/>
              </a:rPr>
            </a:br>
            <a:r>
              <a:rPr lang="en-US" sz="4700" kern="1200">
                <a:solidFill>
                  <a:srgbClr val="FFFFFF"/>
                </a:solidFill>
                <a:latin typeface="+mj-lt"/>
                <a:ea typeface="+mj-ea"/>
                <a:cs typeface="+mj-cs"/>
              </a:rPr>
              <a:t>Social Research as an extension of practice </a:t>
            </a:r>
          </a:p>
        </p:txBody>
      </p:sp>
      <p:sp>
        <p:nvSpPr>
          <p:cNvPr id="4" name="Content Placeholder 3"/>
          <p:cNvSpPr>
            <a:spLocks noGrp="1"/>
          </p:cNvSpPr>
          <p:nvPr>
            <p:ph sz="half" idx="2"/>
          </p:nvPr>
        </p:nvSpPr>
        <p:spPr>
          <a:xfrm>
            <a:off x="5945418" y="1483341"/>
            <a:ext cx="2762140" cy="3472651"/>
          </a:xfrm>
        </p:spPr>
        <p:txBody>
          <a:bodyPr vert="horz" lIns="91440" tIns="45720" rIns="91440" bIns="45720" rtlCol="0" anchor="ctr">
            <a:normAutofit/>
          </a:bodyPr>
          <a:lstStyle/>
          <a:p>
            <a:pPr marL="0" indent="0" defTabSz="914400">
              <a:spcBef>
                <a:spcPts val="1000"/>
              </a:spcBef>
              <a:buNone/>
            </a:pPr>
            <a:r>
              <a:rPr lang="en-US" sz="2400" kern="1200">
                <a:solidFill>
                  <a:schemeClr val="tx1"/>
                </a:solidFill>
                <a:latin typeface="+mn-lt"/>
                <a:ea typeface="+mn-ea"/>
                <a:cs typeface="+mn-cs"/>
              </a:rPr>
              <a:t>What would be your preference for carrying out this research qualitative / quantitative? </a:t>
            </a:r>
          </a:p>
        </p:txBody>
      </p:sp>
    </p:spTree>
    <p:extLst>
      <p:ext uri="{BB962C8B-B14F-4D97-AF65-F5344CB8AC3E}">
        <p14:creationId xmlns:p14="http://schemas.microsoft.com/office/powerpoint/2010/main" val="259283275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FFE2FE29-1120-4FE4-9FDA-311CBA66F4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DDD926EC-6F88-4D89-9AED-1C4C1AC00E2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32343" y="2"/>
            <a:ext cx="3516474" cy="6857998"/>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3" name="Rectangle 12">
            <a:extLst>
              <a:ext uri="{FF2B5EF4-FFF2-40B4-BE49-F238E27FC236}">
                <a16:creationId xmlns:a16="http://schemas.microsoft.com/office/drawing/2014/main" id="{A210685A-6235-45A7-850D-A6F555466E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669" y="926649"/>
            <a:ext cx="3311468" cy="5066535"/>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5" name="Group 14">
            <a:extLst>
              <a:ext uri="{FF2B5EF4-FFF2-40B4-BE49-F238E27FC236}">
                <a16:creationId xmlns:a16="http://schemas.microsoft.com/office/drawing/2014/main" id="{13BE3671-0C43-4D05-A267-3400AD091C7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42756" y="3758184"/>
            <a:ext cx="1604383" cy="2373963"/>
            <a:chOff x="723679" y="3758184"/>
            <a:chExt cx="2139190" cy="2373963"/>
          </a:xfrm>
        </p:grpSpPr>
        <p:sp>
          <p:nvSpPr>
            <p:cNvPr id="16" name="Rectangle 66">
              <a:extLst>
                <a:ext uri="{FF2B5EF4-FFF2-40B4-BE49-F238E27FC236}">
                  <a16:creationId xmlns:a16="http://schemas.microsoft.com/office/drawing/2014/main" id="{4284BA9C-01AC-48B3-8010-804869A07A5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722376" y="4605176"/>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66">
              <a:extLst>
                <a:ext uri="{FF2B5EF4-FFF2-40B4-BE49-F238E27FC236}">
                  <a16:creationId xmlns:a16="http://schemas.microsoft.com/office/drawing/2014/main" id="{3E232F3A-24DA-47FC-A6E7-8347EA07AE2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722376" y="4463062"/>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66">
              <a:extLst>
                <a:ext uri="{FF2B5EF4-FFF2-40B4-BE49-F238E27FC236}">
                  <a16:creationId xmlns:a16="http://schemas.microsoft.com/office/drawing/2014/main" id="{2B7D041A-D364-4BF2-9F8A-0294D091820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722376" y="4320948"/>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66">
              <a:extLst>
                <a:ext uri="{FF2B5EF4-FFF2-40B4-BE49-F238E27FC236}">
                  <a16:creationId xmlns:a16="http://schemas.microsoft.com/office/drawing/2014/main" id="{1CB5A6AE-FC55-4655-AE45-5E9A3F32882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722376" y="4889404"/>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66">
              <a:extLst>
                <a:ext uri="{FF2B5EF4-FFF2-40B4-BE49-F238E27FC236}">
                  <a16:creationId xmlns:a16="http://schemas.microsoft.com/office/drawing/2014/main" id="{500BEBAD-632B-4E00-AD16-C6A03CD11A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722376" y="4747290"/>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66">
              <a:extLst>
                <a:ext uri="{FF2B5EF4-FFF2-40B4-BE49-F238E27FC236}">
                  <a16:creationId xmlns:a16="http://schemas.microsoft.com/office/drawing/2014/main" id="{29BEDA70-8722-46C0-A1EB-8CDFEE5920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722376" y="4171118"/>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ectangle 62">
              <a:extLst>
                <a:ext uri="{FF2B5EF4-FFF2-40B4-BE49-F238E27FC236}">
                  <a16:creationId xmlns:a16="http://schemas.microsoft.com/office/drawing/2014/main" id="{3979BE25-E2B2-4CF8-85A1-65AD3E0CF1E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722376" y="5174955"/>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59">
              <a:extLst>
                <a:ext uri="{FF2B5EF4-FFF2-40B4-BE49-F238E27FC236}">
                  <a16:creationId xmlns:a16="http://schemas.microsoft.com/office/drawing/2014/main" id="{2C9FF4D0-2F5C-4E54-AC5A-58A6169BA89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722376" y="5028415"/>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64">
              <a:extLst>
                <a:ext uri="{FF2B5EF4-FFF2-40B4-BE49-F238E27FC236}">
                  <a16:creationId xmlns:a16="http://schemas.microsoft.com/office/drawing/2014/main" id="{B94E4ABC-1B44-4E4D-9065-F67D887D75C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722376" y="3759487"/>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62">
              <a:extLst>
                <a:ext uri="{FF2B5EF4-FFF2-40B4-BE49-F238E27FC236}">
                  <a16:creationId xmlns:a16="http://schemas.microsoft.com/office/drawing/2014/main" id="{FDDFF3EB-39A2-4D3F-AD9F-0CF4409EA1A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722376" y="3896271"/>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Rectangle 59">
              <a:extLst>
                <a:ext uri="{FF2B5EF4-FFF2-40B4-BE49-F238E27FC236}">
                  <a16:creationId xmlns:a16="http://schemas.microsoft.com/office/drawing/2014/main" id="{DB732EBE-ED01-4374-8D0C-8AF6E5A5B37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722376" y="4043331"/>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Rectangle 62">
              <a:extLst>
                <a:ext uri="{FF2B5EF4-FFF2-40B4-BE49-F238E27FC236}">
                  <a16:creationId xmlns:a16="http://schemas.microsoft.com/office/drawing/2014/main" id="{D22DDEF5-6AF3-4D7C-BC62-4409D396B0A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722376" y="5326915"/>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Rectangle 62">
              <a:extLst>
                <a:ext uri="{FF2B5EF4-FFF2-40B4-BE49-F238E27FC236}">
                  <a16:creationId xmlns:a16="http://schemas.microsoft.com/office/drawing/2014/main" id="{C376CD22-707A-45BF-B1E0-3F62124A53A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722376" y="5474321"/>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Rectangle 62">
              <a:extLst>
                <a:ext uri="{FF2B5EF4-FFF2-40B4-BE49-F238E27FC236}">
                  <a16:creationId xmlns:a16="http://schemas.microsoft.com/office/drawing/2014/main" id="{77D3C970-47FF-4506-B61A-DCAA6328914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722376" y="5765391"/>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Rectangle 59">
              <a:extLst>
                <a:ext uri="{FF2B5EF4-FFF2-40B4-BE49-F238E27FC236}">
                  <a16:creationId xmlns:a16="http://schemas.microsoft.com/office/drawing/2014/main" id="{3D0163D1-030C-49AE-83F7-8B6F17D3FB2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722376" y="5618851"/>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Rectangle 2">
              <a:extLst>
                <a:ext uri="{FF2B5EF4-FFF2-40B4-BE49-F238E27FC236}">
                  <a16:creationId xmlns:a16="http://schemas.microsoft.com/office/drawing/2014/main" id="{68397BEB-F2C5-49D6-8F17-BC81796ACD1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1791041" y="6071616"/>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Rectangle 59">
              <a:extLst>
                <a:ext uri="{FF2B5EF4-FFF2-40B4-BE49-F238E27FC236}">
                  <a16:creationId xmlns:a16="http://schemas.microsoft.com/office/drawing/2014/main" id="{8C1B7012-AA7A-4E78-965E-ABD7EC3370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1614536" y="6071616"/>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3" name="Rectangle 62">
              <a:extLst>
                <a:ext uri="{FF2B5EF4-FFF2-40B4-BE49-F238E27FC236}">
                  <a16:creationId xmlns:a16="http://schemas.microsoft.com/office/drawing/2014/main" id="{ADA7F354-F3A6-49A0-AF9C-EC69C2A31F8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1438030" y="6071616"/>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4" name="Rectangle 64">
              <a:extLst>
                <a:ext uri="{FF2B5EF4-FFF2-40B4-BE49-F238E27FC236}">
                  <a16:creationId xmlns:a16="http://schemas.microsoft.com/office/drawing/2014/main" id="{82531391-74CB-4FBD-97B7-D73D91C44F2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1261525" y="6071616"/>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5" name="Rectangle 66">
              <a:extLst>
                <a:ext uri="{FF2B5EF4-FFF2-40B4-BE49-F238E27FC236}">
                  <a16:creationId xmlns:a16="http://schemas.microsoft.com/office/drawing/2014/main" id="{3CD46824-FF3A-460F-8F13-1B2A420A105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1085019" y="6071616"/>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6" name="Rectangle 64">
              <a:extLst>
                <a:ext uri="{FF2B5EF4-FFF2-40B4-BE49-F238E27FC236}">
                  <a16:creationId xmlns:a16="http://schemas.microsoft.com/office/drawing/2014/main" id="{15EE979E-5456-4D5F-83BF-158EB8B24E5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2129443" y="6071616"/>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7" name="Rectangle 66">
              <a:extLst>
                <a:ext uri="{FF2B5EF4-FFF2-40B4-BE49-F238E27FC236}">
                  <a16:creationId xmlns:a16="http://schemas.microsoft.com/office/drawing/2014/main" id="{B5123B19-3717-4BC1-B7CE-C6727099C08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1952937" y="6071616"/>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8" name="Rectangle 59">
              <a:extLst>
                <a:ext uri="{FF2B5EF4-FFF2-40B4-BE49-F238E27FC236}">
                  <a16:creationId xmlns:a16="http://schemas.microsoft.com/office/drawing/2014/main" id="{25F3BA9E-DEA1-4368-A4BE-FB9C9C35066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904256" y="6071616"/>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9" name="Rectangle 62">
              <a:extLst>
                <a:ext uri="{FF2B5EF4-FFF2-40B4-BE49-F238E27FC236}">
                  <a16:creationId xmlns:a16="http://schemas.microsoft.com/office/drawing/2014/main" id="{0EFD15C2-3CE6-43C9-AA85-2000C0A69A0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722376" y="5917351"/>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0" name="Rectangle 2">
              <a:extLst>
                <a:ext uri="{FF2B5EF4-FFF2-40B4-BE49-F238E27FC236}">
                  <a16:creationId xmlns:a16="http://schemas.microsoft.com/office/drawing/2014/main" id="{A7D19408-5ACA-46A3-8FC7-0A2B511B206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2463937" y="6071616"/>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1" name="Rectangle 59">
              <a:extLst>
                <a:ext uri="{FF2B5EF4-FFF2-40B4-BE49-F238E27FC236}">
                  <a16:creationId xmlns:a16="http://schemas.microsoft.com/office/drawing/2014/main" id="{C39A546E-F35B-4AF5-9F7E-F7CC78DDE28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2287432" y="6071616"/>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2" name="Rectangle 64">
              <a:extLst>
                <a:ext uri="{FF2B5EF4-FFF2-40B4-BE49-F238E27FC236}">
                  <a16:creationId xmlns:a16="http://schemas.microsoft.com/office/drawing/2014/main" id="{4C051F4E-E13F-4468-BCAB-379380355AD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2802339" y="6071616"/>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3" name="Rectangle 66">
              <a:extLst>
                <a:ext uri="{FF2B5EF4-FFF2-40B4-BE49-F238E27FC236}">
                  <a16:creationId xmlns:a16="http://schemas.microsoft.com/office/drawing/2014/main" id="{99A94C11-96BF-4E23-9B0F-CCCF0E69066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2625833" y="6071616"/>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4" name="Rectangle 2">
              <a:extLst>
                <a:ext uri="{FF2B5EF4-FFF2-40B4-BE49-F238E27FC236}">
                  <a16:creationId xmlns:a16="http://schemas.microsoft.com/office/drawing/2014/main" id="{2C253E13-7D4F-4651-B26F-C9A39842615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1787456" y="6071616"/>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5" name="Rectangle 59">
              <a:extLst>
                <a:ext uri="{FF2B5EF4-FFF2-40B4-BE49-F238E27FC236}">
                  <a16:creationId xmlns:a16="http://schemas.microsoft.com/office/drawing/2014/main" id="{6C607944-C3DA-49D0-B76C-ECF13B2E8D0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1610951" y="6071616"/>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6" name="Rectangle 62">
              <a:extLst>
                <a:ext uri="{FF2B5EF4-FFF2-40B4-BE49-F238E27FC236}">
                  <a16:creationId xmlns:a16="http://schemas.microsoft.com/office/drawing/2014/main" id="{A044E8D2-BE36-4B3B-BF61-A4ED4D63719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1434445" y="6071616"/>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7" name="Rectangle 64">
              <a:extLst>
                <a:ext uri="{FF2B5EF4-FFF2-40B4-BE49-F238E27FC236}">
                  <a16:creationId xmlns:a16="http://schemas.microsoft.com/office/drawing/2014/main" id="{08C4C63A-4388-4C37-9D9C-5C1F9925C0E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1257940" y="6071616"/>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8" name="Rectangle 66">
              <a:extLst>
                <a:ext uri="{FF2B5EF4-FFF2-40B4-BE49-F238E27FC236}">
                  <a16:creationId xmlns:a16="http://schemas.microsoft.com/office/drawing/2014/main" id="{14866A3A-FA92-4434-98E9-418FEC9B186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1081434" y="6071616"/>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9" name="Rectangle 64">
              <a:extLst>
                <a:ext uri="{FF2B5EF4-FFF2-40B4-BE49-F238E27FC236}">
                  <a16:creationId xmlns:a16="http://schemas.microsoft.com/office/drawing/2014/main" id="{AF97CA9B-731E-47BF-B724-E6CD2C91508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2125858" y="6071616"/>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0" name="Rectangle 66">
              <a:extLst>
                <a:ext uri="{FF2B5EF4-FFF2-40B4-BE49-F238E27FC236}">
                  <a16:creationId xmlns:a16="http://schemas.microsoft.com/office/drawing/2014/main" id="{B9B7DB1A-1165-4D7C-95DC-D710F20E9D4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1949352" y="6071616"/>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1" name="Rectangle 59">
              <a:extLst>
                <a:ext uri="{FF2B5EF4-FFF2-40B4-BE49-F238E27FC236}">
                  <a16:creationId xmlns:a16="http://schemas.microsoft.com/office/drawing/2014/main" id="{737B22B9-9D11-4F36-9B12-FB41FBA4E14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900671" y="6071616"/>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2" name="Rectangle 62">
              <a:extLst>
                <a:ext uri="{FF2B5EF4-FFF2-40B4-BE49-F238E27FC236}">
                  <a16:creationId xmlns:a16="http://schemas.microsoft.com/office/drawing/2014/main" id="{FBCEABA9-0D42-4E75-BBFB-8374262E885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722376" y="6071616"/>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3" name="Rectangle 2">
              <a:extLst>
                <a:ext uri="{FF2B5EF4-FFF2-40B4-BE49-F238E27FC236}">
                  <a16:creationId xmlns:a16="http://schemas.microsoft.com/office/drawing/2014/main" id="{66428691-A429-4D5E-AE96-E43B6F0E2DE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2460352" y="6071616"/>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4" name="Rectangle 59">
              <a:extLst>
                <a:ext uri="{FF2B5EF4-FFF2-40B4-BE49-F238E27FC236}">
                  <a16:creationId xmlns:a16="http://schemas.microsoft.com/office/drawing/2014/main" id="{5BCC330F-9915-4B86-97E9-BA49CBFEC09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2283847" y="6071616"/>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5" name="Rectangle 64">
              <a:extLst>
                <a:ext uri="{FF2B5EF4-FFF2-40B4-BE49-F238E27FC236}">
                  <a16:creationId xmlns:a16="http://schemas.microsoft.com/office/drawing/2014/main" id="{9A1A7FCA-8137-4FF0-9940-FB481BFD270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2798754" y="6071616"/>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6" name="Rectangle 66">
              <a:extLst>
                <a:ext uri="{FF2B5EF4-FFF2-40B4-BE49-F238E27FC236}">
                  <a16:creationId xmlns:a16="http://schemas.microsoft.com/office/drawing/2014/main" id="{3A9167A0-5576-4F2F-B5FE-4311865978D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2622248" y="6071616"/>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 name="Title 1"/>
          <p:cNvSpPr>
            <a:spLocks noGrp="1"/>
          </p:cNvSpPr>
          <p:nvPr>
            <p:ph type="title"/>
          </p:nvPr>
        </p:nvSpPr>
        <p:spPr>
          <a:xfrm>
            <a:off x="856473" y="1321743"/>
            <a:ext cx="2840612" cy="4277890"/>
          </a:xfrm>
        </p:spPr>
        <p:txBody>
          <a:bodyPr vert="horz" lIns="91440" tIns="45720" rIns="91440" bIns="45720" rtlCol="0" anchor="ctr">
            <a:normAutofit/>
          </a:bodyPr>
          <a:lstStyle/>
          <a:p>
            <a:pPr defTabSz="914400"/>
            <a:r>
              <a:rPr lang="en-US" sz="4200" kern="1200">
                <a:solidFill>
                  <a:srgbClr val="FFFFFF"/>
                </a:solidFill>
                <a:latin typeface="+mj-lt"/>
                <a:ea typeface="+mj-ea"/>
                <a:cs typeface="+mj-cs"/>
              </a:rPr>
              <a:t>Social Research as an extension of practice </a:t>
            </a:r>
          </a:p>
        </p:txBody>
      </p:sp>
      <p:grpSp>
        <p:nvGrpSpPr>
          <p:cNvPr id="58" name="Group 57">
            <a:extLst>
              <a:ext uri="{FF2B5EF4-FFF2-40B4-BE49-F238E27FC236}">
                <a16:creationId xmlns:a16="http://schemas.microsoft.com/office/drawing/2014/main" id="{283F107F-9294-4679-B247-91D8556A6EF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8905012" y="44817"/>
            <a:ext cx="174976" cy="772404"/>
            <a:chOff x="11873418" y="44817"/>
            <a:chExt cx="233303" cy="772404"/>
          </a:xfrm>
        </p:grpSpPr>
        <p:sp>
          <p:nvSpPr>
            <p:cNvPr id="59" name="Rectangle 64">
              <a:extLst>
                <a:ext uri="{FF2B5EF4-FFF2-40B4-BE49-F238E27FC236}">
                  <a16:creationId xmlns:a16="http://schemas.microsoft.com/office/drawing/2014/main" id="{20F93971-D547-4C36-A076-D5724999443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12043605" y="46121"/>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0" name="Rectangle 66">
              <a:extLst>
                <a:ext uri="{FF2B5EF4-FFF2-40B4-BE49-F238E27FC236}">
                  <a16:creationId xmlns:a16="http://schemas.microsoft.com/office/drawing/2014/main" id="{012A36A9-DFAE-4F57-9711-172E65EDA30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11872115" y="46120"/>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1" name="Rectangle 64">
              <a:extLst>
                <a:ext uri="{FF2B5EF4-FFF2-40B4-BE49-F238E27FC236}">
                  <a16:creationId xmlns:a16="http://schemas.microsoft.com/office/drawing/2014/main" id="{8B6B96C8-D832-4071-A5D2-1F11CBF9F0F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12046191" y="756690"/>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2" name="Rectangle 66">
              <a:extLst>
                <a:ext uri="{FF2B5EF4-FFF2-40B4-BE49-F238E27FC236}">
                  <a16:creationId xmlns:a16="http://schemas.microsoft.com/office/drawing/2014/main" id="{0FF1DEB5-31F1-464D-BDB3-EFE620642A9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11872455" y="756690"/>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3" name="Rectangle 64">
              <a:extLst>
                <a:ext uri="{FF2B5EF4-FFF2-40B4-BE49-F238E27FC236}">
                  <a16:creationId xmlns:a16="http://schemas.microsoft.com/office/drawing/2014/main" id="{96B80410-DC2C-4DFC-B52E-CC5E6788BF5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12046191" y="614576"/>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4" name="Rectangle 66">
              <a:extLst>
                <a:ext uri="{FF2B5EF4-FFF2-40B4-BE49-F238E27FC236}">
                  <a16:creationId xmlns:a16="http://schemas.microsoft.com/office/drawing/2014/main" id="{9CE51CA3-95B8-44B4-B784-CE35A844D77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11872455" y="614576"/>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5" name="Rectangle 64">
              <a:extLst>
                <a:ext uri="{FF2B5EF4-FFF2-40B4-BE49-F238E27FC236}">
                  <a16:creationId xmlns:a16="http://schemas.microsoft.com/office/drawing/2014/main" id="{FA1EB8B0-6221-4A35-A5F2-46E9A78CBD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12046191" y="472462"/>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6" name="Rectangle 66">
              <a:extLst>
                <a:ext uri="{FF2B5EF4-FFF2-40B4-BE49-F238E27FC236}">
                  <a16:creationId xmlns:a16="http://schemas.microsoft.com/office/drawing/2014/main" id="{FDA530E1-5E88-4861-8642-F5B6A715BF3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11872455" y="472462"/>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7" name="Rectangle 64">
              <a:extLst>
                <a:ext uri="{FF2B5EF4-FFF2-40B4-BE49-F238E27FC236}">
                  <a16:creationId xmlns:a16="http://schemas.microsoft.com/office/drawing/2014/main" id="{854D2927-5C3A-424C-B30D-6048719C887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12046191" y="330348"/>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8" name="Rectangle 66">
              <a:extLst>
                <a:ext uri="{FF2B5EF4-FFF2-40B4-BE49-F238E27FC236}">
                  <a16:creationId xmlns:a16="http://schemas.microsoft.com/office/drawing/2014/main" id="{9B9A782D-CE07-499E-81BB-3F6D2E7EF00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11872455" y="330348"/>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9" name="Rectangle 64">
              <a:extLst>
                <a:ext uri="{FF2B5EF4-FFF2-40B4-BE49-F238E27FC236}">
                  <a16:creationId xmlns:a16="http://schemas.microsoft.com/office/drawing/2014/main" id="{BDEBE12E-1915-4596-A0A7-9C61CAF828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12046191" y="188234"/>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0" name="Rectangle 66">
              <a:extLst>
                <a:ext uri="{FF2B5EF4-FFF2-40B4-BE49-F238E27FC236}">
                  <a16:creationId xmlns:a16="http://schemas.microsoft.com/office/drawing/2014/main" id="{4FBDEF84-1447-47C6-998D-A35B78E0C56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11872455" y="188234"/>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4" name="Content Placeholder 3"/>
          <p:cNvSpPr>
            <a:spLocks noGrp="1"/>
          </p:cNvSpPr>
          <p:nvPr>
            <p:ph sz="half" idx="2"/>
          </p:nvPr>
        </p:nvSpPr>
        <p:spPr>
          <a:xfrm>
            <a:off x="4434519" y="1188719"/>
            <a:ext cx="4170990" cy="4804465"/>
          </a:xfrm>
        </p:spPr>
        <p:txBody>
          <a:bodyPr vert="horz" lIns="91440" tIns="45720" rIns="91440" bIns="45720" rtlCol="0" anchor="ctr">
            <a:normAutofit/>
          </a:bodyPr>
          <a:lstStyle/>
          <a:p>
            <a:pPr indent="-228600" defTabSz="914400"/>
            <a:r>
              <a:rPr lang="en-US" sz="1700" dirty="0"/>
              <a:t>Applied research </a:t>
            </a:r>
          </a:p>
          <a:p>
            <a:pPr lvl="1" indent="-228600" defTabSz="914400"/>
            <a:r>
              <a:rPr lang="en-US" sz="1700" dirty="0"/>
              <a:t>Participatory research</a:t>
            </a:r>
          </a:p>
          <a:p>
            <a:pPr indent="-228600" defTabSz="914400"/>
            <a:endParaRPr lang="en-US" sz="1700" dirty="0"/>
          </a:p>
          <a:p>
            <a:pPr defTabSz="914400"/>
            <a:r>
              <a:rPr lang="en-US" sz="1700" dirty="0"/>
              <a:t>Practitioners: ownership of the research process </a:t>
            </a:r>
          </a:p>
          <a:p>
            <a:pPr defTabSz="914400"/>
            <a:r>
              <a:rPr lang="en-US" sz="1700" dirty="0"/>
              <a:t>Democratic</a:t>
            </a:r>
          </a:p>
          <a:p>
            <a:pPr defTabSz="914400"/>
            <a:r>
              <a:rPr lang="en-US" sz="1700" dirty="0"/>
              <a:t>Reflection:  engenders personal or </a:t>
            </a:r>
            <a:r>
              <a:rPr lang="en-US" sz="1700" dirty="0" err="1"/>
              <a:t>organisational</a:t>
            </a:r>
            <a:r>
              <a:rPr lang="en-US" sz="1700" dirty="0"/>
              <a:t> change. </a:t>
            </a:r>
          </a:p>
          <a:p>
            <a:pPr indent="-228600" defTabSz="914400"/>
            <a:endParaRPr lang="en-US" sz="1700" dirty="0"/>
          </a:p>
        </p:txBody>
      </p:sp>
    </p:spTree>
    <p:extLst>
      <p:ext uri="{BB962C8B-B14F-4D97-AF65-F5344CB8AC3E}">
        <p14:creationId xmlns:p14="http://schemas.microsoft.com/office/powerpoint/2010/main" val="396949622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10"/>
          <p:cNvSpPr txBox="1">
            <a:spLocks/>
          </p:cNvSpPr>
          <p:nvPr/>
        </p:nvSpPr>
        <p:spPr>
          <a:xfrm>
            <a:off x="899592" y="774388"/>
            <a:ext cx="6400796" cy="901861"/>
          </a:xfrm>
          <a:prstGeom prst="rect">
            <a:avLst/>
          </a:prstGeom>
        </p:spPr>
        <p:txBody>
          <a:bodyPr/>
          <a:lstStyle>
            <a:lvl1pPr marL="0" marR="0" lvl="0" indent="0" algn="ctr" defTabSz="914400" rtl="0" fontAlgn="auto" hangingPunct="1">
              <a:lnSpc>
                <a:spcPct val="100000"/>
              </a:lnSpc>
              <a:spcBef>
                <a:spcPts val="0"/>
              </a:spcBef>
              <a:spcAft>
                <a:spcPts val="0"/>
              </a:spcAft>
              <a:buNone/>
              <a:tabLst/>
              <a:defRPr lang="en-US" sz="4400" b="0" i="0" u="none" strike="noStrike" kern="1200" cap="none" spc="0" baseline="0">
                <a:solidFill>
                  <a:srgbClr val="000000"/>
                </a:solidFill>
                <a:uFillTx/>
                <a:latin typeface="Constantia"/>
              </a:defRPr>
            </a:lvl1pPr>
          </a:lstStyle>
          <a:p>
            <a:pPr algn="l"/>
            <a:r>
              <a:rPr lang="en-GB" sz="3300" dirty="0"/>
              <a:t>Reading</a:t>
            </a:r>
          </a:p>
        </p:txBody>
      </p:sp>
      <p:pic>
        <p:nvPicPr>
          <p:cNvPr id="5" name="prodImage" descr="Introduction to Social Research: Quantitative and Qualitative Approaches (Essential Resource Books for Social Research)"/>
          <p:cNvPicPr>
            <a:picLocks noChangeAspect="1"/>
          </p:cNvPicPr>
          <p:nvPr/>
        </p:nvPicPr>
        <p:blipFill>
          <a:blip r:embed="rId2"/>
          <a:stretch>
            <a:fillRect/>
          </a:stretch>
        </p:blipFill>
        <p:spPr>
          <a:xfrm>
            <a:off x="1871696" y="2471492"/>
            <a:ext cx="2361662" cy="2361662"/>
          </a:xfrm>
          <a:prstGeom prst="rect">
            <a:avLst/>
          </a:prstGeom>
        </p:spPr>
      </p:pic>
      <p:sp>
        <p:nvSpPr>
          <p:cNvPr id="6" name="Rectangle 11"/>
          <p:cNvSpPr txBox="1">
            <a:spLocks/>
          </p:cNvSpPr>
          <p:nvPr/>
        </p:nvSpPr>
        <p:spPr>
          <a:xfrm>
            <a:off x="4247966" y="2446735"/>
            <a:ext cx="3186357" cy="2703911"/>
          </a:xfrm>
          <a:prstGeom prst="rect">
            <a:avLst/>
          </a:prstGeom>
        </p:spPr>
        <p:txBody>
          <a:bodyPr/>
          <a:lstStyle>
            <a:lvl1pPr marL="274320" marR="0" lvl="0" indent="-274320" algn="l" defTabSz="914400" rtl="0" fontAlgn="auto" hangingPunct="1">
              <a:lnSpc>
                <a:spcPct val="100000"/>
              </a:lnSpc>
              <a:spcBef>
                <a:spcPts val="600"/>
              </a:spcBef>
              <a:spcAft>
                <a:spcPts val="0"/>
              </a:spcAft>
              <a:buClr>
                <a:srgbClr val="AA2B1E"/>
              </a:buClr>
              <a:buSzPct val="85000"/>
              <a:buFont typeface="Brush Script MT" pitchFamily="66"/>
              <a:buChar char="O"/>
              <a:tabLst/>
              <a:defRPr lang="en-US" sz="2400" b="0" i="0" u="none" strike="noStrike" kern="1200" cap="none" spc="0" baseline="0">
                <a:solidFill>
                  <a:srgbClr val="000000"/>
                </a:solidFill>
                <a:uFillTx/>
                <a:latin typeface="Franklin Gothic Book"/>
              </a:defRPr>
            </a:lvl1pPr>
            <a:lvl2pPr marL="640080" marR="0" lvl="1" indent="-274320" algn="l" defTabSz="914400" rtl="0" fontAlgn="auto" hangingPunct="1">
              <a:lnSpc>
                <a:spcPct val="100000"/>
              </a:lnSpc>
              <a:spcBef>
                <a:spcPts val="500"/>
              </a:spcBef>
              <a:spcAft>
                <a:spcPts val="0"/>
              </a:spcAft>
              <a:buClr>
                <a:srgbClr val="AA2B1E"/>
              </a:buClr>
              <a:buSzPct val="85000"/>
              <a:buFont typeface="Brush Script MT" pitchFamily="66"/>
              <a:buChar char="O"/>
              <a:tabLst/>
              <a:defRPr lang="en-US" sz="2200" b="0" i="0" u="none" strike="noStrike" kern="1200" cap="none" spc="0" baseline="0">
                <a:solidFill>
                  <a:srgbClr val="000000"/>
                </a:solidFill>
                <a:uFillTx/>
                <a:latin typeface="Franklin Gothic Book"/>
              </a:defRPr>
            </a:lvl2pPr>
            <a:lvl3pPr marL="914400" marR="0" lvl="2" indent="-228600" algn="l" defTabSz="914400" rtl="0" fontAlgn="auto" hangingPunct="1">
              <a:lnSpc>
                <a:spcPct val="100000"/>
              </a:lnSpc>
              <a:spcBef>
                <a:spcPts val="500"/>
              </a:spcBef>
              <a:spcAft>
                <a:spcPts val="0"/>
              </a:spcAft>
              <a:buClr>
                <a:srgbClr val="AA2B1E"/>
              </a:buClr>
              <a:buSzPct val="85000"/>
              <a:buFont typeface="Brush Script MT" pitchFamily="66"/>
              <a:buChar char="O"/>
              <a:tabLst/>
              <a:defRPr lang="en-US" sz="2000" b="0" i="0" u="none" strike="noStrike" kern="1200" cap="none" spc="0" baseline="0">
                <a:solidFill>
                  <a:srgbClr val="000000"/>
                </a:solidFill>
                <a:uFillTx/>
                <a:latin typeface="Franklin Gothic Book"/>
              </a:defRPr>
            </a:lvl3pPr>
            <a:lvl4pPr marL="1280160" marR="0" lvl="3" indent="-228600" algn="l" defTabSz="914400" rtl="0" fontAlgn="auto" hangingPunct="1">
              <a:lnSpc>
                <a:spcPct val="100000"/>
              </a:lnSpc>
              <a:spcBef>
                <a:spcPts val="400"/>
              </a:spcBef>
              <a:spcAft>
                <a:spcPts val="0"/>
              </a:spcAft>
              <a:buClr>
                <a:srgbClr val="AA2B1E"/>
              </a:buClr>
              <a:buSzPct val="85000"/>
              <a:buFont typeface="Brush Script MT" pitchFamily="66"/>
              <a:buChar char="O"/>
              <a:tabLst/>
              <a:defRPr lang="en-US" sz="1800" b="0" i="0" u="none" strike="noStrike" kern="1200" cap="none" spc="0" baseline="0">
                <a:solidFill>
                  <a:srgbClr val="000000"/>
                </a:solidFill>
                <a:uFillTx/>
                <a:latin typeface="Franklin Gothic Book"/>
              </a:defRPr>
            </a:lvl4pPr>
            <a:lvl5pPr marL="1645920" marR="0" lvl="4" indent="-228600" algn="l" defTabSz="914400" rtl="0" fontAlgn="auto" hangingPunct="1">
              <a:lnSpc>
                <a:spcPct val="100000"/>
              </a:lnSpc>
              <a:spcBef>
                <a:spcPts val="400"/>
              </a:spcBef>
              <a:spcAft>
                <a:spcPts val="0"/>
              </a:spcAft>
              <a:buClr>
                <a:srgbClr val="AA2B1E"/>
              </a:buClr>
              <a:buSzPct val="85000"/>
              <a:buFont typeface="Brush Script MT" pitchFamily="66"/>
              <a:buChar char="O"/>
              <a:tabLst/>
              <a:defRPr lang="en-US" sz="1600" b="0" i="0" u="none" strike="noStrike" kern="1200" cap="none" spc="0" baseline="0">
                <a:solidFill>
                  <a:srgbClr val="000000"/>
                </a:solidFill>
                <a:uFillTx/>
                <a:latin typeface="Franklin Gothic Book"/>
              </a:defRPr>
            </a:lvl5pPr>
          </a:lstStyle>
          <a:p>
            <a:pPr lvl="1"/>
            <a:r>
              <a:rPr lang="en-GB" sz="1650" dirty="0"/>
              <a:t>Punch K, </a:t>
            </a:r>
            <a:r>
              <a:rPr lang="en-GB" sz="1650" i="1" dirty="0"/>
              <a:t>Introduction to Social Research Methods: Quantitative and Qualitative Approaches, </a:t>
            </a:r>
            <a:r>
              <a:rPr lang="en-GB" sz="1650" dirty="0"/>
              <a:t>London: Sage, 2005.</a:t>
            </a:r>
          </a:p>
          <a:p>
            <a:endParaRPr lang="en-GB" sz="1800" dirty="0"/>
          </a:p>
        </p:txBody>
      </p:sp>
      <p:sp>
        <p:nvSpPr>
          <p:cNvPr id="7" name="Rectangle 8"/>
          <p:cNvSpPr/>
          <p:nvPr/>
        </p:nvSpPr>
        <p:spPr>
          <a:xfrm>
            <a:off x="1143001" y="735943"/>
            <a:ext cx="139519" cy="242616"/>
          </a:xfrm>
          <a:prstGeom prst="rect">
            <a:avLst/>
          </a:prstGeom>
          <a:noFill/>
          <a:ln>
            <a:noFill/>
            <a:prstDash val="solid"/>
          </a:ln>
        </p:spPr>
        <p:txBody>
          <a:bodyPr vert="horz" wrap="none" lIns="69053" tIns="34530" rIns="69053" bIns="0" anchor="ctr" anchorCtr="0" compatLnSpc="1">
            <a:spAutoFit/>
          </a:bodyPr>
          <a:lstStyle/>
          <a:p>
            <a:pPr>
              <a:defRPr sz="1800" b="0" i="0" u="none" strike="noStrike" kern="0" cap="none" spc="0" baseline="0">
                <a:solidFill>
                  <a:srgbClr val="000000"/>
                </a:solidFill>
                <a:uFillTx/>
              </a:defRPr>
            </a:pPr>
            <a:endParaRPr lang="en-US" sz="1350">
              <a:solidFill>
                <a:srgbClr val="000000"/>
              </a:solidFill>
              <a:latin typeface="Franklin Gothic Book"/>
            </a:endParaRPr>
          </a:p>
        </p:txBody>
      </p:sp>
      <p:sp>
        <p:nvSpPr>
          <p:cNvPr id="8" name="Rectangle 9"/>
          <p:cNvSpPr/>
          <p:nvPr/>
        </p:nvSpPr>
        <p:spPr>
          <a:xfrm>
            <a:off x="1143001" y="2569044"/>
            <a:ext cx="139519" cy="485233"/>
          </a:xfrm>
          <a:prstGeom prst="rect">
            <a:avLst/>
          </a:prstGeom>
          <a:noFill/>
          <a:ln>
            <a:noFill/>
            <a:prstDash val="solid"/>
          </a:ln>
        </p:spPr>
        <p:txBody>
          <a:bodyPr vert="horz" wrap="none" lIns="69053" tIns="34530" rIns="69053" bIns="34530" anchor="ctr" anchorCtr="0" compatLnSpc="1">
            <a:spAutoFit/>
          </a:bodyPr>
          <a:lstStyle/>
          <a:p>
            <a:pPr hangingPunct="0">
              <a:defRPr sz="1800" b="0" i="0" u="none" strike="noStrike" kern="0" cap="none" spc="0" baseline="0">
                <a:solidFill>
                  <a:srgbClr val="000000"/>
                </a:solidFill>
                <a:uFillTx/>
              </a:defRPr>
            </a:pPr>
            <a:endParaRPr lang="en-GB" sz="900" b="1">
              <a:solidFill>
                <a:srgbClr val="000000"/>
              </a:solidFill>
              <a:latin typeface="Times New Roman" pitchFamily="18"/>
              <a:cs typeface="Times New Roman" pitchFamily="18"/>
            </a:endParaRPr>
          </a:p>
          <a:p>
            <a:pPr hangingPunct="0">
              <a:defRPr sz="1800" b="0" i="0" u="none" strike="noStrike" kern="0" cap="none" spc="0" baseline="0">
                <a:solidFill>
                  <a:srgbClr val="000000"/>
                </a:solidFill>
                <a:uFillTx/>
              </a:defRPr>
            </a:pPr>
            <a:endParaRPr lang="en-GB">
              <a:solidFill>
                <a:srgbClr val="000000"/>
              </a:solidFill>
              <a:latin typeface="Times New Roman" pitchFamily="18"/>
            </a:endParaRPr>
          </a:p>
        </p:txBody>
      </p:sp>
    </p:spTree>
    <p:extLst>
      <p:ext uri="{BB962C8B-B14F-4D97-AF65-F5344CB8AC3E}">
        <p14:creationId xmlns:p14="http://schemas.microsoft.com/office/powerpoint/2010/main" val="19641840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8"/>
          <p:cNvSpPr txBox="1">
            <a:spLocks/>
          </p:cNvSpPr>
          <p:nvPr/>
        </p:nvSpPr>
        <p:spPr>
          <a:xfrm>
            <a:off x="714035" y="815263"/>
            <a:ext cx="6527796" cy="901861"/>
          </a:xfrm>
          <a:prstGeom prst="rect">
            <a:avLst/>
          </a:prstGeom>
        </p:spPr>
        <p:txBody>
          <a:bodyPr/>
          <a:lstStyle>
            <a:lvl1pPr marL="0" marR="0" lvl="0" indent="0" algn="ctr" defTabSz="914400" rtl="0" fontAlgn="auto" hangingPunct="1">
              <a:lnSpc>
                <a:spcPct val="100000"/>
              </a:lnSpc>
              <a:spcBef>
                <a:spcPts val="0"/>
              </a:spcBef>
              <a:spcAft>
                <a:spcPts val="0"/>
              </a:spcAft>
              <a:buNone/>
              <a:tabLst/>
              <a:defRPr lang="en-US" sz="4400" b="0" i="0" u="none" strike="noStrike" kern="1200" cap="none" spc="0" baseline="0">
                <a:solidFill>
                  <a:srgbClr val="000000"/>
                </a:solidFill>
                <a:uFillTx/>
                <a:latin typeface="Constantia"/>
              </a:defRPr>
            </a:lvl1pPr>
          </a:lstStyle>
          <a:p>
            <a:pPr algn="l"/>
            <a:r>
              <a:rPr lang="en-GB" sz="3300" dirty="0"/>
              <a:t>Reading</a:t>
            </a:r>
          </a:p>
        </p:txBody>
      </p:sp>
      <p:pic>
        <p:nvPicPr>
          <p:cNvPr id="3" name="prodImage" descr="The Students' Guide to Research Ethics"/>
          <p:cNvPicPr>
            <a:picLocks noChangeAspect="1"/>
          </p:cNvPicPr>
          <p:nvPr/>
        </p:nvPicPr>
        <p:blipFill>
          <a:blip r:embed="rId2"/>
          <a:stretch>
            <a:fillRect/>
          </a:stretch>
        </p:blipFill>
        <p:spPr>
          <a:xfrm>
            <a:off x="660400" y="2664566"/>
            <a:ext cx="2268249" cy="2268249"/>
          </a:xfrm>
          <a:prstGeom prst="rect">
            <a:avLst/>
          </a:prstGeom>
        </p:spPr>
      </p:pic>
      <p:sp>
        <p:nvSpPr>
          <p:cNvPr id="4" name="Rectangle 3"/>
          <p:cNvSpPr txBox="1">
            <a:spLocks/>
          </p:cNvSpPr>
          <p:nvPr/>
        </p:nvSpPr>
        <p:spPr>
          <a:xfrm>
            <a:off x="3977933" y="2446735"/>
            <a:ext cx="3510390" cy="2703911"/>
          </a:xfrm>
          <a:prstGeom prst="rect">
            <a:avLst/>
          </a:prstGeom>
        </p:spPr>
        <p:txBody>
          <a:bodyPr/>
          <a:lstStyle>
            <a:lvl1pPr marL="274320" marR="0" lvl="0" indent="-274320" algn="l" defTabSz="914400" rtl="0" fontAlgn="auto" hangingPunct="1">
              <a:lnSpc>
                <a:spcPct val="100000"/>
              </a:lnSpc>
              <a:spcBef>
                <a:spcPts val="600"/>
              </a:spcBef>
              <a:spcAft>
                <a:spcPts val="0"/>
              </a:spcAft>
              <a:buClr>
                <a:srgbClr val="AA2B1E"/>
              </a:buClr>
              <a:buSzPct val="85000"/>
              <a:buFont typeface="Brush Script MT" pitchFamily="66"/>
              <a:buChar char="O"/>
              <a:tabLst/>
              <a:defRPr lang="en-US" sz="2400" b="0" i="0" u="none" strike="noStrike" kern="1200" cap="none" spc="0" baseline="0">
                <a:solidFill>
                  <a:srgbClr val="000000"/>
                </a:solidFill>
                <a:uFillTx/>
                <a:latin typeface="Franklin Gothic Book"/>
              </a:defRPr>
            </a:lvl1pPr>
            <a:lvl2pPr marL="640080" marR="0" lvl="1" indent="-274320" algn="l" defTabSz="914400" rtl="0" fontAlgn="auto" hangingPunct="1">
              <a:lnSpc>
                <a:spcPct val="100000"/>
              </a:lnSpc>
              <a:spcBef>
                <a:spcPts val="500"/>
              </a:spcBef>
              <a:spcAft>
                <a:spcPts val="0"/>
              </a:spcAft>
              <a:buClr>
                <a:srgbClr val="AA2B1E"/>
              </a:buClr>
              <a:buSzPct val="85000"/>
              <a:buFont typeface="Brush Script MT" pitchFamily="66"/>
              <a:buChar char="O"/>
              <a:tabLst/>
              <a:defRPr lang="en-US" sz="2200" b="0" i="0" u="none" strike="noStrike" kern="1200" cap="none" spc="0" baseline="0">
                <a:solidFill>
                  <a:srgbClr val="000000"/>
                </a:solidFill>
                <a:uFillTx/>
                <a:latin typeface="Franklin Gothic Book"/>
              </a:defRPr>
            </a:lvl2pPr>
            <a:lvl3pPr marL="914400" marR="0" lvl="2" indent="-228600" algn="l" defTabSz="914400" rtl="0" fontAlgn="auto" hangingPunct="1">
              <a:lnSpc>
                <a:spcPct val="100000"/>
              </a:lnSpc>
              <a:spcBef>
                <a:spcPts val="500"/>
              </a:spcBef>
              <a:spcAft>
                <a:spcPts val="0"/>
              </a:spcAft>
              <a:buClr>
                <a:srgbClr val="AA2B1E"/>
              </a:buClr>
              <a:buSzPct val="85000"/>
              <a:buFont typeface="Brush Script MT" pitchFamily="66"/>
              <a:buChar char="O"/>
              <a:tabLst/>
              <a:defRPr lang="en-US" sz="2000" b="0" i="0" u="none" strike="noStrike" kern="1200" cap="none" spc="0" baseline="0">
                <a:solidFill>
                  <a:srgbClr val="000000"/>
                </a:solidFill>
                <a:uFillTx/>
                <a:latin typeface="Franklin Gothic Book"/>
              </a:defRPr>
            </a:lvl3pPr>
            <a:lvl4pPr marL="1280160" marR="0" lvl="3" indent="-228600" algn="l" defTabSz="914400" rtl="0" fontAlgn="auto" hangingPunct="1">
              <a:lnSpc>
                <a:spcPct val="100000"/>
              </a:lnSpc>
              <a:spcBef>
                <a:spcPts val="400"/>
              </a:spcBef>
              <a:spcAft>
                <a:spcPts val="0"/>
              </a:spcAft>
              <a:buClr>
                <a:srgbClr val="AA2B1E"/>
              </a:buClr>
              <a:buSzPct val="85000"/>
              <a:buFont typeface="Brush Script MT" pitchFamily="66"/>
              <a:buChar char="O"/>
              <a:tabLst/>
              <a:defRPr lang="en-US" sz="1800" b="0" i="0" u="none" strike="noStrike" kern="1200" cap="none" spc="0" baseline="0">
                <a:solidFill>
                  <a:srgbClr val="000000"/>
                </a:solidFill>
                <a:uFillTx/>
                <a:latin typeface="Franklin Gothic Book"/>
              </a:defRPr>
            </a:lvl4pPr>
            <a:lvl5pPr marL="1645920" marR="0" lvl="4" indent="-228600" algn="l" defTabSz="914400" rtl="0" fontAlgn="auto" hangingPunct="1">
              <a:lnSpc>
                <a:spcPct val="100000"/>
              </a:lnSpc>
              <a:spcBef>
                <a:spcPts val="400"/>
              </a:spcBef>
              <a:spcAft>
                <a:spcPts val="0"/>
              </a:spcAft>
              <a:buClr>
                <a:srgbClr val="AA2B1E"/>
              </a:buClr>
              <a:buSzPct val="85000"/>
              <a:buFont typeface="Brush Script MT" pitchFamily="66"/>
              <a:buChar char="O"/>
              <a:tabLst/>
              <a:defRPr lang="en-US" sz="1600" b="0" i="0" u="none" strike="noStrike" kern="1200" cap="none" spc="0" baseline="0">
                <a:solidFill>
                  <a:srgbClr val="000000"/>
                </a:solidFill>
                <a:uFillTx/>
                <a:latin typeface="Franklin Gothic Book"/>
              </a:defRPr>
            </a:lvl5pPr>
          </a:lstStyle>
          <a:p>
            <a:pPr>
              <a:spcBef>
                <a:spcPts val="375"/>
              </a:spcBef>
            </a:pPr>
            <a:r>
              <a:rPr lang="en-GB" sz="1650" i="1"/>
              <a:t>Oliver P, (2003)The Students' Guide to Research Ethics, Buckingham: Open University Press.</a:t>
            </a:r>
            <a:endParaRPr lang="en-GB" sz="1650" i="1" dirty="0"/>
          </a:p>
        </p:txBody>
      </p:sp>
      <p:sp>
        <p:nvSpPr>
          <p:cNvPr id="5" name="Rectangle 5"/>
          <p:cNvSpPr/>
          <p:nvPr/>
        </p:nvSpPr>
        <p:spPr>
          <a:xfrm>
            <a:off x="1143001" y="2211127"/>
            <a:ext cx="139519" cy="242616"/>
          </a:xfrm>
          <a:prstGeom prst="rect">
            <a:avLst/>
          </a:prstGeom>
          <a:noFill/>
          <a:ln>
            <a:noFill/>
            <a:prstDash val="solid"/>
          </a:ln>
        </p:spPr>
        <p:txBody>
          <a:bodyPr vert="horz" wrap="none" lIns="69053" tIns="34530" rIns="69053" bIns="0" anchor="ctr" anchorCtr="0" compatLnSpc="1">
            <a:spAutoFit/>
          </a:bodyPr>
          <a:lstStyle/>
          <a:p>
            <a:pPr>
              <a:defRPr sz="1800" b="0" i="0" u="none" strike="noStrike" kern="0" cap="none" spc="0" baseline="0">
                <a:solidFill>
                  <a:srgbClr val="000000"/>
                </a:solidFill>
                <a:uFillTx/>
              </a:defRPr>
            </a:pPr>
            <a:endParaRPr lang="en-US" sz="1350">
              <a:solidFill>
                <a:srgbClr val="000000"/>
              </a:solidFill>
              <a:latin typeface="Franklin Gothic Book"/>
            </a:endParaRPr>
          </a:p>
        </p:txBody>
      </p:sp>
      <p:sp>
        <p:nvSpPr>
          <p:cNvPr id="6" name="Rectangle 6"/>
          <p:cNvSpPr/>
          <p:nvPr/>
        </p:nvSpPr>
        <p:spPr>
          <a:xfrm>
            <a:off x="1143001" y="4044226"/>
            <a:ext cx="139519" cy="485233"/>
          </a:xfrm>
          <a:prstGeom prst="rect">
            <a:avLst/>
          </a:prstGeom>
          <a:noFill/>
          <a:ln>
            <a:noFill/>
            <a:prstDash val="solid"/>
          </a:ln>
        </p:spPr>
        <p:txBody>
          <a:bodyPr vert="horz" wrap="none" lIns="69053" tIns="34530" rIns="69053" bIns="34530" anchor="ctr" anchorCtr="0" compatLnSpc="1">
            <a:spAutoFit/>
          </a:bodyPr>
          <a:lstStyle/>
          <a:p>
            <a:pPr hangingPunct="0">
              <a:defRPr sz="1800" b="0" i="0" u="none" strike="noStrike" kern="0" cap="none" spc="0" baseline="0">
                <a:solidFill>
                  <a:srgbClr val="000000"/>
                </a:solidFill>
                <a:uFillTx/>
              </a:defRPr>
            </a:pPr>
            <a:endParaRPr lang="en-GB" sz="900" b="1">
              <a:solidFill>
                <a:srgbClr val="000000"/>
              </a:solidFill>
              <a:latin typeface="Times New Roman" pitchFamily="18"/>
              <a:cs typeface="Times New Roman" pitchFamily="18"/>
            </a:endParaRPr>
          </a:p>
          <a:p>
            <a:pPr hangingPunct="0">
              <a:defRPr sz="1800" b="0" i="0" u="none" strike="noStrike" kern="0" cap="none" spc="0" baseline="0">
                <a:solidFill>
                  <a:srgbClr val="000000"/>
                </a:solidFill>
                <a:uFillTx/>
              </a:defRPr>
            </a:pPr>
            <a:endParaRPr lang="en-GB">
              <a:solidFill>
                <a:srgbClr val="000000"/>
              </a:solidFill>
              <a:latin typeface="Times New Roman" pitchFamily="18"/>
            </a:endParaRPr>
          </a:p>
        </p:txBody>
      </p:sp>
    </p:spTree>
    <p:extLst>
      <p:ext uri="{BB962C8B-B14F-4D97-AF65-F5344CB8AC3E}">
        <p14:creationId xmlns:p14="http://schemas.microsoft.com/office/powerpoint/2010/main" val="318197193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 name="Rectangle 12">
            <a:extLst>
              <a:ext uri="{FF2B5EF4-FFF2-40B4-BE49-F238E27FC236}">
                <a16:creationId xmlns:a16="http://schemas.microsoft.com/office/drawing/2014/main" id="{081EA652-8C6A-4E69-BEB9-1708094745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10B777DF-F6A2-4D53-B6F0-D9700609EE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2606" y="625059"/>
            <a:ext cx="4089394" cy="5607882"/>
          </a:xfrm>
          <a:prstGeom prst="rect">
            <a:avLst/>
          </a:prstGeom>
          <a:solidFill>
            <a:schemeClr val="tx1">
              <a:lumMod val="50000"/>
              <a:lumOff val="50000"/>
              <a:alpha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7" name="Right Triangle 16">
            <a:extLst>
              <a:ext uri="{FF2B5EF4-FFF2-40B4-BE49-F238E27FC236}">
                <a16:creationId xmlns:a16="http://schemas.microsoft.com/office/drawing/2014/main" id="{5298780A-33B9-4EA2-8F67-DE68AD6284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432540" y="3335867"/>
            <a:ext cx="246888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9" name="Rectangle 18">
            <a:extLst>
              <a:ext uri="{FF2B5EF4-FFF2-40B4-BE49-F238E27FC236}">
                <a16:creationId xmlns:a16="http://schemas.microsoft.com/office/drawing/2014/main" id="{7F488E8B-4E1E-4402-8935-D4E6C02615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1330" y="623275"/>
            <a:ext cx="8178790" cy="5607882"/>
          </a:xfrm>
          <a:prstGeom prst="rect">
            <a:avLst/>
          </a:prstGeom>
          <a:noFill/>
          <a:ln w="190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755175" y="1188637"/>
            <a:ext cx="3467522" cy="4480726"/>
          </a:xfrm>
        </p:spPr>
        <p:txBody>
          <a:bodyPr vert="horz" lIns="91440" tIns="45720" rIns="91440" bIns="45720" rtlCol="0" anchor="ctr">
            <a:normAutofit/>
          </a:bodyPr>
          <a:lstStyle/>
          <a:p>
            <a:pPr algn="r" defTabSz="914400"/>
            <a:r>
              <a:rPr lang="en-US" sz="4400" kern="1200">
                <a:solidFill>
                  <a:schemeClr val="tx1">
                    <a:lumMod val="75000"/>
                    <a:lumOff val="25000"/>
                  </a:schemeClr>
                </a:solidFill>
                <a:latin typeface="+mj-lt"/>
                <a:ea typeface="+mj-ea"/>
                <a:cs typeface="+mj-cs"/>
              </a:rPr>
              <a:t>Methodology</a:t>
            </a:r>
            <a:br>
              <a:rPr lang="en-US" sz="4400" kern="1200">
                <a:solidFill>
                  <a:schemeClr val="tx1">
                    <a:lumMod val="75000"/>
                    <a:lumOff val="25000"/>
                  </a:schemeClr>
                </a:solidFill>
                <a:latin typeface="+mj-lt"/>
                <a:ea typeface="+mj-ea"/>
                <a:cs typeface="+mj-cs"/>
              </a:rPr>
            </a:br>
            <a:r>
              <a:rPr lang="en-US" sz="4400" kern="1200">
                <a:solidFill>
                  <a:schemeClr val="tx1">
                    <a:lumMod val="75000"/>
                    <a:lumOff val="25000"/>
                  </a:schemeClr>
                </a:solidFill>
                <a:latin typeface="+mj-lt"/>
                <a:ea typeface="+mj-ea"/>
                <a:cs typeface="+mj-cs"/>
              </a:rPr>
              <a:t> </a:t>
            </a:r>
          </a:p>
        </p:txBody>
      </p:sp>
      <p:sp>
        <p:nvSpPr>
          <p:cNvPr id="3" name="Content Placeholder 2"/>
          <p:cNvSpPr>
            <a:spLocks noGrp="1"/>
          </p:cNvSpPr>
          <p:nvPr>
            <p:ph sz="quarter" idx="13"/>
          </p:nvPr>
        </p:nvSpPr>
        <p:spPr>
          <a:xfrm>
            <a:off x="4933188" y="1896645"/>
            <a:ext cx="2965331" cy="3064712"/>
          </a:xfrm>
        </p:spPr>
        <p:txBody>
          <a:bodyPr vert="horz" lIns="91440" tIns="45720" rIns="91440" bIns="45720" rtlCol="0" anchor="ctr">
            <a:normAutofit/>
          </a:bodyPr>
          <a:lstStyle/>
          <a:p>
            <a:pPr indent="-228600" defTabSz="914400"/>
            <a:r>
              <a:rPr lang="en-US" sz="1900"/>
              <a:t>This section should include an account of the research questions and/or issues to be investigated:</a:t>
            </a:r>
          </a:p>
          <a:p>
            <a:pPr lvl="1" indent="-228600" defTabSz="914400"/>
            <a:r>
              <a:rPr lang="en-US" sz="1900"/>
              <a:t>Refer back to your question/issues and its relevance,  you could refer back very briefly to your literature review also. </a:t>
            </a:r>
          </a:p>
        </p:txBody>
      </p:sp>
    </p:spTree>
    <p:extLst>
      <p:ext uri="{BB962C8B-B14F-4D97-AF65-F5344CB8AC3E}">
        <p14:creationId xmlns:p14="http://schemas.microsoft.com/office/powerpoint/2010/main" val="102705415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 name="Rectangle 12">
            <a:extLst>
              <a:ext uri="{FF2B5EF4-FFF2-40B4-BE49-F238E27FC236}">
                <a16:creationId xmlns:a16="http://schemas.microsoft.com/office/drawing/2014/main" id="{081EA652-8C6A-4E69-BEB9-1708094745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10B777DF-F6A2-4D53-B6F0-D9700609EE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2606" y="625059"/>
            <a:ext cx="4089394" cy="5607882"/>
          </a:xfrm>
          <a:prstGeom prst="rect">
            <a:avLst/>
          </a:prstGeom>
          <a:solidFill>
            <a:schemeClr val="tx1">
              <a:lumMod val="50000"/>
              <a:lumOff val="50000"/>
              <a:alpha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7" name="Right Triangle 16">
            <a:extLst>
              <a:ext uri="{FF2B5EF4-FFF2-40B4-BE49-F238E27FC236}">
                <a16:creationId xmlns:a16="http://schemas.microsoft.com/office/drawing/2014/main" id="{5298780A-33B9-4EA2-8F67-DE68AD6284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432540" y="3335867"/>
            <a:ext cx="246888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9" name="Rectangle 18">
            <a:extLst>
              <a:ext uri="{FF2B5EF4-FFF2-40B4-BE49-F238E27FC236}">
                <a16:creationId xmlns:a16="http://schemas.microsoft.com/office/drawing/2014/main" id="{7F488E8B-4E1E-4402-8935-D4E6C02615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1330" y="623275"/>
            <a:ext cx="8178790" cy="5607882"/>
          </a:xfrm>
          <a:prstGeom prst="rect">
            <a:avLst/>
          </a:prstGeom>
          <a:noFill/>
          <a:ln w="190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755175" y="1188637"/>
            <a:ext cx="3467522" cy="4480726"/>
          </a:xfrm>
        </p:spPr>
        <p:txBody>
          <a:bodyPr vert="horz" lIns="91440" tIns="45720" rIns="91440" bIns="45720" rtlCol="0" anchor="ctr">
            <a:normAutofit/>
          </a:bodyPr>
          <a:lstStyle/>
          <a:p>
            <a:pPr algn="r" defTabSz="914400"/>
            <a:r>
              <a:rPr lang="en-US" sz="4400" kern="1200" dirty="0">
                <a:solidFill>
                  <a:schemeClr val="tx1">
                    <a:lumMod val="75000"/>
                    <a:lumOff val="25000"/>
                  </a:schemeClr>
                </a:solidFill>
                <a:latin typeface="+mj-lt"/>
                <a:ea typeface="+mj-ea"/>
                <a:cs typeface="+mj-cs"/>
              </a:rPr>
              <a:t>Methodology</a:t>
            </a:r>
          </a:p>
        </p:txBody>
      </p:sp>
      <p:sp>
        <p:nvSpPr>
          <p:cNvPr id="3" name="Content Placeholder 2"/>
          <p:cNvSpPr>
            <a:spLocks noGrp="1"/>
          </p:cNvSpPr>
          <p:nvPr>
            <p:ph sz="quarter" idx="13"/>
          </p:nvPr>
        </p:nvSpPr>
        <p:spPr>
          <a:xfrm>
            <a:off x="4933188" y="1896645"/>
            <a:ext cx="2965331" cy="3064712"/>
          </a:xfrm>
        </p:spPr>
        <p:txBody>
          <a:bodyPr vert="horz" lIns="91440" tIns="45720" rIns="91440" bIns="45720" rtlCol="0" anchor="ctr">
            <a:normAutofit/>
          </a:bodyPr>
          <a:lstStyle/>
          <a:p>
            <a:pPr marL="0" indent="0" defTabSz="914400">
              <a:buNone/>
            </a:pPr>
            <a:r>
              <a:rPr lang="en-US" sz="1600" dirty="0"/>
              <a:t>An outline of your research design e.g. qualitative or quantitative and why you choose it:</a:t>
            </a:r>
          </a:p>
          <a:p>
            <a:pPr lvl="1" indent="-228600" defTabSz="914400"/>
            <a:r>
              <a:rPr lang="en-US" sz="1600" dirty="0"/>
              <a:t>E.g. why a qualitative rather than quantitative</a:t>
            </a:r>
          </a:p>
          <a:p>
            <a:pPr lvl="1" indent="-228600" defTabSz="914400"/>
            <a:r>
              <a:rPr lang="en-US" sz="1600" dirty="0"/>
              <a:t>E.g. chose a qualitative research design because it is aligned to youth work principles and you wanted to find out from young people’s perspectives their own experiences.  </a:t>
            </a:r>
          </a:p>
          <a:p>
            <a:pPr indent="-228600" defTabSz="914400"/>
            <a:endParaRPr lang="en-US" sz="1600" dirty="0"/>
          </a:p>
        </p:txBody>
      </p:sp>
    </p:spTree>
    <p:extLst>
      <p:ext uri="{BB962C8B-B14F-4D97-AF65-F5344CB8AC3E}">
        <p14:creationId xmlns:p14="http://schemas.microsoft.com/office/powerpoint/2010/main" val="106530964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 name="Rectangle 12">
            <a:extLst>
              <a:ext uri="{FF2B5EF4-FFF2-40B4-BE49-F238E27FC236}">
                <a16:creationId xmlns:a16="http://schemas.microsoft.com/office/drawing/2014/main" id="{081EA652-8C6A-4E69-BEB9-1708094745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10B777DF-F6A2-4D53-B6F0-D9700609EE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2606" y="625059"/>
            <a:ext cx="4089394" cy="5607882"/>
          </a:xfrm>
          <a:prstGeom prst="rect">
            <a:avLst/>
          </a:prstGeom>
          <a:solidFill>
            <a:schemeClr val="tx1">
              <a:lumMod val="50000"/>
              <a:lumOff val="50000"/>
              <a:alpha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7" name="Right Triangle 16">
            <a:extLst>
              <a:ext uri="{FF2B5EF4-FFF2-40B4-BE49-F238E27FC236}">
                <a16:creationId xmlns:a16="http://schemas.microsoft.com/office/drawing/2014/main" id="{5298780A-33B9-4EA2-8F67-DE68AD6284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432540" y="3335867"/>
            <a:ext cx="246888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9" name="Rectangle 18">
            <a:extLst>
              <a:ext uri="{FF2B5EF4-FFF2-40B4-BE49-F238E27FC236}">
                <a16:creationId xmlns:a16="http://schemas.microsoft.com/office/drawing/2014/main" id="{7F488E8B-4E1E-4402-8935-D4E6C02615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1330" y="623275"/>
            <a:ext cx="8178790" cy="5607882"/>
          </a:xfrm>
          <a:prstGeom prst="rect">
            <a:avLst/>
          </a:prstGeom>
          <a:noFill/>
          <a:ln w="190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755175" y="1188637"/>
            <a:ext cx="3467522" cy="4480726"/>
          </a:xfrm>
        </p:spPr>
        <p:txBody>
          <a:bodyPr vert="horz" lIns="91440" tIns="45720" rIns="91440" bIns="45720" rtlCol="0" anchor="ctr">
            <a:normAutofit/>
          </a:bodyPr>
          <a:lstStyle/>
          <a:p>
            <a:pPr algn="r" defTabSz="914400"/>
            <a:r>
              <a:rPr lang="en-US" sz="5700" kern="1200">
                <a:solidFill>
                  <a:schemeClr val="tx1">
                    <a:lumMod val="75000"/>
                    <a:lumOff val="25000"/>
                  </a:schemeClr>
                </a:solidFill>
                <a:latin typeface="+mj-lt"/>
                <a:ea typeface="+mj-ea"/>
                <a:cs typeface="+mj-cs"/>
              </a:rPr>
              <a:t>Methods of Data Collection</a:t>
            </a:r>
          </a:p>
        </p:txBody>
      </p:sp>
      <p:sp>
        <p:nvSpPr>
          <p:cNvPr id="3" name="Content Placeholder 2"/>
          <p:cNvSpPr>
            <a:spLocks noGrp="1"/>
          </p:cNvSpPr>
          <p:nvPr>
            <p:ph sz="quarter" idx="13"/>
          </p:nvPr>
        </p:nvSpPr>
        <p:spPr>
          <a:xfrm>
            <a:off x="4933188" y="1896645"/>
            <a:ext cx="2965331" cy="3064712"/>
          </a:xfrm>
        </p:spPr>
        <p:txBody>
          <a:bodyPr vert="horz" lIns="91440" tIns="45720" rIns="91440" bIns="45720" rtlCol="0" anchor="ctr">
            <a:normAutofit/>
          </a:bodyPr>
          <a:lstStyle/>
          <a:p>
            <a:pPr indent="-228600" defTabSz="914400"/>
            <a:r>
              <a:rPr lang="en-US" dirty="0"/>
              <a:t>Outline your methods of data collection and an argument for why you think these methods are the most appropriate ones for the question and for your circumstances. </a:t>
            </a:r>
          </a:p>
        </p:txBody>
      </p:sp>
    </p:spTree>
    <p:extLst>
      <p:ext uri="{BB962C8B-B14F-4D97-AF65-F5344CB8AC3E}">
        <p14:creationId xmlns:p14="http://schemas.microsoft.com/office/powerpoint/2010/main" val="620670149"/>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 name="Rectangle 12">
            <a:extLst>
              <a:ext uri="{FF2B5EF4-FFF2-40B4-BE49-F238E27FC236}">
                <a16:creationId xmlns:a16="http://schemas.microsoft.com/office/drawing/2014/main" id="{081EA652-8C6A-4E69-BEB9-1708094745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10B777DF-F6A2-4D53-B6F0-D9700609EE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2606" y="625059"/>
            <a:ext cx="4089394" cy="5607882"/>
          </a:xfrm>
          <a:prstGeom prst="rect">
            <a:avLst/>
          </a:prstGeom>
          <a:solidFill>
            <a:schemeClr val="tx1">
              <a:lumMod val="50000"/>
              <a:lumOff val="50000"/>
              <a:alpha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7" name="Right Triangle 16">
            <a:extLst>
              <a:ext uri="{FF2B5EF4-FFF2-40B4-BE49-F238E27FC236}">
                <a16:creationId xmlns:a16="http://schemas.microsoft.com/office/drawing/2014/main" id="{5298780A-33B9-4EA2-8F67-DE68AD6284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432540" y="3335867"/>
            <a:ext cx="246888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9" name="Rectangle 18">
            <a:extLst>
              <a:ext uri="{FF2B5EF4-FFF2-40B4-BE49-F238E27FC236}">
                <a16:creationId xmlns:a16="http://schemas.microsoft.com/office/drawing/2014/main" id="{7F488E8B-4E1E-4402-8935-D4E6C02615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1330" y="623275"/>
            <a:ext cx="8178790" cy="5607882"/>
          </a:xfrm>
          <a:prstGeom prst="rect">
            <a:avLst/>
          </a:prstGeom>
          <a:noFill/>
          <a:ln w="190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755175" y="1188637"/>
            <a:ext cx="3467522" cy="4480726"/>
          </a:xfrm>
        </p:spPr>
        <p:txBody>
          <a:bodyPr vert="horz" lIns="91440" tIns="45720" rIns="91440" bIns="45720" rtlCol="0" anchor="ctr">
            <a:normAutofit/>
          </a:bodyPr>
          <a:lstStyle/>
          <a:p>
            <a:pPr algn="r" defTabSz="914400"/>
            <a:r>
              <a:rPr lang="en-US" sz="5700" kern="1200">
                <a:solidFill>
                  <a:schemeClr val="tx1">
                    <a:lumMod val="75000"/>
                    <a:lumOff val="25000"/>
                  </a:schemeClr>
                </a:solidFill>
                <a:latin typeface="+mj-lt"/>
                <a:ea typeface="+mj-ea"/>
                <a:cs typeface="+mj-cs"/>
              </a:rPr>
              <a:t>Methods of Data Collection</a:t>
            </a:r>
          </a:p>
        </p:txBody>
      </p:sp>
      <p:sp>
        <p:nvSpPr>
          <p:cNvPr id="3" name="Content Placeholder 2"/>
          <p:cNvSpPr>
            <a:spLocks noGrp="1"/>
          </p:cNvSpPr>
          <p:nvPr>
            <p:ph sz="quarter" idx="13"/>
          </p:nvPr>
        </p:nvSpPr>
        <p:spPr>
          <a:xfrm>
            <a:off x="4933188" y="1896645"/>
            <a:ext cx="2965331" cy="3064712"/>
          </a:xfrm>
        </p:spPr>
        <p:txBody>
          <a:bodyPr vert="horz" lIns="91440" tIns="45720" rIns="91440" bIns="45720" rtlCol="0" anchor="ctr">
            <a:normAutofit/>
          </a:bodyPr>
          <a:lstStyle/>
          <a:p>
            <a:pPr indent="-228600" defTabSz="914400"/>
            <a:r>
              <a:rPr lang="en-US" sz="1600"/>
              <a:t>Go into detail about what exactly you did e.g: </a:t>
            </a:r>
          </a:p>
          <a:p>
            <a:pPr lvl="1" indent="-228600" defTabSz="914400"/>
            <a:r>
              <a:rPr lang="en-US" sz="1600"/>
              <a:t>Describe your sample size</a:t>
            </a:r>
          </a:p>
          <a:p>
            <a:pPr lvl="1" indent="-228600" defTabSz="914400"/>
            <a:r>
              <a:rPr lang="en-US" sz="1600"/>
              <a:t>What tools you used and how </a:t>
            </a:r>
          </a:p>
          <a:p>
            <a:pPr lvl="1" indent="-228600" defTabSz="914400"/>
            <a:r>
              <a:rPr lang="en-US" sz="1600"/>
              <a:t>Demographic information</a:t>
            </a:r>
          </a:p>
          <a:p>
            <a:pPr indent="-228600" defTabSz="914400"/>
            <a:r>
              <a:rPr lang="en-US" sz="1600"/>
              <a:t>Put any questionnaires, interview schedules in your appendix, but refer to them here. </a:t>
            </a:r>
          </a:p>
          <a:p>
            <a:pPr indent="-228600" defTabSz="914400"/>
            <a:endParaRPr lang="en-US" sz="1600"/>
          </a:p>
        </p:txBody>
      </p:sp>
    </p:spTree>
    <p:extLst>
      <p:ext uri="{BB962C8B-B14F-4D97-AF65-F5344CB8AC3E}">
        <p14:creationId xmlns:p14="http://schemas.microsoft.com/office/powerpoint/2010/main" val="888816797"/>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81EA652-8C6A-4E69-BEB9-1708094745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10B777DF-F6A2-4D53-B6F0-D9700609EE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2606" y="625059"/>
            <a:ext cx="4089394" cy="5607882"/>
          </a:xfrm>
          <a:prstGeom prst="rect">
            <a:avLst/>
          </a:prstGeom>
          <a:solidFill>
            <a:schemeClr val="tx1">
              <a:lumMod val="50000"/>
              <a:lumOff val="50000"/>
              <a:alpha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2" name="Right Triangle 11">
            <a:extLst>
              <a:ext uri="{FF2B5EF4-FFF2-40B4-BE49-F238E27FC236}">
                <a16:creationId xmlns:a16="http://schemas.microsoft.com/office/drawing/2014/main" id="{5298780A-33B9-4EA2-8F67-DE68AD6284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432540" y="3335867"/>
            <a:ext cx="246888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 name="Rectangle 13">
            <a:extLst>
              <a:ext uri="{FF2B5EF4-FFF2-40B4-BE49-F238E27FC236}">
                <a16:creationId xmlns:a16="http://schemas.microsoft.com/office/drawing/2014/main" id="{7F488E8B-4E1E-4402-8935-D4E6C02615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1330" y="623275"/>
            <a:ext cx="8178790" cy="5607882"/>
          </a:xfrm>
          <a:prstGeom prst="rect">
            <a:avLst/>
          </a:prstGeom>
          <a:noFill/>
          <a:ln w="190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755175" y="1188637"/>
            <a:ext cx="3467522" cy="4480726"/>
          </a:xfrm>
        </p:spPr>
        <p:txBody>
          <a:bodyPr vert="horz" lIns="91440" tIns="45720" rIns="91440" bIns="45720" rtlCol="0" anchor="ctr">
            <a:normAutofit/>
          </a:bodyPr>
          <a:lstStyle/>
          <a:p>
            <a:pPr algn="r" defTabSz="914400"/>
            <a:r>
              <a:rPr lang="en-US" sz="5700" kern="1200">
                <a:solidFill>
                  <a:schemeClr val="tx1">
                    <a:lumMod val="75000"/>
                    <a:lumOff val="25000"/>
                  </a:schemeClr>
                </a:solidFill>
                <a:latin typeface="+mj-lt"/>
                <a:ea typeface="+mj-ea"/>
                <a:cs typeface="+mj-cs"/>
              </a:rPr>
              <a:t>Methods of Data Collection</a:t>
            </a:r>
          </a:p>
        </p:txBody>
      </p:sp>
      <p:sp>
        <p:nvSpPr>
          <p:cNvPr id="3" name="Content Placeholder 2"/>
          <p:cNvSpPr>
            <a:spLocks noGrp="1"/>
          </p:cNvSpPr>
          <p:nvPr>
            <p:ph sz="quarter" idx="13"/>
          </p:nvPr>
        </p:nvSpPr>
        <p:spPr>
          <a:xfrm>
            <a:off x="4933188" y="1896645"/>
            <a:ext cx="2965331" cy="3064712"/>
          </a:xfrm>
        </p:spPr>
        <p:txBody>
          <a:bodyPr vert="horz" lIns="91440" tIns="45720" rIns="91440" bIns="45720" rtlCol="0" anchor="ctr">
            <a:normAutofit/>
          </a:bodyPr>
          <a:lstStyle/>
          <a:p>
            <a:pPr marL="0" indent="0" defTabSz="914400">
              <a:buNone/>
            </a:pPr>
            <a:r>
              <a:rPr lang="en-US" sz="1900" dirty="0"/>
              <a:t>You should consider the benefits of your chosen method as well as identifying any disadvantages and how you overcame them. </a:t>
            </a:r>
          </a:p>
          <a:p>
            <a:pPr lvl="1" indent="-228600" defTabSz="914400"/>
            <a:r>
              <a:rPr lang="en-US" sz="1900" dirty="0"/>
              <a:t>Did you face any challenges that affected your data collection, if so describe them. </a:t>
            </a:r>
          </a:p>
          <a:p>
            <a:pPr indent="-228600" defTabSz="914400"/>
            <a:endParaRPr lang="en-US" sz="1900" dirty="0"/>
          </a:p>
        </p:txBody>
      </p:sp>
    </p:spTree>
    <p:extLst>
      <p:ext uri="{BB962C8B-B14F-4D97-AF65-F5344CB8AC3E}">
        <p14:creationId xmlns:p14="http://schemas.microsoft.com/office/powerpoint/2010/main" val="1610904540"/>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879EECFE-814E-4B68-96A7-86A795BD22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4742AC8B-F7F8-45CC-BFF5-27E8A564B8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58496" y="323519"/>
            <a:ext cx="3242924" cy="6212748"/>
          </a:xfrm>
          <a:custGeom>
            <a:avLst/>
            <a:gdLst>
              <a:gd name="connsiteX0" fmla="*/ 0 w 4323899"/>
              <a:gd name="connsiteY0" fmla="*/ 0 h 6212748"/>
              <a:gd name="connsiteX1" fmla="*/ 742501 w 4323899"/>
              <a:gd name="connsiteY1" fmla="*/ 0 h 6212748"/>
              <a:gd name="connsiteX2" fmla="*/ 4323899 w 4323899"/>
              <a:gd name="connsiteY2" fmla="*/ 0 h 6212748"/>
              <a:gd name="connsiteX3" fmla="*/ 4323899 w 4323899"/>
              <a:gd name="connsiteY3" fmla="*/ 2864954 h 6212748"/>
              <a:gd name="connsiteX4" fmla="*/ 880454 w 4323899"/>
              <a:gd name="connsiteY4" fmla="*/ 6212748 h 6212748"/>
              <a:gd name="connsiteX5" fmla="*/ 0 w 4323899"/>
              <a:gd name="connsiteY5" fmla="*/ 6212748 h 6212748"/>
              <a:gd name="connsiteX6" fmla="*/ 0 w 4323899"/>
              <a:gd name="connsiteY6" fmla="*/ 6210962 h 62127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23899" h="6212748">
                <a:moveTo>
                  <a:pt x="0" y="0"/>
                </a:moveTo>
                <a:lnTo>
                  <a:pt x="742501" y="0"/>
                </a:lnTo>
                <a:lnTo>
                  <a:pt x="4323899" y="0"/>
                </a:lnTo>
                <a:lnTo>
                  <a:pt x="4323899" y="2864954"/>
                </a:lnTo>
                <a:lnTo>
                  <a:pt x="880454" y="6212748"/>
                </a:lnTo>
                <a:lnTo>
                  <a:pt x="0" y="6212748"/>
                </a:lnTo>
                <a:lnTo>
                  <a:pt x="0" y="6210962"/>
                </a:lnTo>
                <a:close/>
              </a:path>
            </a:pathLst>
          </a:custGeom>
          <a:solidFill>
            <a:schemeClr val="tx1">
              <a:lumMod val="50000"/>
              <a:lumOff val="50000"/>
              <a:alpha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2" name="Right Triangle 11">
            <a:extLst>
              <a:ext uri="{FF2B5EF4-FFF2-40B4-BE49-F238E27FC236}">
                <a16:creationId xmlns:a16="http://schemas.microsoft.com/office/drawing/2014/main" id="{AF180F00-B4B2-4196-BB1C-ECD21B03F0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432540" y="3335867"/>
            <a:ext cx="246888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 name="Rectangle 13">
            <a:extLst>
              <a:ext uri="{FF2B5EF4-FFF2-40B4-BE49-F238E27FC236}">
                <a16:creationId xmlns:a16="http://schemas.microsoft.com/office/drawing/2014/main" id="{EE04B5EB-F158-4507-90DD-BD23620C7C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1330" y="623275"/>
            <a:ext cx="8178790" cy="5607882"/>
          </a:xfrm>
          <a:prstGeom prst="rect">
            <a:avLst/>
          </a:prstGeom>
          <a:noFill/>
          <a:ln w="190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723900" y="1383527"/>
            <a:ext cx="4587868" cy="4175166"/>
          </a:xfrm>
        </p:spPr>
        <p:txBody>
          <a:bodyPr vert="horz" lIns="91440" tIns="45720" rIns="91440" bIns="45720" rtlCol="0" anchor="ctr">
            <a:normAutofit/>
          </a:bodyPr>
          <a:lstStyle/>
          <a:p>
            <a:pPr algn="r" defTabSz="914400"/>
            <a:r>
              <a:rPr lang="en-US" sz="6600" kern="1200" dirty="0">
                <a:solidFill>
                  <a:schemeClr val="tx1"/>
                </a:solidFill>
                <a:latin typeface="+mj-lt"/>
                <a:ea typeface="+mj-ea"/>
                <a:cs typeface="+mj-cs"/>
              </a:rPr>
              <a:t>Data Analysis</a:t>
            </a:r>
          </a:p>
        </p:txBody>
      </p:sp>
      <p:sp>
        <p:nvSpPr>
          <p:cNvPr id="3" name="Content Placeholder 2"/>
          <p:cNvSpPr>
            <a:spLocks noGrp="1"/>
          </p:cNvSpPr>
          <p:nvPr>
            <p:ph sz="quarter" idx="13"/>
          </p:nvPr>
        </p:nvSpPr>
        <p:spPr>
          <a:xfrm>
            <a:off x="6010137" y="2671638"/>
            <a:ext cx="2314877" cy="1598946"/>
          </a:xfrm>
        </p:spPr>
        <p:txBody>
          <a:bodyPr vert="horz" lIns="91440" tIns="45720" rIns="91440" bIns="45720" rtlCol="0" anchor="ctr">
            <a:normAutofit/>
          </a:bodyPr>
          <a:lstStyle/>
          <a:p>
            <a:pPr marL="0" indent="0" defTabSz="914400">
              <a:spcBef>
                <a:spcPts val="1000"/>
              </a:spcBef>
              <a:buNone/>
            </a:pPr>
            <a:r>
              <a:rPr lang="en-US" sz="2400" kern="1200">
                <a:solidFill>
                  <a:schemeClr val="tx1"/>
                </a:solidFill>
                <a:latin typeface="+mn-lt"/>
                <a:ea typeface="+mn-ea"/>
                <a:cs typeface="+mn-cs"/>
              </a:rPr>
              <a:t>Outline briefly the data analysis process.</a:t>
            </a:r>
          </a:p>
        </p:txBody>
      </p:sp>
    </p:spTree>
    <p:extLst>
      <p:ext uri="{BB962C8B-B14F-4D97-AF65-F5344CB8AC3E}">
        <p14:creationId xmlns:p14="http://schemas.microsoft.com/office/powerpoint/2010/main" val="1727412512"/>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81EA652-8C6A-4E69-BEB9-1708094745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10B777DF-F6A2-4D53-B6F0-D9700609EE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2606" y="625059"/>
            <a:ext cx="4089394" cy="5607882"/>
          </a:xfrm>
          <a:prstGeom prst="rect">
            <a:avLst/>
          </a:prstGeom>
          <a:solidFill>
            <a:schemeClr val="tx1">
              <a:lumMod val="50000"/>
              <a:lumOff val="50000"/>
              <a:alpha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2" name="Right Triangle 11">
            <a:extLst>
              <a:ext uri="{FF2B5EF4-FFF2-40B4-BE49-F238E27FC236}">
                <a16:creationId xmlns:a16="http://schemas.microsoft.com/office/drawing/2014/main" id="{5298780A-33B9-4EA2-8F67-DE68AD6284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432540" y="3335867"/>
            <a:ext cx="246888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 name="Rectangle 13">
            <a:extLst>
              <a:ext uri="{FF2B5EF4-FFF2-40B4-BE49-F238E27FC236}">
                <a16:creationId xmlns:a16="http://schemas.microsoft.com/office/drawing/2014/main" id="{7F488E8B-4E1E-4402-8935-D4E6C02615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1330" y="623275"/>
            <a:ext cx="8178790" cy="5607882"/>
          </a:xfrm>
          <a:prstGeom prst="rect">
            <a:avLst/>
          </a:prstGeom>
          <a:noFill/>
          <a:ln w="190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755175" y="1188637"/>
            <a:ext cx="3467522" cy="4480726"/>
          </a:xfrm>
        </p:spPr>
        <p:txBody>
          <a:bodyPr vert="horz" lIns="91440" tIns="45720" rIns="91440" bIns="45720" rtlCol="0" anchor="ctr">
            <a:normAutofit/>
          </a:bodyPr>
          <a:lstStyle/>
          <a:p>
            <a:pPr algn="r" defTabSz="914400"/>
            <a:r>
              <a:rPr lang="en-US" sz="5700" kern="1200">
                <a:solidFill>
                  <a:schemeClr val="tx1">
                    <a:lumMod val="75000"/>
                    <a:lumOff val="25000"/>
                  </a:schemeClr>
                </a:solidFill>
                <a:latin typeface="+mj-lt"/>
                <a:ea typeface="+mj-ea"/>
                <a:cs typeface="+mj-cs"/>
              </a:rPr>
              <a:t>Ethics</a:t>
            </a:r>
          </a:p>
        </p:txBody>
      </p:sp>
      <p:sp>
        <p:nvSpPr>
          <p:cNvPr id="3" name="Content Placeholder 2"/>
          <p:cNvSpPr>
            <a:spLocks noGrp="1"/>
          </p:cNvSpPr>
          <p:nvPr>
            <p:ph sz="quarter" idx="13"/>
          </p:nvPr>
        </p:nvSpPr>
        <p:spPr>
          <a:xfrm>
            <a:off x="4933188" y="1896645"/>
            <a:ext cx="2965331" cy="3064712"/>
          </a:xfrm>
        </p:spPr>
        <p:txBody>
          <a:bodyPr vert="horz" lIns="91440" tIns="45720" rIns="91440" bIns="45720" rtlCol="0" anchor="ctr">
            <a:normAutofit/>
          </a:bodyPr>
          <a:lstStyle/>
          <a:p>
            <a:pPr indent="-228600" defTabSz="914400"/>
            <a:r>
              <a:rPr lang="en-US"/>
              <a:t>Ethical issues and the ways in which you dealt with them should be noted. </a:t>
            </a:r>
          </a:p>
          <a:p>
            <a:pPr lvl="1" indent="-228600" defTabSz="914400"/>
            <a:r>
              <a:rPr lang="en-US" sz="2100"/>
              <a:t>Outline your ethical considerations and any issues that arose. </a:t>
            </a:r>
          </a:p>
          <a:p>
            <a:pPr indent="-228600" defTabSz="914400"/>
            <a:endParaRPr lang="en-US"/>
          </a:p>
        </p:txBody>
      </p:sp>
    </p:spTree>
    <p:extLst>
      <p:ext uri="{BB962C8B-B14F-4D97-AF65-F5344CB8AC3E}">
        <p14:creationId xmlns:p14="http://schemas.microsoft.com/office/powerpoint/2010/main" val="3307747132"/>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81EA652-8C6A-4E69-BEB9-1708094745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10B777DF-F6A2-4D53-B6F0-D9700609EE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2606" y="625059"/>
            <a:ext cx="4089394" cy="5607882"/>
          </a:xfrm>
          <a:prstGeom prst="rect">
            <a:avLst/>
          </a:prstGeom>
          <a:solidFill>
            <a:schemeClr val="tx1">
              <a:lumMod val="50000"/>
              <a:lumOff val="50000"/>
              <a:alpha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2" name="Right Triangle 11">
            <a:extLst>
              <a:ext uri="{FF2B5EF4-FFF2-40B4-BE49-F238E27FC236}">
                <a16:creationId xmlns:a16="http://schemas.microsoft.com/office/drawing/2014/main" id="{5298780A-33B9-4EA2-8F67-DE68AD6284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432540" y="3335867"/>
            <a:ext cx="246888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 name="Rectangle 13">
            <a:extLst>
              <a:ext uri="{FF2B5EF4-FFF2-40B4-BE49-F238E27FC236}">
                <a16:creationId xmlns:a16="http://schemas.microsoft.com/office/drawing/2014/main" id="{7F488E8B-4E1E-4402-8935-D4E6C02615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1330" y="623275"/>
            <a:ext cx="8178790" cy="5607882"/>
          </a:xfrm>
          <a:prstGeom prst="rect">
            <a:avLst/>
          </a:prstGeom>
          <a:noFill/>
          <a:ln w="190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755175" y="1188637"/>
            <a:ext cx="3467522" cy="4480726"/>
          </a:xfrm>
        </p:spPr>
        <p:txBody>
          <a:bodyPr vert="horz" lIns="91440" tIns="45720" rIns="91440" bIns="45720" rtlCol="0" anchor="ctr">
            <a:normAutofit/>
          </a:bodyPr>
          <a:lstStyle/>
          <a:p>
            <a:pPr algn="r" defTabSz="914400"/>
            <a:r>
              <a:rPr lang="en-US" sz="5700" kern="1200">
                <a:solidFill>
                  <a:schemeClr val="tx1">
                    <a:lumMod val="75000"/>
                    <a:lumOff val="25000"/>
                  </a:schemeClr>
                </a:solidFill>
                <a:latin typeface="+mj-lt"/>
                <a:ea typeface="+mj-ea"/>
                <a:cs typeface="+mj-cs"/>
              </a:rPr>
              <a:t>Reflection</a:t>
            </a:r>
          </a:p>
        </p:txBody>
      </p:sp>
      <p:sp>
        <p:nvSpPr>
          <p:cNvPr id="3" name="Content Placeholder 2"/>
          <p:cNvSpPr>
            <a:spLocks noGrp="1"/>
          </p:cNvSpPr>
          <p:nvPr>
            <p:ph sz="quarter" idx="13"/>
          </p:nvPr>
        </p:nvSpPr>
        <p:spPr>
          <a:xfrm>
            <a:off x="4933188" y="1896645"/>
            <a:ext cx="2965331" cy="3064712"/>
          </a:xfrm>
        </p:spPr>
        <p:txBody>
          <a:bodyPr vert="horz" lIns="91440" tIns="45720" rIns="91440" bIns="45720" rtlCol="0" anchor="ctr">
            <a:normAutofit/>
          </a:bodyPr>
          <a:lstStyle/>
          <a:p>
            <a:pPr indent="-228600" defTabSz="914400"/>
            <a:r>
              <a:rPr lang="en-US"/>
              <a:t>This section should also discuss any variations from the original fieldwork plan, and should conclude with a reflection on the experience of doing fieldwork. </a:t>
            </a:r>
          </a:p>
          <a:p>
            <a:pPr indent="-228600" defTabSz="914400"/>
            <a:endParaRPr lang="en-US"/>
          </a:p>
        </p:txBody>
      </p:sp>
    </p:spTree>
    <p:extLst>
      <p:ext uri="{BB962C8B-B14F-4D97-AF65-F5344CB8AC3E}">
        <p14:creationId xmlns:p14="http://schemas.microsoft.com/office/powerpoint/2010/main" val="1576001537"/>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5128" name="Rectangle 5127">
            <a:extLst>
              <a:ext uri="{FF2B5EF4-FFF2-40B4-BE49-F238E27FC236}">
                <a16:creationId xmlns:a16="http://schemas.microsoft.com/office/drawing/2014/main" id="{51D98CAC-3EFF-4342-BD5A-6C0E8CAB4C1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0" y="0"/>
            <a:ext cx="9144000" cy="400685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122" name="Rectangle 2"/>
          <p:cNvSpPr>
            <a:spLocks noGrp="1" noChangeArrowheads="1"/>
          </p:cNvSpPr>
          <p:nvPr>
            <p:ph type="ctrTitle"/>
          </p:nvPr>
        </p:nvSpPr>
        <p:spPr>
          <a:xfrm>
            <a:off x="628650" y="914402"/>
            <a:ext cx="7886700" cy="2659957"/>
          </a:xfrm>
        </p:spPr>
        <p:txBody>
          <a:bodyPr>
            <a:normAutofit/>
          </a:bodyPr>
          <a:lstStyle/>
          <a:p>
            <a:pPr eaLnBrk="1" hangingPunct="1"/>
            <a:r>
              <a:rPr lang="en-GB" altLang="en-US" sz="7000">
                <a:solidFill>
                  <a:srgbClr val="FFFFFF"/>
                </a:solidFill>
              </a:rPr>
              <a:t>Methods of Data Collection</a:t>
            </a:r>
          </a:p>
        </p:txBody>
      </p:sp>
      <p:sp>
        <p:nvSpPr>
          <p:cNvPr id="5123" name="Subtitle 1"/>
          <p:cNvSpPr>
            <a:spLocks noGrp="1"/>
          </p:cNvSpPr>
          <p:nvPr>
            <p:ph type="subTitle" idx="1"/>
          </p:nvPr>
        </p:nvSpPr>
        <p:spPr>
          <a:xfrm>
            <a:off x="628650" y="4368800"/>
            <a:ext cx="7886700" cy="1390650"/>
          </a:xfrm>
        </p:spPr>
        <p:txBody>
          <a:bodyPr>
            <a:normAutofit/>
          </a:bodyPr>
          <a:lstStyle/>
          <a:p>
            <a:pPr eaLnBrk="1" hangingPunct="1">
              <a:defRPr/>
            </a:pPr>
            <a:endParaRPr lang="cy-GB" altLang="cy-GB" sz="2800">
              <a:latin typeface="+mj-lt"/>
              <a:ea typeface="+mj-ea"/>
              <a:cs typeface="+mj-cs"/>
            </a:endParaRPr>
          </a:p>
        </p:txBody>
      </p:sp>
    </p:spTree>
    <p:extLst>
      <p:ext uri="{BB962C8B-B14F-4D97-AF65-F5344CB8AC3E}">
        <p14:creationId xmlns:p14="http://schemas.microsoft.com/office/powerpoint/2010/main" val="164223995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type="wd">
                                    <p:tmPct val="15000"/>
                                  </p:iterate>
                                  <p:childTnLst>
                                    <p:set>
                                      <p:cBhvr>
                                        <p:cTn id="6" dur="1" fill="hold">
                                          <p:stCondLst>
                                            <p:cond delay="0"/>
                                          </p:stCondLst>
                                        </p:cTn>
                                        <p:tgtEl>
                                          <p:spTgt spid="5122"/>
                                        </p:tgtEl>
                                        <p:attrNameLst>
                                          <p:attrName>style.visibility</p:attrName>
                                        </p:attrNameLst>
                                      </p:cBhvr>
                                      <p:to>
                                        <p:strVal val="visible"/>
                                      </p:to>
                                    </p:set>
                                    <p:animEffect transition="in" filter="fade">
                                      <p:cBhvr>
                                        <p:cTn id="7" dur="1000"/>
                                        <p:tgtEl>
                                          <p:spTgt spid="512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122" grpId="0"/>
    </p:bldLst>
  </p:timing>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6152" name="Rectangle 6151">
            <a:extLst>
              <a:ext uri="{FF2B5EF4-FFF2-40B4-BE49-F238E27FC236}">
                <a16:creationId xmlns:a16="http://schemas.microsoft.com/office/drawing/2014/main" id="{6A1473A6-3F22-483E-8A30-80B9D2B1459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6154" name="Group 6153">
            <a:extLst>
              <a:ext uri="{FF2B5EF4-FFF2-40B4-BE49-F238E27FC236}">
                <a16:creationId xmlns:a16="http://schemas.microsoft.com/office/drawing/2014/main" id="{AA1375E3-3E53-4D75-BAB7-E5929BFCB25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400762" y="563918"/>
            <a:ext cx="3089954" cy="5978614"/>
            <a:chOff x="7513372" y="803186"/>
            <a:chExt cx="4163968" cy="5978614"/>
          </a:xfrm>
        </p:grpSpPr>
        <p:sp>
          <p:nvSpPr>
            <p:cNvPr id="6155" name="Freeform 6">
              <a:extLst>
                <a:ext uri="{FF2B5EF4-FFF2-40B4-BE49-F238E27FC236}">
                  <a16:creationId xmlns:a16="http://schemas.microsoft.com/office/drawing/2014/main" id="{0BBEEF67-3DDF-46CF-8CD5-EA5F0E4FB07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989586" y="1070835"/>
              <a:ext cx="687754" cy="5710965"/>
            </a:xfrm>
            <a:custGeom>
              <a:avLst/>
              <a:gdLst>
                <a:gd name="T0" fmla="*/ 414 w 414"/>
                <a:gd name="T1" fmla="*/ 2447 h 2447"/>
                <a:gd name="T2" fmla="*/ 0 w 414"/>
                <a:gd name="T3" fmla="*/ 2247 h 2447"/>
                <a:gd name="T4" fmla="*/ 0 w 414"/>
                <a:gd name="T5" fmla="*/ 0 h 2447"/>
                <a:gd name="T6" fmla="*/ 414 w 414"/>
                <a:gd name="T7" fmla="*/ 200 h 2447"/>
                <a:gd name="T8" fmla="*/ 414 w 414"/>
                <a:gd name="T9" fmla="*/ 2447 h 2447"/>
              </a:gdLst>
              <a:ahLst/>
              <a:cxnLst>
                <a:cxn ang="0">
                  <a:pos x="T0" y="T1"/>
                </a:cxn>
                <a:cxn ang="0">
                  <a:pos x="T2" y="T3"/>
                </a:cxn>
                <a:cxn ang="0">
                  <a:pos x="T4" y="T5"/>
                </a:cxn>
                <a:cxn ang="0">
                  <a:pos x="T6" y="T7"/>
                </a:cxn>
                <a:cxn ang="0">
                  <a:pos x="T8" y="T9"/>
                </a:cxn>
              </a:cxnLst>
              <a:rect l="0" t="0" r="r" b="b"/>
              <a:pathLst>
                <a:path w="414" h="2447">
                  <a:moveTo>
                    <a:pt x="414" y="2447"/>
                  </a:moveTo>
                  <a:lnTo>
                    <a:pt x="0" y="2247"/>
                  </a:lnTo>
                  <a:lnTo>
                    <a:pt x="0" y="0"/>
                  </a:lnTo>
                  <a:lnTo>
                    <a:pt x="414" y="200"/>
                  </a:lnTo>
                  <a:lnTo>
                    <a:pt x="414" y="244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6156" name="Freeform 7">
              <a:extLst>
                <a:ext uri="{FF2B5EF4-FFF2-40B4-BE49-F238E27FC236}">
                  <a16:creationId xmlns:a16="http://schemas.microsoft.com/office/drawing/2014/main" id="{8FAC1C95-F817-487C-B8B2-CF141FBB1C2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988949" y="803186"/>
              <a:ext cx="409371" cy="5521414"/>
            </a:xfrm>
            <a:custGeom>
              <a:avLst/>
              <a:gdLst>
                <a:gd name="T0" fmla="*/ 209 w 209"/>
                <a:gd name="T1" fmla="*/ 2246 h 2358"/>
                <a:gd name="T2" fmla="*/ 0 w 209"/>
                <a:gd name="T3" fmla="*/ 2358 h 2358"/>
                <a:gd name="T4" fmla="*/ 0 w 209"/>
                <a:gd name="T5" fmla="*/ 111 h 2358"/>
                <a:gd name="T6" fmla="*/ 209 w 209"/>
                <a:gd name="T7" fmla="*/ 0 h 2358"/>
                <a:gd name="T8" fmla="*/ 209 w 209"/>
                <a:gd name="T9" fmla="*/ 2246 h 2358"/>
              </a:gdLst>
              <a:ahLst/>
              <a:cxnLst>
                <a:cxn ang="0">
                  <a:pos x="T0" y="T1"/>
                </a:cxn>
                <a:cxn ang="0">
                  <a:pos x="T2" y="T3"/>
                </a:cxn>
                <a:cxn ang="0">
                  <a:pos x="T4" y="T5"/>
                </a:cxn>
                <a:cxn ang="0">
                  <a:pos x="T6" y="T7"/>
                </a:cxn>
                <a:cxn ang="0">
                  <a:pos x="T8" y="T9"/>
                </a:cxn>
              </a:cxnLst>
              <a:rect l="0" t="0" r="r" b="b"/>
              <a:pathLst>
                <a:path w="209" h="2358">
                  <a:moveTo>
                    <a:pt x="209" y="2246"/>
                  </a:moveTo>
                  <a:lnTo>
                    <a:pt x="0" y="2358"/>
                  </a:lnTo>
                  <a:lnTo>
                    <a:pt x="0" y="111"/>
                  </a:lnTo>
                  <a:lnTo>
                    <a:pt x="209" y="0"/>
                  </a:lnTo>
                  <a:lnTo>
                    <a:pt x="209" y="2246"/>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6157" name="Rectangle 8">
              <a:extLst>
                <a:ext uri="{FF2B5EF4-FFF2-40B4-BE49-F238E27FC236}">
                  <a16:creationId xmlns:a16="http://schemas.microsoft.com/office/drawing/2014/main" id="{C2C5363A-D941-4AA1-8D38-D7E44A1E2E01}"/>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7513372" y="804101"/>
              <a:ext cx="3880238" cy="5251646"/>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grpSp>
      <p:sp>
        <p:nvSpPr>
          <p:cNvPr id="4098" name="Rectangle 2"/>
          <p:cNvSpPr>
            <a:spLocks noGrp="1" noChangeArrowheads="1"/>
          </p:cNvSpPr>
          <p:nvPr>
            <p:ph type="title"/>
          </p:nvPr>
        </p:nvSpPr>
        <p:spPr>
          <a:xfrm>
            <a:off x="823851" y="885651"/>
            <a:ext cx="2422352" cy="4624603"/>
          </a:xfrm>
        </p:spPr>
        <p:txBody>
          <a:bodyPr vert="horz" lIns="91440" tIns="45720" rIns="91440" bIns="45720" rtlCol="0" anchor="ctr">
            <a:normAutofit/>
          </a:bodyPr>
          <a:lstStyle/>
          <a:p>
            <a:pPr defTabSz="914400" fontAlgn="auto">
              <a:spcAft>
                <a:spcPts val="0"/>
              </a:spcAft>
              <a:defRPr/>
            </a:pPr>
            <a:r>
              <a:rPr lang="en-US" altLang="en-US" sz="4400" kern="1200">
                <a:solidFill>
                  <a:srgbClr val="FFFFFF"/>
                </a:solidFill>
                <a:latin typeface="+mj-lt"/>
                <a:ea typeface="+mj-ea"/>
                <a:cs typeface="+mj-cs"/>
              </a:rPr>
              <a:t>Explore Research Methods </a:t>
            </a:r>
          </a:p>
        </p:txBody>
      </p:sp>
      <p:sp>
        <p:nvSpPr>
          <p:cNvPr id="6147" name="Rectangle 3"/>
          <p:cNvSpPr>
            <a:spLocks noGrp="1" noChangeArrowheads="1"/>
          </p:cNvSpPr>
          <p:nvPr>
            <p:ph sz="quarter" idx="13"/>
          </p:nvPr>
        </p:nvSpPr>
        <p:spPr>
          <a:xfrm>
            <a:off x="3734031" y="885651"/>
            <a:ext cx="4893915" cy="4616849"/>
          </a:xfrm>
        </p:spPr>
        <p:txBody>
          <a:bodyPr vert="horz" lIns="91440" tIns="45720" rIns="91440" bIns="45720" rtlCol="0" anchor="ctr">
            <a:normAutofit/>
          </a:bodyPr>
          <a:lstStyle/>
          <a:p>
            <a:pPr marL="0" indent="-228600" defTabSz="914400"/>
            <a:endParaRPr lang="en-US" altLang="en-US"/>
          </a:p>
          <a:p>
            <a:pPr lvl="1" indent="-228600" defTabSz="914400"/>
            <a:r>
              <a:rPr lang="en-US" altLang="en-US" sz="2100"/>
              <a:t>Focus Groups </a:t>
            </a:r>
          </a:p>
          <a:p>
            <a:pPr lvl="1" indent="-228600" defTabSz="914400"/>
            <a:r>
              <a:rPr lang="en-US" altLang="en-US" sz="2100"/>
              <a:t>Semi Structured Interviews </a:t>
            </a:r>
          </a:p>
          <a:p>
            <a:pPr lvl="1" indent="-228600" defTabSz="914400"/>
            <a:r>
              <a:rPr lang="en-US" altLang="en-US" sz="2100"/>
              <a:t>Surveys </a:t>
            </a:r>
          </a:p>
          <a:p>
            <a:pPr lvl="1" indent="-228600" defTabSz="914400"/>
            <a:r>
              <a:rPr lang="en-US" altLang="en-US" sz="2100"/>
              <a:t>Participatory </a:t>
            </a:r>
          </a:p>
        </p:txBody>
      </p:sp>
    </p:spTree>
    <p:extLst>
      <p:ext uri="{BB962C8B-B14F-4D97-AF65-F5344CB8AC3E}">
        <p14:creationId xmlns:p14="http://schemas.microsoft.com/office/powerpoint/2010/main" val="1891513249"/>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175" name="Rectangle 7174">
            <a:extLst>
              <a:ext uri="{FF2B5EF4-FFF2-40B4-BE49-F238E27FC236}">
                <a16:creationId xmlns:a16="http://schemas.microsoft.com/office/drawing/2014/main" id="{6A1473A6-3F22-483E-8A30-80B9D2B1459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7177" name="Group 7176">
            <a:extLst>
              <a:ext uri="{FF2B5EF4-FFF2-40B4-BE49-F238E27FC236}">
                <a16:creationId xmlns:a16="http://schemas.microsoft.com/office/drawing/2014/main" id="{AA1375E3-3E53-4D75-BAB7-E5929BFCB25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400762" y="563918"/>
            <a:ext cx="3089954" cy="5978614"/>
            <a:chOff x="7513372" y="803186"/>
            <a:chExt cx="4163968" cy="5978614"/>
          </a:xfrm>
        </p:grpSpPr>
        <p:sp>
          <p:nvSpPr>
            <p:cNvPr id="7178" name="Freeform 6">
              <a:extLst>
                <a:ext uri="{FF2B5EF4-FFF2-40B4-BE49-F238E27FC236}">
                  <a16:creationId xmlns:a16="http://schemas.microsoft.com/office/drawing/2014/main" id="{0BBEEF67-3DDF-46CF-8CD5-EA5F0E4FB07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989586" y="1070835"/>
              <a:ext cx="687754" cy="5710965"/>
            </a:xfrm>
            <a:custGeom>
              <a:avLst/>
              <a:gdLst>
                <a:gd name="T0" fmla="*/ 414 w 414"/>
                <a:gd name="T1" fmla="*/ 2447 h 2447"/>
                <a:gd name="T2" fmla="*/ 0 w 414"/>
                <a:gd name="T3" fmla="*/ 2247 h 2447"/>
                <a:gd name="T4" fmla="*/ 0 w 414"/>
                <a:gd name="T5" fmla="*/ 0 h 2447"/>
                <a:gd name="T6" fmla="*/ 414 w 414"/>
                <a:gd name="T7" fmla="*/ 200 h 2447"/>
                <a:gd name="T8" fmla="*/ 414 w 414"/>
                <a:gd name="T9" fmla="*/ 2447 h 2447"/>
              </a:gdLst>
              <a:ahLst/>
              <a:cxnLst>
                <a:cxn ang="0">
                  <a:pos x="T0" y="T1"/>
                </a:cxn>
                <a:cxn ang="0">
                  <a:pos x="T2" y="T3"/>
                </a:cxn>
                <a:cxn ang="0">
                  <a:pos x="T4" y="T5"/>
                </a:cxn>
                <a:cxn ang="0">
                  <a:pos x="T6" y="T7"/>
                </a:cxn>
                <a:cxn ang="0">
                  <a:pos x="T8" y="T9"/>
                </a:cxn>
              </a:cxnLst>
              <a:rect l="0" t="0" r="r" b="b"/>
              <a:pathLst>
                <a:path w="414" h="2447">
                  <a:moveTo>
                    <a:pt x="414" y="2447"/>
                  </a:moveTo>
                  <a:lnTo>
                    <a:pt x="0" y="2247"/>
                  </a:lnTo>
                  <a:lnTo>
                    <a:pt x="0" y="0"/>
                  </a:lnTo>
                  <a:lnTo>
                    <a:pt x="414" y="200"/>
                  </a:lnTo>
                  <a:lnTo>
                    <a:pt x="414" y="244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7179" name="Freeform 7">
              <a:extLst>
                <a:ext uri="{FF2B5EF4-FFF2-40B4-BE49-F238E27FC236}">
                  <a16:creationId xmlns:a16="http://schemas.microsoft.com/office/drawing/2014/main" id="{8FAC1C95-F817-487C-B8B2-CF141FBB1C2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988949" y="803186"/>
              <a:ext cx="409371" cy="5521414"/>
            </a:xfrm>
            <a:custGeom>
              <a:avLst/>
              <a:gdLst>
                <a:gd name="T0" fmla="*/ 209 w 209"/>
                <a:gd name="T1" fmla="*/ 2246 h 2358"/>
                <a:gd name="T2" fmla="*/ 0 w 209"/>
                <a:gd name="T3" fmla="*/ 2358 h 2358"/>
                <a:gd name="T4" fmla="*/ 0 w 209"/>
                <a:gd name="T5" fmla="*/ 111 h 2358"/>
                <a:gd name="T6" fmla="*/ 209 w 209"/>
                <a:gd name="T7" fmla="*/ 0 h 2358"/>
                <a:gd name="T8" fmla="*/ 209 w 209"/>
                <a:gd name="T9" fmla="*/ 2246 h 2358"/>
              </a:gdLst>
              <a:ahLst/>
              <a:cxnLst>
                <a:cxn ang="0">
                  <a:pos x="T0" y="T1"/>
                </a:cxn>
                <a:cxn ang="0">
                  <a:pos x="T2" y="T3"/>
                </a:cxn>
                <a:cxn ang="0">
                  <a:pos x="T4" y="T5"/>
                </a:cxn>
                <a:cxn ang="0">
                  <a:pos x="T6" y="T7"/>
                </a:cxn>
                <a:cxn ang="0">
                  <a:pos x="T8" y="T9"/>
                </a:cxn>
              </a:cxnLst>
              <a:rect l="0" t="0" r="r" b="b"/>
              <a:pathLst>
                <a:path w="209" h="2358">
                  <a:moveTo>
                    <a:pt x="209" y="2246"/>
                  </a:moveTo>
                  <a:lnTo>
                    <a:pt x="0" y="2358"/>
                  </a:lnTo>
                  <a:lnTo>
                    <a:pt x="0" y="111"/>
                  </a:lnTo>
                  <a:lnTo>
                    <a:pt x="209" y="0"/>
                  </a:lnTo>
                  <a:lnTo>
                    <a:pt x="209" y="2246"/>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7180" name="Rectangle 8">
              <a:extLst>
                <a:ext uri="{FF2B5EF4-FFF2-40B4-BE49-F238E27FC236}">
                  <a16:creationId xmlns:a16="http://schemas.microsoft.com/office/drawing/2014/main" id="{C2C5363A-D941-4AA1-8D38-D7E44A1E2E01}"/>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7513372" y="804101"/>
              <a:ext cx="3880238" cy="5251646"/>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grpSp>
      <p:sp>
        <p:nvSpPr>
          <p:cNvPr id="7170" name="Title 1"/>
          <p:cNvSpPr>
            <a:spLocks noGrp="1"/>
          </p:cNvSpPr>
          <p:nvPr>
            <p:ph type="title"/>
          </p:nvPr>
        </p:nvSpPr>
        <p:spPr>
          <a:xfrm>
            <a:off x="823851" y="885651"/>
            <a:ext cx="2422352" cy="4624603"/>
          </a:xfrm>
        </p:spPr>
        <p:txBody>
          <a:bodyPr vert="horz" lIns="91440" tIns="45720" rIns="91440" bIns="45720" rtlCol="0" anchor="ctr">
            <a:normAutofit/>
          </a:bodyPr>
          <a:lstStyle/>
          <a:p>
            <a:pPr defTabSz="914400"/>
            <a:r>
              <a:rPr lang="en-US" altLang="en-US" sz="4400" kern="1200">
                <a:solidFill>
                  <a:srgbClr val="FFFFFF"/>
                </a:solidFill>
                <a:latin typeface="+mj-lt"/>
                <a:ea typeface="+mj-ea"/>
                <a:cs typeface="+mj-cs"/>
              </a:rPr>
              <a:t>Methods </a:t>
            </a:r>
          </a:p>
        </p:txBody>
      </p:sp>
      <p:sp>
        <p:nvSpPr>
          <p:cNvPr id="3" name="Content Placeholder 2"/>
          <p:cNvSpPr>
            <a:spLocks noGrp="1"/>
          </p:cNvSpPr>
          <p:nvPr>
            <p:ph sz="quarter" idx="13"/>
          </p:nvPr>
        </p:nvSpPr>
        <p:spPr>
          <a:xfrm>
            <a:off x="3734031" y="885651"/>
            <a:ext cx="4893915" cy="4616849"/>
          </a:xfrm>
        </p:spPr>
        <p:txBody>
          <a:bodyPr vert="horz" lIns="91440" tIns="45720" rIns="91440" bIns="45720" rtlCol="0" anchor="ctr">
            <a:normAutofit/>
          </a:bodyPr>
          <a:lstStyle/>
          <a:p>
            <a:pPr marL="274320" indent="-228600" defTabSz="914400" fontAlgn="auto">
              <a:spcAft>
                <a:spcPts val="0"/>
              </a:spcAft>
              <a:defRPr/>
            </a:pPr>
            <a:r>
              <a:rPr lang="en-US"/>
              <a:t>Methods:</a:t>
            </a:r>
            <a:r>
              <a:rPr lang="en-US" dirty="0"/>
              <a:t> are the tools you use to collect data. </a:t>
            </a:r>
            <a:endParaRPr lang="en-US"/>
          </a:p>
          <a:p>
            <a:pPr marL="274320" indent="-228600" defTabSz="914400" fontAlgn="auto">
              <a:spcAft>
                <a:spcPts val="0"/>
              </a:spcAft>
              <a:defRPr/>
            </a:pPr>
            <a:r>
              <a:rPr lang="en-US"/>
              <a:t>They follow on from your methodological choice:</a:t>
            </a:r>
          </a:p>
          <a:p>
            <a:pPr marL="274320" indent="-228600" defTabSz="914400" fontAlgn="auto">
              <a:spcAft>
                <a:spcPts val="0"/>
              </a:spcAft>
              <a:defRPr/>
            </a:pPr>
            <a:r>
              <a:rPr lang="en-US"/>
              <a:t>Qualitative uses qualitative methods :</a:t>
            </a:r>
          </a:p>
          <a:p>
            <a:pPr marL="640080" lvl="1" indent="-228600" defTabSz="914400" fontAlgn="auto">
              <a:spcAft>
                <a:spcPts val="0"/>
              </a:spcAft>
              <a:defRPr/>
            </a:pPr>
            <a:r>
              <a:rPr lang="en-US" sz="2100"/>
              <a:t>E.g Interviews, Focus groups</a:t>
            </a:r>
          </a:p>
          <a:p>
            <a:pPr marL="641033" lvl="1" indent="-228600" defTabSz="914400" fontAlgn="auto">
              <a:spcAft>
                <a:spcPts val="0"/>
              </a:spcAft>
              <a:defRPr/>
            </a:pPr>
            <a:r>
              <a:rPr lang="en-US" sz="2100"/>
              <a:t>Quantitative methods: Surveys</a:t>
            </a:r>
          </a:p>
        </p:txBody>
      </p:sp>
    </p:spTree>
    <p:extLst>
      <p:ext uri="{BB962C8B-B14F-4D97-AF65-F5344CB8AC3E}">
        <p14:creationId xmlns:p14="http://schemas.microsoft.com/office/powerpoint/2010/main" val="2162405484"/>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199" name="Rectangle 8198">
            <a:extLst>
              <a:ext uri="{FF2B5EF4-FFF2-40B4-BE49-F238E27FC236}">
                <a16:creationId xmlns:a16="http://schemas.microsoft.com/office/drawing/2014/main" id="{6A1473A6-3F22-483E-8A30-80B9D2B1459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8201" name="Group 8200">
            <a:extLst>
              <a:ext uri="{FF2B5EF4-FFF2-40B4-BE49-F238E27FC236}">
                <a16:creationId xmlns:a16="http://schemas.microsoft.com/office/drawing/2014/main" id="{AA1375E3-3E53-4D75-BAB7-E5929BFCB25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400762" y="563918"/>
            <a:ext cx="3089954" cy="5978614"/>
            <a:chOff x="7513372" y="803186"/>
            <a:chExt cx="4163968" cy="5978614"/>
          </a:xfrm>
        </p:grpSpPr>
        <p:sp>
          <p:nvSpPr>
            <p:cNvPr id="8202" name="Freeform 6">
              <a:extLst>
                <a:ext uri="{FF2B5EF4-FFF2-40B4-BE49-F238E27FC236}">
                  <a16:creationId xmlns:a16="http://schemas.microsoft.com/office/drawing/2014/main" id="{0BBEEF67-3DDF-46CF-8CD5-EA5F0E4FB07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989586" y="1070835"/>
              <a:ext cx="687754" cy="5710965"/>
            </a:xfrm>
            <a:custGeom>
              <a:avLst/>
              <a:gdLst>
                <a:gd name="T0" fmla="*/ 414 w 414"/>
                <a:gd name="T1" fmla="*/ 2447 h 2447"/>
                <a:gd name="T2" fmla="*/ 0 w 414"/>
                <a:gd name="T3" fmla="*/ 2247 h 2447"/>
                <a:gd name="T4" fmla="*/ 0 w 414"/>
                <a:gd name="T5" fmla="*/ 0 h 2447"/>
                <a:gd name="T6" fmla="*/ 414 w 414"/>
                <a:gd name="T7" fmla="*/ 200 h 2447"/>
                <a:gd name="T8" fmla="*/ 414 w 414"/>
                <a:gd name="T9" fmla="*/ 2447 h 2447"/>
              </a:gdLst>
              <a:ahLst/>
              <a:cxnLst>
                <a:cxn ang="0">
                  <a:pos x="T0" y="T1"/>
                </a:cxn>
                <a:cxn ang="0">
                  <a:pos x="T2" y="T3"/>
                </a:cxn>
                <a:cxn ang="0">
                  <a:pos x="T4" y="T5"/>
                </a:cxn>
                <a:cxn ang="0">
                  <a:pos x="T6" y="T7"/>
                </a:cxn>
                <a:cxn ang="0">
                  <a:pos x="T8" y="T9"/>
                </a:cxn>
              </a:cxnLst>
              <a:rect l="0" t="0" r="r" b="b"/>
              <a:pathLst>
                <a:path w="414" h="2447">
                  <a:moveTo>
                    <a:pt x="414" y="2447"/>
                  </a:moveTo>
                  <a:lnTo>
                    <a:pt x="0" y="2247"/>
                  </a:lnTo>
                  <a:lnTo>
                    <a:pt x="0" y="0"/>
                  </a:lnTo>
                  <a:lnTo>
                    <a:pt x="414" y="200"/>
                  </a:lnTo>
                  <a:lnTo>
                    <a:pt x="414" y="244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8203" name="Freeform 7">
              <a:extLst>
                <a:ext uri="{FF2B5EF4-FFF2-40B4-BE49-F238E27FC236}">
                  <a16:creationId xmlns:a16="http://schemas.microsoft.com/office/drawing/2014/main" id="{8FAC1C95-F817-487C-B8B2-CF141FBB1C2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988949" y="803186"/>
              <a:ext cx="409371" cy="5521414"/>
            </a:xfrm>
            <a:custGeom>
              <a:avLst/>
              <a:gdLst>
                <a:gd name="T0" fmla="*/ 209 w 209"/>
                <a:gd name="T1" fmla="*/ 2246 h 2358"/>
                <a:gd name="T2" fmla="*/ 0 w 209"/>
                <a:gd name="T3" fmla="*/ 2358 h 2358"/>
                <a:gd name="T4" fmla="*/ 0 w 209"/>
                <a:gd name="T5" fmla="*/ 111 h 2358"/>
                <a:gd name="T6" fmla="*/ 209 w 209"/>
                <a:gd name="T7" fmla="*/ 0 h 2358"/>
                <a:gd name="T8" fmla="*/ 209 w 209"/>
                <a:gd name="T9" fmla="*/ 2246 h 2358"/>
              </a:gdLst>
              <a:ahLst/>
              <a:cxnLst>
                <a:cxn ang="0">
                  <a:pos x="T0" y="T1"/>
                </a:cxn>
                <a:cxn ang="0">
                  <a:pos x="T2" y="T3"/>
                </a:cxn>
                <a:cxn ang="0">
                  <a:pos x="T4" y="T5"/>
                </a:cxn>
                <a:cxn ang="0">
                  <a:pos x="T6" y="T7"/>
                </a:cxn>
                <a:cxn ang="0">
                  <a:pos x="T8" y="T9"/>
                </a:cxn>
              </a:cxnLst>
              <a:rect l="0" t="0" r="r" b="b"/>
              <a:pathLst>
                <a:path w="209" h="2358">
                  <a:moveTo>
                    <a:pt x="209" y="2246"/>
                  </a:moveTo>
                  <a:lnTo>
                    <a:pt x="0" y="2358"/>
                  </a:lnTo>
                  <a:lnTo>
                    <a:pt x="0" y="111"/>
                  </a:lnTo>
                  <a:lnTo>
                    <a:pt x="209" y="0"/>
                  </a:lnTo>
                  <a:lnTo>
                    <a:pt x="209" y="2246"/>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8204" name="Rectangle 8">
              <a:extLst>
                <a:ext uri="{FF2B5EF4-FFF2-40B4-BE49-F238E27FC236}">
                  <a16:creationId xmlns:a16="http://schemas.microsoft.com/office/drawing/2014/main" id="{C2C5363A-D941-4AA1-8D38-D7E44A1E2E01}"/>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7513372" y="804101"/>
              <a:ext cx="3880238" cy="5251646"/>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grpSp>
      <p:sp>
        <p:nvSpPr>
          <p:cNvPr id="8194" name="Rectangle 2"/>
          <p:cNvSpPr>
            <a:spLocks noGrp="1" noChangeArrowheads="1"/>
          </p:cNvSpPr>
          <p:nvPr>
            <p:ph type="title"/>
          </p:nvPr>
        </p:nvSpPr>
        <p:spPr>
          <a:xfrm>
            <a:off x="823851" y="885651"/>
            <a:ext cx="2422352" cy="4624603"/>
          </a:xfrm>
        </p:spPr>
        <p:txBody>
          <a:bodyPr vert="horz" lIns="91440" tIns="45720" rIns="91440" bIns="45720" rtlCol="0" anchor="ctr">
            <a:normAutofit/>
          </a:bodyPr>
          <a:lstStyle/>
          <a:p>
            <a:pPr defTabSz="914400"/>
            <a:r>
              <a:rPr lang="en-US" altLang="en-US" sz="4400" kern="1200">
                <a:solidFill>
                  <a:srgbClr val="FFFFFF"/>
                </a:solidFill>
                <a:latin typeface="+mj-lt"/>
                <a:ea typeface="+mj-ea"/>
                <a:cs typeface="+mj-cs"/>
              </a:rPr>
              <a:t>Focus Groups </a:t>
            </a:r>
          </a:p>
        </p:txBody>
      </p:sp>
      <p:sp>
        <p:nvSpPr>
          <p:cNvPr id="6147" name="Rectangle 3"/>
          <p:cNvSpPr>
            <a:spLocks noGrp="1" noChangeArrowheads="1"/>
          </p:cNvSpPr>
          <p:nvPr>
            <p:ph sz="quarter" idx="13"/>
          </p:nvPr>
        </p:nvSpPr>
        <p:spPr>
          <a:xfrm>
            <a:off x="3734031" y="885651"/>
            <a:ext cx="4893915" cy="4616849"/>
          </a:xfrm>
        </p:spPr>
        <p:txBody>
          <a:bodyPr vert="horz" lIns="91440" tIns="45720" rIns="91440" bIns="45720" rtlCol="0" anchor="ctr">
            <a:normAutofit/>
          </a:bodyPr>
          <a:lstStyle/>
          <a:p>
            <a:pPr marL="274320" indent="-228600" defTabSz="914400" fontAlgn="auto">
              <a:spcAft>
                <a:spcPts val="0"/>
              </a:spcAft>
              <a:defRPr/>
            </a:pPr>
            <a:r>
              <a:rPr lang="en-US" altLang="en-US" dirty="0"/>
              <a:t>What is a focus group? </a:t>
            </a:r>
          </a:p>
          <a:p>
            <a:pPr marL="274320" indent="-228600" defTabSz="914400" fontAlgn="auto">
              <a:spcAft>
                <a:spcPts val="0"/>
              </a:spcAft>
              <a:defRPr/>
            </a:pPr>
            <a:r>
              <a:rPr lang="en-US" altLang="en-US" dirty="0"/>
              <a:t>A group interview guided by a moderator:</a:t>
            </a:r>
          </a:p>
          <a:p>
            <a:pPr marL="640080" lvl="1" indent="-228600" defTabSz="914400" fontAlgn="auto">
              <a:spcAft>
                <a:spcPts val="0"/>
              </a:spcAft>
              <a:defRPr/>
            </a:pPr>
            <a:r>
              <a:rPr lang="en-US" altLang="en-US" sz="2100" dirty="0"/>
              <a:t>Generally conducted with small groups of people: no more than 12 no less than 4 </a:t>
            </a:r>
          </a:p>
          <a:p>
            <a:pPr marL="640080" lvl="1" indent="-228600" defTabSz="914400" fontAlgn="auto">
              <a:spcAft>
                <a:spcPts val="0"/>
              </a:spcAft>
              <a:defRPr/>
            </a:pPr>
            <a:r>
              <a:rPr lang="en-US" altLang="en-US" sz="2100" dirty="0"/>
              <a:t>The Respondents are asked to discuss a particular topic or topics.</a:t>
            </a:r>
          </a:p>
          <a:p>
            <a:pPr marL="640080" lvl="1" indent="-228600" defTabSz="914400" fontAlgn="auto">
              <a:spcAft>
                <a:spcPts val="0"/>
              </a:spcAft>
              <a:defRPr/>
            </a:pPr>
            <a:r>
              <a:rPr lang="en-US" altLang="en-US" sz="2100" dirty="0"/>
              <a:t>Differs from interviews in that you are not interested in each individual’s response</a:t>
            </a:r>
          </a:p>
          <a:p>
            <a:pPr marL="342900" indent="-228600" defTabSz="914400">
              <a:buClr>
                <a:srgbClr val="CCCC99"/>
              </a:buClr>
              <a:buSzPct val="70000"/>
              <a:defRPr/>
            </a:pPr>
            <a:r>
              <a:rPr lang="en-US" altLang="en-US" dirty="0"/>
              <a:t>Rather the discussion provides the data. </a:t>
            </a:r>
          </a:p>
        </p:txBody>
      </p:sp>
    </p:spTree>
    <p:extLst>
      <p:ext uri="{BB962C8B-B14F-4D97-AF65-F5344CB8AC3E}">
        <p14:creationId xmlns:p14="http://schemas.microsoft.com/office/powerpoint/2010/main" val="3225748396"/>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223" name="Rectangle 9222">
            <a:extLst>
              <a:ext uri="{FF2B5EF4-FFF2-40B4-BE49-F238E27FC236}">
                <a16:creationId xmlns:a16="http://schemas.microsoft.com/office/drawing/2014/main" id="{827B839B-9ADE-406B-8590-F1CAEDED45A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225" name="Freeform 45">
            <a:extLst>
              <a:ext uri="{FF2B5EF4-FFF2-40B4-BE49-F238E27FC236}">
                <a16:creationId xmlns:a16="http://schemas.microsoft.com/office/drawing/2014/main" id="{CFE45BF0-46DB-408C-B5F7-7B11716805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307282" y="1022350"/>
            <a:ext cx="532209" cy="2095501"/>
          </a:xfrm>
          <a:custGeom>
            <a:avLst/>
            <a:gdLst>
              <a:gd name="T0" fmla="*/ 447 w 447"/>
              <a:gd name="T1" fmla="*/ 1363 h 1363"/>
              <a:gd name="T2" fmla="*/ 0 w 447"/>
              <a:gd name="T3" fmla="*/ 987 h 1363"/>
              <a:gd name="T4" fmla="*/ 0 w 447"/>
              <a:gd name="T5" fmla="*/ 0 h 1363"/>
              <a:gd name="T6" fmla="*/ 447 w 447"/>
              <a:gd name="T7" fmla="*/ 376 h 1363"/>
              <a:gd name="T8" fmla="*/ 447 w 447"/>
              <a:gd name="T9" fmla="*/ 1363 h 1363"/>
            </a:gdLst>
            <a:ahLst/>
            <a:cxnLst>
              <a:cxn ang="0">
                <a:pos x="T0" y="T1"/>
              </a:cxn>
              <a:cxn ang="0">
                <a:pos x="T2" y="T3"/>
              </a:cxn>
              <a:cxn ang="0">
                <a:pos x="T4" y="T5"/>
              </a:cxn>
              <a:cxn ang="0">
                <a:pos x="T6" y="T7"/>
              </a:cxn>
              <a:cxn ang="0">
                <a:pos x="T8" y="T9"/>
              </a:cxn>
            </a:cxnLst>
            <a:rect l="0" t="0" r="r" b="b"/>
            <a:pathLst>
              <a:path w="447" h="1363">
                <a:moveTo>
                  <a:pt x="447" y="1363"/>
                </a:moveTo>
                <a:lnTo>
                  <a:pt x="0" y="987"/>
                </a:lnTo>
                <a:lnTo>
                  <a:pt x="0" y="0"/>
                </a:lnTo>
                <a:lnTo>
                  <a:pt x="447" y="376"/>
                </a:lnTo>
                <a:lnTo>
                  <a:pt x="447" y="1363"/>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9227" name="Freeform 46">
            <a:extLst>
              <a:ext uri="{FF2B5EF4-FFF2-40B4-BE49-F238E27FC236}">
                <a16:creationId xmlns:a16="http://schemas.microsoft.com/office/drawing/2014/main" id="{2AEBC8F2-97B1-41B4-93F1-2D289E197F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307282" y="837744"/>
            <a:ext cx="302419" cy="1705431"/>
          </a:xfrm>
          <a:custGeom>
            <a:avLst/>
            <a:gdLst>
              <a:gd name="T0" fmla="*/ 254 w 254"/>
              <a:gd name="T1" fmla="*/ 987 h 1109"/>
              <a:gd name="T2" fmla="*/ 0 w 254"/>
              <a:gd name="T3" fmla="*/ 1109 h 1109"/>
              <a:gd name="T4" fmla="*/ 0 w 254"/>
              <a:gd name="T5" fmla="*/ 119 h 1109"/>
              <a:gd name="T6" fmla="*/ 254 w 254"/>
              <a:gd name="T7" fmla="*/ 0 h 1109"/>
              <a:gd name="T8" fmla="*/ 254 w 254"/>
              <a:gd name="T9" fmla="*/ 987 h 1109"/>
            </a:gdLst>
            <a:ahLst/>
            <a:cxnLst>
              <a:cxn ang="0">
                <a:pos x="T0" y="T1"/>
              </a:cxn>
              <a:cxn ang="0">
                <a:pos x="T2" y="T3"/>
              </a:cxn>
              <a:cxn ang="0">
                <a:pos x="T4" y="T5"/>
              </a:cxn>
              <a:cxn ang="0">
                <a:pos x="T6" y="T7"/>
              </a:cxn>
              <a:cxn ang="0">
                <a:pos x="T8" y="T9"/>
              </a:cxn>
            </a:cxnLst>
            <a:rect l="0" t="0" r="r" b="b"/>
            <a:pathLst>
              <a:path w="254" h="1109">
                <a:moveTo>
                  <a:pt x="254" y="987"/>
                </a:moveTo>
                <a:lnTo>
                  <a:pt x="0" y="1109"/>
                </a:lnTo>
                <a:lnTo>
                  <a:pt x="0" y="119"/>
                </a:lnTo>
                <a:lnTo>
                  <a:pt x="254" y="0"/>
                </a:lnTo>
                <a:lnTo>
                  <a:pt x="254" y="98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9229" name="Freeform 47">
            <a:extLst>
              <a:ext uri="{FF2B5EF4-FFF2-40B4-BE49-F238E27FC236}">
                <a16:creationId xmlns:a16="http://schemas.microsoft.com/office/drawing/2014/main" id="{472E3A19-F5D5-48FC-BB9C-48C2F68F59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83495" y="640894"/>
            <a:ext cx="126206" cy="1713195"/>
          </a:xfrm>
          <a:custGeom>
            <a:avLst/>
            <a:gdLst>
              <a:gd name="T0" fmla="*/ 106 w 106"/>
              <a:gd name="T1" fmla="*/ 1114 h 1114"/>
              <a:gd name="T2" fmla="*/ 0 w 106"/>
              <a:gd name="T3" fmla="*/ 1005 h 1114"/>
              <a:gd name="T4" fmla="*/ 0 w 106"/>
              <a:gd name="T5" fmla="*/ 0 h 1114"/>
              <a:gd name="T6" fmla="*/ 106 w 106"/>
              <a:gd name="T7" fmla="*/ 110 h 1114"/>
              <a:gd name="T8" fmla="*/ 106 w 106"/>
              <a:gd name="T9" fmla="*/ 1114 h 1114"/>
            </a:gdLst>
            <a:ahLst/>
            <a:cxnLst>
              <a:cxn ang="0">
                <a:pos x="T0" y="T1"/>
              </a:cxn>
              <a:cxn ang="0">
                <a:pos x="T2" y="T3"/>
              </a:cxn>
              <a:cxn ang="0">
                <a:pos x="T4" y="T5"/>
              </a:cxn>
              <a:cxn ang="0">
                <a:pos x="T6" y="T7"/>
              </a:cxn>
              <a:cxn ang="0">
                <a:pos x="T8" y="T9"/>
              </a:cxn>
            </a:cxnLst>
            <a:rect l="0" t="0" r="r" b="b"/>
            <a:pathLst>
              <a:path w="106" h="1114">
                <a:moveTo>
                  <a:pt x="106" y="1114"/>
                </a:moveTo>
                <a:lnTo>
                  <a:pt x="0" y="1005"/>
                </a:lnTo>
                <a:lnTo>
                  <a:pt x="0" y="0"/>
                </a:lnTo>
                <a:lnTo>
                  <a:pt x="106" y="110"/>
                </a:lnTo>
                <a:lnTo>
                  <a:pt x="106" y="1114"/>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9231" name="Freeform 44">
            <a:extLst>
              <a:ext uri="{FF2B5EF4-FFF2-40B4-BE49-F238E27FC236}">
                <a16:creationId xmlns:a16="http://schemas.microsoft.com/office/drawing/2014/main" id="{7A62E32F-BB65-43A8-8EB5-92346890E5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8417402" y="635716"/>
            <a:ext cx="246459" cy="1742360"/>
          </a:xfrm>
          <a:custGeom>
            <a:avLst/>
            <a:gdLst>
              <a:gd name="T0" fmla="*/ 207 w 207"/>
              <a:gd name="T1" fmla="*/ 987 h 1114"/>
              <a:gd name="T2" fmla="*/ 0 w 207"/>
              <a:gd name="T3" fmla="*/ 1114 h 1114"/>
              <a:gd name="T4" fmla="*/ 0 w 207"/>
              <a:gd name="T5" fmla="*/ 127 h 1114"/>
              <a:gd name="T6" fmla="*/ 207 w 207"/>
              <a:gd name="T7" fmla="*/ 0 h 1114"/>
              <a:gd name="T8" fmla="*/ 207 w 207"/>
              <a:gd name="T9" fmla="*/ 987 h 1114"/>
            </a:gdLst>
            <a:ahLst/>
            <a:cxnLst>
              <a:cxn ang="0">
                <a:pos x="T0" y="T1"/>
              </a:cxn>
              <a:cxn ang="0">
                <a:pos x="T2" y="T3"/>
              </a:cxn>
              <a:cxn ang="0">
                <a:pos x="T4" y="T5"/>
              </a:cxn>
              <a:cxn ang="0">
                <a:pos x="T6" y="T7"/>
              </a:cxn>
              <a:cxn ang="0">
                <a:pos x="T8" y="T9"/>
              </a:cxn>
            </a:cxnLst>
            <a:rect l="0" t="0" r="r" b="b"/>
            <a:pathLst>
              <a:path w="207" h="1114">
                <a:moveTo>
                  <a:pt x="207" y="987"/>
                </a:moveTo>
                <a:lnTo>
                  <a:pt x="0" y="1114"/>
                </a:lnTo>
                <a:lnTo>
                  <a:pt x="0" y="127"/>
                </a:lnTo>
                <a:lnTo>
                  <a:pt x="207" y="0"/>
                </a:lnTo>
                <a:lnTo>
                  <a:pt x="207" y="987"/>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9233" name="Rectangle 9232">
            <a:extLst>
              <a:ext uri="{FF2B5EF4-FFF2-40B4-BE49-F238E27FC236}">
                <a16:creationId xmlns:a16="http://schemas.microsoft.com/office/drawing/2014/main" id="{14E91B64-9FCC-451E-AFB4-A827D63293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83041" y="635715"/>
            <a:ext cx="8180897" cy="1541457"/>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sp>
        <p:nvSpPr>
          <p:cNvPr id="9218" name="Rectangle 2"/>
          <p:cNvSpPr>
            <a:spLocks noGrp="1" noChangeArrowheads="1"/>
          </p:cNvSpPr>
          <p:nvPr>
            <p:ph type="title"/>
          </p:nvPr>
        </p:nvSpPr>
        <p:spPr>
          <a:xfrm>
            <a:off x="718879" y="800392"/>
            <a:ext cx="7698523" cy="1212102"/>
          </a:xfrm>
        </p:spPr>
        <p:txBody>
          <a:bodyPr vert="horz" lIns="91440" tIns="45720" rIns="91440" bIns="45720" rtlCol="0" anchor="ctr">
            <a:normAutofit/>
          </a:bodyPr>
          <a:lstStyle/>
          <a:p>
            <a:pPr defTabSz="914400"/>
            <a:r>
              <a:rPr lang="en-US" altLang="en-US" sz="3500" kern="1200">
                <a:solidFill>
                  <a:srgbClr val="FFFFFF"/>
                </a:solidFill>
                <a:latin typeface="+mj-lt"/>
                <a:ea typeface="+mj-ea"/>
                <a:cs typeface="+mj-cs"/>
              </a:rPr>
              <a:t>Focus Groups: Advantages </a:t>
            </a:r>
            <a:br>
              <a:rPr lang="en-US" altLang="en-US" sz="3500" kern="1200">
                <a:solidFill>
                  <a:srgbClr val="FFFFFF"/>
                </a:solidFill>
                <a:latin typeface="+mj-lt"/>
                <a:ea typeface="+mj-ea"/>
                <a:cs typeface="+mj-cs"/>
              </a:rPr>
            </a:br>
            <a:r>
              <a:rPr lang="en-US" altLang="en-US" sz="3500" kern="1200">
                <a:solidFill>
                  <a:srgbClr val="FFFFFF"/>
                </a:solidFill>
                <a:latin typeface="+mj-lt"/>
                <a:ea typeface="+mj-ea"/>
                <a:cs typeface="+mj-cs"/>
              </a:rPr>
              <a:t>(Sabo Flores, 2008, p. 105) </a:t>
            </a:r>
          </a:p>
        </p:txBody>
      </p:sp>
      <p:sp>
        <p:nvSpPr>
          <p:cNvPr id="7171" name="Rectangle 4"/>
          <p:cNvSpPr>
            <a:spLocks noGrp="1" noChangeArrowheads="1"/>
          </p:cNvSpPr>
          <p:nvPr>
            <p:ph sz="quarter" idx="13"/>
          </p:nvPr>
        </p:nvSpPr>
        <p:spPr>
          <a:xfrm>
            <a:off x="1025718" y="2490436"/>
            <a:ext cx="7281746" cy="3567173"/>
          </a:xfrm>
        </p:spPr>
        <p:txBody>
          <a:bodyPr vert="horz" lIns="91440" tIns="45720" rIns="91440" bIns="45720" rtlCol="0" anchor="ctr">
            <a:normAutofit/>
          </a:bodyPr>
          <a:lstStyle/>
          <a:p>
            <a:pPr marL="274320" indent="-228600" defTabSz="914400" fontAlgn="auto">
              <a:spcAft>
                <a:spcPts val="0"/>
              </a:spcAft>
              <a:defRPr/>
            </a:pPr>
            <a:r>
              <a:rPr lang="en-US" altLang="en-US"/>
              <a:t>Foster deep, rich data about the group members shared and differing thoughts or feelings</a:t>
            </a:r>
          </a:p>
          <a:p>
            <a:pPr marL="274320" indent="-228600" defTabSz="914400" fontAlgn="auto">
              <a:spcAft>
                <a:spcPts val="0"/>
              </a:spcAft>
              <a:defRPr/>
            </a:pPr>
            <a:r>
              <a:rPr lang="en-US" altLang="en-US"/>
              <a:t>Promote an understanding of the ways in which individuals are influenced by one another.</a:t>
            </a:r>
          </a:p>
          <a:p>
            <a:pPr marL="274320" indent="-228600" defTabSz="914400" fontAlgn="auto">
              <a:spcAft>
                <a:spcPts val="0"/>
              </a:spcAft>
              <a:defRPr/>
            </a:pPr>
            <a:r>
              <a:rPr lang="en-US" altLang="en-US"/>
              <a:t>Participants help remind each other of events. </a:t>
            </a:r>
          </a:p>
          <a:p>
            <a:pPr marL="274320" indent="-228600" defTabSz="914400" fontAlgn="auto">
              <a:spcAft>
                <a:spcPts val="0"/>
              </a:spcAft>
              <a:defRPr/>
            </a:pPr>
            <a:r>
              <a:rPr lang="en-US" altLang="en-US"/>
              <a:t>For people to talk and think more deeply about a topic</a:t>
            </a:r>
          </a:p>
          <a:p>
            <a:pPr marL="274320" indent="-228600" defTabSz="914400" fontAlgn="auto">
              <a:spcAft>
                <a:spcPts val="0"/>
              </a:spcAft>
              <a:defRPr/>
            </a:pPr>
            <a:r>
              <a:rPr lang="en-US" altLang="en-US"/>
              <a:t>Help builds trust </a:t>
            </a:r>
          </a:p>
          <a:p>
            <a:pPr marL="274320" indent="-228600" defTabSz="914400" fontAlgn="auto">
              <a:spcAft>
                <a:spcPts val="0"/>
              </a:spcAft>
              <a:defRPr/>
            </a:pPr>
            <a:r>
              <a:rPr lang="en-US" altLang="en-US"/>
              <a:t>Promote deeper understanding of perspectives and viewpoints </a:t>
            </a:r>
          </a:p>
          <a:p>
            <a:pPr marL="274320" indent="-228600" defTabSz="914400" fontAlgn="auto">
              <a:spcAft>
                <a:spcPts val="0"/>
              </a:spcAft>
              <a:defRPr/>
            </a:pPr>
            <a:r>
              <a:rPr lang="en-US" altLang="en-US"/>
              <a:t>Help develop recommendations and solutions</a:t>
            </a:r>
          </a:p>
          <a:p>
            <a:pPr marL="274320" indent="-228600" defTabSz="914400" fontAlgn="auto">
              <a:spcAft>
                <a:spcPts val="0"/>
              </a:spcAft>
              <a:defRPr/>
            </a:pPr>
            <a:endParaRPr lang="en-US" altLang="en-US"/>
          </a:p>
          <a:p>
            <a:pPr marL="274320" indent="-228600" defTabSz="914400" fontAlgn="auto">
              <a:spcAft>
                <a:spcPts val="0"/>
              </a:spcAft>
              <a:defRPr/>
            </a:pPr>
            <a:endParaRPr lang="en-US" altLang="en-US"/>
          </a:p>
        </p:txBody>
      </p:sp>
    </p:spTree>
    <p:extLst>
      <p:ext uri="{BB962C8B-B14F-4D97-AF65-F5344CB8AC3E}">
        <p14:creationId xmlns:p14="http://schemas.microsoft.com/office/powerpoint/2010/main" val="1156540984"/>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248" name="Rectangle 10247">
            <a:extLst>
              <a:ext uri="{FF2B5EF4-FFF2-40B4-BE49-F238E27FC236}">
                <a16:creationId xmlns:a16="http://schemas.microsoft.com/office/drawing/2014/main" id="{827B839B-9ADE-406B-8590-F1CAEDED45A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250" name="Freeform 45">
            <a:extLst>
              <a:ext uri="{FF2B5EF4-FFF2-40B4-BE49-F238E27FC236}">
                <a16:creationId xmlns:a16="http://schemas.microsoft.com/office/drawing/2014/main" id="{CFE45BF0-46DB-408C-B5F7-7B11716805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307282" y="1022350"/>
            <a:ext cx="532209" cy="2095501"/>
          </a:xfrm>
          <a:custGeom>
            <a:avLst/>
            <a:gdLst>
              <a:gd name="T0" fmla="*/ 447 w 447"/>
              <a:gd name="T1" fmla="*/ 1363 h 1363"/>
              <a:gd name="T2" fmla="*/ 0 w 447"/>
              <a:gd name="T3" fmla="*/ 987 h 1363"/>
              <a:gd name="T4" fmla="*/ 0 w 447"/>
              <a:gd name="T5" fmla="*/ 0 h 1363"/>
              <a:gd name="T6" fmla="*/ 447 w 447"/>
              <a:gd name="T7" fmla="*/ 376 h 1363"/>
              <a:gd name="T8" fmla="*/ 447 w 447"/>
              <a:gd name="T9" fmla="*/ 1363 h 1363"/>
            </a:gdLst>
            <a:ahLst/>
            <a:cxnLst>
              <a:cxn ang="0">
                <a:pos x="T0" y="T1"/>
              </a:cxn>
              <a:cxn ang="0">
                <a:pos x="T2" y="T3"/>
              </a:cxn>
              <a:cxn ang="0">
                <a:pos x="T4" y="T5"/>
              </a:cxn>
              <a:cxn ang="0">
                <a:pos x="T6" y="T7"/>
              </a:cxn>
              <a:cxn ang="0">
                <a:pos x="T8" y="T9"/>
              </a:cxn>
            </a:cxnLst>
            <a:rect l="0" t="0" r="r" b="b"/>
            <a:pathLst>
              <a:path w="447" h="1363">
                <a:moveTo>
                  <a:pt x="447" y="1363"/>
                </a:moveTo>
                <a:lnTo>
                  <a:pt x="0" y="987"/>
                </a:lnTo>
                <a:lnTo>
                  <a:pt x="0" y="0"/>
                </a:lnTo>
                <a:lnTo>
                  <a:pt x="447" y="376"/>
                </a:lnTo>
                <a:lnTo>
                  <a:pt x="447" y="1363"/>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0252" name="Freeform 46">
            <a:extLst>
              <a:ext uri="{FF2B5EF4-FFF2-40B4-BE49-F238E27FC236}">
                <a16:creationId xmlns:a16="http://schemas.microsoft.com/office/drawing/2014/main" id="{2AEBC8F2-97B1-41B4-93F1-2D289E197F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307282" y="837744"/>
            <a:ext cx="302419" cy="1705431"/>
          </a:xfrm>
          <a:custGeom>
            <a:avLst/>
            <a:gdLst>
              <a:gd name="T0" fmla="*/ 254 w 254"/>
              <a:gd name="T1" fmla="*/ 987 h 1109"/>
              <a:gd name="T2" fmla="*/ 0 w 254"/>
              <a:gd name="T3" fmla="*/ 1109 h 1109"/>
              <a:gd name="T4" fmla="*/ 0 w 254"/>
              <a:gd name="T5" fmla="*/ 119 h 1109"/>
              <a:gd name="T6" fmla="*/ 254 w 254"/>
              <a:gd name="T7" fmla="*/ 0 h 1109"/>
              <a:gd name="T8" fmla="*/ 254 w 254"/>
              <a:gd name="T9" fmla="*/ 987 h 1109"/>
            </a:gdLst>
            <a:ahLst/>
            <a:cxnLst>
              <a:cxn ang="0">
                <a:pos x="T0" y="T1"/>
              </a:cxn>
              <a:cxn ang="0">
                <a:pos x="T2" y="T3"/>
              </a:cxn>
              <a:cxn ang="0">
                <a:pos x="T4" y="T5"/>
              </a:cxn>
              <a:cxn ang="0">
                <a:pos x="T6" y="T7"/>
              </a:cxn>
              <a:cxn ang="0">
                <a:pos x="T8" y="T9"/>
              </a:cxn>
            </a:cxnLst>
            <a:rect l="0" t="0" r="r" b="b"/>
            <a:pathLst>
              <a:path w="254" h="1109">
                <a:moveTo>
                  <a:pt x="254" y="987"/>
                </a:moveTo>
                <a:lnTo>
                  <a:pt x="0" y="1109"/>
                </a:lnTo>
                <a:lnTo>
                  <a:pt x="0" y="119"/>
                </a:lnTo>
                <a:lnTo>
                  <a:pt x="254" y="0"/>
                </a:lnTo>
                <a:lnTo>
                  <a:pt x="254" y="98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0254" name="Freeform 47">
            <a:extLst>
              <a:ext uri="{FF2B5EF4-FFF2-40B4-BE49-F238E27FC236}">
                <a16:creationId xmlns:a16="http://schemas.microsoft.com/office/drawing/2014/main" id="{472E3A19-F5D5-48FC-BB9C-48C2F68F59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83495" y="640894"/>
            <a:ext cx="126206" cy="1713195"/>
          </a:xfrm>
          <a:custGeom>
            <a:avLst/>
            <a:gdLst>
              <a:gd name="T0" fmla="*/ 106 w 106"/>
              <a:gd name="T1" fmla="*/ 1114 h 1114"/>
              <a:gd name="T2" fmla="*/ 0 w 106"/>
              <a:gd name="T3" fmla="*/ 1005 h 1114"/>
              <a:gd name="T4" fmla="*/ 0 w 106"/>
              <a:gd name="T5" fmla="*/ 0 h 1114"/>
              <a:gd name="T6" fmla="*/ 106 w 106"/>
              <a:gd name="T7" fmla="*/ 110 h 1114"/>
              <a:gd name="T8" fmla="*/ 106 w 106"/>
              <a:gd name="T9" fmla="*/ 1114 h 1114"/>
            </a:gdLst>
            <a:ahLst/>
            <a:cxnLst>
              <a:cxn ang="0">
                <a:pos x="T0" y="T1"/>
              </a:cxn>
              <a:cxn ang="0">
                <a:pos x="T2" y="T3"/>
              </a:cxn>
              <a:cxn ang="0">
                <a:pos x="T4" y="T5"/>
              </a:cxn>
              <a:cxn ang="0">
                <a:pos x="T6" y="T7"/>
              </a:cxn>
              <a:cxn ang="0">
                <a:pos x="T8" y="T9"/>
              </a:cxn>
            </a:cxnLst>
            <a:rect l="0" t="0" r="r" b="b"/>
            <a:pathLst>
              <a:path w="106" h="1114">
                <a:moveTo>
                  <a:pt x="106" y="1114"/>
                </a:moveTo>
                <a:lnTo>
                  <a:pt x="0" y="1005"/>
                </a:lnTo>
                <a:lnTo>
                  <a:pt x="0" y="0"/>
                </a:lnTo>
                <a:lnTo>
                  <a:pt x="106" y="110"/>
                </a:lnTo>
                <a:lnTo>
                  <a:pt x="106" y="1114"/>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0256" name="Freeform 44">
            <a:extLst>
              <a:ext uri="{FF2B5EF4-FFF2-40B4-BE49-F238E27FC236}">
                <a16:creationId xmlns:a16="http://schemas.microsoft.com/office/drawing/2014/main" id="{7A62E32F-BB65-43A8-8EB5-92346890E5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8417402" y="635716"/>
            <a:ext cx="246459" cy="1742360"/>
          </a:xfrm>
          <a:custGeom>
            <a:avLst/>
            <a:gdLst>
              <a:gd name="T0" fmla="*/ 207 w 207"/>
              <a:gd name="T1" fmla="*/ 987 h 1114"/>
              <a:gd name="T2" fmla="*/ 0 w 207"/>
              <a:gd name="T3" fmla="*/ 1114 h 1114"/>
              <a:gd name="T4" fmla="*/ 0 w 207"/>
              <a:gd name="T5" fmla="*/ 127 h 1114"/>
              <a:gd name="T6" fmla="*/ 207 w 207"/>
              <a:gd name="T7" fmla="*/ 0 h 1114"/>
              <a:gd name="T8" fmla="*/ 207 w 207"/>
              <a:gd name="T9" fmla="*/ 987 h 1114"/>
            </a:gdLst>
            <a:ahLst/>
            <a:cxnLst>
              <a:cxn ang="0">
                <a:pos x="T0" y="T1"/>
              </a:cxn>
              <a:cxn ang="0">
                <a:pos x="T2" y="T3"/>
              </a:cxn>
              <a:cxn ang="0">
                <a:pos x="T4" y="T5"/>
              </a:cxn>
              <a:cxn ang="0">
                <a:pos x="T6" y="T7"/>
              </a:cxn>
              <a:cxn ang="0">
                <a:pos x="T8" y="T9"/>
              </a:cxn>
            </a:cxnLst>
            <a:rect l="0" t="0" r="r" b="b"/>
            <a:pathLst>
              <a:path w="207" h="1114">
                <a:moveTo>
                  <a:pt x="207" y="987"/>
                </a:moveTo>
                <a:lnTo>
                  <a:pt x="0" y="1114"/>
                </a:lnTo>
                <a:lnTo>
                  <a:pt x="0" y="127"/>
                </a:lnTo>
                <a:lnTo>
                  <a:pt x="207" y="0"/>
                </a:lnTo>
                <a:lnTo>
                  <a:pt x="207" y="987"/>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0258" name="Rectangle 10257">
            <a:extLst>
              <a:ext uri="{FF2B5EF4-FFF2-40B4-BE49-F238E27FC236}">
                <a16:creationId xmlns:a16="http://schemas.microsoft.com/office/drawing/2014/main" id="{14E91B64-9FCC-451E-AFB4-A827D63293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83041" y="635715"/>
            <a:ext cx="8180897" cy="1541457"/>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sp>
        <p:nvSpPr>
          <p:cNvPr id="10242" name="Title 1"/>
          <p:cNvSpPr>
            <a:spLocks noGrp="1"/>
          </p:cNvSpPr>
          <p:nvPr>
            <p:ph type="title"/>
          </p:nvPr>
        </p:nvSpPr>
        <p:spPr>
          <a:xfrm>
            <a:off x="718879" y="800392"/>
            <a:ext cx="7698523" cy="1212102"/>
          </a:xfrm>
        </p:spPr>
        <p:txBody>
          <a:bodyPr vert="horz" lIns="91440" tIns="45720" rIns="91440" bIns="45720" rtlCol="0" anchor="ctr">
            <a:normAutofit/>
          </a:bodyPr>
          <a:lstStyle/>
          <a:p>
            <a:pPr defTabSz="914400"/>
            <a:r>
              <a:rPr lang="en-US" altLang="en-US" sz="3500" kern="1200">
                <a:solidFill>
                  <a:srgbClr val="FFFFFF"/>
                </a:solidFill>
                <a:latin typeface="+mj-lt"/>
                <a:ea typeface="+mj-ea"/>
                <a:cs typeface="+mj-cs"/>
              </a:rPr>
              <a:t>Focus Groups: Disadvantages</a:t>
            </a:r>
            <a:br>
              <a:rPr lang="en-US" altLang="en-US" sz="3500" kern="1200">
                <a:solidFill>
                  <a:srgbClr val="FFFFFF"/>
                </a:solidFill>
                <a:latin typeface="+mj-lt"/>
                <a:ea typeface="+mj-ea"/>
                <a:cs typeface="+mj-cs"/>
              </a:rPr>
            </a:br>
            <a:r>
              <a:rPr lang="en-US" altLang="en-US" sz="3500" kern="1200">
                <a:solidFill>
                  <a:srgbClr val="FFFFFF"/>
                </a:solidFill>
                <a:latin typeface="+mj-lt"/>
                <a:ea typeface="+mj-ea"/>
                <a:cs typeface="+mj-cs"/>
              </a:rPr>
              <a:t>(Sabo Flores, 2008, p. 105)</a:t>
            </a:r>
            <a:endParaRPr lang="en-US" altLang="cy-GB" sz="3500" kern="1200">
              <a:solidFill>
                <a:srgbClr val="FFFFFF"/>
              </a:solidFill>
              <a:latin typeface="+mj-lt"/>
              <a:ea typeface="+mj-ea"/>
              <a:cs typeface="+mj-cs"/>
            </a:endParaRPr>
          </a:p>
        </p:txBody>
      </p:sp>
      <p:sp>
        <p:nvSpPr>
          <p:cNvPr id="10243" name="Content Placeholder 2"/>
          <p:cNvSpPr>
            <a:spLocks noGrp="1"/>
          </p:cNvSpPr>
          <p:nvPr>
            <p:ph sz="quarter" idx="13"/>
          </p:nvPr>
        </p:nvSpPr>
        <p:spPr>
          <a:xfrm>
            <a:off x="1025718" y="2490436"/>
            <a:ext cx="7281746" cy="3567173"/>
          </a:xfrm>
        </p:spPr>
        <p:txBody>
          <a:bodyPr vert="horz" lIns="91440" tIns="45720" rIns="91440" bIns="45720" rtlCol="0" anchor="ctr">
            <a:normAutofit/>
          </a:bodyPr>
          <a:lstStyle/>
          <a:p>
            <a:pPr indent="-228600" defTabSz="914400">
              <a:buClr>
                <a:srgbClr val="AA2B1E"/>
              </a:buClr>
            </a:pPr>
            <a:r>
              <a:rPr lang="en-US" altLang="en-US"/>
              <a:t>Participants must be chosen carefully (small groups of either very similar or very different individuals). </a:t>
            </a:r>
          </a:p>
          <a:p>
            <a:pPr indent="-228600" defTabSz="914400">
              <a:buClr>
                <a:srgbClr val="AA2B1E"/>
              </a:buClr>
            </a:pPr>
            <a:r>
              <a:rPr lang="en-US" altLang="en-US"/>
              <a:t>Difficult to run if there are too many conflicting opinons.</a:t>
            </a:r>
          </a:p>
          <a:p>
            <a:pPr indent="-228600" defTabSz="914400">
              <a:buClr>
                <a:srgbClr val="AA2B1E"/>
              </a:buClr>
            </a:pPr>
            <a:r>
              <a:rPr lang="en-US" altLang="en-US"/>
              <a:t>Data difficult to analyse and summarise</a:t>
            </a:r>
          </a:p>
          <a:p>
            <a:pPr indent="-228600" defTabSz="914400">
              <a:buClr>
                <a:srgbClr val="AA2B1E"/>
              </a:buClr>
            </a:pPr>
            <a:r>
              <a:rPr lang="en-US" altLang="en-US"/>
              <a:t>Not effective for exploring individuals views and perspectives</a:t>
            </a:r>
            <a:endParaRPr lang="en-US" altLang="cy-GB"/>
          </a:p>
        </p:txBody>
      </p:sp>
    </p:spTree>
    <p:extLst>
      <p:ext uri="{BB962C8B-B14F-4D97-AF65-F5344CB8AC3E}">
        <p14:creationId xmlns:p14="http://schemas.microsoft.com/office/powerpoint/2010/main" val="1472383527"/>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272" name="Rectangle 11271">
            <a:extLst>
              <a:ext uri="{FF2B5EF4-FFF2-40B4-BE49-F238E27FC236}">
                <a16:creationId xmlns:a16="http://schemas.microsoft.com/office/drawing/2014/main" id="{76EFD3D9-44F0-4267-BCC1-1613E79D82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274" name="Freeform 6">
            <a:extLst>
              <a:ext uri="{FF2B5EF4-FFF2-40B4-BE49-F238E27FC236}">
                <a16:creationId xmlns:a16="http://schemas.microsoft.com/office/drawing/2014/main" id="{A779A851-95D6-41AF-937A-B0E4B7F6FA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3106623" y="900814"/>
            <a:ext cx="569713" cy="5710965"/>
          </a:xfrm>
          <a:custGeom>
            <a:avLst/>
            <a:gdLst>
              <a:gd name="T0" fmla="*/ 414 w 414"/>
              <a:gd name="T1" fmla="*/ 2447 h 2447"/>
              <a:gd name="T2" fmla="*/ 0 w 414"/>
              <a:gd name="T3" fmla="*/ 2247 h 2447"/>
              <a:gd name="T4" fmla="*/ 0 w 414"/>
              <a:gd name="T5" fmla="*/ 0 h 2447"/>
              <a:gd name="T6" fmla="*/ 414 w 414"/>
              <a:gd name="T7" fmla="*/ 200 h 2447"/>
              <a:gd name="T8" fmla="*/ 414 w 414"/>
              <a:gd name="T9" fmla="*/ 2447 h 2447"/>
            </a:gdLst>
            <a:ahLst/>
            <a:cxnLst>
              <a:cxn ang="0">
                <a:pos x="T0" y="T1"/>
              </a:cxn>
              <a:cxn ang="0">
                <a:pos x="T2" y="T3"/>
              </a:cxn>
              <a:cxn ang="0">
                <a:pos x="T4" y="T5"/>
              </a:cxn>
              <a:cxn ang="0">
                <a:pos x="T6" y="T7"/>
              </a:cxn>
              <a:cxn ang="0">
                <a:pos x="T8" y="T9"/>
              </a:cxn>
            </a:cxnLst>
            <a:rect l="0" t="0" r="r" b="b"/>
            <a:pathLst>
              <a:path w="414" h="2447">
                <a:moveTo>
                  <a:pt x="414" y="2447"/>
                </a:moveTo>
                <a:lnTo>
                  <a:pt x="0" y="2247"/>
                </a:lnTo>
                <a:lnTo>
                  <a:pt x="0" y="0"/>
                </a:lnTo>
                <a:lnTo>
                  <a:pt x="414" y="200"/>
                </a:lnTo>
                <a:lnTo>
                  <a:pt x="414" y="244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1276" name="Freeform 7">
            <a:extLst>
              <a:ext uri="{FF2B5EF4-FFF2-40B4-BE49-F238E27FC236}">
                <a16:creationId xmlns:a16="http://schemas.microsoft.com/office/drawing/2014/main" id="{953FB2E7-B6CB-429C-81EB-D9516D6D5C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3108327" y="633165"/>
            <a:ext cx="361991" cy="5521414"/>
          </a:xfrm>
          <a:custGeom>
            <a:avLst/>
            <a:gdLst>
              <a:gd name="T0" fmla="*/ 209 w 209"/>
              <a:gd name="T1" fmla="*/ 2246 h 2358"/>
              <a:gd name="T2" fmla="*/ 0 w 209"/>
              <a:gd name="T3" fmla="*/ 2358 h 2358"/>
              <a:gd name="T4" fmla="*/ 0 w 209"/>
              <a:gd name="T5" fmla="*/ 111 h 2358"/>
              <a:gd name="T6" fmla="*/ 209 w 209"/>
              <a:gd name="T7" fmla="*/ 0 h 2358"/>
              <a:gd name="T8" fmla="*/ 209 w 209"/>
              <a:gd name="T9" fmla="*/ 2246 h 2358"/>
            </a:gdLst>
            <a:ahLst/>
            <a:cxnLst>
              <a:cxn ang="0">
                <a:pos x="T0" y="T1"/>
              </a:cxn>
              <a:cxn ang="0">
                <a:pos x="T2" y="T3"/>
              </a:cxn>
              <a:cxn ang="0">
                <a:pos x="T4" y="T5"/>
              </a:cxn>
              <a:cxn ang="0">
                <a:pos x="T6" y="T7"/>
              </a:cxn>
              <a:cxn ang="0">
                <a:pos x="T8" y="T9"/>
              </a:cxn>
            </a:cxnLst>
            <a:rect l="0" t="0" r="r" b="b"/>
            <a:pathLst>
              <a:path w="209" h="2358">
                <a:moveTo>
                  <a:pt x="209" y="2246"/>
                </a:moveTo>
                <a:lnTo>
                  <a:pt x="0" y="2358"/>
                </a:lnTo>
                <a:lnTo>
                  <a:pt x="0" y="111"/>
                </a:lnTo>
                <a:lnTo>
                  <a:pt x="209" y="0"/>
                </a:lnTo>
                <a:lnTo>
                  <a:pt x="209" y="2246"/>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1278" name="Freeform: Shape 11277">
            <a:extLst>
              <a:ext uri="{FF2B5EF4-FFF2-40B4-BE49-F238E27FC236}">
                <a16:creationId xmlns:a16="http://schemas.microsoft.com/office/drawing/2014/main" id="{2EC40DB1-B719-4A13-9A4D-0966B4B278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5965" y="636723"/>
            <a:ext cx="3000047" cy="5257799"/>
          </a:xfrm>
          <a:custGeom>
            <a:avLst/>
            <a:gdLst>
              <a:gd name="connsiteX0" fmla="*/ 0 w 4634682"/>
              <a:gd name="connsiteY0" fmla="*/ 0 h 5257799"/>
              <a:gd name="connsiteX1" fmla="*/ 4634682 w 4634682"/>
              <a:gd name="connsiteY1" fmla="*/ 0 h 5257799"/>
              <a:gd name="connsiteX2" fmla="*/ 4634682 w 4634682"/>
              <a:gd name="connsiteY2" fmla="*/ 5257799 h 5257799"/>
              <a:gd name="connsiteX3" fmla="*/ 0 w 4634682"/>
              <a:gd name="connsiteY3" fmla="*/ 5257799 h 5257799"/>
            </a:gdLst>
            <a:ahLst/>
            <a:cxnLst>
              <a:cxn ang="0">
                <a:pos x="connsiteX0" y="connsiteY0"/>
              </a:cxn>
              <a:cxn ang="0">
                <a:pos x="connsiteX1" y="connsiteY1"/>
              </a:cxn>
              <a:cxn ang="0">
                <a:pos x="connsiteX2" y="connsiteY2"/>
              </a:cxn>
              <a:cxn ang="0">
                <a:pos x="connsiteX3" y="connsiteY3"/>
              </a:cxn>
            </a:cxnLst>
            <a:rect l="l" t="t" r="r" b="b"/>
            <a:pathLst>
              <a:path w="4634682" h="5257799">
                <a:moveTo>
                  <a:pt x="0" y="0"/>
                </a:moveTo>
                <a:lnTo>
                  <a:pt x="4634682" y="0"/>
                </a:lnTo>
                <a:lnTo>
                  <a:pt x="4634682" y="5257799"/>
                </a:lnTo>
                <a:lnTo>
                  <a:pt x="0" y="5257799"/>
                </a:lnTo>
                <a:close/>
              </a:path>
            </a:pathLst>
          </a:custGeom>
          <a:solidFill>
            <a:schemeClr val="accent1">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1266" name="Rectangle 2"/>
          <p:cNvSpPr>
            <a:spLocks noGrp="1" noChangeArrowheads="1"/>
          </p:cNvSpPr>
          <p:nvPr>
            <p:ph type="title"/>
          </p:nvPr>
        </p:nvSpPr>
        <p:spPr>
          <a:xfrm>
            <a:off x="701154" y="982272"/>
            <a:ext cx="2541314" cy="4560970"/>
          </a:xfrm>
        </p:spPr>
        <p:txBody>
          <a:bodyPr vert="horz" lIns="91440" tIns="45720" rIns="91440" bIns="45720" rtlCol="0" anchor="ctr">
            <a:normAutofit/>
          </a:bodyPr>
          <a:lstStyle/>
          <a:p>
            <a:pPr defTabSz="914400"/>
            <a:r>
              <a:rPr lang="en-US" altLang="en-US" sz="3500" kern="1200">
                <a:solidFill>
                  <a:srgbClr val="FFFFFF"/>
                </a:solidFill>
                <a:latin typeface="+mj-lt"/>
                <a:ea typeface="+mj-ea"/>
                <a:cs typeface="+mj-cs"/>
              </a:rPr>
              <a:t>Carrying out a Focus Group</a:t>
            </a:r>
          </a:p>
        </p:txBody>
      </p:sp>
      <p:sp>
        <p:nvSpPr>
          <p:cNvPr id="11280" name="Rectangle 8">
            <a:extLst>
              <a:ext uri="{FF2B5EF4-FFF2-40B4-BE49-F238E27FC236}">
                <a16:creationId xmlns:a16="http://schemas.microsoft.com/office/drawing/2014/main" id="{82211336-CFF3-412D-868A-6679C1004C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3676336" y="1352302"/>
            <a:ext cx="4991698" cy="5251646"/>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sp>
        <p:nvSpPr>
          <p:cNvPr id="11267" name="Rectangle 3"/>
          <p:cNvSpPr>
            <a:spLocks noGrp="1" noChangeArrowheads="1"/>
          </p:cNvSpPr>
          <p:nvPr>
            <p:ph sz="quarter" idx="13"/>
          </p:nvPr>
        </p:nvSpPr>
        <p:spPr>
          <a:xfrm>
            <a:off x="3916396" y="1719618"/>
            <a:ext cx="4461623" cy="4334629"/>
          </a:xfrm>
        </p:spPr>
        <p:txBody>
          <a:bodyPr vert="horz" lIns="91440" tIns="45720" rIns="91440" bIns="45720" rtlCol="0" anchor="ctr">
            <a:normAutofit/>
          </a:bodyPr>
          <a:lstStyle/>
          <a:p>
            <a:pPr indent="-228600" defTabSz="914400"/>
            <a:r>
              <a:rPr lang="en-US" altLang="en-US" dirty="0">
                <a:solidFill>
                  <a:srgbClr val="FEFFFF"/>
                </a:solidFill>
              </a:rPr>
              <a:t>Develop  a guide or protocol</a:t>
            </a:r>
          </a:p>
          <a:p>
            <a:pPr lvl="1" indent="-228600" defTabSz="914400"/>
            <a:r>
              <a:rPr lang="en-US" altLang="en-US" sz="2100" dirty="0">
                <a:solidFill>
                  <a:srgbClr val="FEFFFF"/>
                </a:solidFill>
              </a:rPr>
              <a:t>Create a set of questions </a:t>
            </a:r>
          </a:p>
          <a:p>
            <a:pPr lvl="2" indent="-228600" defTabSz="914400"/>
            <a:r>
              <a:rPr lang="en-US" altLang="en-US" sz="2100" dirty="0">
                <a:solidFill>
                  <a:srgbClr val="FEFFFF"/>
                </a:solidFill>
              </a:rPr>
              <a:t>Demographic information should be filled in (name, age, sex, nationality </a:t>
            </a:r>
            <a:r>
              <a:rPr lang="en-US" altLang="en-US" sz="2100" dirty="0" err="1">
                <a:solidFill>
                  <a:srgbClr val="FEFFFF"/>
                </a:solidFill>
              </a:rPr>
              <a:t>etc</a:t>
            </a:r>
            <a:r>
              <a:rPr lang="en-US" altLang="en-US" sz="2100" dirty="0">
                <a:solidFill>
                  <a:srgbClr val="FEFFFF"/>
                </a:solidFill>
              </a:rPr>
              <a:t>…)</a:t>
            </a:r>
          </a:p>
          <a:p>
            <a:pPr lvl="2" indent="-228600" defTabSz="914400"/>
            <a:r>
              <a:rPr lang="en-US" altLang="en-US" sz="2100" dirty="0">
                <a:solidFill>
                  <a:srgbClr val="FEFFFF"/>
                </a:solidFill>
              </a:rPr>
              <a:t>Begin with very simple questions</a:t>
            </a:r>
          </a:p>
          <a:p>
            <a:pPr lvl="2" indent="-228600" defTabSz="914400"/>
            <a:r>
              <a:rPr lang="en-US" altLang="en-US" sz="2100" dirty="0">
                <a:solidFill>
                  <a:srgbClr val="FEFFFF"/>
                </a:solidFill>
              </a:rPr>
              <a:t>Keep questions open not closed e.g. avoid yes or no answers.</a:t>
            </a:r>
          </a:p>
          <a:p>
            <a:pPr lvl="2" indent="-228600" defTabSz="914400"/>
            <a:endParaRPr lang="en-US" altLang="en-US" sz="2100" dirty="0">
              <a:solidFill>
                <a:srgbClr val="FEFFFF"/>
              </a:solidFill>
            </a:endParaRPr>
          </a:p>
          <a:p>
            <a:pPr lvl="1" indent="-228600" defTabSz="914400"/>
            <a:endParaRPr lang="en-US" altLang="en-US" sz="2100" dirty="0">
              <a:solidFill>
                <a:srgbClr val="FEFFFF"/>
              </a:solidFill>
            </a:endParaRPr>
          </a:p>
        </p:txBody>
      </p:sp>
    </p:spTree>
    <p:extLst>
      <p:ext uri="{BB962C8B-B14F-4D97-AF65-F5344CB8AC3E}">
        <p14:creationId xmlns:p14="http://schemas.microsoft.com/office/powerpoint/2010/main" val="3201696616"/>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296" name="Rectangle 12295">
            <a:extLst>
              <a:ext uri="{FF2B5EF4-FFF2-40B4-BE49-F238E27FC236}">
                <a16:creationId xmlns:a16="http://schemas.microsoft.com/office/drawing/2014/main" id="{76EFD3D9-44F0-4267-BCC1-1613E79D82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298" name="Freeform 6">
            <a:extLst>
              <a:ext uri="{FF2B5EF4-FFF2-40B4-BE49-F238E27FC236}">
                <a16:creationId xmlns:a16="http://schemas.microsoft.com/office/drawing/2014/main" id="{A779A851-95D6-41AF-937A-B0E4B7F6FA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3106623" y="900814"/>
            <a:ext cx="569713" cy="5710965"/>
          </a:xfrm>
          <a:custGeom>
            <a:avLst/>
            <a:gdLst>
              <a:gd name="T0" fmla="*/ 414 w 414"/>
              <a:gd name="T1" fmla="*/ 2447 h 2447"/>
              <a:gd name="T2" fmla="*/ 0 w 414"/>
              <a:gd name="T3" fmla="*/ 2247 h 2447"/>
              <a:gd name="T4" fmla="*/ 0 w 414"/>
              <a:gd name="T5" fmla="*/ 0 h 2447"/>
              <a:gd name="T6" fmla="*/ 414 w 414"/>
              <a:gd name="T7" fmla="*/ 200 h 2447"/>
              <a:gd name="T8" fmla="*/ 414 w 414"/>
              <a:gd name="T9" fmla="*/ 2447 h 2447"/>
            </a:gdLst>
            <a:ahLst/>
            <a:cxnLst>
              <a:cxn ang="0">
                <a:pos x="T0" y="T1"/>
              </a:cxn>
              <a:cxn ang="0">
                <a:pos x="T2" y="T3"/>
              </a:cxn>
              <a:cxn ang="0">
                <a:pos x="T4" y="T5"/>
              </a:cxn>
              <a:cxn ang="0">
                <a:pos x="T6" y="T7"/>
              </a:cxn>
              <a:cxn ang="0">
                <a:pos x="T8" y="T9"/>
              </a:cxn>
            </a:cxnLst>
            <a:rect l="0" t="0" r="r" b="b"/>
            <a:pathLst>
              <a:path w="414" h="2447">
                <a:moveTo>
                  <a:pt x="414" y="2447"/>
                </a:moveTo>
                <a:lnTo>
                  <a:pt x="0" y="2247"/>
                </a:lnTo>
                <a:lnTo>
                  <a:pt x="0" y="0"/>
                </a:lnTo>
                <a:lnTo>
                  <a:pt x="414" y="200"/>
                </a:lnTo>
                <a:lnTo>
                  <a:pt x="414" y="244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2300" name="Freeform 7">
            <a:extLst>
              <a:ext uri="{FF2B5EF4-FFF2-40B4-BE49-F238E27FC236}">
                <a16:creationId xmlns:a16="http://schemas.microsoft.com/office/drawing/2014/main" id="{953FB2E7-B6CB-429C-81EB-D9516D6D5C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3108327" y="633165"/>
            <a:ext cx="361991" cy="5521414"/>
          </a:xfrm>
          <a:custGeom>
            <a:avLst/>
            <a:gdLst>
              <a:gd name="T0" fmla="*/ 209 w 209"/>
              <a:gd name="T1" fmla="*/ 2246 h 2358"/>
              <a:gd name="T2" fmla="*/ 0 w 209"/>
              <a:gd name="T3" fmla="*/ 2358 h 2358"/>
              <a:gd name="T4" fmla="*/ 0 w 209"/>
              <a:gd name="T5" fmla="*/ 111 h 2358"/>
              <a:gd name="T6" fmla="*/ 209 w 209"/>
              <a:gd name="T7" fmla="*/ 0 h 2358"/>
              <a:gd name="T8" fmla="*/ 209 w 209"/>
              <a:gd name="T9" fmla="*/ 2246 h 2358"/>
            </a:gdLst>
            <a:ahLst/>
            <a:cxnLst>
              <a:cxn ang="0">
                <a:pos x="T0" y="T1"/>
              </a:cxn>
              <a:cxn ang="0">
                <a:pos x="T2" y="T3"/>
              </a:cxn>
              <a:cxn ang="0">
                <a:pos x="T4" y="T5"/>
              </a:cxn>
              <a:cxn ang="0">
                <a:pos x="T6" y="T7"/>
              </a:cxn>
              <a:cxn ang="0">
                <a:pos x="T8" y="T9"/>
              </a:cxn>
            </a:cxnLst>
            <a:rect l="0" t="0" r="r" b="b"/>
            <a:pathLst>
              <a:path w="209" h="2358">
                <a:moveTo>
                  <a:pt x="209" y="2246"/>
                </a:moveTo>
                <a:lnTo>
                  <a:pt x="0" y="2358"/>
                </a:lnTo>
                <a:lnTo>
                  <a:pt x="0" y="111"/>
                </a:lnTo>
                <a:lnTo>
                  <a:pt x="209" y="0"/>
                </a:lnTo>
                <a:lnTo>
                  <a:pt x="209" y="2246"/>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2302" name="Freeform: Shape 12301">
            <a:extLst>
              <a:ext uri="{FF2B5EF4-FFF2-40B4-BE49-F238E27FC236}">
                <a16:creationId xmlns:a16="http://schemas.microsoft.com/office/drawing/2014/main" id="{2EC40DB1-B719-4A13-9A4D-0966B4B278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5965" y="636723"/>
            <a:ext cx="3000047" cy="5257799"/>
          </a:xfrm>
          <a:custGeom>
            <a:avLst/>
            <a:gdLst>
              <a:gd name="connsiteX0" fmla="*/ 0 w 4634682"/>
              <a:gd name="connsiteY0" fmla="*/ 0 h 5257799"/>
              <a:gd name="connsiteX1" fmla="*/ 4634682 w 4634682"/>
              <a:gd name="connsiteY1" fmla="*/ 0 h 5257799"/>
              <a:gd name="connsiteX2" fmla="*/ 4634682 w 4634682"/>
              <a:gd name="connsiteY2" fmla="*/ 5257799 h 5257799"/>
              <a:gd name="connsiteX3" fmla="*/ 0 w 4634682"/>
              <a:gd name="connsiteY3" fmla="*/ 5257799 h 5257799"/>
            </a:gdLst>
            <a:ahLst/>
            <a:cxnLst>
              <a:cxn ang="0">
                <a:pos x="connsiteX0" y="connsiteY0"/>
              </a:cxn>
              <a:cxn ang="0">
                <a:pos x="connsiteX1" y="connsiteY1"/>
              </a:cxn>
              <a:cxn ang="0">
                <a:pos x="connsiteX2" y="connsiteY2"/>
              </a:cxn>
              <a:cxn ang="0">
                <a:pos x="connsiteX3" y="connsiteY3"/>
              </a:cxn>
            </a:cxnLst>
            <a:rect l="l" t="t" r="r" b="b"/>
            <a:pathLst>
              <a:path w="4634682" h="5257799">
                <a:moveTo>
                  <a:pt x="0" y="0"/>
                </a:moveTo>
                <a:lnTo>
                  <a:pt x="4634682" y="0"/>
                </a:lnTo>
                <a:lnTo>
                  <a:pt x="4634682" y="5257799"/>
                </a:lnTo>
                <a:lnTo>
                  <a:pt x="0" y="5257799"/>
                </a:lnTo>
                <a:close/>
              </a:path>
            </a:pathLst>
          </a:custGeom>
          <a:solidFill>
            <a:schemeClr val="accent1">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2290" name="Rectangle 2"/>
          <p:cNvSpPr>
            <a:spLocks noGrp="1" noChangeArrowheads="1"/>
          </p:cNvSpPr>
          <p:nvPr>
            <p:ph type="title"/>
          </p:nvPr>
        </p:nvSpPr>
        <p:spPr>
          <a:xfrm>
            <a:off x="701154" y="982272"/>
            <a:ext cx="2541314" cy="4560970"/>
          </a:xfrm>
        </p:spPr>
        <p:txBody>
          <a:bodyPr vert="horz" lIns="91440" tIns="45720" rIns="91440" bIns="45720" rtlCol="0" anchor="ctr">
            <a:normAutofit/>
          </a:bodyPr>
          <a:lstStyle/>
          <a:p>
            <a:pPr defTabSz="914400"/>
            <a:r>
              <a:rPr lang="en-US" altLang="en-US" sz="3500" kern="1200">
                <a:solidFill>
                  <a:srgbClr val="FFFFFF"/>
                </a:solidFill>
                <a:latin typeface="+mj-lt"/>
                <a:ea typeface="+mj-ea"/>
                <a:cs typeface="+mj-cs"/>
              </a:rPr>
              <a:t>Carrying out a Focus Group</a:t>
            </a:r>
            <a:br>
              <a:rPr lang="en-US" altLang="en-US" sz="3500" kern="1200">
                <a:solidFill>
                  <a:srgbClr val="FFFFFF"/>
                </a:solidFill>
                <a:latin typeface="+mj-lt"/>
                <a:ea typeface="+mj-ea"/>
                <a:cs typeface="+mj-cs"/>
              </a:rPr>
            </a:br>
            <a:endParaRPr lang="en-US" altLang="en-US" sz="3500" kern="1200">
              <a:solidFill>
                <a:srgbClr val="FFFFFF"/>
              </a:solidFill>
              <a:latin typeface="+mj-lt"/>
              <a:ea typeface="+mj-ea"/>
              <a:cs typeface="+mj-cs"/>
            </a:endParaRPr>
          </a:p>
        </p:txBody>
      </p:sp>
      <p:sp>
        <p:nvSpPr>
          <p:cNvPr id="12304" name="Rectangle 8">
            <a:extLst>
              <a:ext uri="{FF2B5EF4-FFF2-40B4-BE49-F238E27FC236}">
                <a16:creationId xmlns:a16="http://schemas.microsoft.com/office/drawing/2014/main" id="{82211336-CFF3-412D-868A-6679C1004C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3676336" y="1352302"/>
            <a:ext cx="4991698" cy="5251646"/>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sp>
        <p:nvSpPr>
          <p:cNvPr id="12291" name="Rectangle 3"/>
          <p:cNvSpPr>
            <a:spLocks noGrp="1" noChangeArrowheads="1"/>
          </p:cNvSpPr>
          <p:nvPr>
            <p:ph sz="quarter" idx="13"/>
          </p:nvPr>
        </p:nvSpPr>
        <p:spPr>
          <a:xfrm>
            <a:off x="3916396" y="1719618"/>
            <a:ext cx="4461623" cy="4334629"/>
          </a:xfrm>
        </p:spPr>
        <p:txBody>
          <a:bodyPr vert="horz" lIns="91440" tIns="45720" rIns="91440" bIns="45720" rtlCol="0" anchor="ctr">
            <a:normAutofit/>
          </a:bodyPr>
          <a:lstStyle/>
          <a:p>
            <a:pPr indent="-228600" defTabSz="914400"/>
            <a:r>
              <a:rPr lang="en-US" altLang="en-US">
                <a:solidFill>
                  <a:srgbClr val="FEFFFF"/>
                </a:solidFill>
              </a:rPr>
              <a:t>Select Respondents :</a:t>
            </a:r>
          </a:p>
          <a:p>
            <a:pPr lvl="1" indent="-228600" defTabSz="914400"/>
            <a:r>
              <a:rPr lang="en-US" altLang="en-US" sz="2100">
                <a:solidFill>
                  <a:srgbClr val="FEFFFF"/>
                </a:solidFill>
              </a:rPr>
              <a:t>Who should you engage?  And Why? </a:t>
            </a:r>
          </a:p>
          <a:p>
            <a:pPr lvl="1" indent="-228600" defTabSz="914400"/>
            <a:r>
              <a:rPr lang="en-US" altLang="en-US" sz="2100">
                <a:solidFill>
                  <a:srgbClr val="FEFFFF"/>
                </a:solidFill>
              </a:rPr>
              <a:t>How many focus groups? </a:t>
            </a:r>
          </a:p>
          <a:p>
            <a:pPr indent="-228600" defTabSz="914400"/>
            <a:endParaRPr lang="en-US" altLang="en-US">
              <a:solidFill>
                <a:srgbClr val="FEFFFF"/>
              </a:solidFill>
            </a:endParaRPr>
          </a:p>
        </p:txBody>
      </p:sp>
    </p:spTree>
    <p:extLst>
      <p:ext uri="{BB962C8B-B14F-4D97-AF65-F5344CB8AC3E}">
        <p14:creationId xmlns:p14="http://schemas.microsoft.com/office/powerpoint/2010/main" val="1806827555"/>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319" name="Rectangle 13318">
            <a:extLst>
              <a:ext uri="{FF2B5EF4-FFF2-40B4-BE49-F238E27FC236}">
                <a16:creationId xmlns:a16="http://schemas.microsoft.com/office/drawing/2014/main" id="{76EFD3D9-44F0-4267-BCC1-1613E79D82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321" name="Freeform 6">
            <a:extLst>
              <a:ext uri="{FF2B5EF4-FFF2-40B4-BE49-F238E27FC236}">
                <a16:creationId xmlns:a16="http://schemas.microsoft.com/office/drawing/2014/main" id="{A779A851-95D6-41AF-937A-B0E4B7F6FA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3106623" y="900814"/>
            <a:ext cx="569713" cy="5710965"/>
          </a:xfrm>
          <a:custGeom>
            <a:avLst/>
            <a:gdLst>
              <a:gd name="T0" fmla="*/ 414 w 414"/>
              <a:gd name="T1" fmla="*/ 2447 h 2447"/>
              <a:gd name="T2" fmla="*/ 0 w 414"/>
              <a:gd name="T3" fmla="*/ 2247 h 2447"/>
              <a:gd name="T4" fmla="*/ 0 w 414"/>
              <a:gd name="T5" fmla="*/ 0 h 2447"/>
              <a:gd name="T6" fmla="*/ 414 w 414"/>
              <a:gd name="T7" fmla="*/ 200 h 2447"/>
              <a:gd name="T8" fmla="*/ 414 w 414"/>
              <a:gd name="T9" fmla="*/ 2447 h 2447"/>
            </a:gdLst>
            <a:ahLst/>
            <a:cxnLst>
              <a:cxn ang="0">
                <a:pos x="T0" y="T1"/>
              </a:cxn>
              <a:cxn ang="0">
                <a:pos x="T2" y="T3"/>
              </a:cxn>
              <a:cxn ang="0">
                <a:pos x="T4" y="T5"/>
              </a:cxn>
              <a:cxn ang="0">
                <a:pos x="T6" y="T7"/>
              </a:cxn>
              <a:cxn ang="0">
                <a:pos x="T8" y="T9"/>
              </a:cxn>
            </a:cxnLst>
            <a:rect l="0" t="0" r="r" b="b"/>
            <a:pathLst>
              <a:path w="414" h="2447">
                <a:moveTo>
                  <a:pt x="414" y="2447"/>
                </a:moveTo>
                <a:lnTo>
                  <a:pt x="0" y="2247"/>
                </a:lnTo>
                <a:lnTo>
                  <a:pt x="0" y="0"/>
                </a:lnTo>
                <a:lnTo>
                  <a:pt x="414" y="200"/>
                </a:lnTo>
                <a:lnTo>
                  <a:pt x="414" y="244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3323" name="Freeform 7">
            <a:extLst>
              <a:ext uri="{FF2B5EF4-FFF2-40B4-BE49-F238E27FC236}">
                <a16:creationId xmlns:a16="http://schemas.microsoft.com/office/drawing/2014/main" id="{953FB2E7-B6CB-429C-81EB-D9516D6D5C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3108327" y="633165"/>
            <a:ext cx="361991" cy="5521414"/>
          </a:xfrm>
          <a:custGeom>
            <a:avLst/>
            <a:gdLst>
              <a:gd name="T0" fmla="*/ 209 w 209"/>
              <a:gd name="T1" fmla="*/ 2246 h 2358"/>
              <a:gd name="T2" fmla="*/ 0 w 209"/>
              <a:gd name="T3" fmla="*/ 2358 h 2358"/>
              <a:gd name="T4" fmla="*/ 0 w 209"/>
              <a:gd name="T5" fmla="*/ 111 h 2358"/>
              <a:gd name="T6" fmla="*/ 209 w 209"/>
              <a:gd name="T7" fmla="*/ 0 h 2358"/>
              <a:gd name="T8" fmla="*/ 209 w 209"/>
              <a:gd name="T9" fmla="*/ 2246 h 2358"/>
            </a:gdLst>
            <a:ahLst/>
            <a:cxnLst>
              <a:cxn ang="0">
                <a:pos x="T0" y="T1"/>
              </a:cxn>
              <a:cxn ang="0">
                <a:pos x="T2" y="T3"/>
              </a:cxn>
              <a:cxn ang="0">
                <a:pos x="T4" y="T5"/>
              </a:cxn>
              <a:cxn ang="0">
                <a:pos x="T6" y="T7"/>
              </a:cxn>
              <a:cxn ang="0">
                <a:pos x="T8" y="T9"/>
              </a:cxn>
            </a:cxnLst>
            <a:rect l="0" t="0" r="r" b="b"/>
            <a:pathLst>
              <a:path w="209" h="2358">
                <a:moveTo>
                  <a:pt x="209" y="2246"/>
                </a:moveTo>
                <a:lnTo>
                  <a:pt x="0" y="2358"/>
                </a:lnTo>
                <a:lnTo>
                  <a:pt x="0" y="111"/>
                </a:lnTo>
                <a:lnTo>
                  <a:pt x="209" y="0"/>
                </a:lnTo>
                <a:lnTo>
                  <a:pt x="209" y="2246"/>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3325" name="Freeform: Shape 13324">
            <a:extLst>
              <a:ext uri="{FF2B5EF4-FFF2-40B4-BE49-F238E27FC236}">
                <a16:creationId xmlns:a16="http://schemas.microsoft.com/office/drawing/2014/main" id="{2EC40DB1-B719-4A13-9A4D-0966B4B278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5965" y="636723"/>
            <a:ext cx="3000047" cy="5257799"/>
          </a:xfrm>
          <a:custGeom>
            <a:avLst/>
            <a:gdLst>
              <a:gd name="connsiteX0" fmla="*/ 0 w 4634682"/>
              <a:gd name="connsiteY0" fmla="*/ 0 h 5257799"/>
              <a:gd name="connsiteX1" fmla="*/ 4634682 w 4634682"/>
              <a:gd name="connsiteY1" fmla="*/ 0 h 5257799"/>
              <a:gd name="connsiteX2" fmla="*/ 4634682 w 4634682"/>
              <a:gd name="connsiteY2" fmla="*/ 5257799 h 5257799"/>
              <a:gd name="connsiteX3" fmla="*/ 0 w 4634682"/>
              <a:gd name="connsiteY3" fmla="*/ 5257799 h 5257799"/>
            </a:gdLst>
            <a:ahLst/>
            <a:cxnLst>
              <a:cxn ang="0">
                <a:pos x="connsiteX0" y="connsiteY0"/>
              </a:cxn>
              <a:cxn ang="0">
                <a:pos x="connsiteX1" y="connsiteY1"/>
              </a:cxn>
              <a:cxn ang="0">
                <a:pos x="connsiteX2" y="connsiteY2"/>
              </a:cxn>
              <a:cxn ang="0">
                <a:pos x="connsiteX3" y="connsiteY3"/>
              </a:cxn>
            </a:cxnLst>
            <a:rect l="l" t="t" r="r" b="b"/>
            <a:pathLst>
              <a:path w="4634682" h="5257799">
                <a:moveTo>
                  <a:pt x="0" y="0"/>
                </a:moveTo>
                <a:lnTo>
                  <a:pt x="4634682" y="0"/>
                </a:lnTo>
                <a:lnTo>
                  <a:pt x="4634682" y="5257799"/>
                </a:lnTo>
                <a:lnTo>
                  <a:pt x="0" y="5257799"/>
                </a:lnTo>
                <a:close/>
              </a:path>
            </a:pathLst>
          </a:custGeom>
          <a:solidFill>
            <a:schemeClr val="accent1">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3314" name="Rectangle 2"/>
          <p:cNvSpPr>
            <a:spLocks noGrp="1" noChangeArrowheads="1"/>
          </p:cNvSpPr>
          <p:nvPr>
            <p:ph type="title"/>
          </p:nvPr>
        </p:nvSpPr>
        <p:spPr>
          <a:xfrm>
            <a:off x="701154" y="982272"/>
            <a:ext cx="2541314" cy="4560970"/>
          </a:xfrm>
        </p:spPr>
        <p:txBody>
          <a:bodyPr vert="horz" lIns="91440" tIns="45720" rIns="91440" bIns="45720" rtlCol="0" anchor="ctr">
            <a:normAutofit/>
          </a:bodyPr>
          <a:lstStyle/>
          <a:p>
            <a:pPr defTabSz="914400"/>
            <a:r>
              <a:rPr lang="en-US" altLang="en-US" sz="3500" kern="1200">
                <a:solidFill>
                  <a:srgbClr val="FFFFFF"/>
                </a:solidFill>
                <a:latin typeface="+mj-lt"/>
                <a:ea typeface="+mj-ea"/>
                <a:cs typeface="+mj-cs"/>
              </a:rPr>
              <a:t>Carrying out a Focus Group</a:t>
            </a:r>
          </a:p>
        </p:txBody>
      </p:sp>
      <p:sp>
        <p:nvSpPr>
          <p:cNvPr id="13327" name="Rectangle 8">
            <a:extLst>
              <a:ext uri="{FF2B5EF4-FFF2-40B4-BE49-F238E27FC236}">
                <a16:creationId xmlns:a16="http://schemas.microsoft.com/office/drawing/2014/main" id="{82211336-CFF3-412D-868A-6679C1004C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3676336" y="1352302"/>
            <a:ext cx="4991698" cy="5251646"/>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sp>
        <p:nvSpPr>
          <p:cNvPr id="10243" name="Rectangle 3"/>
          <p:cNvSpPr>
            <a:spLocks noGrp="1" noChangeArrowheads="1"/>
          </p:cNvSpPr>
          <p:nvPr>
            <p:ph sz="quarter" idx="13"/>
          </p:nvPr>
        </p:nvSpPr>
        <p:spPr>
          <a:xfrm>
            <a:off x="3916396" y="1719618"/>
            <a:ext cx="4461623" cy="4334629"/>
          </a:xfrm>
        </p:spPr>
        <p:txBody>
          <a:bodyPr vert="horz" lIns="91440" tIns="45720" rIns="91440" bIns="45720" rtlCol="0" anchor="ctr">
            <a:normAutofit/>
          </a:bodyPr>
          <a:lstStyle/>
          <a:p>
            <a:pPr marL="45720" indent="0" defTabSz="914400" fontAlgn="auto">
              <a:spcAft>
                <a:spcPts val="0"/>
              </a:spcAft>
              <a:buNone/>
              <a:defRPr/>
            </a:pPr>
            <a:r>
              <a:rPr lang="en-US" altLang="en-US" sz="1300" dirty="0">
                <a:solidFill>
                  <a:srgbClr val="FEFFFF"/>
                </a:solidFill>
              </a:rPr>
              <a:t>Conduct a focus Group </a:t>
            </a:r>
          </a:p>
          <a:p>
            <a:pPr marL="274320" indent="-228600" defTabSz="914400" fontAlgn="auto">
              <a:spcAft>
                <a:spcPts val="0"/>
              </a:spcAft>
              <a:defRPr/>
            </a:pPr>
            <a:r>
              <a:rPr lang="en-US" altLang="en-US" sz="1300" dirty="0">
                <a:solidFill>
                  <a:srgbClr val="FEFFFF"/>
                </a:solidFill>
              </a:rPr>
              <a:t>You will need: </a:t>
            </a:r>
          </a:p>
          <a:p>
            <a:pPr marL="640080" lvl="1" indent="-228600" defTabSz="914400" fontAlgn="auto">
              <a:spcAft>
                <a:spcPts val="0"/>
              </a:spcAft>
              <a:defRPr/>
            </a:pPr>
            <a:r>
              <a:rPr lang="en-US" altLang="en-US" sz="1300" dirty="0">
                <a:solidFill>
                  <a:srgbClr val="FEFFFF"/>
                </a:solidFill>
              </a:rPr>
              <a:t>Facilitator / Moderator</a:t>
            </a:r>
          </a:p>
          <a:p>
            <a:pPr marL="640080" lvl="1" indent="-228600" defTabSz="914400" fontAlgn="auto">
              <a:spcAft>
                <a:spcPts val="0"/>
              </a:spcAft>
              <a:defRPr/>
            </a:pPr>
            <a:r>
              <a:rPr lang="en-US" altLang="en-US" sz="1300" dirty="0">
                <a:solidFill>
                  <a:srgbClr val="FEFFFF"/>
                </a:solidFill>
              </a:rPr>
              <a:t>Note taker</a:t>
            </a:r>
          </a:p>
          <a:p>
            <a:pPr marL="640080" lvl="1" indent="-228600" defTabSz="914400" fontAlgn="auto">
              <a:spcAft>
                <a:spcPts val="0"/>
              </a:spcAft>
              <a:defRPr/>
            </a:pPr>
            <a:r>
              <a:rPr lang="en-US" altLang="en-US" sz="1300" dirty="0">
                <a:solidFill>
                  <a:srgbClr val="FEFFFF"/>
                </a:solidFill>
              </a:rPr>
              <a:t>Observer </a:t>
            </a:r>
          </a:p>
          <a:p>
            <a:pPr marL="640080" lvl="1" indent="-228600" defTabSz="914400" fontAlgn="auto">
              <a:spcAft>
                <a:spcPts val="0"/>
              </a:spcAft>
              <a:defRPr/>
            </a:pPr>
            <a:endParaRPr lang="en-US" altLang="en-US" sz="1300" dirty="0">
              <a:solidFill>
                <a:srgbClr val="FEFFFF"/>
              </a:solidFill>
            </a:endParaRPr>
          </a:p>
          <a:p>
            <a:pPr marL="274320" indent="-228600" defTabSz="914400" fontAlgn="auto">
              <a:spcAft>
                <a:spcPts val="0"/>
              </a:spcAft>
              <a:defRPr/>
            </a:pPr>
            <a:r>
              <a:rPr lang="en-US" altLang="en-US" sz="1300" dirty="0">
                <a:solidFill>
                  <a:srgbClr val="FEFFFF"/>
                </a:solidFill>
              </a:rPr>
              <a:t>Structure: </a:t>
            </a:r>
          </a:p>
          <a:p>
            <a:pPr marL="640080" lvl="1" indent="-228600" defTabSz="914400" fontAlgn="auto">
              <a:spcAft>
                <a:spcPts val="0"/>
              </a:spcAft>
              <a:defRPr/>
            </a:pPr>
            <a:r>
              <a:rPr lang="en-US" altLang="en-US" sz="1300" dirty="0">
                <a:solidFill>
                  <a:srgbClr val="FEFFFF"/>
                </a:solidFill>
              </a:rPr>
              <a:t>Introduction</a:t>
            </a:r>
          </a:p>
          <a:p>
            <a:pPr marL="640080" lvl="1" indent="-228600" defTabSz="914400" fontAlgn="auto">
              <a:spcAft>
                <a:spcPts val="0"/>
              </a:spcAft>
              <a:defRPr/>
            </a:pPr>
            <a:r>
              <a:rPr lang="en-US" altLang="en-US" sz="1300" dirty="0">
                <a:solidFill>
                  <a:srgbClr val="FEFFFF"/>
                </a:solidFill>
              </a:rPr>
              <a:t>Welcome participants and thank them </a:t>
            </a:r>
          </a:p>
          <a:p>
            <a:pPr marL="640080" lvl="1" indent="-228600" defTabSz="914400" fontAlgn="auto">
              <a:spcAft>
                <a:spcPts val="0"/>
              </a:spcAft>
              <a:defRPr/>
            </a:pPr>
            <a:r>
              <a:rPr lang="en-US" altLang="en-US" sz="1300" dirty="0">
                <a:solidFill>
                  <a:srgbClr val="FEFFFF"/>
                </a:solidFill>
              </a:rPr>
              <a:t>Introduce yourself </a:t>
            </a:r>
          </a:p>
          <a:p>
            <a:pPr marL="640080" lvl="1" indent="-228600" defTabSz="914400" fontAlgn="auto">
              <a:spcAft>
                <a:spcPts val="0"/>
              </a:spcAft>
              <a:defRPr/>
            </a:pPr>
            <a:r>
              <a:rPr lang="en-US" altLang="en-US" sz="1300" dirty="0">
                <a:solidFill>
                  <a:srgbClr val="FEFFFF"/>
                </a:solidFill>
              </a:rPr>
              <a:t>Describe the research project and the other components of the work</a:t>
            </a:r>
          </a:p>
          <a:p>
            <a:pPr marL="640080" lvl="1" indent="-228600" defTabSz="914400" fontAlgn="auto">
              <a:spcAft>
                <a:spcPts val="0"/>
              </a:spcAft>
              <a:defRPr/>
            </a:pPr>
            <a:r>
              <a:rPr lang="en-US" altLang="en-US" sz="1300" dirty="0">
                <a:solidFill>
                  <a:srgbClr val="FEFFFF"/>
                </a:solidFill>
              </a:rPr>
              <a:t>Provide an overview of the subjects to be covered</a:t>
            </a:r>
          </a:p>
          <a:p>
            <a:pPr marL="640080" lvl="1" indent="-228600" defTabSz="914400" fontAlgn="auto">
              <a:spcAft>
                <a:spcPts val="0"/>
              </a:spcAft>
              <a:defRPr/>
            </a:pPr>
            <a:r>
              <a:rPr lang="en-US" altLang="en-US" sz="1300" dirty="0">
                <a:solidFill>
                  <a:srgbClr val="FEFFFF"/>
                </a:solidFill>
              </a:rPr>
              <a:t>Explain that participants need not provide personal information unless they choose to. </a:t>
            </a:r>
          </a:p>
          <a:p>
            <a:pPr marL="640080" lvl="1" indent="-228600" defTabSz="914400" fontAlgn="auto">
              <a:spcAft>
                <a:spcPts val="0"/>
              </a:spcAft>
              <a:defRPr/>
            </a:pPr>
            <a:r>
              <a:rPr lang="en-US" altLang="en-US" sz="1300" dirty="0">
                <a:solidFill>
                  <a:srgbClr val="FEFFFF"/>
                </a:solidFill>
              </a:rPr>
              <a:t>Set ground rules.</a:t>
            </a:r>
          </a:p>
          <a:p>
            <a:pPr marL="640080" lvl="1" indent="-228600" defTabSz="914400" fontAlgn="auto">
              <a:spcAft>
                <a:spcPts val="0"/>
              </a:spcAft>
              <a:defRPr/>
            </a:pPr>
            <a:r>
              <a:rPr lang="en-US" altLang="en-US" sz="1300" dirty="0">
                <a:solidFill>
                  <a:srgbClr val="FEFFFF"/>
                </a:solidFill>
              </a:rPr>
              <a:t>Start with questions you have developed. </a:t>
            </a:r>
          </a:p>
          <a:p>
            <a:pPr marL="640080" lvl="1" indent="-228600" defTabSz="914400" fontAlgn="auto">
              <a:spcAft>
                <a:spcPts val="0"/>
              </a:spcAft>
              <a:defRPr/>
            </a:pPr>
            <a:endParaRPr lang="en-US" altLang="en-US" sz="1300" dirty="0">
              <a:solidFill>
                <a:srgbClr val="FEFFFF"/>
              </a:solidFill>
            </a:endParaRPr>
          </a:p>
          <a:p>
            <a:pPr marL="274320" indent="-228600" defTabSz="914400" fontAlgn="auto">
              <a:spcAft>
                <a:spcPts val="0"/>
              </a:spcAft>
              <a:defRPr/>
            </a:pPr>
            <a:endParaRPr lang="en-US" altLang="en-US" sz="1300" dirty="0">
              <a:solidFill>
                <a:srgbClr val="FEFFFF"/>
              </a:solidFill>
            </a:endParaRPr>
          </a:p>
        </p:txBody>
      </p:sp>
    </p:spTree>
    <p:extLst>
      <p:ext uri="{BB962C8B-B14F-4D97-AF65-F5344CB8AC3E}">
        <p14:creationId xmlns:p14="http://schemas.microsoft.com/office/powerpoint/2010/main" val="3240987089"/>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344" name="Rectangle 14343">
            <a:extLst>
              <a:ext uri="{FF2B5EF4-FFF2-40B4-BE49-F238E27FC236}">
                <a16:creationId xmlns:a16="http://schemas.microsoft.com/office/drawing/2014/main" id="{6A1473A6-3F22-483E-8A30-80B9D2B1459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14346" name="Group 14345">
            <a:extLst>
              <a:ext uri="{FF2B5EF4-FFF2-40B4-BE49-F238E27FC236}">
                <a16:creationId xmlns:a16="http://schemas.microsoft.com/office/drawing/2014/main" id="{AA1375E3-3E53-4D75-BAB7-E5929BFCB25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400762" y="563918"/>
            <a:ext cx="3089954" cy="5978614"/>
            <a:chOff x="7513372" y="803186"/>
            <a:chExt cx="4163968" cy="5978614"/>
          </a:xfrm>
        </p:grpSpPr>
        <p:sp>
          <p:nvSpPr>
            <p:cNvPr id="14347" name="Freeform 6">
              <a:extLst>
                <a:ext uri="{FF2B5EF4-FFF2-40B4-BE49-F238E27FC236}">
                  <a16:creationId xmlns:a16="http://schemas.microsoft.com/office/drawing/2014/main" id="{0BBEEF67-3DDF-46CF-8CD5-EA5F0E4FB07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989586" y="1070835"/>
              <a:ext cx="687754" cy="5710965"/>
            </a:xfrm>
            <a:custGeom>
              <a:avLst/>
              <a:gdLst>
                <a:gd name="T0" fmla="*/ 414 w 414"/>
                <a:gd name="T1" fmla="*/ 2447 h 2447"/>
                <a:gd name="T2" fmla="*/ 0 w 414"/>
                <a:gd name="T3" fmla="*/ 2247 h 2447"/>
                <a:gd name="T4" fmla="*/ 0 w 414"/>
                <a:gd name="T5" fmla="*/ 0 h 2447"/>
                <a:gd name="T6" fmla="*/ 414 w 414"/>
                <a:gd name="T7" fmla="*/ 200 h 2447"/>
                <a:gd name="T8" fmla="*/ 414 w 414"/>
                <a:gd name="T9" fmla="*/ 2447 h 2447"/>
              </a:gdLst>
              <a:ahLst/>
              <a:cxnLst>
                <a:cxn ang="0">
                  <a:pos x="T0" y="T1"/>
                </a:cxn>
                <a:cxn ang="0">
                  <a:pos x="T2" y="T3"/>
                </a:cxn>
                <a:cxn ang="0">
                  <a:pos x="T4" y="T5"/>
                </a:cxn>
                <a:cxn ang="0">
                  <a:pos x="T6" y="T7"/>
                </a:cxn>
                <a:cxn ang="0">
                  <a:pos x="T8" y="T9"/>
                </a:cxn>
              </a:cxnLst>
              <a:rect l="0" t="0" r="r" b="b"/>
              <a:pathLst>
                <a:path w="414" h="2447">
                  <a:moveTo>
                    <a:pt x="414" y="2447"/>
                  </a:moveTo>
                  <a:lnTo>
                    <a:pt x="0" y="2247"/>
                  </a:lnTo>
                  <a:lnTo>
                    <a:pt x="0" y="0"/>
                  </a:lnTo>
                  <a:lnTo>
                    <a:pt x="414" y="200"/>
                  </a:lnTo>
                  <a:lnTo>
                    <a:pt x="414" y="244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4348" name="Freeform 7">
              <a:extLst>
                <a:ext uri="{FF2B5EF4-FFF2-40B4-BE49-F238E27FC236}">
                  <a16:creationId xmlns:a16="http://schemas.microsoft.com/office/drawing/2014/main" id="{8FAC1C95-F817-487C-B8B2-CF141FBB1C2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988949" y="803186"/>
              <a:ext cx="409371" cy="5521414"/>
            </a:xfrm>
            <a:custGeom>
              <a:avLst/>
              <a:gdLst>
                <a:gd name="T0" fmla="*/ 209 w 209"/>
                <a:gd name="T1" fmla="*/ 2246 h 2358"/>
                <a:gd name="T2" fmla="*/ 0 w 209"/>
                <a:gd name="T3" fmla="*/ 2358 h 2358"/>
                <a:gd name="T4" fmla="*/ 0 w 209"/>
                <a:gd name="T5" fmla="*/ 111 h 2358"/>
                <a:gd name="T6" fmla="*/ 209 w 209"/>
                <a:gd name="T7" fmla="*/ 0 h 2358"/>
                <a:gd name="T8" fmla="*/ 209 w 209"/>
                <a:gd name="T9" fmla="*/ 2246 h 2358"/>
              </a:gdLst>
              <a:ahLst/>
              <a:cxnLst>
                <a:cxn ang="0">
                  <a:pos x="T0" y="T1"/>
                </a:cxn>
                <a:cxn ang="0">
                  <a:pos x="T2" y="T3"/>
                </a:cxn>
                <a:cxn ang="0">
                  <a:pos x="T4" y="T5"/>
                </a:cxn>
                <a:cxn ang="0">
                  <a:pos x="T6" y="T7"/>
                </a:cxn>
                <a:cxn ang="0">
                  <a:pos x="T8" y="T9"/>
                </a:cxn>
              </a:cxnLst>
              <a:rect l="0" t="0" r="r" b="b"/>
              <a:pathLst>
                <a:path w="209" h="2358">
                  <a:moveTo>
                    <a:pt x="209" y="2246"/>
                  </a:moveTo>
                  <a:lnTo>
                    <a:pt x="0" y="2358"/>
                  </a:lnTo>
                  <a:lnTo>
                    <a:pt x="0" y="111"/>
                  </a:lnTo>
                  <a:lnTo>
                    <a:pt x="209" y="0"/>
                  </a:lnTo>
                  <a:lnTo>
                    <a:pt x="209" y="2246"/>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4349" name="Rectangle 8">
              <a:extLst>
                <a:ext uri="{FF2B5EF4-FFF2-40B4-BE49-F238E27FC236}">
                  <a16:creationId xmlns:a16="http://schemas.microsoft.com/office/drawing/2014/main" id="{C2C5363A-D941-4AA1-8D38-D7E44A1E2E01}"/>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7513372" y="804101"/>
              <a:ext cx="3880238" cy="5251646"/>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grpSp>
      <p:sp>
        <p:nvSpPr>
          <p:cNvPr id="14338" name="Rectangle 2"/>
          <p:cNvSpPr>
            <a:spLocks noGrp="1" noChangeArrowheads="1"/>
          </p:cNvSpPr>
          <p:nvPr>
            <p:ph type="title"/>
          </p:nvPr>
        </p:nvSpPr>
        <p:spPr>
          <a:xfrm>
            <a:off x="823851" y="885651"/>
            <a:ext cx="2422352" cy="4624603"/>
          </a:xfrm>
        </p:spPr>
        <p:txBody>
          <a:bodyPr vert="horz" lIns="91440" tIns="45720" rIns="91440" bIns="45720" rtlCol="0" anchor="ctr">
            <a:normAutofit/>
          </a:bodyPr>
          <a:lstStyle/>
          <a:p>
            <a:pPr defTabSz="914400"/>
            <a:r>
              <a:rPr lang="en-US" altLang="en-US" sz="4400" kern="1200">
                <a:solidFill>
                  <a:srgbClr val="FFFFFF"/>
                </a:solidFill>
                <a:latin typeface="+mj-lt"/>
                <a:ea typeface="+mj-ea"/>
                <a:cs typeface="+mj-cs"/>
              </a:rPr>
              <a:t>Creative Focus Groups</a:t>
            </a:r>
          </a:p>
        </p:txBody>
      </p:sp>
      <p:sp>
        <p:nvSpPr>
          <p:cNvPr id="14339" name="Rectangle 3"/>
          <p:cNvSpPr>
            <a:spLocks noGrp="1" noChangeArrowheads="1"/>
          </p:cNvSpPr>
          <p:nvPr>
            <p:ph sz="quarter" idx="13"/>
          </p:nvPr>
        </p:nvSpPr>
        <p:spPr>
          <a:xfrm>
            <a:off x="3734031" y="885651"/>
            <a:ext cx="4893915" cy="4616849"/>
          </a:xfrm>
        </p:spPr>
        <p:txBody>
          <a:bodyPr vert="horz" lIns="91440" tIns="45720" rIns="91440" bIns="45720" rtlCol="0" anchor="ctr">
            <a:normAutofit/>
          </a:bodyPr>
          <a:lstStyle/>
          <a:p>
            <a:pPr indent="-228600" defTabSz="914400"/>
            <a:r>
              <a:rPr lang="en-US" altLang="en-US"/>
              <a:t>Have your overall focus in mind and questions, but use other ways to engage the group:</a:t>
            </a:r>
          </a:p>
          <a:p>
            <a:pPr lvl="1" indent="-228600" defTabSz="914400"/>
            <a:r>
              <a:rPr lang="en-US" altLang="en-US" sz="2100"/>
              <a:t>The First thing you think of when I say……</a:t>
            </a:r>
          </a:p>
          <a:p>
            <a:pPr lvl="2" indent="-228600" defTabSz="914400"/>
            <a:r>
              <a:rPr lang="en-US" altLang="en-US" sz="2100"/>
              <a:t>E.g the project you are involved…capture the responses..</a:t>
            </a:r>
          </a:p>
          <a:p>
            <a:pPr lvl="2" indent="-228600" defTabSz="914400"/>
            <a:endParaRPr lang="en-US" altLang="en-US" sz="2100"/>
          </a:p>
        </p:txBody>
      </p:sp>
    </p:spTree>
    <p:extLst>
      <p:ext uri="{BB962C8B-B14F-4D97-AF65-F5344CB8AC3E}">
        <p14:creationId xmlns:p14="http://schemas.microsoft.com/office/powerpoint/2010/main" val="299238524"/>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367" name="Rectangle 15366">
            <a:extLst>
              <a:ext uri="{FF2B5EF4-FFF2-40B4-BE49-F238E27FC236}">
                <a16:creationId xmlns:a16="http://schemas.microsoft.com/office/drawing/2014/main" id="{6A1473A6-3F22-483E-8A30-80B9D2B1459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15369" name="Group 15368">
            <a:extLst>
              <a:ext uri="{FF2B5EF4-FFF2-40B4-BE49-F238E27FC236}">
                <a16:creationId xmlns:a16="http://schemas.microsoft.com/office/drawing/2014/main" id="{AA1375E3-3E53-4D75-BAB7-E5929BFCB25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400762" y="563918"/>
            <a:ext cx="3089954" cy="5978614"/>
            <a:chOff x="7513372" y="803186"/>
            <a:chExt cx="4163968" cy="5978614"/>
          </a:xfrm>
        </p:grpSpPr>
        <p:sp>
          <p:nvSpPr>
            <p:cNvPr id="15370" name="Freeform 6">
              <a:extLst>
                <a:ext uri="{FF2B5EF4-FFF2-40B4-BE49-F238E27FC236}">
                  <a16:creationId xmlns:a16="http://schemas.microsoft.com/office/drawing/2014/main" id="{0BBEEF67-3DDF-46CF-8CD5-EA5F0E4FB07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989586" y="1070835"/>
              <a:ext cx="687754" cy="5710965"/>
            </a:xfrm>
            <a:custGeom>
              <a:avLst/>
              <a:gdLst>
                <a:gd name="T0" fmla="*/ 414 w 414"/>
                <a:gd name="T1" fmla="*/ 2447 h 2447"/>
                <a:gd name="T2" fmla="*/ 0 w 414"/>
                <a:gd name="T3" fmla="*/ 2247 h 2447"/>
                <a:gd name="T4" fmla="*/ 0 w 414"/>
                <a:gd name="T5" fmla="*/ 0 h 2447"/>
                <a:gd name="T6" fmla="*/ 414 w 414"/>
                <a:gd name="T7" fmla="*/ 200 h 2447"/>
                <a:gd name="T8" fmla="*/ 414 w 414"/>
                <a:gd name="T9" fmla="*/ 2447 h 2447"/>
              </a:gdLst>
              <a:ahLst/>
              <a:cxnLst>
                <a:cxn ang="0">
                  <a:pos x="T0" y="T1"/>
                </a:cxn>
                <a:cxn ang="0">
                  <a:pos x="T2" y="T3"/>
                </a:cxn>
                <a:cxn ang="0">
                  <a:pos x="T4" y="T5"/>
                </a:cxn>
                <a:cxn ang="0">
                  <a:pos x="T6" y="T7"/>
                </a:cxn>
                <a:cxn ang="0">
                  <a:pos x="T8" y="T9"/>
                </a:cxn>
              </a:cxnLst>
              <a:rect l="0" t="0" r="r" b="b"/>
              <a:pathLst>
                <a:path w="414" h="2447">
                  <a:moveTo>
                    <a:pt x="414" y="2447"/>
                  </a:moveTo>
                  <a:lnTo>
                    <a:pt x="0" y="2247"/>
                  </a:lnTo>
                  <a:lnTo>
                    <a:pt x="0" y="0"/>
                  </a:lnTo>
                  <a:lnTo>
                    <a:pt x="414" y="200"/>
                  </a:lnTo>
                  <a:lnTo>
                    <a:pt x="414" y="244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5371" name="Freeform 7">
              <a:extLst>
                <a:ext uri="{FF2B5EF4-FFF2-40B4-BE49-F238E27FC236}">
                  <a16:creationId xmlns:a16="http://schemas.microsoft.com/office/drawing/2014/main" id="{8FAC1C95-F817-487C-B8B2-CF141FBB1C2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988949" y="803186"/>
              <a:ext cx="409371" cy="5521414"/>
            </a:xfrm>
            <a:custGeom>
              <a:avLst/>
              <a:gdLst>
                <a:gd name="T0" fmla="*/ 209 w 209"/>
                <a:gd name="T1" fmla="*/ 2246 h 2358"/>
                <a:gd name="T2" fmla="*/ 0 w 209"/>
                <a:gd name="T3" fmla="*/ 2358 h 2358"/>
                <a:gd name="T4" fmla="*/ 0 w 209"/>
                <a:gd name="T5" fmla="*/ 111 h 2358"/>
                <a:gd name="T6" fmla="*/ 209 w 209"/>
                <a:gd name="T7" fmla="*/ 0 h 2358"/>
                <a:gd name="T8" fmla="*/ 209 w 209"/>
                <a:gd name="T9" fmla="*/ 2246 h 2358"/>
              </a:gdLst>
              <a:ahLst/>
              <a:cxnLst>
                <a:cxn ang="0">
                  <a:pos x="T0" y="T1"/>
                </a:cxn>
                <a:cxn ang="0">
                  <a:pos x="T2" y="T3"/>
                </a:cxn>
                <a:cxn ang="0">
                  <a:pos x="T4" y="T5"/>
                </a:cxn>
                <a:cxn ang="0">
                  <a:pos x="T6" y="T7"/>
                </a:cxn>
                <a:cxn ang="0">
                  <a:pos x="T8" y="T9"/>
                </a:cxn>
              </a:cxnLst>
              <a:rect l="0" t="0" r="r" b="b"/>
              <a:pathLst>
                <a:path w="209" h="2358">
                  <a:moveTo>
                    <a:pt x="209" y="2246"/>
                  </a:moveTo>
                  <a:lnTo>
                    <a:pt x="0" y="2358"/>
                  </a:lnTo>
                  <a:lnTo>
                    <a:pt x="0" y="111"/>
                  </a:lnTo>
                  <a:lnTo>
                    <a:pt x="209" y="0"/>
                  </a:lnTo>
                  <a:lnTo>
                    <a:pt x="209" y="2246"/>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5372" name="Rectangle 8">
              <a:extLst>
                <a:ext uri="{FF2B5EF4-FFF2-40B4-BE49-F238E27FC236}">
                  <a16:creationId xmlns:a16="http://schemas.microsoft.com/office/drawing/2014/main" id="{C2C5363A-D941-4AA1-8D38-D7E44A1E2E01}"/>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7513372" y="804101"/>
              <a:ext cx="3880238" cy="5251646"/>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grpSp>
      <p:sp>
        <p:nvSpPr>
          <p:cNvPr id="15362" name="Title 3"/>
          <p:cNvSpPr>
            <a:spLocks noGrp="1"/>
          </p:cNvSpPr>
          <p:nvPr>
            <p:ph type="title"/>
          </p:nvPr>
        </p:nvSpPr>
        <p:spPr>
          <a:xfrm>
            <a:off x="823851" y="885651"/>
            <a:ext cx="2422352" cy="4624603"/>
          </a:xfrm>
        </p:spPr>
        <p:txBody>
          <a:bodyPr vert="horz" lIns="91440" tIns="45720" rIns="91440" bIns="45720" rtlCol="0" anchor="ctr">
            <a:normAutofit/>
          </a:bodyPr>
          <a:lstStyle/>
          <a:p>
            <a:pPr defTabSz="914400"/>
            <a:r>
              <a:rPr lang="en-US" altLang="en-US" sz="4400" kern="1200">
                <a:solidFill>
                  <a:srgbClr val="FFFFFF"/>
                </a:solidFill>
                <a:latin typeface="+mj-lt"/>
                <a:ea typeface="+mj-ea"/>
                <a:cs typeface="+mj-cs"/>
              </a:rPr>
              <a:t>Creative Focus Groups</a:t>
            </a:r>
            <a:endParaRPr lang="en-US" altLang="cy-GB" sz="4400" kern="1200">
              <a:solidFill>
                <a:srgbClr val="FFFFFF"/>
              </a:solidFill>
              <a:latin typeface="+mj-lt"/>
              <a:ea typeface="+mj-ea"/>
              <a:cs typeface="+mj-cs"/>
            </a:endParaRPr>
          </a:p>
        </p:txBody>
      </p:sp>
      <p:sp>
        <p:nvSpPr>
          <p:cNvPr id="5" name="Content Placeholder 4"/>
          <p:cNvSpPr>
            <a:spLocks noGrp="1"/>
          </p:cNvSpPr>
          <p:nvPr>
            <p:ph sz="quarter" idx="13"/>
          </p:nvPr>
        </p:nvSpPr>
        <p:spPr>
          <a:xfrm>
            <a:off x="3734031" y="885651"/>
            <a:ext cx="4893915" cy="4616849"/>
          </a:xfrm>
        </p:spPr>
        <p:txBody>
          <a:bodyPr vert="horz" lIns="91440" tIns="45720" rIns="91440" bIns="45720" rtlCol="0" anchor="ctr">
            <a:normAutofit/>
          </a:bodyPr>
          <a:lstStyle/>
          <a:p>
            <a:pPr marL="640080" lvl="1" indent="-228600" defTabSz="914400" fontAlgn="auto">
              <a:spcAft>
                <a:spcPts val="0"/>
              </a:spcAft>
              <a:defRPr/>
            </a:pPr>
            <a:r>
              <a:rPr lang="en-US" altLang="en-US" sz="2100" dirty="0"/>
              <a:t>Collage and Drawing….</a:t>
            </a:r>
          </a:p>
          <a:p>
            <a:pPr lvl="2" indent="-228600" defTabSz="914400" fontAlgn="auto">
              <a:spcAft>
                <a:spcPts val="0"/>
              </a:spcAft>
              <a:defRPr/>
            </a:pPr>
            <a:r>
              <a:rPr lang="en-US" altLang="en-US" sz="2100" dirty="0"/>
              <a:t>Ask the group to determine the best subject for a collage or drawing activity (in relation to the topic you are exploring) </a:t>
            </a:r>
          </a:p>
          <a:p>
            <a:pPr lvl="2" indent="-228600" defTabSz="914400" fontAlgn="auto">
              <a:spcAft>
                <a:spcPts val="0"/>
              </a:spcAft>
              <a:defRPr/>
            </a:pPr>
            <a:r>
              <a:rPr lang="en-US" altLang="en-US" sz="2100" dirty="0"/>
              <a:t>Individuals make their collages and then present to the group: ask the groups to then talk about the issues raised </a:t>
            </a:r>
          </a:p>
          <a:p>
            <a:pPr lvl="2" indent="-228600" defTabSz="914400" fontAlgn="auto">
              <a:spcAft>
                <a:spcPts val="0"/>
              </a:spcAft>
              <a:defRPr/>
            </a:pPr>
            <a:r>
              <a:rPr lang="en-US" altLang="en-US" sz="2100" dirty="0"/>
              <a:t>You capture this information on a flip chart </a:t>
            </a:r>
          </a:p>
          <a:p>
            <a:pPr lvl="2" indent="-228600" defTabSz="914400" fontAlgn="auto">
              <a:spcAft>
                <a:spcPts val="0"/>
              </a:spcAft>
              <a:defRPr/>
            </a:pPr>
            <a:r>
              <a:rPr lang="en-US" altLang="en-US" sz="2100" dirty="0"/>
              <a:t>Use follow up questions to explore issues further (again capture the information…)</a:t>
            </a:r>
          </a:p>
          <a:p>
            <a:pPr marL="274320" indent="-228600" defTabSz="914400" fontAlgn="auto">
              <a:spcAft>
                <a:spcPts val="0"/>
              </a:spcAft>
              <a:defRPr/>
            </a:pPr>
            <a:endParaRPr lang="en-US" dirty="0"/>
          </a:p>
        </p:txBody>
      </p:sp>
    </p:spTree>
    <p:extLst>
      <p:ext uri="{BB962C8B-B14F-4D97-AF65-F5344CB8AC3E}">
        <p14:creationId xmlns:p14="http://schemas.microsoft.com/office/powerpoint/2010/main" val="2196945088"/>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391" name="Rectangle 16390">
            <a:extLst>
              <a:ext uri="{FF2B5EF4-FFF2-40B4-BE49-F238E27FC236}">
                <a16:creationId xmlns:a16="http://schemas.microsoft.com/office/drawing/2014/main" id="{6A1473A6-3F22-483E-8A30-80B9D2B1459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16393" name="Group 16392">
            <a:extLst>
              <a:ext uri="{FF2B5EF4-FFF2-40B4-BE49-F238E27FC236}">
                <a16:creationId xmlns:a16="http://schemas.microsoft.com/office/drawing/2014/main" id="{AA1375E3-3E53-4D75-BAB7-E5929BFCB25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400762" y="563918"/>
            <a:ext cx="3089954" cy="5978614"/>
            <a:chOff x="7513372" y="803186"/>
            <a:chExt cx="4163968" cy="5978614"/>
          </a:xfrm>
        </p:grpSpPr>
        <p:sp>
          <p:nvSpPr>
            <p:cNvPr id="16394" name="Freeform 6">
              <a:extLst>
                <a:ext uri="{FF2B5EF4-FFF2-40B4-BE49-F238E27FC236}">
                  <a16:creationId xmlns:a16="http://schemas.microsoft.com/office/drawing/2014/main" id="{0BBEEF67-3DDF-46CF-8CD5-EA5F0E4FB07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989586" y="1070835"/>
              <a:ext cx="687754" cy="5710965"/>
            </a:xfrm>
            <a:custGeom>
              <a:avLst/>
              <a:gdLst>
                <a:gd name="T0" fmla="*/ 414 w 414"/>
                <a:gd name="T1" fmla="*/ 2447 h 2447"/>
                <a:gd name="T2" fmla="*/ 0 w 414"/>
                <a:gd name="T3" fmla="*/ 2247 h 2447"/>
                <a:gd name="T4" fmla="*/ 0 w 414"/>
                <a:gd name="T5" fmla="*/ 0 h 2447"/>
                <a:gd name="T6" fmla="*/ 414 w 414"/>
                <a:gd name="T7" fmla="*/ 200 h 2447"/>
                <a:gd name="T8" fmla="*/ 414 w 414"/>
                <a:gd name="T9" fmla="*/ 2447 h 2447"/>
              </a:gdLst>
              <a:ahLst/>
              <a:cxnLst>
                <a:cxn ang="0">
                  <a:pos x="T0" y="T1"/>
                </a:cxn>
                <a:cxn ang="0">
                  <a:pos x="T2" y="T3"/>
                </a:cxn>
                <a:cxn ang="0">
                  <a:pos x="T4" y="T5"/>
                </a:cxn>
                <a:cxn ang="0">
                  <a:pos x="T6" y="T7"/>
                </a:cxn>
                <a:cxn ang="0">
                  <a:pos x="T8" y="T9"/>
                </a:cxn>
              </a:cxnLst>
              <a:rect l="0" t="0" r="r" b="b"/>
              <a:pathLst>
                <a:path w="414" h="2447">
                  <a:moveTo>
                    <a:pt x="414" y="2447"/>
                  </a:moveTo>
                  <a:lnTo>
                    <a:pt x="0" y="2247"/>
                  </a:lnTo>
                  <a:lnTo>
                    <a:pt x="0" y="0"/>
                  </a:lnTo>
                  <a:lnTo>
                    <a:pt x="414" y="200"/>
                  </a:lnTo>
                  <a:lnTo>
                    <a:pt x="414" y="244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6395" name="Freeform 7">
              <a:extLst>
                <a:ext uri="{FF2B5EF4-FFF2-40B4-BE49-F238E27FC236}">
                  <a16:creationId xmlns:a16="http://schemas.microsoft.com/office/drawing/2014/main" id="{8FAC1C95-F817-487C-B8B2-CF141FBB1C2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988949" y="803186"/>
              <a:ext cx="409371" cy="5521414"/>
            </a:xfrm>
            <a:custGeom>
              <a:avLst/>
              <a:gdLst>
                <a:gd name="T0" fmla="*/ 209 w 209"/>
                <a:gd name="T1" fmla="*/ 2246 h 2358"/>
                <a:gd name="T2" fmla="*/ 0 w 209"/>
                <a:gd name="T3" fmla="*/ 2358 h 2358"/>
                <a:gd name="T4" fmla="*/ 0 w 209"/>
                <a:gd name="T5" fmla="*/ 111 h 2358"/>
                <a:gd name="T6" fmla="*/ 209 w 209"/>
                <a:gd name="T7" fmla="*/ 0 h 2358"/>
                <a:gd name="T8" fmla="*/ 209 w 209"/>
                <a:gd name="T9" fmla="*/ 2246 h 2358"/>
              </a:gdLst>
              <a:ahLst/>
              <a:cxnLst>
                <a:cxn ang="0">
                  <a:pos x="T0" y="T1"/>
                </a:cxn>
                <a:cxn ang="0">
                  <a:pos x="T2" y="T3"/>
                </a:cxn>
                <a:cxn ang="0">
                  <a:pos x="T4" y="T5"/>
                </a:cxn>
                <a:cxn ang="0">
                  <a:pos x="T6" y="T7"/>
                </a:cxn>
                <a:cxn ang="0">
                  <a:pos x="T8" y="T9"/>
                </a:cxn>
              </a:cxnLst>
              <a:rect l="0" t="0" r="r" b="b"/>
              <a:pathLst>
                <a:path w="209" h="2358">
                  <a:moveTo>
                    <a:pt x="209" y="2246"/>
                  </a:moveTo>
                  <a:lnTo>
                    <a:pt x="0" y="2358"/>
                  </a:lnTo>
                  <a:lnTo>
                    <a:pt x="0" y="111"/>
                  </a:lnTo>
                  <a:lnTo>
                    <a:pt x="209" y="0"/>
                  </a:lnTo>
                  <a:lnTo>
                    <a:pt x="209" y="2246"/>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6396" name="Rectangle 8">
              <a:extLst>
                <a:ext uri="{FF2B5EF4-FFF2-40B4-BE49-F238E27FC236}">
                  <a16:creationId xmlns:a16="http://schemas.microsoft.com/office/drawing/2014/main" id="{C2C5363A-D941-4AA1-8D38-D7E44A1E2E01}"/>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7513372" y="804101"/>
              <a:ext cx="3880238" cy="5251646"/>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grpSp>
      <p:sp>
        <p:nvSpPr>
          <p:cNvPr id="16386" name="Rectangle 2"/>
          <p:cNvSpPr>
            <a:spLocks noGrp="1" noChangeArrowheads="1"/>
          </p:cNvSpPr>
          <p:nvPr>
            <p:ph type="title"/>
          </p:nvPr>
        </p:nvSpPr>
        <p:spPr>
          <a:xfrm>
            <a:off x="823851" y="885651"/>
            <a:ext cx="2422352" cy="4624603"/>
          </a:xfrm>
        </p:spPr>
        <p:txBody>
          <a:bodyPr vert="horz" lIns="91440" tIns="45720" rIns="91440" bIns="45720" rtlCol="0" anchor="ctr">
            <a:normAutofit/>
          </a:bodyPr>
          <a:lstStyle/>
          <a:p>
            <a:pPr defTabSz="914400"/>
            <a:r>
              <a:rPr lang="en-US" altLang="en-US" sz="4400" kern="1200">
                <a:solidFill>
                  <a:srgbClr val="FFFFFF"/>
                </a:solidFill>
                <a:latin typeface="+mj-lt"/>
                <a:ea typeface="+mj-ea"/>
                <a:cs typeface="+mj-cs"/>
              </a:rPr>
              <a:t>Creative Focus Groups</a:t>
            </a:r>
          </a:p>
        </p:txBody>
      </p:sp>
      <p:sp>
        <p:nvSpPr>
          <p:cNvPr id="12291" name="Rectangle 3"/>
          <p:cNvSpPr>
            <a:spLocks noGrp="1" noChangeArrowheads="1"/>
          </p:cNvSpPr>
          <p:nvPr>
            <p:ph sz="quarter" idx="13"/>
          </p:nvPr>
        </p:nvSpPr>
        <p:spPr>
          <a:xfrm>
            <a:off x="3734031" y="885651"/>
            <a:ext cx="4893915" cy="4616849"/>
          </a:xfrm>
        </p:spPr>
        <p:txBody>
          <a:bodyPr vert="horz" lIns="91440" tIns="45720" rIns="91440" bIns="45720" rtlCol="0" anchor="ctr">
            <a:normAutofit/>
          </a:bodyPr>
          <a:lstStyle/>
          <a:p>
            <a:pPr marL="640080" lvl="1" indent="-228600" defTabSz="914400" fontAlgn="auto">
              <a:spcAft>
                <a:spcPts val="0"/>
              </a:spcAft>
              <a:defRPr/>
            </a:pPr>
            <a:r>
              <a:rPr lang="en-US" altLang="en-US" sz="2100" dirty="0"/>
              <a:t>Mapping </a:t>
            </a:r>
          </a:p>
          <a:p>
            <a:pPr lvl="2" indent="-228600" defTabSz="914400" fontAlgn="auto">
              <a:spcAft>
                <a:spcPts val="0"/>
              </a:spcAft>
              <a:defRPr/>
            </a:pPr>
            <a:r>
              <a:rPr lang="en-US" altLang="en-US" sz="2100" dirty="0"/>
              <a:t>Helps understand the group’s experiences of space and relationships</a:t>
            </a:r>
          </a:p>
          <a:p>
            <a:pPr lvl="2" indent="-228600" defTabSz="914400" fontAlgn="auto">
              <a:spcAft>
                <a:spcPts val="0"/>
              </a:spcAft>
              <a:defRPr/>
            </a:pPr>
            <a:r>
              <a:rPr lang="en-US" altLang="en-US" sz="2100" dirty="0"/>
              <a:t>Mapping can be done in a variety of ways . Participants may produce flat maps, small scale models;  Maps of communities: if you were looking at where young people like to hang out and why/or dangers…; Places where they grew up …</a:t>
            </a:r>
          </a:p>
          <a:p>
            <a:pPr lvl="2" indent="-228600" defTabSz="914400" fontAlgn="auto">
              <a:spcAft>
                <a:spcPts val="0"/>
              </a:spcAft>
              <a:defRPr/>
            </a:pPr>
            <a:r>
              <a:rPr lang="en-US" altLang="en-US" sz="2100" dirty="0"/>
              <a:t>Again you can use the maps as points of discussion, they are visual tools to aid discussion….You could also use photographs!</a:t>
            </a:r>
          </a:p>
        </p:txBody>
      </p:sp>
    </p:spTree>
    <p:extLst>
      <p:ext uri="{BB962C8B-B14F-4D97-AF65-F5344CB8AC3E}">
        <p14:creationId xmlns:p14="http://schemas.microsoft.com/office/powerpoint/2010/main" val="1299609423"/>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416" name="Rectangle 17415">
            <a:extLst>
              <a:ext uri="{FF2B5EF4-FFF2-40B4-BE49-F238E27FC236}">
                <a16:creationId xmlns:a16="http://schemas.microsoft.com/office/drawing/2014/main" id="{3E57A3F2-3497-430E-BCD2-151E9B57488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418" name="Freeform 6">
            <a:extLst>
              <a:ext uri="{FF2B5EF4-FFF2-40B4-BE49-F238E27FC236}">
                <a16:creationId xmlns:a16="http://schemas.microsoft.com/office/drawing/2014/main" id="{88B1F424-0E60-4F04-AFC7-00E1F21101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H="1">
            <a:off x="390858" y="911116"/>
            <a:ext cx="515815" cy="5710965"/>
          </a:xfrm>
          <a:custGeom>
            <a:avLst/>
            <a:gdLst>
              <a:gd name="T0" fmla="*/ 414 w 414"/>
              <a:gd name="T1" fmla="*/ 2447 h 2447"/>
              <a:gd name="T2" fmla="*/ 0 w 414"/>
              <a:gd name="T3" fmla="*/ 2247 h 2447"/>
              <a:gd name="T4" fmla="*/ 0 w 414"/>
              <a:gd name="T5" fmla="*/ 0 h 2447"/>
              <a:gd name="T6" fmla="*/ 414 w 414"/>
              <a:gd name="T7" fmla="*/ 200 h 2447"/>
              <a:gd name="T8" fmla="*/ 414 w 414"/>
              <a:gd name="T9" fmla="*/ 2447 h 2447"/>
            </a:gdLst>
            <a:ahLst/>
            <a:cxnLst>
              <a:cxn ang="0">
                <a:pos x="T0" y="T1"/>
              </a:cxn>
              <a:cxn ang="0">
                <a:pos x="T2" y="T3"/>
              </a:cxn>
              <a:cxn ang="0">
                <a:pos x="T4" y="T5"/>
              </a:cxn>
              <a:cxn ang="0">
                <a:pos x="T6" y="T7"/>
              </a:cxn>
              <a:cxn ang="0">
                <a:pos x="T8" y="T9"/>
              </a:cxn>
            </a:cxnLst>
            <a:rect l="0" t="0" r="r" b="b"/>
            <a:pathLst>
              <a:path w="414" h="2447">
                <a:moveTo>
                  <a:pt x="414" y="2447"/>
                </a:moveTo>
                <a:lnTo>
                  <a:pt x="0" y="2247"/>
                </a:lnTo>
                <a:lnTo>
                  <a:pt x="0" y="0"/>
                </a:lnTo>
                <a:lnTo>
                  <a:pt x="414" y="200"/>
                </a:lnTo>
                <a:lnTo>
                  <a:pt x="414" y="244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7420" name="Freeform 7">
            <a:extLst>
              <a:ext uri="{FF2B5EF4-FFF2-40B4-BE49-F238E27FC236}">
                <a16:creationId xmlns:a16="http://schemas.microsoft.com/office/drawing/2014/main" id="{6B509DD1-7F4E-4C4D-9B18-626473A5F7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H="1">
            <a:off x="600123" y="643467"/>
            <a:ext cx="307028" cy="5521414"/>
          </a:xfrm>
          <a:custGeom>
            <a:avLst/>
            <a:gdLst>
              <a:gd name="T0" fmla="*/ 209 w 209"/>
              <a:gd name="T1" fmla="*/ 2246 h 2358"/>
              <a:gd name="T2" fmla="*/ 0 w 209"/>
              <a:gd name="T3" fmla="*/ 2358 h 2358"/>
              <a:gd name="T4" fmla="*/ 0 w 209"/>
              <a:gd name="T5" fmla="*/ 111 h 2358"/>
              <a:gd name="T6" fmla="*/ 209 w 209"/>
              <a:gd name="T7" fmla="*/ 0 h 2358"/>
              <a:gd name="T8" fmla="*/ 209 w 209"/>
              <a:gd name="T9" fmla="*/ 2246 h 2358"/>
            </a:gdLst>
            <a:ahLst/>
            <a:cxnLst>
              <a:cxn ang="0">
                <a:pos x="T0" y="T1"/>
              </a:cxn>
              <a:cxn ang="0">
                <a:pos x="T2" y="T3"/>
              </a:cxn>
              <a:cxn ang="0">
                <a:pos x="T4" y="T5"/>
              </a:cxn>
              <a:cxn ang="0">
                <a:pos x="T6" y="T7"/>
              </a:cxn>
              <a:cxn ang="0">
                <a:pos x="T8" y="T9"/>
              </a:cxn>
            </a:cxnLst>
            <a:rect l="0" t="0" r="r" b="b"/>
            <a:pathLst>
              <a:path w="209" h="2358">
                <a:moveTo>
                  <a:pt x="209" y="2246"/>
                </a:moveTo>
                <a:lnTo>
                  <a:pt x="0" y="2358"/>
                </a:lnTo>
                <a:lnTo>
                  <a:pt x="0" y="111"/>
                </a:lnTo>
                <a:lnTo>
                  <a:pt x="209" y="0"/>
                </a:lnTo>
                <a:lnTo>
                  <a:pt x="209" y="2246"/>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7422" name="Rectangle 8">
            <a:extLst>
              <a:ext uri="{FF2B5EF4-FFF2-40B4-BE49-F238E27FC236}">
                <a16:creationId xmlns:a16="http://schemas.microsoft.com/office/drawing/2014/main" id="{BB89D3BB-9A77-48E3-8C98-9A0A1DD4F7A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596646" y="644382"/>
            <a:ext cx="2892018" cy="5251646"/>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sp>
        <p:nvSpPr>
          <p:cNvPr id="17410" name="Rectangle 2"/>
          <p:cNvSpPr>
            <a:spLocks noGrp="1" noChangeArrowheads="1"/>
          </p:cNvSpPr>
          <p:nvPr>
            <p:ph type="title"/>
          </p:nvPr>
        </p:nvSpPr>
        <p:spPr>
          <a:xfrm>
            <a:off x="992065" y="1522820"/>
            <a:ext cx="2061031" cy="3601914"/>
          </a:xfrm>
        </p:spPr>
        <p:txBody>
          <a:bodyPr vert="horz" lIns="91440" tIns="45720" rIns="91440" bIns="45720" rtlCol="0" anchor="ctr">
            <a:normAutofit/>
          </a:bodyPr>
          <a:lstStyle/>
          <a:p>
            <a:pPr defTabSz="914400"/>
            <a:r>
              <a:rPr lang="en-US" altLang="en-US" sz="3100" kern="1200">
                <a:solidFill>
                  <a:srgbClr val="FFFFFF"/>
                </a:solidFill>
                <a:latin typeface="+mj-lt"/>
                <a:ea typeface="+mj-ea"/>
                <a:cs typeface="+mj-cs"/>
              </a:rPr>
              <a:t>Interviews </a:t>
            </a:r>
          </a:p>
        </p:txBody>
      </p:sp>
      <p:graphicFrame>
        <p:nvGraphicFramePr>
          <p:cNvPr id="17412" name="Rectangle 3">
            <a:extLst>
              <a:ext uri="{FF2B5EF4-FFF2-40B4-BE49-F238E27FC236}">
                <a16:creationId xmlns:a16="http://schemas.microsoft.com/office/drawing/2014/main" id="{63CBB5C9-9AD4-C14F-12A8-CA0047A0957E}"/>
              </a:ext>
            </a:extLst>
          </p:cNvPr>
          <p:cNvGraphicFramePr>
            <a:graphicFrameLocks noGrp="1"/>
          </p:cNvGraphicFramePr>
          <p:nvPr>
            <p:ph sz="quarter" idx="13"/>
            <p:extLst>
              <p:ext uri="{D42A27DB-BD31-4B8C-83A1-F6EECF244321}">
                <p14:modId xmlns:p14="http://schemas.microsoft.com/office/powerpoint/2010/main" val="3909465684"/>
              </p:ext>
            </p:extLst>
          </p:nvPr>
        </p:nvGraphicFramePr>
        <p:xfrm>
          <a:off x="3782136" y="643467"/>
          <a:ext cx="4867132" cy="525256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126071864"/>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440" name="Rectangle 18439">
            <a:extLst>
              <a:ext uri="{FF2B5EF4-FFF2-40B4-BE49-F238E27FC236}">
                <a16:creationId xmlns:a16="http://schemas.microsoft.com/office/drawing/2014/main" id="{3E57A3F2-3497-430E-BCD2-151E9B57488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442" name="Freeform 6">
            <a:extLst>
              <a:ext uri="{FF2B5EF4-FFF2-40B4-BE49-F238E27FC236}">
                <a16:creationId xmlns:a16="http://schemas.microsoft.com/office/drawing/2014/main" id="{88B1F424-0E60-4F04-AFC7-00E1F21101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H="1">
            <a:off x="390858" y="911116"/>
            <a:ext cx="515815" cy="5710965"/>
          </a:xfrm>
          <a:custGeom>
            <a:avLst/>
            <a:gdLst>
              <a:gd name="T0" fmla="*/ 414 w 414"/>
              <a:gd name="T1" fmla="*/ 2447 h 2447"/>
              <a:gd name="T2" fmla="*/ 0 w 414"/>
              <a:gd name="T3" fmla="*/ 2247 h 2447"/>
              <a:gd name="T4" fmla="*/ 0 w 414"/>
              <a:gd name="T5" fmla="*/ 0 h 2447"/>
              <a:gd name="T6" fmla="*/ 414 w 414"/>
              <a:gd name="T7" fmla="*/ 200 h 2447"/>
              <a:gd name="T8" fmla="*/ 414 w 414"/>
              <a:gd name="T9" fmla="*/ 2447 h 2447"/>
            </a:gdLst>
            <a:ahLst/>
            <a:cxnLst>
              <a:cxn ang="0">
                <a:pos x="T0" y="T1"/>
              </a:cxn>
              <a:cxn ang="0">
                <a:pos x="T2" y="T3"/>
              </a:cxn>
              <a:cxn ang="0">
                <a:pos x="T4" y="T5"/>
              </a:cxn>
              <a:cxn ang="0">
                <a:pos x="T6" y="T7"/>
              </a:cxn>
              <a:cxn ang="0">
                <a:pos x="T8" y="T9"/>
              </a:cxn>
            </a:cxnLst>
            <a:rect l="0" t="0" r="r" b="b"/>
            <a:pathLst>
              <a:path w="414" h="2447">
                <a:moveTo>
                  <a:pt x="414" y="2447"/>
                </a:moveTo>
                <a:lnTo>
                  <a:pt x="0" y="2247"/>
                </a:lnTo>
                <a:lnTo>
                  <a:pt x="0" y="0"/>
                </a:lnTo>
                <a:lnTo>
                  <a:pt x="414" y="200"/>
                </a:lnTo>
                <a:lnTo>
                  <a:pt x="414" y="244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8444" name="Freeform 7">
            <a:extLst>
              <a:ext uri="{FF2B5EF4-FFF2-40B4-BE49-F238E27FC236}">
                <a16:creationId xmlns:a16="http://schemas.microsoft.com/office/drawing/2014/main" id="{6B509DD1-7F4E-4C4D-9B18-626473A5F7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H="1">
            <a:off x="600123" y="643467"/>
            <a:ext cx="307028" cy="5521414"/>
          </a:xfrm>
          <a:custGeom>
            <a:avLst/>
            <a:gdLst>
              <a:gd name="T0" fmla="*/ 209 w 209"/>
              <a:gd name="T1" fmla="*/ 2246 h 2358"/>
              <a:gd name="T2" fmla="*/ 0 w 209"/>
              <a:gd name="T3" fmla="*/ 2358 h 2358"/>
              <a:gd name="T4" fmla="*/ 0 w 209"/>
              <a:gd name="T5" fmla="*/ 111 h 2358"/>
              <a:gd name="T6" fmla="*/ 209 w 209"/>
              <a:gd name="T7" fmla="*/ 0 h 2358"/>
              <a:gd name="T8" fmla="*/ 209 w 209"/>
              <a:gd name="T9" fmla="*/ 2246 h 2358"/>
            </a:gdLst>
            <a:ahLst/>
            <a:cxnLst>
              <a:cxn ang="0">
                <a:pos x="T0" y="T1"/>
              </a:cxn>
              <a:cxn ang="0">
                <a:pos x="T2" y="T3"/>
              </a:cxn>
              <a:cxn ang="0">
                <a:pos x="T4" y="T5"/>
              </a:cxn>
              <a:cxn ang="0">
                <a:pos x="T6" y="T7"/>
              </a:cxn>
              <a:cxn ang="0">
                <a:pos x="T8" y="T9"/>
              </a:cxn>
            </a:cxnLst>
            <a:rect l="0" t="0" r="r" b="b"/>
            <a:pathLst>
              <a:path w="209" h="2358">
                <a:moveTo>
                  <a:pt x="209" y="2246"/>
                </a:moveTo>
                <a:lnTo>
                  <a:pt x="0" y="2358"/>
                </a:lnTo>
                <a:lnTo>
                  <a:pt x="0" y="111"/>
                </a:lnTo>
                <a:lnTo>
                  <a:pt x="209" y="0"/>
                </a:lnTo>
                <a:lnTo>
                  <a:pt x="209" y="2246"/>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8446" name="Rectangle 8">
            <a:extLst>
              <a:ext uri="{FF2B5EF4-FFF2-40B4-BE49-F238E27FC236}">
                <a16:creationId xmlns:a16="http://schemas.microsoft.com/office/drawing/2014/main" id="{BB89D3BB-9A77-48E3-8C98-9A0A1DD4F7A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596646" y="644382"/>
            <a:ext cx="2892018" cy="5251646"/>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sp>
        <p:nvSpPr>
          <p:cNvPr id="18434" name="Rectangle 2"/>
          <p:cNvSpPr>
            <a:spLocks noGrp="1" noChangeArrowheads="1"/>
          </p:cNvSpPr>
          <p:nvPr>
            <p:ph type="title"/>
          </p:nvPr>
        </p:nvSpPr>
        <p:spPr>
          <a:xfrm>
            <a:off x="992065" y="1522820"/>
            <a:ext cx="2061031" cy="3601914"/>
          </a:xfrm>
        </p:spPr>
        <p:txBody>
          <a:bodyPr vert="horz" lIns="91440" tIns="45720" rIns="91440" bIns="45720" rtlCol="0" anchor="ctr">
            <a:normAutofit/>
          </a:bodyPr>
          <a:lstStyle/>
          <a:p>
            <a:pPr defTabSz="914400"/>
            <a:r>
              <a:rPr lang="en-US" altLang="en-US" sz="3100" kern="1200">
                <a:solidFill>
                  <a:srgbClr val="FFFFFF"/>
                </a:solidFill>
                <a:latin typeface="+mj-lt"/>
                <a:ea typeface="+mj-ea"/>
                <a:cs typeface="+mj-cs"/>
              </a:rPr>
              <a:t>Interview: protocols</a:t>
            </a:r>
          </a:p>
        </p:txBody>
      </p:sp>
      <p:graphicFrame>
        <p:nvGraphicFramePr>
          <p:cNvPr id="18436" name="Rectangle 3">
            <a:extLst>
              <a:ext uri="{FF2B5EF4-FFF2-40B4-BE49-F238E27FC236}">
                <a16:creationId xmlns:a16="http://schemas.microsoft.com/office/drawing/2014/main" id="{C0CEF850-BD78-0FF0-CC8F-0CC1B92494E1}"/>
              </a:ext>
            </a:extLst>
          </p:cNvPr>
          <p:cNvGraphicFramePr>
            <a:graphicFrameLocks noGrp="1"/>
          </p:cNvGraphicFramePr>
          <p:nvPr>
            <p:ph sz="quarter" idx="13"/>
            <p:extLst>
              <p:ext uri="{D42A27DB-BD31-4B8C-83A1-F6EECF244321}">
                <p14:modId xmlns:p14="http://schemas.microsoft.com/office/powerpoint/2010/main" val="2931197877"/>
              </p:ext>
            </p:extLst>
          </p:nvPr>
        </p:nvGraphicFramePr>
        <p:xfrm>
          <a:off x="3782136" y="643467"/>
          <a:ext cx="4867132" cy="525256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487978800"/>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473" name="Rectangle 19464">
            <a:extLst>
              <a:ext uri="{FF2B5EF4-FFF2-40B4-BE49-F238E27FC236}">
                <a16:creationId xmlns:a16="http://schemas.microsoft.com/office/drawing/2014/main" id="{DD38EE57-B708-47C9-A4A4-E25F09FAB02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9474" name="Group 19466">
            <a:extLst>
              <a:ext uri="{FF2B5EF4-FFF2-40B4-BE49-F238E27FC236}">
                <a16:creationId xmlns:a16="http://schemas.microsoft.com/office/drawing/2014/main" id="{57A28182-58A5-4DBB-8F64-BD944BCA815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07282" y="635715"/>
            <a:ext cx="8356656" cy="2482136"/>
            <a:chOff x="409710" y="635715"/>
            <a:chExt cx="11142208" cy="2482136"/>
          </a:xfrm>
        </p:grpSpPr>
        <p:sp>
          <p:nvSpPr>
            <p:cNvPr id="19475" name="Freeform 44">
              <a:extLst>
                <a:ext uri="{FF2B5EF4-FFF2-40B4-BE49-F238E27FC236}">
                  <a16:creationId xmlns:a16="http://schemas.microsoft.com/office/drawing/2014/main" id="{E4A9080E-7BA6-45FC-8677-8B9D5F4DAFE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223203" y="635716"/>
              <a:ext cx="328612" cy="1742360"/>
            </a:xfrm>
            <a:custGeom>
              <a:avLst/>
              <a:gdLst>
                <a:gd name="T0" fmla="*/ 207 w 207"/>
                <a:gd name="T1" fmla="*/ 987 h 1114"/>
                <a:gd name="T2" fmla="*/ 0 w 207"/>
                <a:gd name="T3" fmla="*/ 1114 h 1114"/>
                <a:gd name="T4" fmla="*/ 0 w 207"/>
                <a:gd name="T5" fmla="*/ 127 h 1114"/>
                <a:gd name="T6" fmla="*/ 207 w 207"/>
                <a:gd name="T7" fmla="*/ 0 h 1114"/>
                <a:gd name="T8" fmla="*/ 207 w 207"/>
                <a:gd name="T9" fmla="*/ 987 h 1114"/>
              </a:gdLst>
              <a:ahLst/>
              <a:cxnLst>
                <a:cxn ang="0">
                  <a:pos x="T0" y="T1"/>
                </a:cxn>
                <a:cxn ang="0">
                  <a:pos x="T2" y="T3"/>
                </a:cxn>
                <a:cxn ang="0">
                  <a:pos x="T4" y="T5"/>
                </a:cxn>
                <a:cxn ang="0">
                  <a:pos x="T6" y="T7"/>
                </a:cxn>
                <a:cxn ang="0">
                  <a:pos x="T8" y="T9"/>
                </a:cxn>
              </a:cxnLst>
              <a:rect l="0" t="0" r="r" b="b"/>
              <a:pathLst>
                <a:path w="207" h="1114">
                  <a:moveTo>
                    <a:pt x="207" y="987"/>
                  </a:moveTo>
                  <a:lnTo>
                    <a:pt x="0" y="1114"/>
                  </a:lnTo>
                  <a:lnTo>
                    <a:pt x="0" y="127"/>
                  </a:lnTo>
                  <a:lnTo>
                    <a:pt x="207" y="0"/>
                  </a:lnTo>
                  <a:lnTo>
                    <a:pt x="207" y="987"/>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9469" name="Freeform 45">
              <a:extLst>
                <a:ext uri="{FF2B5EF4-FFF2-40B4-BE49-F238E27FC236}">
                  <a16:creationId xmlns:a16="http://schemas.microsoft.com/office/drawing/2014/main" id="{2163D516-75D4-4DE0-AC27-63719125AE5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09710" y="1022350"/>
              <a:ext cx="709612" cy="2095501"/>
            </a:xfrm>
            <a:custGeom>
              <a:avLst/>
              <a:gdLst>
                <a:gd name="T0" fmla="*/ 447 w 447"/>
                <a:gd name="T1" fmla="*/ 1363 h 1363"/>
                <a:gd name="T2" fmla="*/ 0 w 447"/>
                <a:gd name="T3" fmla="*/ 987 h 1363"/>
                <a:gd name="T4" fmla="*/ 0 w 447"/>
                <a:gd name="T5" fmla="*/ 0 h 1363"/>
                <a:gd name="T6" fmla="*/ 447 w 447"/>
                <a:gd name="T7" fmla="*/ 376 h 1363"/>
                <a:gd name="T8" fmla="*/ 447 w 447"/>
                <a:gd name="T9" fmla="*/ 1363 h 1363"/>
              </a:gdLst>
              <a:ahLst/>
              <a:cxnLst>
                <a:cxn ang="0">
                  <a:pos x="T0" y="T1"/>
                </a:cxn>
                <a:cxn ang="0">
                  <a:pos x="T2" y="T3"/>
                </a:cxn>
                <a:cxn ang="0">
                  <a:pos x="T4" y="T5"/>
                </a:cxn>
                <a:cxn ang="0">
                  <a:pos x="T6" y="T7"/>
                </a:cxn>
                <a:cxn ang="0">
                  <a:pos x="T8" y="T9"/>
                </a:cxn>
              </a:cxnLst>
              <a:rect l="0" t="0" r="r" b="b"/>
              <a:pathLst>
                <a:path w="447" h="1363">
                  <a:moveTo>
                    <a:pt x="447" y="1363"/>
                  </a:moveTo>
                  <a:lnTo>
                    <a:pt x="0" y="987"/>
                  </a:lnTo>
                  <a:lnTo>
                    <a:pt x="0" y="0"/>
                  </a:lnTo>
                  <a:lnTo>
                    <a:pt x="447" y="376"/>
                  </a:lnTo>
                  <a:lnTo>
                    <a:pt x="447" y="1363"/>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9470" name="Freeform 46">
              <a:extLst>
                <a:ext uri="{FF2B5EF4-FFF2-40B4-BE49-F238E27FC236}">
                  <a16:creationId xmlns:a16="http://schemas.microsoft.com/office/drawing/2014/main" id="{E74A26A5-C23A-46D4-B0FF-155FB383462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09710" y="837744"/>
              <a:ext cx="403225" cy="1705431"/>
            </a:xfrm>
            <a:custGeom>
              <a:avLst/>
              <a:gdLst>
                <a:gd name="T0" fmla="*/ 254 w 254"/>
                <a:gd name="T1" fmla="*/ 987 h 1109"/>
                <a:gd name="T2" fmla="*/ 0 w 254"/>
                <a:gd name="T3" fmla="*/ 1109 h 1109"/>
                <a:gd name="T4" fmla="*/ 0 w 254"/>
                <a:gd name="T5" fmla="*/ 119 h 1109"/>
                <a:gd name="T6" fmla="*/ 254 w 254"/>
                <a:gd name="T7" fmla="*/ 0 h 1109"/>
                <a:gd name="T8" fmla="*/ 254 w 254"/>
                <a:gd name="T9" fmla="*/ 987 h 1109"/>
              </a:gdLst>
              <a:ahLst/>
              <a:cxnLst>
                <a:cxn ang="0">
                  <a:pos x="T0" y="T1"/>
                </a:cxn>
                <a:cxn ang="0">
                  <a:pos x="T2" y="T3"/>
                </a:cxn>
                <a:cxn ang="0">
                  <a:pos x="T4" y="T5"/>
                </a:cxn>
                <a:cxn ang="0">
                  <a:pos x="T6" y="T7"/>
                </a:cxn>
                <a:cxn ang="0">
                  <a:pos x="T8" y="T9"/>
                </a:cxn>
              </a:cxnLst>
              <a:rect l="0" t="0" r="r" b="b"/>
              <a:pathLst>
                <a:path w="254" h="1109">
                  <a:moveTo>
                    <a:pt x="254" y="987"/>
                  </a:moveTo>
                  <a:lnTo>
                    <a:pt x="0" y="1109"/>
                  </a:lnTo>
                  <a:lnTo>
                    <a:pt x="0" y="119"/>
                  </a:lnTo>
                  <a:lnTo>
                    <a:pt x="254" y="0"/>
                  </a:lnTo>
                  <a:lnTo>
                    <a:pt x="254" y="98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9471" name="Freeform 47">
              <a:extLst>
                <a:ext uri="{FF2B5EF4-FFF2-40B4-BE49-F238E27FC236}">
                  <a16:creationId xmlns:a16="http://schemas.microsoft.com/office/drawing/2014/main" id="{08E0243F-1062-43C6-AD04-130DFF66840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44660" y="640894"/>
              <a:ext cx="168275" cy="1713195"/>
            </a:xfrm>
            <a:custGeom>
              <a:avLst/>
              <a:gdLst>
                <a:gd name="T0" fmla="*/ 106 w 106"/>
                <a:gd name="T1" fmla="*/ 1114 h 1114"/>
                <a:gd name="T2" fmla="*/ 0 w 106"/>
                <a:gd name="T3" fmla="*/ 1005 h 1114"/>
                <a:gd name="T4" fmla="*/ 0 w 106"/>
                <a:gd name="T5" fmla="*/ 0 h 1114"/>
                <a:gd name="T6" fmla="*/ 106 w 106"/>
                <a:gd name="T7" fmla="*/ 110 h 1114"/>
                <a:gd name="T8" fmla="*/ 106 w 106"/>
                <a:gd name="T9" fmla="*/ 1114 h 1114"/>
              </a:gdLst>
              <a:ahLst/>
              <a:cxnLst>
                <a:cxn ang="0">
                  <a:pos x="T0" y="T1"/>
                </a:cxn>
                <a:cxn ang="0">
                  <a:pos x="T2" y="T3"/>
                </a:cxn>
                <a:cxn ang="0">
                  <a:pos x="T4" y="T5"/>
                </a:cxn>
                <a:cxn ang="0">
                  <a:pos x="T6" y="T7"/>
                </a:cxn>
                <a:cxn ang="0">
                  <a:pos x="T8" y="T9"/>
                </a:cxn>
              </a:cxnLst>
              <a:rect l="0" t="0" r="r" b="b"/>
              <a:pathLst>
                <a:path w="106" h="1114">
                  <a:moveTo>
                    <a:pt x="106" y="1114"/>
                  </a:moveTo>
                  <a:lnTo>
                    <a:pt x="0" y="1005"/>
                  </a:lnTo>
                  <a:lnTo>
                    <a:pt x="0" y="0"/>
                  </a:lnTo>
                  <a:lnTo>
                    <a:pt x="106" y="110"/>
                  </a:lnTo>
                  <a:lnTo>
                    <a:pt x="106" y="1114"/>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9472" name="Rectangle 19471">
              <a:extLst>
                <a:ext uri="{FF2B5EF4-FFF2-40B4-BE49-F238E27FC236}">
                  <a16:creationId xmlns:a16="http://schemas.microsoft.com/office/drawing/2014/main" id="{94C5517B-1B0F-47AA-93A5-36718996986F}"/>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644055" y="635715"/>
              <a:ext cx="10907863" cy="1541457"/>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grpSp>
      <p:sp>
        <p:nvSpPr>
          <p:cNvPr id="19458" name="Rectangle 2"/>
          <p:cNvSpPr>
            <a:spLocks noGrp="1" noChangeArrowheads="1"/>
          </p:cNvSpPr>
          <p:nvPr>
            <p:ph type="title"/>
          </p:nvPr>
        </p:nvSpPr>
        <p:spPr>
          <a:xfrm>
            <a:off x="785460" y="759805"/>
            <a:ext cx="7729890" cy="1325563"/>
          </a:xfrm>
        </p:spPr>
        <p:txBody>
          <a:bodyPr vert="horz" lIns="91440" tIns="45720" rIns="91440" bIns="45720" rtlCol="0" anchor="ctr">
            <a:normAutofit/>
          </a:bodyPr>
          <a:lstStyle/>
          <a:p>
            <a:pPr defTabSz="914400"/>
            <a:r>
              <a:rPr lang="en-US" altLang="en-US" sz="3500" kern="1200">
                <a:solidFill>
                  <a:srgbClr val="FFFFFF"/>
                </a:solidFill>
                <a:latin typeface="+mj-lt"/>
                <a:ea typeface="+mj-ea"/>
                <a:cs typeface="+mj-cs"/>
              </a:rPr>
              <a:t>Interview Questions</a:t>
            </a:r>
          </a:p>
        </p:txBody>
      </p:sp>
      <p:sp>
        <p:nvSpPr>
          <p:cNvPr id="15363" name="Rectangle 3"/>
          <p:cNvSpPr>
            <a:spLocks noGrp="1" noChangeArrowheads="1"/>
          </p:cNvSpPr>
          <p:nvPr>
            <p:ph sz="quarter" idx="13"/>
          </p:nvPr>
        </p:nvSpPr>
        <p:spPr>
          <a:xfrm>
            <a:off x="1068678" y="2494450"/>
            <a:ext cx="3040158" cy="3563159"/>
          </a:xfrm>
        </p:spPr>
        <p:txBody>
          <a:bodyPr vert="horz" lIns="91440" tIns="45720" rIns="91440" bIns="45720" rtlCol="0">
            <a:normAutofit/>
          </a:bodyPr>
          <a:lstStyle/>
          <a:p>
            <a:pPr marL="274320" indent="-228600" defTabSz="914400" fontAlgn="auto">
              <a:spcAft>
                <a:spcPts val="0"/>
              </a:spcAft>
              <a:defRPr/>
            </a:pPr>
            <a:r>
              <a:rPr lang="en-US" altLang="en-US" sz="1900"/>
              <a:t>Depending on the type of interview, </a:t>
            </a:r>
          </a:p>
          <a:p>
            <a:pPr marL="640080" lvl="1" indent="-228600" defTabSz="914400" fontAlgn="auto">
              <a:spcAft>
                <a:spcPts val="0"/>
              </a:spcAft>
              <a:defRPr/>
            </a:pPr>
            <a:r>
              <a:rPr lang="en-US" altLang="en-US" sz="1900"/>
              <a:t>Use open ended rather than closed questions</a:t>
            </a:r>
          </a:p>
          <a:p>
            <a:pPr marL="640080" lvl="1" indent="-228600" defTabSz="914400" fontAlgn="auto">
              <a:spcAft>
                <a:spcPts val="0"/>
              </a:spcAft>
              <a:defRPr/>
            </a:pPr>
            <a:r>
              <a:rPr lang="en-US" altLang="en-US" sz="1900"/>
              <a:t>Avoid questions that have a yes or no answer.</a:t>
            </a:r>
          </a:p>
          <a:p>
            <a:pPr marL="640080" lvl="1" indent="-228600" defTabSz="914400" fontAlgn="auto">
              <a:spcAft>
                <a:spcPts val="0"/>
              </a:spcAft>
              <a:defRPr/>
            </a:pPr>
            <a:r>
              <a:rPr lang="en-US" altLang="en-US" sz="1900"/>
              <a:t>Have a number of probes to help dig deeper into the questions..</a:t>
            </a:r>
          </a:p>
        </p:txBody>
      </p:sp>
      <p:pic>
        <p:nvPicPr>
          <p:cNvPr id="19462" name="Graphic 19461" descr="Question mark">
            <a:extLst>
              <a:ext uri="{FF2B5EF4-FFF2-40B4-BE49-F238E27FC236}">
                <a16:creationId xmlns:a16="http://schemas.microsoft.com/office/drawing/2014/main" id="{FACD3D6A-2086-2BC8-BFB3-3DA113B7676C}"/>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4593384" y="2492376"/>
            <a:ext cx="3563372" cy="3563372"/>
          </a:xfrm>
          <a:prstGeom prst="rect">
            <a:avLst/>
          </a:prstGeom>
        </p:spPr>
      </p:pic>
    </p:spTree>
    <p:extLst>
      <p:ext uri="{BB962C8B-B14F-4D97-AF65-F5344CB8AC3E}">
        <p14:creationId xmlns:p14="http://schemas.microsoft.com/office/powerpoint/2010/main" val="2952565704"/>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496" name="Rectangle 20487">
            <a:extLst>
              <a:ext uri="{FF2B5EF4-FFF2-40B4-BE49-F238E27FC236}">
                <a16:creationId xmlns:a16="http://schemas.microsoft.com/office/drawing/2014/main" id="{3E57A3F2-3497-430E-BCD2-151E9B57488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497" name="Freeform 6">
            <a:extLst>
              <a:ext uri="{FF2B5EF4-FFF2-40B4-BE49-F238E27FC236}">
                <a16:creationId xmlns:a16="http://schemas.microsoft.com/office/drawing/2014/main" id="{88B1F424-0E60-4F04-AFC7-00E1F21101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H="1">
            <a:off x="390858" y="911116"/>
            <a:ext cx="515815" cy="5710965"/>
          </a:xfrm>
          <a:custGeom>
            <a:avLst/>
            <a:gdLst>
              <a:gd name="T0" fmla="*/ 414 w 414"/>
              <a:gd name="T1" fmla="*/ 2447 h 2447"/>
              <a:gd name="T2" fmla="*/ 0 w 414"/>
              <a:gd name="T3" fmla="*/ 2247 h 2447"/>
              <a:gd name="T4" fmla="*/ 0 w 414"/>
              <a:gd name="T5" fmla="*/ 0 h 2447"/>
              <a:gd name="T6" fmla="*/ 414 w 414"/>
              <a:gd name="T7" fmla="*/ 200 h 2447"/>
              <a:gd name="T8" fmla="*/ 414 w 414"/>
              <a:gd name="T9" fmla="*/ 2447 h 2447"/>
            </a:gdLst>
            <a:ahLst/>
            <a:cxnLst>
              <a:cxn ang="0">
                <a:pos x="T0" y="T1"/>
              </a:cxn>
              <a:cxn ang="0">
                <a:pos x="T2" y="T3"/>
              </a:cxn>
              <a:cxn ang="0">
                <a:pos x="T4" y="T5"/>
              </a:cxn>
              <a:cxn ang="0">
                <a:pos x="T6" y="T7"/>
              </a:cxn>
              <a:cxn ang="0">
                <a:pos x="T8" y="T9"/>
              </a:cxn>
            </a:cxnLst>
            <a:rect l="0" t="0" r="r" b="b"/>
            <a:pathLst>
              <a:path w="414" h="2447">
                <a:moveTo>
                  <a:pt x="414" y="2447"/>
                </a:moveTo>
                <a:lnTo>
                  <a:pt x="0" y="2247"/>
                </a:lnTo>
                <a:lnTo>
                  <a:pt x="0" y="0"/>
                </a:lnTo>
                <a:lnTo>
                  <a:pt x="414" y="200"/>
                </a:lnTo>
                <a:lnTo>
                  <a:pt x="414" y="244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0498" name="Freeform 7">
            <a:extLst>
              <a:ext uri="{FF2B5EF4-FFF2-40B4-BE49-F238E27FC236}">
                <a16:creationId xmlns:a16="http://schemas.microsoft.com/office/drawing/2014/main" id="{6B509DD1-7F4E-4C4D-9B18-626473A5F7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H="1">
            <a:off x="600123" y="643467"/>
            <a:ext cx="307028" cy="5521414"/>
          </a:xfrm>
          <a:custGeom>
            <a:avLst/>
            <a:gdLst>
              <a:gd name="T0" fmla="*/ 209 w 209"/>
              <a:gd name="T1" fmla="*/ 2246 h 2358"/>
              <a:gd name="T2" fmla="*/ 0 w 209"/>
              <a:gd name="T3" fmla="*/ 2358 h 2358"/>
              <a:gd name="T4" fmla="*/ 0 w 209"/>
              <a:gd name="T5" fmla="*/ 111 h 2358"/>
              <a:gd name="T6" fmla="*/ 209 w 209"/>
              <a:gd name="T7" fmla="*/ 0 h 2358"/>
              <a:gd name="T8" fmla="*/ 209 w 209"/>
              <a:gd name="T9" fmla="*/ 2246 h 2358"/>
            </a:gdLst>
            <a:ahLst/>
            <a:cxnLst>
              <a:cxn ang="0">
                <a:pos x="T0" y="T1"/>
              </a:cxn>
              <a:cxn ang="0">
                <a:pos x="T2" y="T3"/>
              </a:cxn>
              <a:cxn ang="0">
                <a:pos x="T4" y="T5"/>
              </a:cxn>
              <a:cxn ang="0">
                <a:pos x="T6" y="T7"/>
              </a:cxn>
              <a:cxn ang="0">
                <a:pos x="T8" y="T9"/>
              </a:cxn>
            </a:cxnLst>
            <a:rect l="0" t="0" r="r" b="b"/>
            <a:pathLst>
              <a:path w="209" h="2358">
                <a:moveTo>
                  <a:pt x="209" y="2246"/>
                </a:moveTo>
                <a:lnTo>
                  <a:pt x="0" y="2358"/>
                </a:lnTo>
                <a:lnTo>
                  <a:pt x="0" y="111"/>
                </a:lnTo>
                <a:lnTo>
                  <a:pt x="209" y="0"/>
                </a:lnTo>
                <a:lnTo>
                  <a:pt x="209" y="2246"/>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0499" name="Rectangle 8">
            <a:extLst>
              <a:ext uri="{FF2B5EF4-FFF2-40B4-BE49-F238E27FC236}">
                <a16:creationId xmlns:a16="http://schemas.microsoft.com/office/drawing/2014/main" id="{BB89D3BB-9A77-48E3-8C98-9A0A1DD4F7A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596646" y="644382"/>
            <a:ext cx="2892018" cy="5251646"/>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sp>
        <p:nvSpPr>
          <p:cNvPr id="20482" name="Rectangle 2"/>
          <p:cNvSpPr>
            <a:spLocks noGrp="1" noChangeArrowheads="1"/>
          </p:cNvSpPr>
          <p:nvPr>
            <p:ph type="title"/>
          </p:nvPr>
        </p:nvSpPr>
        <p:spPr>
          <a:xfrm>
            <a:off x="992065" y="1522820"/>
            <a:ext cx="2061031" cy="3601914"/>
          </a:xfrm>
        </p:spPr>
        <p:txBody>
          <a:bodyPr vert="horz" lIns="91440" tIns="45720" rIns="91440" bIns="45720" rtlCol="0" anchor="ctr">
            <a:normAutofit/>
          </a:bodyPr>
          <a:lstStyle/>
          <a:p>
            <a:pPr defTabSz="914400"/>
            <a:r>
              <a:rPr lang="en-US" altLang="en-US" sz="3100" kern="1200">
                <a:solidFill>
                  <a:srgbClr val="FFFFFF"/>
                </a:solidFill>
                <a:latin typeface="+mj-lt"/>
                <a:ea typeface="+mj-ea"/>
                <a:cs typeface="+mj-cs"/>
              </a:rPr>
              <a:t>Conducting Interviews</a:t>
            </a:r>
          </a:p>
        </p:txBody>
      </p:sp>
      <p:graphicFrame>
        <p:nvGraphicFramePr>
          <p:cNvPr id="20500" name="Rectangle 3">
            <a:extLst>
              <a:ext uri="{FF2B5EF4-FFF2-40B4-BE49-F238E27FC236}">
                <a16:creationId xmlns:a16="http://schemas.microsoft.com/office/drawing/2014/main" id="{48649437-39E1-8A80-9B56-C93753D45A40}"/>
              </a:ext>
            </a:extLst>
          </p:cNvPr>
          <p:cNvGraphicFramePr>
            <a:graphicFrameLocks noGrp="1"/>
          </p:cNvGraphicFramePr>
          <p:nvPr>
            <p:ph sz="quarter" idx="13"/>
            <p:extLst>
              <p:ext uri="{D42A27DB-BD31-4B8C-83A1-F6EECF244321}">
                <p14:modId xmlns:p14="http://schemas.microsoft.com/office/powerpoint/2010/main" val="568723849"/>
              </p:ext>
            </p:extLst>
          </p:nvPr>
        </p:nvGraphicFramePr>
        <p:xfrm>
          <a:off x="3782136" y="643467"/>
          <a:ext cx="4867132" cy="525256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319156617"/>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1512" name="Rectangle 21511">
            <a:extLst>
              <a:ext uri="{FF2B5EF4-FFF2-40B4-BE49-F238E27FC236}">
                <a16:creationId xmlns:a16="http://schemas.microsoft.com/office/drawing/2014/main" id="{3E57A3F2-3497-430E-BCD2-151E9B57488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514" name="Freeform 6">
            <a:extLst>
              <a:ext uri="{FF2B5EF4-FFF2-40B4-BE49-F238E27FC236}">
                <a16:creationId xmlns:a16="http://schemas.microsoft.com/office/drawing/2014/main" id="{88B1F424-0E60-4F04-AFC7-00E1F21101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H="1">
            <a:off x="390858" y="911116"/>
            <a:ext cx="515815" cy="5710965"/>
          </a:xfrm>
          <a:custGeom>
            <a:avLst/>
            <a:gdLst>
              <a:gd name="T0" fmla="*/ 414 w 414"/>
              <a:gd name="T1" fmla="*/ 2447 h 2447"/>
              <a:gd name="T2" fmla="*/ 0 w 414"/>
              <a:gd name="T3" fmla="*/ 2247 h 2447"/>
              <a:gd name="T4" fmla="*/ 0 w 414"/>
              <a:gd name="T5" fmla="*/ 0 h 2447"/>
              <a:gd name="T6" fmla="*/ 414 w 414"/>
              <a:gd name="T7" fmla="*/ 200 h 2447"/>
              <a:gd name="T8" fmla="*/ 414 w 414"/>
              <a:gd name="T9" fmla="*/ 2447 h 2447"/>
            </a:gdLst>
            <a:ahLst/>
            <a:cxnLst>
              <a:cxn ang="0">
                <a:pos x="T0" y="T1"/>
              </a:cxn>
              <a:cxn ang="0">
                <a:pos x="T2" y="T3"/>
              </a:cxn>
              <a:cxn ang="0">
                <a:pos x="T4" y="T5"/>
              </a:cxn>
              <a:cxn ang="0">
                <a:pos x="T6" y="T7"/>
              </a:cxn>
              <a:cxn ang="0">
                <a:pos x="T8" y="T9"/>
              </a:cxn>
            </a:cxnLst>
            <a:rect l="0" t="0" r="r" b="b"/>
            <a:pathLst>
              <a:path w="414" h="2447">
                <a:moveTo>
                  <a:pt x="414" y="2447"/>
                </a:moveTo>
                <a:lnTo>
                  <a:pt x="0" y="2247"/>
                </a:lnTo>
                <a:lnTo>
                  <a:pt x="0" y="0"/>
                </a:lnTo>
                <a:lnTo>
                  <a:pt x="414" y="200"/>
                </a:lnTo>
                <a:lnTo>
                  <a:pt x="414" y="244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1516" name="Freeform 7">
            <a:extLst>
              <a:ext uri="{FF2B5EF4-FFF2-40B4-BE49-F238E27FC236}">
                <a16:creationId xmlns:a16="http://schemas.microsoft.com/office/drawing/2014/main" id="{6B509DD1-7F4E-4C4D-9B18-626473A5F7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H="1">
            <a:off x="600123" y="643467"/>
            <a:ext cx="307028" cy="5521414"/>
          </a:xfrm>
          <a:custGeom>
            <a:avLst/>
            <a:gdLst>
              <a:gd name="T0" fmla="*/ 209 w 209"/>
              <a:gd name="T1" fmla="*/ 2246 h 2358"/>
              <a:gd name="T2" fmla="*/ 0 w 209"/>
              <a:gd name="T3" fmla="*/ 2358 h 2358"/>
              <a:gd name="T4" fmla="*/ 0 w 209"/>
              <a:gd name="T5" fmla="*/ 111 h 2358"/>
              <a:gd name="T6" fmla="*/ 209 w 209"/>
              <a:gd name="T7" fmla="*/ 0 h 2358"/>
              <a:gd name="T8" fmla="*/ 209 w 209"/>
              <a:gd name="T9" fmla="*/ 2246 h 2358"/>
            </a:gdLst>
            <a:ahLst/>
            <a:cxnLst>
              <a:cxn ang="0">
                <a:pos x="T0" y="T1"/>
              </a:cxn>
              <a:cxn ang="0">
                <a:pos x="T2" y="T3"/>
              </a:cxn>
              <a:cxn ang="0">
                <a:pos x="T4" y="T5"/>
              </a:cxn>
              <a:cxn ang="0">
                <a:pos x="T6" y="T7"/>
              </a:cxn>
              <a:cxn ang="0">
                <a:pos x="T8" y="T9"/>
              </a:cxn>
            </a:cxnLst>
            <a:rect l="0" t="0" r="r" b="b"/>
            <a:pathLst>
              <a:path w="209" h="2358">
                <a:moveTo>
                  <a:pt x="209" y="2246"/>
                </a:moveTo>
                <a:lnTo>
                  <a:pt x="0" y="2358"/>
                </a:lnTo>
                <a:lnTo>
                  <a:pt x="0" y="111"/>
                </a:lnTo>
                <a:lnTo>
                  <a:pt x="209" y="0"/>
                </a:lnTo>
                <a:lnTo>
                  <a:pt x="209" y="2246"/>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1518" name="Rectangle 8">
            <a:extLst>
              <a:ext uri="{FF2B5EF4-FFF2-40B4-BE49-F238E27FC236}">
                <a16:creationId xmlns:a16="http://schemas.microsoft.com/office/drawing/2014/main" id="{BB89D3BB-9A77-48E3-8C98-9A0A1DD4F7A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596646" y="644382"/>
            <a:ext cx="2892018" cy="5251646"/>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sp>
        <p:nvSpPr>
          <p:cNvPr id="21506" name="Rectangle 2"/>
          <p:cNvSpPr>
            <a:spLocks noGrp="1" noChangeArrowheads="1"/>
          </p:cNvSpPr>
          <p:nvPr>
            <p:ph type="title"/>
          </p:nvPr>
        </p:nvSpPr>
        <p:spPr>
          <a:xfrm>
            <a:off x="992065" y="1522820"/>
            <a:ext cx="2061031" cy="3601914"/>
          </a:xfrm>
        </p:spPr>
        <p:txBody>
          <a:bodyPr vert="horz" lIns="91440" tIns="45720" rIns="91440" bIns="45720" rtlCol="0" anchor="ctr">
            <a:normAutofit/>
          </a:bodyPr>
          <a:lstStyle/>
          <a:p>
            <a:pPr defTabSz="914400"/>
            <a:r>
              <a:rPr lang="en-US" altLang="en-US" sz="2400" kern="1200">
                <a:solidFill>
                  <a:srgbClr val="FFFFFF"/>
                </a:solidFill>
                <a:latin typeface="+mj-lt"/>
                <a:ea typeface="+mj-ea"/>
                <a:cs typeface="+mj-cs"/>
              </a:rPr>
              <a:t>Surveys / Questionnaires</a:t>
            </a:r>
          </a:p>
        </p:txBody>
      </p:sp>
      <p:graphicFrame>
        <p:nvGraphicFramePr>
          <p:cNvPr id="21508" name="Rectangle 3">
            <a:extLst>
              <a:ext uri="{FF2B5EF4-FFF2-40B4-BE49-F238E27FC236}">
                <a16:creationId xmlns:a16="http://schemas.microsoft.com/office/drawing/2014/main" id="{ADA4C99D-FA3E-A718-11F7-8CE5B3D12F96}"/>
              </a:ext>
            </a:extLst>
          </p:cNvPr>
          <p:cNvGraphicFramePr>
            <a:graphicFrameLocks noGrp="1"/>
          </p:cNvGraphicFramePr>
          <p:nvPr>
            <p:ph sz="quarter" idx="13"/>
            <p:extLst>
              <p:ext uri="{D42A27DB-BD31-4B8C-83A1-F6EECF244321}">
                <p14:modId xmlns:p14="http://schemas.microsoft.com/office/powerpoint/2010/main" val="3303440428"/>
              </p:ext>
            </p:extLst>
          </p:nvPr>
        </p:nvGraphicFramePr>
        <p:xfrm>
          <a:off x="3782136" y="643467"/>
          <a:ext cx="4867132" cy="525256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464436578"/>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464" name="Rectangle 19463">
            <a:extLst>
              <a:ext uri="{FF2B5EF4-FFF2-40B4-BE49-F238E27FC236}">
                <a16:creationId xmlns:a16="http://schemas.microsoft.com/office/drawing/2014/main" id="{827B839B-9ADE-406B-8590-F1CAEDED45A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466" name="Freeform 45">
            <a:extLst>
              <a:ext uri="{FF2B5EF4-FFF2-40B4-BE49-F238E27FC236}">
                <a16:creationId xmlns:a16="http://schemas.microsoft.com/office/drawing/2014/main" id="{CFE45BF0-46DB-408C-B5F7-7B11716805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307282" y="1022350"/>
            <a:ext cx="532209" cy="2095501"/>
          </a:xfrm>
          <a:custGeom>
            <a:avLst/>
            <a:gdLst>
              <a:gd name="T0" fmla="*/ 447 w 447"/>
              <a:gd name="T1" fmla="*/ 1363 h 1363"/>
              <a:gd name="T2" fmla="*/ 0 w 447"/>
              <a:gd name="T3" fmla="*/ 987 h 1363"/>
              <a:gd name="T4" fmla="*/ 0 w 447"/>
              <a:gd name="T5" fmla="*/ 0 h 1363"/>
              <a:gd name="T6" fmla="*/ 447 w 447"/>
              <a:gd name="T7" fmla="*/ 376 h 1363"/>
              <a:gd name="T8" fmla="*/ 447 w 447"/>
              <a:gd name="T9" fmla="*/ 1363 h 1363"/>
            </a:gdLst>
            <a:ahLst/>
            <a:cxnLst>
              <a:cxn ang="0">
                <a:pos x="T0" y="T1"/>
              </a:cxn>
              <a:cxn ang="0">
                <a:pos x="T2" y="T3"/>
              </a:cxn>
              <a:cxn ang="0">
                <a:pos x="T4" y="T5"/>
              </a:cxn>
              <a:cxn ang="0">
                <a:pos x="T6" y="T7"/>
              </a:cxn>
              <a:cxn ang="0">
                <a:pos x="T8" y="T9"/>
              </a:cxn>
            </a:cxnLst>
            <a:rect l="0" t="0" r="r" b="b"/>
            <a:pathLst>
              <a:path w="447" h="1363">
                <a:moveTo>
                  <a:pt x="447" y="1363"/>
                </a:moveTo>
                <a:lnTo>
                  <a:pt x="0" y="987"/>
                </a:lnTo>
                <a:lnTo>
                  <a:pt x="0" y="0"/>
                </a:lnTo>
                <a:lnTo>
                  <a:pt x="447" y="376"/>
                </a:lnTo>
                <a:lnTo>
                  <a:pt x="447" y="1363"/>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9468" name="Freeform 46">
            <a:extLst>
              <a:ext uri="{FF2B5EF4-FFF2-40B4-BE49-F238E27FC236}">
                <a16:creationId xmlns:a16="http://schemas.microsoft.com/office/drawing/2014/main" id="{2AEBC8F2-97B1-41B4-93F1-2D289E197F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307282" y="837744"/>
            <a:ext cx="302419" cy="1705431"/>
          </a:xfrm>
          <a:custGeom>
            <a:avLst/>
            <a:gdLst>
              <a:gd name="T0" fmla="*/ 254 w 254"/>
              <a:gd name="T1" fmla="*/ 987 h 1109"/>
              <a:gd name="T2" fmla="*/ 0 w 254"/>
              <a:gd name="T3" fmla="*/ 1109 h 1109"/>
              <a:gd name="T4" fmla="*/ 0 w 254"/>
              <a:gd name="T5" fmla="*/ 119 h 1109"/>
              <a:gd name="T6" fmla="*/ 254 w 254"/>
              <a:gd name="T7" fmla="*/ 0 h 1109"/>
              <a:gd name="T8" fmla="*/ 254 w 254"/>
              <a:gd name="T9" fmla="*/ 987 h 1109"/>
            </a:gdLst>
            <a:ahLst/>
            <a:cxnLst>
              <a:cxn ang="0">
                <a:pos x="T0" y="T1"/>
              </a:cxn>
              <a:cxn ang="0">
                <a:pos x="T2" y="T3"/>
              </a:cxn>
              <a:cxn ang="0">
                <a:pos x="T4" y="T5"/>
              </a:cxn>
              <a:cxn ang="0">
                <a:pos x="T6" y="T7"/>
              </a:cxn>
              <a:cxn ang="0">
                <a:pos x="T8" y="T9"/>
              </a:cxn>
            </a:cxnLst>
            <a:rect l="0" t="0" r="r" b="b"/>
            <a:pathLst>
              <a:path w="254" h="1109">
                <a:moveTo>
                  <a:pt x="254" y="987"/>
                </a:moveTo>
                <a:lnTo>
                  <a:pt x="0" y="1109"/>
                </a:lnTo>
                <a:lnTo>
                  <a:pt x="0" y="119"/>
                </a:lnTo>
                <a:lnTo>
                  <a:pt x="254" y="0"/>
                </a:lnTo>
                <a:lnTo>
                  <a:pt x="254" y="98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9470" name="Freeform 47">
            <a:extLst>
              <a:ext uri="{FF2B5EF4-FFF2-40B4-BE49-F238E27FC236}">
                <a16:creationId xmlns:a16="http://schemas.microsoft.com/office/drawing/2014/main" id="{472E3A19-F5D5-48FC-BB9C-48C2F68F59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83495" y="640894"/>
            <a:ext cx="126206" cy="1713195"/>
          </a:xfrm>
          <a:custGeom>
            <a:avLst/>
            <a:gdLst>
              <a:gd name="T0" fmla="*/ 106 w 106"/>
              <a:gd name="T1" fmla="*/ 1114 h 1114"/>
              <a:gd name="T2" fmla="*/ 0 w 106"/>
              <a:gd name="T3" fmla="*/ 1005 h 1114"/>
              <a:gd name="T4" fmla="*/ 0 w 106"/>
              <a:gd name="T5" fmla="*/ 0 h 1114"/>
              <a:gd name="T6" fmla="*/ 106 w 106"/>
              <a:gd name="T7" fmla="*/ 110 h 1114"/>
              <a:gd name="T8" fmla="*/ 106 w 106"/>
              <a:gd name="T9" fmla="*/ 1114 h 1114"/>
            </a:gdLst>
            <a:ahLst/>
            <a:cxnLst>
              <a:cxn ang="0">
                <a:pos x="T0" y="T1"/>
              </a:cxn>
              <a:cxn ang="0">
                <a:pos x="T2" y="T3"/>
              </a:cxn>
              <a:cxn ang="0">
                <a:pos x="T4" y="T5"/>
              </a:cxn>
              <a:cxn ang="0">
                <a:pos x="T6" y="T7"/>
              </a:cxn>
              <a:cxn ang="0">
                <a:pos x="T8" y="T9"/>
              </a:cxn>
            </a:cxnLst>
            <a:rect l="0" t="0" r="r" b="b"/>
            <a:pathLst>
              <a:path w="106" h="1114">
                <a:moveTo>
                  <a:pt x="106" y="1114"/>
                </a:moveTo>
                <a:lnTo>
                  <a:pt x="0" y="1005"/>
                </a:lnTo>
                <a:lnTo>
                  <a:pt x="0" y="0"/>
                </a:lnTo>
                <a:lnTo>
                  <a:pt x="106" y="110"/>
                </a:lnTo>
                <a:lnTo>
                  <a:pt x="106" y="1114"/>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9472" name="Freeform 44">
            <a:extLst>
              <a:ext uri="{FF2B5EF4-FFF2-40B4-BE49-F238E27FC236}">
                <a16:creationId xmlns:a16="http://schemas.microsoft.com/office/drawing/2014/main" id="{7A62E32F-BB65-43A8-8EB5-92346890E5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8417402" y="635716"/>
            <a:ext cx="246459" cy="1742360"/>
          </a:xfrm>
          <a:custGeom>
            <a:avLst/>
            <a:gdLst>
              <a:gd name="T0" fmla="*/ 207 w 207"/>
              <a:gd name="T1" fmla="*/ 987 h 1114"/>
              <a:gd name="T2" fmla="*/ 0 w 207"/>
              <a:gd name="T3" fmla="*/ 1114 h 1114"/>
              <a:gd name="T4" fmla="*/ 0 w 207"/>
              <a:gd name="T5" fmla="*/ 127 h 1114"/>
              <a:gd name="T6" fmla="*/ 207 w 207"/>
              <a:gd name="T7" fmla="*/ 0 h 1114"/>
              <a:gd name="T8" fmla="*/ 207 w 207"/>
              <a:gd name="T9" fmla="*/ 987 h 1114"/>
            </a:gdLst>
            <a:ahLst/>
            <a:cxnLst>
              <a:cxn ang="0">
                <a:pos x="T0" y="T1"/>
              </a:cxn>
              <a:cxn ang="0">
                <a:pos x="T2" y="T3"/>
              </a:cxn>
              <a:cxn ang="0">
                <a:pos x="T4" y="T5"/>
              </a:cxn>
              <a:cxn ang="0">
                <a:pos x="T6" y="T7"/>
              </a:cxn>
              <a:cxn ang="0">
                <a:pos x="T8" y="T9"/>
              </a:cxn>
            </a:cxnLst>
            <a:rect l="0" t="0" r="r" b="b"/>
            <a:pathLst>
              <a:path w="207" h="1114">
                <a:moveTo>
                  <a:pt x="207" y="987"/>
                </a:moveTo>
                <a:lnTo>
                  <a:pt x="0" y="1114"/>
                </a:lnTo>
                <a:lnTo>
                  <a:pt x="0" y="127"/>
                </a:lnTo>
                <a:lnTo>
                  <a:pt x="207" y="0"/>
                </a:lnTo>
                <a:lnTo>
                  <a:pt x="207" y="987"/>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9474" name="Rectangle 19473">
            <a:extLst>
              <a:ext uri="{FF2B5EF4-FFF2-40B4-BE49-F238E27FC236}">
                <a16:creationId xmlns:a16="http://schemas.microsoft.com/office/drawing/2014/main" id="{14E91B64-9FCC-451E-AFB4-A827D63293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83041" y="635715"/>
            <a:ext cx="8180897" cy="1541457"/>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sp>
        <p:nvSpPr>
          <p:cNvPr id="19458" name="Rectangle 2"/>
          <p:cNvSpPr>
            <a:spLocks noGrp="1" noChangeArrowheads="1"/>
          </p:cNvSpPr>
          <p:nvPr>
            <p:ph type="title"/>
          </p:nvPr>
        </p:nvSpPr>
        <p:spPr>
          <a:xfrm>
            <a:off x="718879" y="800392"/>
            <a:ext cx="7698523" cy="1212102"/>
          </a:xfrm>
        </p:spPr>
        <p:txBody>
          <a:bodyPr vert="horz" lIns="91440" tIns="45720" rIns="91440" bIns="45720" rtlCol="0" anchor="ctr">
            <a:normAutofit/>
          </a:bodyPr>
          <a:lstStyle/>
          <a:p>
            <a:pPr defTabSz="914400" fontAlgn="auto">
              <a:spcAft>
                <a:spcPts val="0"/>
              </a:spcAft>
              <a:defRPr/>
            </a:pPr>
            <a:r>
              <a:rPr lang="en-US" altLang="en-US" sz="3500" kern="1200">
                <a:solidFill>
                  <a:srgbClr val="FFFFFF"/>
                </a:solidFill>
                <a:latin typeface="+mj-lt"/>
                <a:ea typeface="+mj-ea"/>
                <a:cs typeface="+mj-cs"/>
              </a:rPr>
              <a:t>Surveys: Advantages </a:t>
            </a:r>
            <a:br>
              <a:rPr lang="en-US" altLang="en-US" sz="3500" kern="1200">
                <a:solidFill>
                  <a:srgbClr val="FFFFFF"/>
                </a:solidFill>
                <a:latin typeface="+mj-lt"/>
                <a:ea typeface="+mj-ea"/>
                <a:cs typeface="+mj-cs"/>
              </a:rPr>
            </a:br>
            <a:r>
              <a:rPr lang="en-US" altLang="en-US" sz="3500" kern="1200">
                <a:solidFill>
                  <a:srgbClr val="FFFFFF"/>
                </a:solidFill>
                <a:latin typeface="+mj-lt"/>
                <a:ea typeface="+mj-ea"/>
                <a:cs typeface="+mj-cs"/>
              </a:rPr>
              <a:t>(Sabo Flores, 2008, p. 120) </a:t>
            </a:r>
          </a:p>
        </p:txBody>
      </p:sp>
      <p:sp>
        <p:nvSpPr>
          <p:cNvPr id="19459" name="Rectangle 4"/>
          <p:cNvSpPr>
            <a:spLocks noGrp="1" noChangeArrowheads="1"/>
          </p:cNvSpPr>
          <p:nvPr>
            <p:ph sz="quarter" idx="13"/>
          </p:nvPr>
        </p:nvSpPr>
        <p:spPr>
          <a:xfrm>
            <a:off x="1025718" y="2490436"/>
            <a:ext cx="7281746" cy="3567173"/>
          </a:xfrm>
        </p:spPr>
        <p:txBody>
          <a:bodyPr vert="horz" lIns="91440" tIns="45720" rIns="91440" bIns="45720" rtlCol="0" anchor="ctr">
            <a:normAutofit/>
          </a:bodyPr>
          <a:lstStyle/>
          <a:p>
            <a:pPr marL="274320" indent="-228600" defTabSz="914400" fontAlgn="auto">
              <a:spcAft>
                <a:spcPts val="0"/>
              </a:spcAft>
              <a:defRPr/>
            </a:pPr>
            <a:r>
              <a:rPr lang="en-US" altLang="en-US"/>
              <a:t>Easy to quantify and summarise results </a:t>
            </a:r>
          </a:p>
          <a:p>
            <a:pPr marL="274320" indent="-228600" defTabSz="914400" fontAlgn="auto">
              <a:spcAft>
                <a:spcPts val="0"/>
              </a:spcAft>
              <a:defRPr/>
            </a:pPr>
            <a:r>
              <a:rPr lang="en-US" altLang="en-US"/>
              <a:t>Useful when trying to collect data from large groups</a:t>
            </a:r>
          </a:p>
          <a:p>
            <a:pPr marL="274320" indent="-228600" defTabSz="914400" fontAlgn="auto">
              <a:spcAft>
                <a:spcPts val="0"/>
              </a:spcAft>
              <a:defRPr/>
            </a:pPr>
            <a:r>
              <a:rPr lang="en-US" altLang="en-US"/>
              <a:t>Good for studying attitudes and perceptions</a:t>
            </a:r>
          </a:p>
          <a:p>
            <a:pPr marL="274320" indent="-228600" defTabSz="914400" fontAlgn="auto">
              <a:spcAft>
                <a:spcPts val="0"/>
              </a:spcAft>
              <a:defRPr/>
            </a:pPr>
            <a:r>
              <a:rPr lang="en-US" altLang="en-US"/>
              <a:t>Good for studying behaviour change </a:t>
            </a:r>
          </a:p>
          <a:p>
            <a:pPr marL="274320" indent="-228600" defTabSz="914400" fontAlgn="auto">
              <a:spcAft>
                <a:spcPts val="0"/>
              </a:spcAft>
              <a:defRPr/>
            </a:pPr>
            <a:r>
              <a:rPr lang="en-US" altLang="en-US"/>
              <a:t>Good for collecting sensitive data that should be confidential</a:t>
            </a:r>
          </a:p>
        </p:txBody>
      </p:sp>
    </p:spTree>
    <p:extLst>
      <p:ext uri="{BB962C8B-B14F-4D97-AF65-F5344CB8AC3E}">
        <p14:creationId xmlns:p14="http://schemas.microsoft.com/office/powerpoint/2010/main" val="546267930"/>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3559" name="Rectangle 23558">
            <a:extLst>
              <a:ext uri="{FF2B5EF4-FFF2-40B4-BE49-F238E27FC236}">
                <a16:creationId xmlns:a16="http://schemas.microsoft.com/office/drawing/2014/main" id="{827B839B-9ADE-406B-8590-F1CAEDED45A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561" name="Freeform 45">
            <a:extLst>
              <a:ext uri="{FF2B5EF4-FFF2-40B4-BE49-F238E27FC236}">
                <a16:creationId xmlns:a16="http://schemas.microsoft.com/office/drawing/2014/main" id="{CFE45BF0-46DB-408C-B5F7-7B11716805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307282" y="1022350"/>
            <a:ext cx="532209" cy="2095501"/>
          </a:xfrm>
          <a:custGeom>
            <a:avLst/>
            <a:gdLst>
              <a:gd name="T0" fmla="*/ 447 w 447"/>
              <a:gd name="T1" fmla="*/ 1363 h 1363"/>
              <a:gd name="T2" fmla="*/ 0 w 447"/>
              <a:gd name="T3" fmla="*/ 987 h 1363"/>
              <a:gd name="T4" fmla="*/ 0 w 447"/>
              <a:gd name="T5" fmla="*/ 0 h 1363"/>
              <a:gd name="T6" fmla="*/ 447 w 447"/>
              <a:gd name="T7" fmla="*/ 376 h 1363"/>
              <a:gd name="T8" fmla="*/ 447 w 447"/>
              <a:gd name="T9" fmla="*/ 1363 h 1363"/>
            </a:gdLst>
            <a:ahLst/>
            <a:cxnLst>
              <a:cxn ang="0">
                <a:pos x="T0" y="T1"/>
              </a:cxn>
              <a:cxn ang="0">
                <a:pos x="T2" y="T3"/>
              </a:cxn>
              <a:cxn ang="0">
                <a:pos x="T4" y="T5"/>
              </a:cxn>
              <a:cxn ang="0">
                <a:pos x="T6" y="T7"/>
              </a:cxn>
              <a:cxn ang="0">
                <a:pos x="T8" y="T9"/>
              </a:cxn>
            </a:cxnLst>
            <a:rect l="0" t="0" r="r" b="b"/>
            <a:pathLst>
              <a:path w="447" h="1363">
                <a:moveTo>
                  <a:pt x="447" y="1363"/>
                </a:moveTo>
                <a:lnTo>
                  <a:pt x="0" y="987"/>
                </a:lnTo>
                <a:lnTo>
                  <a:pt x="0" y="0"/>
                </a:lnTo>
                <a:lnTo>
                  <a:pt x="447" y="376"/>
                </a:lnTo>
                <a:lnTo>
                  <a:pt x="447" y="1363"/>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3563" name="Freeform 46">
            <a:extLst>
              <a:ext uri="{FF2B5EF4-FFF2-40B4-BE49-F238E27FC236}">
                <a16:creationId xmlns:a16="http://schemas.microsoft.com/office/drawing/2014/main" id="{2AEBC8F2-97B1-41B4-93F1-2D289E197F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307282" y="837744"/>
            <a:ext cx="302419" cy="1705431"/>
          </a:xfrm>
          <a:custGeom>
            <a:avLst/>
            <a:gdLst>
              <a:gd name="T0" fmla="*/ 254 w 254"/>
              <a:gd name="T1" fmla="*/ 987 h 1109"/>
              <a:gd name="T2" fmla="*/ 0 w 254"/>
              <a:gd name="T3" fmla="*/ 1109 h 1109"/>
              <a:gd name="T4" fmla="*/ 0 w 254"/>
              <a:gd name="T5" fmla="*/ 119 h 1109"/>
              <a:gd name="T6" fmla="*/ 254 w 254"/>
              <a:gd name="T7" fmla="*/ 0 h 1109"/>
              <a:gd name="T8" fmla="*/ 254 w 254"/>
              <a:gd name="T9" fmla="*/ 987 h 1109"/>
            </a:gdLst>
            <a:ahLst/>
            <a:cxnLst>
              <a:cxn ang="0">
                <a:pos x="T0" y="T1"/>
              </a:cxn>
              <a:cxn ang="0">
                <a:pos x="T2" y="T3"/>
              </a:cxn>
              <a:cxn ang="0">
                <a:pos x="T4" y="T5"/>
              </a:cxn>
              <a:cxn ang="0">
                <a:pos x="T6" y="T7"/>
              </a:cxn>
              <a:cxn ang="0">
                <a:pos x="T8" y="T9"/>
              </a:cxn>
            </a:cxnLst>
            <a:rect l="0" t="0" r="r" b="b"/>
            <a:pathLst>
              <a:path w="254" h="1109">
                <a:moveTo>
                  <a:pt x="254" y="987"/>
                </a:moveTo>
                <a:lnTo>
                  <a:pt x="0" y="1109"/>
                </a:lnTo>
                <a:lnTo>
                  <a:pt x="0" y="119"/>
                </a:lnTo>
                <a:lnTo>
                  <a:pt x="254" y="0"/>
                </a:lnTo>
                <a:lnTo>
                  <a:pt x="254" y="98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3565" name="Freeform 47">
            <a:extLst>
              <a:ext uri="{FF2B5EF4-FFF2-40B4-BE49-F238E27FC236}">
                <a16:creationId xmlns:a16="http://schemas.microsoft.com/office/drawing/2014/main" id="{472E3A19-F5D5-48FC-BB9C-48C2F68F59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83495" y="640894"/>
            <a:ext cx="126206" cy="1713195"/>
          </a:xfrm>
          <a:custGeom>
            <a:avLst/>
            <a:gdLst>
              <a:gd name="T0" fmla="*/ 106 w 106"/>
              <a:gd name="T1" fmla="*/ 1114 h 1114"/>
              <a:gd name="T2" fmla="*/ 0 w 106"/>
              <a:gd name="T3" fmla="*/ 1005 h 1114"/>
              <a:gd name="T4" fmla="*/ 0 w 106"/>
              <a:gd name="T5" fmla="*/ 0 h 1114"/>
              <a:gd name="T6" fmla="*/ 106 w 106"/>
              <a:gd name="T7" fmla="*/ 110 h 1114"/>
              <a:gd name="T8" fmla="*/ 106 w 106"/>
              <a:gd name="T9" fmla="*/ 1114 h 1114"/>
            </a:gdLst>
            <a:ahLst/>
            <a:cxnLst>
              <a:cxn ang="0">
                <a:pos x="T0" y="T1"/>
              </a:cxn>
              <a:cxn ang="0">
                <a:pos x="T2" y="T3"/>
              </a:cxn>
              <a:cxn ang="0">
                <a:pos x="T4" y="T5"/>
              </a:cxn>
              <a:cxn ang="0">
                <a:pos x="T6" y="T7"/>
              </a:cxn>
              <a:cxn ang="0">
                <a:pos x="T8" y="T9"/>
              </a:cxn>
            </a:cxnLst>
            <a:rect l="0" t="0" r="r" b="b"/>
            <a:pathLst>
              <a:path w="106" h="1114">
                <a:moveTo>
                  <a:pt x="106" y="1114"/>
                </a:moveTo>
                <a:lnTo>
                  <a:pt x="0" y="1005"/>
                </a:lnTo>
                <a:lnTo>
                  <a:pt x="0" y="0"/>
                </a:lnTo>
                <a:lnTo>
                  <a:pt x="106" y="110"/>
                </a:lnTo>
                <a:lnTo>
                  <a:pt x="106" y="1114"/>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3567" name="Freeform 44">
            <a:extLst>
              <a:ext uri="{FF2B5EF4-FFF2-40B4-BE49-F238E27FC236}">
                <a16:creationId xmlns:a16="http://schemas.microsoft.com/office/drawing/2014/main" id="{7A62E32F-BB65-43A8-8EB5-92346890E5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8417402" y="635716"/>
            <a:ext cx="246459" cy="1742360"/>
          </a:xfrm>
          <a:custGeom>
            <a:avLst/>
            <a:gdLst>
              <a:gd name="T0" fmla="*/ 207 w 207"/>
              <a:gd name="T1" fmla="*/ 987 h 1114"/>
              <a:gd name="T2" fmla="*/ 0 w 207"/>
              <a:gd name="T3" fmla="*/ 1114 h 1114"/>
              <a:gd name="T4" fmla="*/ 0 w 207"/>
              <a:gd name="T5" fmla="*/ 127 h 1114"/>
              <a:gd name="T6" fmla="*/ 207 w 207"/>
              <a:gd name="T7" fmla="*/ 0 h 1114"/>
              <a:gd name="T8" fmla="*/ 207 w 207"/>
              <a:gd name="T9" fmla="*/ 987 h 1114"/>
            </a:gdLst>
            <a:ahLst/>
            <a:cxnLst>
              <a:cxn ang="0">
                <a:pos x="T0" y="T1"/>
              </a:cxn>
              <a:cxn ang="0">
                <a:pos x="T2" y="T3"/>
              </a:cxn>
              <a:cxn ang="0">
                <a:pos x="T4" y="T5"/>
              </a:cxn>
              <a:cxn ang="0">
                <a:pos x="T6" y="T7"/>
              </a:cxn>
              <a:cxn ang="0">
                <a:pos x="T8" y="T9"/>
              </a:cxn>
            </a:cxnLst>
            <a:rect l="0" t="0" r="r" b="b"/>
            <a:pathLst>
              <a:path w="207" h="1114">
                <a:moveTo>
                  <a:pt x="207" y="987"/>
                </a:moveTo>
                <a:lnTo>
                  <a:pt x="0" y="1114"/>
                </a:lnTo>
                <a:lnTo>
                  <a:pt x="0" y="127"/>
                </a:lnTo>
                <a:lnTo>
                  <a:pt x="207" y="0"/>
                </a:lnTo>
                <a:lnTo>
                  <a:pt x="207" y="987"/>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3569" name="Rectangle 23568">
            <a:extLst>
              <a:ext uri="{FF2B5EF4-FFF2-40B4-BE49-F238E27FC236}">
                <a16:creationId xmlns:a16="http://schemas.microsoft.com/office/drawing/2014/main" id="{14E91B64-9FCC-451E-AFB4-A827D63293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83041" y="635715"/>
            <a:ext cx="8180897" cy="1541457"/>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sp>
        <p:nvSpPr>
          <p:cNvPr id="23554" name="Title 1"/>
          <p:cNvSpPr>
            <a:spLocks noGrp="1"/>
          </p:cNvSpPr>
          <p:nvPr>
            <p:ph type="title"/>
          </p:nvPr>
        </p:nvSpPr>
        <p:spPr>
          <a:xfrm>
            <a:off x="718879" y="800392"/>
            <a:ext cx="7698523" cy="1212102"/>
          </a:xfrm>
        </p:spPr>
        <p:txBody>
          <a:bodyPr vert="horz" lIns="91440" tIns="45720" rIns="91440" bIns="45720" rtlCol="0" anchor="ctr">
            <a:normAutofit/>
          </a:bodyPr>
          <a:lstStyle/>
          <a:p>
            <a:pPr defTabSz="914400"/>
            <a:r>
              <a:rPr lang="en-US" altLang="en-US" sz="3500" kern="1200">
                <a:solidFill>
                  <a:srgbClr val="FFFFFF"/>
                </a:solidFill>
                <a:latin typeface="+mj-lt"/>
                <a:ea typeface="+mj-ea"/>
                <a:cs typeface="+mj-cs"/>
              </a:rPr>
              <a:t>Surveys: Disadvantages </a:t>
            </a:r>
            <a:br>
              <a:rPr lang="en-US" altLang="en-US" sz="3500" kern="1200">
                <a:solidFill>
                  <a:srgbClr val="FFFFFF"/>
                </a:solidFill>
                <a:latin typeface="+mj-lt"/>
                <a:ea typeface="+mj-ea"/>
                <a:cs typeface="+mj-cs"/>
              </a:rPr>
            </a:br>
            <a:r>
              <a:rPr lang="en-US" altLang="en-US" sz="3500" kern="1200">
                <a:solidFill>
                  <a:srgbClr val="FFFFFF"/>
                </a:solidFill>
                <a:latin typeface="+mj-lt"/>
                <a:ea typeface="+mj-ea"/>
                <a:cs typeface="+mj-cs"/>
              </a:rPr>
              <a:t>(Sabo Flores, 2008, p. 120)</a:t>
            </a:r>
            <a:endParaRPr lang="en-US" altLang="cy-GB" sz="3500" kern="1200">
              <a:solidFill>
                <a:srgbClr val="FFFFFF"/>
              </a:solidFill>
              <a:latin typeface="+mj-lt"/>
              <a:ea typeface="+mj-ea"/>
              <a:cs typeface="+mj-cs"/>
            </a:endParaRPr>
          </a:p>
        </p:txBody>
      </p:sp>
      <p:sp>
        <p:nvSpPr>
          <p:cNvPr id="3" name="Content Placeholder 2"/>
          <p:cNvSpPr>
            <a:spLocks noGrp="1"/>
          </p:cNvSpPr>
          <p:nvPr>
            <p:ph sz="quarter" idx="13"/>
          </p:nvPr>
        </p:nvSpPr>
        <p:spPr>
          <a:xfrm>
            <a:off x="1025718" y="2490436"/>
            <a:ext cx="7281746" cy="3567173"/>
          </a:xfrm>
        </p:spPr>
        <p:txBody>
          <a:bodyPr vert="horz" lIns="91440" tIns="45720" rIns="91440" bIns="45720" rtlCol="0" anchor="ctr">
            <a:normAutofit/>
          </a:bodyPr>
          <a:lstStyle/>
          <a:p>
            <a:pPr marL="274320" indent="-228600" defTabSz="914400" fontAlgn="auto">
              <a:spcAft>
                <a:spcPts val="0"/>
              </a:spcAft>
              <a:buClr>
                <a:srgbClr val="AA2B1E"/>
              </a:buClr>
              <a:defRPr/>
            </a:pPr>
            <a:r>
              <a:rPr lang="en-US" altLang="en-US"/>
              <a:t>Difficult to create because they rely on language that is clear, concise and understandable by respondents </a:t>
            </a:r>
          </a:p>
          <a:p>
            <a:pPr marL="274320" indent="-228600" defTabSz="914400" fontAlgn="auto">
              <a:spcAft>
                <a:spcPts val="0"/>
              </a:spcAft>
              <a:buClr>
                <a:srgbClr val="AA2B1E"/>
              </a:buClr>
              <a:defRPr/>
            </a:pPr>
            <a:r>
              <a:rPr lang="en-US" altLang="en-US"/>
              <a:t>Impersonal</a:t>
            </a:r>
          </a:p>
          <a:p>
            <a:pPr marL="274320" indent="-228600" defTabSz="914400" fontAlgn="auto">
              <a:spcAft>
                <a:spcPts val="0"/>
              </a:spcAft>
              <a:buClr>
                <a:srgbClr val="AA2B1E"/>
              </a:buClr>
              <a:defRPr/>
            </a:pPr>
            <a:r>
              <a:rPr lang="en-US" altLang="en-US"/>
              <a:t>Often difficult to use with young children or people struggling with literacy issues (more creative approaches may help here)</a:t>
            </a:r>
          </a:p>
          <a:p>
            <a:pPr indent="-228600" defTabSz="914400">
              <a:defRPr/>
            </a:pPr>
            <a:endParaRPr lang="en-US"/>
          </a:p>
        </p:txBody>
      </p:sp>
    </p:spTree>
    <p:extLst>
      <p:ext uri="{BB962C8B-B14F-4D97-AF65-F5344CB8AC3E}">
        <p14:creationId xmlns:p14="http://schemas.microsoft.com/office/powerpoint/2010/main" val="483405124"/>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4583" name="Rectangle 24582">
            <a:extLst>
              <a:ext uri="{FF2B5EF4-FFF2-40B4-BE49-F238E27FC236}">
                <a16:creationId xmlns:a16="http://schemas.microsoft.com/office/drawing/2014/main" id="{6A1473A6-3F22-483E-8A30-80B9D2B1459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24585" name="Group 24584">
            <a:extLst>
              <a:ext uri="{FF2B5EF4-FFF2-40B4-BE49-F238E27FC236}">
                <a16:creationId xmlns:a16="http://schemas.microsoft.com/office/drawing/2014/main" id="{AA1375E3-3E53-4D75-BAB7-E5929BFCB25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400762" y="563918"/>
            <a:ext cx="3089954" cy="5978614"/>
            <a:chOff x="7513372" y="803186"/>
            <a:chExt cx="4163968" cy="5978614"/>
          </a:xfrm>
        </p:grpSpPr>
        <p:sp>
          <p:nvSpPr>
            <p:cNvPr id="24586" name="Freeform 6">
              <a:extLst>
                <a:ext uri="{FF2B5EF4-FFF2-40B4-BE49-F238E27FC236}">
                  <a16:creationId xmlns:a16="http://schemas.microsoft.com/office/drawing/2014/main" id="{0BBEEF67-3DDF-46CF-8CD5-EA5F0E4FB07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989586" y="1070835"/>
              <a:ext cx="687754" cy="5710965"/>
            </a:xfrm>
            <a:custGeom>
              <a:avLst/>
              <a:gdLst>
                <a:gd name="T0" fmla="*/ 414 w 414"/>
                <a:gd name="T1" fmla="*/ 2447 h 2447"/>
                <a:gd name="T2" fmla="*/ 0 w 414"/>
                <a:gd name="T3" fmla="*/ 2247 h 2447"/>
                <a:gd name="T4" fmla="*/ 0 w 414"/>
                <a:gd name="T5" fmla="*/ 0 h 2447"/>
                <a:gd name="T6" fmla="*/ 414 w 414"/>
                <a:gd name="T7" fmla="*/ 200 h 2447"/>
                <a:gd name="T8" fmla="*/ 414 w 414"/>
                <a:gd name="T9" fmla="*/ 2447 h 2447"/>
              </a:gdLst>
              <a:ahLst/>
              <a:cxnLst>
                <a:cxn ang="0">
                  <a:pos x="T0" y="T1"/>
                </a:cxn>
                <a:cxn ang="0">
                  <a:pos x="T2" y="T3"/>
                </a:cxn>
                <a:cxn ang="0">
                  <a:pos x="T4" y="T5"/>
                </a:cxn>
                <a:cxn ang="0">
                  <a:pos x="T6" y="T7"/>
                </a:cxn>
                <a:cxn ang="0">
                  <a:pos x="T8" y="T9"/>
                </a:cxn>
              </a:cxnLst>
              <a:rect l="0" t="0" r="r" b="b"/>
              <a:pathLst>
                <a:path w="414" h="2447">
                  <a:moveTo>
                    <a:pt x="414" y="2447"/>
                  </a:moveTo>
                  <a:lnTo>
                    <a:pt x="0" y="2247"/>
                  </a:lnTo>
                  <a:lnTo>
                    <a:pt x="0" y="0"/>
                  </a:lnTo>
                  <a:lnTo>
                    <a:pt x="414" y="200"/>
                  </a:lnTo>
                  <a:lnTo>
                    <a:pt x="414" y="244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4587" name="Freeform 7">
              <a:extLst>
                <a:ext uri="{FF2B5EF4-FFF2-40B4-BE49-F238E27FC236}">
                  <a16:creationId xmlns:a16="http://schemas.microsoft.com/office/drawing/2014/main" id="{8FAC1C95-F817-487C-B8B2-CF141FBB1C2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988949" y="803186"/>
              <a:ext cx="409371" cy="5521414"/>
            </a:xfrm>
            <a:custGeom>
              <a:avLst/>
              <a:gdLst>
                <a:gd name="T0" fmla="*/ 209 w 209"/>
                <a:gd name="T1" fmla="*/ 2246 h 2358"/>
                <a:gd name="T2" fmla="*/ 0 w 209"/>
                <a:gd name="T3" fmla="*/ 2358 h 2358"/>
                <a:gd name="T4" fmla="*/ 0 w 209"/>
                <a:gd name="T5" fmla="*/ 111 h 2358"/>
                <a:gd name="T6" fmla="*/ 209 w 209"/>
                <a:gd name="T7" fmla="*/ 0 h 2358"/>
                <a:gd name="T8" fmla="*/ 209 w 209"/>
                <a:gd name="T9" fmla="*/ 2246 h 2358"/>
              </a:gdLst>
              <a:ahLst/>
              <a:cxnLst>
                <a:cxn ang="0">
                  <a:pos x="T0" y="T1"/>
                </a:cxn>
                <a:cxn ang="0">
                  <a:pos x="T2" y="T3"/>
                </a:cxn>
                <a:cxn ang="0">
                  <a:pos x="T4" y="T5"/>
                </a:cxn>
                <a:cxn ang="0">
                  <a:pos x="T6" y="T7"/>
                </a:cxn>
                <a:cxn ang="0">
                  <a:pos x="T8" y="T9"/>
                </a:cxn>
              </a:cxnLst>
              <a:rect l="0" t="0" r="r" b="b"/>
              <a:pathLst>
                <a:path w="209" h="2358">
                  <a:moveTo>
                    <a:pt x="209" y="2246"/>
                  </a:moveTo>
                  <a:lnTo>
                    <a:pt x="0" y="2358"/>
                  </a:lnTo>
                  <a:lnTo>
                    <a:pt x="0" y="111"/>
                  </a:lnTo>
                  <a:lnTo>
                    <a:pt x="209" y="0"/>
                  </a:lnTo>
                  <a:lnTo>
                    <a:pt x="209" y="2246"/>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4588" name="Rectangle 8">
              <a:extLst>
                <a:ext uri="{FF2B5EF4-FFF2-40B4-BE49-F238E27FC236}">
                  <a16:creationId xmlns:a16="http://schemas.microsoft.com/office/drawing/2014/main" id="{C2C5363A-D941-4AA1-8D38-D7E44A1E2E01}"/>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7513372" y="804101"/>
              <a:ext cx="3880238" cy="5251646"/>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grpSp>
      <p:sp>
        <p:nvSpPr>
          <p:cNvPr id="24578" name="Rectangle 2"/>
          <p:cNvSpPr>
            <a:spLocks noGrp="1" noChangeArrowheads="1"/>
          </p:cNvSpPr>
          <p:nvPr>
            <p:ph type="title"/>
          </p:nvPr>
        </p:nvSpPr>
        <p:spPr>
          <a:xfrm>
            <a:off x="823851" y="885651"/>
            <a:ext cx="2422352" cy="4624603"/>
          </a:xfrm>
        </p:spPr>
        <p:txBody>
          <a:bodyPr vert="horz" lIns="91440" tIns="45720" rIns="91440" bIns="45720" rtlCol="0" anchor="ctr">
            <a:normAutofit/>
          </a:bodyPr>
          <a:lstStyle/>
          <a:p>
            <a:pPr defTabSz="914400"/>
            <a:r>
              <a:rPr lang="en-US" altLang="en-US" sz="3700" kern="1200">
                <a:solidFill>
                  <a:srgbClr val="FFFFFF"/>
                </a:solidFill>
                <a:latin typeface="+mj-lt"/>
                <a:ea typeface="+mj-ea"/>
                <a:cs typeface="+mj-cs"/>
              </a:rPr>
              <a:t>Developing a Survey</a:t>
            </a:r>
          </a:p>
        </p:txBody>
      </p:sp>
      <p:sp>
        <p:nvSpPr>
          <p:cNvPr id="20483" name="Rectangle 3"/>
          <p:cNvSpPr>
            <a:spLocks noGrp="1" noChangeArrowheads="1"/>
          </p:cNvSpPr>
          <p:nvPr>
            <p:ph sz="quarter" idx="13"/>
          </p:nvPr>
        </p:nvSpPr>
        <p:spPr>
          <a:xfrm>
            <a:off x="3734031" y="885651"/>
            <a:ext cx="4893915" cy="4616849"/>
          </a:xfrm>
        </p:spPr>
        <p:txBody>
          <a:bodyPr vert="horz" lIns="91440" tIns="45720" rIns="91440" bIns="45720" rtlCol="0" anchor="ctr">
            <a:normAutofit/>
          </a:bodyPr>
          <a:lstStyle/>
          <a:p>
            <a:pPr marL="274320" indent="-228600" defTabSz="914400" fontAlgn="auto">
              <a:spcAft>
                <a:spcPts val="0"/>
              </a:spcAft>
              <a:defRPr/>
            </a:pPr>
            <a:r>
              <a:rPr lang="en-US" altLang="en-US"/>
              <a:t>Key Questions and Themes </a:t>
            </a:r>
          </a:p>
          <a:p>
            <a:pPr marL="274320" indent="-228600" defTabSz="914400" fontAlgn="auto">
              <a:spcAft>
                <a:spcPts val="0"/>
              </a:spcAft>
              <a:defRPr/>
            </a:pPr>
            <a:r>
              <a:rPr lang="en-US" altLang="en-US"/>
              <a:t>Introduction: outline overview and issues of confidentiality: </a:t>
            </a:r>
          </a:p>
          <a:p>
            <a:pPr marL="274320" indent="-228600" defTabSz="914400" fontAlgn="auto">
              <a:spcAft>
                <a:spcPts val="0"/>
              </a:spcAft>
              <a:defRPr/>
            </a:pPr>
            <a:r>
              <a:rPr lang="en-US" altLang="en-US"/>
              <a:t>Demographic data captured: age, gender ethnicity….</a:t>
            </a:r>
          </a:p>
          <a:p>
            <a:pPr marL="274320" indent="-228600" defTabSz="914400" fontAlgn="auto">
              <a:spcAft>
                <a:spcPts val="0"/>
              </a:spcAft>
              <a:defRPr/>
            </a:pPr>
            <a:r>
              <a:rPr lang="en-US" altLang="en-US"/>
              <a:t>Each questions asks only one question</a:t>
            </a:r>
          </a:p>
          <a:p>
            <a:pPr marL="274320" indent="-228600" defTabSz="914400" fontAlgn="auto">
              <a:spcAft>
                <a:spcPts val="0"/>
              </a:spcAft>
              <a:defRPr/>
            </a:pPr>
            <a:r>
              <a:rPr lang="en-US" altLang="en-US"/>
              <a:t>Likert Scale response 1-5 or a lot, a little, some….not at all…</a:t>
            </a:r>
          </a:p>
          <a:p>
            <a:pPr marL="274320" indent="-228600" defTabSz="914400" fontAlgn="auto">
              <a:spcAft>
                <a:spcPts val="0"/>
              </a:spcAft>
              <a:defRPr/>
            </a:pPr>
            <a:endParaRPr lang="en-US" altLang="en-US"/>
          </a:p>
        </p:txBody>
      </p:sp>
    </p:spTree>
    <p:extLst>
      <p:ext uri="{BB962C8B-B14F-4D97-AF65-F5344CB8AC3E}">
        <p14:creationId xmlns:p14="http://schemas.microsoft.com/office/powerpoint/2010/main" val="2239092578"/>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5607" name="Rectangle 25606">
            <a:extLst>
              <a:ext uri="{FF2B5EF4-FFF2-40B4-BE49-F238E27FC236}">
                <a16:creationId xmlns:a16="http://schemas.microsoft.com/office/drawing/2014/main" id="{6A1473A6-3F22-483E-8A30-80B9D2B1459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25609" name="Group 25608">
            <a:extLst>
              <a:ext uri="{FF2B5EF4-FFF2-40B4-BE49-F238E27FC236}">
                <a16:creationId xmlns:a16="http://schemas.microsoft.com/office/drawing/2014/main" id="{AA1375E3-3E53-4D75-BAB7-E5929BFCB25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400762" y="563918"/>
            <a:ext cx="3089954" cy="5978614"/>
            <a:chOff x="7513372" y="803186"/>
            <a:chExt cx="4163968" cy="5978614"/>
          </a:xfrm>
        </p:grpSpPr>
        <p:sp>
          <p:nvSpPr>
            <p:cNvPr id="25610" name="Freeform 6">
              <a:extLst>
                <a:ext uri="{FF2B5EF4-FFF2-40B4-BE49-F238E27FC236}">
                  <a16:creationId xmlns:a16="http://schemas.microsoft.com/office/drawing/2014/main" id="{0BBEEF67-3DDF-46CF-8CD5-EA5F0E4FB07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989586" y="1070835"/>
              <a:ext cx="687754" cy="5710965"/>
            </a:xfrm>
            <a:custGeom>
              <a:avLst/>
              <a:gdLst>
                <a:gd name="T0" fmla="*/ 414 w 414"/>
                <a:gd name="T1" fmla="*/ 2447 h 2447"/>
                <a:gd name="T2" fmla="*/ 0 w 414"/>
                <a:gd name="T3" fmla="*/ 2247 h 2447"/>
                <a:gd name="T4" fmla="*/ 0 w 414"/>
                <a:gd name="T5" fmla="*/ 0 h 2447"/>
                <a:gd name="T6" fmla="*/ 414 w 414"/>
                <a:gd name="T7" fmla="*/ 200 h 2447"/>
                <a:gd name="T8" fmla="*/ 414 w 414"/>
                <a:gd name="T9" fmla="*/ 2447 h 2447"/>
              </a:gdLst>
              <a:ahLst/>
              <a:cxnLst>
                <a:cxn ang="0">
                  <a:pos x="T0" y="T1"/>
                </a:cxn>
                <a:cxn ang="0">
                  <a:pos x="T2" y="T3"/>
                </a:cxn>
                <a:cxn ang="0">
                  <a:pos x="T4" y="T5"/>
                </a:cxn>
                <a:cxn ang="0">
                  <a:pos x="T6" y="T7"/>
                </a:cxn>
                <a:cxn ang="0">
                  <a:pos x="T8" y="T9"/>
                </a:cxn>
              </a:cxnLst>
              <a:rect l="0" t="0" r="r" b="b"/>
              <a:pathLst>
                <a:path w="414" h="2447">
                  <a:moveTo>
                    <a:pt x="414" y="2447"/>
                  </a:moveTo>
                  <a:lnTo>
                    <a:pt x="0" y="2247"/>
                  </a:lnTo>
                  <a:lnTo>
                    <a:pt x="0" y="0"/>
                  </a:lnTo>
                  <a:lnTo>
                    <a:pt x="414" y="200"/>
                  </a:lnTo>
                  <a:lnTo>
                    <a:pt x="414" y="244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5611" name="Freeform 7">
              <a:extLst>
                <a:ext uri="{FF2B5EF4-FFF2-40B4-BE49-F238E27FC236}">
                  <a16:creationId xmlns:a16="http://schemas.microsoft.com/office/drawing/2014/main" id="{8FAC1C95-F817-487C-B8B2-CF141FBB1C2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988949" y="803186"/>
              <a:ext cx="409371" cy="5521414"/>
            </a:xfrm>
            <a:custGeom>
              <a:avLst/>
              <a:gdLst>
                <a:gd name="T0" fmla="*/ 209 w 209"/>
                <a:gd name="T1" fmla="*/ 2246 h 2358"/>
                <a:gd name="T2" fmla="*/ 0 w 209"/>
                <a:gd name="T3" fmla="*/ 2358 h 2358"/>
                <a:gd name="T4" fmla="*/ 0 w 209"/>
                <a:gd name="T5" fmla="*/ 111 h 2358"/>
                <a:gd name="T6" fmla="*/ 209 w 209"/>
                <a:gd name="T7" fmla="*/ 0 h 2358"/>
                <a:gd name="T8" fmla="*/ 209 w 209"/>
                <a:gd name="T9" fmla="*/ 2246 h 2358"/>
              </a:gdLst>
              <a:ahLst/>
              <a:cxnLst>
                <a:cxn ang="0">
                  <a:pos x="T0" y="T1"/>
                </a:cxn>
                <a:cxn ang="0">
                  <a:pos x="T2" y="T3"/>
                </a:cxn>
                <a:cxn ang="0">
                  <a:pos x="T4" y="T5"/>
                </a:cxn>
                <a:cxn ang="0">
                  <a:pos x="T6" y="T7"/>
                </a:cxn>
                <a:cxn ang="0">
                  <a:pos x="T8" y="T9"/>
                </a:cxn>
              </a:cxnLst>
              <a:rect l="0" t="0" r="r" b="b"/>
              <a:pathLst>
                <a:path w="209" h="2358">
                  <a:moveTo>
                    <a:pt x="209" y="2246"/>
                  </a:moveTo>
                  <a:lnTo>
                    <a:pt x="0" y="2358"/>
                  </a:lnTo>
                  <a:lnTo>
                    <a:pt x="0" y="111"/>
                  </a:lnTo>
                  <a:lnTo>
                    <a:pt x="209" y="0"/>
                  </a:lnTo>
                  <a:lnTo>
                    <a:pt x="209" y="2246"/>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5612" name="Rectangle 8">
              <a:extLst>
                <a:ext uri="{FF2B5EF4-FFF2-40B4-BE49-F238E27FC236}">
                  <a16:creationId xmlns:a16="http://schemas.microsoft.com/office/drawing/2014/main" id="{C2C5363A-D941-4AA1-8D38-D7E44A1E2E01}"/>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7513372" y="804101"/>
              <a:ext cx="3880238" cy="5251646"/>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grpSp>
      <p:sp>
        <p:nvSpPr>
          <p:cNvPr id="25602" name="Rectangle 2"/>
          <p:cNvSpPr>
            <a:spLocks noGrp="1" noChangeArrowheads="1"/>
          </p:cNvSpPr>
          <p:nvPr>
            <p:ph type="title"/>
          </p:nvPr>
        </p:nvSpPr>
        <p:spPr>
          <a:xfrm>
            <a:off x="823851" y="885651"/>
            <a:ext cx="2422352" cy="4624603"/>
          </a:xfrm>
        </p:spPr>
        <p:txBody>
          <a:bodyPr vert="horz" lIns="91440" tIns="45720" rIns="91440" bIns="45720" rtlCol="0" anchor="ctr">
            <a:normAutofit/>
          </a:bodyPr>
          <a:lstStyle/>
          <a:p>
            <a:pPr defTabSz="914400"/>
            <a:r>
              <a:rPr lang="en-US" altLang="en-US" sz="3700" kern="1200">
                <a:solidFill>
                  <a:srgbClr val="FFFFFF"/>
                </a:solidFill>
                <a:latin typeface="+mj-lt"/>
                <a:ea typeface="+mj-ea"/>
                <a:cs typeface="+mj-cs"/>
              </a:rPr>
              <a:t>Creative approaches to surveys</a:t>
            </a:r>
          </a:p>
        </p:txBody>
      </p:sp>
      <p:sp>
        <p:nvSpPr>
          <p:cNvPr id="21507" name="Rectangle 3"/>
          <p:cNvSpPr>
            <a:spLocks noGrp="1" noChangeArrowheads="1"/>
          </p:cNvSpPr>
          <p:nvPr>
            <p:ph sz="quarter" idx="13"/>
          </p:nvPr>
        </p:nvSpPr>
        <p:spPr>
          <a:xfrm>
            <a:off x="3734031" y="885651"/>
            <a:ext cx="4893915" cy="4616849"/>
          </a:xfrm>
        </p:spPr>
        <p:txBody>
          <a:bodyPr vert="horz" lIns="91440" tIns="45720" rIns="91440" bIns="45720" rtlCol="0" anchor="ctr">
            <a:normAutofit/>
          </a:bodyPr>
          <a:lstStyle/>
          <a:p>
            <a:pPr marL="274320" indent="-228600" defTabSz="914400" fontAlgn="auto">
              <a:spcAft>
                <a:spcPts val="0"/>
              </a:spcAft>
              <a:defRPr/>
            </a:pPr>
            <a:r>
              <a:rPr lang="en-US" altLang="en-US"/>
              <a:t>To ensure inclusivity or merely to get young people more involved….</a:t>
            </a:r>
          </a:p>
          <a:p>
            <a:pPr marL="274320" indent="-228600" defTabSz="914400" fontAlgn="auto">
              <a:spcAft>
                <a:spcPts val="0"/>
              </a:spcAft>
              <a:defRPr/>
            </a:pPr>
            <a:r>
              <a:rPr lang="en-US" altLang="en-US"/>
              <a:t>Human surveys: </a:t>
            </a:r>
          </a:p>
          <a:p>
            <a:pPr marL="640080" lvl="1" indent="-228600" defTabSz="914400" fontAlgn="auto">
              <a:spcAft>
                <a:spcPts val="0"/>
              </a:spcAft>
              <a:defRPr/>
            </a:pPr>
            <a:r>
              <a:rPr lang="en-US" altLang="en-US" sz="2100"/>
              <a:t>You do not need paper and pencil</a:t>
            </a:r>
          </a:p>
          <a:p>
            <a:pPr marL="640080" lvl="1" indent="-228600" defTabSz="914400" fontAlgn="auto">
              <a:spcAft>
                <a:spcPts val="0"/>
              </a:spcAft>
              <a:defRPr/>
            </a:pPr>
            <a:r>
              <a:rPr lang="en-US" altLang="en-US" sz="2100"/>
              <a:t>But you still need to devise a set of questions and statements to help rank Reponses, </a:t>
            </a:r>
          </a:p>
        </p:txBody>
      </p:sp>
    </p:spTree>
    <p:extLst>
      <p:ext uri="{BB962C8B-B14F-4D97-AF65-F5344CB8AC3E}">
        <p14:creationId xmlns:p14="http://schemas.microsoft.com/office/powerpoint/2010/main" val="390905188"/>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42988" y="1125538"/>
            <a:ext cx="7273925" cy="1201737"/>
          </a:xfrm>
        </p:spPr>
        <p:txBody>
          <a:bodyPr rtlCol="0">
            <a:noAutofit/>
          </a:bodyPr>
          <a:lstStyle/>
          <a:p>
            <a:pPr eaLnBrk="1" fontAlgn="auto" hangingPunct="1">
              <a:spcAft>
                <a:spcPts val="0"/>
              </a:spcAft>
              <a:defRPr/>
            </a:pPr>
            <a:r>
              <a:rPr lang="en-GB" altLang="en-US" sz="2400" kern="0" dirty="0"/>
              <a:t>Participatory Research Reminder : Why Involve Young People in research? </a:t>
            </a:r>
            <a:br>
              <a:rPr lang="en-US" altLang="en-US" sz="3200" kern="0" dirty="0"/>
            </a:br>
            <a:endParaRPr lang="en-GB" sz="3200" dirty="0"/>
          </a:p>
        </p:txBody>
      </p:sp>
      <p:graphicFrame>
        <p:nvGraphicFramePr>
          <p:cNvPr id="5" name="Content Placeholder 2">
            <a:extLst>
              <a:ext uri="{FF2B5EF4-FFF2-40B4-BE49-F238E27FC236}">
                <a16:creationId xmlns:a16="http://schemas.microsoft.com/office/drawing/2014/main" id="{13EE7672-9935-9262-5EDB-7A0A48112423}"/>
              </a:ext>
            </a:extLst>
          </p:cNvPr>
          <p:cNvGraphicFramePr>
            <a:graphicFrameLocks noGrp="1"/>
          </p:cNvGraphicFramePr>
          <p:nvPr>
            <p:ph sz="quarter" idx="13"/>
          </p:nvPr>
        </p:nvGraphicFramePr>
        <p:xfrm>
          <a:off x="1258888" y="2276475"/>
          <a:ext cx="6481464" cy="360362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60885341"/>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B775CD93-9DF2-48CB-9F57-1BCA9A46C7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49758" y="448055"/>
            <a:ext cx="2560777" cy="3801257"/>
          </a:xfrm>
          <a:prstGeom prst="rect">
            <a:avLst/>
          </a:prstGeom>
          <a:solidFill>
            <a:srgbClr val="595959"/>
          </a:solidFill>
          <a:ln w="254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2" name="Title 1"/>
          <p:cNvSpPr>
            <a:spLocks noGrp="1"/>
          </p:cNvSpPr>
          <p:nvPr>
            <p:ph type="title"/>
          </p:nvPr>
        </p:nvSpPr>
        <p:spPr>
          <a:xfrm>
            <a:off x="582930" y="731519"/>
            <a:ext cx="2133893" cy="3237579"/>
          </a:xfrm>
        </p:spPr>
        <p:txBody>
          <a:bodyPr>
            <a:normAutofit/>
          </a:bodyPr>
          <a:lstStyle/>
          <a:p>
            <a:r>
              <a:rPr lang="en-GB">
                <a:solidFill>
                  <a:srgbClr val="FFFFFF"/>
                </a:solidFill>
              </a:rPr>
              <a:t>Step 1</a:t>
            </a:r>
          </a:p>
        </p:txBody>
      </p:sp>
      <p:sp>
        <p:nvSpPr>
          <p:cNvPr id="10" name="Rectangle 9">
            <a:extLst>
              <a:ext uri="{FF2B5EF4-FFF2-40B4-BE49-F238E27FC236}">
                <a16:creationId xmlns:a16="http://schemas.microsoft.com/office/drawing/2014/main" id="{6166C6D1-23AC-49C4-BA07-238E4E9F8CE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49757" y="4419227"/>
            <a:ext cx="2560777" cy="1979852"/>
          </a:xfrm>
          <a:prstGeom prst="rect">
            <a:avLst/>
          </a:prstGeom>
          <a:solidFill>
            <a:schemeClr val="accent1">
              <a:alpha val="95000"/>
            </a:schemeClr>
          </a:solidFill>
          <a:ln w="254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rgbClr val="FFFFFF"/>
              </a:solidFill>
            </a:endParaRPr>
          </a:p>
        </p:txBody>
      </p:sp>
      <p:sp>
        <p:nvSpPr>
          <p:cNvPr id="12" name="Rectangle 11">
            <a:extLst>
              <a:ext uri="{FF2B5EF4-FFF2-40B4-BE49-F238E27FC236}">
                <a16:creationId xmlns:a16="http://schemas.microsoft.com/office/drawing/2014/main" id="{1C091803-41C2-48E0-9228-5148460C74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33452" y="448055"/>
            <a:ext cx="5766356" cy="5952745"/>
          </a:xfrm>
          <a:prstGeom prst="rect">
            <a:avLst/>
          </a:prstGeom>
          <a:solidFill>
            <a:schemeClr val="tx1">
              <a:lumMod val="50000"/>
              <a:lumOff val="5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p:cNvSpPr>
            <a:spLocks noGrp="1"/>
          </p:cNvSpPr>
          <p:nvPr>
            <p:ph idx="1"/>
          </p:nvPr>
        </p:nvSpPr>
        <p:spPr>
          <a:xfrm>
            <a:off x="3284781" y="686862"/>
            <a:ext cx="5278194" cy="5475129"/>
          </a:xfrm>
        </p:spPr>
        <p:txBody>
          <a:bodyPr anchor="ctr">
            <a:normAutofit/>
          </a:bodyPr>
          <a:lstStyle/>
          <a:p>
            <a:pPr lvl="0"/>
            <a:r>
              <a:rPr lang="en-GB" sz="2300" b="1"/>
              <a:t>Determine Research Questions</a:t>
            </a:r>
            <a:r>
              <a:rPr lang="en-GB" sz="2300"/>
              <a:t>: Focused questions are at the heart of actionable qualitative research. In fact, they are at the heart of good quantitative research as well. </a:t>
            </a:r>
          </a:p>
          <a:p>
            <a:endParaRPr lang="en-GB" sz="2300"/>
          </a:p>
        </p:txBody>
      </p:sp>
    </p:spTree>
    <p:extLst>
      <p:ext uri="{BB962C8B-B14F-4D97-AF65-F5344CB8AC3E}">
        <p14:creationId xmlns:p14="http://schemas.microsoft.com/office/powerpoint/2010/main" val="35575694"/>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B775CD93-9DF2-48CB-9F57-1BCA9A46C7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49758" y="448055"/>
            <a:ext cx="2560777" cy="3801257"/>
          </a:xfrm>
          <a:prstGeom prst="rect">
            <a:avLst/>
          </a:prstGeom>
          <a:solidFill>
            <a:srgbClr val="595959"/>
          </a:solidFill>
          <a:ln w="254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2" name="Title 1"/>
          <p:cNvSpPr>
            <a:spLocks noGrp="1"/>
          </p:cNvSpPr>
          <p:nvPr>
            <p:ph type="title"/>
          </p:nvPr>
        </p:nvSpPr>
        <p:spPr>
          <a:xfrm>
            <a:off x="582930" y="731519"/>
            <a:ext cx="2133893" cy="3237579"/>
          </a:xfrm>
        </p:spPr>
        <p:txBody>
          <a:bodyPr>
            <a:normAutofit/>
          </a:bodyPr>
          <a:lstStyle/>
          <a:p>
            <a:r>
              <a:rPr lang="en-GB">
                <a:solidFill>
                  <a:srgbClr val="FFFFFF"/>
                </a:solidFill>
              </a:rPr>
              <a:t>Step 2</a:t>
            </a:r>
          </a:p>
        </p:txBody>
      </p:sp>
      <p:sp>
        <p:nvSpPr>
          <p:cNvPr id="10" name="Rectangle 9">
            <a:extLst>
              <a:ext uri="{FF2B5EF4-FFF2-40B4-BE49-F238E27FC236}">
                <a16:creationId xmlns:a16="http://schemas.microsoft.com/office/drawing/2014/main" id="{6166C6D1-23AC-49C4-BA07-238E4E9F8CE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49757" y="4419227"/>
            <a:ext cx="2560777" cy="1979852"/>
          </a:xfrm>
          <a:prstGeom prst="rect">
            <a:avLst/>
          </a:prstGeom>
          <a:solidFill>
            <a:schemeClr val="accent1">
              <a:alpha val="95000"/>
            </a:schemeClr>
          </a:solidFill>
          <a:ln w="254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rgbClr val="FFFFFF"/>
              </a:solidFill>
            </a:endParaRPr>
          </a:p>
        </p:txBody>
      </p:sp>
      <p:sp>
        <p:nvSpPr>
          <p:cNvPr id="12" name="Rectangle 11">
            <a:extLst>
              <a:ext uri="{FF2B5EF4-FFF2-40B4-BE49-F238E27FC236}">
                <a16:creationId xmlns:a16="http://schemas.microsoft.com/office/drawing/2014/main" id="{1C091803-41C2-48E0-9228-5148460C74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33452" y="448055"/>
            <a:ext cx="5766356" cy="5952745"/>
          </a:xfrm>
          <a:prstGeom prst="rect">
            <a:avLst/>
          </a:prstGeom>
          <a:solidFill>
            <a:schemeClr val="tx1">
              <a:lumMod val="50000"/>
              <a:lumOff val="5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p:cNvSpPr>
            <a:spLocks noGrp="1"/>
          </p:cNvSpPr>
          <p:nvPr>
            <p:ph idx="1"/>
          </p:nvPr>
        </p:nvSpPr>
        <p:spPr>
          <a:xfrm>
            <a:off x="3284781" y="686862"/>
            <a:ext cx="5278194" cy="5475129"/>
          </a:xfrm>
        </p:spPr>
        <p:txBody>
          <a:bodyPr anchor="ctr">
            <a:normAutofit/>
          </a:bodyPr>
          <a:lstStyle/>
          <a:p>
            <a:r>
              <a:rPr lang="en-GB" sz="2300" b="1"/>
              <a:t>Design the Study</a:t>
            </a:r>
            <a:r>
              <a:rPr lang="en-GB" sz="2300"/>
              <a:t>: Getting input from young people instead of just internal discussions is an essential first step. With research questions defined, the "What" of the study has been established? Now think Who, When, Where and How.  There are logistical advantages and challenges to collecting the data you need. It's a matter of trading them off.</a:t>
            </a:r>
            <a:br>
              <a:rPr lang="en-GB" sz="2300"/>
            </a:br>
            <a:endParaRPr lang="en-GB" sz="2300"/>
          </a:p>
        </p:txBody>
      </p:sp>
    </p:spTree>
    <p:extLst>
      <p:ext uri="{BB962C8B-B14F-4D97-AF65-F5344CB8AC3E}">
        <p14:creationId xmlns:p14="http://schemas.microsoft.com/office/powerpoint/2010/main" val="1999729869"/>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B775CD93-9DF2-48CB-9F57-1BCA9A46C7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49758" y="448055"/>
            <a:ext cx="2560777" cy="3801257"/>
          </a:xfrm>
          <a:prstGeom prst="rect">
            <a:avLst/>
          </a:prstGeom>
          <a:solidFill>
            <a:srgbClr val="595959"/>
          </a:solidFill>
          <a:ln w="254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2" name="Title 1"/>
          <p:cNvSpPr>
            <a:spLocks noGrp="1"/>
          </p:cNvSpPr>
          <p:nvPr>
            <p:ph type="title"/>
          </p:nvPr>
        </p:nvSpPr>
        <p:spPr>
          <a:xfrm>
            <a:off x="582930" y="731519"/>
            <a:ext cx="2133893" cy="3237579"/>
          </a:xfrm>
        </p:spPr>
        <p:txBody>
          <a:bodyPr>
            <a:normAutofit/>
          </a:bodyPr>
          <a:lstStyle/>
          <a:p>
            <a:r>
              <a:rPr lang="en-GB">
                <a:solidFill>
                  <a:srgbClr val="FFFFFF"/>
                </a:solidFill>
              </a:rPr>
              <a:t>Step 3</a:t>
            </a:r>
          </a:p>
        </p:txBody>
      </p:sp>
      <p:sp>
        <p:nvSpPr>
          <p:cNvPr id="10" name="Rectangle 9">
            <a:extLst>
              <a:ext uri="{FF2B5EF4-FFF2-40B4-BE49-F238E27FC236}">
                <a16:creationId xmlns:a16="http://schemas.microsoft.com/office/drawing/2014/main" id="{6166C6D1-23AC-49C4-BA07-238E4E9F8CE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49757" y="4419227"/>
            <a:ext cx="2560777" cy="1979852"/>
          </a:xfrm>
          <a:prstGeom prst="rect">
            <a:avLst/>
          </a:prstGeom>
          <a:solidFill>
            <a:schemeClr val="accent1">
              <a:alpha val="95000"/>
            </a:schemeClr>
          </a:solidFill>
          <a:ln w="254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rgbClr val="FFFFFF"/>
              </a:solidFill>
            </a:endParaRPr>
          </a:p>
        </p:txBody>
      </p:sp>
      <p:sp>
        <p:nvSpPr>
          <p:cNvPr id="12" name="Rectangle 11">
            <a:extLst>
              <a:ext uri="{FF2B5EF4-FFF2-40B4-BE49-F238E27FC236}">
                <a16:creationId xmlns:a16="http://schemas.microsoft.com/office/drawing/2014/main" id="{1C091803-41C2-48E0-9228-5148460C74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33452" y="448055"/>
            <a:ext cx="5766356" cy="5952745"/>
          </a:xfrm>
          <a:prstGeom prst="rect">
            <a:avLst/>
          </a:prstGeom>
          <a:solidFill>
            <a:schemeClr val="tx1">
              <a:lumMod val="50000"/>
              <a:lumOff val="5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p:cNvSpPr>
            <a:spLocks noGrp="1"/>
          </p:cNvSpPr>
          <p:nvPr>
            <p:ph idx="1"/>
          </p:nvPr>
        </p:nvSpPr>
        <p:spPr>
          <a:xfrm>
            <a:off x="3284781" y="686862"/>
            <a:ext cx="5278194" cy="5475129"/>
          </a:xfrm>
        </p:spPr>
        <p:txBody>
          <a:bodyPr anchor="ctr">
            <a:normAutofit/>
          </a:bodyPr>
          <a:lstStyle/>
          <a:p>
            <a:r>
              <a:rPr lang="en-GB" sz="2300"/>
              <a:t>Consider the ethics of your study and apply for ethical approval.</a:t>
            </a:r>
          </a:p>
        </p:txBody>
      </p:sp>
    </p:spTree>
    <p:extLst>
      <p:ext uri="{BB962C8B-B14F-4D97-AF65-F5344CB8AC3E}">
        <p14:creationId xmlns:p14="http://schemas.microsoft.com/office/powerpoint/2010/main" val="286903755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type="wd">
                                    <p:tmPct val="15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4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286"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125454"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515125" y="1153572"/>
            <a:ext cx="2400300" cy="4461163"/>
          </a:xfrm>
        </p:spPr>
        <p:txBody>
          <a:bodyPr>
            <a:normAutofit/>
          </a:bodyPr>
          <a:lstStyle/>
          <a:p>
            <a:r>
              <a:rPr lang="en-GB">
                <a:solidFill>
                  <a:srgbClr val="FFFFFF"/>
                </a:solidFill>
              </a:rPr>
              <a:t>Consider</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5662801" y="2455479"/>
            <a:ext cx="3062575"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p:cNvSpPr>
            <a:spLocks noGrp="1"/>
          </p:cNvSpPr>
          <p:nvPr>
            <p:ph idx="1"/>
          </p:nvPr>
        </p:nvSpPr>
        <p:spPr>
          <a:xfrm>
            <a:off x="3335481" y="591344"/>
            <a:ext cx="5179868" cy="5585619"/>
          </a:xfrm>
        </p:spPr>
        <p:txBody>
          <a:bodyPr anchor="ctr">
            <a:normAutofit/>
          </a:bodyPr>
          <a:lstStyle/>
          <a:p>
            <a:pPr marL="0" indent="0">
              <a:buNone/>
            </a:pPr>
            <a:r>
              <a:rPr lang="en-GB" sz="1800" b="1"/>
              <a:t>Who</a:t>
            </a:r>
            <a:r>
              <a:rPr lang="en-GB" sz="1800"/>
              <a:t>: Figure out who will be attending: both the type of participant and the facilitators. Think about the nature of your question and identify your participants from there.</a:t>
            </a:r>
          </a:p>
          <a:p>
            <a:pPr marL="0" indent="0">
              <a:buNone/>
            </a:pPr>
            <a:br>
              <a:rPr lang="en-GB" sz="1800"/>
            </a:br>
            <a:r>
              <a:rPr lang="en-GB" sz="1800" b="1"/>
              <a:t>Where</a:t>
            </a:r>
            <a:r>
              <a:rPr lang="en-GB" sz="1800"/>
              <a:t>: Determine if you will collect data on the street, in youth club, in a project or in the classroom.  Can you think of any other appropriate venues?</a:t>
            </a:r>
            <a:br>
              <a:rPr lang="en-GB" sz="1800"/>
            </a:br>
            <a:br>
              <a:rPr lang="en-GB" sz="1800"/>
            </a:br>
            <a:r>
              <a:rPr lang="en-GB" sz="1800" b="1"/>
              <a:t>When</a:t>
            </a:r>
            <a:r>
              <a:rPr lang="en-GB" sz="1800"/>
              <a:t>: Will this occur during one week or over different weeks? Is it during working hours, weekends, or after work?  Days and times impact participants, their attitudes and potentially your findings.</a:t>
            </a:r>
            <a:br>
              <a:rPr lang="en-GB" sz="1800"/>
            </a:br>
            <a:br>
              <a:rPr lang="en-GB" sz="1800"/>
            </a:br>
            <a:r>
              <a:rPr lang="en-GB" sz="1800" b="1"/>
              <a:t>How</a:t>
            </a:r>
            <a:r>
              <a:rPr lang="en-GB" sz="1800"/>
              <a:t>: Work out the details of what the participants will do, if anything, and what you need to have ready to collect data. When attending a remote location, go equipped with a notepad and potentially a voice recorder.</a:t>
            </a:r>
          </a:p>
          <a:p>
            <a:endParaRPr lang="en-GB" sz="1800"/>
          </a:p>
        </p:txBody>
      </p:sp>
    </p:spTree>
    <p:extLst>
      <p:ext uri="{BB962C8B-B14F-4D97-AF65-F5344CB8AC3E}">
        <p14:creationId xmlns:p14="http://schemas.microsoft.com/office/powerpoint/2010/main" val="161018837"/>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B775CD93-9DF2-48CB-9F57-1BCA9A46C7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49758" y="448055"/>
            <a:ext cx="2560777" cy="3801257"/>
          </a:xfrm>
          <a:prstGeom prst="rect">
            <a:avLst/>
          </a:prstGeom>
          <a:solidFill>
            <a:srgbClr val="595959"/>
          </a:solidFill>
          <a:ln w="254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2" name="Title 1"/>
          <p:cNvSpPr>
            <a:spLocks noGrp="1"/>
          </p:cNvSpPr>
          <p:nvPr>
            <p:ph type="title"/>
          </p:nvPr>
        </p:nvSpPr>
        <p:spPr>
          <a:xfrm>
            <a:off x="582930" y="731519"/>
            <a:ext cx="2133893" cy="3237579"/>
          </a:xfrm>
        </p:spPr>
        <p:txBody>
          <a:bodyPr>
            <a:normAutofit/>
          </a:bodyPr>
          <a:lstStyle/>
          <a:p>
            <a:r>
              <a:rPr lang="en-GB">
                <a:solidFill>
                  <a:srgbClr val="FFFFFF"/>
                </a:solidFill>
              </a:rPr>
              <a:t>Step 4</a:t>
            </a:r>
          </a:p>
        </p:txBody>
      </p:sp>
      <p:sp>
        <p:nvSpPr>
          <p:cNvPr id="10" name="Rectangle 9">
            <a:extLst>
              <a:ext uri="{FF2B5EF4-FFF2-40B4-BE49-F238E27FC236}">
                <a16:creationId xmlns:a16="http://schemas.microsoft.com/office/drawing/2014/main" id="{6166C6D1-23AC-49C4-BA07-238E4E9F8CE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49757" y="4419227"/>
            <a:ext cx="2560777" cy="1979852"/>
          </a:xfrm>
          <a:prstGeom prst="rect">
            <a:avLst/>
          </a:prstGeom>
          <a:solidFill>
            <a:schemeClr val="accent1">
              <a:alpha val="95000"/>
            </a:schemeClr>
          </a:solidFill>
          <a:ln w="254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rgbClr val="FFFFFF"/>
              </a:solidFill>
            </a:endParaRPr>
          </a:p>
        </p:txBody>
      </p:sp>
      <p:sp>
        <p:nvSpPr>
          <p:cNvPr id="12" name="Rectangle 11">
            <a:extLst>
              <a:ext uri="{FF2B5EF4-FFF2-40B4-BE49-F238E27FC236}">
                <a16:creationId xmlns:a16="http://schemas.microsoft.com/office/drawing/2014/main" id="{1C091803-41C2-48E0-9228-5148460C74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33452" y="448055"/>
            <a:ext cx="5766356" cy="5952745"/>
          </a:xfrm>
          <a:prstGeom prst="rect">
            <a:avLst/>
          </a:prstGeom>
          <a:solidFill>
            <a:schemeClr val="tx1">
              <a:lumMod val="50000"/>
              <a:lumOff val="5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p:cNvSpPr>
            <a:spLocks noGrp="1"/>
          </p:cNvSpPr>
          <p:nvPr>
            <p:ph idx="1"/>
          </p:nvPr>
        </p:nvSpPr>
        <p:spPr>
          <a:xfrm>
            <a:off x="3284781" y="686862"/>
            <a:ext cx="5278194" cy="5475129"/>
          </a:xfrm>
        </p:spPr>
        <p:txBody>
          <a:bodyPr anchor="ctr">
            <a:normAutofit/>
          </a:bodyPr>
          <a:lstStyle/>
          <a:p>
            <a:pPr lvl="0"/>
            <a:r>
              <a:rPr lang="en-GB" sz="2300" b="1"/>
              <a:t>Collect Data</a:t>
            </a:r>
            <a:r>
              <a:rPr lang="en-GB" sz="2300"/>
              <a:t>: The qualitative researcher should have little impact on the settings being observed - whether it be observing participants or interviewing or distributing questionnaires. Qualitative research is often synonymous with small samples.</a:t>
            </a:r>
          </a:p>
          <a:p>
            <a:endParaRPr lang="en-GB" sz="2300"/>
          </a:p>
        </p:txBody>
      </p:sp>
    </p:spTree>
    <p:extLst>
      <p:ext uri="{BB962C8B-B14F-4D97-AF65-F5344CB8AC3E}">
        <p14:creationId xmlns:p14="http://schemas.microsoft.com/office/powerpoint/2010/main" val="311090957"/>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B775CD93-9DF2-48CB-9F57-1BCA9A46C7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49758" y="448055"/>
            <a:ext cx="2560777" cy="3801257"/>
          </a:xfrm>
          <a:prstGeom prst="rect">
            <a:avLst/>
          </a:prstGeom>
          <a:solidFill>
            <a:srgbClr val="595959"/>
          </a:solidFill>
          <a:ln w="254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2" name="Title 1"/>
          <p:cNvSpPr>
            <a:spLocks noGrp="1"/>
          </p:cNvSpPr>
          <p:nvPr>
            <p:ph type="title"/>
          </p:nvPr>
        </p:nvSpPr>
        <p:spPr>
          <a:xfrm>
            <a:off x="582930" y="731519"/>
            <a:ext cx="2133893" cy="3237579"/>
          </a:xfrm>
        </p:spPr>
        <p:txBody>
          <a:bodyPr>
            <a:normAutofit/>
          </a:bodyPr>
          <a:lstStyle/>
          <a:p>
            <a:r>
              <a:rPr lang="en-GB">
                <a:solidFill>
                  <a:srgbClr val="FFFFFF"/>
                </a:solidFill>
              </a:rPr>
              <a:t>Step 5</a:t>
            </a:r>
          </a:p>
        </p:txBody>
      </p:sp>
      <p:sp>
        <p:nvSpPr>
          <p:cNvPr id="10" name="Rectangle 9">
            <a:extLst>
              <a:ext uri="{FF2B5EF4-FFF2-40B4-BE49-F238E27FC236}">
                <a16:creationId xmlns:a16="http://schemas.microsoft.com/office/drawing/2014/main" id="{6166C6D1-23AC-49C4-BA07-238E4E9F8CE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49757" y="4419227"/>
            <a:ext cx="2560777" cy="1979852"/>
          </a:xfrm>
          <a:prstGeom prst="rect">
            <a:avLst/>
          </a:prstGeom>
          <a:solidFill>
            <a:schemeClr val="accent1">
              <a:alpha val="95000"/>
            </a:schemeClr>
          </a:solidFill>
          <a:ln w="254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rgbClr val="FFFFFF"/>
              </a:solidFill>
            </a:endParaRPr>
          </a:p>
        </p:txBody>
      </p:sp>
      <p:sp>
        <p:nvSpPr>
          <p:cNvPr id="12" name="Rectangle 11">
            <a:extLst>
              <a:ext uri="{FF2B5EF4-FFF2-40B4-BE49-F238E27FC236}">
                <a16:creationId xmlns:a16="http://schemas.microsoft.com/office/drawing/2014/main" id="{1C091803-41C2-48E0-9228-5148460C74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33452" y="448055"/>
            <a:ext cx="5766356" cy="5952745"/>
          </a:xfrm>
          <a:prstGeom prst="rect">
            <a:avLst/>
          </a:prstGeom>
          <a:solidFill>
            <a:schemeClr val="tx1">
              <a:lumMod val="50000"/>
              <a:lumOff val="5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p:cNvSpPr>
            <a:spLocks noGrp="1"/>
          </p:cNvSpPr>
          <p:nvPr>
            <p:ph idx="1"/>
          </p:nvPr>
        </p:nvSpPr>
        <p:spPr>
          <a:xfrm>
            <a:off x="3284781" y="686862"/>
            <a:ext cx="5278194" cy="5475129"/>
          </a:xfrm>
        </p:spPr>
        <p:txBody>
          <a:bodyPr anchor="ctr">
            <a:normAutofit/>
          </a:bodyPr>
          <a:lstStyle/>
          <a:p>
            <a:pPr lvl="0"/>
            <a:r>
              <a:rPr lang="en-GB" sz="2300" b="1"/>
              <a:t>Analyse Data</a:t>
            </a:r>
            <a:r>
              <a:rPr lang="en-GB" sz="2300"/>
              <a:t>: Most qualitative research studies generate a lot of data. Creating a system for coding actions and notable quotes helps speed through the process of analysis.</a:t>
            </a:r>
          </a:p>
          <a:p>
            <a:endParaRPr lang="en-GB" sz="2300"/>
          </a:p>
        </p:txBody>
      </p:sp>
    </p:spTree>
    <p:extLst>
      <p:ext uri="{BB962C8B-B14F-4D97-AF65-F5344CB8AC3E}">
        <p14:creationId xmlns:p14="http://schemas.microsoft.com/office/powerpoint/2010/main" val="316394769"/>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B775CD93-9DF2-48CB-9F57-1BCA9A46C7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49758" y="448055"/>
            <a:ext cx="2560777" cy="3801257"/>
          </a:xfrm>
          <a:prstGeom prst="rect">
            <a:avLst/>
          </a:prstGeom>
          <a:solidFill>
            <a:srgbClr val="595959"/>
          </a:solidFill>
          <a:ln w="254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2" name="Title 1"/>
          <p:cNvSpPr>
            <a:spLocks noGrp="1"/>
          </p:cNvSpPr>
          <p:nvPr>
            <p:ph type="title"/>
          </p:nvPr>
        </p:nvSpPr>
        <p:spPr>
          <a:xfrm>
            <a:off x="582930" y="731519"/>
            <a:ext cx="2133893" cy="3237579"/>
          </a:xfrm>
        </p:spPr>
        <p:txBody>
          <a:bodyPr>
            <a:normAutofit/>
          </a:bodyPr>
          <a:lstStyle/>
          <a:p>
            <a:r>
              <a:rPr lang="en-GB">
                <a:solidFill>
                  <a:srgbClr val="FFFFFF"/>
                </a:solidFill>
              </a:rPr>
              <a:t>Step 6</a:t>
            </a:r>
          </a:p>
        </p:txBody>
      </p:sp>
      <p:sp>
        <p:nvSpPr>
          <p:cNvPr id="10" name="Rectangle 9">
            <a:extLst>
              <a:ext uri="{FF2B5EF4-FFF2-40B4-BE49-F238E27FC236}">
                <a16:creationId xmlns:a16="http://schemas.microsoft.com/office/drawing/2014/main" id="{6166C6D1-23AC-49C4-BA07-238E4E9F8CE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49757" y="4419227"/>
            <a:ext cx="2560777" cy="1979852"/>
          </a:xfrm>
          <a:prstGeom prst="rect">
            <a:avLst/>
          </a:prstGeom>
          <a:solidFill>
            <a:schemeClr val="accent1">
              <a:alpha val="95000"/>
            </a:schemeClr>
          </a:solidFill>
          <a:ln w="254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rgbClr val="FFFFFF"/>
              </a:solidFill>
            </a:endParaRPr>
          </a:p>
        </p:txBody>
      </p:sp>
      <p:sp>
        <p:nvSpPr>
          <p:cNvPr id="12" name="Rectangle 11">
            <a:extLst>
              <a:ext uri="{FF2B5EF4-FFF2-40B4-BE49-F238E27FC236}">
                <a16:creationId xmlns:a16="http://schemas.microsoft.com/office/drawing/2014/main" id="{1C091803-41C2-48E0-9228-5148460C74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33452" y="448055"/>
            <a:ext cx="5766356" cy="5952745"/>
          </a:xfrm>
          <a:prstGeom prst="rect">
            <a:avLst/>
          </a:prstGeom>
          <a:solidFill>
            <a:schemeClr val="tx1">
              <a:lumMod val="50000"/>
              <a:lumOff val="5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p:cNvSpPr>
            <a:spLocks noGrp="1"/>
          </p:cNvSpPr>
          <p:nvPr>
            <p:ph idx="1"/>
          </p:nvPr>
        </p:nvSpPr>
        <p:spPr>
          <a:xfrm>
            <a:off x="3284781" y="686862"/>
            <a:ext cx="5278194" cy="5475129"/>
          </a:xfrm>
        </p:spPr>
        <p:txBody>
          <a:bodyPr anchor="ctr">
            <a:normAutofit/>
          </a:bodyPr>
          <a:lstStyle/>
          <a:p>
            <a:pPr lvl="0"/>
            <a:r>
              <a:rPr lang="en-GB" sz="2300" b="1"/>
              <a:t>Generate Findings</a:t>
            </a:r>
            <a:r>
              <a:rPr lang="en-GB" sz="2300"/>
              <a:t>: What was learned from engaging users? This step involves analysing the copious amount of notes.  As many of the responses from participants will be open-ended, there will be a need to identify patterns</a:t>
            </a:r>
          </a:p>
          <a:p>
            <a:endParaRPr lang="en-GB" sz="2300"/>
          </a:p>
        </p:txBody>
      </p:sp>
    </p:spTree>
    <p:extLst>
      <p:ext uri="{BB962C8B-B14F-4D97-AF65-F5344CB8AC3E}">
        <p14:creationId xmlns:p14="http://schemas.microsoft.com/office/powerpoint/2010/main" val="3220973148"/>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B775CD93-9DF2-48CB-9F57-1BCA9A46C7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49758" y="448055"/>
            <a:ext cx="2560777" cy="3801257"/>
          </a:xfrm>
          <a:prstGeom prst="rect">
            <a:avLst/>
          </a:prstGeom>
          <a:solidFill>
            <a:srgbClr val="595959"/>
          </a:solidFill>
          <a:ln w="254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2" name="Title 1"/>
          <p:cNvSpPr>
            <a:spLocks noGrp="1"/>
          </p:cNvSpPr>
          <p:nvPr>
            <p:ph type="title"/>
          </p:nvPr>
        </p:nvSpPr>
        <p:spPr>
          <a:xfrm>
            <a:off x="582930" y="731519"/>
            <a:ext cx="2133893" cy="3237579"/>
          </a:xfrm>
        </p:spPr>
        <p:txBody>
          <a:bodyPr>
            <a:normAutofit/>
          </a:bodyPr>
          <a:lstStyle/>
          <a:p>
            <a:r>
              <a:rPr lang="en-GB">
                <a:solidFill>
                  <a:srgbClr val="FFFFFF"/>
                </a:solidFill>
              </a:rPr>
              <a:t>Step 7</a:t>
            </a:r>
          </a:p>
        </p:txBody>
      </p:sp>
      <p:sp>
        <p:nvSpPr>
          <p:cNvPr id="10" name="Rectangle 9">
            <a:extLst>
              <a:ext uri="{FF2B5EF4-FFF2-40B4-BE49-F238E27FC236}">
                <a16:creationId xmlns:a16="http://schemas.microsoft.com/office/drawing/2014/main" id="{6166C6D1-23AC-49C4-BA07-238E4E9F8CE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49757" y="4419227"/>
            <a:ext cx="2560777" cy="1979852"/>
          </a:xfrm>
          <a:prstGeom prst="rect">
            <a:avLst/>
          </a:prstGeom>
          <a:solidFill>
            <a:schemeClr val="accent1">
              <a:alpha val="95000"/>
            </a:schemeClr>
          </a:solidFill>
          <a:ln w="254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rgbClr val="FFFFFF"/>
              </a:solidFill>
            </a:endParaRPr>
          </a:p>
        </p:txBody>
      </p:sp>
      <p:sp>
        <p:nvSpPr>
          <p:cNvPr id="12" name="Rectangle 11">
            <a:extLst>
              <a:ext uri="{FF2B5EF4-FFF2-40B4-BE49-F238E27FC236}">
                <a16:creationId xmlns:a16="http://schemas.microsoft.com/office/drawing/2014/main" id="{1C091803-41C2-48E0-9228-5148460C74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33452" y="448055"/>
            <a:ext cx="5766356" cy="5952745"/>
          </a:xfrm>
          <a:prstGeom prst="rect">
            <a:avLst/>
          </a:prstGeom>
          <a:solidFill>
            <a:schemeClr val="tx1">
              <a:lumMod val="50000"/>
              <a:lumOff val="5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p:cNvSpPr>
            <a:spLocks noGrp="1"/>
          </p:cNvSpPr>
          <p:nvPr>
            <p:ph idx="1"/>
          </p:nvPr>
        </p:nvSpPr>
        <p:spPr>
          <a:xfrm>
            <a:off x="3284781" y="686862"/>
            <a:ext cx="5278194" cy="5475129"/>
          </a:xfrm>
        </p:spPr>
        <p:txBody>
          <a:bodyPr anchor="ctr">
            <a:normAutofit/>
          </a:bodyPr>
          <a:lstStyle/>
          <a:p>
            <a:pPr lvl="0"/>
            <a:r>
              <a:rPr lang="en-GB" sz="2000" b="1"/>
              <a:t>Validate findings</a:t>
            </a:r>
            <a:r>
              <a:rPr lang="en-GB" sz="2000"/>
              <a:t>: One of the best ways to validate findings is to triangulate. One weakness of qualitative research is that it is hard to establish external validity, that is, to provide corroborating evidence that the findings aren't just the opinion of the researcher.  Every researcher, of course, does bring with her biases on the problems with a product or what deserves emphasis in the interview. </a:t>
            </a:r>
            <a:br>
              <a:rPr lang="en-GB" sz="2000"/>
            </a:br>
            <a:br>
              <a:rPr lang="en-GB" sz="2000"/>
            </a:br>
            <a:r>
              <a:rPr lang="en-GB" sz="2000"/>
              <a:t>One approach to minimize this researcher bias is to include a section on the interviewer or principal investigator's background and how it might influence their conclusions. Having recordings of sessions and detailed notes helps other interested parties come to their own conclusions and can help validate findings. </a:t>
            </a:r>
          </a:p>
          <a:p>
            <a:endParaRPr lang="en-GB" sz="2000"/>
          </a:p>
        </p:txBody>
      </p:sp>
    </p:spTree>
    <p:extLst>
      <p:ext uri="{BB962C8B-B14F-4D97-AF65-F5344CB8AC3E}">
        <p14:creationId xmlns:p14="http://schemas.microsoft.com/office/powerpoint/2010/main" val="3668939446"/>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B775CD93-9DF2-48CB-9F57-1BCA9A46C7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49758" y="448055"/>
            <a:ext cx="2560777" cy="3801257"/>
          </a:xfrm>
          <a:prstGeom prst="rect">
            <a:avLst/>
          </a:prstGeom>
          <a:solidFill>
            <a:srgbClr val="595959"/>
          </a:solidFill>
          <a:ln w="254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2" name="Title 1"/>
          <p:cNvSpPr>
            <a:spLocks noGrp="1"/>
          </p:cNvSpPr>
          <p:nvPr>
            <p:ph type="title"/>
          </p:nvPr>
        </p:nvSpPr>
        <p:spPr>
          <a:xfrm>
            <a:off x="582930" y="731519"/>
            <a:ext cx="2133893" cy="3237579"/>
          </a:xfrm>
        </p:spPr>
        <p:txBody>
          <a:bodyPr>
            <a:normAutofit/>
          </a:bodyPr>
          <a:lstStyle/>
          <a:p>
            <a:r>
              <a:rPr lang="en-GB">
                <a:solidFill>
                  <a:srgbClr val="FFFFFF"/>
                </a:solidFill>
              </a:rPr>
              <a:t>Step 8</a:t>
            </a:r>
          </a:p>
        </p:txBody>
      </p:sp>
      <p:sp>
        <p:nvSpPr>
          <p:cNvPr id="10" name="Rectangle 9">
            <a:extLst>
              <a:ext uri="{FF2B5EF4-FFF2-40B4-BE49-F238E27FC236}">
                <a16:creationId xmlns:a16="http://schemas.microsoft.com/office/drawing/2014/main" id="{6166C6D1-23AC-49C4-BA07-238E4E9F8CE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49757" y="4419227"/>
            <a:ext cx="2560777" cy="1979852"/>
          </a:xfrm>
          <a:prstGeom prst="rect">
            <a:avLst/>
          </a:prstGeom>
          <a:solidFill>
            <a:schemeClr val="accent1">
              <a:alpha val="95000"/>
            </a:schemeClr>
          </a:solidFill>
          <a:ln w="254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rgbClr val="FFFFFF"/>
              </a:solidFill>
            </a:endParaRPr>
          </a:p>
        </p:txBody>
      </p:sp>
      <p:sp>
        <p:nvSpPr>
          <p:cNvPr id="12" name="Rectangle 11">
            <a:extLst>
              <a:ext uri="{FF2B5EF4-FFF2-40B4-BE49-F238E27FC236}">
                <a16:creationId xmlns:a16="http://schemas.microsoft.com/office/drawing/2014/main" id="{1C091803-41C2-48E0-9228-5148460C74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33452" y="448055"/>
            <a:ext cx="5766356" cy="5952745"/>
          </a:xfrm>
          <a:prstGeom prst="rect">
            <a:avLst/>
          </a:prstGeom>
          <a:solidFill>
            <a:schemeClr val="tx1">
              <a:lumMod val="50000"/>
              <a:lumOff val="5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p:cNvSpPr>
            <a:spLocks noGrp="1"/>
          </p:cNvSpPr>
          <p:nvPr>
            <p:ph idx="1"/>
          </p:nvPr>
        </p:nvSpPr>
        <p:spPr>
          <a:xfrm>
            <a:off x="3284781" y="686862"/>
            <a:ext cx="5278194" cy="5475129"/>
          </a:xfrm>
        </p:spPr>
        <p:txBody>
          <a:bodyPr anchor="ctr">
            <a:normAutofit/>
          </a:bodyPr>
          <a:lstStyle/>
          <a:p>
            <a:pPr lvl="0"/>
            <a:r>
              <a:rPr lang="en-GB" sz="2300" b="1"/>
              <a:t>Report</a:t>
            </a:r>
            <a:r>
              <a:rPr lang="en-GB" sz="2300"/>
              <a:t>: produce a report which contains a summary of all the steps above and any recommendations for future action or research.</a:t>
            </a:r>
          </a:p>
          <a:p>
            <a:endParaRPr lang="en-GB" sz="2300"/>
          </a:p>
        </p:txBody>
      </p:sp>
    </p:spTree>
    <p:extLst>
      <p:ext uri="{BB962C8B-B14F-4D97-AF65-F5344CB8AC3E}">
        <p14:creationId xmlns:p14="http://schemas.microsoft.com/office/powerpoint/2010/main" val="2080119307"/>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2"/>
          <p:cNvSpPr txBox="1">
            <a:spLocks noGrp="1"/>
          </p:cNvSpPr>
          <p:nvPr>
            <p:ph type="title"/>
          </p:nvPr>
        </p:nvSpPr>
        <p:spPr/>
        <p:txBody>
          <a:bodyPr/>
          <a:lstStyle/>
          <a:p>
            <a:pPr lvl="0"/>
            <a:r>
              <a:rPr lang="en-GB" dirty="0"/>
              <a:t>Books</a:t>
            </a:r>
          </a:p>
        </p:txBody>
      </p:sp>
      <p:sp>
        <p:nvSpPr>
          <p:cNvPr id="3" name="Rectangle 3"/>
          <p:cNvSpPr txBox="1">
            <a:spLocks noGrp="1"/>
          </p:cNvSpPr>
          <p:nvPr>
            <p:ph idx="1"/>
          </p:nvPr>
        </p:nvSpPr>
        <p:spPr/>
        <p:txBody>
          <a:bodyPr/>
          <a:lstStyle/>
          <a:p>
            <a:pPr lvl="1"/>
            <a:r>
              <a:rPr lang="en-GB" noProof="1"/>
              <a:t>Boden, R. Kenway, J. and Epstein, D. (2005) </a:t>
            </a:r>
            <a:r>
              <a:rPr lang="en-GB" i="1" noProof="1"/>
              <a:t>Getting started on research</a:t>
            </a:r>
            <a:r>
              <a:rPr lang="en-GB" noProof="1"/>
              <a:t>.  London: SAGE.</a:t>
            </a:r>
          </a:p>
          <a:p>
            <a:pPr lvl="1"/>
            <a:r>
              <a:rPr lang="en-GB" noProof="1"/>
              <a:t>Bryman,</a:t>
            </a:r>
            <a:r>
              <a:rPr lang="en-GB" dirty="0"/>
              <a:t> A. (2001) </a:t>
            </a:r>
            <a:r>
              <a:rPr lang="en-GB" i="1" dirty="0"/>
              <a:t>Social Research Methods</a:t>
            </a:r>
            <a:r>
              <a:rPr lang="en-GB" dirty="0"/>
              <a:t>. Oxford: Oxford University Press</a:t>
            </a:r>
          </a:p>
          <a:p>
            <a:pPr lvl="1"/>
            <a:r>
              <a:rPr lang="en-GB" dirty="0"/>
              <a:t>Louis, Cohen, </a:t>
            </a:r>
            <a:r>
              <a:rPr lang="en-GB" noProof="1"/>
              <a:t>Manion </a:t>
            </a:r>
            <a:r>
              <a:rPr lang="en-GB" dirty="0"/>
              <a:t>&amp; Morrison. (2000) </a:t>
            </a:r>
            <a:r>
              <a:rPr lang="en-GB" i="1" dirty="0"/>
              <a:t>Research Methods in Education.</a:t>
            </a:r>
            <a:r>
              <a:rPr lang="en-GB" dirty="0"/>
              <a:t> London: </a:t>
            </a:r>
            <a:r>
              <a:rPr lang="en-GB" noProof="1"/>
              <a:t>Routledge Falmer.</a:t>
            </a:r>
          </a:p>
          <a:p>
            <a:pPr lvl="1"/>
            <a:r>
              <a:rPr lang="en-GB" altLang="en-US" dirty="0"/>
              <a:t>Macintyre. (2000) </a:t>
            </a:r>
            <a:r>
              <a:rPr lang="en-GB" altLang="en-US" i="1" dirty="0"/>
              <a:t>The Art of Action Research</a:t>
            </a:r>
            <a:r>
              <a:rPr lang="en-GB" altLang="en-US" dirty="0"/>
              <a:t>. London: David Fulton Publishers.</a:t>
            </a:r>
          </a:p>
          <a:p>
            <a:pPr lvl="1"/>
            <a:r>
              <a:rPr lang="en-GB" altLang="en-US" noProof="1"/>
              <a:t>McNiff,</a:t>
            </a:r>
            <a:r>
              <a:rPr lang="en-GB" altLang="en-US" dirty="0"/>
              <a:t> J., Lomax, P. &amp; White, J.(2003) </a:t>
            </a:r>
            <a:r>
              <a:rPr lang="en-GB" altLang="en-US" i="1" dirty="0"/>
              <a:t>You and Your Action Research Project</a:t>
            </a:r>
            <a:r>
              <a:rPr lang="en-GB" altLang="en-US" dirty="0"/>
              <a:t>. 2nd Edition. London: </a:t>
            </a:r>
            <a:r>
              <a:rPr lang="en-GB" altLang="en-US" noProof="1"/>
              <a:t>Routledge Falmer</a:t>
            </a:r>
            <a:r>
              <a:rPr lang="en-GB" altLang="en-US" dirty="0"/>
              <a:t>.</a:t>
            </a:r>
          </a:p>
          <a:p>
            <a:pPr lvl="1"/>
            <a:r>
              <a:rPr lang="en-GB" dirty="0"/>
              <a:t>Robson, C. (2002) </a:t>
            </a:r>
            <a:r>
              <a:rPr lang="en-GB" i="1" dirty="0"/>
              <a:t>Real World Research</a:t>
            </a:r>
            <a:r>
              <a:rPr lang="en-GB" dirty="0"/>
              <a:t>. Oxford: Blackwell Publishers</a:t>
            </a:r>
          </a:p>
          <a:p>
            <a:pPr lvl="1"/>
            <a:endParaRPr lang="en-GB" dirty="0"/>
          </a:p>
        </p:txBody>
      </p:sp>
    </p:spTree>
    <p:extLst>
      <p:ext uri="{BB962C8B-B14F-4D97-AF65-F5344CB8AC3E}">
        <p14:creationId xmlns:p14="http://schemas.microsoft.com/office/powerpoint/2010/main" val="2393712664"/>
      </p:ext>
    </p:extLst>
  </p:cSld>
  <p:clrMapOvr>
    <a:masterClrMapping/>
  </p:clrMapOvr>
  <p:transition>
    <p:checker/>
  </p:transition>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
  <TotalTime>758</TotalTime>
  <Words>2647</Words>
  <Application>Microsoft Office PowerPoint</Application>
  <PresentationFormat>On-screen Show (4:3)</PresentationFormat>
  <Paragraphs>245</Paragraphs>
  <Slides>55</Slides>
  <Notes>1</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55</vt:i4>
      </vt:variant>
    </vt:vector>
  </HeadingPairs>
  <TitlesOfParts>
    <vt:vector size="61" baseType="lpstr">
      <vt:lpstr>Arial</vt:lpstr>
      <vt:lpstr>Calibri</vt:lpstr>
      <vt:lpstr>Calibri Light</vt:lpstr>
      <vt:lpstr>Franklin Gothic Book</vt:lpstr>
      <vt:lpstr>Times New Roman</vt:lpstr>
      <vt:lpstr>Office Theme</vt:lpstr>
      <vt:lpstr>ECGE6003Q Independent Project</vt:lpstr>
      <vt:lpstr>Group Task</vt:lpstr>
      <vt:lpstr>PowerPoint Presentation</vt:lpstr>
      <vt:lpstr>Methodology and Methods   </vt:lpstr>
      <vt:lpstr>Methodology and Methods:  Extended Literature Review</vt:lpstr>
      <vt:lpstr>PowerPoint Presentation</vt:lpstr>
      <vt:lpstr>PowerPoint Presentation</vt:lpstr>
      <vt:lpstr>What is research?  Student ideas</vt:lpstr>
      <vt:lpstr>What is research?  Student ideas</vt:lpstr>
      <vt:lpstr> Social Research as an extension of practice </vt:lpstr>
      <vt:lpstr>What Can I research then?</vt:lpstr>
      <vt:lpstr> Social Research as an extension of practice </vt:lpstr>
      <vt:lpstr>Social Research as an extension of practice </vt:lpstr>
      <vt:lpstr>PowerPoint Presentation</vt:lpstr>
      <vt:lpstr>PowerPoint Presentation</vt:lpstr>
      <vt:lpstr>Methodology  </vt:lpstr>
      <vt:lpstr>Methodology</vt:lpstr>
      <vt:lpstr>Methods of Data Collection</vt:lpstr>
      <vt:lpstr>Methods of Data Collection</vt:lpstr>
      <vt:lpstr>Methods of Data Collection</vt:lpstr>
      <vt:lpstr>Data Analysis</vt:lpstr>
      <vt:lpstr>Ethics</vt:lpstr>
      <vt:lpstr>Reflection</vt:lpstr>
      <vt:lpstr>Methods of Data Collection</vt:lpstr>
      <vt:lpstr>Explore Research Methods </vt:lpstr>
      <vt:lpstr>Methods </vt:lpstr>
      <vt:lpstr>Focus Groups </vt:lpstr>
      <vt:lpstr>Focus Groups: Advantages  (Sabo Flores, 2008, p. 105) </vt:lpstr>
      <vt:lpstr>Focus Groups: Disadvantages (Sabo Flores, 2008, p. 105)</vt:lpstr>
      <vt:lpstr>Carrying out a Focus Group</vt:lpstr>
      <vt:lpstr>Carrying out a Focus Group </vt:lpstr>
      <vt:lpstr>Carrying out a Focus Group</vt:lpstr>
      <vt:lpstr>Creative Focus Groups</vt:lpstr>
      <vt:lpstr>Creative Focus Groups</vt:lpstr>
      <vt:lpstr>Creative Focus Groups</vt:lpstr>
      <vt:lpstr>Interviews </vt:lpstr>
      <vt:lpstr>Interview: protocols</vt:lpstr>
      <vt:lpstr>Interview Questions</vt:lpstr>
      <vt:lpstr>Conducting Interviews</vt:lpstr>
      <vt:lpstr>Surveys / Questionnaires</vt:lpstr>
      <vt:lpstr>Surveys: Advantages  (Sabo Flores, 2008, p. 120) </vt:lpstr>
      <vt:lpstr>Surveys: Disadvantages  (Sabo Flores, 2008, p. 120)</vt:lpstr>
      <vt:lpstr>Developing a Survey</vt:lpstr>
      <vt:lpstr>Creative approaches to surveys</vt:lpstr>
      <vt:lpstr>Participatory Research Reminder : Why Involve Young People in research?  </vt:lpstr>
      <vt:lpstr>Step 1</vt:lpstr>
      <vt:lpstr>Step 2</vt:lpstr>
      <vt:lpstr>Step 3</vt:lpstr>
      <vt:lpstr>Consider</vt:lpstr>
      <vt:lpstr>Step 4</vt:lpstr>
      <vt:lpstr>Step 5</vt:lpstr>
      <vt:lpstr>Step 6</vt:lpstr>
      <vt:lpstr>Step 7</vt:lpstr>
      <vt:lpstr>Step 8</vt:lpstr>
      <vt:lpstr>Books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Dissertation Youth and Community Work</dc:title>
  <dc:creator>ucs</dc:creator>
  <cp:lastModifiedBy>Angharad Lewis</cp:lastModifiedBy>
  <cp:revision>25</cp:revision>
  <cp:lastPrinted>2015-10-01T10:54:53Z</cp:lastPrinted>
  <dcterms:created xsi:type="dcterms:W3CDTF">2014-02-17T17:14:43Z</dcterms:created>
  <dcterms:modified xsi:type="dcterms:W3CDTF">2025-11-13T11:24:10Z</dcterms:modified>
</cp:coreProperties>
</file>