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E3A419-C985-664D-DB23-128F1142572C}" v="863" dt="2026-06-20T14:33:44.1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37ED4-985A-4268-86E1-F363B2EDFBFF}" type="datetimeFigureOut">
              <a:t>6/20/2026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99F94A-97CB-4AA9-A609-B0F635735EE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945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99F94A-97CB-4AA9-A609-B0F635735EEE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2547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99F94A-97CB-4AA9-A609-B0F635735EEE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345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3352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6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4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568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988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9865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243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986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675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400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608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916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slidehunter.com/powerpoint-templates/pearsons-red-critical-thinking-powerpoint-diagram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roductiveprofessional.com/critical-thinking-in-the-workplace/" TargetMode="External"/><Relationship Id="rId2" Type="http://schemas.openxmlformats.org/officeDocument/2006/relationships/hyperlink" Target="https://carelearning.org.uk/qualifications/level-3-diploma-care/dhcs-14-study-skills/2-3-explain-the-importance-of-critical-reflection-to-support-personal-developmen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oyalopencollege.org/blog/health-and-social-care/reflective-practice-in-health-and-social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3257" y="1717449"/>
            <a:ext cx="10152742" cy="3759200"/>
          </a:xfrm>
        </p:spPr>
        <p:txBody>
          <a:bodyPr>
            <a:normAutofit/>
          </a:bodyPr>
          <a:lstStyle/>
          <a:p>
            <a:pPr algn="r"/>
            <a:r>
              <a:rPr lang="en-US" sz="4400" dirty="0"/>
              <a:t>Atiyah Haseen</a:t>
            </a:r>
            <a:br>
              <a:rPr lang="en-US" sz="4400" dirty="0"/>
            </a:br>
            <a:r>
              <a:rPr lang="en-US" sz="4400" dirty="0"/>
              <a:t>2506896</a:t>
            </a:r>
            <a:br>
              <a:rPr lang="en-US" sz="4400" dirty="0"/>
            </a:br>
            <a:r>
              <a:rPr lang="en-US" sz="4400" dirty="0"/>
              <a:t>Professional Development within Health and Social </a:t>
            </a:r>
            <a:r>
              <a:rPr lang="en-US" sz="4400"/>
              <a:t>Care</a:t>
            </a:r>
            <a:br>
              <a:rPr lang="en-US" sz="4400" dirty="0"/>
            </a:br>
            <a:r>
              <a:rPr lang="en-US" sz="4400"/>
              <a:t>LCHS4009</a:t>
            </a:r>
            <a:br>
              <a:rPr lang="en-US" sz="4400" dirty="0"/>
            </a:br>
            <a:r>
              <a:rPr lang="en-US" sz="4400"/>
              <a:t>Self-Awareness</a:t>
            </a:r>
            <a:r>
              <a:rPr lang="en-US" sz="4400" dirty="0"/>
              <a:t>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5258C-CC77-1519-3D07-432CDBD64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What is Critical Thinking?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2ECD11AE-39F7-F207-DB3F-D1AE531B4A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8" name="Picture Placeholder 7" descr="A diagram of a critical thinking&#10;&#10;AI-generated content may be incorrect.">
            <a:extLst>
              <a:ext uri="{FF2B5EF4-FFF2-40B4-BE49-F238E27FC236}">
                <a16:creationId xmlns:a16="http://schemas.microsoft.com/office/drawing/2014/main" id="{68587B4F-94EC-22EE-FD0E-23816AD546C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/>
        </p:blipFill>
        <p:spPr>
          <a:xfrm>
            <a:off x="881349" y="2424201"/>
            <a:ext cx="4963538" cy="367301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67F8A-490E-DFD5-FBA8-467620543A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 dirty="0">
                <a:solidFill>
                  <a:schemeClr val="tx1"/>
                </a:solidFill>
              </a:rPr>
              <a:t>Definition: Critical thinking is the ability to </a:t>
            </a:r>
            <a:r>
              <a:rPr lang="en-US" sz="1700">
                <a:solidFill>
                  <a:schemeClr val="tx1"/>
                </a:solidFill>
              </a:rPr>
              <a:t>analyze</a:t>
            </a:r>
            <a:r>
              <a:rPr lang="en-US" sz="1700" dirty="0">
                <a:solidFill>
                  <a:schemeClr val="tx1"/>
                </a:solidFill>
              </a:rPr>
              <a:t> information carefully, evaluate evidence, and make informed decisions.</a:t>
            </a:r>
          </a:p>
          <a:p>
            <a:pPr>
              <a:lnSpc>
                <a:spcPct val="110000"/>
              </a:lnSpc>
            </a:pPr>
            <a:endParaRPr lang="en-US" sz="17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700">
                <a:solidFill>
                  <a:schemeClr val="tx1"/>
                </a:solidFill>
              </a:rPr>
              <a:t>Key Features:</a:t>
            </a:r>
            <a:endParaRPr lang="en-US" sz="1700" dirty="0">
              <a:solidFill>
                <a:schemeClr val="tx1"/>
              </a:solidFill>
            </a:endParaRPr>
          </a:p>
          <a:p>
            <a:pPr marL="285750">
              <a:lnSpc>
                <a:spcPct val="110000"/>
              </a:lnSpc>
            </a:pPr>
            <a:r>
              <a:rPr lang="en-US" sz="1700">
                <a:solidFill>
                  <a:schemeClr val="tx1"/>
                </a:solidFill>
              </a:rPr>
              <a:t>Analyzing</a:t>
            </a:r>
            <a:r>
              <a:rPr lang="en-US" sz="1700" dirty="0">
                <a:solidFill>
                  <a:schemeClr val="tx1"/>
                </a:solidFill>
              </a:rPr>
              <a:t> information </a:t>
            </a:r>
          </a:p>
          <a:p>
            <a:pPr marL="285750">
              <a:lnSpc>
                <a:spcPct val="110000"/>
              </a:lnSpc>
            </a:pPr>
            <a:r>
              <a:rPr lang="en-US" sz="1700">
                <a:solidFill>
                  <a:schemeClr val="tx1"/>
                </a:solidFill>
              </a:rPr>
              <a:t>Evaluating evidence</a:t>
            </a:r>
            <a:endParaRPr lang="en-US" sz="1700" dirty="0">
              <a:solidFill>
                <a:schemeClr val="tx1"/>
              </a:solidFill>
            </a:endParaRPr>
          </a:p>
          <a:p>
            <a:pPr marL="285750">
              <a:lnSpc>
                <a:spcPct val="110000"/>
              </a:lnSpc>
            </a:pPr>
            <a:r>
              <a:rPr lang="en-US" sz="1700">
                <a:solidFill>
                  <a:schemeClr val="tx1"/>
                </a:solidFill>
              </a:rPr>
              <a:t>Considering different viewpoints</a:t>
            </a:r>
            <a:endParaRPr lang="en-US" sz="1700" dirty="0">
              <a:solidFill>
                <a:schemeClr val="tx1"/>
              </a:solidFill>
            </a:endParaRPr>
          </a:p>
          <a:p>
            <a:pPr marL="285750">
              <a:lnSpc>
                <a:spcPct val="110000"/>
              </a:lnSpc>
            </a:pPr>
            <a:r>
              <a:rPr lang="en-US" sz="1700">
                <a:solidFill>
                  <a:schemeClr val="tx1"/>
                </a:solidFill>
              </a:rPr>
              <a:t>Making reasoned decisions</a:t>
            </a:r>
            <a:endParaRPr lang="en-US" sz="1700" dirty="0">
              <a:solidFill>
                <a:schemeClr val="tx1"/>
              </a:solidFill>
            </a:endParaRPr>
          </a:p>
          <a:p>
            <a:pPr marL="285750">
              <a:lnSpc>
                <a:spcPct val="110000"/>
              </a:lnSpc>
            </a:pPr>
            <a:r>
              <a:rPr lang="en-US" sz="1700">
                <a:solidFill>
                  <a:schemeClr val="tx1"/>
                </a:solidFill>
              </a:rPr>
              <a:t>Avoiding assumptions</a:t>
            </a: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354172-BFAC-D509-268E-CDFE97825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54D55BF-DC4A-41AB-98B7-8AF560D0410C}" type="datetime1">
              <a:rPr lang="en-US"/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9E8A29-B212-D471-85CC-4BAE40635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9A86F-F876-444D-1301-CEF806873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839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D6457-D221-AE80-C54D-5B925202D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is Critical Thinking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E3170-85C4-5AB6-C732-178C1D474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567" y="2651470"/>
            <a:ext cx="10442448" cy="25902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chemeClr val="tx1"/>
                </a:solidFill>
              </a:rPr>
              <a:t>Importance in </a:t>
            </a:r>
            <a:r>
              <a:rPr lang="en-US" sz="1700">
                <a:solidFill>
                  <a:schemeClr val="tx1"/>
                </a:solidFill>
              </a:rPr>
              <a:t>Health</a:t>
            </a:r>
            <a:r>
              <a:rPr lang="en-US" sz="1700" dirty="0">
                <a:solidFill>
                  <a:schemeClr val="tx1"/>
                </a:solidFill>
              </a:rPr>
              <a:t> and Social Care: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Improves decision-making</a:t>
            </a:r>
            <a:endParaRPr lang="en-US" sz="1700" dirty="0">
              <a:solidFill>
                <a:schemeClr val="tx1"/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Enhances patient-safety</a:t>
            </a:r>
            <a:endParaRPr lang="en-US" sz="1700" dirty="0">
              <a:solidFill>
                <a:schemeClr val="tx1"/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1700" dirty="0">
                <a:solidFill>
                  <a:schemeClr val="tx1"/>
                </a:solidFill>
              </a:rPr>
              <a:t>Supports person-</a:t>
            </a:r>
            <a:r>
              <a:rPr lang="en-US" sz="1700">
                <a:solidFill>
                  <a:schemeClr val="tx1"/>
                </a:solidFill>
              </a:rPr>
              <a:t>centered</a:t>
            </a:r>
            <a:r>
              <a:rPr lang="en-US" sz="1700" dirty="0">
                <a:solidFill>
                  <a:schemeClr val="tx1"/>
                </a:solidFill>
              </a:rPr>
              <a:t> care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Reduces mistakes</a:t>
            </a:r>
            <a:endParaRPr lang="en-US" sz="1700" dirty="0">
              <a:solidFill>
                <a:schemeClr val="tx1"/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Helps solve complex problems</a:t>
            </a: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78BA2-1FCB-4057-0E29-67F3B0D8D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9D290-5102-4CEF-B31A-70A5526D0A08}" type="datetime1"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A8986-62BD-7924-03DF-301A957FB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69AE85-0499-0BF3-72A4-C5AB39184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3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9167CD-3F6E-E44D-0ABF-4E95A7502F91}"/>
              </a:ext>
            </a:extLst>
          </p:cNvPr>
          <p:cNvSpPr txBox="1"/>
          <p:nvPr/>
        </p:nvSpPr>
        <p:spPr>
          <a:xfrm>
            <a:off x="8274540" y="5852382"/>
            <a:ext cx="281418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(Care Learning and </a:t>
            </a:r>
            <a:r>
              <a:rPr lang="en-US" dirty="0" err="1"/>
              <a:t>CareLearning</a:t>
            </a:r>
            <a:r>
              <a:rPr lang="en-US" dirty="0"/>
              <a:t> Team, 2025)</a:t>
            </a:r>
          </a:p>
        </p:txBody>
      </p:sp>
    </p:spTree>
    <p:extLst>
      <p:ext uri="{BB962C8B-B14F-4D97-AF65-F5344CB8AC3E}">
        <p14:creationId xmlns:p14="http://schemas.microsoft.com/office/powerpoint/2010/main" val="4155636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5BDC9-BEFC-D61F-29DF-BB4CABC11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Practical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35E64-499E-C3F6-F118-CAFDF790B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568" y="1853185"/>
            <a:ext cx="7561361" cy="465856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1700">
                <a:solidFill>
                  <a:schemeClr val="tx1"/>
                </a:solidFill>
              </a:rPr>
              <a:t>Sce</a:t>
            </a:r>
            <a:r>
              <a:rPr lang="en-US" sz="1700">
                <a:solidFill>
                  <a:schemeClr val="tx1"/>
                </a:solidFill>
                <a:latin typeface="Aptos Light"/>
              </a:rPr>
              <a:t>nario:</a:t>
            </a:r>
            <a:endParaRPr lang="en-US" sz="17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700" dirty="0">
                <a:solidFill>
                  <a:schemeClr val="tx1"/>
                </a:solidFill>
              </a:rPr>
              <a:t> </a:t>
            </a:r>
            <a:r>
              <a:rPr lang="en-US" sz="1700">
                <a:solidFill>
                  <a:schemeClr val="tx1"/>
                </a:solidFill>
              </a:rPr>
              <a:t>A care home resident suddenly becomes confused and withdrawn</a:t>
            </a:r>
            <a:endParaRPr lang="en-US" sz="17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17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700">
                <a:solidFill>
                  <a:schemeClr val="tx1"/>
                </a:solidFill>
              </a:rPr>
              <a:t>How critical Thinking is used?</a:t>
            </a:r>
            <a:endParaRPr lang="en-US" sz="17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US" sz="1700" dirty="0">
                <a:solidFill>
                  <a:schemeClr val="tx1"/>
                </a:solidFill>
              </a:rPr>
              <a:t>Observe the change in </a:t>
            </a:r>
            <a:r>
              <a:rPr lang="en-US" sz="1700">
                <a:solidFill>
                  <a:schemeClr val="tx1"/>
                </a:solidFill>
              </a:rPr>
              <a:t>behavior</a:t>
            </a:r>
            <a:endParaRPr lang="en-US" sz="17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US" sz="1700">
                <a:solidFill>
                  <a:schemeClr val="tx1"/>
                </a:solidFill>
              </a:rPr>
              <a:t>Gather information from staff and records</a:t>
            </a:r>
            <a:endParaRPr lang="en-US" sz="17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US" sz="1700">
                <a:solidFill>
                  <a:schemeClr val="tx1"/>
                </a:solidFill>
              </a:rPr>
              <a:t>Consider possible causes</a:t>
            </a:r>
            <a:endParaRPr lang="en-US" sz="17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US" sz="1700">
                <a:solidFill>
                  <a:schemeClr val="tx1"/>
                </a:solidFill>
              </a:rPr>
              <a:t>Seek medical advice</a:t>
            </a:r>
            <a:endParaRPr lang="en-US" sz="1700" dirty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en-US" sz="1700">
                <a:solidFill>
                  <a:schemeClr val="tx1"/>
                </a:solidFill>
              </a:rPr>
              <a:t>Provide appropriate care</a:t>
            </a:r>
            <a:endParaRPr lang="en-US" sz="17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17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700">
                <a:solidFill>
                  <a:schemeClr val="tx1"/>
                </a:solidFill>
              </a:rPr>
              <a:t>Outcome:</a:t>
            </a:r>
            <a:endParaRPr lang="en-US" sz="17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700">
                <a:solidFill>
                  <a:schemeClr val="tx1"/>
                </a:solidFill>
              </a:rPr>
              <a:t>The resident receives treatment for dehydration and recovers</a:t>
            </a: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F55D4-90F3-F196-3BE2-6C022F2A4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373BD-2CCF-4C60-894F-9A332BCC4976}" type="datetime1"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5260C3-42AB-2007-A909-2BB2B215B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4787EF-B84C-97BB-FA94-A8DCE7018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449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1BA3D-9F22-2A2D-50B0-32B013E94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Benefit of Critical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6B0BE-CCFE-A855-A213-E3ED18E324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0567" y="2761518"/>
            <a:ext cx="4977453" cy="22688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700">
                <a:solidFill>
                  <a:schemeClr val="tx1"/>
                </a:solidFill>
              </a:rPr>
              <a:t>Benefit for Professionals: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Better decision-making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Improved problem-solving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Increased confidence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Greater accountability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B63C2EC-2DE7-381E-A8DD-17E41B9F6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5648" y="2761518"/>
            <a:ext cx="4985785" cy="22978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700">
                <a:solidFill>
                  <a:schemeClr val="tx1"/>
                </a:solidFill>
              </a:rPr>
              <a:t>Benefit for service users:</a:t>
            </a:r>
            <a:endParaRPr lang="en-US" sz="1700" dirty="0">
              <a:solidFill>
                <a:schemeClr val="tx1"/>
              </a:solidFill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Safer care</a:t>
            </a:r>
            <a:endParaRPr lang="en-US" sz="1700" dirty="0">
              <a:solidFill>
                <a:schemeClr val="tx1"/>
              </a:solidFill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Better health outcomes</a:t>
            </a:r>
            <a:endParaRPr lang="en-US" sz="1700" dirty="0">
              <a:solidFill>
                <a:schemeClr val="tx1"/>
              </a:solidFill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Personalized</a:t>
            </a:r>
            <a:r>
              <a:rPr lang="en-US" sz="1700" dirty="0">
                <a:solidFill>
                  <a:schemeClr val="tx1"/>
                </a:solidFill>
              </a:rPr>
              <a:t> support 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Increased trust</a:t>
            </a: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212C13-8149-9C1F-AD19-EF75CF556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F9E71-A3C7-45C2-8A1A-F32CA2D6E6B6}" type="datetime1"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CA6A6-DCAE-5C34-96BF-6A39102BA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D3F2D3-12B4-542D-15DC-0B887C6ED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5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067359-986F-52E6-9B39-FC038D17165D}"/>
              </a:ext>
            </a:extLst>
          </p:cNvPr>
          <p:cNvSpPr txBox="1"/>
          <p:nvPr/>
        </p:nvSpPr>
        <p:spPr>
          <a:xfrm>
            <a:off x="509377" y="5670813"/>
            <a:ext cx="37923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(Productiveprofessional, 2024)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4D3D79-6746-E887-897E-926C26388948}"/>
              </a:ext>
            </a:extLst>
          </p:cNvPr>
          <p:cNvSpPr txBox="1"/>
          <p:nvPr/>
        </p:nvSpPr>
        <p:spPr>
          <a:xfrm>
            <a:off x="6244408" y="5642368"/>
            <a:ext cx="41022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(Evans, 2026)</a:t>
            </a:r>
          </a:p>
        </p:txBody>
      </p:sp>
    </p:spTree>
    <p:extLst>
      <p:ext uri="{BB962C8B-B14F-4D97-AF65-F5344CB8AC3E}">
        <p14:creationId xmlns:p14="http://schemas.microsoft.com/office/powerpoint/2010/main" val="2962934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CCF7C-9FD4-42F7-6627-0538ACC5D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85003-1FB0-03DF-599D-34C34FF66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567" y="2956269"/>
            <a:ext cx="10442448" cy="195890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Critical thinking is essential in health and social care</a:t>
            </a:r>
            <a:endParaRPr lang="en-US" sz="1700" dirty="0">
              <a:solidFill>
                <a:schemeClr val="tx1"/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1700">
                <a:solidFill>
                  <a:schemeClr val="tx1"/>
                </a:solidFill>
              </a:rPr>
              <a:t>It supports safe and effective practice</a:t>
            </a:r>
            <a:endParaRPr lang="en-US" sz="1700" dirty="0">
              <a:solidFill>
                <a:schemeClr val="tx1"/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1700" dirty="0">
                <a:solidFill>
                  <a:schemeClr val="tx1"/>
                </a:solidFill>
              </a:rPr>
              <a:t>It improves decision-makin</a:t>
            </a:r>
            <a:r>
              <a:rPr lang="en-US" sz="1700">
                <a:solidFill>
                  <a:schemeClr val="tx1"/>
                </a:solidFill>
              </a:rPr>
              <a:t>g and problem-solving</a:t>
            </a:r>
            <a:endParaRPr lang="en-US" sz="1700" dirty="0">
              <a:solidFill>
                <a:schemeClr val="tx1"/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1700" dirty="0">
                <a:solidFill>
                  <a:schemeClr val="tx1"/>
                </a:solidFill>
              </a:rPr>
              <a:t>It leads to better outcomes for </a:t>
            </a:r>
            <a:r>
              <a:rPr lang="en-US" sz="1700">
                <a:solidFill>
                  <a:schemeClr val="tx1"/>
                </a:solidFill>
              </a:rPr>
              <a:t>service</a:t>
            </a:r>
            <a:r>
              <a:rPr lang="en-US" sz="1700" dirty="0">
                <a:solidFill>
                  <a:schemeClr val="tx1"/>
                </a:solidFill>
              </a:rPr>
              <a:t> users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0F7BF-7126-D07E-1158-8483ABBBE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F095-59C4-4D7D-ADB6-AE66B293E000}" type="datetime1"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152FB3-858B-AE3B-ABB1-FACC91044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44FD7-D13E-8283-67EB-BF852C7D0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375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AB6E2-0E00-5E6A-C9FA-3B4E9270D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D3F88-C63D-EE57-7EEC-752578F9A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>
                <a:latin typeface="Times New Roman"/>
                <a:cs typeface="Times New Roman"/>
              </a:rPr>
              <a:t>Care Learning and Care Learning Team (2025) </a:t>
            </a:r>
            <a:r>
              <a:rPr lang="en-US" sz="1500" i="1">
                <a:latin typeface="Times New Roman"/>
                <a:cs typeface="Times New Roman"/>
              </a:rPr>
              <a:t>2.3 Explain the importance of critical reflection to support personal development</a:t>
            </a:r>
            <a:r>
              <a:rPr lang="en-US" sz="1500">
                <a:latin typeface="Times New Roman"/>
                <a:cs typeface="Times New Roman"/>
              </a:rPr>
              <a:t>. </a:t>
            </a:r>
            <a:r>
              <a:rPr lang="en-US" sz="1500" dirty="0">
                <a:latin typeface="Times New Roman"/>
                <a:cs typeface="Times New Roman"/>
                <a:hlinkClick r:id="rId2"/>
              </a:rPr>
              <a:t>https://carelearning.org.uk/qualifications/level-3-diploma-care/dhcs-14-study-skills/2-3-explain-the-importance-of-critical-reflection-to-support-personal-development/</a:t>
            </a:r>
            <a:r>
              <a:rPr lang="en-US" sz="1500">
                <a:latin typeface="Times New Roman"/>
                <a:cs typeface="Times New Roman"/>
              </a:rPr>
              <a:t> (Accessed on 19th June 2026)</a:t>
            </a:r>
            <a:endParaRPr lang="en-US" sz="1500"/>
          </a:p>
          <a:p>
            <a:r>
              <a:rPr lang="en-US" sz="1500" dirty="0" err="1">
                <a:latin typeface="Times New Roman"/>
                <a:cs typeface="Times New Roman"/>
              </a:rPr>
              <a:t>Productiveprofessional</a:t>
            </a:r>
            <a:r>
              <a:rPr lang="en-US" sz="1500" dirty="0">
                <a:latin typeface="Times New Roman"/>
                <a:cs typeface="Times New Roman"/>
              </a:rPr>
              <a:t> (2024) </a:t>
            </a:r>
            <a:r>
              <a:rPr lang="en-US" sz="1500" i="1" dirty="0">
                <a:latin typeface="Times New Roman"/>
                <a:cs typeface="Times New Roman"/>
              </a:rPr>
              <a:t>The benefits of critical thinking in the workplace: A strategic advantage - the productive professional</a:t>
            </a:r>
            <a:r>
              <a:rPr lang="en-US" sz="1500" dirty="0">
                <a:latin typeface="Times New Roman"/>
                <a:cs typeface="Times New Roman"/>
              </a:rPr>
              <a:t>. </a:t>
            </a:r>
            <a:r>
              <a:rPr lang="en-US" sz="1500" dirty="0">
                <a:latin typeface="Times New Roman"/>
                <a:cs typeface="Times New Roman"/>
                <a:hlinkClick r:id="rId3"/>
              </a:rPr>
              <a:t>https://productiveprofessional.com/critical-thinking-in-the-workplace/</a:t>
            </a:r>
            <a:r>
              <a:rPr lang="en-US" sz="1500" dirty="0">
                <a:latin typeface="Times New Roman"/>
                <a:cs typeface="Times New Roman"/>
              </a:rPr>
              <a:t> (Accessed on 20th June 2026)</a:t>
            </a:r>
          </a:p>
          <a:p>
            <a:r>
              <a:rPr lang="en-US" sz="1500">
                <a:latin typeface="Times New Roman"/>
                <a:cs typeface="Times New Roman"/>
              </a:rPr>
              <a:t>Evans, R. (2026) </a:t>
            </a:r>
            <a:r>
              <a:rPr lang="en-US" sz="1500" i="1">
                <a:latin typeface="Times New Roman"/>
                <a:cs typeface="Times New Roman"/>
              </a:rPr>
              <a:t>Reflective practice in health and social care</a:t>
            </a:r>
            <a:r>
              <a:rPr lang="en-US" sz="1500">
                <a:latin typeface="Times New Roman"/>
                <a:cs typeface="Times New Roman"/>
              </a:rPr>
              <a:t>. </a:t>
            </a:r>
            <a:r>
              <a:rPr lang="en-US" sz="1500" dirty="0">
                <a:latin typeface="Times New Roman"/>
                <a:cs typeface="Times New Roman"/>
                <a:hlinkClick r:id="rId4"/>
              </a:rPr>
              <a:t>https://royalopencollege.org/blog/health-and-social-care/reflective-practice-in-health-and-social-care/</a:t>
            </a:r>
            <a:r>
              <a:rPr lang="en-US" sz="1500">
                <a:latin typeface="Times New Roman"/>
                <a:cs typeface="Times New Roman"/>
              </a:rPr>
              <a:t> (Accessed on 20th June 2026)</a:t>
            </a:r>
          </a:p>
          <a:p>
            <a:endParaRPr lang="en-US" sz="1200" dirty="0">
              <a:latin typeface="Times New Roman"/>
              <a:cs typeface="Times New Roman"/>
            </a:endParaRPr>
          </a:p>
          <a:p>
            <a:endParaRPr lang="en-US" sz="1200" dirty="0">
              <a:latin typeface="Times New Roman"/>
              <a:cs typeface="Times New Roman"/>
            </a:endParaRPr>
          </a:p>
          <a:p>
            <a:endParaRPr lang="en-US" sz="1200" dirty="0">
              <a:latin typeface="Times New Roman"/>
              <a:cs typeface="Times New Roman"/>
            </a:endParaRPr>
          </a:p>
          <a:p>
            <a:endParaRPr lang="en-US" dirty="0">
              <a:latin typeface="Aptos Light"/>
              <a:cs typeface="Times New Roman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F108EF-50FD-4CF3-66C1-83297F4FE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FF570-3C84-4444-BD57-987EE2D331C1}" type="datetime1"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46E82-B2E3-B15C-FB93-07D58FD35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5A696D-4196-49E3-1C7A-47EFF34E7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060524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BohoVogueVTI</vt:lpstr>
      <vt:lpstr>Atiyah Haseen 2506896 Professional Development within Health and Social Care LCHS4009 Self-Awareness Presentation</vt:lpstr>
      <vt:lpstr>What is Critical Thinking?</vt:lpstr>
      <vt:lpstr>Why is Critical Thinking Important?</vt:lpstr>
      <vt:lpstr>Practical Example</vt:lpstr>
      <vt:lpstr>Benefit of Critical Thinking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234</cp:revision>
  <dcterms:created xsi:type="dcterms:W3CDTF">2026-06-20T12:50:47Z</dcterms:created>
  <dcterms:modified xsi:type="dcterms:W3CDTF">2026-06-20T14:33:59Z</dcterms:modified>
</cp:coreProperties>
</file>