
<file path=[Content_Types].xml><?xml version="1.0" encoding="utf-8"?>
<Types xmlns="http://schemas.openxmlformats.org/package/2006/content-types">
  <Override PartName="/customXml/itemProps2.xml" ContentType="application/vnd.openxmlformats-officedocument.customXmlProperties+xml"/>
  <Override PartName="/customXml/itemProps3.xml" ContentType="application/vnd.openxmlformats-officedocument.customXmlProperties+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customXml/itemProps1.xml" ContentType="application/vnd.openxmlformats-officedocument.customXmlProperties+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tags/tag1.xml" ContentType="application/vnd.openxmlformats-officedocument.presentationml.tags+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changesInfos/changesInfo1.xml" ContentType="application/vnd.ms-powerpoint.changesinfo+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0" r:id="rId5"/>
    <p:sldId id="262" r:id="rId6"/>
  </p:sldIdLst>
  <p:sldSz cx="43891200" cy="32918400"/>
  <p:notesSz cx="7004050" cy="9283700"/>
  <p:custDataLst>
    <p:tags r:id="rId7"/>
  </p:custDataLst>
  <p:defaultTextStyle>
    <a:defPPr>
      <a:defRPr lang="en-US"/>
    </a:defPPr>
    <a:lvl1pPr algn="l" rtl="0" eaLnBrk="0" fontAlgn="base" hangingPunct="0">
      <a:spcBef>
        <a:spcPct val="0"/>
      </a:spcBef>
      <a:spcAft>
        <a:spcPct val="0"/>
      </a:spcAft>
      <a:defRPr sz="32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32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32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32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3200" kern="1200">
        <a:solidFill>
          <a:schemeClr val="tx1"/>
        </a:solidFill>
        <a:latin typeface="Arial" panose="020B0604020202020204" pitchFamily="34" charset="0"/>
        <a:ea typeface="+mn-ea"/>
        <a:cs typeface="+mn-cs"/>
      </a:defRPr>
    </a:lvl5pPr>
    <a:lvl6pPr marL="2286000" algn="l" defTabSz="914400" rtl="0" eaLnBrk="1" latinLnBrk="0" hangingPunct="1">
      <a:defRPr sz="3200" kern="1200">
        <a:solidFill>
          <a:schemeClr val="tx1"/>
        </a:solidFill>
        <a:latin typeface="Arial" panose="020B0604020202020204" pitchFamily="34" charset="0"/>
        <a:ea typeface="+mn-ea"/>
        <a:cs typeface="+mn-cs"/>
      </a:defRPr>
    </a:lvl6pPr>
    <a:lvl7pPr marL="2743200" algn="l" defTabSz="914400" rtl="0" eaLnBrk="1" latinLnBrk="0" hangingPunct="1">
      <a:defRPr sz="3200" kern="1200">
        <a:solidFill>
          <a:schemeClr val="tx1"/>
        </a:solidFill>
        <a:latin typeface="Arial" panose="020B0604020202020204" pitchFamily="34" charset="0"/>
        <a:ea typeface="+mn-ea"/>
        <a:cs typeface="+mn-cs"/>
      </a:defRPr>
    </a:lvl7pPr>
    <a:lvl8pPr marL="3200400" algn="l" defTabSz="914400" rtl="0" eaLnBrk="1" latinLnBrk="0" hangingPunct="1">
      <a:defRPr sz="3200" kern="1200">
        <a:solidFill>
          <a:schemeClr val="tx1"/>
        </a:solidFill>
        <a:latin typeface="Arial" panose="020B0604020202020204" pitchFamily="34" charset="0"/>
        <a:ea typeface="+mn-ea"/>
        <a:cs typeface="+mn-cs"/>
      </a:defRPr>
    </a:lvl8pPr>
    <a:lvl9pPr marL="3657600" algn="l" defTabSz="914400" rtl="0" eaLnBrk="1" latinLnBrk="0" hangingPunct="1">
      <a:defRPr sz="3200" kern="1200">
        <a:solidFill>
          <a:schemeClr val="tx1"/>
        </a:solidFill>
        <a:latin typeface="Arial" panose="020B0604020202020204" pitchFamily="34" charset="0"/>
        <a:ea typeface="+mn-ea"/>
        <a:cs typeface="+mn-cs"/>
      </a:defRPr>
    </a:lvl9pPr>
  </p:defaultTextStyle>
  <p:extLst>
    <p:ext uri="{EFAFB233-063F-42B5-8137-9DF3F51BA10A}">
      <p15:sldGuideLst xmlns=""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hn Reid" initials="JR" lastIdx="11" clrIdx="0"/>
  <p:cmAuthor id="2" name="Anthony Olagunju" initials="AO"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CCECFF"/>
    <a:srgbClr val="0083C4"/>
    <a:srgbClr val="0066FF"/>
    <a:srgbClr val="6699FF"/>
    <a:srgbClr val="3399FF"/>
    <a:srgbClr val="00CCFF"/>
    <a:srgbClr val="66FFFF"/>
    <a:srgbClr val="DDDDDD"/>
  </p:clrMru>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A7D834-2B6D-4941-8955-A638E5747D55}" v="427" dt="2024-04-02T10:10:45.615"/>
    <p1510:client id="{B75D077A-E845-4BEC-8B02-38538C929F0C}" v="712" dt="2024-04-02T10:27:42.0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88" autoAdjust="0"/>
    <p:restoredTop sz="94624" autoAdjust="0"/>
  </p:normalViewPr>
  <p:slideViewPr>
    <p:cSldViewPr>
      <p:cViewPr>
        <p:scale>
          <a:sx n="25" d="100"/>
          <a:sy n="25" d="100"/>
        </p:scale>
        <p:origin x="-576" y="-36"/>
      </p:cViewPr>
      <p:guideLst>
        <p:guide orient="horz" pos="10368"/>
        <p:guide pos="13824"/>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tags" Target="tags/tag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TAHARA ISLAM TANIA" userId="614e632d-b7ec-493b-a067-50a4f62cf515" providerId="ADAL" clId="{B75D077A-E845-4BEC-8B02-38538C929F0C}"/>
    <pc:docChg chg="addSld delSld modSld">
      <pc:chgData name="MOTAHARA ISLAM TANIA" userId="614e632d-b7ec-493b-a067-50a4f62cf515" providerId="ADAL" clId="{B75D077A-E845-4BEC-8B02-38538C929F0C}" dt="2024-04-02T10:29:23.621" v="769" actId="20577"/>
      <pc:docMkLst>
        <pc:docMk/>
      </pc:docMkLst>
      <pc:sldChg chg="del">
        <pc:chgData name="MOTAHARA ISLAM TANIA" userId="614e632d-b7ec-493b-a067-50a4f62cf515" providerId="ADAL" clId="{B75D077A-E845-4BEC-8B02-38538C929F0C}" dt="2024-04-02T10:19:43.324" v="0" actId="2696"/>
        <pc:sldMkLst>
          <pc:docMk/>
          <pc:sldMk cId="0" sldId="256"/>
        </pc:sldMkLst>
      </pc:sldChg>
      <pc:sldChg chg="del">
        <pc:chgData name="MOTAHARA ISLAM TANIA" userId="614e632d-b7ec-493b-a067-50a4f62cf515" providerId="ADAL" clId="{B75D077A-E845-4BEC-8B02-38538C929F0C}" dt="2024-04-02T10:19:56.453" v="3" actId="2696"/>
        <pc:sldMkLst>
          <pc:docMk/>
          <pc:sldMk cId="1427404878" sldId="257"/>
        </pc:sldMkLst>
      </pc:sldChg>
      <pc:sldChg chg="del">
        <pc:chgData name="MOTAHARA ISLAM TANIA" userId="614e632d-b7ec-493b-a067-50a4f62cf515" providerId="ADAL" clId="{B75D077A-E845-4BEC-8B02-38538C929F0C}" dt="2024-04-02T10:19:51.372" v="2" actId="2696"/>
        <pc:sldMkLst>
          <pc:docMk/>
          <pc:sldMk cId="1082647509" sldId="258"/>
        </pc:sldMkLst>
      </pc:sldChg>
      <pc:sldChg chg="del">
        <pc:chgData name="MOTAHARA ISLAM TANIA" userId="614e632d-b7ec-493b-a067-50a4f62cf515" providerId="ADAL" clId="{B75D077A-E845-4BEC-8B02-38538C929F0C}" dt="2024-04-02T10:19:47.623" v="1" actId="2696"/>
        <pc:sldMkLst>
          <pc:docMk/>
          <pc:sldMk cId="1223849072" sldId="259"/>
        </pc:sldMkLst>
      </pc:sldChg>
      <pc:sldChg chg="new del">
        <pc:chgData name="MOTAHARA ISLAM TANIA" userId="614e632d-b7ec-493b-a067-50a4f62cf515" providerId="ADAL" clId="{B75D077A-E845-4BEC-8B02-38538C929F0C}" dt="2024-04-02T10:20:41.366" v="6" actId="2696"/>
        <pc:sldMkLst>
          <pc:docMk/>
          <pc:sldMk cId="600080529" sldId="261"/>
        </pc:sldMkLst>
      </pc:sldChg>
      <pc:sldChg chg="modSp new mod">
        <pc:chgData name="MOTAHARA ISLAM TANIA" userId="614e632d-b7ec-493b-a067-50a4f62cf515" providerId="ADAL" clId="{B75D077A-E845-4BEC-8B02-38538C929F0C}" dt="2024-04-02T10:29:15.148" v="766" actId="21"/>
        <pc:sldMkLst>
          <pc:docMk/>
          <pc:sldMk cId="196571848" sldId="262"/>
        </pc:sldMkLst>
        <pc:spChg chg="mod">
          <ac:chgData name="MOTAHARA ISLAM TANIA" userId="614e632d-b7ec-493b-a067-50a4f62cf515" providerId="ADAL" clId="{B75D077A-E845-4BEC-8B02-38538C929F0C}" dt="2024-04-02T10:22:50.137" v="44" actId="255"/>
          <ac:spMkLst>
            <pc:docMk/>
            <pc:sldMk cId="196571848" sldId="262"/>
            <ac:spMk id="2" creationId="{9288B54E-8276-EC8C-2ABE-AD6A55270FAB}"/>
          </ac:spMkLst>
        </pc:spChg>
        <pc:spChg chg="mod">
          <ac:chgData name="MOTAHARA ISLAM TANIA" userId="614e632d-b7ec-493b-a067-50a4f62cf515" providerId="ADAL" clId="{B75D077A-E845-4BEC-8B02-38538C929F0C}" dt="2024-04-02T10:29:15.148" v="766" actId="21"/>
          <ac:spMkLst>
            <pc:docMk/>
            <pc:sldMk cId="196571848" sldId="262"/>
            <ac:spMk id="3" creationId="{BFB516EC-3483-F4AA-41A5-F976C74F2343}"/>
          </ac:spMkLst>
        </pc:spChg>
      </pc:sldChg>
      <pc:sldChg chg="new del">
        <pc:chgData name="MOTAHARA ISLAM TANIA" userId="614e632d-b7ec-493b-a067-50a4f62cf515" providerId="ADAL" clId="{B75D077A-E845-4BEC-8B02-38538C929F0C}" dt="2024-04-02T10:28:13.230" v="761" actId="2696"/>
        <pc:sldMkLst>
          <pc:docMk/>
          <pc:sldMk cId="4234151931" sldId="263"/>
        </pc:sldMkLst>
      </pc:sldChg>
      <pc:sldChg chg="modSp add mod">
        <pc:chgData name="MOTAHARA ISLAM TANIA" userId="614e632d-b7ec-493b-a067-50a4f62cf515" providerId="ADAL" clId="{B75D077A-E845-4BEC-8B02-38538C929F0C}" dt="2024-04-02T10:29:23.621" v="769" actId="20577"/>
        <pc:sldMkLst>
          <pc:docMk/>
          <pc:sldMk cId="1113599886" sldId="264"/>
        </pc:sldMkLst>
        <pc:spChg chg="mod">
          <ac:chgData name="MOTAHARA ISLAM TANIA" userId="614e632d-b7ec-493b-a067-50a4f62cf515" providerId="ADAL" clId="{B75D077A-E845-4BEC-8B02-38538C929F0C}" dt="2024-04-02T10:29:23.621" v="769" actId="20577"/>
          <ac:spMkLst>
            <pc:docMk/>
            <pc:sldMk cId="1113599886" sldId="264"/>
            <ac:spMk id="3" creationId="{BFB516EC-3483-F4AA-41A5-F976C74F2343}"/>
          </ac:spMkLst>
        </pc:spChg>
      </pc:sldChg>
    </pc:docChg>
  </pc:docChgLst>
</pc:chgInfo>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088A92-4C5B-4676-BC32-72B2D47C3264}">
      <dsp:nvSpPr>
        <dsp:cNvPr id="0" name=""/>
        <dsp:cNvSpPr/>
      </dsp:nvSpPr>
      <dsp:spPr>
        <a:xfrm>
          <a:off x="3306645" y="915176"/>
          <a:ext cx="4133454" cy="303306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endParaRPr lang="en-US" sz="2800" kern="1200" dirty="0">
            <a:latin typeface="Arial" panose="020B0604020202020204" pitchFamily="34" charset="0"/>
            <a:cs typeface="Arial" panose="020B0604020202020204" pitchFamily="34" charset="0"/>
          </a:endParaRPr>
        </a:p>
        <a:p>
          <a:pPr marL="0" lvl="0" indent="0" algn="ctr" defTabSz="1244600">
            <a:lnSpc>
              <a:spcPct val="90000"/>
            </a:lnSpc>
            <a:spcBef>
              <a:spcPct val="0"/>
            </a:spcBef>
            <a:spcAft>
              <a:spcPct val="35000"/>
            </a:spcAft>
            <a:buNone/>
          </a:pPr>
          <a:r>
            <a:rPr lang="en-US" sz="2800" b="1" kern="1200" dirty="0">
              <a:latin typeface="Arial" panose="020B0604020202020204" pitchFamily="34" charset="0"/>
              <a:cs typeface="Arial" panose="020B0604020202020204" pitchFamily="34" charset="0"/>
            </a:rPr>
            <a:t>Agent</a:t>
          </a:r>
        </a:p>
        <a:p>
          <a:pPr marL="0" lvl="0" indent="0" algn="ctr"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Dengue virus (Flaviviridae) is an RNA virus with four distinct serotypes: DEN-1, DEN-2, DEN-3, and DEN-4</a:t>
          </a:r>
        </a:p>
        <a:p>
          <a:pPr marL="0" lvl="0" indent="0" algn="ctr" defTabSz="1244600">
            <a:lnSpc>
              <a:spcPct val="90000"/>
            </a:lnSpc>
            <a:spcBef>
              <a:spcPct val="0"/>
            </a:spcBef>
            <a:spcAft>
              <a:spcPct val="35000"/>
            </a:spcAft>
            <a:buNone/>
          </a:pPr>
          <a:endParaRPr lang="en-US" sz="2800" kern="1200" dirty="0">
            <a:latin typeface="Arial" panose="020B0604020202020204" pitchFamily="34" charset="0"/>
            <a:cs typeface="Arial" panose="020B0604020202020204" pitchFamily="34" charset="0"/>
          </a:endParaRPr>
        </a:p>
      </dsp:txBody>
      <dsp:txXfrm>
        <a:off x="3395480" y="1004011"/>
        <a:ext cx="3955784" cy="2855390"/>
      </dsp:txXfrm>
    </dsp:sp>
    <dsp:sp modelId="{C56FCCC7-04AD-4A7A-A236-4C5649786BA9}">
      <dsp:nvSpPr>
        <dsp:cNvPr id="0" name=""/>
        <dsp:cNvSpPr/>
      </dsp:nvSpPr>
      <dsp:spPr>
        <a:xfrm rot="3188308">
          <a:off x="6387021" y="4086957"/>
          <a:ext cx="986650" cy="709317"/>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Arial" panose="020B0604020202020204" pitchFamily="34" charset="0"/>
            <a:cs typeface="Arial" panose="020B0604020202020204" pitchFamily="34" charset="0"/>
          </a:endParaRPr>
        </a:p>
      </dsp:txBody>
      <dsp:txXfrm>
        <a:off x="6599816" y="4228820"/>
        <a:ext cx="561060" cy="425591"/>
      </dsp:txXfrm>
    </dsp:sp>
    <dsp:sp modelId="{1061EF82-F994-4C77-B2B6-519247D6B464}">
      <dsp:nvSpPr>
        <dsp:cNvPr id="0" name=""/>
        <dsp:cNvSpPr/>
      </dsp:nvSpPr>
      <dsp:spPr>
        <a:xfrm>
          <a:off x="6699398" y="4934995"/>
          <a:ext cx="4053240" cy="393652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endParaRPr lang="en-US" sz="2800" kern="1200" dirty="0">
            <a:latin typeface="Arial" panose="020B0604020202020204" pitchFamily="34" charset="0"/>
            <a:cs typeface="Arial" panose="020B0604020202020204" pitchFamily="34" charset="0"/>
          </a:endParaRPr>
        </a:p>
        <a:p>
          <a:pPr marL="0" lvl="0" indent="0" algn="ctr" defTabSz="1244600">
            <a:lnSpc>
              <a:spcPct val="90000"/>
            </a:lnSpc>
            <a:spcBef>
              <a:spcPct val="0"/>
            </a:spcBef>
            <a:spcAft>
              <a:spcPct val="35000"/>
            </a:spcAft>
            <a:buNone/>
          </a:pPr>
          <a:r>
            <a:rPr lang="en-US" sz="2800" b="1" kern="1200" dirty="0">
              <a:latin typeface="Arial" panose="020B0604020202020204" pitchFamily="34" charset="0"/>
              <a:cs typeface="Arial" panose="020B0604020202020204" pitchFamily="34" charset="0"/>
            </a:rPr>
            <a:t>Environment</a:t>
          </a:r>
        </a:p>
        <a:p>
          <a:pPr marL="0" lvl="0" indent="0" algn="ctr"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Characteristics- tropical and subtropical regions, stagnant water containers, uncovered water storage containers, climate change, heavy rainfall, population density</a:t>
          </a:r>
        </a:p>
        <a:p>
          <a:pPr marL="0" lvl="0" indent="0" algn="ctr" defTabSz="1244600">
            <a:lnSpc>
              <a:spcPct val="90000"/>
            </a:lnSpc>
            <a:spcBef>
              <a:spcPct val="0"/>
            </a:spcBef>
            <a:spcAft>
              <a:spcPct val="35000"/>
            </a:spcAft>
            <a:buNone/>
          </a:pPr>
          <a:endParaRPr lang="en-US" sz="2800" kern="1200" dirty="0">
            <a:latin typeface="Arial" panose="020B0604020202020204" pitchFamily="34" charset="0"/>
            <a:cs typeface="Arial" panose="020B0604020202020204" pitchFamily="34" charset="0"/>
          </a:endParaRPr>
        </a:p>
      </dsp:txBody>
      <dsp:txXfrm>
        <a:off x="6814695" y="5050292"/>
        <a:ext cx="3822646" cy="3705933"/>
      </dsp:txXfrm>
    </dsp:sp>
    <dsp:sp modelId="{36BD25AF-A36C-47BE-8836-18FE5C4F7EFD}">
      <dsp:nvSpPr>
        <dsp:cNvPr id="0" name=""/>
        <dsp:cNvSpPr/>
      </dsp:nvSpPr>
      <dsp:spPr>
        <a:xfrm rot="10794316">
          <a:off x="4880379" y="6554143"/>
          <a:ext cx="986650" cy="709317"/>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Arial" panose="020B0604020202020204" pitchFamily="34" charset="0"/>
            <a:cs typeface="Arial" panose="020B0604020202020204" pitchFamily="34" charset="0"/>
          </a:endParaRPr>
        </a:p>
      </dsp:txBody>
      <dsp:txXfrm rot="10800000">
        <a:off x="5093174" y="6696006"/>
        <a:ext cx="561060" cy="425591"/>
      </dsp:txXfrm>
    </dsp:sp>
    <dsp:sp modelId="{40E31FA2-9D96-4FF2-9235-F85A317DFF9D}">
      <dsp:nvSpPr>
        <dsp:cNvPr id="0" name=""/>
        <dsp:cNvSpPr/>
      </dsp:nvSpPr>
      <dsp:spPr>
        <a:xfrm>
          <a:off x="0" y="5123933"/>
          <a:ext cx="4048012" cy="35808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a:latin typeface="Arial" panose="020B0604020202020204" pitchFamily="34" charset="0"/>
              <a:cs typeface="Arial" panose="020B0604020202020204" pitchFamily="34" charset="0"/>
            </a:rPr>
            <a:t>Host</a:t>
          </a:r>
        </a:p>
        <a:p>
          <a:pPr marL="0" lvl="0" indent="0" algn="ctr"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Human,</a:t>
          </a:r>
        </a:p>
        <a:p>
          <a:pPr marL="0" lvl="0" indent="0" algn="ctr"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Characteristics- individuals of all ages &amp; sex, immunocompromised, genetic susceptibility, previously infected, comorbid conditions </a:t>
          </a:r>
        </a:p>
      </dsp:txBody>
      <dsp:txXfrm>
        <a:off x="104878" y="5228811"/>
        <a:ext cx="3838256" cy="3371059"/>
      </dsp:txXfrm>
    </dsp:sp>
    <dsp:sp modelId="{1F7CCA26-1A0B-42D2-8C86-8F8A70652A0F}">
      <dsp:nvSpPr>
        <dsp:cNvPr id="0" name=""/>
        <dsp:cNvSpPr/>
      </dsp:nvSpPr>
      <dsp:spPr>
        <a:xfrm rot="18405997">
          <a:off x="3307683" y="4181426"/>
          <a:ext cx="986650" cy="709317"/>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Arial" panose="020B0604020202020204" pitchFamily="34" charset="0"/>
            <a:cs typeface="Arial" panose="020B0604020202020204" pitchFamily="34" charset="0"/>
          </a:endParaRPr>
        </a:p>
      </dsp:txBody>
      <dsp:txXfrm>
        <a:off x="3520478" y="4323289"/>
        <a:ext cx="561060" cy="425591"/>
      </dsp:txXfrm>
    </dsp:sp>
  </dsp:spTree>
</dsp:drawing>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7">
            <a:extLst>
              <a:ext uri="{FF2B5EF4-FFF2-40B4-BE49-F238E27FC236}">
                <a16:creationId xmlns="" xmlns:a16="http://schemas.microsoft.com/office/drawing/2014/main" id="{6D439FEC-9ACD-B2FD-E8AD-0A9C055072A5}"/>
              </a:ext>
            </a:extLst>
          </p:cNvPr>
          <p:cNvPicPr>
            <a:picLocks noChangeAspect="1" noChangeArrowheads="1"/>
          </p:cNvPicPr>
          <p:nvPr userDrawn="1"/>
        </p:nvPicPr>
        <p:blipFill>
          <a:blip r:embed="rId2">
            <a:extLst>
              <a:ext uri="{28A0092B-C50C-407E-A947-70E740481C1C}">
                <a14:useLocalDpi xmlns="" xmlns:a14="http://schemas.microsoft.com/office/drawing/2010/main" val="0"/>
              </a:ext>
            </a:extLst>
          </a:blip>
          <a:srcRect/>
          <a:stretch>
            <a:fillRect/>
          </a:stretch>
        </p:blipFill>
        <p:spPr bwMode="auto">
          <a:xfrm>
            <a:off x="517525" y="555625"/>
            <a:ext cx="10714038" cy="42910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3291840" y="10226042"/>
            <a:ext cx="37307520" cy="7056120"/>
          </a:xfrm>
        </p:spPr>
        <p:txBody>
          <a:bodyPr/>
          <a:lstStyle/>
          <a:p>
            <a:r>
              <a:rPr lang="en-US"/>
              <a:t>Click to edit Master title style</a:t>
            </a:r>
            <a:endParaRPr lang="en-GB"/>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a:t>Click to edit Master subtitle style</a:t>
            </a:r>
            <a:endParaRPr lang="en-GB"/>
          </a:p>
        </p:txBody>
      </p:sp>
      <p:sp>
        <p:nvSpPr>
          <p:cNvPr id="5" name="Date Placeholder 3">
            <a:extLst>
              <a:ext uri="{FF2B5EF4-FFF2-40B4-BE49-F238E27FC236}">
                <a16:creationId xmlns="" xmlns:a16="http://schemas.microsoft.com/office/drawing/2014/main" id="{5ECD801C-A34F-8B4E-7D7B-507500924EA1}"/>
              </a:ext>
            </a:extLst>
          </p:cNvPr>
          <p:cNvSpPr>
            <a:spLocks noGrp="1"/>
          </p:cNvSpPr>
          <p:nvPr>
            <p:ph type="dt" sz="half" idx="10"/>
          </p:nvPr>
        </p:nvSpPr>
        <p:spPr/>
        <p:txBody>
          <a:bodyPr/>
          <a:lstStyle>
            <a:lvl1pPr fontAlgn="base">
              <a:spcBef>
                <a:spcPct val="0"/>
              </a:spcBef>
              <a:spcAft>
                <a:spcPct val="0"/>
              </a:spcAft>
              <a:defRPr>
                <a:latin typeface="Tahoma" pitchFamily="34" charset="0"/>
                <a:cs typeface="Arial" charset="0"/>
              </a:defRPr>
            </a:lvl1pPr>
          </a:lstStyle>
          <a:p>
            <a:pPr>
              <a:defRPr/>
            </a:pPr>
            <a:fld id="{484F1941-08F7-40FF-96A6-295B06798CE9}" type="datetimeFigureOut">
              <a:rPr lang="en-GB"/>
              <a:pPr>
                <a:defRPr/>
              </a:pPr>
              <a:t>30/10/2025</a:t>
            </a:fld>
            <a:endParaRPr lang="en-GB"/>
          </a:p>
        </p:txBody>
      </p:sp>
      <p:sp>
        <p:nvSpPr>
          <p:cNvPr id="6" name="Footer Placeholder 4">
            <a:extLst>
              <a:ext uri="{FF2B5EF4-FFF2-40B4-BE49-F238E27FC236}">
                <a16:creationId xmlns="" xmlns:a16="http://schemas.microsoft.com/office/drawing/2014/main" id="{FB80884F-751A-B44F-EA61-CE3D3A21A462}"/>
              </a:ext>
            </a:extLst>
          </p:cNvPr>
          <p:cNvSpPr>
            <a:spLocks noGrp="1"/>
          </p:cNvSpPr>
          <p:nvPr>
            <p:ph type="ftr" sz="quarter" idx="11"/>
          </p:nvPr>
        </p:nvSpPr>
        <p:spPr/>
        <p:txBody>
          <a:bodyPr/>
          <a:lstStyle>
            <a:lvl1pPr fontAlgn="base">
              <a:spcBef>
                <a:spcPct val="0"/>
              </a:spcBef>
              <a:spcAft>
                <a:spcPct val="0"/>
              </a:spcAft>
              <a:defRPr>
                <a:latin typeface="Tahoma" pitchFamily="34" charset="0"/>
                <a:cs typeface="Arial" charset="0"/>
              </a:defRPr>
            </a:lvl1pPr>
          </a:lstStyle>
          <a:p>
            <a:pPr>
              <a:defRPr/>
            </a:pPr>
            <a:endParaRPr lang="en-GB"/>
          </a:p>
        </p:txBody>
      </p:sp>
      <p:sp>
        <p:nvSpPr>
          <p:cNvPr id="7" name="Slide Number Placeholder 5">
            <a:extLst>
              <a:ext uri="{FF2B5EF4-FFF2-40B4-BE49-F238E27FC236}">
                <a16:creationId xmlns="" xmlns:a16="http://schemas.microsoft.com/office/drawing/2014/main" id="{65E83BA0-5FCD-40C5-00B7-D540D2582187}"/>
              </a:ext>
            </a:extLst>
          </p:cNvPr>
          <p:cNvSpPr>
            <a:spLocks noGrp="1"/>
          </p:cNvSpPr>
          <p:nvPr>
            <p:ph type="sldNum" sz="quarter" idx="12"/>
          </p:nvPr>
        </p:nvSpPr>
        <p:spPr/>
        <p:txBody>
          <a:bodyPr/>
          <a:lstStyle>
            <a:lvl1pPr>
              <a:defRPr smtClean="0">
                <a:latin typeface="Tahoma" panose="020B0604030504040204" pitchFamily="34" charset="0"/>
                <a:cs typeface="Arial" panose="020B0604020202020204" pitchFamily="34" charset="0"/>
              </a:defRPr>
            </a:lvl1pPr>
          </a:lstStyle>
          <a:p>
            <a:pPr>
              <a:defRPr/>
            </a:pPr>
            <a:fld id="{25A107AF-3DCD-4A17-805B-C09F04C8E00A}" type="slidenum">
              <a:rPr lang="en-GB" altLang="en-US"/>
              <a:pPr>
                <a:defRPr/>
              </a:pPr>
              <a:t>‹#›</a:t>
            </a:fld>
            <a:endParaRPr lang="en-GB" altLang="en-US"/>
          </a:p>
        </p:txBody>
      </p:sp>
    </p:spTree>
    <p:extLst>
      <p:ext uri="{BB962C8B-B14F-4D97-AF65-F5344CB8AC3E}">
        <p14:creationId xmlns="" xmlns:p14="http://schemas.microsoft.com/office/powerpoint/2010/main" val="3097694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D683CFBE-3D26-613F-4304-27C826640F96}"/>
              </a:ext>
            </a:extLst>
          </p:cNvPr>
          <p:cNvSpPr>
            <a:spLocks noGrp="1"/>
          </p:cNvSpPr>
          <p:nvPr>
            <p:ph type="dt" sz="half" idx="10"/>
          </p:nvPr>
        </p:nvSpPr>
        <p:spPr/>
        <p:txBody>
          <a:bodyPr/>
          <a:lstStyle>
            <a:lvl1pPr fontAlgn="base">
              <a:spcBef>
                <a:spcPct val="0"/>
              </a:spcBef>
              <a:spcAft>
                <a:spcPct val="0"/>
              </a:spcAft>
              <a:defRPr>
                <a:latin typeface="Tahoma" pitchFamily="34" charset="0"/>
                <a:cs typeface="Arial" charset="0"/>
              </a:defRPr>
            </a:lvl1pPr>
          </a:lstStyle>
          <a:p>
            <a:pPr>
              <a:defRPr/>
            </a:pPr>
            <a:fld id="{750A8AEC-D18B-4405-A3A8-8D951D9EACE6}" type="datetimeFigureOut">
              <a:rPr lang="en-GB"/>
              <a:pPr>
                <a:defRPr/>
              </a:pPr>
              <a:t>30/10/2025</a:t>
            </a:fld>
            <a:endParaRPr lang="en-GB"/>
          </a:p>
        </p:txBody>
      </p:sp>
      <p:sp>
        <p:nvSpPr>
          <p:cNvPr id="5" name="Footer Placeholder 4">
            <a:extLst>
              <a:ext uri="{FF2B5EF4-FFF2-40B4-BE49-F238E27FC236}">
                <a16:creationId xmlns="" xmlns:a16="http://schemas.microsoft.com/office/drawing/2014/main" id="{114D7691-DB75-6420-DA0F-9421F21311A7}"/>
              </a:ext>
            </a:extLst>
          </p:cNvPr>
          <p:cNvSpPr>
            <a:spLocks noGrp="1"/>
          </p:cNvSpPr>
          <p:nvPr>
            <p:ph type="ftr" sz="quarter" idx="11"/>
          </p:nvPr>
        </p:nvSpPr>
        <p:spPr/>
        <p:txBody>
          <a:bodyPr/>
          <a:lstStyle>
            <a:lvl1pPr fontAlgn="base">
              <a:spcBef>
                <a:spcPct val="0"/>
              </a:spcBef>
              <a:spcAft>
                <a:spcPct val="0"/>
              </a:spcAft>
              <a:defRPr>
                <a:latin typeface="Tahoma" pitchFamily="34" charset="0"/>
                <a:cs typeface="Arial" charset="0"/>
              </a:defRPr>
            </a:lvl1pPr>
          </a:lstStyle>
          <a:p>
            <a:pPr>
              <a:defRPr/>
            </a:pPr>
            <a:endParaRPr lang="en-GB"/>
          </a:p>
        </p:txBody>
      </p:sp>
      <p:sp>
        <p:nvSpPr>
          <p:cNvPr id="6" name="Slide Number Placeholder 5">
            <a:extLst>
              <a:ext uri="{FF2B5EF4-FFF2-40B4-BE49-F238E27FC236}">
                <a16:creationId xmlns="" xmlns:a16="http://schemas.microsoft.com/office/drawing/2014/main" id="{9408757E-5432-3CE0-3B81-BFA21E8B8F4A}"/>
              </a:ext>
            </a:extLst>
          </p:cNvPr>
          <p:cNvSpPr>
            <a:spLocks noGrp="1"/>
          </p:cNvSpPr>
          <p:nvPr>
            <p:ph type="sldNum" sz="quarter" idx="12"/>
          </p:nvPr>
        </p:nvSpPr>
        <p:spPr/>
        <p:txBody>
          <a:bodyPr/>
          <a:lstStyle>
            <a:lvl1pPr>
              <a:defRPr smtClean="0">
                <a:latin typeface="Tahoma" panose="020B0604030504040204" pitchFamily="34" charset="0"/>
                <a:cs typeface="Arial" panose="020B0604020202020204" pitchFamily="34" charset="0"/>
              </a:defRPr>
            </a:lvl1pPr>
          </a:lstStyle>
          <a:p>
            <a:pPr>
              <a:defRPr/>
            </a:pPr>
            <a:fld id="{B280B1A3-4D04-4410-9EAA-5D95694FA1AB}" type="slidenum">
              <a:rPr lang="en-GB" altLang="en-US"/>
              <a:pPr>
                <a:defRPr/>
              </a:pPr>
              <a:t>‹#›</a:t>
            </a:fld>
            <a:endParaRPr lang="en-GB" altLang="en-US"/>
          </a:p>
        </p:txBody>
      </p:sp>
    </p:spTree>
    <p:extLst>
      <p:ext uri="{BB962C8B-B14F-4D97-AF65-F5344CB8AC3E}">
        <p14:creationId xmlns="" xmlns:p14="http://schemas.microsoft.com/office/powerpoint/2010/main" val="173011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a:t>Click to edit Master title style</a:t>
            </a:r>
            <a:endParaRPr lang="en-GB"/>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5929B97F-5289-AE45-FE7B-AA2A2F8BF9F9}"/>
              </a:ext>
            </a:extLst>
          </p:cNvPr>
          <p:cNvSpPr>
            <a:spLocks noGrp="1"/>
          </p:cNvSpPr>
          <p:nvPr>
            <p:ph type="dt" sz="half" idx="10"/>
          </p:nvPr>
        </p:nvSpPr>
        <p:spPr/>
        <p:txBody>
          <a:bodyPr/>
          <a:lstStyle>
            <a:lvl1pPr fontAlgn="base">
              <a:spcBef>
                <a:spcPct val="0"/>
              </a:spcBef>
              <a:spcAft>
                <a:spcPct val="0"/>
              </a:spcAft>
              <a:defRPr>
                <a:latin typeface="Tahoma" pitchFamily="34" charset="0"/>
                <a:cs typeface="Arial" charset="0"/>
              </a:defRPr>
            </a:lvl1pPr>
          </a:lstStyle>
          <a:p>
            <a:pPr>
              <a:defRPr/>
            </a:pPr>
            <a:fld id="{9A470BE3-354B-4FFE-A0BB-9C610A22298B}" type="datetimeFigureOut">
              <a:rPr lang="en-GB"/>
              <a:pPr>
                <a:defRPr/>
              </a:pPr>
              <a:t>30/10/2025</a:t>
            </a:fld>
            <a:endParaRPr lang="en-GB"/>
          </a:p>
        </p:txBody>
      </p:sp>
      <p:sp>
        <p:nvSpPr>
          <p:cNvPr id="5" name="Footer Placeholder 4">
            <a:extLst>
              <a:ext uri="{FF2B5EF4-FFF2-40B4-BE49-F238E27FC236}">
                <a16:creationId xmlns="" xmlns:a16="http://schemas.microsoft.com/office/drawing/2014/main" id="{53083FC9-B36E-7564-0E45-08184F9361AE}"/>
              </a:ext>
            </a:extLst>
          </p:cNvPr>
          <p:cNvSpPr>
            <a:spLocks noGrp="1"/>
          </p:cNvSpPr>
          <p:nvPr>
            <p:ph type="ftr" sz="quarter" idx="11"/>
          </p:nvPr>
        </p:nvSpPr>
        <p:spPr/>
        <p:txBody>
          <a:bodyPr/>
          <a:lstStyle>
            <a:lvl1pPr fontAlgn="base">
              <a:spcBef>
                <a:spcPct val="0"/>
              </a:spcBef>
              <a:spcAft>
                <a:spcPct val="0"/>
              </a:spcAft>
              <a:defRPr>
                <a:latin typeface="Tahoma" pitchFamily="34" charset="0"/>
                <a:cs typeface="Arial" charset="0"/>
              </a:defRPr>
            </a:lvl1pPr>
          </a:lstStyle>
          <a:p>
            <a:pPr>
              <a:defRPr/>
            </a:pPr>
            <a:endParaRPr lang="en-GB"/>
          </a:p>
        </p:txBody>
      </p:sp>
      <p:sp>
        <p:nvSpPr>
          <p:cNvPr id="6" name="Slide Number Placeholder 5">
            <a:extLst>
              <a:ext uri="{FF2B5EF4-FFF2-40B4-BE49-F238E27FC236}">
                <a16:creationId xmlns="" xmlns:a16="http://schemas.microsoft.com/office/drawing/2014/main" id="{279CFD11-AB9D-C136-1F29-79B8EEE8FFCA}"/>
              </a:ext>
            </a:extLst>
          </p:cNvPr>
          <p:cNvSpPr>
            <a:spLocks noGrp="1"/>
          </p:cNvSpPr>
          <p:nvPr>
            <p:ph type="sldNum" sz="quarter" idx="12"/>
          </p:nvPr>
        </p:nvSpPr>
        <p:spPr/>
        <p:txBody>
          <a:bodyPr/>
          <a:lstStyle>
            <a:lvl1pPr>
              <a:defRPr smtClean="0">
                <a:latin typeface="Tahoma" panose="020B0604030504040204" pitchFamily="34" charset="0"/>
                <a:cs typeface="Arial" panose="020B0604020202020204" pitchFamily="34" charset="0"/>
              </a:defRPr>
            </a:lvl1pPr>
          </a:lstStyle>
          <a:p>
            <a:pPr>
              <a:defRPr/>
            </a:pPr>
            <a:fld id="{8548C8FD-9255-44BB-B307-DEC44DBB45E9}" type="slidenum">
              <a:rPr lang="en-GB" altLang="en-US"/>
              <a:pPr>
                <a:defRPr/>
              </a:pPr>
              <a:t>‹#›</a:t>
            </a:fld>
            <a:endParaRPr lang="en-GB" altLang="en-US"/>
          </a:p>
        </p:txBody>
      </p:sp>
    </p:spTree>
    <p:extLst>
      <p:ext uri="{BB962C8B-B14F-4D97-AF65-F5344CB8AC3E}">
        <p14:creationId xmlns="" xmlns:p14="http://schemas.microsoft.com/office/powerpoint/2010/main" val="4148634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 xmlns:a16="http://schemas.microsoft.com/office/drawing/2014/main" id="{1D029C4A-2538-BF6E-2AF3-8B24E404A6E0}"/>
              </a:ext>
            </a:extLst>
          </p:cNvPr>
          <p:cNvSpPr>
            <a:spLocks noGrp="1"/>
          </p:cNvSpPr>
          <p:nvPr>
            <p:ph type="dt" sz="half" idx="10"/>
          </p:nvPr>
        </p:nvSpPr>
        <p:spPr/>
        <p:txBody>
          <a:bodyPr/>
          <a:lstStyle>
            <a:lvl1pPr fontAlgn="base">
              <a:spcBef>
                <a:spcPct val="0"/>
              </a:spcBef>
              <a:spcAft>
                <a:spcPct val="0"/>
              </a:spcAft>
              <a:defRPr>
                <a:latin typeface="Tahoma" pitchFamily="34" charset="0"/>
                <a:cs typeface="Arial" charset="0"/>
              </a:defRPr>
            </a:lvl1pPr>
          </a:lstStyle>
          <a:p>
            <a:pPr>
              <a:defRPr/>
            </a:pPr>
            <a:fld id="{7B02807B-7A19-4D19-A975-8F4B6DFC81BB}" type="datetimeFigureOut">
              <a:rPr lang="en-GB"/>
              <a:pPr>
                <a:defRPr/>
              </a:pPr>
              <a:t>30/10/2025</a:t>
            </a:fld>
            <a:endParaRPr lang="en-GB"/>
          </a:p>
        </p:txBody>
      </p:sp>
      <p:sp>
        <p:nvSpPr>
          <p:cNvPr id="6" name="Footer Placeholder 5">
            <a:extLst>
              <a:ext uri="{FF2B5EF4-FFF2-40B4-BE49-F238E27FC236}">
                <a16:creationId xmlns="" xmlns:a16="http://schemas.microsoft.com/office/drawing/2014/main" id="{18EEF3CC-D909-C484-C01B-A666410B10B6}"/>
              </a:ext>
            </a:extLst>
          </p:cNvPr>
          <p:cNvSpPr>
            <a:spLocks noGrp="1"/>
          </p:cNvSpPr>
          <p:nvPr>
            <p:ph type="ftr" sz="quarter" idx="11"/>
          </p:nvPr>
        </p:nvSpPr>
        <p:spPr/>
        <p:txBody>
          <a:bodyPr/>
          <a:lstStyle>
            <a:lvl1pPr fontAlgn="base">
              <a:spcBef>
                <a:spcPct val="0"/>
              </a:spcBef>
              <a:spcAft>
                <a:spcPct val="0"/>
              </a:spcAft>
              <a:defRPr>
                <a:latin typeface="Tahoma" pitchFamily="34" charset="0"/>
                <a:cs typeface="Arial" charset="0"/>
              </a:defRPr>
            </a:lvl1pPr>
          </a:lstStyle>
          <a:p>
            <a:pPr>
              <a:defRPr/>
            </a:pPr>
            <a:endParaRPr lang="en-GB"/>
          </a:p>
        </p:txBody>
      </p:sp>
      <p:sp>
        <p:nvSpPr>
          <p:cNvPr id="7" name="Slide Number Placeholder 6">
            <a:extLst>
              <a:ext uri="{FF2B5EF4-FFF2-40B4-BE49-F238E27FC236}">
                <a16:creationId xmlns="" xmlns:a16="http://schemas.microsoft.com/office/drawing/2014/main" id="{7DFC2D64-C0B1-FA6D-EF2C-F9ED64D52D5C}"/>
              </a:ext>
            </a:extLst>
          </p:cNvPr>
          <p:cNvSpPr>
            <a:spLocks noGrp="1"/>
          </p:cNvSpPr>
          <p:nvPr>
            <p:ph type="sldNum" sz="quarter" idx="12"/>
          </p:nvPr>
        </p:nvSpPr>
        <p:spPr/>
        <p:txBody>
          <a:bodyPr/>
          <a:lstStyle>
            <a:lvl1pPr>
              <a:defRPr smtClean="0">
                <a:latin typeface="Tahoma" panose="020B0604030504040204" pitchFamily="34" charset="0"/>
                <a:cs typeface="Arial" panose="020B0604020202020204" pitchFamily="34" charset="0"/>
              </a:defRPr>
            </a:lvl1pPr>
          </a:lstStyle>
          <a:p>
            <a:pPr>
              <a:defRPr/>
            </a:pPr>
            <a:fld id="{E9F96ED4-6C85-4347-9592-A6D13B32CEC6}" type="slidenum">
              <a:rPr lang="en-GB" altLang="en-US"/>
              <a:pPr>
                <a:defRPr/>
              </a:pPr>
              <a:t>‹#›</a:t>
            </a:fld>
            <a:endParaRPr lang="en-GB" altLang="en-US"/>
          </a:p>
        </p:txBody>
      </p:sp>
    </p:spTree>
    <p:extLst>
      <p:ext uri="{BB962C8B-B14F-4D97-AF65-F5344CB8AC3E}">
        <p14:creationId xmlns="" xmlns:p14="http://schemas.microsoft.com/office/powerpoint/2010/main" val="2957824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 xmlns:a16="http://schemas.microsoft.com/office/drawing/2014/main" id="{7DB858F8-287F-2E40-03CF-9EAF723FC16B}"/>
              </a:ext>
            </a:extLst>
          </p:cNvPr>
          <p:cNvSpPr>
            <a:spLocks noGrp="1"/>
          </p:cNvSpPr>
          <p:nvPr>
            <p:ph type="dt" sz="half" idx="10"/>
          </p:nvPr>
        </p:nvSpPr>
        <p:spPr/>
        <p:txBody>
          <a:bodyPr/>
          <a:lstStyle>
            <a:lvl1pPr fontAlgn="base">
              <a:spcBef>
                <a:spcPct val="0"/>
              </a:spcBef>
              <a:spcAft>
                <a:spcPct val="0"/>
              </a:spcAft>
              <a:defRPr>
                <a:latin typeface="Tahoma" pitchFamily="34" charset="0"/>
                <a:cs typeface="Arial" charset="0"/>
              </a:defRPr>
            </a:lvl1pPr>
          </a:lstStyle>
          <a:p>
            <a:pPr>
              <a:defRPr/>
            </a:pPr>
            <a:fld id="{5611DF30-2333-41AB-8E1B-882AF6614193}" type="datetimeFigureOut">
              <a:rPr lang="en-GB"/>
              <a:pPr>
                <a:defRPr/>
              </a:pPr>
              <a:t>30/10/2025</a:t>
            </a:fld>
            <a:endParaRPr lang="en-GB"/>
          </a:p>
        </p:txBody>
      </p:sp>
      <p:sp>
        <p:nvSpPr>
          <p:cNvPr id="8" name="Footer Placeholder 7">
            <a:extLst>
              <a:ext uri="{FF2B5EF4-FFF2-40B4-BE49-F238E27FC236}">
                <a16:creationId xmlns="" xmlns:a16="http://schemas.microsoft.com/office/drawing/2014/main" id="{2D403CA8-D0BB-9B56-2CEA-DCB1B3CAFA97}"/>
              </a:ext>
            </a:extLst>
          </p:cNvPr>
          <p:cNvSpPr>
            <a:spLocks noGrp="1"/>
          </p:cNvSpPr>
          <p:nvPr>
            <p:ph type="ftr" sz="quarter" idx="11"/>
          </p:nvPr>
        </p:nvSpPr>
        <p:spPr/>
        <p:txBody>
          <a:bodyPr/>
          <a:lstStyle>
            <a:lvl1pPr fontAlgn="base">
              <a:spcBef>
                <a:spcPct val="0"/>
              </a:spcBef>
              <a:spcAft>
                <a:spcPct val="0"/>
              </a:spcAft>
              <a:defRPr>
                <a:latin typeface="Tahoma" pitchFamily="34" charset="0"/>
                <a:cs typeface="Arial" charset="0"/>
              </a:defRPr>
            </a:lvl1pPr>
          </a:lstStyle>
          <a:p>
            <a:pPr>
              <a:defRPr/>
            </a:pPr>
            <a:endParaRPr lang="en-GB"/>
          </a:p>
        </p:txBody>
      </p:sp>
      <p:sp>
        <p:nvSpPr>
          <p:cNvPr id="9" name="Slide Number Placeholder 8">
            <a:extLst>
              <a:ext uri="{FF2B5EF4-FFF2-40B4-BE49-F238E27FC236}">
                <a16:creationId xmlns="" xmlns:a16="http://schemas.microsoft.com/office/drawing/2014/main" id="{B8E29405-F657-ED54-8ACD-262930E9B0EC}"/>
              </a:ext>
            </a:extLst>
          </p:cNvPr>
          <p:cNvSpPr>
            <a:spLocks noGrp="1"/>
          </p:cNvSpPr>
          <p:nvPr>
            <p:ph type="sldNum" sz="quarter" idx="12"/>
          </p:nvPr>
        </p:nvSpPr>
        <p:spPr/>
        <p:txBody>
          <a:bodyPr/>
          <a:lstStyle>
            <a:lvl1pPr>
              <a:defRPr smtClean="0">
                <a:latin typeface="Tahoma" panose="020B0604030504040204" pitchFamily="34" charset="0"/>
                <a:cs typeface="Arial" panose="020B0604020202020204" pitchFamily="34" charset="0"/>
              </a:defRPr>
            </a:lvl1pPr>
          </a:lstStyle>
          <a:p>
            <a:pPr>
              <a:defRPr/>
            </a:pPr>
            <a:fld id="{8168532C-9A62-4E8F-9413-5BA0140E5248}" type="slidenum">
              <a:rPr lang="en-GB" altLang="en-US"/>
              <a:pPr>
                <a:defRPr/>
              </a:pPr>
              <a:t>‹#›</a:t>
            </a:fld>
            <a:endParaRPr lang="en-GB" altLang="en-US"/>
          </a:p>
        </p:txBody>
      </p:sp>
    </p:spTree>
    <p:extLst>
      <p:ext uri="{BB962C8B-B14F-4D97-AF65-F5344CB8AC3E}">
        <p14:creationId xmlns="" xmlns:p14="http://schemas.microsoft.com/office/powerpoint/2010/main" val="351555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 xmlns:a16="http://schemas.microsoft.com/office/drawing/2014/main" id="{0FE48A5A-E897-978E-8D04-E59C5F780096}"/>
              </a:ext>
            </a:extLst>
          </p:cNvPr>
          <p:cNvSpPr>
            <a:spLocks noGrp="1"/>
          </p:cNvSpPr>
          <p:nvPr>
            <p:ph type="dt" sz="half" idx="10"/>
          </p:nvPr>
        </p:nvSpPr>
        <p:spPr/>
        <p:txBody>
          <a:bodyPr/>
          <a:lstStyle>
            <a:lvl1pPr fontAlgn="base">
              <a:spcBef>
                <a:spcPct val="0"/>
              </a:spcBef>
              <a:spcAft>
                <a:spcPct val="0"/>
              </a:spcAft>
              <a:defRPr>
                <a:latin typeface="Tahoma" pitchFamily="34" charset="0"/>
                <a:cs typeface="Arial" charset="0"/>
              </a:defRPr>
            </a:lvl1pPr>
          </a:lstStyle>
          <a:p>
            <a:pPr>
              <a:defRPr/>
            </a:pPr>
            <a:fld id="{070FBE8C-6BC2-4DD1-8ED6-41ABF31279C3}" type="datetimeFigureOut">
              <a:rPr lang="en-GB"/>
              <a:pPr>
                <a:defRPr/>
              </a:pPr>
              <a:t>30/10/2025</a:t>
            </a:fld>
            <a:endParaRPr lang="en-GB"/>
          </a:p>
        </p:txBody>
      </p:sp>
      <p:sp>
        <p:nvSpPr>
          <p:cNvPr id="4" name="Footer Placeholder 3">
            <a:extLst>
              <a:ext uri="{FF2B5EF4-FFF2-40B4-BE49-F238E27FC236}">
                <a16:creationId xmlns="" xmlns:a16="http://schemas.microsoft.com/office/drawing/2014/main" id="{B8D80D4A-0241-F354-08E8-B7C02DCFE110}"/>
              </a:ext>
            </a:extLst>
          </p:cNvPr>
          <p:cNvSpPr>
            <a:spLocks noGrp="1"/>
          </p:cNvSpPr>
          <p:nvPr>
            <p:ph type="ftr" sz="quarter" idx="11"/>
          </p:nvPr>
        </p:nvSpPr>
        <p:spPr/>
        <p:txBody>
          <a:bodyPr/>
          <a:lstStyle>
            <a:lvl1pPr fontAlgn="base">
              <a:spcBef>
                <a:spcPct val="0"/>
              </a:spcBef>
              <a:spcAft>
                <a:spcPct val="0"/>
              </a:spcAft>
              <a:defRPr>
                <a:latin typeface="Tahoma" pitchFamily="34" charset="0"/>
                <a:cs typeface="Arial" charset="0"/>
              </a:defRPr>
            </a:lvl1pPr>
          </a:lstStyle>
          <a:p>
            <a:pPr>
              <a:defRPr/>
            </a:pPr>
            <a:endParaRPr lang="en-GB"/>
          </a:p>
        </p:txBody>
      </p:sp>
      <p:sp>
        <p:nvSpPr>
          <p:cNvPr id="5" name="Slide Number Placeholder 4">
            <a:extLst>
              <a:ext uri="{FF2B5EF4-FFF2-40B4-BE49-F238E27FC236}">
                <a16:creationId xmlns="" xmlns:a16="http://schemas.microsoft.com/office/drawing/2014/main" id="{0DC9541A-CA7A-CE5A-439C-F4705E3A4FA2}"/>
              </a:ext>
            </a:extLst>
          </p:cNvPr>
          <p:cNvSpPr>
            <a:spLocks noGrp="1"/>
          </p:cNvSpPr>
          <p:nvPr>
            <p:ph type="sldNum" sz="quarter" idx="12"/>
          </p:nvPr>
        </p:nvSpPr>
        <p:spPr/>
        <p:txBody>
          <a:bodyPr/>
          <a:lstStyle>
            <a:lvl1pPr>
              <a:defRPr smtClean="0">
                <a:latin typeface="Tahoma" panose="020B0604030504040204" pitchFamily="34" charset="0"/>
                <a:cs typeface="Arial" panose="020B0604020202020204" pitchFamily="34" charset="0"/>
              </a:defRPr>
            </a:lvl1pPr>
          </a:lstStyle>
          <a:p>
            <a:pPr>
              <a:defRPr/>
            </a:pPr>
            <a:fld id="{B7BD0E75-7CFB-4876-9591-0C0FA2789BC5}" type="slidenum">
              <a:rPr lang="en-GB" altLang="en-US"/>
              <a:pPr>
                <a:defRPr/>
              </a:pPr>
              <a:t>‹#›</a:t>
            </a:fld>
            <a:endParaRPr lang="en-GB" altLang="en-US"/>
          </a:p>
        </p:txBody>
      </p:sp>
    </p:spTree>
    <p:extLst>
      <p:ext uri="{BB962C8B-B14F-4D97-AF65-F5344CB8AC3E}">
        <p14:creationId xmlns="" xmlns:p14="http://schemas.microsoft.com/office/powerpoint/2010/main" val="2371473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C3F61A90-7BEF-B5C2-9C0E-50EB5FCF64F6}"/>
              </a:ext>
            </a:extLst>
          </p:cNvPr>
          <p:cNvSpPr>
            <a:spLocks noGrp="1"/>
          </p:cNvSpPr>
          <p:nvPr>
            <p:ph type="dt" sz="half" idx="10"/>
          </p:nvPr>
        </p:nvSpPr>
        <p:spPr/>
        <p:txBody>
          <a:bodyPr/>
          <a:lstStyle>
            <a:lvl1pPr fontAlgn="base">
              <a:spcBef>
                <a:spcPct val="0"/>
              </a:spcBef>
              <a:spcAft>
                <a:spcPct val="0"/>
              </a:spcAft>
              <a:defRPr>
                <a:latin typeface="Tahoma" pitchFamily="34" charset="0"/>
                <a:cs typeface="Arial" charset="0"/>
              </a:defRPr>
            </a:lvl1pPr>
          </a:lstStyle>
          <a:p>
            <a:pPr>
              <a:defRPr/>
            </a:pPr>
            <a:fld id="{770F0AFE-D141-404E-9FA6-C8B346A9FC7A}" type="datetimeFigureOut">
              <a:rPr lang="en-GB"/>
              <a:pPr>
                <a:defRPr/>
              </a:pPr>
              <a:t>30/10/2025</a:t>
            </a:fld>
            <a:endParaRPr lang="en-GB"/>
          </a:p>
        </p:txBody>
      </p:sp>
      <p:sp>
        <p:nvSpPr>
          <p:cNvPr id="3" name="Footer Placeholder 2">
            <a:extLst>
              <a:ext uri="{FF2B5EF4-FFF2-40B4-BE49-F238E27FC236}">
                <a16:creationId xmlns="" xmlns:a16="http://schemas.microsoft.com/office/drawing/2014/main" id="{2EF4E685-AD5D-F2D6-7A9F-CB9985BD9B68}"/>
              </a:ext>
            </a:extLst>
          </p:cNvPr>
          <p:cNvSpPr>
            <a:spLocks noGrp="1"/>
          </p:cNvSpPr>
          <p:nvPr>
            <p:ph type="ftr" sz="quarter" idx="11"/>
          </p:nvPr>
        </p:nvSpPr>
        <p:spPr/>
        <p:txBody>
          <a:bodyPr/>
          <a:lstStyle>
            <a:lvl1pPr fontAlgn="base">
              <a:spcBef>
                <a:spcPct val="0"/>
              </a:spcBef>
              <a:spcAft>
                <a:spcPct val="0"/>
              </a:spcAft>
              <a:defRPr>
                <a:latin typeface="Tahoma" pitchFamily="34" charset="0"/>
                <a:cs typeface="Arial" charset="0"/>
              </a:defRPr>
            </a:lvl1pPr>
          </a:lstStyle>
          <a:p>
            <a:pPr>
              <a:defRPr/>
            </a:pPr>
            <a:endParaRPr lang="en-GB"/>
          </a:p>
        </p:txBody>
      </p:sp>
      <p:sp>
        <p:nvSpPr>
          <p:cNvPr id="4" name="Slide Number Placeholder 3">
            <a:extLst>
              <a:ext uri="{FF2B5EF4-FFF2-40B4-BE49-F238E27FC236}">
                <a16:creationId xmlns="" xmlns:a16="http://schemas.microsoft.com/office/drawing/2014/main" id="{A771740C-8E94-4E09-B993-2FB3EF141EB8}"/>
              </a:ext>
            </a:extLst>
          </p:cNvPr>
          <p:cNvSpPr>
            <a:spLocks noGrp="1"/>
          </p:cNvSpPr>
          <p:nvPr>
            <p:ph type="sldNum" sz="quarter" idx="12"/>
          </p:nvPr>
        </p:nvSpPr>
        <p:spPr/>
        <p:txBody>
          <a:bodyPr/>
          <a:lstStyle>
            <a:lvl1pPr>
              <a:defRPr smtClean="0">
                <a:latin typeface="Tahoma" panose="020B0604030504040204" pitchFamily="34" charset="0"/>
                <a:cs typeface="Arial" panose="020B0604020202020204" pitchFamily="34" charset="0"/>
              </a:defRPr>
            </a:lvl1pPr>
          </a:lstStyle>
          <a:p>
            <a:pPr>
              <a:defRPr/>
            </a:pPr>
            <a:fld id="{B84FB1F6-67B5-467E-9427-403C41124744}" type="slidenum">
              <a:rPr lang="en-GB" altLang="en-US"/>
              <a:pPr>
                <a:defRPr/>
              </a:pPr>
              <a:t>‹#›</a:t>
            </a:fld>
            <a:endParaRPr lang="en-GB" altLang="en-US"/>
          </a:p>
        </p:txBody>
      </p:sp>
    </p:spTree>
    <p:extLst>
      <p:ext uri="{BB962C8B-B14F-4D97-AF65-F5344CB8AC3E}">
        <p14:creationId xmlns="" xmlns:p14="http://schemas.microsoft.com/office/powerpoint/2010/main" val="38534221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a:t>Click to edit Master title style</a:t>
            </a:r>
            <a:endParaRPr lang="en-GB"/>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a:extLst>
              <a:ext uri="{FF2B5EF4-FFF2-40B4-BE49-F238E27FC236}">
                <a16:creationId xmlns="" xmlns:a16="http://schemas.microsoft.com/office/drawing/2014/main" id="{DA465AA1-6CC1-0B37-8BB3-E7BDC44541C1}"/>
              </a:ext>
            </a:extLst>
          </p:cNvPr>
          <p:cNvSpPr>
            <a:spLocks noGrp="1"/>
          </p:cNvSpPr>
          <p:nvPr>
            <p:ph type="dt" sz="half" idx="10"/>
          </p:nvPr>
        </p:nvSpPr>
        <p:spPr/>
        <p:txBody>
          <a:bodyPr/>
          <a:lstStyle>
            <a:lvl1pPr fontAlgn="base">
              <a:spcBef>
                <a:spcPct val="0"/>
              </a:spcBef>
              <a:spcAft>
                <a:spcPct val="0"/>
              </a:spcAft>
              <a:defRPr>
                <a:latin typeface="Tahoma" pitchFamily="34" charset="0"/>
                <a:cs typeface="Arial" charset="0"/>
              </a:defRPr>
            </a:lvl1pPr>
          </a:lstStyle>
          <a:p>
            <a:pPr>
              <a:defRPr/>
            </a:pPr>
            <a:fld id="{83EC7CDD-629C-44E3-83BE-C00D14AC92F3}" type="datetimeFigureOut">
              <a:rPr lang="en-GB"/>
              <a:pPr>
                <a:defRPr/>
              </a:pPr>
              <a:t>30/10/2025</a:t>
            </a:fld>
            <a:endParaRPr lang="en-GB"/>
          </a:p>
        </p:txBody>
      </p:sp>
      <p:sp>
        <p:nvSpPr>
          <p:cNvPr id="6" name="Footer Placeholder 5">
            <a:extLst>
              <a:ext uri="{FF2B5EF4-FFF2-40B4-BE49-F238E27FC236}">
                <a16:creationId xmlns="" xmlns:a16="http://schemas.microsoft.com/office/drawing/2014/main" id="{3156179D-A81C-741C-1D35-9D394C899A22}"/>
              </a:ext>
            </a:extLst>
          </p:cNvPr>
          <p:cNvSpPr>
            <a:spLocks noGrp="1"/>
          </p:cNvSpPr>
          <p:nvPr>
            <p:ph type="ftr" sz="quarter" idx="11"/>
          </p:nvPr>
        </p:nvSpPr>
        <p:spPr/>
        <p:txBody>
          <a:bodyPr/>
          <a:lstStyle>
            <a:lvl1pPr fontAlgn="base">
              <a:spcBef>
                <a:spcPct val="0"/>
              </a:spcBef>
              <a:spcAft>
                <a:spcPct val="0"/>
              </a:spcAft>
              <a:defRPr>
                <a:latin typeface="Tahoma" pitchFamily="34" charset="0"/>
                <a:cs typeface="Arial" charset="0"/>
              </a:defRPr>
            </a:lvl1pPr>
          </a:lstStyle>
          <a:p>
            <a:pPr>
              <a:defRPr/>
            </a:pPr>
            <a:endParaRPr lang="en-GB"/>
          </a:p>
        </p:txBody>
      </p:sp>
      <p:sp>
        <p:nvSpPr>
          <p:cNvPr id="7" name="Slide Number Placeholder 6">
            <a:extLst>
              <a:ext uri="{FF2B5EF4-FFF2-40B4-BE49-F238E27FC236}">
                <a16:creationId xmlns="" xmlns:a16="http://schemas.microsoft.com/office/drawing/2014/main" id="{643A1910-4445-A22F-697F-B57434C25DE2}"/>
              </a:ext>
            </a:extLst>
          </p:cNvPr>
          <p:cNvSpPr>
            <a:spLocks noGrp="1"/>
          </p:cNvSpPr>
          <p:nvPr>
            <p:ph type="sldNum" sz="quarter" idx="12"/>
          </p:nvPr>
        </p:nvSpPr>
        <p:spPr/>
        <p:txBody>
          <a:bodyPr/>
          <a:lstStyle>
            <a:lvl1pPr>
              <a:defRPr smtClean="0">
                <a:latin typeface="Tahoma" panose="020B0604030504040204" pitchFamily="34" charset="0"/>
                <a:cs typeface="Arial" panose="020B0604020202020204" pitchFamily="34" charset="0"/>
              </a:defRPr>
            </a:lvl1pPr>
          </a:lstStyle>
          <a:p>
            <a:pPr>
              <a:defRPr/>
            </a:pPr>
            <a:fld id="{F45633D0-1424-4A93-A227-5C5FC25CF294}" type="slidenum">
              <a:rPr lang="en-GB" altLang="en-US"/>
              <a:pPr>
                <a:defRPr/>
              </a:pPr>
              <a:t>‹#›</a:t>
            </a:fld>
            <a:endParaRPr lang="en-GB" altLang="en-US"/>
          </a:p>
        </p:txBody>
      </p:sp>
    </p:spTree>
    <p:extLst>
      <p:ext uri="{BB962C8B-B14F-4D97-AF65-F5344CB8AC3E}">
        <p14:creationId xmlns="" xmlns:p14="http://schemas.microsoft.com/office/powerpoint/2010/main" val="39996181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a:t>Click to edit Master title style</a:t>
            </a:r>
            <a:endParaRPr lang="en-GB"/>
          </a:p>
        </p:txBody>
      </p:sp>
      <p:sp>
        <p:nvSpPr>
          <p:cNvPr id="3" name="Picture Placeholder 2"/>
          <p:cNvSpPr>
            <a:spLocks noGrp="1"/>
          </p:cNvSpPr>
          <p:nvPr>
            <p:ph type="pic" idx="1"/>
          </p:nvPr>
        </p:nvSpPr>
        <p:spPr>
          <a:xfrm>
            <a:off x="8602982" y="2941320"/>
            <a:ext cx="26334720" cy="19751040"/>
          </a:xfrm>
        </p:spPr>
        <p:txBody>
          <a:bodyPr rtlCol="0">
            <a:normAutofit/>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pPr lvl="0"/>
            <a:endParaRPr lang="en-GB" noProof="0"/>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a:extLst>
              <a:ext uri="{FF2B5EF4-FFF2-40B4-BE49-F238E27FC236}">
                <a16:creationId xmlns="" xmlns:a16="http://schemas.microsoft.com/office/drawing/2014/main" id="{C58587FF-BFA0-288B-DB5B-07980011DC53}"/>
              </a:ext>
            </a:extLst>
          </p:cNvPr>
          <p:cNvSpPr>
            <a:spLocks noGrp="1"/>
          </p:cNvSpPr>
          <p:nvPr>
            <p:ph type="dt" sz="half" idx="10"/>
          </p:nvPr>
        </p:nvSpPr>
        <p:spPr/>
        <p:txBody>
          <a:bodyPr/>
          <a:lstStyle>
            <a:lvl1pPr fontAlgn="base">
              <a:spcBef>
                <a:spcPct val="0"/>
              </a:spcBef>
              <a:spcAft>
                <a:spcPct val="0"/>
              </a:spcAft>
              <a:defRPr>
                <a:latin typeface="Tahoma" pitchFamily="34" charset="0"/>
                <a:cs typeface="Arial" charset="0"/>
              </a:defRPr>
            </a:lvl1pPr>
          </a:lstStyle>
          <a:p>
            <a:pPr>
              <a:defRPr/>
            </a:pPr>
            <a:fld id="{C3EF6A7B-F0BE-4CA8-A9A2-4507EE9BD645}" type="datetimeFigureOut">
              <a:rPr lang="en-GB"/>
              <a:pPr>
                <a:defRPr/>
              </a:pPr>
              <a:t>30/10/2025</a:t>
            </a:fld>
            <a:endParaRPr lang="en-GB"/>
          </a:p>
        </p:txBody>
      </p:sp>
      <p:sp>
        <p:nvSpPr>
          <p:cNvPr id="6" name="Footer Placeholder 5">
            <a:extLst>
              <a:ext uri="{FF2B5EF4-FFF2-40B4-BE49-F238E27FC236}">
                <a16:creationId xmlns="" xmlns:a16="http://schemas.microsoft.com/office/drawing/2014/main" id="{FC50C7D8-CA28-1565-9780-45DF2566A8A8}"/>
              </a:ext>
            </a:extLst>
          </p:cNvPr>
          <p:cNvSpPr>
            <a:spLocks noGrp="1"/>
          </p:cNvSpPr>
          <p:nvPr>
            <p:ph type="ftr" sz="quarter" idx="11"/>
          </p:nvPr>
        </p:nvSpPr>
        <p:spPr/>
        <p:txBody>
          <a:bodyPr/>
          <a:lstStyle>
            <a:lvl1pPr fontAlgn="base">
              <a:spcBef>
                <a:spcPct val="0"/>
              </a:spcBef>
              <a:spcAft>
                <a:spcPct val="0"/>
              </a:spcAft>
              <a:defRPr>
                <a:latin typeface="Tahoma" pitchFamily="34" charset="0"/>
                <a:cs typeface="Arial" charset="0"/>
              </a:defRPr>
            </a:lvl1pPr>
          </a:lstStyle>
          <a:p>
            <a:pPr>
              <a:defRPr/>
            </a:pPr>
            <a:endParaRPr lang="en-GB"/>
          </a:p>
        </p:txBody>
      </p:sp>
      <p:sp>
        <p:nvSpPr>
          <p:cNvPr id="7" name="Slide Number Placeholder 6">
            <a:extLst>
              <a:ext uri="{FF2B5EF4-FFF2-40B4-BE49-F238E27FC236}">
                <a16:creationId xmlns="" xmlns:a16="http://schemas.microsoft.com/office/drawing/2014/main" id="{D503F161-528E-A95A-9E2F-F603425553EB}"/>
              </a:ext>
            </a:extLst>
          </p:cNvPr>
          <p:cNvSpPr>
            <a:spLocks noGrp="1"/>
          </p:cNvSpPr>
          <p:nvPr>
            <p:ph type="sldNum" sz="quarter" idx="12"/>
          </p:nvPr>
        </p:nvSpPr>
        <p:spPr/>
        <p:txBody>
          <a:bodyPr/>
          <a:lstStyle>
            <a:lvl1pPr>
              <a:defRPr smtClean="0">
                <a:latin typeface="Tahoma" panose="020B0604030504040204" pitchFamily="34" charset="0"/>
                <a:cs typeface="Arial" panose="020B0604020202020204" pitchFamily="34" charset="0"/>
              </a:defRPr>
            </a:lvl1pPr>
          </a:lstStyle>
          <a:p>
            <a:pPr>
              <a:defRPr/>
            </a:pPr>
            <a:fld id="{B01E652B-C65D-4528-B881-A923936DE68B}" type="slidenum">
              <a:rPr lang="en-GB" altLang="en-US"/>
              <a:pPr>
                <a:defRPr/>
              </a:pPr>
              <a:t>‹#›</a:t>
            </a:fld>
            <a:endParaRPr lang="en-GB" altLang="en-US"/>
          </a:p>
        </p:txBody>
      </p:sp>
    </p:spTree>
    <p:extLst>
      <p:ext uri="{BB962C8B-B14F-4D97-AF65-F5344CB8AC3E}">
        <p14:creationId xmlns="" xmlns:p14="http://schemas.microsoft.com/office/powerpoint/2010/main" val="14152118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BDAE26AC-4502-5029-BF10-9D0EC5EAE93E}"/>
              </a:ext>
            </a:extLst>
          </p:cNvPr>
          <p:cNvSpPr>
            <a:spLocks noGrp="1"/>
          </p:cNvSpPr>
          <p:nvPr>
            <p:ph type="dt" sz="half" idx="10"/>
          </p:nvPr>
        </p:nvSpPr>
        <p:spPr/>
        <p:txBody>
          <a:bodyPr/>
          <a:lstStyle>
            <a:lvl1pPr fontAlgn="base">
              <a:spcBef>
                <a:spcPct val="0"/>
              </a:spcBef>
              <a:spcAft>
                <a:spcPct val="0"/>
              </a:spcAft>
              <a:defRPr>
                <a:latin typeface="Tahoma" pitchFamily="34" charset="0"/>
                <a:cs typeface="Arial" charset="0"/>
              </a:defRPr>
            </a:lvl1pPr>
          </a:lstStyle>
          <a:p>
            <a:pPr>
              <a:defRPr/>
            </a:pPr>
            <a:fld id="{9456E8D0-DDA6-4852-9651-19C408AF7F6E}" type="datetimeFigureOut">
              <a:rPr lang="en-GB"/>
              <a:pPr>
                <a:defRPr/>
              </a:pPr>
              <a:t>30/10/2025</a:t>
            </a:fld>
            <a:endParaRPr lang="en-GB"/>
          </a:p>
        </p:txBody>
      </p:sp>
      <p:sp>
        <p:nvSpPr>
          <p:cNvPr id="5" name="Footer Placeholder 4">
            <a:extLst>
              <a:ext uri="{FF2B5EF4-FFF2-40B4-BE49-F238E27FC236}">
                <a16:creationId xmlns="" xmlns:a16="http://schemas.microsoft.com/office/drawing/2014/main" id="{9637FFA3-6E7D-439C-5DD9-5CB12051981F}"/>
              </a:ext>
            </a:extLst>
          </p:cNvPr>
          <p:cNvSpPr>
            <a:spLocks noGrp="1"/>
          </p:cNvSpPr>
          <p:nvPr>
            <p:ph type="ftr" sz="quarter" idx="11"/>
          </p:nvPr>
        </p:nvSpPr>
        <p:spPr/>
        <p:txBody>
          <a:bodyPr/>
          <a:lstStyle>
            <a:lvl1pPr fontAlgn="base">
              <a:spcBef>
                <a:spcPct val="0"/>
              </a:spcBef>
              <a:spcAft>
                <a:spcPct val="0"/>
              </a:spcAft>
              <a:defRPr>
                <a:latin typeface="Tahoma" pitchFamily="34" charset="0"/>
                <a:cs typeface="Arial" charset="0"/>
              </a:defRPr>
            </a:lvl1pPr>
          </a:lstStyle>
          <a:p>
            <a:pPr>
              <a:defRPr/>
            </a:pPr>
            <a:endParaRPr lang="en-GB"/>
          </a:p>
        </p:txBody>
      </p:sp>
      <p:sp>
        <p:nvSpPr>
          <p:cNvPr id="6" name="Slide Number Placeholder 5">
            <a:extLst>
              <a:ext uri="{FF2B5EF4-FFF2-40B4-BE49-F238E27FC236}">
                <a16:creationId xmlns="" xmlns:a16="http://schemas.microsoft.com/office/drawing/2014/main" id="{3774B076-EF60-8DBA-A00F-1AF1EDFF071C}"/>
              </a:ext>
            </a:extLst>
          </p:cNvPr>
          <p:cNvSpPr>
            <a:spLocks noGrp="1"/>
          </p:cNvSpPr>
          <p:nvPr>
            <p:ph type="sldNum" sz="quarter" idx="12"/>
          </p:nvPr>
        </p:nvSpPr>
        <p:spPr/>
        <p:txBody>
          <a:bodyPr/>
          <a:lstStyle>
            <a:lvl1pPr>
              <a:defRPr smtClean="0">
                <a:latin typeface="Tahoma" panose="020B0604030504040204" pitchFamily="34" charset="0"/>
                <a:cs typeface="Arial" panose="020B0604020202020204" pitchFamily="34" charset="0"/>
              </a:defRPr>
            </a:lvl1pPr>
          </a:lstStyle>
          <a:p>
            <a:pPr>
              <a:defRPr/>
            </a:pPr>
            <a:fld id="{81C042D9-3B3A-4A25-A4DD-EE7433FBF7DA}" type="slidenum">
              <a:rPr lang="en-GB" altLang="en-US"/>
              <a:pPr>
                <a:defRPr/>
              </a:pPr>
              <a:t>‹#›</a:t>
            </a:fld>
            <a:endParaRPr lang="en-GB" altLang="en-US"/>
          </a:p>
        </p:txBody>
      </p:sp>
    </p:spTree>
    <p:extLst>
      <p:ext uri="{BB962C8B-B14F-4D97-AF65-F5344CB8AC3E}">
        <p14:creationId xmlns="" xmlns:p14="http://schemas.microsoft.com/office/powerpoint/2010/main" val="2299135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756FC8BA-1E5D-BEBC-0011-AB495A6B0598}"/>
              </a:ext>
            </a:extLst>
          </p:cNvPr>
          <p:cNvSpPr>
            <a:spLocks noGrp="1"/>
          </p:cNvSpPr>
          <p:nvPr>
            <p:ph type="dt" sz="half" idx="10"/>
          </p:nvPr>
        </p:nvSpPr>
        <p:spPr/>
        <p:txBody>
          <a:bodyPr/>
          <a:lstStyle>
            <a:lvl1pPr fontAlgn="base">
              <a:spcBef>
                <a:spcPct val="0"/>
              </a:spcBef>
              <a:spcAft>
                <a:spcPct val="0"/>
              </a:spcAft>
              <a:defRPr>
                <a:latin typeface="Tahoma" pitchFamily="34" charset="0"/>
                <a:cs typeface="Arial" charset="0"/>
              </a:defRPr>
            </a:lvl1pPr>
          </a:lstStyle>
          <a:p>
            <a:pPr>
              <a:defRPr/>
            </a:pPr>
            <a:fld id="{113F475C-BE41-4F56-B667-41FD337BB4CB}" type="datetimeFigureOut">
              <a:rPr lang="en-GB"/>
              <a:pPr>
                <a:defRPr/>
              </a:pPr>
              <a:t>30/10/2025</a:t>
            </a:fld>
            <a:endParaRPr lang="en-GB"/>
          </a:p>
        </p:txBody>
      </p:sp>
      <p:sp>
        <p:nvSpPr>
          <p:cNvPr id="5" name="Footer Placeholder 4">
            <a:extLst>
              <a:ext uri="{FF2B5EF4-FFF2-40B4-BE49-F238E27FC236}">
                <a16:creationId xmlns="" xmlns:a16="http://schemas.microsoft.com/office/drawing/2014/main" id="{C8D11C29-2623-9BC1-0DF2-5B200A5124C2}"/>
              </a:ext>
            </a:extLst>
          </p:cNvPr>
          <p:cNvSpPr>
            <a:spLocks noGrp="1"/>
          </p:cNvSpPr>
          <p:nvPr>
            <p:ph type="ftr" sz="quarter" idx="11"/>
          </p:nvPr>
        </p:nvSpPr>
        <p:spPr/>
        <p:txBody>
          <a:bodyPr/>
          <a:lstStyle>
            <a:lvl1pPr fontAlgn="base">
              <a:spcBef>
                <a:spcPct val="0"/>
              </a:spcBef>
              <a:spcAft>
                <a:spcPct val="0"/>
              </a:spcAft>
              <a:defRPr>
                <a:latin typeface="Tahoma" pitchFamily="34" charset="0"/>
                <a:cs typeface="Arial" charset="0"/>
              </a:defRPr>
            </a:lvl1pPr>
          </a:lstStyle>
          <a:p>
            <a:pPr>
              <a:defRPr/>
            </a:pPr>
            <a:endParaRPr lang="en-GB"/>
          </a:p>
        </p:txBody>
      </p:sp>
      <p:sp>
        <p:nvSpPr>
          <p:cNvPr id="6" name="Slide Number Placeholder 5">
            <a:extLst>
              <a:ext uri="{FF2B5EF4-FFF2-40B4-BE49-F238E27FC236}">
                <a16:creationId xmlns="" xmlns:a16="http://schemas.microsoft.com/office/drawing/2014/main" id="{3B6B7EA1-FAA6-3D76-950F-CD933AB652AE}"/>
              </a:ext>
            </a:extLst>
          </p:cNvPr>
          <p:cNvSpPr>
            <a:spLocks noGrp="1"/>
          </p:cNvSpPr>
          <p:nvPr>
            <p:ph type="sldNum" sz="quarter" idx="12"/>
          </p:nvPr>
        </p:nvSpPr>
        <p:spPr/>
        <p:txBody>
          <a:bodyPr/>
          <a:lstStyle>
            <a:lvl1pPr>
              <a:defRPr smtClean="0">
                <a:latin typeface="Tahoma" panose="020B0604030504040204" pitchFamily="34" charset="0"/>
                <a:cs typeface="Arial" panose="020B0604020202020204" pitchFamily="34" charset="0"/>
              </a:defRPr>
            </a:lvl1pPr>
          </a:lstStyle>
          <a:p>
            <a:pPr>
              <a:defRPr/>
            </a:pPr>
            <a:fld id="{8E289DFA-4525-4C01-B2F7-48FC5F93F760}" type="slidenum">
              <a:rPr lang="en-GB" altLang="en-US"/>
              <a:pPr>
                <a:defRPr/>
              </a:pPr>
              <a:t>‹#›</a:t>
            </a:fld>
            <a:endParaRPr lang="en-GB" altLang="en-US"/>
          </a:p>
        </p:txBody>
      </p:sp>
    </p:spTree>
    <p:extLst>
      <p:ext uri="{BB962C8B-B14F-4D97-AF65-F5344CB8AC3E}">
        <p14:creationId xmlns="" xmlns:p14="http://schemas.microsoft.com/office/powerpoint/2010/main" val="336792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 xmlns:a16="http://schemas.microsoft.com/office/drawing/2014/main" id="{548670BE-F9A9-E6DC-9345-870EFA0E4083}"/>
              </a:ext>
            </a:extLst>
          </p:cNvPr>
          <p:cNvSpPr>
            <a:spLocks noGrp="1"/>
          </p:cNvSpPr>
          <p:nvPr>
            <p:ph type="title"/>
          </p:nvPr>
        </p:nvSpPr>
        <p:spPr bwMode="auto">
          <a:xfrm>
            <a:off x="2193925" y="1317625"/>
            <a:ext cx="39503350" cy="5486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438912" tIns="219456" rIns="438912" bIns="219456"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 xmlns:a16="http://schemas.microsoft.com/office/drawing/2014/main" id="{71DC0A42-85FA-1DA2-986A-A6560AF77135}"/>
              </a:ext>
            </a:extLst>
          </p:cNvPr>
          <p:cNvSpPr>
            <a:spLocks noGrp="1"/>
          </p:cNvSpPr>
          <p:nvPr>
            <p:ph type="body" idx="1"/>
          </p:nvPr>
        </p:nvSpPr>
        <p:spPr bwMode="auto">
          <a:xfrm>
            <a:off x="2193925" y="7680325"/>
            <a:ext cx="39503350" cy="217249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438912" tIns="219456" rIns="438912" bIns="219456"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 xmlns:a16="http://schemas.microsoft.com/office/drawing/2014/main" id="{E6F9D615-7A39-98AE-77BB-15D2AF201491}"/>
              </a:ext>
            </a:extLst>
          </p:cNvPr>
          <p:cNvSpPr>
            <a:spLocks noGrp="1"/>
          </p:cNvSpPr>
          <p:nvPr>
            <p:ph type="dt" sz="half" idx="2"/>
          </p:nvPr>
        </p:nvSpPr>
        <p:spPr>
          <a:xfrm>
            <a:off x="2193925" y="30510163"/>
            <a:ext cx="10242550" cy="1752600"/>
          </a:xfrm>
          <a:prstGeom prst="rect">
            <a:avLst/>
          </a:prstGeom>
        </p:spPr>
        <p:txBody>
          <a:bodyPr vert="horz" lIns="438912" tIns="219456" rIns="438912" bIns="219456" rtlCol="0" anchor="ctr"/>
          <a:lstStyle>
            <a:lvl1pPr algn="l" eaLnBrk="1" fontAlgn="auto" hangingPunct="1">
              <a:spcBef>
                <a:spcPts val="0"/>
              </a:spcBef>
              <a:spcAft>
                <a:spcPts val="0"/>
              </a:spcAft>
              <a:defRPr sz="5800">
                <a:solidFill>
                  <a:prstClr val="black">
                    <a:tint val="75000"/>
                  </a:prstClr>
                </a:solidFill>
                <a:latin typeface="Calibri"/>
                <a:cs typeface="+mn-cs"/>
              </a:defRPr>
            </a:lvl1pPr>
          </a:lstStyle>
          <a:p>
            <a:pPr>
              <a:defRPr/>
            </a:pPr>
            <a:fld id="{58C81403-8575-42DD-9EC7-4BB15BA01D65}" type="datetimeFigureOut">
              <a:rPr lang="en-GB"/>
              <a:pPr>
                <a:defRPr/>
              </a:pPr>
              <a:t>30/10/2025</a:t>
            </a:fld>
            <a:endParaRPr lang="en-GB"/>
          </a:p>
        </p:txBody>
      </p:sp>
      <p:sp>
        <p:nvSpPr>
          <p:cNvPr id="5" name="Footer Placeholder 4">
            <a:extLst>
              <a:ext uri="{FF2B5EF4-FFF2-40B4-BE49-F238E27FC236}">
                <a16:creationId xmlns="" xmlns:a16="http://schemas.microsoft.com/office/drawing/2014/main" id="{1D7B5E01-1A69-0DB9-06C5-CBDF4962FEBC}"/>
              </a:ext>
            </a:extLst>
          </p:cNvPr>
          <p:cNvSpPr>
            <a:spLocks noGrp="1"/>
          </p:cNvSpPr>
          <p:nvPr>
            <p:ph type="ftr" sz="quarter" idx="3"/>
          </p:nvPr>
        </p:nvSpPr>
        <p:spPr>
          <a:xfrm>
            <a:off x="14995525" y="30510163"/>
            <a:ext cx="13900150" cy="1752600"/>
          </a:xfrm>
          <a:prstGeom prst="rect">
            <a:avLst/>
          </a:prstGeom>
        </p:spPr>
        <p:txBody>
          <a:bodyPr vert="horz" lIns="438912" tIns="219456" rIns="438912" bIns="219456" rtlCol="0" anchor="ctr"/>
          <a:lstStyle>
            <a:lvl1pPr algn="ctr" eaLnBrk="1" fontAlgn="auto" hangingPunct="1">
              <a:spcBef>
                <a:spcPts val="0"/>
              </a:spcBef>
              <a:spcAft>
                <a:spcPts val="0"/>
              </a:spcAft>
              <a:defRPr sz="5800">
                <a:solidFill>
                  <a:prstClr val="black">
                    <a:tint val="75000"/>
                  </a:prstClr>
                </a:solidFill>
                <a:latin typeface="Calibri"/>
                <a:cs typeface="+mn-cs"/>
              </a:defRPr>
            </a:lvl1pPr>
          </a:lstStyle>
          <a:p>
            <a:pPr>
              <a:defRPr/>
            </a:pPr>
            <a:endParaRPr lang="en-GB"/>
          </a:p>
        </p:txBody>
      </p:sp>
      <p:sp>
        <p:nvSpPr>
          <p:cNvPr id="6" name="Slide Number Placeholder 5">
            <a:extLst>
              <a:ext uri="{FF2B5EF4-FFF2-40B4-BE49-F238E27FC236}">
                <a16:creationId xmlns="" xmlns:a16="http://schemas.microsoft.com/office/drawing/2014/main" id="{06FE843F-5D77-179B-A5B6-6CBA4EE487BA}"/>
              </a:ext>
            </a:extLst>
          </p:cNvPr>
          <p:cNvSpPr>
            <a:spLocks noGrp="1"/>
          </p:cNvSpPr>
          <p:nvPr>
            <p:ph type="sldNum" sz="quarter" idx="4"/>
          </p:nvPr>
        </p:nvSpPr>
        <p:spPr>
          <a:xfrm>
            <a:off x="31454725" y="30510163"/>
            <a:ext cx="10242550" cy="1752600"/>
          </a:xfrm>
          <a:prstGeom prst="rect">
            <a:avLst/>
          </a:prstGeom>
        </p:spPr>
        <p:txBody>
          <a:bodyPr vert="horz" wrap="square" lIns="438912" tIns="219456" rIns="438912" bIns="219456" numCol="1" anchor="ctr" anchorCtr="0" compatLnSpc="1">
            <a:prstTxWarp prst="textNoShape">
              <a:avLst/>
            </a:prstTxWarp>
          </a:bodyPr>
          <a:lstStyle>
            <a:lvl1pPr algn="r" eaLnBrk="1" hangingPunct="1">
              <a:defRPr sz="5800" smtClean="0">
                <a:solidFill>
                  <a:srgbClr val="898989"/>
                </a:solidFill>
                <a:latin typeface="Calibri" panose="020F0502020204030204" pitchFamily="34" charset="0"/>
              </a:defRPr>
            </a:lvl1pPr>
          </a:lstStyle>
          <a:p>
            <a:pPr>
              <a:defRPr/>
            </a:pPr>
            <a:fld id="{89181A0D-3F78-42B1-B174-89DD5A6273B5}" type="slidenum">
              <a:rPr lang="en-GB" altLang="en-US"/>
              <a:pPr>
                <a:defRPr/>
              </a:pPr>
              <a:t>‹#›</a:t>
            </a:fld>
            <a:endParaRPr lang="en-GB" altLang="en-US"/>
          </a:p>
        </p:txBody>
      </p:sp>
      <p:pic>
        <p:nvPicPr>
          <p:cNvPr id="1031" name="Picture 6">
            <a:extLst>
              <a:ext uri="{FF2B5EF4-FFF2-40B4-BE49-F238E27FC236}">
                <a16:creationId xmlns="" xmlns:a16="http://schemas.microsoft.com/office/drawing/2014/main" id="{F648CDA2-52C0-7E04-D8F5-6F92FDB3D802}"/>
              </a:ext>
            </a:extLst>
          </p:cNvPr>
          <p:cNvPicPr>
            <a:picLocks noChangeAspect="1" noChangeArrowheads="1"/>
          </p:cNvPicPr>
          <p:nvPr/>
        </p:nvPicPr>
        <p:blipFill>
          <a:blip r:embed="rId13">
            <a:extLst>
              <a:ext uri="{28A0092B-C50C-407E-A947-70E740481C1C}">
                <a14:useLocalDpi xmlns="" xmlns:a14="http://schemas.microsoft.com/office/drawing/2010/main" val="0"/>
              </a:ext>
            </a:extLst>
          </a:blip>
          <a:srcRect/>
          <a:stretch>
            <a:fillRect/>
          </a:stretch>
        </p:blipFill>
        <p:spPr bwMode="auto">
          <a:xfrm>
            <a:off x="517525" y="555625"/>
            <a:ext cx="10714038" cy="42910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903" r:id="rId1"/>
    <p:sldLayoutId id="2147483904" r:id="rId2"/>
    <p:sldLayoutId id="2147483905" r:id="rId3"/>
    <p:sldLayoutId id="2147483906" r:id="rId4"/>
    <p:sldLayoutId id="2147483907" r:id="rId5"/>
    <p:sldLayoutId id="2147483908" r:id="rId6"/>
    <p:sldLayoutId id="2147483909" r:id="rId7"/>
    <p:sldLayoutId id="2147483910" r:id="rId8"/>
    <p:sldLayoutId id="2147483911" r:id="rId9"/>
    <p:sldLayoutId id="2147483912" r:id="rId10"/>
    <p:sldLayoutId id="2147483913" r:id="rId11"/>
  </p:sldLayoutIdLst>
  <p:txStyles>
    <p:titleStyle>
      <a:lvl1pPr algn="ctr" rtl="0" eaLnBrk="0" fontAlgn="base" hangingPunct="0">
        <a:spcBef>
          <a:spcPct val="0"/>
        </a:spcBef>
        <a:spcAft>
          <a:spcPct val="0"/>
        </a:spcAft>
        <a:defRPr sz="21100" kern="1200">
          <a:solidFill>
            <a:schemeClr val="tx1"/>
          </a:solidFill>
          <a:latin typeface="+mj-lt"/>
          <a:ea typeface="+mj-ea"/>
          <a:cs typeface="+mj-cs"/>
        </a:defRPr>
      </a:lvl1pPr>
      <a:lvl2pPr algn="ctr" rtl="0" eaLnBrk="0" fontAlgn="base" hangingPunct="0">
        <a:spcBef>
          <a:spcPct val="0"/>
        </a:spcBef>
        <a:spcAft>
          <a:spcPct val="0"/>
        </a:spcAft>
        <a:defRPr sz="21100">
          <a:solidFill>
            <a:schemeClr val="tx1"/>
          </a:solidFill>
          <a:latin typeface="Calibri" pitchFamily="34" charset="0"/>
        </a:defRPr>
      </a:lvl2pPr>
      <a:lvl3pPr algn="ctr" rtl="0" eaLnBrk="0" fontAlgn="base" hangingPunct="0">
        <a:spcBef>
          <a:spcPct val="0"/>
        </a:spcBef>
        <a:spcAft>
          <a:spcPct val="0"/>
        </a:spcAft>
        <a:defRPr sz="21100">
          <a:solidFill>
            <a:schemeClr val="tx1"/>
          </a:solidFill>
          <a:latin typeface="Calibri" pitchFamily="34" charset="0"/>
        </a:defRPr>
      </a:lvl3pPr>
      <a:lvl4pPr algn="ctr" rtl="0" eaLnBrk="0" fontAlgn="base" hangingPunct="0">
        <a:spcBef>
          <a:spcPct val="0"/>
        </a:spcBef>
        <a:spcAft>
          <a:spcPct val="0"/>
        </a:spcAft>
        <a:defRPr sz="21100">
          <a:solidFill>
            <a:schemeClr val="tx1"/>
          </a:solidFill>
          <a:latin typeface="Calibri" pitchFamily="34" charset="0"/>
        </a:defRPr>
      </a:lvl4pPr>
      <a:lvl5pPr algn="ctr" rtl="0" eaLnBrk="0" fontAlgn="base" hangingPunct="0">
        <a:spcBef>
          <a:spcPct val="0"/>
        </a:spcBef>
        <a:spcAft>
          <a:spcPct val="0"/>
        </a:spcAft>
        <a:defRPr sz="21100">
          <a:solidFill>
            <a:schemeClr val="tx1"/>
          </a:solidFill>
          <a:latin typeface="Calibri" pitchFamily="34" charset="0"/>
        </a:defRPr>
      </a:lvl5pPr>
      <a:lvl6pPr marL="2194560" algn="ctr" rtl="0" fontAlgn="base">
        <a:spcBef>
          <a:spcPct val="0"/>
        </a:spcBef>
        <a:spcAft>
          <a:spcPct val="0"/>
        </a:spcAft>
        <a:defRPr sz="21100">
          <a:solidFill>
            <a:schemeClr val="tx1"/>
          </a:solidFill>
          <a:latin typeface="Calibri" pitchFamily="34" charset="0"/>
        </a:defRPr>
      </a:lvl6pPr>
      <a:lvl7pPr marL="4389120" algn="ctr" rtl="0" fontAlgn="base">
        <a:spcBef>
          <a:spcPct val="0"/>
        </a:spcBef>
        <a:spcAft>
          <a:spcPct val="0"/>
        </a:spcAft>
        <a:defRPr sz="21100">
          <a:solidFill>
            <a:schemeClr val="tx1"/>
          </a:solidFill>
          <a:latin typeface="Calibri" pitchFamily="34" charset="0"/>
        </a:defRPr>
      </a:lvl7pPr>
      <a:lvl8pPr marL="6583680" algn="ctr" rtl="0" fontAlgn="base">
        <a:spcBef>
          <a:spcPct val="0"/>
        </a:spcBef>
        <a:spcAft>
          <a:spcPct val="0"/>
        </a:spcAft>
        <a:defRPr sz="21100">
          <a:solidFill>
            <a:schemeClr val="tx1"/>
          </a:solidFill>
          <a:latin typeface="Calibri" pitchFamily="34" charset="0"/>
        </a:defRPr>
      </a:lvl8pPr>
      <a:lvl9pPr marL="8778240" algn="ctr" rtl="0" fontAlgn="base">
        <a:spcBef>
          <a:spcPct val="0"/>
        </a:spcBef>
        <a:spcAft>
          <a:spcPct val="0"/>
        </a:spcAft>
        <a:defRPr sz="21100">
          <a:solidFill>
            <a:schemeClr val="tx1"/>
          </a:solidFill>
          <a:latin typeface="Calibri" pitchFamily="34" charset="0"/>
        </a:defRPr>
      </a:lvl9pPr>
    </p:titleStyle>
    <p:bodyStyle>
      <a:lvl1pPr marL="1644650" indent="-1644650" algn="l" rtl="0" eaLnBrk="0" fontAlgn="base" hangingPunct="0">
        <a:spcBef>
          <a:spcPct val="20000"/>
        </a:spcBef>
        <a:spcAft>
          <a:spcPct val="0"/>
        </a:spcAft>
        <a:buFont typeface="Arial" panose="020B0604020202020204" pitchFamily="34" charset="0"/>
        <a:buChar char="•"/>
        <a:defRPr sz="15400" kern="1200">
          <a:solidFill>
            <a:schemeClr val="tx1"/>
          </a:solidFill>
          <a:latin typeface="+mn-lt"/>
          <a:ea typeface="+mn-ea"/>
          <a:cs typeface="+mn-cs"/>
        </a:defRPr>
      </a:lvl1pPr>
      <a:lvl2pPr marL="3565525" indent="-1371600" algn="l" rtl="0" eaLnBrk="0" fontAlgn="base" hangingPunct="0">
        <a:spcBef>
          <a:spcPct val="20000"/>
        </a:spcBef>
        <a:spcAft>
          <a:spcPct val="0"/>
        </a:spcAft>
        <a:buFont typeface="Arial" panose="020B0604020202020204" pitchFamily="34" charset="0"/>
        <a:buChar char="–"/>
        <a:defRPr sz="13400" kern="1200">
          <a:solidFill>
            <a:schemeClr val="tx1"/>
          </a:solidFill>
          <a:latin typeface="+mn-lt"/>
          <a:ea typeface="+mn-ea"/>
          <a:cs typeface="+mn-cs"/>
        </a:defRPr>
      </a:lvl2pPr>
      <a:lvl3pPr marL="5486400" indent="-1096963" algn="l" rtl="0" eaLnBrk="0" fontAlgn="base" hangingPunct="0">
        <a:spcBef>
          <a:spcPct val="20000"/>
        </a:spcBef>
        <a:spcAft>
          <a:spcPct val="0"/>
        </a:spcAft>
        <a:buFont typeface="Arial" panose="020B0604020202020204" pitchFamily="34" charset="0"/>
        <a:buChar char="•"/>
        <a:defRPr sz="11500" kern="1200">
          <a:solidFill>
            <a:schemeClr val="tx1"/>
          </a:solidFill>
          <a:latin typeface="+mn-lt"/>
          <a:ea typeface="+mn-ea"/>
          <a:cs typeface="+mn-cs"/>
        </a:defRPr>
      </a:lvl3pPr>
      <a:lvl4pPr marL="7680325" indent="-1096963" algn="l"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4pPr>
      <a:lvl5pPr marL="9874250" indent="-1096963" algn="l"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5.png"/><Relationship Id="rId5" Type="http://schemas.openxmlformats.org/officeDocument/2006/relationships/image" Target="../media/image4.png"/><Relationship Id="rId10" Type="http://schemas.microsoft.com/office/2007/relationships/diagramDrawing" Target="../diagrams/drawing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hyperlink" Target="https://bmjopen.bmj.com/content/bmjopen/9/6/e027883.full.pdf" TargetMode="External"/><Relationship Id="rId3" Type="http://schemas.openxmlformats.org/officeDocument/2006/relationships/hyperlink" Target="https://www.jmir.org/2024/1/e50963/" TargetMode="External"/><Relationship Id="rId7" Type="http://schemas.openxmlformats.org/officeDocument/2006/relationships/hyperlink" Target="https://oviva.com/uk/en/https:/oviva.com/uk/en/" TargetMode="External"/><Relationship Id="rId2" Type="http://schemas.openxmlformats.org/officeDocument/2006/relationships/hyperlink" Target="https://www.sciencedirect.com/science/article/pii/S2588914120300101" TargetMode="External"/><Relationship Id="rId1" Type="http://schemas.openxmlformats.org/officeDocument/2006/relationships/slideLayout" Target="../slideLayouts/slideLayout2.xml"/><Relationship Id="rId6" Type="http://schemas.openxmlformats.org/officeDocument/2006/relationships/hyperlink" Target="https://jech.umsha.ac.ir/PDF/jech-2585.pdf" TargetMode="External"/><Relationship Id="rId11" Type="http://schemas.openxmlformats.org/officeDocument/2006/relationships/image" Target="../media/image4.png"/><Relationship Id="rId5" Type="http://schemas.openxmlformats.org/officeDocument/2006/relationships/hyperlink" Target="https://evidence.nihr.ac.uk/collection/diabetes-putting-people-at-the-heart-of-services" TargetMode="External"/><Relationship Id="rId10" Type="http://schemas.openxmlformats.org/officeDocument/2006/relationships/hyperlink" Target="https://www.sciencedirect.com/science/article/pii/S1386505623000874" TargetMode="External"/><Relationship Id="rId4" Type="http://schemas.openxmlformats.org/officeDocument/2006/relationships/hyperlink" Target="https://www.kidneyresearchuk.org/2018/02/28/diabetes-diagnosis-has-more-than-doubled-in-20-years" TargetMode="External"/><Relationship Id="rId9" Type="http://schemas.openxmlformats.org/officeDocument/2006/relationships/hyperlink" Target="https://onlinelibrary.wiley.com/doi/pdfdirect/10.1111/obr.1359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ounded Rectangle 35"/>
          <p:cNvSpPr/>
          <p:nvPr/>
        </p:nvSpPr>
        <p:spPr>
          <a:xfrm>
            <a:off x="0" y="0"/>
            <a:ext cx="43891200" cy="5029120"/>
          </a:xfrm>
          <a:prstGeom prst="roundRect">
            <a:avLst>
              <a:gd name="adj" fmla="val 2273"/>
            </a:avLst>
          </a:prstGeom>
          <a:solidFill>
            <a:schemeClr val="bg1"/>
          </a:solidFill>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13315" name="Text Box 14">
            <a:extLst>
              <a:ext uri="{FF2B5EF4-FFF2-40B4-BE49-F238E27FC236}">
                <a16:creationId xmlns="" xmlns:a16="http://schemas.microsoft.com/office/drawing/2014/main" id="{FC9858DC-86E7-DA11-0800-23CC6E0A973E}"/>
              </a:ext>
            </a:extLst>
          </p:cNvPr>
          <p:cNvSpPr txBox="1">
            <a:spLocks noChangeArrowheads="1"/>
          </p:cNvSpPr>
          <p:nvPr/>
        </p:nvSpPr>
        <p:spPr bwMode="auto">
          <a:xfrm>
            <a:off x="840030" y="6503172"/>
            <a:ext cx="7313613" cy="5878532"/>
          </a:xfrm>
          <a:prstGeom prst="rect">
            <a:avLst/>
          </a:prstGeom>
          <a:ln/>
          <a:extLst>
            <a:ext uri="{91240B29-F687-4F45-9708-019B960494DF}">
              <a14:hiddenLine xmlns="" xmlns:a14="http://schemas.microsoft.com/office/drawing/2010/main" w="19050">
                <a:solidFill>
                  <a:schemeClr val="tx1"/>
                </a:solidFill>
                <a:prstDash val="dash"/>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1">
            <a:schemeClr val="accent6"/>
          </a:lnRef>
          <a:fillRef idx="1001">
            <a:schemeClr val="lt2"/>
          </a:fillRef>
          <a:effectRef idx="1">
            <a:schemeClr val="accent6"/>
          </a:effectRef>
          <a:fontRef idx="minor">
            <a:schemeClr val="dk1"/>
          </a:fontRef>
        </p:style>
        <p:txBody>
          <a:bodyPr lIns="228600" tIns="228600" rIns="228600" bIns="228600">
            <a:spAutoFit/>
          </a:bodyPr>
          <a:lstStyle>
            <a:lvl1pPr>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algn="just">
              <a:buNone/>
            </a:pPr>
            <a:r>
              <a:rPr lang="en-IN" sz="3200" b="1" dirty="0" smtClean="0"/>
              <a:t>Scale of Public Health Problem:</a:t>
            </a:r>
            <a:r>
              <a:rPr lang="en-GB" sz="3200" b="1" dirty="0" smtClean="0"/>
              <a:t> </a:t>
            </a:r>
            <a:r>
              <a:rPr lang="en-IN" sz="3200" dirty="0" smtClean="0"/>
              <a:t>Type-2 Diabetes remains a major public health issue throughout the UK that is affecting almost 3.7 million people and causing a direct economic burden in excess of £10 billion in the public healthcare system (</a:t>
            </a:r>
            <a:r>
              <a:rPr lang="en-IN" sz="3200" dirty="0" err="1" smtClean="0"/>
              <a:t>Soares</a:t>
            </a:r>
            <a:r>
              <a:rPr lang="en-IN" sz="3200" dirty="0" smtClean="0"/>
              <a:t> Andrade et al., 2023). Lifestyle factors like smoking or drinking combined with poor diet choices and lack of physical activity can greatly enhance the risk of Type-2 Diabetes in a person. </a:t>
            </a:r>
            <a:endParaRPr lang="en-US" altLang="en-US" sz="3200" dirty="0">
              <a:latin typeface="Arial" panose="020B0604020202020204" pitchFamily="34" charset="0"/>
            </a:endParaRPr>
          </a:p>
        </p:txBody>
      </p:sp>
      <p:sp>
        <p:nvSpPr>
          <p:cNvPr id="13316" name="Text Box 15">
            <a:extLst>
              <a:ext uri="{FF2B5EF4-FFF2-40B4-BE49-F238E27FC236}">
                <a16:creationId xmlns="" xmlns:a16="http://schemas.microsoft.com/office/drawing/2014/main" id="{2D0BBFA0-FB41-5D1E-550E-4C082C0C1D4C}"/>
              </a:ext>
            </a:extLst>
          </p:cNvPr>
          <p:cNvSpPr txBox="1">
            <a:spLocks noChangeArrowheads="1"/>
          </p:cNvSpPr>
          <p:nvPr/>
        </p:nvSpPr>
        <p:spPr bwMode="auto">
          <a:xfrm>
            <a:off x="9015322" y="1028592"/>
            <a:ext cx="26646374" cy="31717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457200" tIns="914400" rIns="457200" bIns="457200" anchor="ctr" anchorCtr="1"/>
          <a:lstStyle>
            <a:lvl1pPr>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algn="ctr" eaLnBrk="1" hangingPunct="1">
              <a:spcBef>
                <a:spcPct val="0"/>
              </a:spcBef>
              <a:buFontTx/>
              <a:buNone/>
            </a:pPr>
            <a:r>
              <a:rPr lang="en-GB" sz="9600" b="1" dirty="0" smtClean="0"/>
              <a:t>Discussing the Impact of a “</a:t>
            </a:r>
            <a:r>
              <a:rPr lang="en-GB" sz="9600" b="1" dirty="0" err="1" smtClean="0"/>
              <a:t>SmokeFree</a:t>
            </a:r>
            <a:r>
              <a:rPr lang="en-GB" sz="9600" b="1" dirty="0" smtClean="0"/>
              <a:t>+ AI” An Enhanced Version of NHS </a:t>
            </a:r>
            <a:r>
              <a:rPr lang="en-GB" sz="9600" b="1" dirty="0" err="1" smtClean="0"/>
              <a:t>SmokeFree</a:t>
            </a:r>
            <a:r>
              <a:rPr lang="en-GB" sz="9600" b="1" dirty="0" smtClean="0"/>
              <a:t> App Public Health Problem</a:t>
            </a:r>
            <a:endParaRPr lang="en-US" altLang="en-US" sz="8000" b="1" dirty="0" smtClean="0">
              <a:solidFill>
                <a:srgbClr val="000000"/>
              </a:solidFill>
              <a:latin typeface="Arial" panose="020B0604020202020204" pitchFamily="34" charset="0"/>
            </a:endParaRPr>
          </a:p>
        </p:txBody>
      </p:sp>
      <p:sp>
        <p:nvSpPr>
          <p:cNvPr id="13317" name="Text Box 16">
            <a:extLst>
              <a:ext uri="{FF2B5EF4-FFF2-40B4-BE49-F238E27FC236}">
                <a16:creationId xmlns="" xmlns:a16="http://schemas.microsoft.com/office/drawing/2014/main" id="{BB1F4A75-B4F2-F4E3-2F87-595E02F7B1BD}"/>
              </a:ext>
            </a:extLst>
          </p:cNvPr>
          <p:cNvSpPr txBox="1">
            <a:spLocks noChangeArrowheads="1"/>
          </p:cNvSpPr>
          <p:nvPr/>
        </p:nvSpPr>
        <p:spPr bwMode="auto">
          <a:xfrm>
            <a:off x="26517632" y="3671798"/>
            <a:ext cx="12787248" cy="228601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lIns="457200" tIns="457200" rIns="457200" bIns="457200" anchor="ctr" anchorCtr="1"/>
          <a:lstStyle>
            <a:lvl1pPr>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eaLnBrk="1" hangingPunct="1">
              <a:spcBef>
                <a:spcPct val="0"/>
              </a:spcBef>
              <a:buFontTx/>
              <a:buNone/>
            </a:pPr>
            <a:r>
              <a:rPr lang="en-US" altLang="en-US" sz="3000" dirty="0" smtClean="0">
                <a:solidFill>
                  <a:srgbClr val="000000"/>
                </a:solidFill>
                <a:latin typeface="Arial" panose="020B0604020202020204" pitchFamily="34" charset="0"/>
              </a:rPr>
              <a:t>Module code: LCHS7009 </a:t>
            </a:r>
          </a:p>
          <a:p>
            <a:pPr eaLnBrk="1" hangingPunct="1">
              <a:spcBef>
                <a:spcPct val="0"/>
              </a:spcBef>
              <a:buFontTx/>
              <a:buNone/>
            </a:pPr>
            <a:r>
              <a:rPr lang="en-US" altLang="en-US" sz="3000" dirty="0" smtClean="0">
                <a:solidFill>
                  <a:srgbClr val="000000"/>
                </a:solidFill>
                <a:latin typeface="Arial" panose="020B0604020202020204" pitchFamily="34" charset="0"/>
              </a:rPr>
              <a:t>Module Tutor name:</a:t>
            </a:r>
          </a:p>
          <a:p>
            <a:pPr eaLnBrk="1" hangingPunct="1">
              <a:spcBef>
                <a:spcPct val="0"/>
              </a:spcBef>
              <a:buFontTx/>
              <a:buNone/>
            </a:pPr>
            <a:r>
              <a:rPr lang="en-US" altLang="en-US" sz="3000" dirty="0" smtClean="0">
                <a:solidFill>
                  <a:srgbClr val="000000"/>
                </a:solidFill>
                <a:latin typeface="Arial" panose="020B0604020202020204" pitchFamily="34" charset="0"/>
              </a:rPr>
              <a:t>Student Name and ID:</a:t>
            </a:r>
          </a:p>
          <a:p>
            <a:pPr eaLnBrk="1" hangingPunct="1">
              <a:spcBef>
                <a:spcPct val="0"/>
              </a:spcBef>
              <a:buFontTx/>
              <a:buNone/>
            </a:pPr>
            <a:endParaRPr lang="en-US" altLang="en-US" sz="3000" dirty="0" smtClean="0">
              <a:solidFill>
                <a:srgbClr val="000000"/>
              </a:solidFill>
              <a:latin typeface="Arial" panose="020B0604020202020204" pitchFamily="34" charset="0"/>
            </a:endParaRPr>
          </a:p>
        </p:txBody>
      </p:sp>
      <p:sp>
        <p:nvSpPr>
          <p:cNvPr id="13318" name="Text Box 19">
            <a:extLst>
              <a:ext uri="{FF2B5EF4-FFF2-40B4-BE49-F238E27FC236}">
                <a16:creationId xmlns="" xmlns:a16="http://schemas.microsoft.com/office/drawing/2014/main" id="{6973EB50-4E1F-7D59-7746-3129C54E78ED}"/>
              </a:ext>
            </a:extLst>
          </p:cNvPr>
          <p:cNvSpPr txBox="1">
            <a:spLocks noChangeArrowheads="1"/>
          </p:cNvSpPr>
          <p:nvPr/>
        </p:nvSpPr>
        <p:spPr bwMode="auto">
          <a:xfrm>
            <a:off x="18102319" y="6549509"/>
            <a:ext cx="11970280" cy="11338451"/>
          </a:xfrm>
          <a:prstGeom prst="rect">
            <a:avLst/>
          </a:prstGeom>
          <a:ln/>
          <a:extLst>
            <a:ext uri="{91240B29-F687-4F45-9708-019B960494DF}">
              <a14:hiddenLine xmlns="" xmlns:a14="http://schemas.microsoft.com/office/drawing/2010/main" w="9525">
                <a:solidFill>
                  <a:srgbClr val="000000"/>
                </a:solidFill>
                <a:miter lim="800000"/>
                <a:headEnd/>
                <a:tailEnd/>
              </a14:hiddenLine>
            </a:ext>
          </a:extLst>
        </p:spPr>
        <p:style>
          <a:lnRef idx="1">
            <a:schemeClr val="accent6"/>
          </a:lnRef>
          <a:fillRef idx="1001">
            <a:schemeClr val="lt2"/>
          </a:fillRef>
          <a:effectRef idx="1">
            <a:schemeClr val="accent6"/>
          </a:effectRef>
          <a:fontRef idx="minor">
            <a:schemeClr val="dk1"/>
          </a:fontRef>
        </p:style>
        <p:txBody>
          <a:bodyPr lIns="228600" tIns="228600" rIns="228600" bIns="228600"/>
          <a:lstStyle>
            <a:lvl1pPr>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algn="just">
              <a:buNone/>
            </a:pPr>
            <a:r>
              <a:rPr lang="en-IN" sz="3200" b="1" dirty="0" smtClean="0"/>
              <a:t>Health Promotion Values and Principles  </a:t>
            </a:r>
            <a:endParaRPr lang="en-GB" sz="3200" dirty="0" smtClean="0"/>
          </a:p>
          <a:p>
            <a:pPr algn="just">
              <a:buNone/>
            </a:pPr>
            <a:r>
              <a:rPr lang="en-IN" sz="3200" dirty="0" smtClean="0"/>
              <a:t>The health promotion values include a broader and positive viewpoint of health and equity while continuously striving to empower people as well as communities to have greater control over their health. The important principles in this regard include building a healthy public policy, strengthening (</a:t>
            </a:r>
            <a:r>
              <a:rPr lang="en-IN" sz="3200" dirty="0" err="1" smtClean="0"/>
              <a:t>Harfield</a:t>
            </a:r>
            <a:r>
              <a:rPr lang="en-IN" sz="3200" dirty="0" smtClean="0"/>
              <a:t> et al., 2018). community action, creating a supportive healthcare environment, reorienting health services through development of both personal and professional skills. </a:t>
            </a:r>
          </a:p>
          <a:p>
            <a:pPr algn="just">
              <a:buNone/>
            </a:pPr>
            <a:r>
              <a:rPr lang="en-IN" sz="3200" b="1" dirty="0" smtClean="0"/>
              <a:t>Alignment with </a:t>
            </a:r>
            <a:r>
              <a:rPr lang="en-IN" sz="3200" b="1" dirty="0" err="1" smtClean="0"/>
              <a:t>SmokeFree</a:t>
            </a:r>
            <a:r>
              <a:rPr lang="en-IN" sz="3200" b="1" dirty="0" smtClean="0"/>
              <a:t>+ AI app</a:t>
            </a:r>
            <a:endParaRPr lang="en-GB" sz="3200" dirty="0" smtClean="0"/>
          </a:p>
          <a:p>
            <a:pPr algn="just">
              <a:buNone/>
            </a:pPr>
            <a:r>
              <a:rPr lang="en-IN" sz="3200" dirty="0" smtClean="0"/>
              <a:t>The new </a:t>
            </a:r>
            <a:r>
              <a:rPr lang="en-IN" sz="3200" dirty="0" err="1" smtClean="0"/>
              <a:t>SmokeFree</a:t>
            </a:r>
            <a:r>
              <a:rPr lang="en-IN" sz="3200" dirty="0" smtClean="0"/>
              <a:t>+ AI app perfectly aligns with the health promotional values and principles by ensuring healthcare equity for the underserved populations and supporting people to lead healthy lives (</a:t>
            </a:r>
            <a:r>
              <a:rPr lang="en-IN" sz="3200" dirty="0" err="1" smtClean="0"/>
              <a:t>Bischof</a:t>
            </a:r>
            <a:r>
              <a:rPr lang="en-IN" sz="3200" dirty="0" smtClean="0"/>
              <a:t> et al., 2021). The app offers accessible </a:t>
            </a:r>
            <a:r>
              <a:rPr lang="en-IN" sz="3200" dirty="0" err="1" smtClean="0"/>
              <a:t>healthadvice</a:t>
            </a:r>
            <a:r>
              <a:rPr lang="en-IN" sz="3200" dirty="0" smtClean="0"/>
              <a:t> and guidance through digital </a:t>
            </a:r>
            <a:r>
              <a:rPr lang="en-IN" sz="3200" dirty="0" err="1" smtClean="0"/>
              <a:t>chatbots</a:t>
            </a:r>
            <a:r>
              <a:rPr lang="en-IN" sz="3200" dirty="0" smtClean="0"/>
              <a:t>, thereby empowering the users to take control and be responsible for their health. The </a:t>
            </a:r>
            <a:r>
              <a:rPr lang="en-IN" sz="3200" dirty="0" err="1" smtClean="0"/>
              <a:t>SmokeFree</a:t>
            </a:r>
            <a:r>
              <a:rPr lang="en-IN" sz="3200" dirty="0" smtClean="0"/>
              <a:t>+ </a:t>
            </a:r>
            <a:r>
              <a:rPr lang="en-IN" sz="3200" dirty="0" err="1" smtClean="0"/>
              <a:t>AIapp</a:t>
            </a:r>
            <a:r>
              <a:rPr lang="en-IN" sz="3200" dirty="0" smtClean="0"/>
              <a:t> strictly adheres by the principles underlined in the Ottawa Charter that describes about the need to build-up health literacy, supporting self-care and thoroughly integrating with existing NHS systems to promote sustainable behaviour and lifestyle changes among the at-risk populations(</a:t>
            </a:r>
            <a:r>
              <a:rPr lang="en-IN" sz="3200" dirty="0" err="1" smtClean="0"/>
              <a:t>Harfield</a:t>
            </a:r>
            <a:r>
              <a:rPr lang="en-IN" sz="3200" dirty="0" smtClean="0"/>
              <a:t> et al., 2018) </a:t>
            </a:r>
            <a:r>
              <a:rPr lang="en-US" sz="3200" dirty="0" smtClean="0"/>
              <a:t>n</a:t>
            </a:r>
            <a:endParaRPr lang="en-GB" sz="3200" dirty="0" smtClean="0"/>
          </a:p>
        </p:txBody>
      </p:sp>
      <p:sp>
        <p:nvSpPr>
          <p:cNvPr id="13319" name="Text Box 20">
            <a:extLst>
              <a:ext uri="{FF2B5EF4-FFF2-40B4-BE49-F238E27FC236}">
                <a16:creationId xmlns="" xmlns:a16="http://schemas.microsoft.com/office/drawing/2014/main" id="{98D9A776-823B-3498-16CA-9972E0B9F753}"/>
              </a:ext>
            </a:extLst>
          </p:cNvPr>
          <p:cNvSpPr txBox="1">
            <a:spLocks noChangeArrowheads="1"/>
          </p:cNvSpPr>
          <p:nvPr/>
        </p:nvSpPr>
        <p:spPr bwMode="auto">
          <a:xfrm>
            <a:off x="30346752" y="6524599"/>
            <a:ext cx="12566296" cy="6362702"/>
          </a:xfrm>
          <a:prstGeom prst="rect">
            <a:avLst/>
          </a:prstGeom>
          <a:ln/>
          <a:extLst>
            <a:ext uri="{91240B29-F687-4F45-9708-019B960494DF}">
              <a14:hiddenLine xmlns="" xmlns:a14="http://schemas.microsoft.com/office/drawing/2010/main" w="9525">
                <a:solidFill>
                  <a:srgbClr val="000000"/>
                </a:solidFill>
                <a:miter lim="800000"/>
                <a:headEnd/>
                <a:tailEnd/>
              </a14:hiddenLine>
            </a:ext>
          </a:extLst>
        </p:spPr>
        <p:style>
          <a:lnRef idx="1">
            <a:schemeClr val="accent6"/>
          </a:lnRef>
          <a:fillRef idx="1001">
            <a:schemeClr val="lt2"/>
          </a:fillRef>
          <a:effectRef idx="1">
            <a:schemeClr val="accent6"/>
          </a:effectRef>
          <a:fontRef idx="minor">
            <a:schemeClr val="dk1"/>
          </a:fontRef>
        </p:style>
        <p:txBody>
          <a:bodyPr lIns="228600" tIns="228600" rIns="228600" bIns="228600"/>
          <a:lstStyle>
            <a:lvl1pPr>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algn="just">
              <a:buNone/>
            </a:pPr>
            <a:r>
              <a:rPr lang="en-IN" sz="3200" dirty="0" smtClean="0"/>
              <a:t>With the adoption of HBM model, the new </a:t>
            </a:r>
            <a:r>
              <a:rPr lang="en-IN" sz="3200" dirty="0" err="1" smtClean="0"/>
              <a:t>SmokeFree</a:t>
            </a:r>
            <a:r>
              <a:rPr lang="en-IN" sz="3200" dirty="0" smtClean="0"/>
              <a:t>+ AI is expected to achieve the following outcomes. </a:t>
            </a:r>
            <a:endParaRPr lang="en-GB" sz="3200" dirty="0" smtClean="0"/>
          </a:p>
          <a:p>
            <a:pPr marL="514350" indent="-514350" algn="just"/>
            <a:r>
              <a:rPr lang="en-IN" sz="3200" dirty="0" smtClean="0"/>
              <a:t>A market reduction (between 20 to 25%) in smoking rates among existing user of the </a:t>
            </a:r>
            <a:r>
              <a:rPr lang="en-IN" sz="3200" dirty="0" err="1" smtClean="0"/>
              <a:t>SmokeFree</a:t>
            </a:r>
            <a:r>
              <a:rPr lang="en-IN" sz="3200" dirty="0" smtClean="0"/>
              <a:t>+ AI app within the first six months.   </a:t>
            </a:r>
            <a:endParaRPr lang="en-GB" sz="3200" dirty="0" smtClean="0"/>
          </a:p>
          <a:p>
            <a:pPr marL="514350" indent="-514350" algn="just"/>
            <a:r>
              <a:rPr lang="en-IN" sz="3200" dirty="0" smtClean="0"/>
              <a:t>Improvement in glucose regulation and BMI by continuous tracking of a person’s overall lifestyle and providing personalised feedbacks. (Du et al., 2024). </a:t>
            </a:r>
            <a:endParaRPr lang="en-GB" sz="3200" dirty="0" smtClean="0"/>
          </a:p>
          <a:p>
            <a:pPr marL="514350" indent="-514350" algn="just"/>
            <a:r>
              <a:rPr lang="en-IN" sz="3200" dirty="0" smtClean="0"/>
              <a:t>Minimising the long-term healthcare burden of Type-2 Diabetes by helping to prevent its onset among high-risk populations.</a:t>
            </a:r>
            <a:endParaRPr lang="en-GB" sz="3200" dirty="0" smtClean="0"/>
          </a:p>
          <a:p>
            <a:pPr algn="just">
              <a:buNone/>
            </a:pPr>
            <a:r>
              <a:rPr lang="en-IN" sz="3200" dirty="0" smtClean="0"/>
              <a:t>All these outcomes and results perfectly align with the long-term plans adopted by NHS to minimise and reduce the prevalence of Type-2 Diabetes among the UK population. </a:t>
            </a:r>
            <a:endParaRPr lang="en-GB" sz="3200" dirty="0"/>
          </a:p>
        </p:txBody>
      </p:sp>
      <p:sp>
        <p:nvSpPr>
          <p:cNvPr id="13320" name="Text Box 21">
            <a:extLst>
              <a:ext uri="{FF2B5EF4-FFF2-40B4-BE49-F238E27FC236}">
                <a16:creationId xmlns="" xmlns:a16="http://schemas.microsoft.com/office/drawing/2014/main" id="{824F3D28-5D1E-DF63-CCE5-7814961F92E5}"/>
              </a:ext>
            </a:extLst>
          </p:cNvPr>
          <p:cNvSpPr txBox="1">
            <a:spLocks noChangeArrowheads="1"/>
          </p:cNvSpPr>
          <p:nvPr/>
        </p:nvSpPr>
        <p:spPr bwMode="auto">
          <a:xfrm>
            <a:off x="8300942" y="19745348"/>
            <a:ext cx="10429948" cy="12644526"/>
          </a:xfrm>
          <a:prstGeom prst="rect">
            <a:avLst/>
          </a:prstGeom>
          <a:ln/>
          <a:extLst>
            <a:ext uri="{91240B29-F687-4F45-9708-019B960494DF}">
              <a14:hiddenLine xmlns="" xmlns:a14="http://schemas.microsoft.com/office/drawing/2010/main" w="9525">
                <a:solidFill>
                  <a:srgbClr val="000000"/>
                </a:solidFill>
                <a:miter lim="800000"/>
                <a:headEnd/>
                <a:tailEnd/>
              </a14:hiddenLine>
            </a:ext>
          </a:extLst>
        </p:spPr>
        <p:style>
          <a:lnRef idx="1">
            <a:schemeClr val="accent6"/>
          </a:lnRef>
          <a:fillRef idx="1001">
            <a:schemeClr val="lt2"/>
          </a:fillRef>
          <a:effectRef idx="1">
            <a:schemeClr val="accent6"/>
          </a:effectRef>
          <a:fontRef idx="minor">
            <a:schemeClr val="dk1"/>
          </a:fontRef>
        </p:style>
        <p:txBody>
          <a:bodyPr lIns="228600" tIns="228600" rIns="228600" bIns="228600"/>
          <a:lstStyle>
            <a:lvl1pPr>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marL="514350" indent="-514350" algn="just"/>
            <a:r>
              <a:rPr lang="en-IN" sz="3200" dirty="0" smtClean="0"/>
              <a:t>The </a:t>
            </a:r>
            <a:r>
              <a:rPr lang="en-IN" sz="3200" dirty="0" err="1" smtClean="0"/>
              <a:t>SmokeFree</a:t>
            </a:r>
            <a:r>
              <a:rPr lang="en-IN" sz="3200" dirty="0" smtClean="0"/>
              <a:t>+ </a:t>
            </a:r>
            <a:r>
              <a:rPr lang="en-IN" sz="3200" dirty="0" err="1" smtClean="0"/>
              <a:t>AIapp</a:t>
            </a:r>
            <a:r>
              <a:rPr lang="en-IN" sz="3200" dirty="0" smtClean="0"/>
              <a:t> has been designed by integrating the concept of </a:t>
            </a:r>
            <a:r>
              <a:rPr lang="en-GB" sz="3200" dirty="0" smtClean="0"/>
              <a:t>(HBM). </a:t>
            </a:r>
          </a:p>
          <a:p>
            <a:pPr marL="514350" indent="-514350" algn="just"/>
            <a:r>
              <a:rPr lang="en-GB" sz="3200" dirty="0" smtClean="0"/>
              <a:t>This HBM is a psychological framework that describes how individual perceptions of health threats and the benefits resulting from affirmative action can influence the health behaviours of a person (</a:t>
            </a:r>
            <a:r>
              <a:rPr lang="en-IN" sz="3200" dirty="0" err="1" smtClean="0"/>
              <a:t>Nouri</a:t>
            </a:r>
            <a:r>
              <a:rPr lang="en-IN" sz="3200" dirty="0" smtClean="0"/>
              <a:t> et al., 2024)</a:t>
            </a:r>
            <a:r>
              <a:rPr lang="en-GB" sz="3200" dirty="0" smtClean="0"/>
              <a:t>. </a:t>
            </a:r>
          </a:p>
          <a:p>
            <a:pPr marL="514350" indent="-514350" algn="just"/>
            <a:r>
              <a:rPr lang="en-GB" sz="3200" dirty="0" smtClean="0"/>
              <a:t>The main components of this model are perceived susceptibility, perceived severity, perceived benefits, perceived barriers, self-efficacy and cues to action. </a:t>
            </a:r>
          </a:p>
          <a:p>
            <a:pPr marL="514350" indent="-514350" algn="just"/>
            <a:r>
              <a:rPr lang="en-GB" sz="3200" dirty="0" smtClean="0"/>
              <a:t>The </a:t>
            </a:r>
            <a:r>
              <a:rPr lang="en-IN" sz="3200" dirty="0" err="1" smtClean="0"/>
              <a:t>SmokeFree</a:t>
            </a:r>
            <a:r>
              <a:rPr lang="en-IN" sz="3200" dirty="0" smtClean="0"/>
              <a:t>+ AI strives to reduce the perceived susceptibility of Type-2 Diabetes by helping patients to gradually cut down on their smoking habits and eventually quit smoking altogether. (Mohammad et al., 2024) </a:t>
            </a:r>
          </a:p>
          <a:p>
            <a:pPr marL="514350" indent="-514350" algn="just"/>
            <a:r>
              <a:rPr lang="en-IN" sz="3200" dirty="0" smtClean="0"/>
              <a:t>This is achieved through digital behavioural reinforcement that encourages individuals to develop new habits through small and measurable heath goals which would enable them to maintain active lifestyle while controlling their smoking habits to minimise risk of Type-2 diabetes. (Barnett et al., 2020) </a:t>
            </a:r>
          </a:p>
          <a:p>
            <a:pPr marL="514350" indent="-514350" algn="just"/>
            <a:r>
              <a:rPr lang="en-IN" sz="3200" dirty="0" smtClean="0"/>
              <a:t>The app strives to minimise the perceived severity of medical conditions resulting from the smoking habit by building up greater awareness about the long-term medical conditions resulting from smoking cigarettes. </a:t>
            </a:r>
          </a:p>
          <a:p>
            <a:pPr marL="514350" indent="-514350" algn="just"/>
            <a:endParaRPr lang="en-GB" sz="3200" dirty="0" smtClean="0"/>
          </a:p>
          <a:p>
            <a:pPr algn="just">
              <a:buNone/>
            </a:pPr>
            <a:endParaRPr lang="en-GB" sz="3200" dirty="0" smtClean="0"/>
          </a:p>
        </p:txBody>
      </p:sp>
      <p:sp>
        <p:nvSpPr>
          <p:cNvPr id="13321" name="Text Box 22">
            <a:extLst>
              <a:ext uri="{FF2B5EF4-FFF2-40B4-BE49-F238E27FC236}">
                <a16:creationId xmlns="" xmlns:a16="http://schemas.microsoft.com/office/drawing/2014/main" id="{A91C16EA-310E-4B36-F1B8-24C5DF2B15DA}"/>
              </a:ext>
            </a:extLst>
          </p:cNvPr>
          <p:cNvSpPr txBox="1">
            <a:spLocks noChangeArrowheads="1"/>
          </p:cNvSpPr>
          <p:nvPr/>
        </p:nvSpPr>
        <p:spPr bwMode="auto">
          <a:xfrm>
            <a:off x="31018226" y="22930798"/>
            <a:ext cx="12358774" cy="7030184"/>
          </a:xfrm>
          <a:prstGeom prst="rect">
            <a:avLst/>
          </a:prstGeom>
          <a:ln/>
          <a:extLst>
            <a:ext uri="{91240B29-F687-4F45-9708-019B960494DF}">
              <a14:hiddenLine xmlns="" xmlns:a14="http://schemas.microsoft.com/office/drawing/2010/main" w="9525">
                <a:solidFill>
                  <a:srgbClr val="000000"/>
                </a:solidFill>
                <a:miter lim="800000"/>
                <a:headEnd/>
                <a:tailEnd/>
              </a14:hiddenLine>
            </a:ext>
          </a:extLst>
        </p:spPr>
        <p:style>
          <a:lnRef idx="1">
            <a:schemeClr val="accent6"/>
          </a:lnRef>
          <a:fillRef idx="1001">
            <a:schemeClr val="lt2"/>
          </a:fillRef>
          <a:effectRef idx="1">
            <a:schemeClr val="accent6"/>
          </a:effectRef>
          <a:fontRef idx="minor">
            <a:schemeClr val="dk1"/>
          </a:fontRef>
        </p:style>
        <p:txBody>
          <a:bodyPr lIns="228600" tIns="228600" rIns="228600" bIns="228600"/>
          <a:lstStyle>
            <a:lvl1pPr>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marL="514350" indent="-514350" algn="just"/>
            <a:r>
              <a:rPr lang="en-IN" sz="3200" dirty="0" smtClean="0"/>
              <a:t>The </a:t>
            </a:r>
            <a:r>
              <a:rPr lang="en-IN" sz="3200" dirty="0" err="1" smtClean="0"/>
              <a:t>SmokeFree</a:t>
            </a:r>
            <a:r>
              <a:rPr lang="en-IN" sz="3200" dirty="0" smtClean="0"/>
              <a:t>+ AI app is a modern, innovative and data driven approach towards addressing the existing healthcare inequalities within the UK and this is going to play a vital role in helping to tackle and prevent the growing prevalence of Type-2 Diabetes among the UK general population. </a:t>
            </a:r>
          </a:p>
          <a:p>
            <a:pPr marL="514350" indent="-514350" algn="just"/>
            <a:r>
              <a:rPr lang="en-IN" sz="3200" dirty="0" smtClean="0"/>
              <a:t>This would be achieved by ensuring the successful integration of AI, behavioural science and public health promotion. (</a:t>
            </a:r>
            <a:r>
              <a:rPr lang="en-IN" sz="3200" dirty="0" err="1" smtClean="0"/>
              <a:t>Rajani</a:t>
            </a:r>
            <a:r>
              <a:rPr lang="en-IN" sz="3200" dirty="0" smtClean="0"/>
              <a:t> et al., 2019)</a:t>
            </a:r>
          </a:p>
          <a:p>
            <a:pPr marL="514350" indent="-514350" algn="just"/>
            <a:r>
              <a:rPr lang="en-IN" sz="3200" dirty="0" smtClean="0"/>
              <a:t>The new </a:t>
            </a:r>
            <a:r>
              <a:rPr lang="en-IN" sz="3200" dirty="0" err="1" smtClean="0"/>
              <a:t>SmokeFree</a:t>
            </a:r>
            <a:r>
              <a:rPr lang="en-IN" sz="3200" dirty="0" smtClean="0"/>
              <a:t>+ AI would play a vital role in building upon the success of NHS </a:t>
            </a:r>
            <a:r>
              <a:rPr lang="en-IN" sz="3200" dirty="0" err="1" smtClean="0"/>
              <a:t>SmokeFree</a:t>
            </a:r>
            <a:r>
              <a:rPr lang="en-IN" sz="3200" dirty="0" smtClean="0"/>
              <a:t> app by offering personalised health consultation, AI based behaviour and lifestyle tracking and real-time analytics to drive sustainable health outcomes. (Jackson et al., 2024)</a:t>
            </a:r>
            <a:endParaRPr lang="en-US" altLang="en-US" sz="3200" dirty="0">
              <a:latin typeface="Arial" panose="020B0604020202020204" pitchFamily="34" charset="0"/>
            </a:endParaRPr>
          </a:p>
        </p:txBody>
      </p:sp>
      <p:sp>
        <p:nvSpPr>
          <p:cNvPr id="13322" name="Text Box 18">
            <a:extLst>
              <a:ext uri="{FF2B5EF4-FFF2-40B4-BE49-F238E27FC236}">
                <a16:creationId xmlns="" xmlns:a16="http://schemas.microsoft.com/office/drawing/2014/main" id="{29EC6794-D76A-031A-5836-4E5922F08D62}"/>
              </a:ext>
            </a:extLst>
          </p:cNvPr>
          <p:cNvSpPr txBox="1">
            <a:spLocks noChangeArrowheads="1"/>
          </p:cNvSpPr>
          <p:nvPr/>
        </p:nvSpPr>
        <p:spPr bwMode="auto">
          <a:xfrm>
            <a:off x="8382874" y="6510493"/>
            <a:ext cx="9490213" cy="8377071"/>
          </a:xfrm>
          <a:prstGeom prst="rect">
            <a:avLst/>
          </a:prstGeom>
          <a:ln/>
          <a:extLst>
            <a:ext uri="{91240B29-F687-4F45-9708-019B960494DF}">
              <a14:hiddenLine xmlns="" xmlns:a14="http://schemas.microsoft.com/office/drawing/2010/main" w="9525">
                <a:solidFill>
                  <a:srgbClr val="000000"/>
                </a:solidFill>
                <a:miter lim="800000"/>
                <a:headEnd/>
                <a:tailEnd/>
              </a14:hiddenLine>
            </a:ext>
          </a:extLst>
        </p:spPr>
        <p:style>
          <a:lnRef idx="1">
            <a:schemeClr val="dk1"/>
          </a:lnRef>
          <a:fillRef idx="1001">
            <a:schemeClr val="lt2"/>
          </a:fillRef>
          <a:effectRef idx="1">
            <a:schemeClr val="dk1"/>
          </a:effectRef>
          <a:fontRef idx="minor">
            <a:schemeClr val="dk1"/>
          </a:fontRef>
        </p:style>
        <p:txBody>
          <a:bodyPr lIns="228600" tIns="228600" rIns="228600" bIns="228600"/>
          <a:lstStyle>
            <a:lvl1pPr>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algn="just">
              <a:buNone/>
            </a:pPr>
            <a:r>
              <a:rPr lang="en-IN" sz="3200" b="1" dirty="0" smtClean="0"/>
              <a:t>Previous Interventions:</a:t>
            </a:r>
            <a:r>
              <a:rPr lang="en-GB" sz="3200" b="1" dirty="0" smtClean="0"/>
              <a:t> </a:t>
            </a:r>
            <a:r>
              <a:rPr lang="en-IN" sz="3200" dirty="0" err="1" smtClean="0"/>
              <a:t>Oviva</a:t>
            </a:r>
            <a:r>
              <a:rPr lang="en-IN" sz="3200" dirty="0" smtClean="0"/>
              <a:t> and NHS </a:t>
            </a:r>
            <a:r>
              <a:rPr lang="en-IN" sz="3200" dirty="0" err="1" smtClean="0"/>
              <a:t>SmokeFree</a:t>
            </a:r>
            <a:r>
              <a:rPr lang="en-IN" sz="3200" dirty="0" smtClean="0"/>
              <a:t> are examples of previously available digital technology interventions that have played a vital role supporting lifestyle modifications and smoking cessation among patients (Jackson et al., 2024). Examples of non-digital intervention include public health awareness campaigns like Change4Life and GP monitored diabetes prevention programmes.</a:t>
            </a:r>
          </a:p>
          <a:p>
            <a:pPr algn="just">
              <a:buNone/>
            </a:pPr>
            <a:r>
              <a:rPr lang="en-IN" sz="3200" b="1" dirty="0" smtClean="0"/>
              <a:t>Chosen </a:t>
            </a:r>
            <a:r>
              <a:rPr lang="en-IN" sz="3200" b="1" dirty="0" err="1" smtClean="0"/>
              <a:t>Intervention:</a:t>
            </a:r>
            <a:r>
              <a:rPr lang="en-IN" sz="3200" dirty="0" err="1" smtClean="0"/>
              <a:t>The</a:t>
            </a:r>
            <a:r>
              <a:rPr lang="en-IN" sz="3200" dirty="0" smtClean="0"/>
              <a:t> proposed </a:t>
            </a:r>
            <a:r>
              <a:rPr lang="en-IN" sz="3200" dirty="0" err="1" smtClean="0"/>
              <a:t>SmokeFree</a:t>
            </a:r>
            <a:r>
              <a:rPr lang="en-IN" sz="3200" dirty="0" smtClean="0"/>
              <a:t>+ AI app is a technologically enhanced version of the existing NHS </a:t>
            </a:r>
            <a:r>
              <a:rPr lang="en-IN" sz="3200" dirty="0" err="1" smtClean="0"/>
              <a:t>SmokeFree</a:t>
            </a:r>
            <a:r>
              <a:rPr lang="en-IN" sz="3200" dirty="0" smtClean="0"/>
              <a:t> app. This new </a:t>
            </a:r>
            <a:r>
              <a:rPr lang="en-IN" sz="3200" dirty="0" err="1" smtClean="0"/>
              <a:t>SmokeFree</a:t>
            </a:r>
            <a:r>
              <a:rPr lang="en-IN" sz="3200" dirty="0" smtClean="0"/>
              <a:t>+ AI app integrates modern AI technology to provide more personalised and effective lifestyle interventions that could help users in reducing the risk of Type-2 Diabetes through healthy lifestyle adoption and smoking cessation.</a:t>
            </a:r>
            <a:endParaRPr lang="en-US" altLang="en-US" sz="3200" dirty="0">
              <a:latin typeface="Arial" panose="020B0604020202020204" pitchFamily="34" charset="0"/>
            </a:endParaRPr>
          </a:p>
        </p:txBody>
      </p:sp>
      <p:sp>
        <p:nvSpPr>
          <p:cNvPr id="13324" name="Text Box 25">
            <a:extLst>
              <a:ext uri="{FF2B5EF4-FFF2-40B4-BE49-F238E27FC236}">
                <a16:creationId xmlns="" xmlns:a16="http://schemas.microsoft.com/office/drawing/2014/main" id="{93213D44-3B91-27CE-76FB-E6FF417B1B5D}"/>
              </a:ext>
            </a:extLst>
          </p:cNvPr>
          <p:cNvSpPr txBox="1">
            <a:spLocks noChangeArrowheads="1"/>
          </p:cNvSpPr>
          <p:nvPr/>
        </p:nvSpPr>
        <p:spPr bwMode="auto">
          <a:xfrm>
            <a:off x="8949921" y="19777317"/>
            <a:ext cx="20639545" cy="13716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prstDash val="sysDot"/>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228600" tIns="228600" rIns="228600" bIns="228600" anchor="ctr" anchorCtr="1"/>
          <a:lstStyle>
            <a:lvl1pPr defTabSz="4389438">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defTabSz="4389438">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defTabSz="4389438">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defTabSz="4389438">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defTabSz="4389438">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eaLnBrk="1" hangingPunct="1">
              <a:spcBef>
                <a:spcPct val="0"/>
              </a:spcBef>
              <a:buFontTx/>
              <a:buNone/>
            </a:pPr>
            <a:endParaRPr lang="en-US" altLang="en-US" sz="4800" dirty="0">
              <a:latin typeface="Arial" panose="020B0604020202020204" pitchFamily="34" charset="0"/>
              <a:cs typeface="Arial" panose="020B0604020202020204" pitchFamily="34" charset="0"/>
            </a:endParaRPr>
          </a:p>
        </p:txBody>
      </p:sp>
      <p:sp>
        <p:nvSpPr>
          <p:cNvPr id="13326" name="Text Box 27">
            <a:extLst>
              <a:ext uri="{FF2B5EF4-FFF2-40B4-BE49-F238E27FC236}">
                <a16:creationId xmlns="" xmlns:a16="http://schemas.microsoft.com/office/drawing/2014/main" id="{07DD8B06-FA14-45F1-B446-4FC1958C58B9}"/>
              </a:ext>
            </a:extLst>
          </p:cNvPr>
          <p:cNvSpPr txBox="1">
            <a:spLocks noChangeArrowheads="1"/>
          </p:cNvSpPr>
          <p:nvPr/>
        </p:nvSpPr>
        <p:spPr bwMode="auto">
          <a:xfrm>
            <a:off x="32589862" y="21316984"/>
            <a:ext cx="10055225" cy="13716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prstDash val="sysDot"/>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228600" tIns="228600" rIns="228600" bIns="228600" anchor="ctr" anchorCtr="1"/>
          <a:lstStyle>
            <a:lvl1pPr defTabSz="4389438">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defTabSz="4389438">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defTabSz="4389438">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defTabSz="4389438">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defTabSz="4389438">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eaLnBrk="1" hangingPunct="1">
              <a:spcBef>
                <a:spcPct val="0"/>
              </a:spcBef>
              <a:buFontTx/>
              <a:buNone/>
            </a:pPr>
            <a:r>
              <a:rPr lang="en-GB" altLang="en-US" sz="4800" b="1" dirty="0" smtClean="0">
                <a:latin typeface="Arial" panose="020B0604020202020204" pitchFamily="34" charset="0"/>
                <a:cs typeface="Arial" panose="020B0604020202020204" pitchFamily="34" charset="0"/>
              </a:rPr>
              <a:t>Conclusions</a:t>
            </a:r>
            <a:endParaRPr lang="en-US" altLang="en-US" sz="4800" dirty="0">
              <a:latin typeface="Arial" panose="020B0604020202020204" pitchFamily="34" charset="0"/>
              <a:cs typeface="Arial" panose="020B0604020202020204" pitchFamily="34" charset="0"/>
            </a:endParaRPr>
          </a:p>
        </p:txBody>
      </p:sp>
      <p:sp>
        <p:nvSpPr>
          <p:cNvPr id="13327" name="Text Box 28">
            <a:extLst>
              <a:ext uri="{FF2B5EF4-FFF2-40B4-BE49-F238E27FC236}">
                <a16:creationId xmlns="" xmlns:a16="http://schemas.microsoft.com/office/drawing/2014/main" id="{3ACB4F75-7676-7B10-A454-CE52A654AC2E}"/>
              </a:ext>
            </a:extLst>
          </p:cNvPr>
          <p:cNvSpPr txBox="1">
            <a:spLocks noChangeArrowheads="1"/>
          </p:cNvSpPr>
          <p:nvPr/>
        </p:nvSpPr>
        <p:spPr bwMode="auto">
          <a:xfrm>
            <a:off x="32857822" y="5139812"/>
            <a:ext cx="10055225" cy="13716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prstDash val="sysDot"/>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228600" tIns="228600" rIns="228600" bIns="228600" anchor="ctr" anchorCtr="1"/>
          <a:lstStyle>
            <a:lvl1pPr defTabSz="4389438">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defTabSz="4389438">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defTabSz="4389438">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defTabSz="4389438">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defTabSz="4389438">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eaLnBrk="1" hangingPunct="1">
              <a:spcBef>
                <a:spcPct val="0"/>
              </a:spcBef>
              <a:buFontTx/>
              <a:buNone/>
            </a:pPr>
            <a:r>
              <a:rPr lang="en-GB" altLang="en-US" sz="4800" b="1" dirty="0" smtClean="0">
                <a:latin typeface="Arial" panose="020B0604020202020204" pitchFamily="34" charset="0"/>
                <a:cs typeface="Arial" panose="020B0604020202020204" pitchFamily="34" charset="0"/>
              </a:rPr>
              <a:t>Expected Outcome</a:t>
            </a:r>
            <a:endParaRPr lang="en-US" altLang="en-US" sz="4800" dirty="0">
              <a:latin typeface="Arial" panose="020B0604020202020204" pitchFamily="34" charset="0"/>
              <a:cs typeface="Arial" panose="020B0604020202020204" pitchFamily="34" charset="0"/>
            </a:endParaRPr>
          </a:p>
        </p:txBody>
      </p:sp>
      <p:sp>
        <p:nvSpPr>
          <p:cNvPr id="13328" name="Text Box 29">
            <a:extLst>
              <a:ext uri="{FF2B5EF4-FFF2-40B4-BE49-F238E27FC236}">
                <a16:creationId xmlns="" xmlns:a16="http://schemas.microsoft.com/office/drawing/2014/main" id="{AB547DF3-9E85-95D6-07AF-35563B77159E}"/>
              </a:ext>
            </a:extLst>
          </p:cNvPr>
          <p:cNvSpPr txBox="1">
            <a:spLocks noChangeArrowheads="1"/>
          </p:cNvSpPr>
          <p:nvPr/>
        </p:nvSpPr>
        <p:spPr bwMode="auto">
          <a:xfrm>
            <a:off x="18731332" y="5126488"/>
            <a:ext cx="10969625" cy="13716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prstDash val="sysDot"/>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228600" tIns="228600" rIns="228600" bIns="228600" anchor="ctr" anchorCtr="1"/>
          <a:lstStyle>
            <a:lvl1pPr defTabSz="4389438">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defTabSz="4389438">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defTabSz="4389438">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defTabSz="4389438">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defTabSz="4389438">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eaLnBrk="1" hangingPunct="1">
              <a:spcBef>
                <a:spcPct val="0"/>
              </a:spcBef>
              <a:buFontTx/>
              <a:buNone/>
            </a:pPr>
            <a:r>
              <a:rPr lang="en-US" altLang="en-US" sz="4800" b="1" dirty="0" smtClean="0">
                <a:latin typeface="Arial" panose="020B0604020202020204" pitchFamily="34" charset="0"/>
                <a:cs typeface="Arial" panose="020B0604020202020204" pitchFamily="34" charset="0"/>
              </a:rPr>
              <a:t>Health promotion values and principles</a:t>
            </a:r>
            <a:endParaRPr lang="en-US" altLang="en-US" sz="4800" dirty="0">
              <a:latin typeface="Arial" panose="020B0604020202020204" pitchFamily="34" charset="0"/>
              <a:cs typeface="Arial" panose="020B0604020202020204" pitchFamily="34" charset="0"/>
            </a:endParaRPr>
          </a:p>
        </p:txBody>
      </p:sp>
      <p:sp>
        <p:nvSpPr>
          <p:cNvPr id="13332" name="Text Box 118">
            <a:extLst>
              <a:ext uri="{FF2B5EF4-FFF2-40B4-BE49-F238E27FC236}">
                <a16:creationId xmlns="" xmlns:a16="http://schemas.microsoft.com/office/drawing/2014/main" id="{9ECD6BCA-F913-3414-1096-311B584ADD28}"/>
              </a:ext>
            </a:extLst>
          </p:cNvPr>
          <p:cNvSpPr txBox="1">
            <a:spLocks noChangeArrowheads="1"/>
          </p:cNvSpPr>
          <p:nvPr/>
        </p:nvSpPr>
        <p:spPr bwMode="auto">
          <a:xfrm>
            <a:off x="-25400" y="5025426"/>
            <a:ext cx="17899034" cy="13716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228600" tIns="228600" rIns="228600" bIns="228600" anchor="ctr" anchorCtr="1"/>
          <a:lstStyle>
            <a:lvl1pPr defTabSz="4389438">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defTabSz="4389438">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defTabSz="4389438">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defTabSz="4389438">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defTabSz="4389438">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defTabSz="4389438"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eaLnBrk="1" hangingPunct="1">
              <a:spcBef>
                <a:spcPct val="0"/>
              </a:spcBef>
              <a:buFontTx/>
              <a:buNone/>
            </a:pPr>
            <a:r>
              <a:rPr lang="en-US" altLang="en-US" sz="4800" b="1" dirty="0" smtClean="0">
                <a:latin typeface="Arial" panose="020B0604020202020204" pitchFamily="34" charset="0"/>
                <a:cs typeface="Arial" panose="020B0604020202020204" pitchFamily="34" charset="0"/>
              </a:rPr>
              <a:t>Background</a:t>
            </a:r>
            <a:endParaRPr lang="en-US" altLang="en-US" sz="4800" b="1" dirty="0">
              <a:latin typeface="Arial" panose="020B0604020202020204" pitchFamily="34" charset="0"/>
              <a:cs typeface="Arial" panose="020B0604020202020204" pitchFamily="34" charset="0"/>
            </a:endParaRPr>
          </a:p>
        </p:txBody>
      </p:sp>
      <p:sp>
        <p:nvSpPr>
          <p:cNvPr id="13334" name="TextBox 2">
            <a:extLst>
              <a:ext uri="{FF2B5EF4-FFF2-40B4-BE49-F238E27FC236}">
                <a16:creationId xmlns="" xmlns:a16="http://schemas.microsoft.com/office/drawing/2014/main" id="{BB5580AA-04AF-C1AE-ACC9-1771C17E066A}"/>
              </a:ext>
            </a:extLst>
          </p:cNvPr>
          <p:cNvSpPr txBox="1">
            <a:spLocks noChangeArrowheads="1"/>
          </p:cNvSpPr>
          <p:nvPr/>
        </p:nvSpPr>
        <p:spPr bwMode="auto">
          <a:xfrm>
            <a:off x="9801140" y="18602340"/>
            <a:ext cx="21132875"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algn="ctr" eaLnBrk="1" hangingPunct="1">
              <a:spcBef>
                <a:spcPct val="0"/>
              </a:spcBef>
              <a:buFontTx/>
              <a:buNone/>
            </a:pPr>
            <a:r>
              <a:rPr lang="en-GB" altLang="en-US" sz="4800" b="1" dirty="0" smtClean="0">
                <a:latin typeface="Arial" panose="020B0604020202020204" pitchFamily="34" charset="0"/>
                <a:cs typeface="Arial" panose="020B0604020202020204" pitchFamily="34" charset="0"/>
              </a:rPr>
              <a:t>Behavioural Change Theory</a:t>
            </a:r>
            <a:endParaRPr lang="en-GB" altLang="en-US" sz="4800" dirty="0">
              <a:latin typeface="Arial" panose="020B0604020202020204" pitchFamily="34" charset="0"/>
              <a:cs typeface="Arial" panose="020B0604020202020204" pitchFamily="34" charset="0"/>
            </a:endParaRPr>
          </a:p>
        </p:txBody>
      </p:sp>
      <p:sp>
        <p:nvSpPr>
          <p:cNvPr id="28" name="TextBox 27">
            <a:extLst>
              <a:ext uri="{FF2B5EF4-FFF2-40B4-BE49-F238E27FC236}">
                <a16:creationId xmlns="" xmlns:a16="http://schemas.microsoft.com/office/drawing/2014/main" id="{74BDCC60-1584-4B64-C25B-161BB87DA4D5}"/>
              </a:ext>
            </a:extLst>
          </p:cNvPr>
          <p:cNvSpPr txBox="1"/>
          <p:nvPr/>
        </p:nvSpPr>
        <p:spPr>
          <a:xfrm>
            <a:off x="30946788" y="20316852"/>
            <a:ext cx="11858708" cy="830997"/>
          </a:xfrm>
          <a:prstGeom prst="rect">
            <a:avLst/>
          </a:prstGeom>
          <a:noFill/>
        </p:spPr>
        <p:txBody>
          <a:bodyPr wrap="square" rtlCol="0">
            <a:spAutoFit/>
          </a:bodyPr>
          <a:lstStyle/>
          <a:p>
            <a:r>
              <a:rPr lang="en-US" sz="2400" b="1" dirty="0">
                <a:latin typeface="Arial" panose="020B0604020202020204" pitchFamily="34" charset="0"/>
                <a:cs typeface="Arial" panose="020B0604020202020204" pitchFamily="34" charset="0"/>
              </a:rPr>
              <a:t>Figure </a:t>
            </a:r>
            <a:r>
              <a:rPr lang="en-US" sz="2400" b="1" dirty="0" smtClean="0">
                <a:latin typeface="Arial" panose="020B0604020202020204" pitchFamily="34" charset="0"/>
                <a:cs typeface="Arial" panose="020B0604020202020204" pitchFamily="34" charset="0"/>
              </a:rPr>
              <a:t>4</a:t>
            </a:r>
            <a:r>
              <a:rPr lang="en-US" sz="2400" dirty="0" smtClean="0">
                <a:latin typeface="Arial" panose="020B0604020202020204" pitchFamily="34" charset="0"/>
                <a:cs typeface="Arial" panose="020B0604020202020204" pitchFamily="34" charset="0"/>
              </a:rPr>
              <a:t> </a:t>
            </a:r>
            <a:r>
              <a:rPr lang="en-US" sz="2400" dirty="0" smtClean="0">
                <a:cs typeface="Arial" panose="020B0604020202020204" pitchFamily="34" charset="0"/>
              </a:rPr>
              <a:t>Scale of problem</a:t>
            </a:r>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Source: </a:t>
            </a:r>
            <a:r>
              <a:rPr lang="en-GB" sz="2400" dirty="0" smtClean="0"/>
              <a:t>(Public Health England, 2018</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pic>
        <p:nvPicPr>
          <p:cNvPr id="38" name="Picture 37"/>
          <p:cNvPicPr/>
          <p:nvPr/>
        </p:nvPicPr>
        <p:blipFill>
          <a:blip r:embed="rId3"/>
          <a:stretch>
            <a:fillRect/>
          </a:stretch>
        </p:blipFill>
        <p:spPr>
          <a:xfrm>
            <a:off x="799952" y="12458672"/>
            <a:ext cx="7286676" cy="4714908"/>
          </a:xfrm>
          <a:prstGeom prst="rect">
            <a:avLst/>
          </a:prstGeom>
        </p:spPr>
      </p:pic>
      <p:pic>
        <p:nvPicPr>
          <p:cNvPr id="39" name="Picture 38"/>
          <p:cNvPicPr/>
          <p:nvPr/>
        </p:nvPicPr>
        <p:blipFill>
          <a:blip r:embed="rId4"/>
          <a:stretch>
            <a:fillRect/>
          </a:stretch>
        </p:blipFill>
        <p:spPr>
          <a:xfrm>
            <a:off x="514200" y="17173580"/>
            <a:ext cx="7358114" cy="4572032"/>
          </a:xfrm>
          <a:prstGeom prst="rect">
            <a:avLst/>
          </a:prstGeom>
        </p:spPr>
      </p:pic>
      <p:sp>
        <p:nvSpPr>
          <p:cNvPr id="40" name="Rectangle 39"/>
          <p:cNvSpPr/>
          <p:nvPr/>
        </p:nvSpPr>
        <p:spPr>
          <a:xfrm>
            <a:off x="942828" y="21817050"/>
            <a:ext cx="6929486" cy="1015663"/>
          </a:xfrm>
          <a:prstGeom prst="rect">
            <a:avLst/>
          </a:prstGeom>
        </p:spPr>
        <p:txBody>
          <a:bodyPr wrap="square">
            <a:spAutoFit/>
          </a:bodyPr>
          <a:lstStyle/>
          <a:p>
            <a:r>
              <a:rPr lang="en-IN" sz="3000" b="1" dirty="0" smtClean="0"/>
              <a:t>Figure 1Growing Public Health Emergency in UK</a:t>
            </a:r>
            <a:endParaRPr lang="en-GB" sz="3000" b="1" dirty="0"/>
          </a:p>
        </p:txBody>
      </p:sp>
      <p:sp>
        <p:nvSpPr>
          <p:cNvPr id="41" name="Rectangle 40"/>
          <p:cNvSpPr/>
          <p:nvPr/>
        </p:nvSpPr>
        <p:spPr>
          <a:xfrm>
            <a:off x="942828" y="22888620"/>
            <a:ext cx="7215238" cy="1015663"/>
          </a:xfrm>
          <a:prstGeom prst="rect">
            <a:avLst/>
          </a:prstGeom>
        </p:spPr>
        <p:txBody>
          <a:bodyPr wrap="square">
            <a:spAutoFit/>
          </a:bodyPr>
          <a:lstStyle/>
          <a:p>
            <a:r>
              <a:rPr lang="en-IN" sz="3000" dirty="0" smtClean="0"/>
              <a:t>Source: </a:t>
            </a:r>
            <a:r>
              <a:rPr lang="en-IN" sz="3000" dirty="0" err="1" smtClean="0"/>
              <a:t>Kwint</a:t>
            </a:r>
            <a:r>
              <a:rPr lang="en-IN" sz="3000" dirty="0" smtClean="0"/>
              <a:t>, 2022;kidneyresearchuk.org, 2018</a:t>
            </a:r>
            <a:endParaRPr lang="en-GB" sz="3000" dirty="0"/>
          </a:p>
        </p:txBody>
      </p:sp>
      <p:sp>
        <p:nvSpPr>
          <p:cNvPr id="42" name="Text Box 21">
            <a:extLst>
              <a:ext uri="{FF2B5EF4-FFF2-40B4-BE49-F238E27FC236}">
                <a16:creationId xmlns="" xmlns:a16="http://schemas.microsoft.com/office/drawing/2014/main" id="{824F3D28-5D1E-DF63-CCE5-7814961F92E5}"/>
              </a:ext>
            </a:extLst>
          </p:cNvPr>
          <p:cNvSpPr txBox="1">
            <a:spLocks noChangeArrowheads="1"/>
          </p:cNvSpPr>
          <p:nvPr/>
        </p:nvSpPr>
        <p:spPr bwMode="auto">
          <a:xfrm>
            <a:off x="19230956" y="19673910"/>
            <a:ext cx="11501518" cy="12501650"/>
          </a:xfrm>
          <a:prstGeom prst="rect">
            <a:avLst/>
          </a:prstGeom>
          <a:ln/>
          <a:extLst>
            <a:ext uri="{91240B29-F687-4F45-9708-019B960494DF}">
              <a14:hiddenLine xmlns="" xmlns:a14="http://schemas.microsoft.com/office/drawing/2010/main" w="9525">
                <a:solidFill>
                  <a:srgbClr val="000000"/>
                </a:solidFill>
                <a:miter lim="800000"/>
                <a:headEnd/>
                <a:tailEnd/>
              </a14:hiddenLine>
            </a:ext>
          </a:extLst>
        </p:spPr>
        <p:style>
          <a:lnRef idx="1">
            <a:schemeClr val="accent6"/>
          </a:lnRef>
          <a:fillRef idx="1001">
            <a:schemeClr val="lt2"/>
          </a:fillRef>
          <a:effectRef idx="1">
            <a:schemeClr val="accent6"/>
          </a:effectRef>
          <a:fontRef idx="minor">
            <a:schemeClr val="dk1"/>
          </a:fontRef>
        </p:style>
        <p:txBody>
          <a:bodyPr lIns="228600" tIns="228600" rIns="228600" bIns="228600"/>
          <a:lstStyle>
            <a:lvl1pPr>
              <a:spcBef>
                <a:spcPct val="20000"/>
              </a:spcBef>
              <a:buFont typeface="Arial" panose="020B0604020202020204" pitchFamily="34" charset="0"/>
              <a:buChar char="•"/>
              <a:defRPr sz="154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13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115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96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96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9600">
                <a:solidFill>
                  <a:schemeClr val="tx1"/>
                </a:solidFill>
                <a:latin typeface="Calibri" panose="020F0502020204030204" pitchFamily="34" charset="0"/>
              </a:defRPr>
            </a:lvl9pPr>
          </a:lstStyle>
          <a:p>
            <a:pPr marL="514350" indent="-514350" algn="just"/>
            <a:r>
              <a:rPr lang="en-IN" sz="3200" dirty="0" smtClean="0"/>
              <a:t>This is done by addressing the issue of digital inequality in the UK where almost 1.5 million people lack any digital access. Heath apps often fail to reach the underprivileged or at-risk groups who are at a greater risk of suffering from Type-2 Diabetes. </a:t>
            </a:r>
            <a:r>
              <a:rPr lang="en-IN" sz="3200" dirty="0" err="1" smtClean="0"/>
              <a:t>SmokeFree</a:t>
            </a:r>
            <a:r>
              <a:rPr lang="en-IN" sz="3200" dirty="0" smtClean="0"/>
              <a:t>+ AI aims to resolve this challenge by multi-modal access through </a:t>
            </a:r>
            <a:r>
              <a:rPr lang="en-IN" sz="3200" dirty="0" err="1" smtClean="0"/>
              <a:t>smartphones</a:t>
            </a:r>
            <a:r>
              <a:rPr lang="en-IN" sz="3200" dirty="0" smtClean="0"/>
              <a:t> and feature phones and offering multi-language accessibility in English, Spanish, Arabic and Hindi. (</a:t>
            </a:r>
            <a:r>
              <a:rPr lang="en-IN" sz="3200" dirty="0" err="1" smtClean="0"/>
              <a:t>Rajani</a:t>
            </a:r>
            <a:r>
              <a:rPr lang="en-IN" sz="3200" dirty="0" smtClean="0"/>
              <a:t> et al., 2019) </a:t>
            </a:r>
          </a:p>
          <a:p>
            <a:pPr marL="514350" indent="-514350" algn="just"/>
            <a:r>
              <a:rPr lang="en-IN" sz="3200" dirty="0" smtClean="0"/>
              <a:t>The app promotes the long-term benefits resulting from smoking cessation on human health and how this is useful for people suffering from Type-2 diabetes. </a:t>
            </a:r>
          </a:p>
          <a:p>
            <a:pPr marL="514350" indent="-514350" algn="just"/>
            <a:r>
              <a:rPr lang="en-IN" sz="3200" dirty="0" smtClean="0"/>
              <a:t>This is done through AI enabled </a:t>
            </a:r>
            <a:r>
              <a:rPr lang="en-IN" sz="3200" dirty="0" err="1" smtClean="0"/>
              <a:t>chatbots</a:t>
            </a:r>
            <a:r>
              <a:rPr lang="en-IN" sz="3200" dirty="0" smtClean="0"/>
              <a:t> that encourage people to quit their smoking habit by explaining about its long-term benefits on a person’s health and financial wellbeing.</a:t>
            </a:r>
          </a:p>
          <a:p>
            <a:pPr marL="514350" indent="-514350" algn="just"/>
            <a:r>
              <a:rPr lang="en-IN" sz="3200" dirty="0" smtClean="0"/>
              <a:t>The app strikes at the heart of perceived barrier to healthcare equity by offering completely free services for the users as it has been developed by the NHS. This makes it completely affordable for people from all sections of the society. Furthermore, it breaks down language barriers by offering multi-language accessibility to the users. (Zhang et al., 2023 </a:t>
            </a:r>
          </a:p>
          <a:p>
            <a:pPr marL="514350" indent="-514350" algn="just"/>
            <a:r>
              <a:rPr lang="en-IN" sz="3200" dirty="0" smtClean="0"/>
              <a:t>Lastly, the app supports self-efficacy and cues to action to smokers to adopt healthier lifestyle choices and take control of their own health while making a conscious effort to quit their smoking habit.</a:t>
            </a:r>
            <a:endParaRPr lang="en-GB" sz="3200" dirty="0" smtClean="0"/>
          </a:p>
          <a:p>
            <a:pPr algn="just">
              <a:buNone/>
            </a:pPr>
            <a:endParaRPr lang="en-GB" sz="3200" dirty="0" smtClean="0"/>
          </a:p>
        </p:txBody>
      </p:sp>
      <p:pic>
        <p:nvPicPr>
          <p:cNvPr id="1026" name="Picture 2"/>
          <p:cNvPicPr>
            <a:picLocks noChangeAspect="1" noChangeArrowheads="1"/>
          </p:cNvPicPr>
          <p:nvPr/>
        </p:nvPicPr>
        <p:blipFill>
          <a:blip r:embed="rId5"/>
          <a:srcRect/>
          <a:stretch>
            <a:fillRect/>
          </a:stretch>
        </p:blipFill>
        <p:spPr bwMode="auto">
          <a:xfrm>
            <a:off x="0" y="0"/>
            <a:ext cx="6786610" cy="6273337"/>
          </a:xfrm>
          <a:prstGeom prst="rect">
            <a:avLst/>
          </a:prstGeom>
          <a:noFill/>
          <a:ln w="9525">
            <a:noFill/>
            <a:miter lim="800000"/>
            <a:headEnd/>
            <a:tailEnd/>
          </a:ln>
          <a:effectLst/>
        </p:spPr>
      </p:pic>
      <p:pic>
        <p:nvPicPr>
          <p:cNvPr id="44" name="Picture 43"/>
          <p:cNvPicPr/>
          <p:nvPr/>
        </p:nvPicPr>
        <p:blipFill>
          <a:blip r:embed="rId6"/>
          <a:stretch>
            <a:fillRect/>
          </a:stretch>
        </p:blipFill>
        <p:spPr>
          <a:xfrm>
            <a:off x="8372380" y="15030440"/>
            <a:ext cx="9429816" cy="3286148"/>
          </a:xfrm>
          <a:prstGeom prst="rect">
            <a:avLst/>
          </a:prstGeom>
        </p:spPr>
      </p:pic>
      <p:sp>
        <p:nvSpPr>
          <p:cNvPr id="48" name="TextBox 47"/>
          <p:cNvSpPr txBox="1"/>
          <p:nvPr/>
        </p:nvSpPr>
        <p:spPr>
          <a:xfrm>
            <a:off x="8443818" y="18316588"/>
            <a:ext cx="7643866" cy="1477328"/>
          </a:xfrm>
          <a:prstGeom prst="rect">
            <a:avLst/>
          </a:prstGeom>
          <a:noFill/>
        </p:spPr>
        <p:txBody>
          <a:bodyPr wrap="square" rtlCol="0">
            <a:spAutoFit/>
          </a:bodyPr>
          <a:lstStyle/>
          <a:p>
            <a:r>
              <a:rPr lang="en-IN" sz="3000" b="1" dirty="0" smtClean="0"/>
              <a:t>Figure 3 Feature of AI driven mobile app</a:t>
            </a:r>
            <a:endParaRPr lang="en-GB" sz="3000" b="1" dirty="0" smtClean="0"/>
          </a:p>
          <a:p>
            <a:pPr algn="ctr"/>
            <a:r>
              <a:rPr lang="en-IN" sz="3000" dirty="0" smtClean="0"/>
              <a:t> [</a:t>
            </a:r>
            <a:r>
              <a:rPr lang="en-IN" sz="3000" dirty="0" err="1" smtClean="0"/>
              <a:t>Source:Smith</a:t>
            </a:r>
            <a:r>
              <a:rPr lang="en-IN" sz="3000" dirty="0" smtClean="0"/>
              <a:t>, 2024]</a:t>
            </a:r>
            <a:endParaRPr lang="en-GB" sz="3000" dirty="0" smtClean="0"/>
          </a:p>
          <a:p>
            <a:endParaRPr lang="en-GB" sz="3000" dirty="0"/>
          </a:p>
        </p:txBody>
      </p:sp>
      <p:pic>
        <p:nvPicPr>
          <p:cNvPr id="49" name="Picture 48" descr="6.4364_PHE_Health_Matters_Online_960x640_72dpi_2.png"/>
          <p:cNvPicPr>
            <a:picLocks noChangeAspect="1"/>
          </p:cNvPicPr>
          <p:nvPr/>
        </p:nvPicPr>
        <p:blipFill>
          <a:blip r:embed="rId7"/>
          <a:srcRect t="11423"/>
          <a:stretch>
            <a:fillRect/>
          </a:stretch>
        </p:blipFill>
        <p:spPr>
          <a:xfrm>
            <a:off x="30661036" y="13101614"/>
            <a:ext cx="12194778" cy="6843968"/>
          </a:xfrm>
          <a:prstGeom prst="rect">
            <a:avLst/>
          </a:prstGeom>
        </p:spPr>
      </p:pic>
      <p:pic>
        <p:nvPicPr>
          <p:cNvPr id="1028" name="Picture 4"/>
          <p:cNvPicPr>
            <a:picLocks noChangeAspect="1" noChangeArrowheads="1"/>
          </p:cNvPicPr>
          <p:nvPr/>
        </p:nvPicPr>
        <p:blipFill>
          <a:blip r:embed="rId8"/>
          <a:srcRect/>
          <a:stretch>
            <a:fillRect/>
          </a:stretch>
        </p:blipFill>
        <p:spPr bwMode="auto">
          <a:xfrm>
            <a:off x="0" y="24388818"/>
            <a:ext cx="8356000" cy="5572164"/>
          </a:xfrm>
          <a:prstGeom prst="rect">
            <a:avLst/>
          </a:prstGeom>
          <a:noFill/>
          <a:ln w="9525">
            <a:noFill/>
            <a:miter lim="800000"/>
            <a:headEnd/>
            <a:tailEnd/>
          </a:ln>
          <a:effectLst/>
        </p:spPr>
      </p:pic>
      <p:pic>
        <p:nvPicPr>
          <p:cNvPr id="50" name="Picture 2"/>
          <p:cNvPicPr>
            <a:picLocks noChangeAspect="1" noChangeArrowheads="1"/>
          </p:cNvPicPr>
          <p:nvPr/>
        </p:nvPicPr>
        <p:blipFill>
          <a:blip r:embed="rId5"/>
          <a:srcRect/>
          <a:stretch>
            <a:fillRect/>
          </a:stretch>
        </p:blipFill>
        <p:spPr bwMode="auto">
          <a:xfrm>
            <a:off x="37104590" y="1"/>
            <a:ext cx="6786610" cy="5386310"/>
          </a:xfrm>
          <a:prstGeom prst="rect">
            <a:avLst/>
          </a:prstGeom>
          <a:noFill/>
          <a:ln w="9525">
            <a:noFill/>
            <a:miter lim="800000"/>
            <a:headEnd/>
            <a:tailEnd/>
          </a:ln>
          <a:effectLst/>
        </p:spPr>
      </p:pic>
      <p:sp>
        <p:nvSpPr>
          <p:cNvPr id="51" name="TextBox 50">
            <a:extLst>
              <a:ext uri="{FF2B5EF4-FFF2-40B4-BE49-F238E27FC236}">
                <a16:creationId xmlns="" xmlns:a16="http://schemas.microsoft.com/office/drawing/2014/main" id="{74BDCC60-1584-4B64-C25B-161BB87DA4D5}"/>
              </a:ext>
            </a:extLst>
          </p:cNvPr>
          <p:cNvSpPr txBox="1"/>
          <p:nvPr/>
        </p:nvSpPr>
        <p:spPr>
          <a:xfrm>
            <a:off x="0" y="29889544"/>
            <a:ext cx="11858708" cy="830997"/>
          </a:xfrm>
          <a:prstGeom prst="rect">
            <a:avLst/>
          </a:prstGeom>
          <a:noFill/>
        </p:spPr>
        <p:txBody>
          <a:bodyPr wrap="square" rtlCol="0">
            <a:spAutoFit/>
          </a:bodyPr>
          <a:lstStyle/>
          <a:p>
            <a:r>
              <a:rPr lang="en-US" sz="2400" b="1" dirty="0">
                <a:latin typeface="Arial" panose="020B0604020202020204" pitchFamily="34" charset="0"/>
                <a:cs typeface="Arial" panose="020B0604020202020204" pitchFamily="34" charset="0"/>
              </a:rPr>
              <a:t>Figure </a:t>
            </a:r>
            <a:r>
              <a:rPr lang="en-US" sz="2400" b="1" dirty="0" smtClean="0">
                <a:latin typeface="Arial" panose="020B0604020202020204" pitchFamily="34" charset="0"/>
                <a:cs typeface="Arial" panose="020B0604020202020204" pitchFamily="34" charset="0"/>
              </a:rPr>
              <a:t>2</a:t>
            </a:r>
            <a:r>
              <a:rPr lang="en-US" sz="2400" dirty="0" smtClean="0">
                <a:latin typeface="Arial" panose="020B0604020202020204" pitchFamily="34" charset="0"/>
                <a:cs typeface="Arial" panose="020B0604020202020204" pitchFamily="34" charset="0"/>
              </a:rPr>
              <a:t>. </a:t>
            </a:r>
            <a:r>
              <a:rPr lang="en-US" sz="2400" dirty="0" smtClean="0">
                <a:cs typeface="Arial" panose="020B0604020202020204" pitchFamily="34" charset="0"/>
              </a:rPr>
              <a:t>Increasing Cost of Type 2  Diabetes</a:t>
            </a:r>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Source: </a:t>
            </a:r>
            <a:r>
              <a:rPr lang="en-GB" sz="2400" dirty="0" smtClean="0"/>
              <a:t>(Public Health England, 2018</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60294338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0"/>
            <a:ext cx="43891200" cy="5029120"/>
          </a:xfrm>
          <a:prstGeom prst="roundRect">
            <a:avLst>
              <a:gd name="adj" fmla="val 2273"/>
            </a:avLst>
          </a:prstGeom>
          <a:solidFill>
            <a:schemeClr val="bg1"/>
          </a:solidFill>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2" name="Title 1">
            <a:extLst>
              <a:ext uri="{FF2B5EF4-FFF2-40B4-BE49-F238E27FC236}">
                <a16:creationId xmlns="" xmlns:a16="http://schemas.microsoft.com/office/drawing/2014/main" id="{9288B54E-8276-EC8C-2ABE-AD6A55270FAB}"/>
              </a:ext>
            </a:extLst>
          </p:cNvPr>
          <p:cNvSpPr>
            <a:spLocks noGrp="1"/>
          </p:cNvSpPr>
          <p:nvPr>
            <p:ph type="title"/>
          </p:nvPr>
        </p:nvSpPr>
        <p:spPr>
          <a:xfrm>
            <a:off x="2193925" y="1317625"/>
            <a:ext cx="39503350" cy="3406775"/>
          </a:xfrm>
        </p:spPr>
        <p:txBody>
          <a:bodyPr/>
          <a:lstStyle/>
          <a:p>
            <a:r>
              <a:rPr lang="en-US" sz="10000" b="1" dirty="0">
                <a:latin typeface="Arial" panose="020B0604020202020204" pitchFamily="34" charset="0"/>
                <a:cs typeface="Arial" panose="020B0604020202020204" pitchFamily="34" charset="0"/>
              </a:rPr>
              <a:t>Reference list</a:t>
            </a:r>
          </a:p>
        </p:txBody>
      </p:sp>
      <p:sp>
        <p:nvSpPr>
          <p:cNvPr id="3" name="Content Placeholder 2">
            <a:extLst>
              <a:ext uri="{FF2B5EF4-FFF2-40B4-BE49-F238E27FC236}">
                <a16:creationId xmlns="" xmlns:a16="http://schemas.microsoft.com/office/drawing/2014/main" id="{BFB516EC-3483-F4AA-41A5-F976C74F2343}"/>
              </a:ext>
            </a:extLst>
          </p:cNvPr>
          <p:cNvSpPr>
            <a:spLocks noGrp="1"/>
          </p:cNvSpPr>
          <p:nvPr>
            <p:ph idx="1"/>
          </p:nvPr>
        </p:nvSpPr>
        <p:spPr>
          <a:xfrm>
            <a:off x="0" y="5105400"/>
            <a:ext cx="43891199" cy="24299863"/>
          </a:xfrm>
        </p:spPr>
        <p:txBody>
          <a:bodyPr/>
          <a:lstStyle/>
          <a:p>
            <a:pPr algn="just"/>
            <a:r>
              <a:rPr lang="en-IN" sz="6000" dirty="0" smtClean="0"/>
              <a:t>Barnett, A., Ding, H., Hay, K.E., Yang, I.A., Bowman, R.V., Fong, K.M. and Marshall, H.M., 2020. The effectiveness of </a:t>
            </a:r>
            <a:r>
              <a:rPr lang="en-IN" sz="6000" dirty="0" err="1" smtClean="0"/>
              <a:t>smartphone</a:t>
            </a:r>
            <a:r>
              <a:rPr lang="en-IN" sz="6000" dirty="0" smtClean="0"/>
              <a:t> applications to aid smoking cessation: a meta-analysis. </a:t>
            </a:r>
            <a:r>
              <a:rPr lang="en-IN" sz="6000" i="1" dirty="0" smtClean="0"/>
              <a:t>Clinical </a:t>
            </a:r>
            <a:r>
              <a:rPr lang="en-IN" sz="6000" i="1" dirty="0" err="1" smtClean="0"/>
              <a:t>eHealth</a:t>
            </a:r>
            <a:r>
              <a:rPr lang="en-IN" sz="6000" dirty="0" smtClean="0"/>
              <a:t>, </a:t>
            </a:r>
            <a:r>
              <a:rPr lang="en-IN" sz="6000" i="1" dirty="0" smtClean="0"/>
              <a:t>3</a:t>
            </a:r>
            <a:r>
              <a:rPr lang="en-IN" sz="6000" dirty="0" smtClean="0"/>
              <a:t>, pp.69-81.</a:t>
            </a:r>
            <a:r>
              <a:rPr lang="en-IN" sz="6000" u="sng" dirty="0" smtClean="0">
                <a:hlinkClick r:id="rId2"/>
              </a:rPr>
              <a:t>https://</a:t>
            </a:r>
            <a:r>
              <a:rPr lang="en-IN" sz="6000" u="sng" dirty="0" err="1" smtClean="0">
                <a:hlinkClick r:id="rId2"/>
              </a:rPr>
              <a:t>www.sciencedirect.com</a:t>
            </a:r>
            <a:r>
              <a:rPr lang="en-IN" sz="6000" u="sng" dirty="0" smtClean="0">
                <a:hlinkClick r:id="rId2"/>
              </a:rPr>
              <a:t>/science/article/</a:t>
            </a:r>
            <a:r>
              <a:rPr lang="en-IN" sz="6000" u="sng" dirty="0" err="1" smtClean="0">
                <a:hlinkClick r:id="rId2"/>
              </a:rPr>
              <a:t>pii</a:t>
            </a:r>
            <a:r>
              <a:rPr lang="en-IN" sz="6000" u="sng" dirty="0" smtClean="0">
                <a:hlinkClick r:id="rId2"/>
              </a:rPr>
              <a:t>/S2588914120300101</a:t>
            </a:r>
            <a:endParaRPr lang="en-GB" sz="6000" dirty="0" smtClean="0"/>
          </a:p>
          <a:p>
            <a:pPr algn="just"/>
            <a:r>
              <a:rPr lang="en-IN" sz="6000" dirty="0" smtClean="0"/>
              <a:t>Jackson, S., Kale, D., Beard, E., </a:t>
            </a:r>
            <a:r>
              <a:rPr lang="en-IN" sz="6000" dirty="0" err="1" smtClean="0"/>
              <a:t>Perski</a:t>
            </a:r>
            <a:r>
              <a:rPr lang="en-IN" sz="6000" dirty="0" smtClean="0"/>
              <a:t>, O., West, R. and Brown, J., 2024. Effectiveness of the offer of the smoke free </a:t>
            </a:r>
            <a:r>
              <a:rPr lang="en-IN" sz="6000" dirty="0" err="1" smtClean="0"/>
              <a:t>smartphone</a:t>
            </a:r>
            <a:r>
              <a:rPr lang="en-IN" sz="6000" dirty="0" smtClean="0"/>
              <a:t> app compared with no intervention for smoking cessation: pragmatic randomized controlled trial. </a:t>
            </a:r>
            <a:r>
              <a:rPr lang="en-IN" sz="6000" i="1" dirty="0" smtClean="0"/>
              <a:t>Journal of Medical Internet Research</a:t>
            </a:r>
            <a:r>
              <a:rPr lang="en-IN" sz="6000" dirty="0" smtClean="0"/>
              <a:t>, </a:t>
            </a:r>
            <a:r>
              <a:rPr lang="en-IN" sz="6000" i="1" dirty="0" smtClean="0"/>
              <a:t>26</a:t>
            </a:r>
            <a:r>
              <a:rPr lang="en-IN" sz="6000" dirty="0" smtClean="0"/>
              <a:t>, p.e50963.</a:t>
            </a:r>
            <a:r>
              <a:rPr lang="en-IN" sz="6000" u="sng" dirty="0" smtClean="0">
                <a:hlinkClick r:id="rId3"/>
              </a:rPr>
              <a:t>https://</a:t>
            </a:r>
            <a:r>
              <a:rPr lang="en-IN" sz="6000" u="sng" dirty="0" err="1" smtClean="0">
                <a:hlinkClick r:id="rId3"/>
              </a:rPr>
              <a:t>www.jmir.org</a:t>
            </a:r>
            <a:r>
              <a:rPr lang="en-IN" sz="6000" u="sng" dirty="0" smtClean="0">
                <a:hlinkClick r:id="rId3"/>
              </a:rPr>
              <a:t>/2024/1/e50963/</a:t>
            </a:r>
            <a:endParaRPr lang="en-GB" sz="6000" dirty="0" smtClean="0"/>
          </a:p>
          <a:p>
            <a:pPr algn="just"/>
            <a:r>
              <a:rPr lang="en-IN" sz="6000" dirty="0" smtClean="0"/>
              <a:t>kidneyresearchuk.org., 2018. </a:t>
            </a:r>
            <a:r>
              <a:rPr lang="en-IN" sz="6000" i="1" dirty="0" smtClean="0"/>
              <a:t>The number of people diagnosed with diabetes in the UK has more than doubled in the last twenty years</a:t>
            </a:r>
            <a:r>
              <a:rPr lang="en-IN" sz="6000" dirty="0" smtClean="0"/>
              <a:t>[online] Available at:&lt;</a:t>
            </a:r>
            <a:r>
              <a:rPr lang="en-IN" sz="6000" u="sng" dirty="0" smtClean="0">
                <a:hlinkClick r:id="rId4"/>
              </a:rPr>
              <a:t>https://www.kidneyresearchuk.org/2018/02/28/diabetes-diagnosis-has-more-than-doubled-in-20-years</a:t>
            </a:r>
            <a:r>
              <a:rPr lang="en-IN" sz="6000" dirty="0" smtClean="0"/>
              <a:t>/&gt; [Date Accessed: 30 October 2025].</a:t>
            </a:r>
            <a:endParaRPr lang="en-GB" sz="6000" dirty="0" smtClean="0"/>
          </a:p>
          <a:p>
            <a:pPr algn="just"/>
            <a:r>
              <a:rPr lang="en-IN" sz="6000" u="sng" dirty="0" err="1" smtClean="0"/>
              <a:t>Kwint</a:t>
            </a:r>
            <a:r>
              <a:rPr lang="en-IN" sz="6000" u="sng" dirty="0" smtClean="0"/>
              <a:t>, J., 20</a:t>
            </a:r>
            <a:r>
              <a:rPr lang="en-IN" sz="6000" dirty="0" smtClean="0"/>
              <a:t>22. </a:t>
            </a:r>
            <a:r>
              <a:rPr lang="en-IN" sz="6000" i="1" dirty="0" smtClean="0"/>
              <a:t>Diabetes: putting people at the heart of services</a:t>
            </a:r>
            <a:r>
              <a:rPr lang="en-IN" sz="6000" dirty="0" smtClean="0"/>
              <a:t>[online] Available at:&lt;</a:t>
            </a:r>
            <a:r>
              <a:rPr lang="en-IN" sz="6000" u="sng" dirty="0" smtClean="0">
                <a:hlinkClick r:id="rId5"/>
              </a:rPr>
              <a:t>https://evidence.nihr.ac.uk/collection/diabetes-putting-people-at-the-heart-of-services</a:t>
            </a:r>
            <a:r>
              <a:rPr lang="en-IN" sz="6000" dirty="0" smtClean="0"/>
              <a:t>/&gt;[Date Accessed: 30 October2025].</a:t>
            </a:r>
            <a:endParaRPr lang="en-GB" sz="6000" dirty="0" smtClean="0"/>
          </a:p>
          <a:p>
            <a:pPr algn="just"/>
            <a:r>
              <a:rPr lang="en-IN" sz="6000" dirty="0" err="1" smtClean="0"/>
              <a:t>Nouri</a:t>
            </a:r>
            <a:r>
              <a:rPr lang="en-IN" sz="6000" dirty="0" smtClean="0"/>
              <a:t>, K., </a:t>
            </a:r>
            <a:r>
              <a:rPr lang="en-IN" sz="6000" dirty="0" err="1" smtClean="0"/>
              <a:t>Nazari</a:t>
            </a:r>
            <a:r>
              <a:rPr lang="en-IN" sz="6000" dirty="0" smtClean="0"/>
              <a:t>, M., </a:t>
            </a:r>
            <a:r>
              <a:rPr lang="en-IN" sz="6000" dirty="0" err="1" smtClean="0"/>
              <a:t>Kaveh</a:t>
            </a:r>
            <a:r>
              <a:rPr lang="en-IN" sz="6000" dirty="0" smtClean="0"/>
              <a:t>, M.H. and </a:t>
            </a:r>
            <a:r>
              <a:rPr lang="en-IN" sz="6000" dirty="0" err="1" smtClean="0"/>
              <a:t>Hosseini</a:t>
            </a:r>
            <a:r>
              <a:rPr lang="en-IN" sz="6000" dirty="0" smtClean="0"/>
              <a:t>, F.S., 2024. Effectiveness of a health belief model-based educational intervention on treatment adherence among type 2 diabetic patients: Insights from a randomized controlled trial in Iran. </a:t>
            </a:r>
            <a:r>
              <a:rPr lang="en-IN" sz="6000" i="1" dirty="0" smtClean="0"/>
              <a:t>Journal of Education and Community Health</a:t>
            </a:r>
            <a:r>
              <a:rPr lang="en-IN" sz="6000" dirty="0" smtClean="0"/>
              <a:t>, </a:t>
            </a:r>
            <a:r>
              <a:rPr lang="en-IN" sz="6000" i="1" dirty="0" smtClean="0"/>
              <a:t>11</a:t>
            </a:r>
            <a:r>
              <a:rPr lang="en-IN" sz="6000" dirty="0" smtClean="0"/>
              <a:t>(2), pp.98-106.</a:t>
            </a:r>
            <a:r>
              <a:rPr lang="en-IN" sz="6000" u="sng" dirty="0" smtClean="0">
                <a:hlinkClick r:id="rId6"/>
              </a:rPr>
              <a:t>https://</a:t>
            </a:r>
            <a:r>
              <a:rPr lang="en-IN" sz="6000" u="sng" dirty="0" err="1" smtClean="0">
                <a:hlinkClick r:id="rId6"/>
              </a:rPr>
              <a:t>jech.umsha.ac.ir</a:t>
            </a:r>
            <a:r>
              <a:rPr lang="en-IN" sz="6000" u="sng" dirty="0" smtClean="0">
                <a:hlinkClick r:id="rId6"/>
              </a:rPr>
              <a:t>/PDF/jech-2585.pdf</a:t>
            </a:r>
            <a:endParaRPr lang="en-GB" sz="6000" dirty="0" smtClean="0"/>
          </a:p>
          <a:p>
            <a:pPr algn="just"/>
            <a:r>
              <a:rPr lang="en-IN" sz="6000" dirty="0" smtClean="0"/>
              <a:t>oviva.com, 2025. </a:t>
            </a:r>
            <a:r>
              <a:rPr lang="en-IN" sz="6000" i="1" dirty="0" smtClean="0"/>
              <a:t>Weight loss medication and expert care with </a:t>
            </a:r>
            <a:r>
              <a:rPr lang="en-IN" sz="6000" i="1" dirty="0" err="1" smtClean="0"/>
              <a:t>Oviva</a:t>
            </a:r>
            <a:r>
              <a:rPr lang="en-IN" sz="6000" dirty="0" smtClean="0"/>
              <a:t>[online] Available at:&lt;</a:t>
            </a:r>
            <a:r>
              <a:rPr lang="en-IN" sz="6000" u="sng" dirty="0" smtClean="0">
                <a:hlinkClick r:id="rId7"/>
              </a:rPr>
              <a:t>https://oviva.com/uk/en/https://oviva.com/uk/en/</a:t>
            </a:r>
            <a:r>
              <a:rPr lang="en-IN" sz="6000" dirty="0" smtClean="0"/>
              <a:t>&gt; [Date Accessed: 30 October 2025].</a:t>
            </a:r>
          </a:p>
          <a:p>
            <a:pPr algn="just"/>
            <a:r>
              <a:rPr lang="en-US" sz="6000" dirty="0" smtClean="0"/>
              <a:t>Public Health England (2018). Health matters: Preventing Type 2 Diabetes. [online] GOV.UK. Available at: https://www.gov.uk/government/publications/health-matters-preventing-type-2-diabetes/health-matters-preventing-type-2-diabetes.</a:t>
            </a:r>
            <a:endParaRPr lang="en-GB" sz="6000" dirty="0" smtClean="0"/>
          </a:p>
          <a:p>
            <a:pPr algn="just"/>
            <a:r>
              <a:rPr lang="en-IN" sz="6000" dirty="0" err="1" smtClean="0"/>
              <a:t>Rajani</a:t>
            </a:r>
            <a:r>
              <a:rPr lang="en-IN" sz="6000" dirty="0" smtClean="0"/>
              <a:t>, N.B., </a:t>
            </a:r>
            <a:r>
              <a:rPr lang="en-IN" sz="6000" dirty="0" err="1" smtClean="0"/>
              <a:t>Weth</a:t>
            </a:r>
            <a:r>
              <a:rPr lang="en-IN" sz="6000" dirty="0" smtClean="0"/>
              <a:t>, D., </a:t>
            </a:r>
            <a:r>
              <a:rPr lang="en-IN" sz="6000" dirty="0" err="1" smtClean="0"/>
              <a:t>Mastellos</a:t>
            </a:r>
            <a:r>
              <a:rPr lang="en-IN" sz="6000" dirty="0" smtClean="0"/>
              <a:t>, N. and </a:t>
            </a:r>
            <a:r>
              <a:rPr lang="en-IN" sz="6000" dirty="0" err="1" smtClean="0"/>
              <a:t>Filippidis</a:t>
            </a:r>
            <a:r>
              <a:rPr lang="en-IN" sz="6000" dirty="0" smtClean="0"/>
              <a:t>, F.T., 2019. Use of </a:t>
            </a:r>
            <a:r>
              <a:rPr lang="en-IN" sz="6000" dirty="0" err="1" smtClean="0"/>
              <a:t>gamification</a:t>
            </a:r>
            <a:r>
              <a:rPr lang="en-IN" sz="6000" dirty="0" smtClean="0"/>
              <a:t> strategies and tactics in mobile applications for smoking cessation: a review of the UK mobile app market. </a:t>
            </a:r>
            <a:r>
              <a:rPr lang="en-IN" sz="6000" i="1" dirty="0" smtClean="0"/>
              <a:t>BMJ open</a:t>
            </a:r>
            <a:r>
              <a:rPr lang="en-IN" sz="6000" dirty="0" smtClean="0"/>
              <a:t>, </a:t>
            </a:r>
            <a:r>
              <a:rPr lang="en-IN" sz="6000" i="1" dirty="0" smtClean="0"/>
              <a:t>9</a:t>
            </a:r>
            <a:r>
              <a:rPr lang="en-IN" sz="6000" dirty="0" smtClean="0"/>
              <a:t>(6), p.e027883.</a:t>
            </a:r>
            <a:r>
              <a:rPr lang="en-IN" sz="6000" u="sng" dirty="0" smtClean="0">
                <a:hlinkClick r:id="rId8"/>
              </a:rPr>
              <a:t>https://</a:t>
            </a:r>
            <a:r>
              <a:rPr lang="en-IN" sz="6000" u="sng" dirty="0" err="1" smtClean="0">
                <a:hlinkClick r:id="rId8"/>
              </a:rPr>
              <a:t>bmjopen.bmj.com</a:t>
            </a:r>
            <a:r>
              <a:rPr lang="en-IN" sz="6000" u="sng" dirty="0" smtClean="0">
                <a:hlinkClick r:id="rId8"/>
              </a:rPr>
              <a:t>/content/</a:t>
            </a:r>
            <a:r>
              <a:rPr lang="en-IN" sz="6000" u="sng" dirty="0" err="1" smtClean="0">
                <a:hlinkClick r:id="rId8"/>
              </a:rPr>
              <a:t>bmjopen</a:t>
            </a:r>
            <a:r>
              <a:rPr lang="en-IN" sz="6000" u="sng" dirty="0" smtClean="0">
                <a:hlinkClick r:id="rId8"/>
              </a:rPr>
              <a:t>/9/6/e027883.full.pdf</a:t>
            </a:r>
            <a:endParaRPr lang="en-GB" sz="6000" dirty="0" smtClean="0"/>
          </a:p>
          <a:p>
            <a:pPr algn="just"/>
            <a:r>
              <a:rPr lang="en-IN" sz="6000" dirty="0" err="1" smtClean="0"/>
              <a:t>Soares</a:t>
            </a:r>
            <a:r>
              <a:rPr lang="en-IN" sz="6000" dirty="0" smtClean="0"/>
              <a:t> Andrade, C.A., </a:t>
            </a:r>
            <a:r>
              <a:rPr lang="en-IN" sz="6000" dirty="0" err="1" smtClean="0"/>
              <a:t>Shahin</a:t>
            </a:r>
            <a:r>
              <a:rPr lang="en-IN" sz="6000" dirty="0" smtClean="0"/>
              <a:t>, B., </a:t>
            </a:r>
            <a:r>
              <a:rPr lang="en-IN" sz="6000" dirty="0" err="1" smtClean="0"/>
              <a:t>Dede</a:t>
            </a:r>
            <a:r>
              <a:rPr lang="en-IN" sz="6000" dirty="0" smtClean="0"/>
              <a:t>, O., </a:t>
            </a:r>
            <a:r>
              <a:rPr lang="en-IN" sz="6000" dirty="0" err="1" smtClean="0"/>
              <a:t>Akpeji</a:t>
            </a:r>
            <a:r>
              <a:rPr lang="en-IN" sz="6000" dirty="0" smtClean="0"/>
              <a:t>, A.O., </a:t>
            </a:r>
            <a:r>
              <a:rPr lang="en-IN" sz="6000" dirty="0" err="1" smtClean="0"/>
              <a:t>Ajene</a:t>
            </a:r>
            <a:r>
              <a:rPr lang="en-IN" sz="6000" dirty="0" smtClean="0"/>
              <a:t>, C.L., Albano Israel, F.E. and </a:t>
            </a:r>
            <a:r>
              <a:rPr lang="en-IN" sz="6000" dirty="0" err="1" smtClean="0"/>
              <a:t>Varga</a:t>
            </a:r>
            <a:r>
              <a:rPr lang="en-IN" sz="6000" dirty="0" smtClean="0"/>
              <a:t>, O., 2023. The burden of type 2 diabetes mellitus in states of the European Union and United Kingdom at the national and </a:t>
            </a:r>
            <a:r>
              <a:rPr lang="en-IN" sz="6000" dirty="0" err="1" smtClean="0"/>
              <a:t>subnational</a:t>
            </a:r>
            <a:r>
              <a:rPr lang="en-IN" sz="6000" dirty="0" smtClean="0"/>
              <a:t> levels: A systematic review. </a:t>
            </a:r>
            <a:r>
              <a:rPr lang="en-IN" sz="6000" i="1" dirty="0" smtClean="0"/>
              <a:t>Obesity Reviews</a:t>
            </a:r>
            <a:r>
              <a:rPr lang="en-IN" sz="6000" dirty="0" smtClean="0"/>
              <a:t>, </a:t>
            </a:r>
            <a:r>
              <a:rPr lang="en-IN" sz="6000" i="1" dirty="0" smtClean="0"/>
              <a:t>24</a:t>
            </a:r>
            <a:r>
              <a:rPr lang="en-IN" sz="6000" dirty="0" smtClean="0"/>
              <a:t>(9), p.e13593.</a:t>
            </a:r>
            <a:r>
              <a:rPr lang="en-IN" sz="6000" u="sng" dirty="0" smtClean="0">
                <a:hlinkClick r:id="rId9"/>
              </a:rPr>
              <a:t>https://</a:t>
            </a:r>
            <a:r>
              <a:rPr lang="en-IN" sz="6000" u="sng" dirty="0" err="1" smtClean="0">
                <a:hlinkClick r:id="rId9"/>
              </a:rPr>
              <a:t>onlinelibrary.wiley.com</a:t>
            </a:r>
            <a:r>
              <a:rPr lang="en-IN" sz="6000" u="sng" dirty="0" smtClean="0">
                <a:hlinkClick r:id="rId9"/>
              </a:rPr>
              <a:t>/</a:t>
            </a:r>
            <a:r>
              <a:rPr lang="en-IN" sz="6000" u="sng" dirty="0" err="1" smtClean="0">
                <a:hlinkClick r:id="rId9"/>
              </a:rPr>
              <a:t>doi</a:t>
            </a:r>
            <a:r>
              <a:rPr lang="en-IN" sz="6000" u="sng" dirty="0" smtClean="0">
                <a:hlinkClick r:id="rId9"/>
              </a:rPr>
              <a:t>/</a:t>
            </a:r>
            <a:r>
              <a:rPr lang="en-IN" sz="6000" u="sng" dirty="0" err="1" smtClean="0">
                <a:hlinkClick r:id="rId9"/>
              </a:rPr>
              <a:t>pdfdirect</a:t>
            </a:r>
            <a:r>
              <a:rPr lang="en-IN" sz="6000" u="sng" dirty="0" smtClean="0">
                <a:hlinkClick r:id="rId9"/>
              </a:rPr>
              <a:t>/10.1111/obr.13593</a:t>
            </a:r>
            <a:endParaRPr lang="en-GB" sz="6000" dirty="0" smtClean="0"/>
          </a:p>
          <a:p>
            <a:pPr algn="just"/>
            <a:r>
              <a:rPr lang="en-IN" sz="6000" dirty="0" smtClean="0"/>
              <a:t>Zhang, M., </a:t>
            </a:r>
            <a:r>
              <a:rPr lang="en-IN" sz="6000" dirty="0" err="1" smtClean="0"/>
              <a:t>Wolters</a:t>
            </a:r>
            <a:r>
              <a:rPr lang="en-IN" sz="6000" dirty="0" smtClean="0"/>
              <a:t>, M., </a:t>
            </a:r>
            <a:r>
              <a:rPr lang="en-IN" sz="6000" dirty="0" err="1" smtClean="0"/>
              <a:t>O'connor</a:t>
            </a:r>
            <a:r>
              <a:rPr lang="en-IN" sz="6000" dirty="0" smtClean="0"/>
              <a:t>, S., Wang, Y. and </a:t>
            </a:r>
            <a:r>
              <a:rPr lang="en-IN" sz="6000" dirty="0" err="1" smtClean="0"/>
              <a:t>Doi</a:t>
            </a:r>
            <a:r>
              <a:rPr lang="en-IN" sz="6000" dirty="0" smtClean="0"/>
              <a:t>, L., 2023. Smokers’ user experience of smoking cessation apps: a systematic review. </a:t>
            </a:r>
            <a:r>
              <a:rPr lang="en-IN" sz="6000" i="1" dirty="0" smtClean="0"/>
              <a:t>International journal of medical informatics</a:t>
            </a:r>
            <a:r>
              <a:rPr lang="en-IN" sz="6000" dirty="0" smtClean="0"/>
              <a:t>, </a:t>
            </a:r>
            <a:r>
              <a:rPr lang="en-IN" sz="6000" i="1" dirty="0" smtClean="0"/>
              <a:t>175</a:t>
            </a:r>
            <a:r>
              <a:rPr lang="en-IN" sz="6000" dirty="0" smtClean="0"/>
              <a:t>, p.105069.</a:t>
            </a:r>
            <a:r>
              <a:rPr lang="en-IN" sz="6000" u="sng" dirty="0" smtClean="0">
                <a:hlinkClick r:id="rId10"/>
              </a:rPr>
              <a:t>https://</a:t>
            </a:r>
            <a:r>
              <a:rPr lang="en-IN" sz="6000" u="sng" dirty="0" err="1" smtClean="0">
                <a:hlinkClick r:id="rId10"/>
              </a:rPr>
              <a:t>www.sciencedirect.com</a:t>
            </a:r>
            <a:r>
              <a:rPr lang="en-IN" sz="6000" u="sng" dirty="0" smtClean="0">
                <a:hlinkClick r:id="rId10"/>
              </a:rPr>
              <a:t>/science/article/</a:t>
            </a:r>
            <a:r>
              <a:rPr lang="en-IN" sz="6000" u="sng" dirty="0" err="1" smtClean="0">
                <a:hlinkClick r:id="rId10"/>
              </a:rPr>
              <a:t>pii</a:t>
            </a:r>
            <a:r>
              <a:rPr lang="en-IN" sz="6000" u="sng" dirty="0" smtClean="0">
                <a:hlinkClick r:id="rId10"/>
              </a:rPr>
              <a:t>/S1386505623000874</a:t>
            </a:r>
            <a:endParaRPr lang="en-GB" sz="6000" dirty="0"/>
          </a:p>
        </p:txBody>
      </p:sp>
      <p:pic>
        <p:nvPicPr>
          <p:cNvPr id="5" name="Picture 2"/>
          <p:cNvPicPr>
            <a:picLocks noChangeAspect="1" noChangeArrowheads="1"/>
          </p:cNvPicPr>
          <p:nvPr/>
        </p:nvPicPr>
        <p:blipFill>
          <a:blip r:embed="rId11"/>
          <a:srcRect/>
          <a:stretch>
            <a:fillRect/>
          </a:stretch>
        </p:blipFill>
        <p:spPr bwMode="auto">
          <a:xfrm>
            <a:off x="0" y="1"/>
            <a:ext cx="6786610" cy="5243434"/>
          </a:xfrm>
          <a:prstGeom prst="rect">
            <a:avLst/>
          </a:prstGeom>
          <a:noFill/>
          <a:ln w="9525">
            <a:noFill/>
            <a:miter lim="800000"/>
            <a:headEnd/>
            <a:tailEnd/>
          </a:ln>
          <a:effectLst/>
        </p:spPr>
      </p:pic>
      <p:pic>
        <p:nvPicPr>
          <p:cNvPr id="6" name="Picture 2"/>
          <p:cNvPicPr>
            <a:picLocks noChangeAspect="1" noChangeArrowheads="1"/>
          </p:cNvPicPr>
          <p:nvPr/>
        </p:nvPicPr>
        <p:blipFill>
          <a:blip r:embed="rId11"/>
          <a:srcRect/>
          <a:stretch>
            <a:fillRect/>
          </a:stretch>
        </p:blipFill>
        <p:spPr bwMode="auto">
          <a:xfrm>
            <a:off x="152400" y="152401"/>
            <a:ext cx="6786610" cy="5243434"/>
          </a:xfrm>
          <a:prstGeom prst="rect">
            <a:avLst/>
          </a:prstGeom>
          <a:noFill/>
          <a:ln w="9525">
            <a:noFill/>
            <a:miter lim="800000"/>
            <a:headEnd/>
            <a:tailEnd/>
          </a:ln>
          <a:effectLst/>
        </p:spPr>
      </p:pic>
      <p:pic>
        <p:nvPicPr>
          <p:cNvPr id="7" name="Picture 2"/>
          <p:cNvPicPr>
            <a:picLocks noChangeAspect="1" noChangeArrowheads="1"/>
          </p:cNvPicPr>
          <p:nvPr/>
        </p:nvPicPr>
        <p:blipFill>
          <a:blip r:embed="rId11"/>
          <a:srcRect/>
          <a:stretch>
            <a:fillRect/>
          </a:stretch>
        </p:blipFill>
        <p:spPr bwMode="auto">
          <a:xfrm>
            <a:off x="36090324" y="0"/>
            <a:ext cx="6786610" cy="5243434"/>
          </a:xfrm>
          <a:prstGeom prst="rect">
            <a:avLst/>
          </a:prstGeom>
          <a:noFill/>
          <a:ln w="9525">
            <a:noFill/>
            <a:miter lim="800000"/>
            <a:headEnd/>
            <a:tailEnd/>
          </a:ln>
          <a:effectLst/>
        </p:spPr>
      </p:pic>
    </p:spTree>
    <p:extLst>
      <p:ext uri="{BB962C8B-B14F-4D97-AF65-F5344CB8AC3E}">
        <p14:creationId xmlns="" xmlns:p14="http://schemas.microsoft.com/office/powerpoint/2010/main" val="19657184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RESGUID" val="291f562f-4f61-4b2d-830e-946f410d69d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C3BA6D9A597C94499574A738C4B4AB2" ma:contentTypeVersion="6" ma:contentTypeDescription="Create a new document." ma:contentTypeScope="" ma:versionID="864095e888c9d4a4f9302bb514ca9ae6">
  <xsd:schema xmlns:xsd="http://www.w3.org/2001/XMLSchema" xmlns:xs="http://www.w3.org/2001/XMLSchema" xmlns:p="http://schemas.microsoft.com/office/2006/metadata/properties" xmlns:ns2="beee1e25-f0c0-468d-8715-707dd427572d" xmlns:ns3="3ef6e03d-ed8b-4848-bd3d-a586e5789a52" targetNamespace="http://schemas.microsoft.com/office/2006/metadata/properties" ma:root="true" ma:fieldsID="18ff2b391db6bf91405267d786bbb587" ns2:_="" ns3:_="">
    <xsd:import namespace="beee1e25-f0c0-468d-8715-707dd427572d"/>
    <xsd:import namespace="3ef6e03d-ed8b-4848-bd3d-a586e5789a5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ee1e25-f0c0-468d-8715-707dd42757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ef6e03d-ed8b-4848-bd3d-a586e5789a5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2D66634-7F94-4C9B-A3D5-DC8F7FC4C2BC}">
  <ds:schemaRefs>
    <ds:schemaRef ds:uri="http://schemas.microsoft.com/sharepoint/v3/contenttype/forms"/>
  </ds:schemaRefs>
</ds:datastoreItem>
</file>

<file path=customXml/itemProps2.xml><?xml version="1.0" encoding="utf-8"?>
<ds:datastoreItem xmlns:ds="http://schemas.openxmlformats.org/officeDocument/2006/customXml" ds:itemID="{2A5906F1-CFB8-48BE-ADFD-33057E35F45E}">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505CBC7E-B49C-4190-8C8A-0BFB6A0E65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eee1e25-f0c0-468d-8715-707dd427572d"/>
    <ds:schemaRef ds:uri="3ef6e03d-ed8b-4848-bd3d-a586e5789a5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4481</TotalTime>
  <Words>1195</Words>
  <Application>Microsoft Office PowerPoint</Application>
  <PresentationFormat>Custom</PresentationFormat>
  <Paragraphs>54</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Slide 1</vt:lpstr>
      <vt:lpstr>Reference list</vt:lpstr>
    </vt:vector>
  </TitlesOfParts>
  <Company>Genigraphics 800.790.4001</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Poster 36 x 48 - A</dc:title>
  <dc:creator>Genigraphics 800.790.4001</dc:creator>
  <dc:description>To order poster prints visit us at www.genigraphics.com</dc:description>
  <cp:lastModifiedBy>USER</cp:lastModifiedBy>
  <cp:revision>99</cp:revision>
  <dcterms:created xsi:type="dcterms:W3CDTF">2008-05-03T03:01:56Z</dcterms:created>
  <dcterms:modified xsi:type="dcterms:W3CDTF">2025-10-30T15:51:09Z</dcterms:modified>
</cp:coreProperties>
</file>