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8" r:id="rId8"/>
    <p:sldId id="258" r:id="rId9"/>
    <p:sldId id="266" r:id="rId10"/>
    <p:sldId id="269" r:id="rId11"/>
    <p:sldId id="264"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5" d="100"/>
          <a:sy n="65" d="100"/>
        </p:scale>
        <p:origin x="6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0569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3396263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5617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16592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1363982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768599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1022964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6C9F737-93F7-4BCA-A9BB-3666C4BEFF6C}" type="datetimeFigureOut">
              <a:rPr lang="en-GB" smtClean="0"/>
              <a:pPr/>
              <a:t>14/03/2017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6ECA930-41E4-4ABA-8786-E95FB01A2DE5}"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1179832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392275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3453478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C9F737-93F7-4BCA-A9BB-3666C4BEFF6C}" type="datetimeFigureOut">
              <a:rPr lang="en-GB" smtClean="0"/>
              <a:pPr/>
              <a:t>14/03/2017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CA930-41E4-4ABA-8786-E95FB01A2DE5}" type="slidenum">
              <a:rPr lang="en-GB" smtClean="0"/>
              <a:pPr/>
              <a:t>‹#›</a:t>
            </a:fld>
            <a:endParaRPr lang="en-GB"/>
          </a:p>
        </p:txBody>
      </p:sp>
    </p:spTree>
    <p:extLst>
      <p:ext uri="{BB962C8B-B14F-4D97-AF65-F5344CB8AC3E}">
        <p14:creationId xmlns:p14="http://schemas.microsoft.com/office/powerpoint/2010/main" val="2935667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6C9F737-93F7-4BCA-A9BB-3666C4BEFF6C}" type="datetimeFigureOut">
              <a:rPr lang="en-GB" smtClean="0"/>
              <a:pPr/>
              <a:t>14/03/2017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6ECA930-41E4-4ABA-8786-E95FB01A2DE5}"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324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normAutofit/>
          </a:bodyPr>
          <a:lstStyle/>
          <a:p>
            <a:r>
              <a:rPr lang="en-GB" sz="3200" b="1" dirty="0" smtClean="0"/>
              <a:t>Heroes: </a:t>
            </a:r>
            <a:r>
              <a:rPr lang="en-GB" sz="3200" b="1" dirty="0" err="1" smtClean="0"/>
              <a:t>aeneas</a:t>
            </a:r>
            <a:endParaRPr lang="en-GB" sz="3200" b="1" dirty="0"/>
          </a:p>
        </p:txBody>
      </p:sp>
      <p:sp>
        <p:nvSpPr>
          <p:cNvPr id="4" name="TextBox 3"/>
          <p:cNvSpPr txBox="1"/>
          <p:nvPr/>
        </p:nvSpPr>
        <p:spPr>
          <a:xfrm>
            <a:off x="8834908" y="4905089"/>
            <a:ext cx="2923504" cy="92333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rgbClr val="000000"/>
                </a:solidFill>
              </a:rPr>
              <a:t>Classical Mythology and Art</a:t>
            </a:r>
          </a:p>
          <a:p>
            <a:r>
              <a:rPr lang="en-GB" dirty="0">
                <a:solidFill>
                  <a:srgbClr val="000000"/>
                </a:solidFill>
              </a:rPr>
              <a:t>Week 7</a:t>
            </a:r>
          </a:p>
          <a:p>
            <a:r>
              <a:rPr lang="en-GB" dirty="0">
                <a:solidFill>
                  <a:srgbClr val="000000"/>
                </a:solidFill>
              </a:rPr>
              <a:t>Dr Catherine </a:t>
            </a:r>
            <a:r>
              <a:rPr lang="en-GB" dirty="0" err="1">
                <a:solidFill>
                  <a:srgbClr val="000000"/>
                </a:solidFill>
              </a:rPr>
              <a:t>Rozier</a:t>
            </a:r>
            <a:endParaRPr lang="en-GB" dirty="0">
              <a:solidFill>
                <a:srgbClr val="000000"/>
              </a:solidFill>
            </a:endParaRPr>
          </a:p>
        </p:txBody>
      </p:sp>
      <p:pic>
        <p:nvPicPr>
          <p:cNvPr id="7" name="Picture 6"/>
          <p:cNvPicPr>
            <a:picLocks noChangeAspect="1"/>
          </p:cNvPicPr>
          <p:nvPr/>
        </p:nvPicPr>
        <p:blipFill rotWithShape="1">
          <a:blip r:embed="rId2"/>
          <a:srcRect t="9975" b="34982"/>
          <a:stretch/>
        </p:blipFill>
        <p:spPr>
          <a:xfrm>
            <a:off x="2187691" y="206062"/>
            <a:ext cx="7620000" cy="3198120"/>
          </a:xfrm>
          <a:prstGeom prst="rect">
            <a:avLst/>
          </a:prstGeom>
        </p:spPr>
      </p:pic>
    </p:spTree>
    <p:extLst>
      <p:ext uri="{BB962C8B-B14F-4D97-AF65-F5344CB8AC3E}">
        <p14:creationId xmlns:p14="http://schemas.microsoft.com/office/powerpoint/2010/main" val="21741213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a different kind of hero</a:t>
            </a:r>
            <a:endParaRPr lang="en-GB" dirty="0"/>
          </a:p>
        </p:txBody>
      </p:sp>
      <p:sp>
        <p:nvSpPr>
          <p:cNvPr id="3" name="Content Placeholder 2"/>
          <p:cNvSpPr>
            <a:spLocks noGrp="1"/>
          </p:cNvSpPr>
          <p:nvPr>
            <p:ph idx="1"/>
          </p:nvPr>
        </p:nvSpPr>
        <p:spPr>
          <a:xfrm>
            <a:off x="1097279" y="1845734"/>
            <a:ext cx="10416433" cy="4023360"/>
          </a:xfrm>
        </p:spPr>
        <p:txBody>
          <a:bodyPr>
            <a:normAutofit/>
          </a:bodyPr>
          <a:lstStyle/>
          <a:p>
            <a:pPr>
              <a:buFont typeface="Wingdings" panose="05000000000000000000" pitchFamily="2" charset="2"/>
              <a:buChar char="Ø"/>
            </a:pPr>
            <a:r>
              <a:rPr lang="en-GB" sz="3600" dirty="0" smtClean="0"/>
              <a:t>In Greek literature: </a:t>
            </a:r>
            <a:r>
              <a:rPr lang="en-GB" sz="3600" i="1" dirty="0" smtClean="0"/>
              <a:t>Homeric Hymn to Aphrodite</a:t>
            </a:r>
            <a:r>
              <a:rPr lang="en-GB" sz="3600" dirty="0" smtClean="0"/>
              <a:t>, Homer </a:t>
            </a:r>
            <a:r>
              <a:rPr lang="en-GB" sz="3600" i="1" dirty="0" smtClean="0"/>
              <a:t>Iliad</a:t>
            </a:r>
            <a:r>
              <a:rPr lang="en-GB" sz="3600" dirty="0" smtClean="0"/>
              <a:t>.</a:t>
            </a:r>
          </a:p>
          <a:p>
            <a:pPr>
              <a:buFont typeface="Wingdings" panose="05000000000000000000" pitchFamily="2" charset="2"/>
              <a:buChar char="Ø"/>
            </a:pPr>
            <a:r>
              <a:rPr lang="en-GB" sz="3600" dirty="0" smtClean="0"/>
              <a:t>In Roman literature: Virgil </a:t>
            </a:r>
            <a:r>
              <a:rPr lang="en-GB" sz="3600" i="1" dirty="0" smtClean="0"/>
              <a:t>Aeneid.</a:t>
            </a:r>
          </a:p>
          <a:p>
            <a:pPr>
              <a:buFont typeface="Wingdings" panose="05000000000000000000" pitchFamily="2" charset="2"/>
              <a:buChar char="Ø"/>
            </a:pPr>
            <a:r>
              <a:rPr lang="en-GB" sz="3600" dirty="0" smtClean="0"/>
              <a:t>Links to contemporary Roman society.</a:t>
            </a:r>
          </a:p>
          <a:p>
            <a:pPr>
              <a:buFont typeface="Wingdings" panose="05000000000000000000" pitchFamily="2" charset="2"/>
              <a:buChar char="Ø"/>
            </a:pPr>
            <a:r>
              <a:rPr lang="en-GB" sz="3600" dirty="0" smtClean="0"/>
              <a:t>Later traditions.</a:t>
            </a:r>
          </a:p>
          <a:p>
            <a:pPr>
              <a:buFont typeface="Wingdings" panose="05000000000000000000" pitchFamily="2" charset="2"/>
              <a:buChar char="Ø"/>
            </a:pPr>
            <a:r>
              <a:rPr lang="en-GB" sz="3600" dirty="0" smtClean="0"/>
              <a:t>Modern depictions.</a:t>
            </a:r>
            <a:endParaRPr lang="en-GB" sz="3600" dirty="0"/>
          </a:p>
        </p:txBody>
      </p:sp>
    </p:spTree>
    <p:extLst>
      <p:ext uri="{BB962C8B-B14F-4D97-AF65-F5344CB8AC3E}">
        <p14:creationId xmlns:p14="http://schemas.microsoft.com/office/powerpoint/2010/main" val="19876766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in Greek literature</a:t>
            </a:r>
            <a:endParaRPr lang="en-GB" dirty="0"/>
          </a:p>
        </p:txBody>
      </p:sp>
      <p:sp>
        <p:nvSpPr>
          <p:cNvPr id="3" name="Content Placeholder 2"/>
          <p:cNvSpPr>
            <a:spLocks noGrp="1"/>
          </p:cNvSpPr>
          <p:nvPr>
            <p:ph idx="1"/>
          </p:nvPr>
        </p:nvSpPr>
        <p:spPr/>
        <p:txBody>
          <a:bodyPr>
            <a:noAutofit/>
          </a:bodyPr>
          <a:lstStyle/>
          <a:p>
            <a:pPr>
              <a:buFont typeface="Wingdings" panose="05000000000000000000" pitchFamily="2" charset="2"/>
              <a:buChar char="§"/>
            </a:pPr>
            <a:r>
              <a:rPr lang="en-GB" sz="3200" dirty="0" smtClean="0"/>
              <a:t>Story of Aphrodite and Anchises told in </a:t>
            </a:r>
            <a:r>
              <a:rPr lang="en-GB" sz="3200" i="1" dirty="0" smtClean="0"/>
              <a:t>Homeric Hymn to Aphrodite;</a:t>
            </a:r>
            <a:r>
              <a:rPr lang="en-GB" sz="3200" dirty="0" smtClean="0"/>
              <a:t> Aeneas is the very last of the demi-gods to be born.</a:t>
            </a:r>
          </a:p>
          <a:p>
            <a:pPr>
              <a:buFont typeface="Wingdings" panose="05000000000000000000" pitchFamily="2" charset="2"/>
              <a:buChar char="§"/>
            </a:pPr>
            <a:endParaRPr lang="en-GB" sz="3200" dirty="0" smtClean="0"/>
          </a:p>
          <a:p>
            <a:pPr>
              <a:buFont typeface="Wingdings" panose="05000000000000000000" pitchFamily="2" charset="2"/>
              <a:buChar char="§"/>
            </a:pPr>
            <a:r>
              <a:rPr lang="en-GB" sz="3200" dirty="0" smtClean="0"/>
              <a:t>Aeneas appears in the </a:t>
            </a:r>
            <a:r>
              <a:rPr lang="en-GB" sz="3200" i="1" dirty="0" smtClean="0"/>
              <a:t>Iliad </a:t>
            </a:r>
            <a:r>
              <a:rPr lang="en-GB" sz="3200" dirty="0" smtClean="0"/>
              <a:t>as a competent warrior, with a close relationship with Aphrodite and Poseidon; he is not as great in battle as his brother Hector and is nearly killed by Achilles; it is already fated that he will survive the war to continue the Trojan bloodline.</a:t>
            </a:r>
            <a:endParaRPr lang="en-GB" sz="3200" dirty="0"/>
          </a:p>
        </p:txBody>
      </p:sp>
    </p:spTree>
    <p:extLst>
      <p:ext uri="{BB962C8B-B14F-4D97-AF65-F5344CB8AC3E}">
        <p14:creationId xmlns:p14="http://schemas.microsoft.com/office/powerpoint/2010/main" val="309017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Virgil’s </a:t>
            </a:r>
            <a:r>
              <a:rPr lang="en-GB" i="1" dirty="0" smtClean="0"/>
              <a:t>Aeneid</a:t>
            </a:r>
            <a:endParaRPr lang="en-GB" dirty="0"/>
          </a:p>
        </p:txBody>
      </p:sp>
      <p:sp>
        <p:nvSpPr>
          <p:cNvPr id="3" name="Content Placeholder 2"/>
          <p:cNvSpPr>
            <a:spLocks noGrp="1"/>
          </p:cNvSpPr>
          <p:nvPr>
            <p:ph idx="1"/>
          </p:nvPr>
        </p:nvSpPr>
        <p:spPr>
          <a:xfrm>
            <a:off x="489397" y="1845733"/>
            <a:ext cx="10666283" cy="4516429"/>
          </a:xfrm>
        </p:spPr>
        <p:txBody>
          <a:bodyPr>
            <a:normAutofit lnSpcReduction="10000"/>
          </a:bodyPr>
          <a:lstStyle/>
          <a:p>
            <a:pPr>
              <a:buFont typeface="Wingdings" panose="05000000000000000000" pitchFamily="2" charset="2"/>
              <a:buChar char="§"/>
            </a:pPr>
            <a:r>
              <a:rPr lang="en-GB" sz="3200" dirty="0" smtClean="0"/>
              <a:t>Tells the story of Aeneas’ escape from Troy with his father and son; his travels around the Mediterranean, including a trip to the underworld and delay in Carthage with Dido; his arrival in Italy and defeat of current leaders; his founding of a new city which would become Rome.</a:t>
            </a:r>
          </a:p>
          <a:p>
            <a:pPr>
              <a:buFont typeface="Wingdings" panose="05000000000000000000" pitchFamily="2" charset="2"/>
              <a:buChar char="§"/>
            </a:pPr>
            <a:r>
              <a:rPr lang="en-GB" sz="3200" dirty="0" smtClean="0"/>
              <a:t>The first half of the poem imitates the </a:t>
            </a:r>
            <a:r>
              <a:rPr lang="en-GB" sz="3200" i="1" dirty="0" smtClean="0"/>
              <a:t>Odyssey</a:t>
            </a:r>
            <a:r>
              <a:rPr lang="en-GB" sz="3200" dirty="0" smtClean="0"/>
              <a:t>, and the second half imitates the </a:t>
            </a:r>
            <a:r>
              <a:rPr lang="en-GB" sz="3200" i="1" dirty="0" smtClean="0"/>
              <a:t>Iliad</a:t>
            </a:r>
            <a:r>
              <a:rPr lang="en-GB" sz="3200" dirty="0" smtClean="0"/>
              <a:t>, so that Aeneas is shown to incorporate the best features of both Homeric heroes.</a:t>
            </a:r>
          </a:p>
          <a:p>
            <a:pPr>
              <a:buFont typeface="Wingdings" panose="05000000000000000000" pitchFamily="2" charset="2"/>
              <a:buChar char="§"/>
            </a:pPr>
            <a:r>
              <a:rPr lang="en-GB" sz="3200" dirty="0" smtClean="0"/>
              <a:t>Aeneas’ most common epithet is </a:t>
            </a:r>
            <a:r>
              <a:rPr lang="en-GB" sz="3200" i="1" dirty="0" err="1" smtClean="0"/>
              <a:t>pius</a:t>
            </a:r>
            <a:r>
              <a:rPr lang="en-GB" sz="3200" dirty="0" smtClean="0"/>
              <a:t>, meaning righteous, dutiful, and honouring the gods.</a:t>
            </a:r>
            <a:endParaRPr lang="en-GB" sz="3200" dirty="0"/>
          </a:p>
        </p:txBody>
      </p:sp>
    </p:spTree>
    <p:extLst>
      <p:ext uri="{BB962C8B-B14F-4D97-AF65-F5344CB8AC3E}">
        <p14:creationId xmlns:p14="http://schemas.microsoft.com/office/powerpoint/2010/main" val="2600491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and Roman society</a:t>
            </a:r>
            <a:endParaRPr lang="en-GB" dirty="0"/>
          </a:p>
        </p:txBody>
      </p:sp>
      <p:sp>
        <p:nvSpPr>
          <p:cNvPr id="3" name="Content Placeholder 2"/>
          <p:cNvSpPr>
            <a:spLocks noGrp="1"/>
          </p:cNvSpPr>
          <p:nvPr>
            <p:ph idx="1"/>
          </p:nvPr>
        </p:nvSpPr>
        <p:spPr>
          <a:xfrm>
            <a:off x="144243" y="1897152"/>
            <a:ext cx="8470069" cy="4023360"/>
          </a:xfrm>
        </p:spPr>
        <p:txBody>
          <a:bodyPr>
            <a:normAutofit/>
          </a:bodyPr>
          <a:lstStyle/>
          <a:p>
            <a:pPr>
              <a:buFont typeface="Wingdings" panose="05000000000000000000" pitchFamily="2" charset="2"/>
              <a:buChar char="§"/>
            </a:pPr>
            <a:r>
              <a:rPr lang="en-GB" sz="3200" dirty="0" smtClean="0"/>
              <a:t>The </a:t>
            </a:r>
            <a:r>
              <a:rPr lang="en-GB" sz="3200" i="1" dirty="0" smtClean="0"/>
              <a:t>Aeneid </a:t>
            </a:r>
            <a:r>
              <a:rPr lang="en-GB" sz="3200" dirty="0" smtClean="0"/>
              <a:t>was commissioned to glorify the reign of Augustus, Rome’s first emperor.</a:t>
            </a:r>
          </a:p>
          <a:p>
            <a:pPr>
              <a:buFont typeface="Wingdings" panose="05000000000000000000" pitchFamily="2" charset="2"/>
              <a:buChar char="§"/>
            </a:pPr>
            <a:r>
              <a:rPr lang="en-GB" sz="3200" dirty="0" smtClean="0"/>
              <a:t>Augustus claimed to be related to Aeneas through his adopted father Julius Caesar, and therefore to Venus herself.</a:t>
            </a:r>
          </a:p>
          <a:p>
            <a:pPr>
              <a:buFont typeface="Wingdings" panose="05000000000000000000" pitchFamily="2" charset="2"/>
              <a:buChar char="§"/>
            </a:pPr>
            <a:r>
              <a:rPr lang="en-GB" sz="3200" dirty="0" smtClean="0"/>
              <a:t>Augustus had a image of piety, restraint and humility, which Aeneas reflected well.</a:t>
            </a:r>
          </a:p>
          <a:p>
            <a:pPr>
              <a:buFont typeface="Wingdings" panose="05000000000000000000" pitchFamily="2" charset="2"/>
              <a:buChar char="§"/>
            </a:pPr>
            <a:endParaRPr lang="en-GB" sz="3200" dirty="0"/>
          </a:p>
        </p:txBody>
      </p:sp>
      <p:pic>
        <p:nvPicPr>
          <p:cNvPr id="4" name="Picture 3"/>
          <p:cNvPicPr>
            <a:picLocks noChangeAspect="1"/>
          </p:cNvPicPr>
          <p:nvPr/>
        </p:nvPicPr>
        <p:blipFill>
          <a:blip r:embed="rId2"/>
          <a:stretch>
            <a:fillRect/>
          </a:stretch>
        </p:blipFill>
        <p:spPr>
          <a:xfrm>
            <a:off x="8614312" y="115911"/>
            <a:ext cx="3466071" cy="6614294"/>
          </a:xfrm>
          <a:prstGeom prst="rect">
            <a:avLst/>
          </a:prstGeom>
        </p:spPr>
      </p:pic>
      <p:sp>
        <p:nvSpPr>
          <p:cNvPr id="5" name="TextBox 4"/>
          <p:cNvSpPr txBox="1"/>
          <p:nvPr/>
        </p:nvSpPr>
        <p:spPr>
          <a:xfrm>
            <a:off x="4483510" y="115911"/>
            <a:ext cx="4026309" cy="40011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smtClean="0"/>
              <a:t>Augustus as Pontifex Maximus, 12BC</a:t>
            </a:r>
            <a:endParaRPr lang="en-GB" sz="2000" dirty="0"/>
          </a:p>
        </p:txBody>
      </p:sp>
    </p:spTree>
    <p:extLst>
      <p:ext uri="{BB962C8B-B14F-4D97-AF65-F5344CB8AC3E}">
        <p14:creationId xmlns:p14="http://schemas.microsoft.com/office/powerpoint/2010/main" val="3415032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2653" y="300269"/>
            <a:ext cx="5029200" cy="1437091"/>
          </a:xfrm>
        </p:spPr>
        <p:style>
          <a:lnRef idx="2">
            <a:schemeClr val="accent1"/>
          </a:lnRef>
          <a:fillRef idx="1">
            <a:schemeClr val="lt1"/>
          </a:fillRef>
          <a:effectRef idx="0">
            <a:schemeClr val="accent1"/>
          </a:effectRef>
          <a:fontRef idx="minor">
            <a:schemeClr val="dk1"/>
          </a:fontRef>
        </p:style>
        <p:txBody>
          <a:bodyPr>
            <a:normAutofit/>
          </a:bodyPr>
          <a:lstStyle/>
          <a:p>
            <a:r>
              <a:rPr lang="en-GB" sz="3200" dirty="0" smtClean="0"/>
              <a:t>Attic black-figure amphora</a:t>
            </a:r>
          </a:p>
          <a:p>
            <a:r>
              <a:rPr lang="en-GB" sz="3200" dirty="0" smtClean="0"/>
              <a:t>c. 490-480 BC</a:t>
            </a:r>
            <a:endParaRPr lang="en-GB" sz="3200" dirty="0"/>
          </a:p>
        </p:txBody>
      </p:sp>
      <p:pic>
        <p:nvPicPr>
          <p:cNvPr id="4" name="Picture 3"/>
          <p:cNvPicPr>
            <a:picLocks noChangeAspect="1"/>
          </p:cNvPicPr>
          <p:nvPr/>
        </p:nvPicPr>
        <p:blipFill rotWithShape="1">
          <a:blip r:embed="rId2"/>
          <a:srcRect l="25781" t="11503" r="22298" b="8525"/>
          <a:stretch/>
        </p:blipFill>
        <p:spPr>
          <a:xfrm>
            <a:off x="7456868" y="80360"/>
            <a:ext cx="4134119" cy="6359078"/>
          </a:xfrm>
          <a:prstGeom prst="rect">
            <a:avLst/>
          </a:prstGeom>
        </p:spPr>
      </p:pic>
      <p:pic>
        <p:nvPicPr>
          <p:cNvPr id="5" name="Picture 4"/>
          <p:cNvPicPr>
            <a:picLocks noChangeAspect="1"/>
          </p:cNvPicPr>
          <p:nvPr/>
        </p:nvPicPr>
        <p:blipFill rotWithShape="1">
          <a:blip r:embed="rId3"/>
          <a:srcRect l="3471" t="30505" r="6482" b="33240"/>
          <a:stretch/>
        </p:blipFill>
        <p:spPr>
          <a:xfrm>
            <a:off x="5331853" y="1737360"/>
            <a:ext cx="6606862" cy="4092141"/>
          </a:xfrm>
          <a:prstGeom prst="rect">
            <a:avLst/>
          </a:prstGeom>
        </p:spPr>
      </p:pic>
    </p:spTree>
    <p:extLst>
      <p:ext uri="{BB962C8B-B14F-4D97-AF65-F5344CB8AC3E}">
        <p14:creationId xmlns:p14="http://schemas.microsoft.com/office/powerpoint/2010/main" val="36045299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185" y="286603"/>
            <a:ext cx="4131542" cy="1902806"/>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sz="3600" dirty="0" smtClean="0"/>
              <a:t>Terracotta figurine</a:t>
            </a:r>
          </a:p>
          <a:p>
            <a:r>
              <a:rPr lang="en-GB" sz="3600" dirty="0" smtClean="0"/>
              <a:t>Pompeii</a:t>
            </a:r>
          </a:p>
          <a:p>
            <a:r>
              <a:rPr lang="en-GB" sz="3600" dirty="0"/>
              <a:t>1</a:t>
            </a:r>
            <a:r>
              <a:rPr lang="en-GB" sz="3600" dirty="0" smtClean="0"/>
              <a:t>st century AD</a:t>
            </a:r>
            <a:endParaRPr lang="en-GB" sz="3600" dirty="0"/>
          </a:p>
        </p:txBody>
      </p:sp>
      <p:pic>
        <p:nvPicPr>
          <p:cNvPr id="5" name="Picture 4"/>
          <p:cNvPicPr>
            <a:picLocks noChangeAspect="1"/>
          </p:cNvPicPr>
          <p:nvPr/>
        </p:nvPicPr>
        <p:blipFill>
          <a:blip r:embed="rId2"/>
          <a:stretch>
            <a:fillRect/>
          </a:stretch>
        </p:blipFill>
        <p:spPr>
          <a:xfrm>
            <a:off x="6449050" y="103032"/>
            <a:ext cx="4706630" cy="6506916"/>
          </a:xfrm>
          <a:prstGeom prst="rect">
            <a:avLst/>
          </a:prstGeom>
        </p:spPr>
      </p:pic>
    </p:spTree>
    <p:extLst>
      <p:ext uri="{BB962C8B-B14F-4D97-AF65-F5344CB8AC3E}">
        <p14:creationId xmlns:p14="http://schemas.microsoft.com/office/powerpoint/2010/main" val="38031760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3185" y="286603"/>
            <a:ext cx="4131542" cy="1902806"/>
          </a:xfrm>
        </p:spPr>
        <p:style>
          <a:lnRef idx="2">
            <a:schemeClr val="accent1"/>
          </a:lnRef>
          <a:fillRef idx="1">
            <a:schemeClr val="lt1"/>
          </a:fillRef>
          <a:effectRef idx="0">
            <a:schemeClr val="accent1"/>
          </a:effectRef>
          <a:fontRef idx="minor">
            <a:schemeClr val="dk1"/>
          </a:fontRef>
        </p:style>
        <p:txBody>
          <a:bodyPr>
            <a:normAutofit/>
          </a:bodyPr>
          <a:lstStyle/>
          <a:p>
            <a:r>
              <a:rPr lang="en-GB" sz="3600" dirty="0" smtClean="0"/>
              <a:t>Bronze coin</a:t>
            </a:r>
          </a:p>
          <a:p>
            <a:r>
              <a:rPr lang="en-GB" sz="3600" dirty="0" smtClean="0"/>
              <a:t>c.160-170 AD</a:t>
            </a:r>
            <a:endParaRPr lang="en-GB" sz="3600" dirty="0"/>
          </a:p>
        </p:txBody>
      </p:sp>
      <p:pic>
        <p:nvPicPr>
          <p:cNvPr id="4" name="Picture 3"/>
          <p:cNvPicPr>
            <a:picLocks noChangeAspect="1"/>
          </p:cNvPicPr>
          <p:nvPr/>
        </p:nvPicPr>
        <p:blipFill>
          <a:blip r:embed="rId2"/>
          <a:stretch>
            <a:fillRect/>
          </a:stretch>
        </p:blipFill>
        <p:spPr>
          <a:xfrm>
            <a:off x="3397340" y="540913"/>
            <a:ext cx="8652993" cy="5754240"/>
          </a:xfrm>
          <a:prstGeom prst="rect">
            <a:avLst/>
          </a:prstGeom>
        </p:spPr>
      </p:pic>
    </p:spTree>
    <p:extLst>
      <p:ext uri="{BB962C8B-B14F-4D97-AF65-F5344CB8AC3E}">
        <p14:creationId xmlns:p14="http://schemas.microsoft.com/office/powerpoint/2010/main" val="40715896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185" y="286603"/>
            <a:ext cx="4131542" cy="1902806"/>
          </a:xfrm>
        </p:spPr>
        <p:style>
          <a:lnRef idx="2">
            <a:schemeClr val="accent1"/>
          </a:lnRef>
          <a:fillRef idx="1">
            <a:schemeClr val="lt1"/>
          </a:fillRef>
          <a:effectRef idx="0">
            <a:schemeClr val="accent1"/>
          </a:effectRef>
          <a:fontRef idx="minor">
            <a:schemeClr val="dk1"/>
          </a:fontRef>
        </p:style>
        <p:txBody>
          <a:bodyPr>
            <a:normAutofit/>
          </a:bodyPr>
          <a:lstStyle/>
          <a:p>
            <a:r>
              <a:rPr lang="en-GB" sz="3600" dirty="0" smtClean="0"/>
              <a:t>Fresco from Pompeii</a:t>
            </a:r>
          </a:p>
          <a:p>
            <a:r>
              <a:rPr lang="en-GB" sz="3600" dirty="0" smtClean="0"/>
              <a:t>c.10BC – 45 AD</a:t>
            </a:r>
            <a:endParaRPr lang="en-GB" sz="3600" dirty="0"/>
          </a:p>
        </p:txBody>
      </p:sp>
      <p:pic>
        <p:nvPicPr>
          <p:cNvPr id="5" name="Picture 4"/>
          <p:cNvPicPr>
            <a:picLocks noChangeAspect="1"/>
          </p:cNvPicPr>
          <p:nvPr/>
        </p:nvPicPr>
        <p:blipFill rotWithShape="1">
          <a:blip r:embed="rId2"/>
          <a:srcRect b="11747"/>
          <a:stretch/>
        </p:blipFill>
        <p:spPr>
          <a:xfrm>
            <a:off x="5615189" y="151768"/>
            <a:ext cx="5611835" cy="6603523"/>
          </a:xfrm>
          <a:prstGeom prst="rect">
            <a:avLst/>
          </a:prstGeom>
        </p:spPr>
      </p:pic>
    </p:spTree>
    <p:extLst>
      <p:ext uri="{BB962C8B-B14F-4D97-AF65-F5344CB8AC3E}">
        <p14:creationId xmlns:p14="http://schemas.microsoft.com/office/powerpoint/2010/main" val="18368253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3185" y="286603"/>
            <a:ext cx="4131542" cy="1902806"/>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smtClean="0"/>
              <a:t>A modern example:</a:t>
            </a:r>
          </a:p>
          <a:p>
            <a:r>
              <a:rPr lang="en-GB" sz="3600" dirty="0" smtClean="0"/>
              <a:t>Bernini, 1618-1619</a:t>
            </a:r>
            <a:endParaRPr lang="en-GB" sz="3600" dirty="0"/>
          </a:p>
        </p:txBody>
      </p:sp>
      <p:pic>
        <p:nvPicPr>
          <p:cNvPr id="2" name="Picture 1"/>
          <p:cNvPicPr>
            <a:picLocks noChangeAspect="1"/>
          </p:cNvPicPr>
          <p:nvPr/>
        </p:nvPicPr>
        <p:blipFill>
          <a:blip r:embed="rId2"/>
          <a:stretch>
            <a:fillRect/>
          </a:stretch>
        </p:blipFill>
        <p:spPr>
          <a:xfrm>
            <a:off x="8247510" y="0"/>
            <a:ext cx="3498023" cy="6934407"/>
          </a:xfrm>
          <a:prstGeom prst="rect">
            <a:avLst/>
          </a:prstGeom>
        </p:spPr>
      </p:pic>
      <p:pic>
        <p:nvPicPr>
          <p:cNvPr id="4" name="Picture 3"/>
          <p:cNvPicPr>
            <a:picLocks noChangeAspect="1"/>
          </p:cNvPicPr>
          <p:nvPr/>
        </p:nvPicPr>
        <p:blipFill>
          <a:blip r:embed="rId3"/>
          <a:stretch>
            <a:fillRect/>
          </a:stretch>
        </p:blipFill>
        <p:spPr>
          <a:xfrm>
            <a:off x="3787542" y="1238006"/>
            <a:ext cx="4762500" cy="4953000"/>
          </a:xfrm>
          <a:prstGeom prst="rect">
            <a:avLst/>
          </a:prstGeom>
        </p:spPr>
      </p:pic>
      <p:pic>
        <p:nvPicPr>
          <p:cNvPr id="6" name="Picture 5"/>
          <p:cNvPicPr>
            <a:picLocks noChangeAspect="1"/>
          </p:cNvPicPr>
          <p:nvPr/>
        </p:nvPicPr>
        <p:blipFill>
          <a:blip r:embed="rId4"/>
          <a:stretch>
            <a:fillRect/>
          </a:stretch>
        </p:blipFill>
        <p:spPr>
          <a:xfrm>
            <a:off x="363185" y="1988386"/>
            <a:ext cx="3424357" cy="4202620"/>
          </a:xfrm>
          <a:prstGeom prst="rect">
            <a:avLst/>
          </a:prstGeom>
        </p:spPr>
      </p:pic>
    </p:spTree>
    <p:extLst>
      <p:ext uri="{BB962C8B-B14F-4D97-AF65-F5344CB8AC3E}">
        <p14:creationId xmlns:p14="http://schemas.microsoft.com/office/powerpoint/2010/main" val="419143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in later tradition</a:t>
            </a:r>
            <a:endParaRPr lang="en-GB" dirty="0"/>
          </a:p>
        </p:txBody>
      </p:sp>
      <p:sp>
        <p:nvSpPr>
          <p:cNvPr id="3" name="Content Placeholder 2"/>
          <p:cNvSpPr>
            <a:spLocks noGrp="1"/>
          </p:cNvSpPr>
          <p:nvPr>
            <p:ph idx="1"/>
          </p:nvPr>
        </p:nvSpPr>
        <p:spPr>
          <a:xfrm>
            <a:off x="631065" y="1845734"/>
            <a:ext cx="10524615" cy="4400520"/>
          </a:xfrm>
        </p:spPr>
        <p:txBody>
          <a:bodyPr>
            <a:normAutofit/>
          </a:bodyPr>
          <a:lstStyle/>
          <a:p>
            <a:pPr>
              <a:buFont typeface="Wingdings" panose="05000000000000000000" pitchFamily="2" charset="2"/>
              <a:buChar char="§"/>
            </a:pPr>
            <a:r>
              <a:rPr lang="en-GB" sz="3200" dirty="0" smtClean="0"/>
              <a:t>In the </a:t>
            </a:r>
            <a:r>
              <a:rPr lang="en-GB" sz="3200" i="1" dirty="0" smtClean="0"/>
              <a:t>Inferno</a:t>
            </a:r>
            <a:r>
              <a:rPr lang="en-GB" sz="3200" dirty="0" smtClean="0"/>
              <a:t>, Dante casts Virgil as his guide on his trip to hell; Virgil is depicted as the greatest of all poets, virtuous and wise.</a:t>
            </a:r>
            <a:endParaRPr lang="en-GB" sz="3200" dirty="0"/>
          </a:p>
          <a:p>
            <a:pPr>
              <a:buFont typeface="Wingdings" panose="05000000000000000000" pitchFamily="2" charset="2"/>
              <a:buChar char="§"/>
            </a:pPr>
            <a:endParaRPr lang="en-GB" sz="3200" dirty="0" smtClean="0"/>
          </a:p>
          <a:p>
            <a:pPr>
              <a:buFont typeface="Wingdings" panose="05000000000000000000" pitchFamily="2" charset="2"/>
              <a:buChar char="§"/>
            </a:pPr>
            <a:r>
              <a:rPr lang="en-GB" sz="3200" dirty="0" smtClean="0"/>
              <a:t>Dante compares himself unfavourably to Aeneas and the apostle Paul, saying he is not as brave as either of them and so he doubts whether he will be able to visit hell.</a:t>
            </a:r>
          </a:p>
          <a:p>
            <a:pPr>
              <a:buFont typeface="Wingdings" panose="05000000000000000000" pitchFamily="2" charset="2"/>
              <a:buChar char="§"/>
            </a:pPr>
            <a:r>
              <a:rPr lang="en-GB" sz="3200" dirty="0" smtClean="0"/>
              <a:t>The </a:t>
            </a:r>
            <a:r>
              <a:rPr lang="en-GB" sz="3200" i="1" dirty="0" smtClean="0"/>
              <a:t>Inferno</a:t>
            </a:r>
            <a:r>
              <a:rPr lang="en-GB" sz="3200" dirty="0" smtClean="0"/>
              <a:t> as a whole seems to be influenced by book 6 of the </a:t>
            </a:r>
            <a:r>
              <a:rPr lang="en-GB" sz="3200" i="1" dirty="0" smtClean="0"/>
              <a:t>Aeneid</a:t>
            </a:r>
            <a:r>
              <a:rPr lang="en-GB" sz="3200" dirty="0" smtClean="0"/>
              <a:t>, when Aeneas visits the underworld.</a:t>
            </a:r>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182611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in modern culture</a:t>
            </a:r>
            <a:endParaRPr lang="en-GB" dirty="0"/>
          </a:p>
        </p:txBody>
      </p:sp>
      <p:sp>
        <p:nvSpPr>
          <p:cNvPr id="3" name="Content Placeholder 2"/>
          <p:cNvSpPr>
            <a:spLocks noGrp="1"/>
          </p:cNvSpPr>
          <p:nvPr>
            <p:ph idx="1"/>
          </p:nvPr>
        </p:nvSpPr>
        <p:spPr/>
        <p:txBody>
          <a:bodyPr>
            <a:noAutofit/>
          </a:bodyPr>
          <a:lstStyle/>
          <a:p>
            <a:pPr>
              <a:buFont typeface="Wingdings" panose="05000000000000000000" pitchFamily="2" charset="2"/>
              <a:buChar char="§"/>
            </a:pPr>
            <a:r>
              <a:rPr lang="en-GB" sz="3200" dirty="0" smtClean="0"/>
              <a:t>The popularity of Aeneas in the renaissance period was due to his prominence in the Roman tradition, but also because he fit the mould of a ‘Renaissance man’: multi-talented, emotionally intelligent, and respectful.</a:t>
            </a:r>
          </a:p>
          <a:p>
            <a:pPr>
              <a:buFont typeface="Wingdings" panose="05000000000000000000" pitchFamily="2" charset="2"/>
              <a:buChar char="§"/>
            </a:pPr>
            <a:endParaRPr lang="en-GB" sz="3200" dirty="0"/>
          </a:p>
          <a:p>
            <a:pPr>
              <a:buFont typeface="Wingdings" panose="05000000000000000000" pitchFamily="2" charset="2"/>
              <a:buChar char="§"/>
            </a:pPr>
            <a:r>
              <a:rPr lang="en-GB" sz="3200" dirty="0" smtClean="0"/>
              <a:t>However, in contemporary culture of 21</a:t>
            </a:r>
            <a:r>
              <a:rPr lang="en-GB" sz="3200" baseline="30000" dirty="0" smtClean="0"/>
              <a:t>st</a:t>
            </a:r>
            <a:r>
              <a:rPr lang="en-GB" sz="3200" dirty="0" smtClean="0"/>
              <a:t> century, Aeneas is less well-known than Greek heroes like Achilles.</a:t>
            </a:r>
            <a:endParaRPr lang="en-GB" sz="3200" dirty="0"/>
          </a:p>
        </p:txBody>
      </p:sp>
    </p:spTree>
    <p:extLst>
      <p:ext uri="{BB962C8B-B14F-4D97-AF65-F5344CB8AC3E}">
        <p14:creationId xmlns:p14="http://schemas.microsoft.com/office/powerpoint/2010/main" val="67074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Heroes</a:t>
            </a:r>
            <a:endParaRPr lang="en-GB" dirty="0"/>
          </a:p>
        </p:txBody>
      </p:sp>
      <p:sp>
        <p:nvSpPr>
          <p:cNvPr id="3" name="Content Placeholder 2"/>
          <p:cNvSpPr>
            <a:spLocks noGrp="1"/>
          </p:cNvSpPr>
          <p:nvPr>
            <p:ph idx="1"/>
          </p:nvPr>
        </p:nvSpPr>
        <p:spPr>
          <a:xfrm>
            <a:off x="1097280" y="1845734"/>
            <a:ext cx="10058400" cy="4319092"/>
          </a:xfrm>
        </p:spPr>
        <p:txBody>
          <a:bodyPr/>
          <a:lstStyle/>
          <a:p>
            <a:pPr algn="ctr"/>
            <a:r>
              <a:rPr lang="en-GB" sz="4000" dirty="0" smtClean="0"/>
              <a:t>How do Achilles and Aeneas differ as heroes?</a:t>
            </a:r>
          </a:p>
          <a:p>
            <a:pPr algn="ctr"/>
            <a:endParaRPr lang="en-GB" sz="4000" dirty="0"/>
          </a:p>
          <a:p>
            <a:pPr algn="ctr"/>
            <a:r>
              <a:rPr lang="en-GB" sz="4000" dirty="0" smtClean="0"/>
              <a:t>What do these differences tell us about the societies/ cultures from which they came</a:t>
            </a:r>
            <a:r>
              <a:rPr lang="en-GB" sz="4000" dirty="0" smtClean="0"/>
              <a:t>?</a:t>
            </a:r>
          </a:p>
          <a:p>
            <a:pPr algn="ctr"/>
            <a:endParaRPr lang="en-GB" sz="4000" dirty="0"/>
          </a:p>
          <a:p>
            <a:pPr algn="ctr"/>
            <a:r>
              <a:rPr lang="en-GB" sz="4000" dirty="0" smtClean="0"/>
              <a:t>Why is Aeneas </a:t>
            </a:r>
            <a:r>
              <a:rPr lang="en-GB" sz="4000" smtClean="0"/>
              <a:t>less well-known today?</a:t>
            </a:r>
            <a:endParaRPr lang="en-GB" sz="4000" dirty="0" smtClean="0"/>
          </a:p>
          <a:p>
            <a:pPr algn="ctr"/>
            <a:endParaRPr lang="en-GB" dirty="0"/>
          </a:p>
          <a:p>
            <a:pPr algn="ctr"/>
            <a:endParaRPr lang="en-GB" dirty="0"/>
          </a:p>
        </p:txBody>
      </p:sp>
    </p:spTree>
    <p:extLst>
      <p:ext uri="{BB962C8B-B14F-4D97-AF65-F5344CB8AC3E}">
        <p14:creationId xmlns:p14="http://schemas.microsoft.com/office/powerpoint/2010/main" val="2162698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80</TotalTime>
  <Words>520</Words>
  <Application>Microsoft Office PowerPoint</Application>
  <PresentationFormat>Widescreen</PresentationFormat>
  <Paragraphs>50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Calibri Light</vt:lpstr>
      <vt:lpstr>Wingdings</vt:lpstr>
      <vt:lpstr>Retrospect</vt:lpstr>
      <vt:lpstr>Classical Mythology and Art</vt:lpstr>
      <vt:lpstr>Aeneas: a different kind of hero</vt:lpstr>
      <vt:lpstr>Aeneas in Greek literature</vt:lpstr>
      <vt:lpstr>Virgil’s Aeneid</vt:lpstr>
      <vt:lpstr>Aeneas and Roman society</vt:lpstr>
      <vt:lpstr>PowerPoint Presentation</vt:lpstr>
      <vt:lpstr>PowerPoint Presentation</vt:lpstr>
      <vt:lpstr>PowerPoint Presentation</vt:lpstr>
      <vt:lpstr>PowerPoint Presentation</vt:lpstr>
      <vt:lpstr>PowerPoint Presentation</vt:lpstr>
      <vt:lpstr>Aeneas in later tradition</vt:lpstr>
      <vt:lpstr>Aeneas in modern culture</vt:lpstr>
      <vt:lpstr>Heroes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Rozier</cp:lastModifiedBy>
  <cp:revision>17</cp:revision>
  <dcterms:created xsi:type="dcterms:W3CDTF">2017-03-10T16:21:23Z</dcterms:created>
  <dcterms:modified xsi:type="dcterms:W3CDTF">2017-03-14T09:33:05Z</dcterms:modified>
</cp:coreProperties>
</file>