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74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6" r:id="rId8"/>
    <p:sldId id="267" r:id="rId9"/>
    <p:sldId id="268" r:id="rId10"/>
    <p:sldId id="269" r:id="rId11"/>
    <p:sldId id="270" r:id="rId12"/>
  </p:sldIdLst>
  <p:sldSz cx="18288000" cy="10287000"/>
  <p:notesSz cx="6858000" cy="91440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Coco Gothic" pitchFamily="2" charset="0"/>
      <p:regular r:id="rId18"/>
    </p:embeddedFont>
    <p:embeddedFont>
      <p:font typeface="Coco Gothic Bold" pitchFamily="2" charset="0"/>
      <p:regular r:id="rId19"/>
      <p:bold r:id="rId20"/>
    </p:embeddedFont>
    <p:embeddedFont>
      <p:font typeface="Hussar Bold" pitchFamily="2" charset="0"/>
      <p:regular r:id="rId21"/>
    </p:embeddedFont>
    <p:embeddedFont>
      <p:font typeface="Tw Cen MT" panose="020B0602020104020603" pitchFamily="34" charset="77"/>
      <p:regular r:id="rId22"/>
      <p:bold r:id="rId23"/>
      <p:italic r:id="rId24"/>
      <p:boldItalic r:id="rId25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E8B1032C-EA38-4F05-BA0D-38AFFFC7BED3}" styleName="Light Style 3 –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06799F8-075E-4A3A-A7F6-7FBC6576F1A4}" styleName="Themed Style 2 –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Themed Style 2 –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10" autoAdjust="0"/>
    <p:restoredTop sz="73018" autoAdjust="0"/>
  </p:normalViewPr>
  <p:slideViewPr>
    <p:cSldViewPr>
      <p:cViewPr varScale="1">
        <p:scale>
          <a:sx n="54" d="100"/>
          <a:sy n="54" d="100"/>
        </p:scale>
        <p:origin x="1464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C4FE76-53B9-4DBF-A3DE-8F534FBED50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6D060-E3F6-4D01-9488-98E1A5A40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19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293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469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7526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2887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5185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6373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8349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0760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7149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1103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D060-E3F6-4D01-9488-98E1A5A4002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396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8288005" cy="10287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1" y="1"/>
            <a:ext cx="3457577" cy="10287002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14637" y="1683545"/>
            <a:ext cx="13187363" cy="3581400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14637" y="5403057"/>
            <a:ext cx="13187363" cy="2483643"/>
          </a:xfrm>
        </p:spPr>
        <p:txBody>
          <a:bodyPr>
            <a:normAutofit/>
          </a:bodyPr>
          <a:lstStyle>
            <a:lvl1pPr marL="0" indent="0" algn="l">
              <a:buNone/>
              <a:defRPr sz="3000" cap="all" baseline="0">
                <a:solidFill>
                  <a:schemeClr val="tx2"/>
                </a:solidFill>
              </a:defRPr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16267" y="8115302"/>
            <a:ext cx="4114800" cy="54768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14636" y="8115302"/>
            <a:ext cx="7687329" cy="54768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845367" y="8115299"/>
            <a:ext cx="1156634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976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080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2117" y="2128840"/>
            <a:ext cx="14859000" cy="4279106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12117" y="6636543"/>
            <a:ext cx="14859000" cy="2062164"/>
          </a:xfrm>
        </p:spPr>
        <p:txBody>
          <a:bodyPr>
            <a:normAutofit/>
          </a:bodyPr>
          <a:lstStyle>
            <a:lvl1pPr marL="0" indent="0">
              <a:buNone/>
              <a:defRPr sz="27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833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12116" y="3374229"/>
            <a:ext cx="7317584" cy="53125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58301" y="3374229"/>
            <a:ext cx="7312817" cy="53125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870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2117" y="928690"/>
            <a:ext cx="14859000" cy="221694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5029" y="3374229"/>
            <a:ext cx="6974675" cy="123586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600" b="0" cap="all" baseline="0">
                <a:solidFill>
                  <a:schemeClr val="tx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12116" y="4610096"/>
            <a:ext cx="7317587" cy="407670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601212" y="3374228"/>
            <a:ext cx="6969903" cy="123586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600" b="0" cap="all" baseline="0">
                <a:solidFill>
                  <a:schemeClr val="tx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58300" y="4610096"/>
            <a:ext cx="7312815" cy="407670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397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757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288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0058" y="914402"/>
            <a:ext cx="5784056" cy="245982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34301" y="888999"/>
            <a:ext cx="8836814" cy="7797801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20058" y="3374229"/>
            <a:ext cx="5784056" cy="5312571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952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2120" y="914400"/>
            <a:ext cx="8901762" cy="2459829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071082" y="914402"/>
            <a:ext cx="5500035" cy="77723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12116" y="3374229"/>
            <a:ext cx="8901767" cy="5312571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055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2116" y="6456997"/>
            <a:ext cx="14868533" cy="1229033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2117" y="909639"/>
            <a:ext cx="14868531" cy="4949667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8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12047" y="7686030"/>
            <a:ext cx="14866289" cy="102370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249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2185" y="914400"/>
            <a:ext cx="14858933" cy="5143500"/>
          </a:xfrm>
        </p:spPr>
        <p:txBody>
          <a:bodyPr anchor="ctr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12116" y="6629399"/>
            <a:ext cx="14856689" cy="2057399"/>
          </a:xfrm>
        </p:spPr>
        <p:txBody>
          <a:bodyPr anchor="ctr">
            <a:normAutofit/>
          </a:bodyPr>
          <a:lstStyle>
            <a:lvl1pPr marL="0" indent="0">
              <a:buNone/>
              <a:defRPr sz="27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4149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9318" y="914399"/>
            <a:ext cx="13954128" cy="4122644"/>
          </a:xfrm>
        </p:spPr>
        <p:txBody>
          <a:bodyPr anchor="ctr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2580967" y="5048336"/>
            <a:ext cx="13128449" cy="823452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12117" y="6464879"/>
            <a:ext cx="14859003" cy="2234244"/>
          </a:xfrm>
        </p:spPr>
        <p:txBody>
          <a:bodyPr anchor="ctr">
            <a:normAutofit/>
          </a:bodyPr>
          <a:lstStyle>
            <a:lvl1pPr marL="0" indent="0">
              <a:buNone/>
              <a:defRPr sz="27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1355268" y="1098591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2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5806055" y="4147458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2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578233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2116" y="3201062"/>
            <a:ext cx="14859002" cy="3767753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12047" y="6986483"/>
            <a:ext cx="14856758" cy="1710966"/>
          </a:xfrm>
        </p:spPr>
        <p:txBody>
          <a:bodyPr anchor="t">
            <a:normAutofit/>
          </a:bodyPr>
          <a:lstStyle>
            <a:lvl1pPr marL="0" indent="0">
              <a:buNone/>
              <a:defRPr sz="27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5379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712120" y="914400"/>
            <a:ext cx="14858997" cy="28575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712116" y="4011695"/>
            <a:ext cx="4795349" cy="10287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600" b="0" cap="all" baseline="0">
                <a:solidFill>
                  <a:schemeClr val="tx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691878" y="5040395"/>
            <a:ext cx="4813103" cy="3646404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72150" y="4016453"/>
            <a:ext cx="4776578" cy="10287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600" b="0" cap="all" baseline="0">
                <a:solidFill>
                  <a:schemeClr val="tx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6756320" y="5045153"/>
            <a:ext cx="4793745" cy="3646404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778663" y="4011695"/>
            <a:ext cx="4792452" cy="10287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600" b="0" cap="all" baseline="0">
                <a:solidFill>
                  <a:schemeClr val="tx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1778663" y="5040395"/>
            <a:ext cx="4792452" cy="3646404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598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712117" y="914400"/>
            <a:ext cx="14858999" cy="28575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712120" y="6606894"/>
            <a:ext cx="4792860" cy="864393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000" b="0" cap="all" baseline="0">
                <a:solidFill>
                  <a:schemeClr val="tx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712120" y="4000497"/>
            <a:ext cx="4792860" cy="2286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712120" y="7471288"/>
            <a:ext cx="4792860" cy="1226765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33580" y="6606894"/>
            <a:ext cx="4800600" cy="864393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000" b="0" cap="all" baseline="0">
                <a:solidFill>
                  <a:schemeClr val="tx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6733580" y="4000497"/>
            <a:ext cx="4798410" cy="2286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6731390" y="7471286"/>
            <a:ext cx="4800600" cy="1215513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778851" y="6606893"/>
            <a:ext cx="4786112" cy="864393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000" b="0" cap="all" baseline="0">
                <a:solidFill>
                  <a:schemeClr val="tx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1778664" y="4000497"/>
            <a:ext cx="4792454" cy="2286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1778663" y="7471281"/>
            <a:ext cx="4792452" cy="1215518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2550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8451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563601" y="914399"/>
            <a:ext cx="3007517" cy="777240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12115" y="914399"/>
            <a:ext cx="11622885" cy="777240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707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8288005" cy="10287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21432" y="1"/>
            <a:ext cx="18080832" cy="10287002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12120" y="927777"/>
            <a:ext cx="14858997" cy="22178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12119" y="3374230"/>
            <a:ext cx="14858999" cy="53125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85382" y="8824915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12117" y="8824913"/>
            <a:ext cx="9358964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75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414482" y="8824912"/>
            <a:ext cx="1156634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162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120000"/>
        </a:lnSpc>
        <a:spcBef>
          <a:spcPts val="1500"/>
        </a:spcBef>
        <a:buSzPct val="125000"/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120000"/>
        </a:lnSpc>
        <a:spcBef>
          <a:spcPts val="750"/>
        </a:spcBef>
        <a:buSzPct val="125000"/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120000"/>
        </a:lnSpc>
        <a:spcBef>
          <a:spcPts val="750"/>
        </a:spcBef>
        <a:buSzPct val="125000"/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120000"/>
        </a:lnSpc>
        <a:spcBef>
          <a:spcPts val="75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120000"/>
        </a:lnSpc>
        <a:spcBef>
          <a:spcPts val="75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120000"/>
        </a:lnSpc>
        <a:spcBef>
          <a:spcPts val="750"/>
        </a:spcBef>
        <a:buSzPct val="125000"/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120000"/>
        </a:lnSpc>
        <a:spcBef>
          <a:spcPts val="750"/>
        </a:spcBef>
        <a:buSzPct val="125000"/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120000"/>
        </a:lnSpc>
        <a:spcBef>
          <a:spcPts val="750"/>
        </a:spcBef>
        <a:buSzPct val="125000"/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120000"/>
        </a:lnSpc>
        <a:spcBef>
          <a:spcPts val="750"/>
        </a:spcBef>
        <a:buSzPct val="125000"/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1"/>
          <p:cNvSpPr txBox="1"/>
          <p:nvPr/>
        </p:nvSpPr>
        <p:spPr>
          <a:xfrm>
            <a:off x="3008813" y="1088671"/>
            <a:ext cx="12154988" cy="57284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Programme: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 (Hons) Leadership and Management Skills for the Workplace</a:t>
            </a:r>
            <a:endParaRPr lang="en-GB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Module: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Developing and Managing Individuals and Teams</a:t>
            </a:r>
            <a:endParaRPr lang="en-GB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LCLM5002</a:t>
            </a:r>
            <a:endParaRPr lang="en-GB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Title: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Component 1- Individual</a:t>
            </a:r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Presentation</a:t>
            </a:r>
          </a:p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GB" sz="4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RECRUITING FOR PROJECT MANAGER </a:t>
            </a:r>
          </a:p>
          <a:p>
            <a:pPr algn="ctr">
              <a:lnSpc>
                <a:spcPct val="150000"/>
              </a:lnSpc>
              <a:spcAft>
                <a:spcPts val="0"/>
              </a:spcAft>
            </a:pPr>
            <a:endParaRPr lang="en-GB" sz="3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850331" y="7264035"/>
            <a:ext cx="9141160" cy="11676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596"/>
              </a:lnSpc>
            </a:pPr>
            <a:r>
              <a:rPr lang="en-US" sz="3677" b="1" dirty="0">
                <a:solidFill>
                  <a:srgbClr val="FF0000"/>
                </a:solidFill>
                <a:latin typeface="Coco Gothic Bold"/>
                <a:ea typeface="Coco Gothic Bold"/>
                <a:cs typeface="Coco Gothic Bold"/>
                <a:sym typeface="Coco Gothic Bold"/>
              </a:rPr>
              <a:t>Student ID: 2413303</a:t>
            </a:r>
          </a:p>
          <a:p>
            <a:pPr algn="ctr">
              <a:lnSpc>
                <a:spcPts val="4596"/>
              </a:lnSpc>
            </a:pPr>
            <a:r>
              <a:rPr lang="en-US" sz="3677" b="1" dirty="0">
                <a:solidFill>
                  <a:srgbClr val="FF0000"/>
                </a:solidFill>
                <a:latin typeface="Coco Gothic Bold"/>
                <a:ea typeface="Coco Gothic Bold"/>
                <a:cs typeface="Coco Gothic Bold"/>
                <a:sym typeface="Coco Gothic Bold"/>
              </a:rPr>
              <a:t>Student name: Ashraf Uddin Ahmed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340305" y="38100"/>
            <a:ext cx="10823495" cy="1624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GB" sz="8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Table of contents </a:t>
            </a:r>
            <a:endParaRPr lang="en-GB" sz="8800" dirty="0">
              <a:solidFill>
                <a:srgbClr val="0070C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7" name="Table 17">
            <a:extLst>
              <a:ext uri="{FF2B5EF4-FFF2-40B4-BE49-F238E27FC236}">
                <a16:creationId xmlns:a16="http://schemas.microsoft.com/office/drawing/2014/main" id="{6AEDA50C-8B2E-41C2-A61A-3CDCFAA146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4894271"/>
              </p:ext>
            </p:extLst>
          </p:nvPr>
        </p:nvGraphicFramePr>
        <p:xfrm>
          <a:off x="2057400" y="1828189"/>
          <a:ext cx="14020800" cy="611883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182233">
                  <a:extLst>
                    <a:ext uri="{9D8B030D-6E8A-4147-A177-3AD203B41FA5}">
                      <a16:colId xmlns:a16="http://schemas.microsoft.com/office/drawing/2014/main" val="732949750"/>
                    </a:ext>
                  </a:extLst>
                </a:gridCol>
                <a:gridCol w="2838567">
                  <a:extLst>
                    <a:ext uri="{9D8B030D-6E8A-4147-A177-3AD203B41FA5}">
                      <a16:colId xmlns:a16="http://schemas.microsoft.com/office/drawing/2014/main" val="2697169060"/>
                    </a:ext>
                  </a:extLst>
                </a:gridCol>
              </a:tblGrid>
              <a:tr h="611883">
                <a:tc>
                  <a:txBody>
                    <a:bodyPr/>
                    <a:lstStyle/>
                    <a:p>
                      <a:pPr algn="ctr"/>
                      <a:r>
                        <a:rPr lang="en-GB" sz="2700" dirty="0"/>
                        <a:t>Content</a:t>
                      </a:r>
                      <a:endParaRPr lang="en-GB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dirty="0"/>
                        <a:t>Slide number</a:t>
                      </a:r>
                      <a:endParaRPr lang="en-GB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7450905"/>
                  </a:ext>
                </a:extLst>
              </a:tr>
              <a:tr h="6118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7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Company overview of the GymShark</a:t>
                      </a:r>
                      <a:endParaRPr lang="en-GB" sz="27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5742991"/>
                  </a:ext>
                </a:extLst>
              </a:tr>
              <a:tr h="6118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7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Recruitment process overview</a:t>
                      </a:r>
                      <a:endParaRPr lang="en-GB" sz="27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7539810"/>
                  </a:ext>
                </a:extLst>
              </a:tr>
              <a:tr h="6118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7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Types of interview (Structured interviews)</a:t>
                      </a:r>
                      <a:endParaRPr lang="en-GB" sz="27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6462130"/>
                  </a:ext>
                </a:extLst>
              </a:tr>
              <a:tr h="6118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7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Types of interview (Behavioural interviews)</a:t>
                      </a:r>
                      <a:endParaRPr lang="en-GB" sz="27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3654039"/>
                  </a:ext>
                </a:extLst>
              </a:tr>
              <a:tr h="6118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7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Types of Interview (Panel Interviews)</a:t>
                      </a:r>
                      <a:endParaRPr lang="en-GB" sz="27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422266"/>
                  </a:ext>
                </a:extLst>
              </a:tr>
              <a:tr h="6118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7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Justification for questioning techniques</a:t>
                      </a:r>
                      <a:endParaRPr lang="en-GB" sz="27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3397528"/>
                  </a:ext>
                </a:extLst>
              </a:tr>
              <a:tr h="6118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7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Comparison between face-to-face interviews and online interviews</a:t>
                      </a:r>
                      <a:endParaRPr lang="en-GB" sz="27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9267813"/>
                  </a:ext>
                </a:extLst>
              </a:tr>
              <a:tr h="6118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7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Conclusion</a:t>
                      </a:r>
                      <a:endParaRPr lang="en-GB" sz="27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388729"/>
                  </a:ext>
                </a:extLst>
              </a:tr>
              <a:tr h="6118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7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</a:t>
                      </a:r>
                      <a:endParaRPr lang="en-GB" sz="27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474459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2380476" y="1662217"/>
            <a:ext cx="13527048" cy="983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Company overview of the </a:t>
            </a:r>
            <a:r>
              <a:rPr lang="en-US" sz="6000" b="1" dirty="0" err="1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GymShark</a:t>
            </a:r>
            <a:endParaRPr lang="en-US" sz="6000" b="1" dirty="0">
              <a:latin typeface="Arial" panose="020B0604020202020204" pitchFamily="34" charset="0"/>
              <a:ea typeface="Hussar Bold"/>
              <a:cs typeface="Arial" panose="020B0604020202020204" pitchFamily="34" charset="0"/>
              <a:sym typeface="Hussar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698041" y="3107866"/>
            <a:ext cx="8360359" cy="43407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19" lvl="1" indent="-302260" algn="just">
              <a:lnSpc>
                <a:spcPct val="150000"/>
              </a:lnSpc>
              <a:buFont typeface="Arial"/>
              <a:buChar char="•"/>
            </a:pPr>
            <a:r>
              <a:rPr lang="en-US" sz="3200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GymShark</a:t>
            </a: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 founded in Birmingham, UK, in 2012. </a:t>
            </a:r>
          </a:p>
          <a:p>
            <a:pPr marL="604519" lvl="1" indent="-302260" algn="just">
              <a:lnSpc>
                <a:spcPct val="150000"/>
              </a:lnSpc>
              <a:buFont typeface="Arial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It is a global fitness apparel brand, expanding internationally</a:t>
            </a:r>
          </a:p>
          <a:p>
            <a:pPr marL="604519" lvl="1" indent="-302260" algn="just">
              <a:lnSpc>
                <a:spcPct val="150000"/>
              </a:lnSpc>
              <a:buFont typeface="Arial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It is known for innovation in fitness fashion and digital marketing.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074996A-958C-4A65-82C7-D18780EE03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9000" y="3311993"/>
            <a:ext cx="4876800" cy="4340741"/>
          </a:xfrm>
          <a:prstGeom prst="rect">
            <a:avLst/>
          </a:prstGeom>
        </p:spPr>
      </p:pic>
      <p:sp>
        <p:nvSpPr>
          <p:cNvPr id="16" name="TextBox 7">
            <a:extLst>
              <a:ext uri="{FF2B5EF4-FFF2-40B4-BE49-F238E27FC236}">
                <a16:creationId xmlns:a16="http://schemas.microsoft.com/office/drawing/2014/main" id="{E9F5E01E-8AD0-462F-B64B-02B5E7950AE4}"/>
              </a:ext>
            </a:extLst>
          </p:cNvPr>
          <p:cNvSpPr txBox="1"/>
          <p:nvPr/>
        </p:nvSpPr>
        <p:spPr>
          <a:xfrm>
            <a:off x="10808227" y="7810500"/>
            <a:ext cx="5346173" cy="6474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02259" lvl="1" algn="just">
              <a:lnSpc>
                <a:spcPct val="150000"/>
              </a:lnSpc>
            </a:pPr>
            <a:r>
              <a:rPr lang="en-US" sz="3200" dirty="0">
                <a:solidFill>
                  <a:srgbClr val="004AAD"/>
                </a:solidFill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Source: (</a:t>
            </a:r>
            <a:r>
              <a:rPr lang="en-US" sz="3200" dirty="0" err="1">
                <a:solidFill>
                  <a:srgbClr val="004AAD"/>
                </a:solidFill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GymShark</a:t>
            </a:r>
            <a:r>
              <a:rPr lang="en-US" sz="3200" dirty="0">
                <a:solidFill>
                  <a:srgbClr val="004AAD"/>
                </a:solidFill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, 2025).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3732252" y="1485900"/>
            <a:ext cx="11507231" cy="983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solidFill>
                  <a:srgbClr val="004AAD"/>
                </a:solidFill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Recruitment process overview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620714" y="2705100"/>
            <a:ext cx="5609709" cy="3111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799" b="1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Job analysis</a:t>
            </a:r>
          </a:p>
          <a:p>
            <a:pPr marL="457200" indent="-4572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Identifying roles and responsibilities essential to business transformation.</a:t>
            </a:r>
          </a:p>
          <a:p>
            <a:pPr marL="457200" indent="-4572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799" dirty="0">
              <a:latin typeface="Arial" panose="020B0604020202020204" pitchFamily="34" charset="0"/>
              <a:ea typeface="Coco Gothic"/>
              <a:cs typeface="Arial" panose="020B0604020202020204" pitchFamily="34" charset="0"/>
              <a:sym typeface="Coco Gothic"/>
            </a:endParaRPr>
          </a:p>
          <a:p>
            <a:pPr marL="457200" indent="-4572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Identify the required skills and qualification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362200" y="6134100"/>
            <a:ext cx="5609709" cy="3560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799" b="1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Job description</a:t>
            </a:r>
          </a:p>
          <a:p>
            <a:pPr marL="457200" indent="-4572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A detailed summary of job responsibilities and expectations.</a:t>
            </a:r>
          </a:p>
          <a:p>
            <a:pPr marL="457200" indent="-4572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799" dirty="0">
              <a:latin typeface="Arial" panose="020B0604020202020204" pitchFamily="34" charset="0"/>
              <a:ea typeface="Coco Gothic"/>
              <a:cs typeface="Arial" panose="020B0604020202020204" pitchFamily="34" charset="0"/>
              <a:sym typeface="Coco Gothic"/>
            </a:endParaRPr>
          </a:p>
          <a:p>
            <a:pPr algn="just">
              <a:lnSpc>
                <a:spcPts val="3499"/>
              </a:lnSpc>
            </a:pPr>
            <a:endParaRPr lang="en-US" sz="2799" dirty="0">
              <a:latin typeface="Arial" panose="020B0604020202020204" pitchFamily="34" charset="0"/>
              <a:ea typeface="Coco Gothic"/>
              <a:cs typeface="Arial" panose="020B0604020202020204" pitchFamily="34" charset="0"/>
              <a:sym typeface="Coco Gothic"/>
            </a:endParaRPr>
          </a:p>
          <a:p>
            <a:pPr marL="457200" indent="-4572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Aligning job functions with </a:t>
            </a:r>
            <a:r>
              <a:rPr lang="en-US" sz="2799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Gymshark’s</a:t>
            </a:r>
            <a:r>
              <a:rPr lang="en-US" sz="2799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 strategic goals.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586250" y="2705100"/>
            <a:ext cx="5609709" cy="3111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799" b="1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Person specification</a:t>
            </a:r>
          </a:p>
          <a:p>
            <a:pPr marL="457200" indent="-4572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Identifying required qualifications, experience, and personal attributes.</a:t>
            </a:r>
          </a:p>
          <a:p>
            <a:pPr marL="457200" indent="-4572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799" dirty="0">
              <a:latin typeface="Arial" panose="020B0604020202020204" pitchFamily="34" charset="0"/>
              <a:ea typeface="Coco Gothic"/>
              <a:cs typeface="Arial" panose="020B0604020202020204" pitchFamily="34" charset="0"/>
              <a:sym typeface="Coco Gothic"/>
            </a:endParaRPr>
          </a:p>
          <a:p>
            <a:pPr marL="457200" indent="-4572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Focusing on cultural fit and value alignment with </a:t>
            </a:r>
            <a:r>
              <a:rPr lang="en-US" sz="2799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Gymshark</a:t>
            </a:r>
            <a:r>
              <a:rPr lang="en-US" sz="2799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.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1223809" y="2705100"/>
            <a:ext cx="807545" cy="728978"/>
            <a:chOff x="0" y="0"/>
            <a:chExt cx="212687" cy="191994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12687" cy="191994"/>
            </a:xfrm>
            <a:custGeom>
              <a:avLst/>
              <a:gdLst/>
              <a:ahLst/>
              <a:cxnLst/>
              <a:rect l="l" t="t" r="r" b="b"/>
              <a:pathLst>
                <a:path w="212687" h="191994">
                  <a:moveTo>
                    <a:pt x="0" y="0"/>
                  </a:moveTo>
                  <a:lnTo>
                    <a:pt x="212687" y="0"/>
                  </a:lnTo>
                  <a:lnTo>
                    <a:pt x="212687" y="191994"/>
                  </a:lnTo>
                  <a:lnTo>
                    <a:pt x="0" y="191994"/>
                  </a:lnTo>
                  <a:close/>
                </a:path>
              </a:pathLst>
            </a:custGeom>
            <a:solidFill>
              <a:srgbClr val="004AAD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57150"/>
              <a:ext cx="212687" cy="2491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223809" y="6057900"/>
            <a:ext cx="807545" cy="728978"/>
            <a:chOff x="0" y="0"/>
            <a:chExt cx="212687" cy="19199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12687" cy="191994"/>
            </a:xfrm>
            <a:custGeom>
              <a:avLst/>
              <a:gdLst/>
              <a:ahLst/>
              <a:cxnLst/>
              <a:rect l="l" t="t" r="r" b="b"/>
              <a:pathLst>
                <a:path w="212687" h="191994">
                  <a:moveTo>
                    <a:pt x="0" y="0"/>
                  </a:moveTo>
                  <a:lnTo>
                    <a:pt x="212687" y="0"/>
                  </a:lnTo>
                  <a:lnTo>
                    <a:pt x="212687" y="191994"/>
                  </a:lnTo>
                  <a:lnTo>
                    <a:pt x="0" y="191994"/>
                  </a:lnTo>
                  <a:close/>
                </a:path>
              </a:pathLst>
            </a:custGeom>
            <a:solidFill>
              <a:srgbClr val="004AAD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212687" cy="2491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9485868" y="2705100"/>
            <a:ext cx="807545" cy="728978"/>
            <a:chOff x="0" y="0"/>
            <a:chExt cx="212687" cy="191994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212687" cy="191994"/>
            </a:xfrm>
            <a:custGeom>
              <a:avLst/>
              <a:gdLst/>
              <a:ahLst/>
              <a:cxnLst/>
              <a:rect l="l" t="t" r="r" b="b"/>
              <a:pathLst>
                <a:path w="212687" h="191994">
                  <a:moveTo>
                    <a:pt x="0" y="0"/>
                  </a:moveTo>
                  <a:lnTo>
                    <a:pt x="212687" y="0"/>
                  </a:lnTo>
                  <a:lnTo>
                    <a:pt x="212687" y="191994"/>
                  </a:lnTo>
                  <a:lnTo>
                    <a:pt x="0" y="191994"/>
                  </a:lnTo>
                  <a:close/>
                </a:path>
              </a:pathLst>
            </a:custGeom>
            <a:solidFill>
              <a:srgbClr val="004AAD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0" y="-57150"/>
              <a:ext cx="212687" cy="2491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090461" y="2933700"/>
            <a:ext cx="1029754" cy="512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2"/>
              </a:lnSpc>
            </a:pPr>
            <a:r>
              <a:rPr lang="en-US" sz="3600" dirty="0">
                <a:solidFill>
                  <a:srgbClr val="FFFFFF"/>
                </a:solidFill>
                <a:latin typeface="Hussar Bold"/>
                <a:ea typeface="Hussar Bold"/>
                <a:cs typeface="Hussar Bold"/>
                <a:sym typeface="Hussar Bold"/>
              </a:rPr>
              <a:t>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112705" y="6230874"/>
            <a:ext cx="1029754" cy="512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2"/>
              </a:lnSpc>
            </a:pPr>
            <a:r>
              <a:rPr lang="en-US" sz="3600" dirty="0">
                <a:solidFill>
                  <a:srgbClr val="FFFFFF"/>
                </a:solidFill>
                <a:latin typeface="Hussar Bold"/>
                <a:ea typeface="Hussar Bold"/>
                <a:cs typeface="Hussar Bold"/>
                <a:sym typeface="Hussar Bold"/>
              </a:rPr>
              <a:t>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374764" y="2857500"/>
            <a:ext cx="1029754" cy="512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2"/>
              </a:lnSpc>
            </a:pPr>
            <a:r>
              <a:rPr lang="en-US" sz="3600" dirty="0">
                <a:solidFill>
                  <a:srgbClr val="FFFFFF"/>
                </a:solidFill>
                <a:latin typeface="Hussar Bold"/>
                <a:ea typeface="Hussar Bold"/>
                <a:cs typeface="Hussar Bold"/>
                <a:sym typeface="Hussar Bold"/>
              </a:rPr>
              <a:t>3</a:t>
            </a:r>
          </a:p>
        </p:txBody>
      </p:sp>
      <p:pic>
        <p:nvPicPr>
          <p:cNvPr id="1026" name="Picture 2" descr="Hiring process Vectors - Download Free High-Quality Vectors from Freepik |  Freepik">
            <a:extLst>
              <a:ext uri="{FF2B5EF4-FFF2-40B4-BE49-F238E27FC236}">
                <a16:creationId xmlns:a16="http://schemas.microsoft.com/office/drawing/2014/main" id="{D741AB66-11FA-4827-BF15-A863610E6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5735" y="6313893"/>
            <a:ext cx="7358446" cy="375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1486235" y="2317533"/>
            <a:ext cx="15315529" cy="983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Types of interview (Structured interviews)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40005" y="3831467"/>
            <a:ext cx="7203995" cy="3812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latin typeface="Coco Gothic"/>
                <a:ea typeface="Coco Gothic"/>
                <a:cs typeface="Coco Gothic"/>
                <a:sym typeface="Coco Gothic"/>
              </a:rPr>
              <a:t>Standardized questions for all candidates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latin typeface="Coco Gothic"/>
                <a:ea typeface="Coco Gothic"/>
                <a:cs typeface="Coco Gothic"/>
                <a:sym typeface="Coco Gothic"/>
              </a:rPr>
              <a:t>Focused on assessing specific skills and competencies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latin typeface="Coco Gothic"/>
                <a:ea typeface="Coco Gothic"/>
                <a:cs typeface="Coco Gothic"/>
                <a:sym typeface="Coco Gothic"/>
              </a:rPr>
              <a:t>Consistent assessment across all candidates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E9B0CEA-E5DD-4739-9839-B194821F22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2023" y="3894328"/>
            <a:ext cx="6296025" cy="39338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95400" y="2077501"/>
            <a:ext cx="14325600" cy="9655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5400" b="1" dirty="0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Types of interview (</a:t>
            </a:r>
            <a:r>
              <a:rPr lang="en-US" sz="5400" b="1" dirty="0" err="1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Behavioural</a:t>
            </a:r>
            <a:r>
              <a:rPr lang="en-US" sz="5400" b="1" dirty="0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 interviews)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6284" y="3840481"/>
            <a:ext cx="9718173" cy="31318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5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Focus on past experience and problem solving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5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Evaluate candidates' skills in real-life situations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5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Ideal for roles that require high interpersonal skills and adaptability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FC299E2-64F6-4727-9E7F-47AE9635FB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4458" y="3182558"/>
            <a:ext cx="4932742" cy="493274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429000" y="2077501"/>
            <a:ext cx="12192000" cy="9655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5400" b="1" dirty="0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Types of Interview (Panel Interviews)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6285" y="3314700"/>
            <a:ext cx="9660370" cy="28634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Multiple interviewers give varied views on candidates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Assesses group and individual performance 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Assesses candidate's interpersonal skills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A48AE3A-989D-4C53-89BE-9ED9FD8E09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7010" y="3346408"/>
            <a:ext cx="7620990" cy="487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2241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373035" y="2077501"/>
            <a:ext cx="13247965" cy="9655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5400" b="1" dirty="0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Justification for questioning techniques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0600" y="3695700"/>
            <a:ext cx="9012116" cy="58180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b="1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Probing questions: open- ended question that encourage detailed answers</a:t>
            </a: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 (Hameed et al., 2020).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b="1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Leading questions: Guide respondents towards a specific answer </a:t>
            </a: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(Bhattacharya, Mishra and Chattopadhyay, 2024).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b="1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Socratic Questioning: Encourage deeper thinking (Bhattacharya et al,2024)</a:t>
            </a:r>
            <a:endParaRPr lang="en-US" sz="3200" dirty="0">
              <a:latin typeface="Arial" panose="020B0604020202020204" pitchFamily="34" charset="0"/>
              <a:ea typeface="Coco Gothic"/>
              <a:cs typeface="Arial" panose="020B0604020202020204" pitchFamily="34" charset="0"/>
              <a:sym typeface="Coco Gothic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0DDB3B8-6CDA-4DAA-A74E-3A0F14A220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1800" y="4195180"/>
            <a:ext cx="7355973" cy="4067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352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520017" y="1517497"/>
            <a:ext cx="13247965" cy="20135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4400" b="1" dirty="0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Comparison between face-to-face interviews and online interviews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6285" y="3541088"/>
            <a:ext cx="9660370" cy="5818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Face-to-face interviews: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Easier to read body language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Builds trust and connection</a:t>
            </a:r>
          </a:p>
          <a:p>
            <a:pPr algn="l"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Online Interviews: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Limited personal connection and less opportunity to assess body language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 Cost-effective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Ideal for remote candidates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004290E-1451-41D3-9B8F-4ADF90BB99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4200" y="3633125"/>
            <a:ext cx="3979274" cy="2867418"/>
          </a:xfrm>
          <a:prstGeom prst="rect">
            <a:avLst/>
          </a:prstGeom>
        </p:spPr>
      </p:pic>
      <p:pic>
        <p:nvPicPr>
          <p:cNvPr id="2050" name="Picture 2" descr="Internet Online Interview Illustration ...">
            <a:extLst>
              <a:ext uri="{FF2B5EF4-FFF2-40B4-BE49-F238E27FC236}">
                <a16:creationId xmlns:a16="http://schemas.microsoft.com/office/drawing/2014/main" id="{C986B1EA-2505-4345-990F-1D99D82674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2180" y="6286500"/>
            <a:ext cx="3418620" cy="323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129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732252" y="1638300"/>
            <a:ext cx="11888748" cy="9830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Conclusion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57200" y="3543971"/>
            <a:ext cx="10515599" cy="360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 Hiring the right people drives </a:t>
            </a:r>
            <a:r>
              <a:rPr lang="en-US" sz="3200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GymShark’s</a:t>
            </a: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 success.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A clear recruitment process aligns candidate with company goals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Effective interviews helps find skilled culture-fit employees </a:t>
            </a:r>
          </a:p>
        </p:txBody>
      </p:sp>
      <p:pic>
        <p:nvPicPr>
          <p:cNvPr id="3074" name="Picture 2" descr="Businessman writes conclusion, report concept. paperwork, sheets in folder.  holding the clipboard and pen in hand. finally, outcome, result. vector  illustration flat design. isolated on background. | Premium Vector">
            <a:extLst>
              <a:ext uri="{FF2B5EF4-FFF2-40B4-BE49-F238E27FC236}">
                <a16:creationId xmlns:a16="http://schemas.microsoft.com/office/drawing/2014/main" id="{40C0D3CE-B8B7-49DF-80AE-8B9A40B401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3858" y="2476500"/>
            <a:ext cx="4721942" cy="4721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1690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732252" y="1485900"/>
            <a:ext cx="11888748" cy="10005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600" b="1" dirty="0">
                <a:latin typeface="Arial" panose="020B0604020202020204" pitchFamily="34" charset="0"/>
                <a:ea typeface="Hussar Bold"/>
                <a:cs typeface="Arial" panose="020B0604020202020204" pitchFamily="34" charset="0"/>
                <a:sym typeface="Hussar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09599" y="2705100"/>
            <a:ext cx="17297401" cy="70121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Al-Kassem, A.H. (2021). Recruitment and Selection Practices in Business Process Outsourcing Industry. Archives of Business Research, 5(3).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Albrecht, M.H. (2022). International HRM : managing diversity in the workplace. Oxford: Blackwell.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Bhattacharya, B., Mishra, D.R. and Chattopadhyay, D.G. (2024). People, Process, and Profit: A Strategic HR Approach. Blue Rose Publishers.</a:t>
            </a:r>
          </a:p>
          <a:p>
            <a:pPr algn="l">
              <a:lnSpc>
                <a:spcPct val="150000"/>
              </a:lnSpc>
            </a:pP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Dessler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, G. (2020). Fundamentals of human resource management. 5th ed. New York, Ny: Pearson.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Glassdoor (2025). </a:t>
            </a: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Gymshark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 Interview Questions (2025). [online] Glassdoor. Available at: https://www.glassdoor.com/Interview/Gymshark-Interview-Questions-E1657113.htm [Accessed 22 Oct. 2025].</a:t>
            </a:r>
          </a:p>
          <a:p>
            <a:pPr algn="l">
              <a:lnSpc>
                <a:spcPct val="150000"/>
              </a:lnSpc>
            </a:pP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GymShark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 (2025). About us. [online] </a:t>
            </a: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Gymshark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 ROW. Available at: https://row.gymshark.com/pages/about-us.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Hameed, Z., Khan, I.U., Islam, T., Sheikh, Z. and Naeem, R.M. (2020). Do green HRM practices influence employees’ environmental performance? International Journal of Manpower, ahead-of-print(ahead-of-print).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Jones, R. and </a:t>
            </a: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Martain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, S. (2023). HRM fundamentals. </a:t>
            </a: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Nollamara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, W.A.: </a:t>
            </a: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Hrvet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.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Kenney, M.A.T. and </a:t>
            </a: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Salchak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, J. (2025). Accessibility and Equity in the Research Process: Gender Bias in Elite Interview Recruitment. Political Analysis, pp.1–7.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Kohl, K. (2022). Driving Justice, Equity, Diversity, and Inclusion. CRC Press.</a:t>
            </a:r>
          </a:p>
          <a:p>
            <a:pPr algn="l">
              <a:lnSpc>
                <a:spcPct val="150000"/>
              </a:lnSpc>
            </a:pP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Kyei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, P. (2021). How Effective Is Your Recruiting Process? </a:t>
            </a: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iUniverse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.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Lundy, O. and Cowling, A.G. (2020). Strategic human resource management. London: Thomson Learning.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Silva, L.B.P. da, </a:t>
            </a: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Soltovski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, R., Pontes, J., Treinta, F.T., </a:t>
            </a: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Leitão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, P., Mosconi, E., de </a:t>
            </a:r>
            <a:r>
              <a:rPr lang="en-US" dirty="0" err="1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Resende</a:t>
            </a: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, L.M.M. and Yoshino, R.T. (2022). Human Resources Management 4.0: Literature Review and Trends. Computers &amp; Industrial Engineering, 168(108111), p.108111.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Coco Gothic"/>
                <a:cs typeface="Arial" panose="020B0604020202020204" pitchFamily="34" charset="0"/>
                <a:sym typeface="Coco Gothic"/>
              </a:rPr>
              <a:t>Walton, R.E. and Lawrence, P.R. (2020). HRM Trends &amp; challenges. Boston: Harvard Business School Press.</a:t>
            </a:r>
          </a:p>
        </p:txBody>
      </p:sp>
    </p:spTree>
    <p:extLst>
      <p:ext uri="{BB962C8B-B14F-4D97-AF65-F5344CB8AC3E}">
        <p14:creationId xmlns:p14="http://schemas.microsoft.com/office/powerpoint/2010/main" val="18842963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{AE59A687-19B8-A544-B940-6A3030ED3A62}tf10001122</Template>
  <TotalTime>1524</TotalTime>
  <Words>858</Words>
  <Application>Microsoft Macintosh PowerPoint</Application>
  <PresentationFormat>Custom</PresentationFormat>
  <Paragraphs>104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Times New Roman</vt:lpstr>
      <vt:lpstr>Coco Gothic</vt:lpstr>
      <vt:lpstr>Coco Gothic Bold</vt:lpstr>
      <vt:lpstr>Calibri</vt:lpstr>
      <vt:lpstr>Tw Cen MT</vt:lpstr>
      <vt:lpstr>Hussar Bold</vt:lpstr>
      <vt:lpstr>Circuit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Ashraf Uddin Ahmed (2413303)</cp:lastModifiedBy>
  <cp:revision>11</cp:revision>
  <dcterms:created xsi:type="dcterms:W3CDTF">2006-08-16T00:00:00Z</dcterms:created>
  <dcterms:modified xsi:type="dcterms:W3CDTF">2025-11-08T12:31:22Z</dcterms:modified>
  <dc:identifier>DAG2grq8rA4</dc:identifier>
</cp:coreProperties>
</file>