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theme/theme10.xml" ContentType="application/vnd.openxmlformats-officedocument.theme+xml"/>
  <Override PartName="/ppt/slideLayouts/slideLayout12.xml" ContentType="application/vnd.openxmlformats-officedocument.presentationml.slideLayout+xml"/>
  <Override PartName="/ppt/theme/theme11.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12.xml" ContentType="application/vnd.openxmlformats-officedocument.theme+xml"/>
  <Override PartName="/ppt/slideLayouts/slideLayout19.xml" ContentType="application/vnd.openxmlformats-officedocument.presentationml.slideLayout+xml"/>
  <Override PartName="/ppt/theme/theme13.xml" ContentType="application/vnd.openxmlformats-officedocument.theme+xml"/>
  <Override PartName="/ppt/slideLayouts/slideLayout20.xml" ContentType="application/vnd.openxmlformats-officedocument.presentationml.slideLayout+xml"/>
  <Override PartName="/ppt/theme/theme14.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6" r:id="rId9"/>
    <p:sldMasterId id="2147483708" r:id="rId10"/>
    <p:sldMasterId id="2147483712" r:id="rId11"/>
    <p:sldMasterId id="2147483714" r:id="rId12"/>
    <p:sldMasterId id="2147483716" r:id="rId13"/>
    <p:sldMasterId id="2147483720" r:id="rId14"/>
    <p:sldMasterId id="2147483658" r:id="rId15"/>
    <p:sldMasterId id="2147483659" r:id="rId16"/>
    <p:sldMasterId id="2147483662" r:id="rId17"/>
    <p:sldMasterId id="2147483666" r:id="rId18"/>
  </p:sldMasterIdLst>
  <p:notesMasterIdLst>
    <p:notesMasterId r:id="rId59"/>
  </p:notesMasterIdLst>
  <p:sldIdLst>
    <p:sldId id="256" r:id="rId19"/>
    <p:sldId id="563" r:id="rId20"/>
    <p:sldId id="527" r:id="rId21"/>
    <p:sldId id="561" r:id="rId22"/>
    <p:sldId id="570" r:id="rId23"/>
    <p:sldId id="511" r:id="rId24"/>
    <p:sldId id="564" r:id="rId25"/>
    <p:sldId id="269" r:id="rId26"/>
    <p:sldId id="525" r:id="rId27"/>
    <p:sldId id="522" r:id="rId28"/>
    <p:sldId id="571" r:id="rId29"/>
    <p:sldId id="567" r:id="rId30"/>
    <p:sldId id="568" r:id="rId31"/>
    <p:sldId id="310" r:id="rId32"/>
    <p:sldId id="292" r:id="rId33"/>
    <p:sldId id="311" r:id="rId34"/>
    <p:sldId id="289" r:id="rId35"/>
    <p:sldId id="361" r:id="rId36"/>
    <p:sldId id="521" r:id="rId37"/>
    <p:sldId id="529" r:id="rId38"/>
    <p:sldId id="530" r:id="rId39"/>
    <p:sldId id="531" r:id="rId40"/>
    <p:sldId id="532" r:id="rId41"/>
    <p:sldId id="298" r:id="rId42"/>
    <p:sldId id="547" r:id="rId43"/>
    <p:sldId id="548" r:id="rId44"/>
    <p:sldId id="549" r:id="rId45"/>
    <p:sldId id="566" r:id="rId46"/>
    <p:sldId id="552" r:id="rId47"/>
    <p:sldId id="556" r:id="rId48"/>
    <p:sldId id="553" r:id="rId49"/>
    <p:sldId id="557" r:id="rId50"/>
    <p:sldId id="554" r:id="rId51"/>
    <p:sldId id="558" r:id="rId52"/>
    <p:sldId id="559" r:id="rId53"/>
    <p:sldId id="560" r:id="rId54"/>
    <p:sldId id="569" r:id="rId55"/>
    <p:sldId id="544" r:id="rId56"/>
    <p:sldId id="278" r:id="rId57"/>
    <p:sldId id="279" r:id="rId58"/>
  </p:sldIdLst>
  <p:sldSz cx="12192000" cy="6858000"/>
  <p:notesSz cx="6858000" cy="9144000"/>
  <p:custShowLst>
    <p:custShow name="English" id="0">
      <p:sldLst>
        <p:sld r:id="rId19"/>
        <p:sld r:id="rId20"/>
        <p:sld r:id="rId21"/>
        <p:sld r:id="rId22"/>
        <p:sld r:id="rId24"/>
        <p:sld r:id="rId25"/>
        <p:sld r:id="rId26"/>
        <p:sld r:id="rId27"/>
        <p:sld r:id="rId28"/>
        <p:sld r:id="rId33"/>
        <p:sld r:id="rId35"/>
        <p:sld r:id="rId37"/>
        <p:sld r:id="rId38"/>
        <p:sld r:id="rId41"/>
        <p:sld r:id="rId43"/>
        <p:sld r:id="rId45"/>
        <p:sld r:id="rId47"/>
        <p:sld r:id="rId49"/>
        <p:sld r:id="rId51"/>
        <p:sld r:id="rId54"/>
        <p:sld r:id="rId56"/>
        <p:sld r:id="rId57"/>
        <p:sld r:id="rId58"/>
      </p:sldLst>
    </p:custShow>
    <p:custShow name="Cymraeg" id="1">
      <p:sldLst>
        <p:sld r:id="rId19"/>
        <p:sld r:id="rId20"/>
        <p:sld r:id="rId21"/>
        <p:sld r:id="rId22"/>
        <p:sld r:id="rId24"/>
        <p:sld r:id="rId25"/>
        <p:sld r:id="rId26"/>
        <p:sld r:id="rId27"/>
        <p:sld r:id="rId28"/>
        <p:sld r:id="rId32"/>
        <p:sld r:id="rId34"/>
        <p:sld r:id="rId39"/>
        <p:sld r:id="rId40"/>
        <p:sld r:id="rId42"/>
        <p:sld r:id="rId44"/>
        <p:sld r:id="rId46"/>
        <p:sld r:id="rId48"/>
        <p:sld r:id="rId50"/>
        <p:sld r:id="rId52"/>
        <p:sld r:id="rId53"/>
        <p:sld r:id="rId56"/>
        <p:sld r:id="rId57"/>
        <p:sld r:id="rId58"/>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91CF"/>
    <a:srgbClr val="C445B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535" autoAdjust="0"/>
  </p:normalViewPr>
  <p:slideViewPr>
    <p:cSldViewPr snapToGrid="0">
      <p:cViewPr varScale="1">
        <p:scale>
          <a:sx n="77" d="100"/>
          <a:sy n="77" d="100"/>
        </p:scale>
        <p:origin x="1264" y="192"/>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slide" Target="slides/slide29.xml"/><Relationship Id="rId50" Type="http://schemas.openxmlformats.org/officeDocument/2006/relationships/slide" Target="slides/slide32.xml"/><Relationship Id="rId55" Type="http://schemas.openxmlformats.org/officeDocument/2006/relationships/slide" Target="slides/slide37.xml"/><Relationship Id="rId63"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1.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slide" Target="slides/slide35.xml"/><Relationship Id="rId58" Type="http://schemas.openxmlformats.org/officeDocument/2006/relationships/slide" Target="slides/slide40.xml"/><Relationship Id="rId5" Type="http://schemas.openxmlformats.org/officeDocument/2006/relationships/slideMaster" Target="slideMasters/slideMaster2.xml"/><Relationship Id="rId61" Type="http://schemas.openxmlformats.org/officeDocument/2006/relationships/viewProps" Target="viewProps.xml"/><Relationship Id="rId19" Type="http://schemas.openxmlformats.org/officeDocument/2006/relationships/slide" Target="slides/slide1.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56" Type="http://schemas.openxmlformats.org/officeDocument/2006/relationships/slide" Target="slides/slide38.xml"/><Relationship Id="rId8" Type="http://schemas.openxmlformats.org/officeDocument/2006/relationships/slideMaster" Target="slideMasters/slideMaster5.xml"/><Relationship Id="rId51" Type="http://schemas.openxmlformats.org/officeDocument/2006/relationships/slide" Target="slides/slide33.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59" Type="http://schemas.openxmlformats.org/officeDocument/2006/relationships/notesMaster" Target="notesMasters/notesMaster1.xml"/><Relationship Id="rId20" Type="http://schemas.openxmlformats.org/officeDocument/2006/relationships/slide" Target="slides/slide2.xml"/><Relationship Id="rId41" Type="http://schemas.openxmlformats.org/officeDocument/2006/relationships/slide" Target="slides/slide23.xml"/><Relationship Id="rId54" Type="http://schemas.openxmlformats.org/officeDocument/2006/relationships/slide" Target="slides/slide36.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 Id="rId57" Type="http://schemas.openxmlformats.org/officeDocument/2006/relationships/slide" Target="slides/slide39.xml"/><Relationship Id="rId10" Type="http://schemas.openxmlformats.org/officeDocument/2006/relationships/slideMaster" Target="slideMasters/slideMaster7.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slide" Target="slides/slide34.xml"/><Relationship Id="rId6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0FB87F-754C-465C-9770-966B53F2B7AB}" type="datetimeFigureOut">
              <a:rPr lang="en-GB" smtClean="0"/>
              <a:t>08/12/2025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B824EF-40B7-4B64-AAF9-A45E704C992E}" type="slidenum">
              <a:rPr lang="en-GB" smtClean="0"/>
              <a:t>‹#›</a:t>
            </a:fld>
            <a:endParaRPr lang="en-GB"/>
          </a:p>
        </p:txBody>
      </p:sp>
    </p:spTree>
    <p:extLst>
      <p:ext uri="{BB962C8B-B14F-4D97-AF65-F5344CB8AC3E}">
        <p14:creationId xmlns:p14="http://schemas.microsoft.com/office/powerpoint/2010/main" val="2682043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Bridging content.</a:t>
            </a:r>
          </a:p>
        </p:txBody>
      </p:sp>
      <p:sp>
        <p:nvSpPr>
          <p:cNvPr id="4" name="Slide Number Placeholder 3"/>
          <p:cNvSpPr>
            <a:spLocks noGrp="1"/>
          </p:cNvSpPr>
          <p:nvPr>
            <p:ph type="sldNum" sz="quarter" idx="5"/>
          </p:nvPr>
        </p:nvSpPr>
        <p:spPr/>
        <p:txBody>
          <a:bodyPr/>
          <a:lstStyle/>
          <a:p>
            <a:fld id="{5FB824EF-40B7-4B64-AAF9-A45E704C992E}" type="slidenum">
              <a:rPr lang="en-GB" smtClean="0"/>
              <a:t>2</a:t>
            </a:fld>
            <a:endParaRPr lang="en-GB"/>
          </a:p>
        </p:txBody>
      </p:sp>
    </p:spTree>
    <p:extLst>
      <p:ext uri="{BB962C8B-B14F-4D97-AF65-F5344CB8AC3E}">
        <p14:creationId xmlns:p14="http://schemas.microsoft.com/office/powerpoint/2010/main" val="34967058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Reminder about the phases of Bridging</a:t>
            </a:r>
          </a:p>
        </p:txBody>
      </p:sp>
      <p:sp>
        <p:nvSpPr>
          <p:cNvPr id="4" name="Slide Number Placeholder 3"/>
          <p:cNvSpPr>
            <a:spLocks noGrp="1"/>
          </p:cNvSpPr>
          <p:nvPr>
            <p:ph type="sldNum" sz="quarter" idx="5"/>
          </p:nvPr>
        </p:nvSpPr>
        <p:spPr/>
        <p:txBody>
          <a:bodyPr/>
          <a:lstStyle/>
          <a:p>
            <a:fld id="{5FB824EF-40B7-4B64-AAF9-A45E704C992E}" type="slidenum">
              <a:rPr lang="en-GB" smtClean="0"/>
              <a:t>3</a:t>
            </a:fld>
            <a:endParaRPr lang="en-GB"/>
          </a:p>
        </p:txBody>
      </p:sp>
    </p:spTree>
    <p:extLst>
      <p:ext uri="{BB962C8B-B14F-4D97-AF65-F5344CB8AC3E}">
        <p14:creationId xmlns:p14="http://schemas.microsoft.com/office/powerpoint/2010/main" val="3466982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should be encouraged to familiarise themselves with the STEER document.</a:t>
            </a:r>
          </a:p>
        </p:txBody>
      </p:sp>
      <p:sp>
        <p:nvSpPr>
          <p:cNvPr id="4" name="Slide Number Placeholder 3"/>
          <p:cNvSpPr>
            <a:spLocks noGrp="1"/>
          </p:cNvSpPr>
          <p:nvPr>
            <p:ph type="sldNum" sz="quarter" idx="5"/>
          </p:nvPr>
        </p:nvSpPr>
        <p:spPr/>
        <p:txBody>
          <a:bodyPr/>
          <a:lstStyle/>
          <a:p>
            <a:fld id="{5FB824EF-40B7-4B64-AAF9-A45E704C992E}" type="slidenum">
              <a:rPr lang="en-GB" smtClean="0"/>
              <a:t>4</a:t>
            </a:fld>
            <a:endParaRPr lang="en-GB"/>
          </a:p>
        </p:txBody>
      </p:sp>
    </p:spTree>
    <p:extLst>
      <p:ext uri="{BB962C8B-B14F-4D97-AF65-F5344CB8AC3E}">
        <p14:creationId xmlns:p14="http://schemas.microsoft.com/office/powerpoint/2010/main" val="1650494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6</a:t>
            </a:fld>
            <a:endParaRPr lang="en-GB"/>
          </a:p>
        </p:txBody>
      </p:sp>
    </p:spTree>
    <p:extLst>
      <p:ext uri="{BB962C8B-B14F-4D97-AF65-F5344CB8AC3E}">
        <p14:creationId xmlns:p14="http://schemas.microsoft.com/office/powerpoint/2010/main" val="37801186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FB824EF-40B7-4B64-AAF9-A45E704C992E}" type="slidenum">
              <a:rPr lang="en-GB" smtClean="0"/>
              <a:t>7</a:t>
            </a:fld>
            <a:endParaRPr lang="en-GB"/>
          </a:p>
        </p:txBody>
      </p:sp>
    </p:spTree>
    <p:extLst>
      <p:ext uri="{BB962C8B-B14F-4D97-AF65-F5344CB8AC3E}">
        <p14:creationId xmlns:p14="http://schemas.microsoft.com/office/powerpoint/2010/main" val="11674815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ea typeface="Calibri"/>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8</a:t>
            </a:fld>
            <a:endParaRPr lang="en-GB"/>
          </a:p>
        </p:txBody>
      </p:sp>
    </p:spTree>
    <p:extLst>
      <p:ext uri="{BB962C8B-B14F-4D97-AF65-F5344CB8AC3E}">
        <p14:creationId xmlns:p14="http://schemas.microsoft.com/office/powerpoint/2010/main" val="17317873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9</a:t>
            </a:fld>
            <a:endParaRPr lang="en-GB"/>
          </a:p>
        </p:txBody>
      </p:sp>
    </p:spTree>
    <p:extLst>
      <p:ext uri="{BB962C8B-B14F-4D97-AF65-F5344CB8AC3E}">
        <p14:creationId xmlns:p14="http://schemas.microsoft.com/office/powerpoint/2010/main" val="24420691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ea typeface="Calibri"/>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10</a:t>
            </a:fld>
            <a:endParaRPr lang="en-GB"/>
          </a:p>
        </p:txBody>
      </p:sp>
    </p:spTree>
    <p:extLst>
      <p:ext uri="{BB962C8B-B14F-4D97-AF65-F5344CB8AC3E}">
        <p14:creationId xmlns:p14="http://schemas.microsoft.com/office/powerpoint/2010/main" val="3093346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ea typeface="Calibri"/>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12</a:t>
            </a:fld>
            <a:endParaRPr lang="en-GB"/>
          </a:p>
        </p:txBody>
      </p:sp>
    </p:spTree>
    <p:extLst>
      <p:ext uri="{BB962C8B-B14F-4D97-AF65-F5344CB8AC3E}">
        <p14:creationId xmlns:p14="http://schemas.microsoft.com/office/powerpoint/2010/main" val="8372231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ea typeface="Calibri"/>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13</a:t>
            </a:fld>
            <a:endParaRPr lang="en-GB"/>
          </a:p>
        </p:txBody>
      </p:sp>
    </p:spTree>
    <p:extLst>
      <p:ext uri="{BB962C8B-B14F-4D97-AF65-F5344CB8AC3E}">
        <p14:creationId xmlns:p14="http://schemas.microsoft.com/office/powerpoint/2010/main" val="14861435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panose="020F0502020204030204"/>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14</a:t>
            </a:fld>
            <a:endParaRPr lang="en-GB"/>
          </a:p>
        </p:txBody>
      </p:sp>
    </p:spTree>
    <p:extLst>
      <p:ext uri="{BB962C8B-B14F-4D97-AF65-F5344CB8AC3E}">
        <p14:creationId xmlns:p14="http://schemas.microsoft.com/office/powerpoint/2010/main" val="12852028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panose="020F0502020204030204"/>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15</a:t>
            </a:fld>
            <a:endParaRPr lang="en-GB"/>
          </a:p>
        </p:txBody>
      </p:sp>
    </p:spTree>
    <p:extLst>
      <p:ext uri="{BB962C8B-B14F-4D97-AF65-F5344CB8AC3E}">
        <p14:creationId xmlns:p14="http://schemas.microsoft.com/office/powerpoint/2010/main" val="9685527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16</a:t>
            </a:fld>
            <a:endParaRPr lang="en-GB"/>
          </a:p>
        </p:txBody>
      </p:sp>
    </p:spTree>
    <p:extLst>
      <p:ext uri="{BB962C8B-B14F-4D97-AF65-F5344CB8AC3E}">
        <p14:creationId xmlns:p14="http://schemas.microsoft.com/office/powerpoint/2010/main" val="17321864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17</a:t>
            </a:fld>
            <a:endParaRPr lang="en-GB"/>
          </a:p>
        </p:txBody>
      </p:sp>
    </p:spTree>
    <p:extLst>
      <p:ext uri="{BB962C8B-B14F-4D97-AF65-F5344CB8AC3E}">
        <p14:creationId xmlns:p14="http://schemas.microsoft.com/office/powerpoint/2010/main" val="41623947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18</a:t>
            </a:fld>
            <a:endParaRPr lang="en-GB"/>
          </a:p>
        </p:txBody>
      </p:sp>
    </p:spTree>
    <p:extLst>
      <p:ext uri="{BB962C8B-B14F-4D97-AF65-F5344CB8AC3E}">
        <p14:creationId xmlns:p14="http://schemas.microsoft.com/office/powerpoint/2010/main" val="1804787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19</a:t>
            </a:fld>
            <a:endParaRPr lang="en-GB"/>
          </a:p>
        </p:txBody>
      </p:sp>
    </p:spTree>
    <p:extLst>
      <p:ext uri="{BB962C8B-B14F-4D97-AF65-F5344CB8AC3E}">
        <p14:creationId xmlns:p14="http://schemas.microsoft.com/office/powerpoint/2010/main" val="19069471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20</a:t>
            </a:fld>
            <a:endParaRPr lang="en-GB"/>
          </a:p>
        </p:txBody>
      </p:sp>
    </p:spTree>
    <p:extLst>
      <p:ext uri="{BB962C8B-B14F-4D97-AF65-F5344CB8AC3E}">
        <p14:creationId xmlns:p14="http://schemas.microsoft.com/office/powerpoint/2010/main" val="38859252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21</a:t>
            </a:fld>
            <a:endParaRPr lang="en-GB"/>
          </a:p>
        </p:txBody>
      </p:sp>
    </p:spTree>
    <p:extLst>
      <p:ext uri="{BB962C8B-B14F-4D97-AF65-F5344CB8AC3E}">
        <p14:creationId xmlns:p14="http://schemas.microsoft.com/office/powerpoint/2010/main" val="1567787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22</a:t>
            </a:fld>
            <a:endParaRPr lang="en-GB"/>
          </a:p>
        </p:txBody>
      </p:sp>
    </p:spTree>
    <p:extLst>
      <p:ext uri="{BB962C8B-B14F-4D97-AF65-F5344CB8AC3E}">
        <p14:creationId xmlns:p14="http://schemas.microsoft.com/office/powerpoint/2010/main" val="6601297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23</a:t>
            </a:fld>
            <a:endParaRPr lang="en-GB"/>
          </a:p>
        </p:txBody>
      </p:sp>
    </p:spTree>
    <p:extLst>
      <p:ext uri="{BB962C8B-B14F-4D97-AF65-F5344CB8AC3E}">
        <p14:creationId xmlns:p14="http://schemas.microsoft.com/office/powerpoint/2010/main" val="13691864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24</a:t>
            </a:fld>
            <a:endParaRPr lang="en-GB"/>
          </a:p>
        </p:txBody>
      </p:sp>
    </p:spTree>
    <p:extLst>
      <p:ext uri="{BB962C8B-B14F-4D97-AF65-F5344CB8AC3E}">
        <p14:creationId xmlns:p14="http://schemas.microsoft.com/office/powerpoint/2010/main" val="388470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5FB824EF-40B7-4B64-AAF9-A45E704C992E}" type="slidenum">
              <a:rPr lang="en-GB" smtClean="0"/>
              <a:t>25</a:t>
            </a:fld>
            <a:endParaRPr lang="en-GB"/>
          </a:p>
        </p:txBody>
      </p:sp>
    </p:spTree>
    <p:extLst>
      <p:ext uri="{BB962C8B-B14F-4D97-AF65-F5344CB8AC3E}">
        <p14:creationId xmlns:p14="http://schemas.microsoft.com/office/powerpoint/2010/main" val="37156583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26</a:t>
            </a:fld>
            <a:endParaRPr lang="en-GB"/>
          </a:p>
        </p:txBody>
      </p:sp>
    </p:spTree>
    <p:extLst>
      <p:ext uri="{BB962C8B-B14F-4D97-AF65-F5344CB8AC3E}">
        <p14:creationId xmlns:p14="http://schemas.microsoft.com/office/powerpoint/2010/main" val="15832945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27</a:t>
            </a:fld>
            <a:endParaRPr lang="en-GB"/>
          </a:p>
        </p:txBody>
      </p:sp>
    </p:spTree>
    <p:extLst>
      <p:ext uri="{BB962C8B-B14F-4D97-AF65-F5344CB8AC3E}">
        <p14:creationId xmlns:p14="http://schemas.microsoft.com/office/powerpoint/2010/main" val="32943030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28</a:t>
            </a:fld>
            <a:endParaRPr lang="en-GB"/>
          </a:p>
        </p:txBody>
      </p:sp>
    </p:spTree>
    <p:extLst>
      <p:ext uri="{BB962C8B-B14F-4D97-AF65-F5344CB8AC3E}">
        <p14:creationId xmlns:p14="http://schemas.microsoft.com/office/powerpoint/2010/main" val="41415892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b="0" dirty="0"/>
          </a:p>
          <a:p>
            <a:pPr marL="228600" indent="-228600">
              <a:buAutoNum type="arabicPeriod"/>
            </a:pPr>
            <a:endParaRPr lang="en-GB" b="0" dirty="0"/>
          </a:p>
        </p:txBody>
      </p:sp>
      <p:sp>
        <p:nvSpPr>
          <p:cNvPr id="4" name="Slide Number Placeholder 3"/>
          <p:cNvSpPr>
            <a:spLocks noGrp="1"/>
          </p:cNvSpPr>
          <p:nvPr>
            <p:ph type="sldNum" sz="quarter" idx="5"/>
          </p:nvPr>
        </p:nvSpPr>
        <p:spPr/>
        <p:txBody>
          <a:bodyPr/>
          <a:lstStyle/>
          <a:p>
            <a:fld id="{5FB824EF-40B7-4B64-AAF9-A45E704C992E}" type="slidenum">
              <a:rPr lang="en-GB" smtClean="0"/>
              <a:t>29</a:t>
            </a:fld>
            <a:endParaRPr lang="en-GB"/>
          </a:p>
        </p:txBody>
      </p:sp>
    </p:spTree>
    <p:extLst>
      <p:ext uri="{BB962C8B-B14F-4D97-AF65-F5344CB8AC3E}">
        <p14:creationId xmlns:p14="http://schemas.microsoft.com/office/powerpoint/2010/main" val="13478513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b="0" dirty="0"/>
          </a:p>
          <a:p>
            <a:pPr marL="228600" indent="-228600">
              <a:buAutoNum type="arabicPeriod"/>
            </a:pPr>
            <a:endParaRPr lang="en-GB" b="0" dirty="0"/>
          </a:p>
        </p:txBody>
      </p:sp>
      <p:sp>
        <p:nvSpPr>
          <p:cNvPr id="4" name="Slide Number Placeholder 3"/>
          <p:cNvSpPr>
            <a:spLocks noGrp="1"/>
          </p:cNvSpPr>
          <p:nvPr>
            <p:ph type="sldNum" sz="quarter" idx="5"/>
          </p:nvPr>
        </p:nvSpPr>
        <p:spPr/>
        <p:txBody>
          <a:bodyPr/>
          <a:lstStyle/>
          <a:p>
            <a:fld id="{5FB824EF-40B7-4B64-AAF9-A45E704C992E}" type="slidenum">
              <a:rPr lang="en-GB" smtClean="0"/>
              <a:t>30</a:t>
            </a:fld>
            <a:endParaRPr lang="en-GB"/>
          </a:p>
        </p:txBody>
      </p:sp>
    </p:spTree>
    <p:extLst>
      <p:ext uri="{BB962C8B-B14F-4D97-AF65-F5344CB8AC3E}">
        <p14:creationId xmlns:p14="http://schemas.microsoft.com/office/powerpoint/2010/main" val="158595811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31</a:t>
            </a:fld>
            <a:endParaRPr lang="en-GB"/>
          </a:p>
        </p:txBody>
      </p:sp>
    </p:spTree>
    <p:extLst>
      <p:ext uri="{BB962C8B-B14F-4D97-AF65-F5344CB8AC3E}">
        <p14:creationId xmlns:p14="http://schemas.microsoft.com/office/powerpoint/2010/main" val="15028229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32</a:t>
            </a:fld>
            <a:endParaRPr lang="en-GB"/>
          </a:p>
        </p:txBody>
      </p:sp>
    </p:spTree>
    <p:extLst>
      <p:ext uri="{BB962C8B-B14F-4D97-AF65-F5344CB8AC3E}">
        <p14:creationId xmlns:p14="http://schemas.microsoft.com/office/powerpoint/2010/main" val="60714769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 </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33</a:t>
            </a:fld>
            <a:endParaRPr lang="en-GB"/>
          </a:p>
        </p:txBody>
      </p:sp>
    </p:spTree>
    <p:extLst>
      <p:ext uri="{BB962C8B-B14F-4D97-AF65-F5344CB8AC3E}">
        <p14:creationId xmlns:p14="http://schemas.microsoft.com/office/powerpoint/2010/main" val="4223347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 </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34</a:t>
            </a:fld>
            <a:endParaRPr lang="en-GB"/>
          </a:p>
        </p:txBody>
      </p:sp>
    </p:spTree>
    <p:extLst>
      <p:ext uri="{BB962C8B-B14F-4D97-AF65-F5344CB8AC3E}">
        <p14:creationId xmlns:p14="http://schemas.microsoft.com/office/powerpoint/2010/main" val="131977452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35</a:t>
            </a:fld>
            <a:endParaRPr lang="en-GB"/>
          </a:p>
        </p:txBody>
      </p:sp>
    </p:spTree>
    <p:extLst>
      <p:ext uri="{BB962C8B-B14F-4D97-AF65-F5344CB8AC3E}">
        <p14:creationId xmlns:p14="http://schemas.microsoft.com/office/powerpoint/2010/main" val="329117199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36</a:t>
            </a:fld>
            <a:endParaRPr lang="en-GB"/>
          </a:p>
        </p:txBody>
      </p:sp>
    </p:spTree>
    <p:extLst>
      <p:ext uri="{BB962C8B-B14F-4D97-AF65-F5344CB8AC3E}">
        <p14:creationId xmlns:p14="http://schemas.microsoft.com/office/powerpoint/2010/main" val="308123090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38</a:t>
            </a:fld>
            <a:endParaRPr lang="en-GB"/>
          </a:p>
        </p:txBody>
      </p:sp>
    </p:spTree>
    <p:extLst>
      <p:ext uri="{BB962C8B-B14F-4D97-AF65-F5344CB8AC3E}">
        <p14:creationId xmlns:p14="http://schemas.microsoft.com/office/powerpoint/2010/main" val="2907338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0"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6389716"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92269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0"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6389716"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4F79-5514-91E3-561C-B85012E7EFF7}"/>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5760411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9F156-5794-54D7-695C-4291BDD66D59}"/>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864532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lgn="r"/>
            <a:fld id="{A37D6D71-8B28-4ED6-B932-04B197003D23}" type="datetimeFigureOut">
              <a:rPr lang="en-US" smtClean="0"/>
              <a:pPr algn="r"/>
              <a:t>12/8/25</a:t>
            </a:fld>
            <a:endParaRPr lang="en-US"/>
          </a:p>
        </p:txBody>
      </p:sp>
      <p:sp>
        <p:nvSpPr>
          <p:cNvPr id="3" name="Footer Placeholder 2"/>
          <p:cNvSpPr>
            <a:spLocks noGrp="1"/>
          </p:cNvSpPr>
          <p:nvPr>
            <p:ph type="ftr" sz="quarter" idx="11"/>
          </p:nvPr>
        </p:nvSpPr>
        <p:spPr/>
        <p:txBody>
          <a:bodyPr/>
          <a:lstStyle/>
          <a:p>
            <a:endParaRPr lang="en-US">
              <a:solidFill>
                <a:schemeClr val="tx1"/>
              </a:solidFill>
            </a:endParaRPr>
          </a:p>
        </p:txBody>
      </p:sp>
      <p:sp>
        <p:nvSpPr>
          <p:cNvPr id="4" name="Slide Number Placeholder 3"/>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4093428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ACBD6-83A2-FB1E-B971-E18F641E903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5C0B762-35CD-FEBF-5A73-5C82C91A9B4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113EE41-E989-0356-FA49-5F68F3505E96}"/>
              </a:ext>
            </a:extLst>
          </p:cNvPr>
          <p:cNvSpPr>
            <a:spLocks noGrp="1"/>
          </p:cNvSpPr>
          <p:nvPr>
            <p:ph type="dt" sz="half" idx="10"/>
          </p:nvPr>
        </p:nvSpPr>
        <p:spPr/>
        <p:txBody>
          <a:bodyPr/>
          <a:lstStyle/>
          <a:p>
            <a:fld id="{A77AA71A-594F-0649-ADFE-1E9EC5B3E4B6}" type="datetimeFigureOut">
              <a:rPr lang="en-GB" smtClean="0"/>
              <a:t>08/12/2025</a:t>
            </a:fld>
            <a:endParaRPr lang="en-GB"/>
          </a:p>
        </p:txBody>
      </p:sp>
      <p:sp>
        <p:nvSpPr>
          <p:cNvPr id="5" name="Footer Placeholder 4">
            <a:extLst>
              <a:ext uri="{FF2B5EF4-FFF2-40B4-BE49-F238E27FC236}">
                <a16:creationId xmlns:a16="http://schemas.microsoft.com/office/drawing/2014/main" id="{1EA765B7-75CC-F530-E754-C82E28C72D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00FEF6-F084-2376-63B1-DFD708426F17}"/>
              </a:ext>
            </a:extLst>
          </p:cNvPr>
          <p:cNvSpPr>
            <a:spLocks noGrp="1"/>
          </p:cNvSpPr>
          <p:nvPr>
            <p:ph type="sldNum" sz="quarter" idx="12"/>
          </p:nvPr>
        </p:nvSpPr>
        <p:spPr/>
        <p:txBody>
          <a:bodyPr/>
          <a:lstStyle/>
          <a:p>
            <a:fld id="{BA77ABD2-B2AD-E146-9EBE-F249F6810B07}" type="slidenum">
              <a:rPr lang="en-GB" smtClean="0"/>
              <a:t>‹#›</a:t>
            </a:fld>
            <a:endParaRPr lang="en-GB"/>
          </a:p>
        </p:txBody>
      </p:sp>
    </p:spTree>
    <p:extLst>
      <p:ext uri="{BB962C8B-B14F-4D97-AF65-F5344CB8AC3E}">
        <p14:creationId xmlns:p14="http://schemas.microsoft.com/office/powerpoint/2010/main" val="21824721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6C710E0-E396-4021-A37E-7CA66AA1ABC0}" type="datetimeFigureOut">
              <a:rPr lang="en-GB" smtClean="0"/>
              <a:t>08/12/2025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6789F-8326-4AD5-A9D8-E28EFC2EB36F}" type="slidenum">
              <a:rPr lang="en-GB" smtClean="0"/>
              <a:t>‹#›</a:t>
            </a:fld>
            <a:endParaRPr lang="en-GB"/>
          </a:p>
        </p:txBody>
      </p:sp>
    </p:spTree>
    <p:extLst>
      <p:ext uri="{BB962C8B-B14F-4D97-AF65-F5344CB8AC3E}">
        <p14:creationId xmlns:p14="http://schemas.microsoft.com/office/powerpoint/2010/main" val="21847534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BA5A08F0-2738-3E26-A8BB-4627897D22A2}"/>
              </a:ext>
            </a:extLst>
          </p:cNvPr>
          <p:cNvPicPr>
            <a:picLocks noChangeAspect="1"/>
          </p:cNvPicPr>
          <p:nvPr userDrawn="1"/>
        </p:nvPicPr>
        <p:blipFill>
          <a:blip r:embed="rId2"/>
          <a:stretch>
            <a:fillRect/>
          </a:stretch>
        </p:blipFill>
        <p:spPr>
          <a:xfrm>
            <a:off x="212382" y="156278"/>
            <a:ext cx="3694599" cy="646595"/>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280103D1-598B-42AA-30E9-548AC198B669}"/>
              </a:ext>
            </a:extLst>
          </p:cNvPr>
          <p:cNvPicPr>
            <a:picLocks noChangeAspect="1"/>
          </p:cNvPicPr>
          <p:nvPr userDrawn="1"/>
        </p:nvPicPr>
        <p:blipFill>
          <a:blip r:embed="rId2"/>
          <a:stretch>
            <a:fillRect/>
          </a:stretch>
        </p:blipFill>
        <p:spPr>
          <a:xfrm>
            <a:off x="8331146" y="6122994"/>
            <a:ext cx="3694599" cy="646595"/>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3.xm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2.png"/><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6.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6.xml"/><Relationship Id="rId1" Type="http://schemas.openxmlformats.org/officeDocument/2006/relationships/slideLayout" Target="../slideLayouts/slideLayout7.xml"/><Relationship Id="rId4" Type="http://schemas.openxmlformats.org/officeDocument/2006/relationships/image" Target="../media/image2.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7.xml"/><Relationship Id="rId1" Type="http://schemas.openxmlformats.org/officeDocument/2006/relationships/slideLayout" Target="../slideLayouts/slideLayout8.xml"/><Relationship Id="rId4" Type="http://schemas.openxmlformats.org/officeDocument/2006/relationships/image" Target="../media/image2.png"/></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8.xml"/><Relationship Id="rId1" Type="http://schemas.openxmlformats.org/officeDocument/2006/relationships/slideLayout" Target="../slideLayouts/slideLayout9.xml"/><Relationship Id="rId4" Type="http://schemas.openxmlformats.org/officeDocument/2006/relationships/image" Target="../media/image2.png"/></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9.xml"/><Relationship Id="rId1" Type="http://schemas.openxmlformats.org/officeDocument/2006/relationships/slideLayout" Target="../slideLayouts/slideLayout10.xml"/><Relationship Id="rId4" Type="http://schemas.openxmlformats.org/officeDocument/2006/relationships/image" Target="../media/image2.png"/></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0.xml"/><Relationship Id="rId1" Type="http://schemas.openxmlformats.org/officeDocument/2006/relationships/slideLayout" Target="../slideLayouts/slideLayout11.xml"/><Relationship Id="rId4" Type="http://schemas.openxmlformats.org/officeDocument/2006/relationships/image" Target="../media/image2.png"/></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1.xml"/><Relationship Id="rId1" Type="http://schemas.openxmlformats.org/officeDocument/2006/relationships/slideLayout" Target="../slideLayouts/slideLayout12.xml"/><Relationship Id="rId4" Type="http://schemas.openxmlformats.org/officeDocument/2006/relationships/image" Target="../media/image2.png"/></Relationships>
</file>

<file path=ppt/slideMasters/_rels/slideMaster12.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15.xml"/><Relationship Id="rId7" Type="http://schemas.openxmlformats.org/officeDocument/2006/relationships/theme" Target="../theme/theme1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10" Type="http://schemas.openxmlformats.org/officeDocument/2006/relationships/image" Target="../media/image7.jpeg"/><Relationship Id="rId4" Type="http://schemas.openxmlformats.org/officeDocument/2006/relationships/slideLayout" Target="../slideLayouts/slideLayout16.xml"/><Relationship Id="rId9" Type="http://schemas.openxmlformats.org/officeDocument/2006/relationships/image" Target="../media/image2.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3.xml"/><Relationship Id="rId1" Type="http://schemas.openxmlformats.org/officeDocument/2006/relationships/slideLayout" Target="../slideLayouts/slideLayout19.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4.xml"/><Relationship Id="rId1" Type="http://schemas.openxmlformats.org/officeDocument/2006/relationships/slideLayout" Target="../slideLayouts/slideLayout20.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15.xml.rels><?xml version="1.0" encoding="UTF-8" standalone="yes"?>
<Relationships xmlns="http://schemas.openxmlformats.org/package/2006/relationships"><Relationship Id="rId3" Type="http://schemas.openxmlformats.org/officeDocument/2006/relationships/theme" Target="../theme/theme15.xml"/><Relationship Id="rId2" Type="http://schemas.openxmlformats.org/officeDocument/2006/relationships/slideLayout" Target="../slideLayouts/slideLayout22.xml"/><Relationship Id="rId1"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A389DAE1-275B-7B22-7BF2-E10100BE1A93}"/>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0AB5309-8B76-4E1C-1C21-59A49C2A96F7}"/>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22D0618-B0BE-700D-9C08-D06395A18220}"/>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5"/>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2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C771081F-8384-FD9D-6C61-8853082F5F9B}"/>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C0A72071-BF97-8615-9924-E9ABE25188D5}"/>
              </a:ext>
            </a:extLst>
          </p:cNvPr>
          <p:cNvPicPr>
            <a:picLocks noChangeAspect="1"/>
          </p:cNvPicPr>
          <p:nvPr userDrawn="1"/>
        </p:nvPicPr>
        <p:blipFill rotWithShape="1">
          <a:blip r:embed="rId5"/>
          <a:srcRect l="2410" t="1207" r="2110" b="46813"/>
          <a:stretch/>
        </p:blipFill>
        <p:spPr>
          <a:xfrm>
            <a:off x="10522232" y="328743"/>
            <a:ext cx="1357016" cy="737645"/>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1C6A61DE-6947-B2AA-1753-5558884D147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225AD7A0-22DF-FE16-1B6A-F0AA3F04B59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51425A74-C981-E9C6-8FF7-937AD154BD77}"/>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84145D66-E734-373E-5B42-4592A20B6C40}"/>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656239FE-37DC-D45F-58B4-A147940CE12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E59115CD-FD2E-8936-3D5F-B5023FBC5A28}"/>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8"/>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B44A815-9E84-8AD1-EDF3-185B95EA77F1}"/>
              </a:ext>
            </a:extLst>
          </p:cNvPr>
          <p:cNvPicPr>
            <a:picLocks noChangeAspect="1"/>
          </p:cNvPicPr>
          <p:nvPr userDrawn="1"/>
        </p:nvPicPr>
        <p:blipFill rotWithShape="1">
          <a:blip r:embed="rId9"/>
          <a:srcRect l="51836" r="-5866"/>
          <a:stretch/>
        </p:blipFill>
        <p:spPr>
          <a:xfrm>
            <a:off x="2030811" y="5989012"/>
            <a:ext cx="1841543" cy="596515"/>
          </a:xfrm>
          <a:prstGeom prst="rect">
            <a:avLst/>
          </a:prstGeom>
        </p:spPr>
      </p:pic>
      <p:pic>
        <p:nvPicPr>
          <p:cNvPr id="7" name="Picture 6" descr="A close-up of a logo&#10;&#10;Description automatically generated">
            <a:extLst>
              <a:ext uri="{FF2B5EF4-FFF2-40B4-BE49-F238E27FC236}">
                <a16:creationId xmlns:a16="http://schemas.microsoft.com/office/drawing/2014/main" id="{D0E9C5A5-DB80-50E8-B0F6-9359EDC529CC}"/>
              </a:ext>
            </a:extLst>
          </p:cNvPr>
          <p:cNvPicPr>
            <a:picLocks noChangeAspect="1"/>
          </p:cNvPicPr>
          <p:nvPr userDrawn="1"/>
        </p:nvPicPr>
        <p:blipFill rotWithShape="1">
          <a:blip r:embed="rId10"/>
          <a:srcRect l="2410" t="1207" r="2110" b="46813"/>
          <a:stretch/>
        </p:blipFill>
        <p:spPr>
          <a:xfrm>
            <a:off x="3872354" y="5989012"/>
            <a:ext cx="1097385" cy="596515"/>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722" r:id="rId3"/>
    <p:sldLayoutId id="2147483724" r:id="rId4"/>
    <p:sldLayoutId id="2147483725" r:id="rId5"/>
    <p:sldLayoutId id="214748372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FB6DD3F1-A66A-1FD4-97AD-9A494D004C54}"/>
              </a:ext>
            </a:extLst>
          </p:cNvPr>
          <p:cNvPicPr>
            <a:picLocks noChangeAspect="1"/>
          </p:cNvPicPr>
          <p:nvPr userDrawn="1"/>
        </p:nvPicPr>
        <p:blipFill rotWithShape="1">
          <a:blip r:embed="rId4"/>
          <a:srcRect l="51836" r="-5866"/>
          <a:stretch/>
        </p:blipFill>
        <p:spPr>
          <a:xfrm>
            <a:off x="2030811" y="315798"/>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C9C148F-B86A-70E7-1539-0A27556C3D85}"/>
              </a:ext>
            </a:extLst>
          </p:cNvPr>
          <p:cNvPicPr>
            <a:picLocks noChangeAspect="1"/>
          </p:cNvPicPr>
          <p:nvPr userDrawn="1"/>
        </p:nvPicPr>
        <p:blipFill rotWithShape="1">
          <a:blip r:embed="rId5"/>
          <a:srcRect l="2410" t="1207" r="2110" b="46813"/>
          <a:stretch/>
        </p:blipFill>
        <p:spPr>
          <a:xfrm>
            <a:off x="3872354" y="315798"/>
            <a:ext cx="1097385" cy="596515"/>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9220A7B-CBE9-9178-8552-648DEF07F90C}"/>
              </a:ext>
            </a:extLst>
          </p:cNvPr>
          <p:cNvPicPr>
            <a:picLocks noChangeAspect="1"/>
          </p:cNvPicPr>
          <p:nvPr userDrawn="1"/>
        </p:nvPicPr>
        <p:blipFill rotWithShape="1">
          <a:blip r:embed="rId4"/>
          <a:srcRect l="51836" r="-5866"/>
          <a:stretch/>
        </p:blipFill>
        <p:spPr>
          <a:xfrm>
            <a:off x="275902" y="1094173"/>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EB65431-F569-DDCE-E91B-875CC670B09B}"/>
              </a:ext>
            </a:extLst>
          </p:cNvPr>
          <p:cNvPicPr>
            <a:picLocks noChangeAspect="1"/>
          </p:cNvPicPr>
          <p:nvPr userDrawn="1"/>
        </p:nvPicPr>
        <p:blipFill rotWithShape="1">
          <a:blip r:embed="rId5"/>
          <a:srcRect l="2410" t="1207" r="2110" b="46813"/>
          <a:stretch/>
        </p:blipFill>
        <p:spPr>
          <a:xfrm>
            <a:off x="275902" y="1825625"/>
            <a:ext cx="1644143" cy="893721"/>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image" Target="../media/image21.png"/><Relationship Id="rId5" Type="http://schemas.openxmlformats.org/officeDocument/2006/relationships/image" Target="../media/image18.png"/><Relationship Id="rId4" Type="http://schemas.openxmlformats.org/officeDocument/2006/relationships/image" Target="../media/image20.png"/></Relationships>
</file>

<file path=ppt/slides/_rels/slide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hyperlink" Target="http://commons.wikimedia.org/wiki/File:Working_Together_Teamwork_Puzzle_Concept.jp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hyperlink" Target="https://hwb.gov.wales/curriculum-for-wales/assessment-arrangements/supporting-learner-progression-assessment-guidance/" TargetMode="External"/><Relationship Id="rId5" Type="http://schemas.openxmlformats.org/officeDocument/2006/relationships/hyperlink" Target="https://hwb.gov.wales/cwricwlwm-i-gymru/trefniadau-asesu/cefnogi-cynnydd-dysgwyr-canllawiau-asesu/" TargetMode="External"/><Relationship Id="rId4" Type="http://schemas.openxmlformats.org/officeDocument/2006/relationships/image" Target="../media/image26.jpeg"/></Relationships>
</file>

<file path=ppt/slides/_rels/slide9.xml.rels><?xml version="1.0" encoding="UTF-8" standalone="yes"?>
<Relationships xmlns="http://schemas.openxmlformats.org/package/2006/relationships"><Relationship Id="rId3" Type="http://schemas.openxmlformats.org/officeDocument/2006/relationships/image" Target="../media/image27.jpeg"/><Relationship Id="rId7" Type="http://schemas.openxmlformats.org/officeDocument/2006/relationships/image" Target="../media/image26.jpeg"/><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image" Target="../media/image25.jpeg"/><Relationship Id="rId5" Type="http://schemas.openxmlformats.org/officeDocument/2006/relationships/image" Target="../media/image29.jpeg"/><Relationship Id="rId4" Type="http://schemas.openxmlformats.org/officeDocument/2006/relationships/image" Target="../media/image28.jpeg"/></Relationships>
</file>

<file path=ppt/slides/_rels/slide10.xml.rels><?xml version="1.0" encoding="UTF-8" standalone="yes"?>
<Relationships xmlns="http://schemas.openxmlformats.org/package/2006/relationships"><Relationship Id="rId3" Type="http://schemas.openxmlformats.org/officeDocument/2006/relationships/hyperlink" Target="https://hwb.gov.wales/cwricwlwm-i-gymru/trefniadau-asesu/cefnogi-cynnydd-dysgwyr-canllawiau-asesu/" TargetMode="External"/><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hyperlink" Target="https://hwb.gov.wales/curriculum-for-wales/assessment-arrangements/supporting-learner-progression-assessment-guidance/"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hyperlink" Target="https://hwb.gov.wales/cwricwlwm-i-gymru/trefniadau-asesu/cefnogi-cynnydd-dysgwyr-canllawiau-asesu/" TargetMode="External"/><Relationship Id="rId7" Type="http://schemas.openxmlformats.org/officeDocument/2006/relationships/image" Target="../media/image32.jpg"/><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hyperlink" Target="https://hwb.gov.wales/curriculum-for-wales/assessment-arrangements/supporting-learner-progression-assessment-guidance/"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34.jpeg"/></Relationships>
</file>

<file path=ppt/slides/_rels/slide1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34.jpeg"/></Relationships>
</file>

<file path=ppt/slides/_rels/slide1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37.png"/></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hyperlink" Target="https://padlet.com/jessicaroberts4/formative-assessment-and-questioning-38nguqiaw0h9zevj" TargetMode="External"/><Relationship Id="rId2" Type="http://schemas.openxmlformats.org/officeDocument/2006/relationships/notesSlide" Target="../notesSlides/notesSlide21.xml"/><Relationship Id="rId1" Type="http://schemas.openxmlformats.org/officeDocument/2006/relationships/slideLayout" Target="../slideLayouts/slideLayout14.xml"/><Relationship Id="rId6" Type="http://schemas.openxmlformats.org/officeDocument/2006/relationships/image" Target="../media/image40.jpeg"/><Relationship Id="rId5" Type="http://schemas.openxmlformats.org/officeDocument/2006/relationships/image" Target="../media/image39.png"/><Relationship Id="rId4" Type="http://schemas.openxmlformats.org/officeDocument/2006/relationships/image" Target="../media/image38.png"/></Relationships>
</file>

<file path=ppt/slides/_rels/slide2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4.xml"/><Relationship Id="rId1" Type="http://schemas.openxmlformats.org/officeDocument/2006/relationships/slideLayout" Target="../slideLayouts/slideLayout14.xml"/><Relationship Id="rId6" Type="http://schemas.openxmlformats.org/officeDocument/2006/relationships/hyperlink" Target="https://padlet.com/jessicaroberts4/formative-assessment-and-questioning-38nguqiaw0h9zevj" TargetMode="External"/><Relationship Id="rId5" Type="http://schemas.openxmlformats.org/officeDocument/2006/relationships/image" Target="../media/image39.png"/><Relationship Id="rId4" Type="http://schemas.openxmlformats.org/officeDocument/2006/relationships/image" Target="../media/image41.png"/></Relationships>
</file>

<file path=ppt/slides/_rels/slide2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5.xml"/><Relationship Id="rId1" Type="http://schemas.openxmlformats.org/officeDocument/2006/relationships/slideLayout" Target="../slideLayouts/slideLayout14.xml"/><Relationship Id="rId6" Type="http://schemas.openxmlformats.org/officeDocument/2006/relationships/hyperlink" Target="https://padlet.com/jessicaroberts4/formative-assessment-and-questioning-38nguqiaw0h9zevj" TargetMode="External"/><Relationship Id="rId5" Type="http://schemas.openxmlformats.org/officeDocument/2006/relationships/image" Target="../media/image39.png"/><Relationship Id="rId4" Type="http://schemas.openxmlformats.org/officeDocument/2006/relationships/image" Target="../media/image41.png"/></Relationships>
</file>

<file path=ppt/slides/_rels/slide29.xml.rels><?xml version="1.0" encoding="UTF-8" standalone="yes"?>
<Relationships xmlns="http://schemas.openxmlformats.org/package/2006/relationships"><Relationship Id="rId8" Type="http://schemas.openxmlformats.org/officeDocument/2006/relationships/hyperlink" Target="https://creoleindc.typepad.com/rantings_of_a_creole_prin/advice/" TargetMode="External"/><Relationship Id="rId13" Type="http://schemas.openxmlformats.org/officeDocument/2006/relationships/image" Target="../media/image48.jpe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hyperlink" Target="https://creativecommons.org/licenses/by/3.0/" TargetMode="External"/><Relationship Id="rId2" Type="http://schemas.openxmlformats.org/officeDocument/2006/relationships/notesSlide" Target="../notesSlides/notesSlide26.xml"/><Relationship Id="rId1" Type="http://schemas.openxmlformats.org/officeDocument/2006/relationships/slideLayout" Target="../slideLayouts/slideLayout14.xml"/><Relationship Id="rId6" Type="http://schemas.openxmlformats.org/officeDocument/2006/relationships/hyperlink" Target="https://svgsilh.com/00bcd4/image/1935735.html" TargetMode="External"/><Relationship Id="rId11" Type="http://schemas.openxmlformats.org/officeDocument/2006/relationships/hyperlink" Target="https://www.printables.com/model/196780-print-in-place-hinge" TargetMode="External"/><Relationship Id="rId5" Type="http://schemas.openxmlformats.org/officeDocument/2006/relationships/image" Target="../media/image44.svg"/><Relationship Id="rId10" Type="http://schemas.openxmlformats.org/officeDocument/2006/relationships/image" Target="../media/image47.png"/><Relationship Id="rId4" Type="http://schemas.openxmlformats.org/officeDocument/2006/relationships/image" Target="../media/image43.png"/><Relationship Id="rId9" Type="http://schemas.openxmlformats.org/officeDocument/2006/relationships/image" Target="../media/image46.jpeg"/><Relationship Id="rId14" Type="http://schemas.openxmlformats.org/officeDocument/2006/relationships/hyperlink" Target="https://www.publicdomainpictures.net/view-image.php?image=35817"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creoleindc.typepad.com/rantings_of_a_creole_prin/advice/" TargetMode="External"/><Relationship Id="rId13" Type="http://schemas.openxmlformats.org/officeDocument/2006/relationships/image" Target="../media/image48.jpe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hyperlink" Target="https://creativecommons.org/licenses/by/3.0/" TargetMode="External"/><Relationship Id="rId2" Type="http://schemas.openxmlformats.org/officeDocument/2006/relationships/notesSlide" Target="../notesSlides/notesSlide27.xml"/><Relationship Id="rId1" Type="http://schemas.openxmlformats.org/officeDocument/2006/relationships/slideLayout" Target="../slideLayouts/slideLayout14.xml"/><Relationship Id="rId6" Type="http://schemas.openxmlformats.org/officeDocument/2006/relationships/hyperlink" Target="https://svgsilh.com/00bcd4/image/1935735.html" TargetMode="External"/><Relationship Id="rId11" Type="http://schemas.openxmlformats.org/officeDocument/2006/relationships/hyperlink" Target="https://www.printables.com/model/196780-print-in-place-hinge" TargetMode="External"/><Relationship Id="rId5" Type="http://schemas.openxmlformats.org/officeDocument/2006/relationships/image" Target="../media/image44.svg"/><Relationship Id="rId10" Type="http://schemas.openxmlformats.org/officeDocument/2006/relationships/image" Target="../media/image47.png"/><Relationship Id="rId4" Type="http://schemas.openxmlformats.org/officeDocument/2006/relationships/image" Target="../media/image43.png"/><Relationship Id="rId9" Type="http://schemas.openxmlformats.org/officeDocument/2006/relationships/image" Target="../media/image46.jpeg"/><Relationship Id="rId14" Type="http://schemas.openxmlformats.org/officeDocument/2006/relationships/hyperlink" Target="https://www.publicdomainpictures.net/view-image.php?image=35817"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image" Target="../media/image51.jpeg"/><Relationship Id="rId2" Type="http://schemas.openxmlformats.org/officeDocument/2006/relationships/notesSlide" Target="../notesSlides/notesSlide28.xml"/><Relationship Id="rId1" Type="http://schemas.openxmlformats.org/officeDocument/2006/relationships/slideLayout" Target="../slideLayouts/slideLayout14.xml"/><Relationship Id="rId6" Type="http://schemas.openxmlformats.org/officeDocument/2006/relationships/image" Target="../media/image50.png"/><Relationship Id="rId5" Type="http://schemas.openxmlformats.org/officeDocument/2006/relationships/image" Target="../media/image49.jpeg"/><Relationship Id="rId4" Type="http://schemas.openxmlformats.org/officeDocument/2006/relationships/image" Target="../media/image27.jpeg"/></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image" Target="../media/image51.jpeg"/><Relationship Id="rId2" Type="http://schemas.openxmlformats.org/officeDocument/2006/relationships/notesSlide" Target="../notesSlides/notesSlide29.xml"/><Relationship Id="rId1" Type="http://schemas.openxmlformats.org/officeDocument/2006/relationships/slideLayout" Target="../slideLayouts/slideLayout14.xml"/><Relationship Id="rId6" Type="http://schemas.openxmlformats.org/officeDocument/2006/relationships/image" Target="../media/image50.png"/><Relationship Id="rId5" Type="http://schemas.openxmlformats.org/officeDocument/2006/relationships/image" Target="../media/image49.jpeg"/><Relationship Id="rId4" Type="http://schemas.openxmlformats.org/officeDocument/2006/relationships/image" Target="../media/image27.jpeg"/></Relationships>
</file>

<file path=ppt/slides/_rels/slide33.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image" Target="../media/image55.jpeg"/><Relationship Id="rId2" Type="http://schemas.openxmlformats.org/officeDocument/2006/relationships/notesSlide" Target="../notesSlides/notesSlide30.xml"/><Relationship Id="rId1" Type="http://schemas.openxmlformats.org/officeDocument/2006/relationships/slideLayout" Target="../slideLayouts/slideLayout14.xml"/><Relationship Id="rId6" Type="http://schemas.openxmlformats.org/officeDocument/2006/relationships/image" Target="../media/image54.jpeg"/><Relationship Id="rId5" Type="http://schemas.openxmlformats.org/officeDocument/2006/relationships/image" Target="../media/image53.jpeg"/><Relationship Id="rId4" Type="http://schemas.openxmlformats.org/officeDocument/2006/relationships/image" Target="../media/image52.jpeg"/></Relationships>
</file>

<file path=ppt/slides/_rels/slide34.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image" Target="../media/image55.jpeg"/><Relationship Id="rId2" Type="http://schemas.openxmlformats.org/officeDocument/2006/relationships/notesSlide" Target="../notesSlides/notesSlide31.xml"/><Relationship Id="rId1" Type="http://schemas.openxmlformats.org/officeDocument/2006/relationships/slideLayout" Target="../slideLayouts/slideLayout14.xml"/><Relationship Id="rId6" Type="http://schemas.openxmlformats.org/officeDocument/2006/relationships/image" Target="../media/image54.jpeg"/><Relationship Id="rId5" Type="http://schemas.openxmlformats.org/officeDocument/2006/relationships/image" Target="../media/image53.jpeg"/><Relationship Id="rId4" Type="http://schemas.openxmlformats.org/officeDocument/2006/relationships/image" Target="../media/image52.jpeg"/></Relationships>
</file>

<file path=ppt/slides/_rels/slide3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2.xml"/><Relationship Id="rId1" Type="http://schemas.openxmlformats.org/officeDocument/2006/relationships/slideLayout" Target="../slideLayouts/slideLayout14.xml"/><Relationship Id="rId5" Type="http://schemas.openxmlformats.org/officeDocument/2006/relationships/image" Target="../media/image56.png"/><Relationship Id="rId4" Type="http://schemas.openxmlformats.org/officeDocument/2006/relationships/image" Target="../media/image50.png"/></Relationships>
</file>

<file path=ppt/slides/_rels/slide3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3.xml"/><Relationship Id="rId1" Type="http://schemas.openxmlformats.org/officeDocument/2006/relationships/slideLayout" Target="../slideLayouts/slideLayout14.xml"/><Relationship Id="rId5" Type="http://schemas.openxmlformats.org/officeDocument/2006/relationships/image" Target="../media/image56.png"/><Relationship Id="rId4" Type="http://schemas.openxmlformats.org/officeDocument/2006/relationships/image" Target="../media/image50.png"/></Relationships>
</file>

<file path=ppt/slides/_rels/slide37.xml.rels><?xml version="1.0" encoding="UTF-8" standalone="yes"?>
<Relationships xmlns="http://schemas.openxmlformats.org/package/2006/relationships"><Relationship Id="rId3" Type="http://schemas.openxmlformats.org/officeDocument/2006/relationships/image" Target="../media/image58.png"/><Relationship Id="rId7" Type="http://schemas.openxmlformats.org/officeDocument/2006/relationships/image" Target="../media/image62.jpg"/><Relationship Id="rId2" Type="http://schemas.openxmlformats.org/officeDocument/2006/relationships/image" Target="../media/image57.png"/><Relationship Id="rId1" Type="http://schemas.openxmlformats.org/officeDocument/2006/relationships/slideLayout" Target="../slideLayouts/slideLayout16.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image" Target="../media/image59.png"/></Relationships>
</file>

<file path=ppt/slides/_rels/slide3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4.xml"/><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3" Type="http://schemas.openxmlformats.org/officeDocument/2006/relationships/hyperlink" Target="https://www.bmj.com/content/365/bmj.l2269" TargetMode="External"/><Relationship Id="rId2" Type="http://schemas.openxmlformats.org/officeDocument/2006/relationships/image" Target="../media/image63.jpe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hyperlink" Target="https://hwb.gov.wales/curriculum-for-wales/"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B295FE-7CEF-A002-7649-B19090E8E329}"/>
              </a:ext>
            </a:extLst>
          </p:cNvPr>
          <p:cNvSpPr>
            <a:spLocks noGrp="1"/>
          </p:cNvSpPr>
          <p:nvPr>
            <p:ph idx="1"/>
          </p:nvPr>
        </p:nvSpPr>
        <p:spPr>
          <a:xfrm>
            <a:off x="6732434" y="1348251"/>
            <a:ext cx="4470194" cy="4166648"/>
          </a:xfrm>
        </p:spPr>
        <p:txBody>
          <a:bodyPr/>
          <a:lstStyle/>
          <a:p>
            <a:pPr marL="0" indent="0" algn="ctr">
              <a:buNone/>
            </a:pPr>
            <a:r>
              <a:rPr lang="en-GB" sz="3200" dirty="0" err="1">
                <a:ea typeface="Calibri"/>
                <a:cs typeface="Calibri"/>
              </a:rPr>
              <a:t>Archwilio</a:t>
            </a:r>
            <a:r>
              <a:rPr lang="en-GB" sz="3200" dirty="0">
                <a:ea typeface="Calibri"/>
                <a:cs typeface="Calibri"/>
              </a:rPr>
              <a:t> a </a:t>
            </a:r>
            <a:r>
              <a:rPr lang="en-GB" sz="3200" dirty="0" err="1">
                <a:ea typeface="Calibri"/>
                <a:cs typeface="Calibri"/>
              </a:rPr>
              <a:t>deall</a:t>
            </a:r>
            <a:r>
              <a:rPr lang="en-GB" sz="3200" dirty="0">
                <a:ea typeface="Calibri"/>
                <a:cs typeface="Calibri"/>
              </a:rPr>
              <a:t> </a:t>
            </a:r>
          </a:p>
          <a:p>
            <a:pPr marL="0" indent="0" algn="ctr">
              <a:buNone/>
            </a:pPr>
            <a:r>
              <a:rPr lang="en-GB" sz="3200" dirty="0" err="1">
                <a:ea typeface="Calibri"/>
                <a:cs typeface="Calibri"/>
              </a:rPr>
              <a:t>asesu</a:t>
            </a:r>
            <a:endParaRPr lang="en-GB" sz="3200" dirty="0">
              <a:ea typeface="Calibri"/>
              <a:cs typeface="Calibri"/>
            </a:endParaRPr>
          </a:p>
          <a:p>
            <a:pPr marL="0" indent="0" algn="ctr">
              <a:buNone/>
            </a:pPr>
            <a:endParaRPr lang="en-GB" sz="3200" dirty="0">
              <a:ea typeface="Calibri"/>
              <a:cs typeface="Calibri"/>
            </a:endParaRPr>
          </a:p>
          <a:p>
            <a:pPr marL="0" indent="0" algn="ctr">
              <a:buNone/>
            </a:pPr>
            <a:r>
              <a:rPr lang="en-GB" sz="3200" dirty="0">
                <a:solidFill>
                  <a:srgbClr val="FFC000"/>
                </a:solidFill>
                <a:ea typeface="Calibri"/>
                <a:cs typeface="Calibri"/>
              </a:rPr>
              <a:t>Exploring and understanding </a:t>
            </a:r>
            <a:endParaRPr lang="en-US" sz="3200" dirty="0">
              <a:solidFill>
                <a:srgbClr val="FFC000"/>
              </a:solidFill>
              <a:ea typeface="Calibri"/>
              <a:cs typeface="Calibri"/>
            </a:endParaRPr>
          </a:p>
          <a:p>
            <a:pPr marL="0" indent="0" algn="ctr">
              <a:buNone/>
            </a:pPr>
            <a:r>
              <a:rPr lang="en-GB" sz="3200" dirty="0">
                <a:solidFill>
                  <a:srgbClr val="FFC000"/>
                </a:solidFill>
                <a:ea typeface="Calibri"/>
                <a:cs typeface="Calibri"/>
              </a:rPr>
              <a:t>assessment</a:t>
            </a:r>
            <a:endParaRPr lang="en-US" sz="3200" dirty="0">
              <a:solidFill>
                <a:srgbClr val="FFC000"/>
              </a:solidFill>
              <a:ea typeface="Calibri"/>
              <a:cs typeface="Calibri"/>
            </a:endParaRPr>
          </a:p>
          <a:p>
            <a:pPr marL="0" indent="0" algn="ctr">
              <a:buNone/>
            </a:pPr>
            <a:endParaRPr lang="en-GB" sz="2400" dirty="0">
              <a:ea typeface="Calibri"/>
              <a:cs typeface="Calibri"/>
            </a:endParaRPr>
          </a:p>
          <a:p>
            <a:pPr marL="0" indent="0" algn="ctr">
              <a:buNone/>
            </a:pPr>
            <a:endParaRPr lang="en-GB" sz="2400" dirty="0">
              <a:ea typeface="Calibri"/>
              <a:cs typeface="Calibri"/>
            </a:endParaRPr>
          </a:p>
        </p:txBody>
      </p:sp>
      <p:sp>
        <p:nvSpPr>
          <p:cNvPr id="2" name="Rectangle 1">
            <a:extLst>
              <a:ext uri="{FF2B5EF4-FFF2-40B4-BE49-F238E27FC236}">
                <a16:creationId xmlns:a16="http://schemas.microsoft.com/office/drawing/2014/main" id="{7AB05D0F-0DE7-B544-9C92-D7CA73546926}"/>
              </a:ext>
            </a:extLst>
          </p:cNvPr>
          <p:cNvSpPr/>
          <p:nvPr/>
        </p:nvSpPr>
        <p:spPr>
          <a:xfrm>
            <a:off x="6978010" y="4484198"/>
            <a:ext cx="4224618" cy="1569660"/>
          </a:xfrm>
          <a:prstGeom prst="rect">
            <a:avLst/>
          </a:prstGeom>
        </p:spPr>
        <p:txBody>
          <a:bodyPr wrap="none">
            <a:spAutoFit/>
          </a:bodyPr>
          <a:lstStyle/>
          <a:p>
            <a:pPr algn="ctr"/>
            <a:r>
              <a:rPr lang="cy-GB" sz="4800" b="1" dirty="0">
                <a:solidFill>
                  <a:schemeClr val="bg1"/>
                </a:solidFill>
                <a:latin typeface="Aptos" panose="020B0004020202020204" pitchFamily="34" charset="0"/>
              </a:rPr>
              <a:t>Pontio/Bridging</a:t>
            </a:r>
          </a:p>
          <a:p>
            <a:pPr algn="ctr"/>
            <a:r>
              <a:rPr lang="cy-GB" sz="4800" b="1" dirty="0">
                <a:solidFill>
                  <a:schemeClr val="bg1"/>
                </a:solidFill>
                <a:latin typeface="Aptos" panose="020B0004020202020204" pitchFamily="34" charset="0"/>
              </a:rPr>
              <a:t>ECAD5012</a:t>
            </a:r>
            <a:endParaRPr lang="en-US" sz="4800" dirty="0">
              <a:solidFill>
                <a:schemeClr val="bg1"/>
              </a:solidFill>
            </a:endParaRP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D287D-AB67-D350-A107-B8B0B97FC800}"/>
              </a:ext>
            </a:extLst>
          </p:cNvPr>
          <p:cNvSpPr>
            <a:spLocks noGrp="1"/>
          </p:cNvSpPr>
          <p:nvPr>
            <p:ph type="title"/>
          </p:nvPr>
        </p:nvSpPr>
        <p:spPr>
          <a:xfrm>
            <a:off x="355076" y="-400527"/>
            <a:ext cx="11481847" cy="1325563"/>
          </a:xfrm>
        </p:spPr>
        <p:txBody>
          <a:bodyPr>
            <a:normAutofit/>
          </a:bodyPr>
          <a:lstStyle/>
          <a:p>
            <a:r>
              <a:rPr lang="cy-GB" sz="2000" b="1" dirty="0"/>
              <a:t>Trosolwg/ </a:t>
            </a:r>
            <a:r>
              <a:rPr lang="en-GB" sz="2000" b="1" dirty="0">
                <a:solidFill>
                  <a:schemeClr val="accent1"/>
                </a:solidFill>
              </a:rPr>
              <a:t>Overview</a:t>
            </a:r>
            <a:endParaRPr lang="en-GB" sz="2000" b="1" dirty="0">
              <a:solidFill>
                <a:schemeClr val="accent1"/>
              </a:solidFill>
              <a:ea typeface="Calibri Light"/>
              <a:cs typeface="Calibri Light"/>
            </a:endParaRPr>
          </a:p>
        </p:txBody>
      </p:sp>
      <p:graphicFrame>
        <p:nvGraphicFramePr>
          <p:cNvPr id="9" name="Table 3">
            <a:extLst>
              <a:ext uri="{FF2B5EF4-FFF2-40B4-BE49-F238E27FC236}">
                <a16:creationId xmlns:a16="http://schemas.microsoft.com/office/drawing/2014/main" id="{CF45D7D2-9FF2-14F7-F6F5-AA8D656BFA80}"/>
              </a:ext>
            </a:extLst>
          </p:cNvPr>
          <p:cNvGraphicFramePr>
            <a:graphicFrameLocks noGrp="1"/>
          </p:cNvGraphicFramePr>
          <p:nvPr>
            <p:extLst>
              <p:ext uri="{D42A27DB-BD31-4B8C-83A1-F6EECF244321}">
                <p14:modId xmlns:p14="http://schemas.microsoft.com/office/powerpoint/2010/main" val="1035209584"/>
              </p:ext>
            </p:extLst>
          </p:nvPr>
        </p:nvGraphicFramePr>
        <p:xfrm>
          <a:off x="355075" y="473142"/>
          <a:ext cx="11603305" cy="4857662"/>
        </p:xfrm>
        <a:graphic>
          <a:graphicData uri="http://schemas.openxmlformats.org/drawingml/2006/table">
            <a:tbl>
              <a:tblPr firstRow="1" bandRow="1">
                <a:tableStyleId>{5C22544A-7EE6-4342-B048-85BDC9FD1C3A}</a:tableStyleId>
              </a:tblPr>
              <a:tblGrid>
                <a:gridCol w="11603305">
                  <a:extLst>
                    <a:ext uri="{9D8B030D-6E8A-4147-A177-3AD203B41FA5}">
                      <a16:colId xmlns:a16="http://schemas.microsoft.com/office/drawing/2014/main" val="2202775358"/>
                    </a:ext>
                  </a:extLst>
                </a:gridCol>
              </a:tblGrid>
              <a:tr h="339476">
                <a:tc>
                  <a:txBody>
                    <a:bodyPr/>
                    <a:lstStyle/>
                    <a:p>
                      <a:r>
                        <a:rPr lang="cy-GB" sz="2000" noProof="0">
                          <a:solidFill>
                            <a:schemeClr val="tx1"/>
                          </a:solidFill>
                        </a:rPr>
                        <a:t>Rhaglen a chynnwys</a:t>
                      </a:r>
                      <a:r>
                        <a:rPr lang="en-GB" sz="2000"/>
                        <a:t> / Schedule and content </a:t>
                      </a:r>
                    </a:p>
                  </a:txBody>
                  <a:tcPr/>
                </a:tc>
                <a:extLst>
                  <a:ext uri="{0D108BD9-81ED-4DB2-BD59-A6C34878D82A}">
                    <a16:rowId xmlns:a16="http://schemas.microsoft.com/office/drawing/2014/main" val="3769904576"/>
                  </a:ext>
                </a:extLst>
              </a:tr>
              <a:tr h="594083">
                <a:tc>
                  <a:txBody>
                    <a:bodyPr/>
                    <a:lstStyle/>
                    <a:p>
                      <a:r>
                        <a:rPr lang="cy-GB" sz="1800" b="1" kern="1200" noProof="0" dirty="0">
                          <a:solidFill>
                            <a:schemeClr val="tx1"/>
                          </a:solidFill>
                          <a:effectLst/>
                          <a:latin typeface="+mn-lt"/>
                          <a:ea typeface="+mn-ea"/>
                          <a:cs typeface="+mn-cs"/>
                        </a:rPr>
                        <a:t>Amlinellu diben, nodau a deilliannau disgwyliedig y profiad Pontio</a:t>
                      </a:r>
                    </a:p>
                    <a:p>
                      <a:r>
                        <a:rPr lang="en-GB" sz="1800" kern="1200" dirty="0">
                          <a:solidFill>
                            <a:srgbClr val="0070C0"/>
                          </a:solidFill>
                          <a:effectLst/>
                          <a:latin typeface="+mn-lt"/>
                          <a:ea typeface="+mn-ea"/>
                          <a:cs typeface="+mn-cs"/>
                        </a:rPr>
                        <a:t>Outline purpose, aims and expected outcomes of the Bridging experience</a:t>
                      </a:r>
                      <a:endParaRPr lang="en-GB" sz="1800" dirty="0">
                        <a:solidFill>
                          <a:srgbClr val="0070C0"/>
                        </a:solidFill>
                      </a:endParaRPr>
                    </a:p>
                  </a:txBody>
                  <a:tcPr/>
                </a:tc>
                <a:extLst>
                  <a:ext uri="{0D108BD9-81ED-4DB2-BD59-A6C34878D82A}">
                    <a16:rowId xmlns:a16="http://schemas.microsoft.com/office/drawing/2014/main" val="819983342"/>
                  </a:ext>
                </a:extLst>
              </a:tr>
              <a:tr h="625803">
                <a:tc>
                  <a:txBody>
                    <a:bodyPr/>
                    <a:lstStyle/>
                    <a:p>
                      <a:r>
                        <a:rPr lang="cy-GB" sz="1800" b="1" noProof="0">
                          <a:latin typeface="+mj-lt"/>
                        </a:rPr>
                        <a:t>Beth mae asesu yn ei olygu i chi?/ </a:t>
                      </a:r>
                      <a:r>
                        <a:rPr lang="en-GB" sz="1800" b="1">
                          <a:solidFill>
                            <a:schemeClr val="accent1"/>
                          </a:solidFill>
                          <a:latin typeface="+mj-lt"/>
                        </a:rPr>
                        <a:t>What does assessment mean to you?</a:t>
                      </a:r>
                    </a:p>
                    <a:p>
                      <a:r>
                        <a:rPr lang="cy-GB" sz="1800" b="0" kern="1200" noProof="0">
                          <a:solidFill>
                            <a:schemeClr val="tx1"/>
                          </a:solidFill>
                          <a:latin typeface="+mn-lt"/>
                          <a:ea typeface="+mn-ea"/>
                          <a:cs typeface="Arial"/>
                        </a:rPr>
                        <a:t>Polisi a llenyddi</a:t>
                      </a:r>
                      <a:r>
                        <a:rPr lang="cy-GB" sz="1800" b="0" kern="1200">
                          <a:solidFill>
                            <a:schemeClr val="tx1"/>
                          </a:solidFill>
                          <a:latin typeface="+mn-lt"/>
                          <a:ea typeface="+mn-ea"/>
                          <a:cs typeface="Arial"/>
                        </a:rPr>
                        <a:t>aeth </a:t>
                      </a:r>
                      <a:r>
                        <a:rPr lang="en-GB" sz="1800" b="0" kern="1200">
                          <a:solidFill>
                            <a:srgbClr val="0070C0"/>
                          </a:solidFill>
                          <a:latin typeface="+mn-lt"/>
                          <a:ea typeface="+mn-ea"/>
                          <a:cs typeface="Arial"/>
                        </a:rPr>
                        <a:t>/ Policy and literature</a:t>
                      </a:r>
                    </a:p>
                    <a:p>
                      <a:r>
                        <a:rPr lang="cy-GB" sz="1800" b="0" kern="1200" noProof="0">
                          <a:solidFill>
                            <a:srgbClr val="1F1F1F"/>
                          </a:solidFill>
                          <a:latin typeface="+mn-lt"/>
                          <a:ea typeface="+mn-ea"/>
                          <a:cs typeface="Arial"/>
                        </a:rPr>
                        <a:t>Egwyddorion allweddol a diben asesu (Polisi </a:t>
                      </a:r>
                      <a:r>
                        <a:rPr lang="cy-GB" sz="1800" b="0" kern="1200" noProof="0" err="1">
                          <a:solidFill>
                            <a:srgbClr val="1F1F1F"/>
                          </a:solidFill>
                          <a:latin typeface="+mn-lt"/>
                          <a:ea typeface="+mn-ea"/>
                          <a:cs typeface="Arial"/>
                        </a:rPr>
                        <a:t>LlC</a:t>
                      </a:r>
                      <a:r>
                        <a:rPr lang="cy-GB" sz="1800" b="0" kern="1200" noProof="0">
                          <a:solidFill>
                            <a:srgbClr val="1F1F1F"/>
                          </a:solidFill>
                          <a:latin typeface="+mn-lt"/>
                          <a:ea typeface="+mn-ea"/>
                          <a:cs typeface="Arial"/>
                        </a:rPr>
                        <a:t>) </a:t>
                      </a:r>
                      <a:r>
                        <a:rPr lang="en-US" sz="1800" b="0" kern="1200">
                          <a:solidFill>
                            <a:schemeClr val="dk1"/>
                          </a:solidFill>
                          <a:latin typeface="+mn-lt"/>
                          <a:ea typeface="+mn-ea"/>
                          <a:cs typeface="+mn-cs"/>
                        </a:rPr>
                        <a:t>/</a:t>
                      </a:r>
                      <a:r>
                        <a:rPr lang="en-GB" sz="1800" b="0" kern="1200">
                          <a:solidFill>
                            <a:schemeClr val="accent1"/>
                          </a:solidFill>
                          <a:latin typeface="+mn-lt"/>
                          <a:ea typeface="+mn-ea"/>
                          <a:cs typeface="Arial"/>
                        </a:rPr>
                        <a:t>Key principles and purpose of assessment (</a:t>
                      </a:r>
                      <a:r>
                        <a:rPr lang="en-GB" sz="1800" b="0" kern="1200">
                          <a:solidFill>
                            <a:schemeClr val="accent1">
                              <a:lumMod val="75000"/>
                            </a:schemeClr>
                          </a:solidFill>
                          <a:latin typeface="+mn-lt"/>
                          <a:ea typeface="+mn-ea"/>
                          <a:cs typeface="Arial"/>
                        </a:rPr>
                        <a:t>WG</a:t>
                      </a:r>
                      <a:r>
                        <a:rPr lang="en-GB" sz="1800" b="0" kern="1200">
                          <a:solidFill>
                            <a:schemeClr val="tx1"/>
                          </a:solidFill>
                          <a:latin typeface="+mn-lt"/>
                          <a:ea typeface="+mn-ea"/>
                          <a:cs typeface="Arial"/>
                        </a:rPr>
                        <a:t> </a:t>
                      </a:r>
                      <a:r>
                        <a:rPr lang="en-GB" sz="1800" b="0" kern="1200">
                          <a:solidFill>
                            <a:schemeClr val="accent1"/>
                          </a:solidFill>
                          <a:latin typeface="+mn-lt"/>
                          <a:ea typeface="+mn-ea"/>
                          <a:cs typeface="Arial"/>
                        </a:rPr>
                        <a:t>policy)</a:t>
                      </a:r>
                    </a:p>
                    <a:p>
                      <a:r>
                        <a:rPr lang="cy-GB" sz="1800" b="0" i="0" kern="1200" noProof="0">
                          <a:solidFill>
                            <a:schemeClr val="tx1"/>
                          </a:solidFill>
                          <a:effectLst/>
                          <a:latin typeface="+mn-lt"/>
                          <a:ea typeface="+mn-ea"/>
                          <a:cs typeface="Arial"/>
                        </a:rPr>
                        <a:t>Asesu ffurfiannol </a:t>
                      </a:r>
                      <a:r>
                        <a:rPr lang="en-GB" sz="1800" b="0" i="0" kern="1200">
                          <a:solidFill>
                            <a:schemeClr val="accent1"/>
                          </a:solidFill>
                          <a:effectLst/>
                          <a:latin typeface="+mn-lt"/>
                          <a:ea typeface="+mn-ea"/>
                          <a:cs typeface="Arial"/>
                        </a:rPr>
                        <a:t>/Formative assessment (Black &amp; Wiliam)</a:t>
                      </a:r>
                      <a:endParaRPr lang="en-GB" sz="1800" b="0" i="0" kern="1200">
                        <a:solidFill>
                          <a:schemeClr val="dk1"/>
                        </a:solidFill>
                        <a:effectLst/>
                        <a:latin typeface="+mn-lt"/>
                        <a:ea typeface="+mn-ea"/>
                        <a:cs typeface="+mn-cs"/>
                      </a:endParaRPr>
                    </a:p>
                  </a:txBody>
                  <a:tcPr/>
                </a:tc>
                <a:extLst>
                  <a:ext uri="{0D108BD9-81ED-4DB2-BD59-A6C34878D82A}">
                    <a16:rowId xmlns:a16="http://schemas.microsoft.com/office/drawing/2014/main" val="3238432819"/>
                  </a:ext>
                </a:extLst>
              </a:tr>
              <a:tr h="84869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800" b="0" noProof="0" dirty="0">
                          <a:solidFill>
                            <a:srgbClr val="1F1F1F"/>
                          </a:solidFill>
                          <a:latin typeface="+mn-lt"/>
                          <a:cs typeface="Arial"/>
                        </a:rPr>
                        <a:t>Continwwm asesu</a:t>
                      </a:r>
                      <a:r>
                        <a:rPr lang="en-GB" sz="1800" b="0" dirty="0">
                          <a:solidFill>
                            <a:srgbClr val="1F1F1F"/>
                          </a:solidFill>
                          <a:latin typeface="+mn-lt"/>
                          <a:cs typeface="Arial"/>
                        </a:rPr>
                        <a:t>: </a:t>
                      </a:r>
                      <a:r>
                        <a:rPr lang="cy-GB" sz="1800" b="0" noProof="0" dirty="0">
                          <a:solidFill>
                            <a:srgbClr val="1F1F1F"/>
                          </a:solidFill>
                          <a:latin typeface="+mn-lt"/>
                          <a:cs typeface="Calibri"/>
                        </a:rPr>
                        <a:t>c</a:t>
                      </a:r>
                      <a:r>
                        <a:rPr lang="cy-GB" sz="1800" b="0" noProof="0" dirty="0">
                          <a:ea typeface="Calibri"/>
                          <a:cs typeface="Calibri"/>
                        </a:rPr>
                        <a:t>westiynau beirniadol (adroddiad IEAN)</a:t>
                      </a:r>
                      <a:r>
                        <a:rPr lang="en-GB" sz="1800" b="0" dirty="0">
                          <a:solidFill>
                            <a:srgbClr val="1F1F1F"/>
                          </a:solidFill>
                          <a:latin typeface="+mn-lt"/>
                          <a:ea typeface="Calibri"/>
                          <a:cs typeface="Arial"/>
                        </a:rPr>
                        <a:t>/</a:t>
                      </a:r>
                      <a:r>
                        <a:rPr lang="en-GB" sz="1800" b="0" dirty="0">
                          <a:solidFill>
                            <a:schemeClr val="accent1"/>
                          </a:solidFill>
                          <a:latin typeface="+mn-lt"/>
                          <a:cs typeface="Arial"/>
                        </a:rPr>
                        <a:t>Continuum of assessment: critical questions (IEAN report)</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800" b="0" noProof="0" dirty="0">
                          <a:solidFill>
                            <a:schemeClr val="tx1"/>
                          </a:solidFill>
                          <a:latin typeface="+mn-lt"/>
                          <a:ea typeface="Calibri Light"/>
                          <a:cs typeface="Arial"/>
                        </a:rPr>
                        <a:t>Ymagweddau effeithiol wrth asesu (adroddiad Estyn) </a:t>
                      </a:r>
                      <a:r>
                        <a:rPr lang="en-GB" sz="1800" b="0" dirty="0">
                          <a:solidFill>
                            <a:schemeClr val="tx1"/>
                          </a:solidFill>
                          <a:latin typeface="+mn-lt"/>
                          <a:ea typeface="Calibri Light"/>
                          <a:cs typeface="Arial"/>
                        </a:rPr>
                        <a:t>/</a:t>
                      </a:r>
                      <a:r>
                        <a:rPr lang="en-GB" sz="1800" b="0" dirty="0">
                          <a:solidFill>
                            <a:schemeClr val="accent1"/>
                          </a:solidFill>
                          <a:latin typeface="+mn-lt"/>
                          <a:ea typeface="Calibri Light"/>
                          <a:cs typeface="Arial"/>
                        </a:rPr>
                        <a:t>Effective approaches to assessment (Estyn report)</a:t>
                      </a:r>
                      <a:endParaRPr lang="en-GB" sz="1800" b="0" dirty="0">
                        <a:solidFill>
                          <a:schemeClr val="accent1"/>
                        </a:solidFill>
                        <a:latin typeface="+mn-lt"/>
                        <a:ea typeface="Calibri Light"/>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800" b="0" noProof="0" dirty="0">
                          <a:ea typeface="Calibri Light"/>
                          <a:cs typeface="Calibri Light"/>
                        </a:rPr>
                        <a:t>Egwyddorion asesu ar gyfer dysgu</a:t>
                      </a:r>
                      <a:r>
                        <a:rPr lang="en-GB" sz="1800" b="0" dirty="0">
                          <a:ea typeface="Calibri Light"/>
                          <a:cs typeface="Calibri Light"/>
                        </a:rPr>
                        <a:t>/</a:t>
                      </a:r>
                      <a:r>
                        <a:rPr lang="en-GB" sz="1800" b="0" dirty="0">
                          <a:solidFill>
                            <a:schemeClr val="accent1"/>
                          </a:solidFill>
                          <a:ea typeface="Calibri Light"/>
                          <a:cs typeface="Calibri Light"/>
                        </a:rPr>
                        <a:t>Assessment for learning principles</a:t>
                      </a:r>
                      <a:endParaRPr lang="en-GB" sz="1800" b="0" i="0" kern="1200" dirty="0">
                        <a:solidFill>
                          <a:schemeClr val="dk1"/>
                        </a:solidFill>
                        <a:effectLst/>
                        <a:latin typeface="+mj-lt"/>
                        <a:ea typeface="+mn-ea"/>
                        <a:cs typeface="+mn-cs"/>
                      </a:endParaRPr>
                    </a:p>
                  </a:txBody>
                  <a:tcPr/>
                </a:tc>
                <a:extLst>
                  <a:ext uri="{0D108BD9-81ED-4DB2-BD59-A6C34878D82A}">
                    <a16:rowId xmlns:a16="http://schemas.microsoft.com/office/drawing/2014/main" val="232979483"/>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800" b="0" i="0" kern="1200" noProof="0" dirty="0">
                          <a:solidFill>
                            <a:schemeClr val="tx1"/>
                          </a:solidFill>
                          <a:effectLst/>
                          <a:latin typeface="+mn-lt"/>
                          <a:ea typeface="+mn-ea"/>
                          <a:cs typeface="+mn-cs"/>
                        </a:rPr>
                        <a:t>Gwneud cysylltiadau – golwg fanylach ar strategaethau Asesu ar gyfer Dysgu. </a:t>
                      </a:r>
                      <a:r>
                        <a:rPr lang="cy-GB" sz="1800" b="0" i="1" kern="1200" noProof="0" dirty="0">
                          <a:solidFill>
                            <a:schemeClr val="tx1"/>
                          </a:solidFill>
                          <a:effectLst/>
                          <a:latin typeface="+mn-lt"/>
                          <a:ea typeface="+mn-ea"/>
                          <a:cs typeface="+mn-cs"/>
                        </a:rPr>
                        <a:t>Meithrin dealltwriaeth yn barod am y cyfnod PROFI</a:t>
                      </a:r>
                      <a:r>
                        <a:rPr lang="en-GB" sz="1800" b="0" i="0" kern="1200" dirty="0">
                          <a:solidFill>
                            <a:srgbClr val="0070C0"/>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kern="1200" dirty="0">
                          <a:solidFill>
                            <a:srgbClr val="0070C0"/>
                          </a:solidFill>
                          <a:effectLst/>
                          <a:latin typeface="+mn-lt"/>
                          <a:ea typeface="+mn-ea"/>
                          <a:cs typeface="+mn-cs"/>
                        </a:rPr>
                        <a:t>Making links – a closer look at </a:t>
                      </a:r>
                      <a:r>
                        <a:rPr lang="en-GB" sz="1800" b="0" i="0" kern="1200" dirty="0" err="1">
                          <a:solidFill>
                            <a:srgbClr val="0070C0"/>
                          </a:solidFill>
                          <a:effectLst/>
                          <a:latin typeface="+mn-lt"/>
                          <a:ea typeface="+mn-ea"/>
                          <a:cs typeface="+mn-cs"/>
                        </a:rPr>
                        <a:t>AfL</a:t>
                      </a:r>
                      <a:r>
                        <a:rPr lang="en-GB" sz="1800" b="0" i="0" kern="1200" dirty="0">
                          <a:solidFill>
                            <a:srgbClr val="0070C0"/>
                          </a:solidFill>
                          <a:effectLst/>
                          <a:latin typeface="+mn-lt"/>
                          <a:ea typeface="+mn-ea"/>
                          <a:cs typeface="+mn-cs"/>
                        </a:rPr>
                        <a:t> strategies. </a:t>
                      </a:r>
                      <a:r>
                        <a:rPr lang="en-GB" sz="1800" i="1" kern="1200" dirty="0">
                          <a:solidFill>
                            <a:srgbClr val="0070C0"/>
                          </a:solidFill>
                          <a:effectLst/>
                          <a:latin typeface="+mn-lt"/>
                          <a:ea typeface="+mn-ea"/>
                          <a:cs typeface="+mn-cs"/>
                        </a:rPr>
                        <a:t>Building an understanding ready for the TEST phase</a:t>
                      </a:r>
                      <a:r>
                        <a:rPr lang="en-GB" sz="1800" i="1" kern="1200" dirty="0">
                          <a:solidFill>
                            <a:schemeClr val="dk1"/>
                          </a:solidFill>
                          <a:effectLst/>
                          <a:latin typeface="+mn-lt"/>
                          <a:ea typeface="+mn-ea"/>
                          <a:cs typeface="+mn-cs"/>
                        </a:rPr>
                        <a:t>.</a:t>
                      </a:r>
                      <a:endParaRPr lang="en-GB" sz="1800" b="0" i="0" kern="1200" dirty="0">
                        <a:solidFill>
                          <a:schemeClr val="tx1">
                            <a:lumMod val="95000"/>
                            <a:lumOff val="5000"/>
                          </a:schemeClr>
                        </a:solidFill>
                        <a:effectLst/>
                        <a:latin typeface="+mn-lt"/>
                        <a:ea typeface="+mn-ea"/>
                        <a:cs typeface="+mn-cs"/>
                      </a:endParaRPr>
                    </a:p>
                  </a:txBody>
                  <a:tcPr/>
                </a:tc>
                <a:extLst>
                  <a:ext uri="{0D108BD9-81ED-4DB2-BD59-A6C34878D82A}">
                    <a16:rowId xmlns:a16="http://schemas.microsoft.com/office/drawing/2014/main" val="731621555"/>
                  </a:ext>
                </a:extLst>
              </a:tr>
              <a:tr h="33947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800" b="0" noProof="0" dirty="0">
                          <a:ea typeface="Calibri Light"/>
                          <a:cs typeface="Calibri Light"/>
                        </a:rPr>
                        <a:t>Cydgyfeiriol a Dargyfeiriol: Barnau cyferbyniol ar asesu</a:t>
                      </a:r>
                      <a:r>
                        <a:rPr lang="en-GB" sz="1800" b="0" dirty="0">
                          <a:ea typeface="Calibri Light"/>
                          <a:cs typeface="Calibri Light"/>
                        </a:rPr>
                        <a:t>/</a:t>
                      </a:r>
                      <a:r>
                        <a:rPr lang="en-GB" sz="1800" b="0" dirty="0">
                          <a:solidFill>
                            <a:srgbClr val="0070C0"/>
                          </a:solidFill>
                          <a:ea typeface="Calibri Light"/>
                          <a:cs typeface="Calibri Light"/>
                        </a:rPr>
                        <a:t>Convergent and Divergent: Contrasting views of assessment</a:t>
                      </a:r>
                      <a:endParaRPr lang="en-GB" sz="1800" b="0" i="0" kern="1200" dirty="0">
                        <a:solidFill>
                          <a:schemeClr val="tx1">
                            <a:lumMod val="95000"/>
                            <a:lumOff val="5000"/>
                          </a:schemeClr>
                        </a:solidFill>
                        <a:effectLst/>
                        <a:latin typeface="+mn-lt"/>
                        <a:ea typeface="+mn-ea"/>
                        <a:cs typeface="+mn-cs"/>
                      </a:endParaRPr>
                    </a:p>
                  </a:txBody>
                  <a:tcPr/>
                </a:tc>
                <a:extLst>
                  <a:ext uri="{0D108BD9-81ED-4DB2-BD59-A6C34878D82A}">
                    <a16:rowId xmlns:a16="http://schemas.microsoft.com/office/drawing/2014/main" val="250304437"/>
                  </a:ext>
                </a:extLst>
              </a:tr>
              <a:tr h="4380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800" b="0" i="0" kern="1200" noProof="0" dirty="0">
                          <a:solidFill>
                            <a:schemeClr val="tx1"/>
                          </a:solidFill>
                          <a:effectLst/>
                          <a:latin typeface="+mn-lt"/>
                          <a:ea typeface="+mn-ea"/>
                          <a:cs typeface="+mn-cs"/>
                        </a:rPr>
                        <a:t>Dogfen STEER a disgwyliadau’r cyfnod RHANNU </a:t>
                      </a:r>
                      <a:r>
                        <a:rPr lang="en-GB" sz="1800" b="0" i="0" kern="1200" dirty="0">
                          <a:solidFill>
                            <a:srgbClr val="0070C0"/>
                          </a:solidFill>
                          <a:effectLst/>
                          <a:latin typeface="+mn-lt"/>
                          <a:ea typeface="+mn-ea"/>
                          <a:cs typeface="+mn-cs"/>
                        </a:rPr>
                        <a:t>/ STEER document and expectations of SHARE phase</a:t>
                      </a:r>
                    </a:p>
                  </a:txBody>
                  <a:tcPr/>
                </a:tc>
                <a:extLst>
                  <a:ext uri="{0D108BD9-81ED-4DB2-BD59-A6C34878D82A}">
                    <a16:rowId xmlns:a16="http://schemas.microsoft.com/office/drawing/2014/main" val="2703722481"/>
                  </a:ext>
                </a:extLst>
              </a:tr>
            </a:tbl>
          </a:graphicData>
        </a:graphic>
      </p:graphicFrame>
    </p:spTree>
    <p:extLst>
      <p:ext uri="{BB962C8B-B14F-4D97-AF65-F5344CB8AC3E}">
        <p14:creationId xmlns:p14="http://schemas.microsoft.com/office/powerpoint/2010/main" val="13724774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9F5FD-15D7-47EF-3175-B4866A5B51F7}"/>
              </a:ext>
            </a:extLst>
          </p:cNvPr>
          <p:cNvSpPr>
            <a:spLocks noGrp="1"/>
          </p:cNvSpPr>
          <p:nvPr>
            <p:ph type="title"/>
          </p:nvPr>
        </p:nvSpPr>
        <p:spPr/>
        <p:txBody>
          <a:bodyPr>
            <a:normAutofit/>
          </a:bodyPr>
          <a:lstStyle/>
          <a:p>
            <a:pPr algn="ctr"/>
            <a:r>
              <a:rPr lang="cy-GB" sz="3600" b="1" dirty="0">
                <a:solidFill>
                  <a:srgbClr val="000000"/>
                </a:solidFill>
                <a:latin typeface="Aptos" panose="020B0004020202020204" pitchFamily="34" charset="0"/>
              </a:rPr>
              <a:t>Pontio/Bridging</a:t>
            </a:r>
            <a:br>
              <a:rPr lang="cy-GB" sz="2400" dirty="0">
                <a:solidFill>
                  <a:srgbClr val="000000"/>
                </a:solidFill>
                <a:latin typeface="Aptos" panose="020B0004020202020204" pitchFamily="34" charset="0"/>
              </a:rPr>
            </a:br>
            <a:r>
              <a:rPr lang="cy-GB" sz="2400" dirty="0">
                <a:solidFill>
                  <a:srgbClr val="000000"/>
                </a:solidFill>
                <a:latin typeface="Aptos" panose="020B0004020202020204" pitchFamily="34" charset="0"/>
              </a:rPr>
              <a:t>L</a:t>
            </a:r>
            <a:r>
              <a:rPr lang="cy-GB" sz="2400" b="0" i="0" u="none" strike="noStrike" dirty="0">
                <a:solidFill>
                  <a:srgbClr val="000000"/>
                </a:solidFill>
                <a:effectLst/>
                <a:latin typeface="Aptos" panose="020B0004020202020204" pitchFamily="34" charset="0"/>
              </a:rPr>
              <a:t>le mae gwybodaeth ymarferol a damcaniaethol yn cwrdd a lle mae trawsnewidiad.</a:t>
            </a:r>
            <a:r>
              <a:rPr lang="cy-GB" sz="2400" b="0" i="0" dirty="0">
                <a:solidFill>
                  <a:srgbClr val="000000"/>
                </a:solidFill>
                <a:effectLst/>
                <a:latin typeface="Aptos" panose="020B0004020202020204" pitchFamily="34" charset="0"/>
              </a:rPr>
              <a:t>​</a:t>
            </a:r>
            <a:br>
              <a:rPr lang="cy-GB" sz="2400" b="0" i="0" dirty="0">
                <a:solidFill>
                  <a:srgbClr val="000000"/>
                </a:solidFill>
                <a:effectLst/>
                <a:latin typeface="Aptos" panose="020B0004020202020204" pitchFamily="34" charset="0"/>
              </a:rPr>
            </a:br>
            <a:r>
              <a:rPr lang="en-GB" sz="2400" dirty="0">
                <a:solidFill>
                  <a:srgbClr val="00B0F0"/>
                </a:solidFill>
                <a:latin typeface="Aptos" panose="020B0004020202020204" pitchFamily="34" charset="0"/>
              </a:rPr>
              <a:t>W</a:t>
            </a:r>
            <a:r>
              <a:rPr lang="en-GB" sz="2400" b="0" i="0" u="none" strike="noStrike" dirty="0">
                <a:solidFill>
                  <a:srgbClr val="00B0F0"/>
                </a:solidFill>
                <a:effectLst/>
                <a:latin typeface="Aptos" panose="020B0004020202020204" pitchFamily="34" charset="0"/>
              </a:rPr>
              <a:t>here practical and theoretical knowledge meet, and transformation happens</a:t>
            </a:r>
            <a:endParaRPr lang="en-GB" sz="5400" dirty="0">
              <a:solidFill>
                <a:srgbClr val="00B0F0"/>
              </a:solidFill>
            </a:endParaRPr>
          </a:p>
        </p:txBody>
      </p:sp>
      <p:pic>
        <p:nvPicPr>
          <p:cNvPr id="3" name="Picture 2" descr="Text Box 2, Textbox">
            <a:extLst>
              <a:ext uri="{FF2B5EF4-FFF2-40B4-BE49-F238E27FC236}">
                <a16:creationId xmlns:a16="http://schemas.microsoft.com/office/drawing/2014/main" id="{A6CBA061-07E2-03DA-4183-414712EA65FC}"/>
              </a:ext>
            </a:extLst>
          </p:cNvPr>
          <p:cNvPicPr>
            <a:picLocks noChangeAspect="1"/>
          </p:cNvPicPr>
          <p:nvPr/>
        </p:nvPicPr>
        <p:blipFill rotWithShape="1">
          <a:blip r:embed="rId3">
            <a:extLst>
              <a:ext uri="{28A0092B-C50C-407E-A947-70E740481C1C}">
                <a14:useLocalDpi xmlns:a14="http://schemas.microsoft.com/office/drawing/2010/main" val="0"/>
              </a:ext>
            </a:extLst>
          </a:blip>
          <a:srcRect l="31992" t="32842" r="30943" b="31927"/>
          <a:stretch>
            <a:fillRect/>
          </a:stretch>
        </p:blipFill>
        <p:spPr bwMode="auto">
          <a:xfrm>
            <a:off x="3891271" y="1742417"/>
            <a:ext cx="4050735" cy="3887252"/>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96176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7CD7377-B282-3963-FD54-DBEFD8CDBD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562" t="4561" r="52291" b="29863"/>
          <a:stretch/>
        </p:blipFill>
        <p:spPr bwMode="auto">
          <a:xfrm>
            <a:off x="8705964" y="782988"/>
            <a:ext cx="2759626" cy="4141499"/>
          </a:xfrm>
          <a:prstGeom prst="rect">
            <a:avLst/>
          </a:prstGeom>
          <a:noFill/>
          <a:extLst>
            <a:ext uri="{909E8E84-426E-40DD-AFC4-6F175D3DCCD1}">
              <a14:hiddenFill xmlns:a14="http://schemas.microsoft.com/office/drawing/2010/main">
                <a:solidFill>
                  <a:srgbClr val="FFFFFF"/>
                </a:solidFill>
              </a14:hiddenFill>
            </a:ext>
          </a:extLst>
        </p:spPr>
      </p:pic>
      <p:sp>
        <p:nvSpPr>
          <p:cNvPr id="5" name="Flowchart: Connector 4">
            <a:extLst>
              <a:ext uri="{FF2B5EF4-FFF2-40B4-BE49-F238E27FC236}">
                <a16:creationId xmlns:a16="http://schemas.microsoft.com/office/drawing/2014/main" id="{7BE0C4A9-902D-6BF6-1BF3-7A67BDBC3F93}"/>
              </a:ext>
            </a:extLst>
          </p:cNvPr>
          <p:cNvSpPr/>
          <p:nvPr/>
        </p:nvSpPr>
        <p:spPr>
          <a:xfrm>
            <a:off x="10750948" y="3257132"/>
            <a:ext cx="783784" cy="751401"/>
          </a:xfrm>
          <a:prstGeom prst="flowChartConnector">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4" descr="A diagram of a diagram">
            <a:extLst>
              <a:ext uri="{FF2B5EF4-FFF2-40B4-BE49-F238E27FC236}">
                <a16:creationId xmlns:a16="http://schemas.microsoft.com/office/drawing/2014/main" id="{528A11FA-A9EF-B43F-D317-D15D7C259F9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51786" b="27987"/>
          <a:stretch/>
        </p:blipFill>
        <p:spPr bwMode="auto">
          <a:xfrm>
            <a:off x="-190134" y="782988"/>
            <a:ext cx="3284463" cy="4035408"/>
          </a:xfrm>
          <a:prstGeom prst="rect">
            <a:avLst/>
          </a:prstGeom>
          <a:noFill/>
          <a:extLst>
            <a:ext uri="{909E8E84-426E-40DD-AFC4-6F175D3DCCD1}">
              <a14:hiddenFill xmlns:a14="http://schemas.microsoft.com/office/drawing/2010/main">
                <a:solidFill>
                  <a:srgbClr val="FFFFFF"/>
                </a:solidFill>
              </a14:hiddenFill>
            </a:ext>
          </a:extLst>
        </p:spPr>
      </p:pic>
      <p:sp>
        <p:nvSpPr>
          <p:cNvPr id="7" name="Flowchart: Connector 6">
            <a:extLst>
              <a:ext uri="{FF2B5EF4-FFF2-40B4-BE49-F238E27FC236}">
                <a16:creationId xmlns:a16="http://schemas.microsoft.com/office/drawing/2014/main" id="{1D9BDA76-AC45-B650-167B-196EA818BBBB}"/>
              </a:ext>
            </a:extLst>
          </p:cNvPr>
          <p:cNvSpPr/>
          <p:nvPr/>
        </p:nvSpPr>
        <p:spPr>
          <a:xfrm>
            <a:off x="2524182" y="3077202"/>
            <a:ext cx="782989" cy="980106"/>
          </a:xfrm>
          <a:prstGeom prst="flowChartConnector">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B908CCD9-C5D1-BA01-BCDF-B1BB5A7A3243}"/>
              </a:ext>
            </a:extLst>
          </p:cNvPr>
          <p:cNvSpPr/>
          <p:nvPr/>
        </p:nvSpPr>
        <p:spPr>
          <a:xfrm>
            <a:off x="1089614" y="4227047"/>
            <a:ext cx="1763095" cy="827298"/>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D581E37D-8466-34C7-8608-DED5AF2979A2}"/>
              </a:ext>
            </a:extLst>
          </p:cNvPr>
          <p:cNvSpPr/>
          <p:nvPr/>
        </p:nvSpPr>
        <p:spPr>
          <a:xfrm>
            <a:off x="9237083" y="4320129"/>
            <a:ext cx="2628215" cy="827298"/>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descr="Text Box 2, Textbox">
            <a:extLst>
              <a:ext uri="{FF2B5EF4-FFF2-40B4-BE49-F238E27FC236}">
                <a16:creationId xmlns:a16="http://schemas.microsoft.com/office/drawing/2014/main" id="{2F34FD2B-1067-C04B-A8F4-923FE9ABBA47}"/>
              </a:ext>
            </a:extLst>
          </p:cNvPr>
          <p:cNvPicPr>
            <a:picLocks noChangeAspect="1"/>
          </p:cNvPicPr>
          <p:nvPr/>
        </p:nvPicPr>
        <p:blipFill rotWithShape="1">
          <a:blip r:embed="rId5">
            <a:extLst>
              <a:ext uri="{28A0092B-C50C-407E-A947-70E740481C1C}">
                <a14:useLocalDpi xmlns:a14="http://schemas.microsoft.com/office/drawing/2010/main" val="0"/>
              </a:ext>
            </a:extLst>
          </a:blip>
          <a:srcRect l="31992" t="32842" r="30943" b="31927"/>
          <a:stretch>
            <a:fillRect/>
          </a:stretch>
        </p:blipFill>
        <p:spPr bwMode="auto">
          <a:xfrm>
            <a:off x="10474518" y="3953273"/>
            <a:ext cx="1689905" cy="1621703"/>
          </a:xfrm>
          <a:prstGeom prst="rect">
            <a:avLst/>
          </a:prstGeom>
          <a:noFill/>
          <a:ln>
            <a:noFill/>
          </a:ln>
          <a:extLst>
            <a:ext uri="{53640926-AAD7-44D8-BBD7-CCE9431645EC}">
              <a14:shadowObscured xmlns:a14="http://schemas.microsoft.com/office/drawing/2010/main"/>
            </a:ext>
          </a:extLst>
        </p:spPr>
      </p:pic>
      <p:pic>
        <p:nvPicPr>
          <p:cNvPr id="10" name="Picture 9">
            <a:extLst>
              <a:ext uri="{FF2B5EF4-FFF2-40B4-BE49-F238E27FC236}">
                <a16:creationId xmlns:a16="http://schemas.microsoft.com/office/drawing/2014/main" id="{8CB5ACB0-6A55-A959-1406-947D42ACCB9B}"/>
              </a:ext>
            </a:extLst>
          </p:cNvPr>
          <p:cNvPicPr>
            <a:picLocks noChangeAspect="1"/>
          </p:cNvPicPr>
          <p:nvPr/>
        </p:nvPicPr>
        <p:blipFill>
          <a:blip r:embed="rId6"/>
          <a:srcRect l="15278" t="23713" r="52040" b="13134"/>
          <a:stretch>
            <a:fillRect/>
          </a:stretch>
        </p:blipFill>
        <p:spPr>
          <a:xfrm>
            <a:off x="4321546" y="911661"/>
            <a:ext cx="3361926" cy="4331081"/>
          </a:xfrm>
          <a:prstGeom prst="rect">
            <a:avLst/>
          </a:prstGeom>
        </p:spPr>
      </p:pic>
    </p:spTree>
    <p:extLst>
      <p:ext uri="{BB962C8B-B14F-4D97-AF65-F5344CB8AC3E}">
        <p14:creationId xmlns:p14="http://schemas.microsoft.com/office/powerpoint/2010/main" val="1707469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06EBD44-6046-FB4D-9C87-969B884A830A}"/>
              </a:ext>
            </a:extLst>
          </p:cNvPr>
          <p:cNvPicPr>
            <a:picLocks noChangeAspect="1"/>
          </p:cNvPicPr>
          <p:nvPr/>
        </p:nvPicPr>
        <p:blipFill>
          <a:blip r:embed="rId2"/>
          <a:stretch>
            <a:fillRect/>
          </a:stretch>
        </p:blipFill>
        <p:spPr>
          <a:xfrm>
            <a:off x="250638" y="1882588"/>
            <a:ext cx="11804740" cy="3646394"/>
          </a:xfrm>
          <a:prstGeom prst="rect">
            <a:avLst/>
          </a:prstGeom>
        </p:spPr>
      </p:pic>
      <p:pic>
        <p:nvPicPr>
          <p:cNvPr id="5" name="Picture 4">
            <a:extLst>
              <a:ext uri="{FF2B5EF4-FFF2-40B4-BE49-F238E27FC236}">
                <a16:creationId xmlns:a16="http://schemas.microsoft.com/office/drawing/2014/main" id="{2F6642ED-37C7-7042-A9F0-259700B70503}"/>
              </a:ext>
            </a:extLst>
          </p:cNvPr>
          <p:cNvPicPr>
            <a:picLocks noChangeAspect="1"/>
          </p:cNvPicPr>
          <p:nvPr/>
        </p:nvPicPr>
        <p:blipFill>
          <a:blip r:embed="rId3"/>
          <a:stretch>
            <a:fillRect/>
          </a:stretch>
        </p:blipFill>
        <p:spPr>
          <a:xfrm>
            <a:off x="2111620" y="484094"/>
            <a:ext cx="8082775" cy="1164665"/>
          </a:xfrm>
          <a:prstGeom prst="rect">
            <a:avLst/>
          </a:prstGeom>
        </p:spPr>
      </p:pic>
    </p:spTree>
    <p:extLst>
      <p:ext uri="{BB962C8B-B14F-4D97-AF65-F5344CB8AC3E}">
        <p14:creationId xmlns:p14="http://schemas.microsoft.com/office/powerpoint/2010/main" val="34621134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58E4B1-01DB-41AE-A756-26640F705D51}"/>
              </a:ext>
            </a:extLst>
          </p:cNvPr>
          <p:cNvSpPr>
            <a:spLocks noGrp="1"/>
          </p:cNvSpPr>
          <p:nvPr>
            <p:ph idx="1"/>
          </p:nvPr>
        </p:nvSpPr>
        <p:spPr>
          <a:xfrm>
            <a:off x="328042" y="935367"/>
            <a:ext cx="5444064" cy="3575934"/>
          </a:xfrm>
        </p:spPr>
        <p:txBody>
          <a:bodyPr vert="horz" lIns="91440" tIns="45720" rIns="91440" bIns="45720" rtlCol="0" anchor="t">
            <a:normAutofit/>
          </a:bodyPr>
          <a:lstStyle/>
          <a:p>
            <a:pPr marL="0" indent="0">
              <a:buNone/>
            </a:pPr>
            <a:r>
              <a:rPr lang="en-GB" sz="3200">
                <a:ea typeface="Calibri"/>
                <a:cs typeface="Calibri"/>
              </a:rPr>
              <a:t>Noda Peacock (2016:4): </a:t>
            </a:r>
            <a:endParaRPr lang="en-US" sz="3200">
              <a:ea typeface="Calibri"/>
              <a:cs typeface="Calibri"/>
            </a:endParaRPr>
          </a:p>
          <a:p>
            <a:pPr marL="0" indent="0">
              <a:buNone/>
            </a:pPr>
            <a:br>
              <a:rPr lang="en-GB">
                <a:ea typeface="Calibri"/>
                <a:cs typeface="Calibri"/>
              </a:rPr>
            </a:br>
            <a:r>
              <a:rPr lang="en-GB" sz="3600">
                <a:ea typeface="Calibri"/>
                <a:cs typeface="Calibri"/>
              </a:rPr>
              <a:t>'</a:t>
            </a:r>
            <a:r>
              <a:rPr lang="en-GB" sz="3600" err="1">
                <a:ea typeface="Calibri"/>
                <a:cs typeface="Calibri"/>
              </a:rPr>
              <a:t>Addysgeg</a:t>
            </a:r>
            <a:r>
              <a:rPr lang="en-GB" sz="3600">
                <a:ea typeface="Calibri"/>
                <a:cs typeface="Calibri"/>
              </a:rPr>
              <a:t>, </a:t>
            </a:r>
            <a:r>
              <a:rPr lang="en-GB" sz="3600" err="1">
                <a:ea typeface="Calibri"/>
                <a:cs typeface="Calibri"/>
              </a:rPr>
              <a:t>cwricwlwm</a:t>
            </a:r>
            <a:r>
              <a:rPr lang="en-GB" sz="3600">
                <a:ea typeface="Calibri"/>
                <a:cs typeface="Calibri"/>
              </a:rPr>
              <a:t> ac </a:t>
            </a:r>
            <a:r>
              <a:rPr lang="en-GB" sz="3600" err="1">
                <a:solidFill>
                  <a:srgbClr val="FF0000"/>
                </a:solidFill>
                <a:ea typeface="Calibri"/>
                <a:cs typeface="Calibri"/>
              </a:rPr>
              <a:t>asesu</a:t>
            </a:r>
            <a:r>
              <a:rPr lang="en-GB" sz="3600">
                <a:ea typeface="Calibri"/>
                <a:cs typeface="Calibri"/>
              </a:rPr>
              <a:t> </a:t>
            </a:r>
            <a:r>
              <a:rPr lang="en-GB" sz="3600" err="1">
                <a:ea typeface="Calibri"/>
                <a:cs typeface="Calibri"/>
              </a:rPr>
              <a:t>yw</a:t>
            </a:r>
            <a:r>
              <a:rPr lang="en-GB" sz="3600">
                <a:ea typeface="Calibri"/>
                <a:cs typeface="Calibri"/>
              </a:rPr>
              <a:t> </a:t>
            </a:r>
            <a:r>
              <a:rPr lang="en-GB" sz="3600" err="1">
                <a:ea typeface="Calibri"/>
                <a:cs typeface="Calibri"/>
              </a:rPr>
              <a:t>meysydd</a:t>
            </a:r>
            <a:r>
              <a:rPr lang="en-GB" sz="3600">
                <a:ea typeface="Calibri"/>
                <a:cs typeface="Calibri"/>
              </a:rPr>
              <a:t> </a:t>
            </a:r>
            <a:r>
              <a:rPr lang="en-GB" sz="3600" err="1">
                <a:ea typeface="Calibri"/>
                <a:cs typeface="Calibri"/>
              </a:rPr>
              <a:t>craidd</a:t>
            </a:r>
            <a:r>
              <a:rPr lang="en-GB" sz="3600">
                <a:ea typeface="Calibri"/>
                <a:cs typeface="Calibri"/>
              </a:rPr>
              <a:t> </a:t>
            </a:r>
            <a:r>
              <a:rPr lang="en-GB" sz="3600" err="1">
                <a:ea typeface="Calibri"/>
                <a:cs typeface="Calibri"/>
              </a:rPr>
              <a:t>arbenigedd</a:t>
            </a:r>
            <a:r>
              <a:rPr lang="en-GB" sz="3600">
                <a:ea typeface="Calibri"/>
                <a:cs typeface="Calibri"/>
              </a:rPr>
              <a:t> </a:t>
            </a:r>
            <a:r>
              <a:rPr lang="en-GB" sz="3600" err="1">
                <a:ea typeface="Calibri"/>
                <a:cs typeface="Calibri"/>
              </a:rPr>
              <a:t>sy’n</a:t>
            </a:r>
            <a:r>
              <a:rPr lang="en-GB" sz="3600">
                <a:ea typeface="Calibri"/>
                <a:cs typeface="Calibri"/>
              </a:rPr>
              <a:t> sail </a:t>
            </a:r>
            <a:r>
              <a:rPr lang="en-GB" sz="3600" err="1">
                <a:ea typeface="Calibri"/>
                <a:cs typeface="Calibri"/>
              </a:rPr>
              <a:t>i</a:t>
            </a:r>
            <a:r>
              <a:rPr lang="en-GB" sz="3600">
                <a:ea typeface="Calibri"/>
                <a:cs typeface="Calibri"/>
              </a:rPr>
              <a:t> bob </a:t>
            </a:r>
            <a:r>
              <a:rPr lang="en-GB" sz="3600" err="1">
                <a:ea typeface="Calibri"/>
                <a:cs typeface="Calibri"/>
              </a:rPr>
              <a:t>addysgu</a:t>
            </a:r>
            <a:r>
              <a:rPr lang="en-GB" sz="3600">
                <a:ea typeface="Calibri"/>
                <a:cs typeface="Calibri"/>
              </a:rPr>
              <a:t> da.’  </a:t>
            </a:r>
            <a:endParaRPr lang="en-US" sz="3600">
              <a:ea typeface="Calibri"/>
              <a:cs typeface="Calibri"/>
            </a:endParaRPr>
          </a:p>
          <a:p>
            <a:endParaRPr lang="en-GB" sz="3600">
              <a:ea typeface="Calibri"/>
              <a:cs typeface="Calibri"/>
            </a:endParaRPr>
          </a:p>
        </p:txBody>
      </p:sp>
      <p:sp>
        <p:nvSpPr>
          <p:cNvPr id="4" name="Content Placeholder 3">
            <a:extLst>
              <a:ext uri="{FF2B5EF4-FFF2-40B4-BE49-F238E27FC236}">
                <a16:creationId xmlns:a16="http://schemas.microsoft.com/office/drawing/2014/main" id="{7F20CC16-1FEC-DFC2-0E0B-0A0D9BB0260C}"/>
              </a:ext>
            </a:extLst>
          </p:cNvPr>
          <p:cNvSpPr>
            <a:spLocks noGrp="1"/>
          </p:cNvSpPr>
          <p:nvPr>
            <p:ph idx="10"/>
          </p:nvPr>
        </p:nvSpPr>
        <p:spPr>
          <a:xfrm>
            <a:off x="6419894" y="935367"/>
            <a:ext cx="5444064" cy="3575934"/>
          </a:xfrm>
        </p:spPr>
        <p:txBody>
          <a:bodyPr vert="horz" lIns="91440" tIns="45720" rIns="91440" bIns="45720" rtlCol="0" anchor="t">
            <a:normAutofit/>
          </a:bodyPr>
          <a:lstStyle/>
          <a:p>
            <a:pPr marL="0" indent="0">
              <a:buNone/>
            </a:pPr>
            <a:r>
              <a:rPr lang="en-GB" sz="3200">
                <a:solidFill>
                  <a:srgbClr val="0070C0"/>
                </a:solidFill>
                <a:ea typeface="Calibri"/>
                <a:cs typeface="Calibri"/>
              </a:rPr>
              <a:t>Peacock (2016:4) states: </a:t>
            </a:r>
            <a:endParaRPr lang="en-US" sz="3200">
              <a:solidFill>
                <a:srgbClr val="0070C0"/>
              </a:solidFill>
              <a:ea typeface="Calibri"/>
              <a:cs typeface="Calibri"/>
            </a:endParaRPr>
          </a:p>
          <a:p>
            <a:pPr marL="0" indent="0">
              <a:buNone/>
            </a:pPr>
            <a:br>
              <a:rPr lang="en-GB">
                <a:ea typeface="Calibri"/>
                <a:cs typeface="Calibri"/>
              </a:rPr>
            </a:br>
            <a:r>
              <a:rPr lang="en-GB" sz="3600">
                <a:solidFill>
                  <a:srgbClr val="0070C0"/>
                </a:solidFill>
                <a:ea typeface="Calibri"/>
                <a:cs typeface="Calibri"/>
              </a:rPr>
              <a:t>'Pedagogy, curriculum and </a:t>
            </a:r>
            <a:r>
              <a:rPr lang="en-GB" sz="3600">
                <a:solidFill>
                  <a:srgbClr val="FF0000"/>
                </a:solidFill>
                <a:ea typeface="Calibri"/>
                <a:cs typeface="Calibri"/>
              </a:rPr>
              <a:t>assessment</a:t>
            </a:r>
            <a:r>
              <a:rPr lang="en-GB" sz="3600">
                <a:solidFill>
                  <a:srgbClr val="0070C0"/>
                </a:solidFill>
                <a:ea typeface="Calibri"/>
                <a:cs typeface="Calibri"/>
              </a:rPr>
              <a:t> are the core areas of expertise that form the foundations for all good teaching.' </a:t>
            </a:r>
            <a:endParaRPr lang="en-US" sz="3600">
              <a:solidFill>
                <a:srgbClr val="0070C0"/>
              </a:solidFill>
              <a:ea typeface="Calibri"/>
              <a:cs typeface="Calibri"/>
            </a:endParaRPr>
          </a:p>
          <a:p>
            <a:endParaRPr lang="en-GB">
              <a:ea typeface="Calibri"/>
              <a:cs typeface="Calibri"/>
            </a:endParaRPr>
          </a:p>
        </p:txBody>
      </p:sp>
    </p:spTree>
    <p:extLst>
      <p:ext uri="{BB962C8B-B14F-4D97-AF65-F5344CB8AC3E}">
        <p14:creationId xmlns:p14="http://schemas.microsoft.com/office/powerpoint/2010/main" val="3939050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D287D-AB67-D350-A107-B8B0B97FC800}"/>
              </a:ext>
            </a:extLst>
          </p:cNvPr>
          <p:cNvSpPr>
            <a:spLocks noGrp="1"/>
          </p:cNvSpPr>
          <p:nvPr>
            <p:ph type="title"/>
          </p:nvPr>
        </p:nvSpPr>
        <p:spPr/>
        <p:txBody>
          <a:bodyPr/>
          <a:lstStyle/>
          <a:p>
            <a:r>
              <a:rPr lang="cy-GB" b="1"/>
              <a:t>Beth mae asesu yn ei olygu i chi</a:t>
            </a:r>
            <a:r>
              <a:rPr lang="en-GB" b="1"/>
              <a:t>?</a:t>
            </a:r>
            <a:br>
              <a:rPr lang="en-GB" b="1"/>
            </a:br>
            <a:r>
              <a:rPr lang="en-GB" b="1">
                <a:solidFill>
                  <a:schemeClr val="accent1"/>
                </a:solidFill>
              </a:rPr>
              <a:t>What does assessment mean to you?</a:t>
            </a:r>
            <a:endParaRPr lang="en-GB" b="1">
              <a:solidFill>
                <a:schemeClr val="accent1"/>
              </a:solidFill>
              <a:ea typeface="Calibri Light"/>
              <a:cs typeface="Calibri Light"/>
            </a:endParaRPr>
          </a:p>
        </p:txBody>
      </p:sp>
      <p:pic>
        <p:nvPicPr>
          <p:cNvPr id="8" name="Picture 7" descr="A group of cartoon people holding a puzzle piece&#10;&#10;Description automatically generated">
            <a:extLst>
              <a:ext uri="{FF2B5EF4-FFF2-40B4-BE49-F238E27FC236}">
                <a16:creationId xmlns:a16="http://schemas.microsoft.com/office/drawing/2014/main" id="{5402F05E-BC35-B9E8-3F49-28504F3C5D6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429611" y="2571721"/>
            <a:ext cx="3936561" cy="2217718"/>
          </a:xfrm>
          <a:prstGeom prst="rect">
            <a:avLst/>
          </a:prstGeom>
        </p:spPr>
      </p:pic>
      <p:sp>
        <p:nvSpPr>
          <p:cNvPr id="5" name="TextBox 4">
            <a:extLst>
              <a:ext uri="{FF2B5EF4-FFF2-40B4-BE49-F238E27FC236}">
                <a16:creationId xmlns:a16="http://schemas.microsoft.com/office/drawing/2014/main" id="{EF6AC3A6-1720-34D3-43D9-CD93F421C3DA}"/>
              </a:ext>
            </a:extLst>
          </p:cNvPr>
          <p:cNvSpPr txBox="1"/>
          <p:nvPr/>
        </p:nvSpPr>
        <p:spPr>
          <a:xfrm>
            <a:off x="6771945" y="2737269"/>
            <a:ext cx="4243473" cy="646331"/>
          </a:xfrm>
          <a:prstGeom prst="rect">
            <a:avLst/>
          </a:prstGeom>
          <a:noFill/>
        </p:spPr>
        <p:txBody>
          <a:bodyPr wrap="square" rtlCol="0">
            <a:spAutoFit/>
          </a:bodyPr>
          <a:lstStyle/>
          <a:p>
            <a:r>
              <a:rPr lang="cy-GB" i="1"/>
              <a:t>Pryd </a:t>
            </a:r>
            <a:r>
              <a:rPr lang="cy-GB"/>
              <a:t>mae asesu’n digwydd</a:t>
            </a:r>
            <a:r>
              <a:rPr lang="en-GB"/>
              <a:t>?</a:t>
            </a:r>
          </a:p>
          <a:p>
            <a:r>
              <a:rPr lang="en-GB" i="1"/>
              <a:t>When </a:t>
            </a:r>
            <a:r>
              <a:rPr lang="en-GB"/>
              <a:t>does assessment take place?</a:t>
            </a:r>
          </a:p>
        </p:txBody>
      </p:sp>
      <p:sp>
        <p:nvSpPr>
          <p:cNvPr id="7" name="TextBox 6">
            <a:extLst>
              <a:ext uri="{FF2B5EF4-FFF2-40B4-BE49-F238E27FC236}">
                <a16:creationId xmlns:a16="http://schemas.microsoft.com/office/drawing/2014/main" id="{C0D94263-DE05-E226-F13E-BFC4CA9B1E0E}"/>
              </a:ext>
            </a:extLst>
          </p:cNvPr>
          <p:cNvSpPr txBox="1"/>
          <p:nvPr/>
        </p:nvSpPr>
        <p:spPr>
          <a:xfrm>
            <a:off x="1422401" y="4208444"/>
            <a:ext cx="2591104" cy="646331"/>
          </a:xfrm>
          <a:prstGeom prst="rect">
            <a:avLst/>
          </a:prstGeom>
          <a:noFill/>
        </p:spPr>
        <p:txBody>
          <a:bodyPr wrap="square" rtlCol="0">
            <a:spAutoFit/>
          </a:bodyPr>
          <a:lstStyle/>
          <a:p>
            <a:r>
              <a:rPr lang="cy-GB" i="1"/>
              <a:t>Pam </a:t>
            </a:r>
            <a:r>
              <a:rPr lang="cy-GB"/>
              <a:t>byddwn ni’n asesu</a:t>
            </a:r>
            <a:r>
              <a:rPr lang="en-GB"/>
              <a:t>?</a:t>
            </a:r>
          </a:p>
          <a:p>
            <a:r>
              <a:rPr lang="en-GB" i="1"/>
              <a:t>Why</a:t>
            </a:r>
            <a:r>
              <a:rPr lang="en-GB"/>
              <a:t> do we assess? </a:t>
            </a:r>
          </a:p>
        </p:txBody>
      </p:sp>
      <p:sp>
        <p:nvSpPr>
          <p:cNvPr id="11" name="TextBox 10">
            <a:extLst>
              <a:ext uri="{FF2B5EF4-FFF2-40B4-BE49-F238E27FC236}">
                <a16:creationId xmlns:a16="http://schemas.microsoft.com/office/drawing/2014/main" id="{DAF40F01-759D-A89F-3A8F-66D8F3FDE665}"/>
              </a:ext>
            </a:extLst>
          </p:cNvPr>
          <p:cNvSpPr txBox="1"/>
          <p:nvPr/>
        </p:nvSpPr>
        <p:spPr>
          <a:xfrm>
            <a:off x="1686440" y="2949566"/>
            <a:ext cx="3936561" cy="646331"/>
          </a:xfrm>
          <a:prstGeom prst="rect">
            <a:avLst/>
          </a:prstGeom>
          <a:noFill/>
        </p:spPr>
        <p:txBody>
          <a:bodyPr wrap="square" rtlCol="0">
            <a:spAutoFit/>
          </a:bodyPr>
          <a:lstStyle/>
          <a:p>
            <a:r>
              <a:rPr lang="en-GB" i="1"/>
              <a:t>Beth </a:t>
            </a:r>
            <a:r>
              <a:rPr lang="cy-GB"/>
              <a:t>yw asesu</a:t>
            </a:r>
            <a:r>
              <a:rPr lang="en-GB" i="1"/>
              <a:t>/</a:t>
            </a:r>
          </a:p>
          <a:p>
            <a:r>
              <a:rPr lang="en-GB" i="1"/>
              <a:t>What</a:t>
            </a:r>
            <a:r>
              <a:rPr lang="en-GB"/>
              <a:t> is assessment?</a:t>
            </a:r>
          </a:p>
        </p:txBody>
      </p:sp>
      <p:sp>
        <p:nvSpPr>
          <p:cNvPr id="12" name="TextBox 11">
            <a:extLst>
              <a:ext uri="{FF2B5EF4-FFF2-40B4-BE49-F238E27FC236}">
                <a16:creationId xmlns:a16="http://schemas.microsoft.com/office/drawing/2014/main" id="{8D1E2AAD-D71A-AAED-58AA-49F4D53EEAAA}"/>
              </a:ext>
            </a:extLst>
          </p:cNvPr>
          <p:cNvSpPr txBox="1"/>
          <p:nvPr/>
        </p:nvSpPr>
        <p:spPr>
          <a:xfrm>
            <a:off x="7147012" y="3968516"/>
            <a:ext cx="3868406" cy="646331"/>
          </a:xfrm>
          <a:prstGeom prst="rect">
            <a:avLst/>
          </a:prstGeom>
          <a:noFill/>
        </p:spPr>
        <p:txBody>
          <a:bodyPr wrap="square" rtlCol="0">
            <a:spAutoFit/>
          </a:bodyPr>
          <a:lstStyle/>
          <a:p>
            <a:r>
              <a:rPr lang="cy-GB" i="1"/>
              <a:t>Sut byddwch chi’n asesu eich dysgwyr</a:t>
            </a:r>
            <a:r>
              <a:rPr lang="en-GB" i="1"/>
              <a:t>? How do you assess your learners?</a:t>
            </a:r>
            <a:endParaRPr lang="en-GB"/>
          </a:p>
        </p:txBody>
      </p:sp>
    </p:spTree>
    <p:extLst>
      <p:ext uri="{BB962C8B-B14F-4D97-AF65-F5344CB8AC3E}">
        <p14:creationId xmlns:p14="http://schemas.microsoft.com/office/powerpoint/2010/main" val="42924293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D287D-AB67-D350-A107-B8B0B97FC800}"/>
              </a:ext>
            </a:extLst>
          </p:cNvPr>
          <p:cNvSpPr>
            <a:spLocks noGrp="1"/>
          </p:cNvSpPr>
          <p:nvPr>
            <p:ph type="title"/>
          </p:nvPr>
        </p:nvSpPr>
        <p:spPr/>
        <p:txBody>
          <a:bodyPr>
            <a:normAutofit fontScale="90000"/>
          </a:bodyPr>
          <a:lstStyle/>
          <a:p>
            <a:r>
              <a:rPr lang="en-GB" b="1">
                <a:solidFill>
                  <a:srgbClr val="1F1F1F"/>
                </a:solidFill>
                <a:latin typeface="Arial"/>
                <a:cs typeface="Arial"/>
              </a:rPr>
              <a:t>Egwyddorion </a:t>
            </a:r>
            <a:r>
              <a:rPr lang="en-GB" b="1" err="1">
                <a:solidFill>
                  <a:srgbClr val="1F1F1F"/>
                </a:solidFill>
                <a:latin typeface="Arial"/>
                <a:cs typeface="Arial"/>
              </a:rPr>
              <a:t>allweddol</a:t>
            </a:r>
            <a:r>
              <a:rPr lang="en-GB" b="1">
                <a:solidFill>
                  <a:srgbClr val="1F1F1F"/>
                </a:solidFill>
                <a:latin typeface="Arial"/>
                <a:cs typeface="Arial"/>
              </a:rPr>
              <a:t> a </a:t>
            </a:r>
            <a:r>
              <a:rPr lang="en-GB" b="1" err="1">
                <a:solidFill>
                  <a:srgbClr val="1F1F1F"/>
                </a:solidFill>
                <a:latin typeface="Arial"/>
                <a:cs typeface="Arial"/>
              </a:rPr>
              <a:t>diben</a:t>
            </a:r>
            <a:r>
              <a:rPr lang="en-GB" b="1">
                <a:solidFill>
                  <a:srgbClr val="1F1F1F"/>
                </a:solidFill>
                <a:latin typeface="Arial"/>
                <a:cs typeface="Arial"/>
              </a:rPr>
              <a:t> </a:t>
            </a:r>
            <a:r>
              <a:rPr lang="en-GB" b="1" err="1">
                <a:solidFill>
                  <a:srgbClr val="1F1F1F"/>
                </a:solidFill>
                <a:latin typeface="Arial"/>
                <a:cs typeface="Arial"/>
              </a:rPr>
              <a:t>asesu</a:t>
            </a:r>
            <a:endParaRPr lang="en-US"/>
          </a:p>
          <a:p>
            <a:r>
              <a:rPr lang="en-GB" b="1">
                <a:solidFill>
                  <a:schemeClr val="accent1"/>
                </a:solidFill>
                <a:latin typeface="Arial"/>
                <a:cs typeface="Arial"/>
              </a:rPr>
              <a:t>Key principles and purpose of assessment</a:t>
            </a:r>
            <a:endParaRPr lang="en-US">
              <a:solidFill>
                <a:schemeClr val="accent1"/>
              </a:solidFill>
              <a:ea typeface="Calibri Light"/>
              <a:cs typeface="Calibri Light"/>
            </a:endParaRPr>
          </a:p>
          <a:p>
            <a:endParaRPr lang="en-GB">
              <a:cs typeface="Calibri Light"/>
            </a:endParaRPr>
          </a:p>
        </p:txBody>
      </p:sp>
      <p:pic>
        <p:nvPicPr>
          <p:cNvPr id="5" name="Content Placeholder 4" descr="A circular diagram with text and circles&#10;&#10;Description automatically generated">
            <a:extLst>
              <a:ext uri="{FF2B5EF4-FFF2-40B4-BE49-F238E27FC236}">
                <a16:creationId xmlns:a16="http://schemas.microsoft.com/office/drawing/2014/main" id="{FB4BF795-4016-9EBA-7A44-CB4E539CE41A}"/>
              </a:ext>
            </a:extLst>
          </p:cNvPr>
          <p:cNvPicPr>
            <a:picLocks noGrp="1" noChangeAspect="1"/>
          </p:cNvPicPr>
          <p:nvPr>
            <p:ph idx="10"/>
          </p:nvPr>
        </p:nvPicPr>
        <p:blipFill>
          <a:blip r:embed="rId3"/>
          <a:stretch>
            <a:fillRect/>
          </a:stretch>
        </p:blipFill>
        <p:spPr>
          <a:xfrm>
            <a:off x="1509204" y="1643554"/>
            <a:ext cx="3565461" cy="3576638"/>
          </a:xfrm>
        </p:spPr>
      </p:pic>
      <p:pic>
        <p:nvPicPr>
          <p:cNvPr id="3" name="Content Placeholder 2" descr="A diagram of a learning process&#10;&#10;Description automatically generated">
            <a:extLst>
              <a:ext uri="{FF2B5EF4-FFF2-40B4-BE49-F238E27FC236}">
                <a16:creationId xmlns:a16="http://schemas.microsoft.com/office/drawing/2014/main" id="{98F8E2A6-A6F1-F395-8026-00396BF39A64}"/>
              </a:ext>
            </a:extLst>
          </p:cNvPr>
          <p:cNvPicPr>
            <a:picLocks noGrp="1" noChangeAspect="1"/>
          </p:cNvPicPr>
          <p:nvPr>
            <p:ph idx="1"/>
          </p:nvPr>
        </p:nvPicPr>
        <p:blipFill>
          <a:blip r:embed="rId4"/>
          <a:stretch>
            <a:fillRect/>
          </a:stretch>
        </p:blipFill>
        <p:spPr>
          <a:xfrm>
            <a:off x="6948810" y="1643554"/>
            <a:ext cx="3564759" cy="3575934"/>
          </a:xfrm>
        </p:spPr>
      </p:pic>
      <p:pic>
        <p:nvPicPr>
          <p:cNvPr id="6" name="Content Placeholder 2" descr="A diagram of a learning process&#10;&#10;Description automatically generated">
            <a:extLst>
              <a:ext uri="{FF2B5EF4-FFF2-40B4-BE49-F238E27FC236}">
                <a16:creationId xmlns:a16="http://schemas.microsoft.com/office/drawing/2014/main" id="{D9D7C766-36E4-8B48-9105-789B0ADDBABB}"/>
              </a:ext>
            </a:extLst>
          </p:cNvPr>
          <p:cNvPicPr>
            <a:picLocks noChangeAspect="1"/>
          </p:cNvPicPr>
          <p:nvPr/>
        </p:nvPicPr>
        <p:blipFill>
          <a:blip r:embed="rId4"/>
          <a:srcRect l="64133" t="44313" b="3614"/>
          <a:stretch/>
        </p:blipFill>
        <p:spPr>
          <a:xfrm>
            <a:off x="7990211" y="1491172"/>
            <a:ext cx="2827972" cy="4105764"/>
          </a:xfrm>
          <a:prstGeom prst="rect">
            <a:avLst/>
          </a:prstGeom>
        </p:spPr>
      </p:pic>
      <p:pic>
        <p:nvPicPr>
          <p:cNvPr id="8" name="Content Placeholder 4" descr="A circular diagram with text and circles&#10;&#10;Description automatically generated">
            <a:extLst>
              <a:ext uri="{FF2B5EF4-FFF2-40B4-BE49-F238E27FC236}">
                <a16:creationId xmlns:a16="http://schemas.microsoft.com/office/drawing/2014/main" id="{FFB88DB8-9DAB-5114-9DD8-B5F74E189758}"/>
              </a:ext>
            </a:extLst>
          </p:cNvPr>
          <p:cNvPicPr>
            <a:picLocks noChangeAspect="1"/>
          </p:cNvPicPr>
          <p:nvPr/>
        </p:nvPicPr>
        <p:blipFill>
          <a:blip r:embed="rId3"/>
          <a:srcRect l="63183" t="44787" b="-237"/>
          <a:stretch/>
        </p:blipFill>
        <p:spPr>
          <a:xfrm>
            <a:off x="2550604" y="1491173"/>
            <a:ext cx="2785904" cy="4243838"/>
          </a:xfrm>
          <a:prstGeom prst="rect">
            <a:avLst/>
          </a:prstGeom>
        </p:spPr>
      </p:pic>
      <p:sp>
        <p:nvSpPr>
          <p:cNvPr id="4" name="TextBox 3">
            <a:extLst>
              <a:ext uri="{FF2B5EF4-FFF2-40B4-BE49-F238E27FC236}">
                <a16:creationId xmlns:a16="http://schemas.microsoft.com/office/drawing/2014/main" id="{74489BA1-05F4-8D47-C1C5-A710C599CCCB}"/>
              </a:ext>
            </a:extLst>
          </p:cNvPr>
          <p:cNvSpPr txBox="1"/>
          <p:nvPr/>
        </p:nvSpPr>
        <p:spPr>
          <a:xfrm>
            <a:off x="360948" y="5430252"/>
            <a:ext cx="1178292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u="sng">
                <a:solidFill>
                  <a:srgbClr val="0563C1"/>
                </a:solidFill>
                <a:hlinkClick r:id="rId5"/>
              </a:rPr>
              <a:t>Cefnogi</a:t>
            </a:r>
            <a:r>
              <a:rPr lang="en-GB" sz="1400" u="sng">
                <a:solidFill>
                  <a:srgbClr val="0563C1"/>
                </a:solidFill>
                <a:ea typeface="Calibri"/>
                <a:cs typeface="Calibri"/>
                <a:hlinkClick r:id="rId5"/>
              </a:rPr>
              <a:t> </a:t>
            </a:r>
            <a:r>
              <a:rPr lang="en-GB" sz="1400" u="sng" err="1">
                <a:solidFill>
                  <a:srgbClr val="0563C1"/>
                </a:solidFill>
                <a:ea typeface="Calibri"/>
                <a:cs typeface="Calibri"/>
                <a:hlinkClick r:id="rId5"/>
              </a:rPr>
              <a:t>cynnydd</a:t>
            </a:r>
            <a:r>
              <a:rPr lang="en-GB" sz="1400" u="sng">
                <a:solidFill>
                  <a:srgbClr val="0563C1"/>
                </a:solidFill>
                <a:ea typeface="Calibri"/>
                <a:cs typeface="Calibri"/>
                <a:hlinkClick r:id="rId5"/>
              </a:rPr>
              <a:t> </a:t>
            </a:r>
            <a:r>
              <a:rPr lang="en-GB" sz="1400" u="sng" err="1">
                <a:solidFill>
                  <a:srgbClr val="0563C1"/>
                </a:solidFill>
                <a:ea typeface="Calibri"/>
                <a:cs typeface="Calibri"/>
                <a:hlinkClick r:id="rId5"/>
              </a:rPr>
              <a:t>dysgwyr</a:t>
            </a:r>
            <a:r>
              <a:rPr lang="en-GB" sz="1400" u="sng">
                <a:solidFill>
                  <a:srgbClr val="0563C1"/>
                </a:solidFill>
                <a:ea typeface="Calibri"/>
                <a:cs typeface="Calibri"/>
                <a:hlinkClick r:id="rId5"/>
              </a:rPr>
              <a:t> </a:t>
            </a:r>
            <a:r>
              <a:rPr lang="en-GB" sz="1400" u="sng" err="1">
                <a:solidFill>
                  <a:srgbClr val="0563C1"/>
                </a:solidFill>
                <a:ea typeface="Calibri"/>
                <a:cs typeface="Calibri"/>
                <a:hlinkClick r:id="rId5"/>
              </a:rPr>
              <a:t>canllawiau</a:t>
            </a:r>
            <a:r>
              <a:rPr lang="en-GB" sz="1400" u="sng">
                <a:solidFill>
                  <a:srgbClr val="0563C1"/>
                </a:solidFill>
                <a:ea typeface="Calibri"/>
                <a:cs typeface="Calibri"/>
                <a:hlinkClick r:id="rId5"/>
              </a:rPr>
              <a:t> </a:t>
            </a:r>
            <a:r>
              <a:rPr lang="en-GB" sz="1400" u="sng" err="1">
                <a:solidFill>
                  <a:srgbClr val="0563C1"/>
                </a:solidFill>
                <a:ea typeface="Calibri"/>
                <a:cs typeface="Calibri"/>
                <a:hlinkClick r:id="rId5"/>
              </a:rPr>
              <a:t>asesu</a:t>
            </a:r>
            <a:r>
              <a:rPr lang="en-GB" sz="1400" u="sng">
                <a:solidFill>
                  <a:srgbClr val="0563C1"/>
                </a:solidFill>
                <a:ea typeface="Calibri"/>
                <a:cs typeface="Calibri"/>
                <a:hlinkClick r:id="rId5"/>
              </a:rPr>
              <a:t> - Hwb (</a:t>
            </a:r>
            <a:r>
              <a:rPr lang="en-GB" sz="1400" u="sng" err="1">
                <a:solidFill>
                  <a:srgbClr val="0563C1"/>
                </a:solidFill>
                <a:ea typeface="Calibri"/>
                <a:cs typeface="Calibri"/>
                <a:hlinkClick r:id="rId5"/>
              </a:rPr>
              <a:t>gov.wales</a:t>
            </a:r>
            <a:r>
              <a:rPr lang="en-GB" sz="1400" u="sng">
                <a:solidFill>
                  <a:srgbClr val="0563C1"/>
                </a:solidFill>
                <a:ea typeface="Calibri"/>
                <a:cs typeface="Calibri"/>
                <a:hlinkClick r:id="rId5"/>
              </a:rPr>
              <a:t>)</a:t>
            </a:r>
            <a:r>
              <a:rPr lang="en-GB" sz="1400" b="1"/>
              <a:t>  </a:t>
            </a:r>
            <a:r>
              <a:rPr lang="en-GB" sz="1400" b="1">
                <a:solidFill>
                  <a:srgbClr val="000000"/>
                </a:solidFill>
                <a:ea typeface="Calibri"/>
                <a:cs typeface="Calibri"/>
              </a:rPr>
              <a:t>                                           </a:t>
            </a:r>
            <a:r>
              <a:rPr lang="en-GB" sz="1400" u="sng">
                <a:solidFill>
                  <a:srgbClr val="0563C1"/>
                </a:solidFill>
                <a:ea typeface="Calibri"/>
                <a:cs typeface="Calibri"/>
                <a:hlinkClick r:id="rId6"/>
              </a:rPr>
              <a:t>Supporting learner progression assessment guidance - Hwb (</a:t>
            </a:r>
            <a:r>
              <a:rPr lang="en-GB" sz="1400" u="sng" err="1">
                <a:solidFill>
                  <a:srgbClr val="0563C1"/>
                </a:solidFill>
                <a:ea typeface="Calibri"/>
                <a:cs typeface="Calibri"/>
                <a:hlinkClick r:id="rId6"/>
              </a:rPr>
              <a:t>gov.wales</a:t>
            </a:r>
            <a:r>
              <a:rPr lang="en-GB" sz="1400" u="sng">
                <a:solidFill>
                  <a:srgbClr val="0563C1"/>
                </a:solidFill>
                <a:ea typeface="Calibri"/>
                <a:cs typeface="Calibri"/>
                <a:hlinkClick r:id="rId6"/>
              </a:rPr>
              <a:t>)</a:t>
            </a:r>
            <a:r>
              <a:rPr lang="en-US" sz="1400">
                <a:ea typeface="Calibri"/>
                <a:cs typeface="Calibri"/>
              </a:rPr>
              <a:t>​</a:t>
            </a:r>
            <a:endParaRPr lang="en-US" sz="1400"/>
          </a:p>
        </p:txBody>
      </p:sp>
    </p:spTree>
    <p:extLst>
      <p:ext uri="{BB962C8B-B14F-4D97-AF65-F5344CB8AC3E}">
        <p14:creationId xmlns:p14="http://schemas.microsoft.com/office/powerpoint/2010/main" val="2320222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3"/>
                                        </p:tgtEl>
                                        <p:attrNameLst>
                                          <p:attrName>ppt_x</p:attrName>
                                        </p:attrNameLst>
                                      </p:cBhvr>
                                      <p:tavLst>
                                        <p:tav tm="0">
                                          <p:val>
                                            <p:strVal val="ppt_x"/>
                                          </p:val>
                                        </p:tav>
                                        <p:tav tm="100000">
                                          <p:val>
                                            <p:strVal val="ppt_x"/>
                                          </p:val>
                                        </p:tav>
                                      </p:tavLst>
                                    </p:anim>
                                    <p:anim calcmode="lin" valueType="num">
                                      <p:cBhvr additive="base">
                                        <p:cTn id="7" dur="500"/>
                                        <p:tgtEl>
                                          <p:spTgt spid="3"/>
                                        </p:tgtEl>
                                        <p:attrNameLst>
                                          <p:attrName>ppt_y</p:attrName>
                                        </p:attrNameLst>
                                      </p:cBhvr>
                                      <p:tavLst>
                                        <p:tav tm="0">
                                          <p:val>
                                            <p:strVal val="ppt_y"/>
                                          </p:val>
                                        </p:tav>
                                        <p:tav tm="100000">
                                          <p:val>
                                            <p:strVal val="1+ppt_h/2"/>
                                          </p:val>
                                        </p:tav>
                                      </p:tavLst>
                                    </p:anim>
                                    <p:set>
                                      <p:cBhvr>
                                        <p:cTn id="8" dur="1" fill="hold">
                                          <p:stCondLst>
                                            <p:cond delay="499"/>
                                          </p:stCondLst>
                                        </p:cTn>
                                        <p:tgtEl>
                                          <p:spTgt spid="3"/>
                                        </p:tgtEl>
                                        <p:attrNameLst>
                                          <p:attrName>style.visibility</p:attrName>
                                        </p:attrNameLst>
                                      </p:cBhvr>
                                      <p:to>
                                        <p:strVal val="hidden"/>
                                      </p:to>
                                    </p:set>
                                  </p:childTnLst>
                                </p:cTn>
                              </p:par>
                              <p:par>
                                <p:cTn id="9" presetID="2" presetClass="exit" presetSubtype="4" fill="hold" nodeType="withEffect">
                                  <p:stCondLst>
                                    <p:cond delay="0"/>
                                  </p:stCondLst>
                                  <p:childTnLst>
                                    <p:anim calcmode="lin" valueType="num">
                                      <p:cBhvr additive="base">
                                        <p:cTn id="10" dur="500"/>
                                        <p:tgtEl>
                                          <p:spTgt spid="5"/>
                                        </p:tgtEl>
                                        <p:attrNameLst>
                                          <p:attrName>ppt_x</p:attrName>
                                        </p:attrNameLst>
                                      </p:cBhvr>
                                      <p:tavLst>
                                        <p:tav tm="0">
                                          <p:val>
                                            <p:strVal val="ppt_x"/>
                                          </p:val>
                                        </p:tav>
                                        <p:tav tm="100000">
                                          <p:val>
                                            <p:strVal val="ppt_x"/>
                                          </p:val>
                                        </p:tav>
                                      </p:tavLst>
                                    </p:anim>
                                    <p:anim calcmode="lin" valueType="num">
                                      <p:cBhvr additive="base">
                                        <p:cTn id="11" dur="500"/>
                                        <p:tgtEl>
                                          <p:spTgt spid="5"/>
                                        </p:tgtEl>
                                        <p:attrNameLst>
                                          <p:attrName>ppt_y</p:attrName>
                                        </p:attrNameLst>
                                      </p:cBhvr>
                                      <p:tavLst>
                                        <p:tav tm="0">
                                          <p:val>
                                            <p:strVal val="ppt_y"/>
                                          </p:val>
                                        </p:tav>
                                        <p:tav tm="100000">
                                          <p:val>
                                            <p:strVal val="1+ppt_h/2"/>
                                          </p:val>
                                        </p:tav>
                                      </p:tavLst>
                                    </p:anim>
                                    <p:set>
                                      <p:cBhvr>
                                        <p:cTn id="12" dur="1" fill="hold">
                                          <p:stCondLst>
                                            <p:cond delay="499"/>
                                          </p:stCondLst>
                                        </p:cTn>
                                        <p:tgtEl>
                                          <p:spTgt spid="5"/>
                                        </p:tgtEl>
                                        <p:attrNameLst>
                                          <p:attrName>style.visibility</p:attrName>
                                        </p:attrNameLst>
                                      </p:cBhvr>
                                      <p:to>
                                        <p:strVal val="hidden"/>
                                      </p:to>
                                    </p:set>
                                  </p:childTnLst>
                                </p:cTn>
                              </p:par>
                              <p:par>
                                <p:cTn id="13" presetID="2" presetClass="entr" presetSubtype="4"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250" fill="hold"/>
                                        <p:tgtEl>
                                          <p:spTgt spid="8"/>
                                        </p:tgtEl>
                                        <p:attrNameLst>
                                          <p:attrName>ppt_x</p:attrName>
                                        </p:attrNameLst>
                                      </p:cBhvr>
                                      <p:tavLst>
                                        <p:tav tm="0">
                                          <p:val>
                                            <p:strVal val="#ppt_x"/>
                                          </p:val>
                                        </p:tav>
                                        <p:tav tm="100000">
                                          <p:val>
                                            <p:strVal val="#ppt_x"/>
                                          </p:val>
                                        </p:tav>
                                      </p:tavLst>
                                    </p:anim>
                                    <p:anim calcmode="lin" valueType="num">
                                      <p:cBhvr additive="base">
                                        <p:cTn id="16" dur="250" fill="hold"/>
                                        <p:tgtEl>
                                          <p:spTgt spid="8"/>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250" fill="hold"/>
                                        <p:tgtEl>
                                          <p:spTgt spid="6"/>
                                        </p:tgtEl>
                                        <p:attrNameLst>
                                          <p:attrName>ppt_x</p:attrName>
                                        </p:attrNameLst>
                                      </p:cBhvr>
                                      <p:tavLst>
                                        <p:tav tm="0">
                                          <p:val>
                                            <p:strVal val="#ppt_x"/>
                                          </p:val>
                                        </p:tav>
                                        <p:tav tm="100000">
                                          <p:val>
                                            <p:strVal val="#ppt_x"/>
                                          </p:val>
                                        </p:tav>
                                      </p:tavLst>
                                    </p:anim>
                                    <p:anim calcmode="lin" valueType="num">
                                      <p:cBhvr additive="base">
                                        <p:cTn id="20" dur="25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Our Products &amp; Services - Career Connect Education &amp; Business">
            <a:extLst>
              <a:ext uri="{FF2B5EF4-FFF2-40B4-BE49-F238E27FC236}">
                <a16:creationId xmlns:a16="http://schemas.microsoft.com/office/drawing/2014/main" id="{3EB8AB9B-E704-2A7D-7ABD-72337B47E38B}"/>
              </a:ext>
            </a:extLst>
          </p:cNvPr>
          <p:cNvPicPr>
            <a:picLocks noChangeAspect="1"/>
          </p:cNvPicPr>
          <p:nvPr/>
        </p:nvPicPr>
        <p:blipFill>
          <a:blip r:embed="rId3"/>
          <a:srcRect l="22903" b="108"/>
          <a:stretch/>
        </p:blipFill>
        <p:spPr>
          <a:xfrm>
            <a:off x="8733337" y="413849"/>
            <a:ext cx="3058566" cy="2371540"/>
          </a:xfrm>
          <a:prstGeom prst="rect">
            <a:avLst/>
          </a:prstGeom>
        </p:spPr>
      </p:pic>
      <p:sp>
        <p:nvSpPr>
          <p:cNvPr id="4" name="TextBox 3">
            <a:extLst>
              <a:ext uri="{FF2B5EF4-FFF2-40B4-BE49-F238E27FC236}">
                <a16:creationId xmlns:a16="http://schemas.microsoft.com/office/drawing/2014/main" id="{598949FD-3218-8504-E5BE-87214CCC6D01}"/>
              </a:ext>
            </a:extLst>
          </p:cNvPr>
          <p:cNvSpPr txBox="1"/>
          <p:nvPr/>
        </p:nvSpPr>
        <p:spPr>
          <a:xfrm>
            <a:off x="3651738" y="2991713"/>
            <a:ext cx="488852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solidFill>
                  <a:schemeClr val="accent1"/>
                </a:solidFill>
                <a:ea typeface="Calibri"/>
                <a:cs typeface="Calibri"/>
              </a:rPr>
              <a:t>In what ways and to what extent does the model </a:t>
            </a:r>
            <a:r>
              <a:rPr lang="en-US" err="1">
                <a:solidFill>
                  <a:schemeClr val="accent1"/>
                </a:solidFill>
                <a:ea typeface="Calibri"/>
                <a:cs typeface="Calibri"/>
              </a:rPr>
              <a:t>recognise</a:t>
            </a:r>
            <a:r>
              <a:rPr lang="en-US">
                <a:solidFill>
                  <a:schemeClr val="accent1"/>
                </a:solidFill>
                <a:ea typeface="Calibri"/>
                <a:cs typeface="Calibri"/>
              </a:rPr>
              <a:t> the learner as an active participant in the processes of learning and assessing?</a:t>
            </a:r>
          </a:p>
        </p:txBody>
      </p:sp>
      <p:pic>
        <p:nvPicPr>
          <p:cNvPr id="5" name="Picture 4" descr="Why is Math So Hard? 11 Ways to Overcome Math Struggles">
            <a:extLst>
              <a:ext uri="{FF2B5EF4-FFF2-40B4-BE49-F238E27FC236}">
                <a16:creationId xmlns:a16="http://schemas.microsoft.com/office/drawing/2014/main" id="{13685877-F1F0-C3E5-E271-7F85BBB2569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 r="356"/>
          <a:stretch/>
        </p:blipFill>
        <p:spPr bwMode="auto">
          <a:xfrm>
            <a:off x="253031" y="1383215"/>
            <a:ext cx="3059643" cy="204578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E13D819-2232-8305-5F6E-3393ED8D35B9}"/>
              </a:ext>
            </a:extLst>
          </p:cNvPr>
          <p:cNvSpPr txBox="1"/>
          <p:nvPr/>
        </p:nvSpPr>
        <p:spPr>
          <a:xfrm>
            <a:off x="3578744" y="1663315"/>
            <a:ext cx="488852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err="1">
                <a:ea typeface="Calibri"/>
                <a:cs typeface="Calibri"/>
              </a:rPr>
              <a:t>Ym</a:t>
            </a:r>
            <a:r>
              <a:rPr lang="en-US">
                <a:ea typeface="Calibri"/>
                <a:cs typeface="Calibri"/>
              </a:rPr>
              <a:t> </a:t>
            </a:r>
            <a:r>
              <a:rPr lang="en-US" err="1">
                <a:ea typeface="Calibri"/>
                <a:cs typeface="Calibri"/>
              </a:rPr>
              <a:t>mha</a:t>
            </a:r>
            <a:r>
              <a:rPr lang="en-US">
                <a:ea typeface="Calibri"/>
                <a:cs typeface="Calibri"/>
              </a:rPr>
              <a:t> </a:t>
            </a:r>
            <a:r>
              <a:rPr lang="en-US" err="1">
                <a:ea typeface="Calibri"/>
                <a:cs typeface="Calibri"/>
              </a:rPr>
              <a:t>ffyrdd</a:t>
            </a:r>
            <a:r>
              <a:rPr lang="en-US">
                <a:ea typeface="Calibri"/>
                <a:cs typeface="Calibri"/>
              </a:rPr>
              <a:t> ac </a:t>
            </a:r>
            <a:r>
              <a:rPr lang="en-US" err="1">
                <a:ea typeface="Calibri"/>
                <a:cs typeface="Calibri"/>
              </a:rPr>
              <a:t>i</a:t>
            </a:r>
            <a:r>
              <a:rPr lang="en-US">
                <a:ea typeface="Calibri"/>
                <a:cs typeface="Calibri"/>
              </a:rPr>
              <a:t> </a:t>
            </a:r>
            <a:r>
              <a:rPr lang="en-US" err="1">
                <a:ea typeface="Calibri"/>
                <a:cs typeface="Calibri"/>
              </a:rPr>
              <a:t>ba</a:t>
            </a:r>
            <a:r>
              <a:rPr lang="en-US">
                <a:ea typeface="Calibri"/>
                <a:cs typeface="Calibri"/>
              </a:rPr>
              <a:t> </a:t>
            </a:r>
            <a:r>
              <a:rPr lang="en-US" err="1">
                <a:ea typeface="Calibri"/>
                <a:cs typeface="Calibri"/>
              </a:rPr>
              <a:t>raddau</a:t>
            </a:r>
            <a:r>
              <a:rPr lang="en-US">
                <a:ea typeface="Calibri"/>
                <a:cs typeface="Calibri"/>
              </a:rPr>
              <a:t> </a:t>
            </a:r>
            <a:r>
              <a:rPr lang="en-US" err="1">
                <a:ea typeface="Calibri"/>
                <a:cs typeface="Calibri"/>
              </a:rPr>
              <a:t>mae’r</a:t>
            </a:r>
            <a:r>
              <a:rPr lang="en-US">
                <a:ea typeface="Calibri"/>
                <a:cs typeface="Calibri"/>
              </a:rPr>
              <a:t> model </a:t>
            </a:r>
            <a:r>
              <a:rPr lang="en-US" err="1">
                <a:ea typeface="Calibri"/>
                <a:cs typeface="Calibri"/>
              </a:rPr>
              <a:t>hwn</a:t>
            </a:r>
            <a:r>
              <a:rPr lang="en-US">
                <a:ea typeface="Calibri"/>
                <a:cs typeface="Calibri"/>
              </a:rPr>
              <a:t> </a:t>
            </a:r>
            <a:r>
              <a:rPr lang="en-US" err="1">
                <a:ea typeface="Calibri"/>
                <a:cs typeface="Calibri"/>
              </a:rPr>
              <a:t>yn</a:t>
            </a:r>
            <a:r>
              <a:rPr lang="en-US">
                <a:ea typeface="Calibri"/>
                <a:cs typeface="Calibri"/>
              </a:rPr>
              <a:t> </a:t>
            </a:r>
            <a:r>
              <a:rPr lang="en-US" err="1">
                <a:ea typeface="Calibri"/>
                <a:cs typeface="Calibri"/>
              </a:rPr>
              <a:t>cydnabod</a:t>
            </a:r>
            <a:r>
              <a:rPr lang="en-US">
                <a:ea typeface="Calibri"/>
                <a:cs typeface="Calibri"/>
              </a:rPr>
              <a:t> y </a:t>
            </a:r>
            <a:r>
              <a:rPr lang="en-US" err="1">
                <a:ea typeface="Calibri"/>
                <a:cs typeface="Calibri"/>
              </a:rPr>
              <a:t>dysgwr</a:t>
            </a:r>
            <a:r>
              <a:rPr lang="en-US">
                <a:ea typeface="Calibri"/>
                <a:cs typeface="Calibri"/>
              </a:rPr>
              <a:t> </a:t>
            </a:r>
            <a:r>
              <a:rPr lang="en-US" err="1">
                <a:ea typeface="Calibri"/>
                <a:cs typeface="Calibri"/>
              </a:rPr>
              <a:t>fel</a:t>
            </a:r>
            <a:r>
              <a:rPr lang="en-US">
                <a:ea typeface="Calibri"/>
                <a:cs typeface="Calibri"/>
              </a:rPr>
              <a:t> </a:t>
            </a:r>
            <a:r>
              <a:rPr lang="en-US" err="1">
                <a:ea typeface="Calibri"/>
                <a:cs typeface="Calibri"/>
              </a:rPr>
              <a:t>cyfranogwr</a:t>
            </a:r>
            <a:r>
              <a:rPr lang="en-US">
                <a:ea typeface="Calibri"/>
                <a:cs typeface="Calibri"/>
              </a:rPr>
              <a:t> </a:t>
            </a:r>
            <a:r>
              <a:rPr lang="en-US" err="1">
                <a:ea typeface="Calibri"/>
                <a:cs typeface="Calibri"/>
              </a:rPr>
              <a:t>gweithredol</a:t>
            </a:r>
            <a:r>
              <a:rPr lang="en-US">
                <a:ea typeface="Calibri"/>
                <a:cs typeface="Calibri"/>
              </a:rPr>
              <a:t> </a:t>
            </a:r>
            <a:r>
              <a:rPr lang="en-US" err="1">
                <a:ea typeface="Calibri"/>
                <a:cs typeface="Calibri"/>
              </a:rPr>
              <a:t>yn</a:t>
            </a:r>
            <a:r>
              <a:rPr lang="en-US">
                <a:ea typeface="Calibri"/>
                <a:cs typeface="Calibri"/>
              </a:rPr>
              <a:t> y </a:t>
            </a:r>
            <a:r>
              <a:rPr lang="en-US" err="1">
                <a:ea typeface="Calibri"/>
                <a:cs typeface="Calibri"/>
              </a:rPr>
              <a:t>prosesau</a:t>
            </a:r>
            <a:r>
              <a:rPr lang="en-US">
                <a:ea typeface="Calibri"/>
                <a:cs typeface="Calibri"/>
              </a:rPr>
              <a:t> o </a:t>
            </a:r>
            <a:r>
              <a:rPr lang="en-US" err="1">
                <a:ea typeface="Calibri"/>
                <a:cs typeface="Calibri"/>
              </a:rPr>
              <a:t>ddysgu</a:t>
            </a:r>
            <a:r>
              <a:rPr lang="en-US">
                <a:ea typeface="Calibri"/>
                <a:cs typeface="Calibri"/>
              </a:rPr>
              <a:t> ac </a:t>
            </a:r>
            <a:r>
              <a:rPr lang="en-US" err="1">
                <a:ea typeface="Calibri"/>
                <a:cs typeface="Calibri"/>
              </a:rPr>
              <a:t>asesu</a:t>
            </a:r>
            <a:r>
              <a:rPr lang="en-US">
                <a:ea typeface="Calibri"/>
                <a:cs typeface="Calibri"/>
              </a:rPr>
              <a:t>? </a:t>
            </a:r>
          </a:p>
        </p:txBody>
      </p:sp>
      <p:pic>
        <p:nvPicPr>
          <p:cNvPr id="7" name="Picture 6" descr="Strategic Thinking for Leaders (two-days) - Bridges Business ...">
            <a:extLst>
              <a:ext uri="{FF2B5EF4-FFF2-40B4-BE49-F238E27FC236}">
                <a16:creationId xmlns:a16="http://schemas.microsoft.com/office/drawing/2014/main" id="{C0A1CA74-1D35-05F1-05FB-54C2ABB7ECE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732" y="202235"/>
            <a:ext cx="772413" cy="68648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B4B340C-E37A-FA26-D06F-9E25DF20FE0A}"/>
              </a:ext>
            </a:extLst>
          </p:cNvPr>
          <p:cNvSpPr txBox="1"/>
          <p:nvPr/>
        </p:nvSpPr>
        <p:spPr>
          <a:xfrm>
            <a:off x="159948" y="326758"/>
            <a:ext cx="10615735" cy="646331"/>
          </a:xfrm>
          <a:prstGeom prst="rect">
            <a:avLst/>
          </a:prstGeom>
          <a:noFill/>
        </p:spPr>
        <p:txBody>
          <a:bodyPr wrap="square" rtlCol="0">
            <a:spAutoFit/>
          </a:bodyPr>
          <a:lstStyle/>
          <a:p>
            <a:r>
              <a:rPr lang="en-US" b="1">
                <a:solidFill>
                  <a:schemeClr val="accent1"/>
                </a:solidFill>
                <a:ea typeface="Calibri"/>
                <a:cs typeface="Calibri"/>
              </a:rPr>
              <a:t>                </a:t>
            </a:r>
            <a:r>
              <a:rPr lang="en-US" b="1">
                <a:ea typeface="Calibri"/>
                <a:cs typeface="Calibri"/>
              </a:rPr>
              <a:t>Cwestiwn </a:t>
            </a:r>
            <a:r>
              <a:rPr lang="en-US" b="1" err="1">
                <a:ea typeface="Calibri"/>
                <a:cs typeface="Calibri"/>
              </a:rPr>
              <a:t>beirniadol</a:t>
            </a:r>
            <a:r>
              <a:rPr lang="en-US" b="1">
                <a:ea typeface="Calibri"/>
                <a:cs typeface="Calibri"/>
              </a:rPr>
              <a:t>: y </a:t>
            </a:r>
            <a:r>
              <a:rPr lang="en-US" b="1" err="1">
                <a:ea typeface="Calibri"/>
                <a:cs typeface="Calibri"/>
              </a:rPr>
              <a:t>dysgwr</a:t>
            </a:r>
            <a:r>
              <a:rPr lang="en-US" b="1">
                <a:ea typeface="Calibri"/>
                <a:cs typeface="Calibri"/>
              </a:rPr>
              <a:t>/</a:t>
            </a:r>
            <a:r>
              <a:rPr lang="en-US" b="1">
                <a:solidFill>
                  <a:schemeClr val="accent1"/>
                </a:solidFill>
                <a:ea typeface="Calibri"/>
                <a:cs typeface="Calibri"/>
              </a:rPr>
              <a:t>Critical question: the learner</a:t>
            </a:r>
          </a:p>
          <a:p>
            <a:endParaRPr lang="en-US" b="1">
              <a:solidFill>
                <a:schemeClr val="accent1"/>
              </a:solidFill>
              <a:ea typeface="Calibri"/>
              <a:cs typeface="Calibri"/>
            </a:endParaRPr>
          </a:p>
        </p:txBody>
      </p:sp>
      <p:pic>
        <p:nvPicPr>
          <p:cNvPr id="2" name="Content Placeholder 4" descr="A circular diagram with text and circles&#10;&#10;Description automatically generated">
            <a:extLst>
              <a:ext uri="{FF2B5EF4-FFF2-40B4-BE49-F238E27FC236}">
                <a16:creationId xmlns:a16="http://schemas.microsoft.com/office/drawing/2014/main" id="{5850960F-98A5-87E7-E17E-77622F7C3429}"/>
              </a:ext>
            </a:extLst>
          </p:cNvPr>
          <p:cNvPicPr>
            <a:picLocks noChangeAspect="1"/>
          </p:cNvPicPr>
          <p:nvPr/>
        </p:nvPicPr>
        <p:blipFill>
          <a:blip r:embed="rId6"/>
          <a:stretch>
            <a:fillRect/>
          </a:stretch>
        </p:blipFill>
        <p:spPr>
          <a:xfrm>
            <a:off x="957435" y="3526972"/>
            <a:ext cx="2174840" cy="2181658"/>
          </a:xfrm>
          <a:prstGeom prst="rect">
            <a:avLst/>
          </a:prstGeom>
        </p:spPr>
      </p:pic>
      <p:pic>
        <p:nvPicPr>
          <p:cNvPr id="9" name="Content Placeholder 2" descr="A diagram of a learning process&#10;&#10;Description automatically generated">
            <a:extLst>
              <a:ext uri="{FF2B5EF4-FFF2-40B4-BE49-F238E27FC236}">
                <a16:creationId xmlns:a16="http://schemas.microsoft.com/office/drawing/2014/main" id="{1C397485-5647-E52A-7A49-03C45E5C6C09}"/>
              </a:ext>
            </a:extLst>
          </p:cNvPr>
          <p:cNvPicPr>
            <a:picLocks noChangeAspect="1"/>
          </p:cNvPicPr>
          <p:nvPr/>
        </p:nvPicPr>
        <p:blipFill>
          <a:blip r:embed="rId7"/>
          <a:stretch>
            <a:fillRect/>
          </a:stretch>
        </p:blipFill>
        <p:spPr>
          <a:xfrm>
            <a:off x="9138750" y="3174842"/>
            <a:ext cx="2247739" cy="2254786"/>
          </a:xfrm>
          <a:prstGeom prst="rect">
            <a:avLst/>
          </a:prstGeom>
        </p:spPr>
      </p:pic>
    </p:spTree>
    <p:extLst>
      <p:ext uri="{BB962C8B-B14F-4D97-AF65-F5344CB8AC3E}">
        <p14:creationId xmlns:p14="http://schemas.microsoft.com/office/powerpoint/2010/main" val="1947861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D287D-AB67-D350-A107-B8B0B97FC800}"/>
              </a:ext>
            </a:extLst>
          </p:cNvPr>
          <p:cNvSpPr>
            <a:spLocks noGrp="1"/>
          </p:cNvSpPr>
          <p:nvPr>
            <p:ph type="title"/>
          </p:nvPr>
        </p:nvSpPr>
        <p:spPr/>
        <p:txBody>
          <a:bodyPr>
            <a:normAutofit fontScale="90000"/>
          </a:bodyPr>
          <a:lstStyle/>
          <a:p>
            <a:r>
              <a:rPr lang="en-GB" b="1">
                <a:solidFill>
                  <a:srgbClr val="1F1F1F"/>
                </a:solidFill>
                <a:latin typeface="Arial"/>
                <a:cs typeface="Arial"/>
              </a:rPr>
              <a:t>Egwyddorion </a:t>
            </a:r>
            <a:r>
              <a:rPr lang="en-GB" b="1" err="1">
                <a:solidFill>
                  <a:srgbClr val="1F1F1F"/>
                </a:solidFill>
                <a:latin typeface="Arial"/>
                <a:cs typeface="Arial"/>
              </a:rPr>
              <a:t>allweddol</a:t>
            </a:r>
            <a:r>
              <a:rPr lang="en-GB" b="1">
                <a:solidFill>
                  <a:srgbClr val="1F1F1F"/>
                </a:solidFill>
                <a:latin typeface="Arial"/>
                <a:cs typeface="Arial"/>
              </a:rPr>
              <a:t> a </a:t>
            </a:r>
            <a:r>
              <a:rPr lang="en-GB" b="1" err="1">
                <a:solidFill>
                  <a:srgbClr val="1F1F1F"/>
                </a:solidFill>
                <a:latin typeface="Arial"/>
                <a:cs typeface="Arial"/>
              </a:rPr>
              <a:t>diben</a:t>
            </a:r>
            <a:r>
              <a:rPr lang="en-GB" b="1">
                <a:solidFill>
                  <a:srgbClr val="1F1F1F"/>
                </a:solidFill>
                <a:latin typeface="Arial"/>
                <a:cs typeface="Arial"/>
              </a:rPr>
              <a:t> </a:t>
            </a:r>
            <a:r>
              <a:rPr lang="en-GB" b="1" err="1">
                <a:solidFill>
                  <a:srgbClr val="1F1F1F"/>
                </a:solidFill>
                <a:latin typeface="Arial"/>
                <a:cs typeface="Arial"/>
              </a:rPr>
              <a:t>asesu</a:t>
            </a:r>
            <a:endParaRPr lang="en-US"/>
          </a:p>
          <a:p>
            <a:r>
              <a:rPr lang="en-GB" b="1">
                <a:solidFill>
                  <a:schemeClr val="accent1"/>
                </a:solidFill>
                <a:latin typeface="Arial"/>
                <a:cs typeface="Arial"/>
              </a:rPr>
              <a:t>Key principles and purpose of assessment</a:t>
            </a:r>
            <a:endParaRPr lang="en-US">
              <a:solidFill>
                <a:schemeClr val="accent1"/>
              </a:solidFill>
              <a:ea typeface="Calibri Light"/>
              <a:cs typeface="Calibri Light"/>
            </a:endParaRPr>
          </a:p>
          <a:p>
            <a:endParaRPr lang="en-GB">
              <a:cs typeface="Calibri Light"/>
            </a:endParaRPr>
          </a:p>
        </p:txBody>
      </p:sp>
      <p:sp>
        <p:nvSpPr>
          <p:cNvPr id="4" name="TextBox 3">
            <a:extLst>
              <a:ext uri="{FF2B5EF4-FFF2-40B4-BE49-F238E27FC236}">
                <a16:creationId xmlns:a16="http://schemas.microsoft.com/office/drawing/2014/main" id="{74489BA1-05F4-8D47-C1C5-A710C599CCCB}"/>
              </a:ext>
            </a:extLst>
          </p:cNvPr>
          <p:cNvSpPr txBox="1"/>
          <p:nvPr/>
        </p:nvSpPr>
        <p:spPr>
          <a:xfrm>
            <a:off x="360948" y="5430252"/>
            <a:ext cx="1178292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u="sng">
                <a:solidFill>
                  <a:srgbClr val="0563C1"/>
                </a:solidFill>
                <a:hlinkClick r:id="rId3"/>
              </a:rPr>
              <a:t>Cefnogi</a:t>
            </a:r>
            <a:r>
              <a:rPr lang="en-GB" sz="1400" u="sng">
                <a:solidFill>
                  <a:srgbClr val="0563C1"/>
                </a:solidFill>
                <a:ea typeface="Calibri"/>
                <a:cs typeface="Calibri"/>
                <a:hlinkClick r:id="rId3"/>
              </a:rPr>
              <a:t> </a:t>
            </a:r>
            <a:r>
              <a:rPr lang="en-GB" sz="1400" u="sng" err="1">
                <a:solidFill>
                  <a:srgbClr val="0563C1"/>
                </a:solidFill>
                <a:ea typeface="Calibri"/>
                <a:cs typeface="Calibri"/>
                <a:hlinkClick r:id="rId3"/>
              </a:rPr>
              <a:t>cynnydd</a:t>
            </a:r>
            <a:r>
              <a:rPr lang="en-GB" sz="1400" u="sng">
                <a:solidFill>
                  <a:srgbClr val="0563C1"/>
                </a:solidFill>
                <a:ea typeface="Calibri"/>
                <a:cs typeface="Calibri"/>
                <a:hlinkClick r:id="rId3"/>
              </a:rPr>
              <a:t> </a:t>
            </a:r>
            <a:r>
              <a:rPr lang="en-GB" sz="1400" u="sng" err="1">
                <a:solidFill>
                  <a:srgbClr val="0563C1"/>
                </a:solidFill>
                <a:ea typeface="Calibri"/>
                <a:cs typeface="Calibri"/>
                <a:hlinkClick r:id="rId3"/>
              </a:rPr>
              <a:t>dysgwyr</a:t>
            </a:r>
            <a:r>
              <a:rPr lang="en-GB" sz="1400" u="sng">
                <a:solidFill>
                  <a:srgbClr val="0563C1"/>
                </a:solidFill>
                <a:ea typeface="Calibri"/>
                <a:cs typeface="Calibri"/>
                <a:hlinkClick r:id="rId3"/>
              </a:rPr>
              <a:t> </a:t>
            </a:r>
            <a:r>
              <a:rPr lang="en-GB" sz="1400" u="sng" err="1">
                <a:solidFill>
                  <a:srgbClr val="0563C1"/>
                </a:solidFill>
                <a:ea typeface="Calibri"/>
                <a:cs typeface="Calibri"/>
                <a:hlinkClick r:id="rId3"/>
              </a:rPr>
              <a:t>canllawiau</a:t>
            </a:r>
            <a:r>
              <a:rPr lang="en-GB" sz="1400" u="sng">
                <a:solidFill>
                  <a:srgbClr val="0563C1"/>
                </a:solidFill>
                <a:ea typeface="Calibri"/>
                <a:cs typeface="Calibri"/>
                <a:hlinkClick r:id="rId3"/>
              </a:rPr>
              <a:t> </a:t>
            </a:r>
            <a:r>
              <a:rPr lang="en-GB" sz="1400" u="sng" err="1">
                <a:solidFill>
                  <a:srgbClr val="0563C1"/>
                </a:solidFill>
                <a:ea typeface="Calibri"/>
                <a:cs typeface="Calibri"/>
                <a:hlinkClick r:id="rId3"/>
              </a:rPr>
              <a:t>asesu</a:t>
            </a:r>
            <a:r>
              <a:rPr lang="en-GB" sz="1400" u="sng">
                <a:solidFill>
                  <a:srgbClr val="0563C1"/>
                </a:solidFill>
                <a:ea typeface="Calibri"/>
                <a:cs typeface="Calibri"/>
                <a:hlinkClick r:id="rId3"/>
              </a:rPr>
              <a:t> - Hwb (</a:t>
            </a:r>
            <a:r>
              <a:rPr lang="en-GB" sz="1400" u="sng" err="1">
                <a:solidFill>
                  <a:srgbClr val="0563C1"/>
                </a:solidFill>
                <a:ea typeface="Calibri"/>
                <a:cs typeface="Calibri"/>
                <a:hlinkClick r:id="rId3"/>
              </a:rPr>
              <a:t>gov.wales</a:t>
            </a:r>
            <a:r>
              <a:rPr lang="en-GB" sz="1400" u="sng">
                <a:solidFill>
                  <a:srgbClr val="0563C1"/>
                </a:solidFill>
                <a:ea typeface="Calibri"/>
                <a:cs typeface="Calibri"/>
                <a:hlinkClick r:id="rId3"/>
              </a:rPr>
              <a:t>)</a:t>
            </a:r>
            <a:r>
              <a:rPr lang="en-GB" sz="1400" b="1"/>
              <a:t>  </a:t>
            </a:r>
            <a:r>
              <a:rPr lang="en-GB" sz="1400" b="1">
                <a:solidFill>
                  <a:srgbClr val="000000"/>
                </a:solidFill>
                <a:ea typeface="Calibri"/>
                <a:cs typeface="Calibri"/>
              </a:rPr>
              <a:t>                                           </a:t>
            </a:r>
            <a:r>
              <a:rPr lang="en-GB" sz="1400" u="sng">
                <a:solidFill>
                  <a:srgbClr val="0563C1"/>
                </a:solidFill>
                <a:ea typeface="Calibri"/>
                <a:cs typeface="Calibri"/>
                <a:hlinkClick r:id="rId4"/>
              </a:rPr>
              <a:t>Supporting learner progression assessment guidance - Hwb (</a:t>
            </a:r>
            <a:r>
              <a:rPr lang="en-GB" sz="1400" u="sng" err="1">
                <a:solidFill>
                  <a:srgbClr val="0563C1"/>
                </a:solidFill>
                <a:ea typeface="Calibri"/>
                <a:cs typeface="Calibri"/>
                <a:hlinkClick r:id="rId4"/>
              </a:rPr>
              <a:t>gov.wales</a:t>
            </a:r>
            <a:r>
              <a:rPr lang="en-GB" sz="1400" u="sng">
                <a:solidFill>
                  <a:srgbClr val="0563C1"/>
                </a:solidFill>
                <a:ea typeface="Calibri"/>
                <a:cs typeface="Calibri"/>
                <a:hlinkClick r:id="rId4"/>
              </a:rPr>
              <a:t>)</a:t>
            </a:r>
            <a:r>
              <a:rPr lang="en-US" sz="1400">
                <a:ea typeface="Calibri"/>
                <a:cs typeface="Calibri"/>
              </a:rPr>
              <a:t>​</a:t>
            </a:r>
            <a:endParaRPr lang="en-US" sz="1400"/>
          </a:p>
        </p:txBody>
      </p:sp>
      <p:sp>
        <p:nvSpPr>
          <p:cNvPr id="9" name="Content Placeholder 8">
            <a:extLst>
              <a:ext uri="{FF2B5EF4-FFF2-40B4-BE49-F238E27FC236}">
                <a16:creationId xmlns:a16="http://schemas.microsoft.com/office/drawing/2014/main" id="{F9DB3F96-1631-EE7E-26D3-2C3B08E50118}"/>
              </a:ext>
            </a:extLst>
          </p:cNvPr>
          <p:cNvSpPr>
            <a:spLocks noGrp="1"/>
          </p:cNvSpPr>
          <p:nvPr>
            <p:ph idx="1"/>
          </p:nvPr>
        </p:nvSpPr>
        <p:spPr>
          <a:xfrm>
            <a:off x="6474296" y="1690688"/>
            <a:ext cx="5444064" cy="3575934"/>
          </a:xfrm>
        </p:spPr>
        <p:txBody>
          <a:bodyPr>
            <a:normAutofit fontScale="55000" lnSpcReduction="20000"/>
          </a:bodyPr>
          <a:lstStyle/>
          <a:p>
            <a:pPr marL="0" indent="0" algn="l" fontAlgn="base">
              <a:lnSpc>
                <a:spcPct val="120000"/>
              </a:lnSpc>
              <a:buNone/>
            </a:pPr>
            <a:r>
              <a:rPr lang="en-US" b="0" i="0">
                <a:solidFill>
                  <a:srgbClr val="1F1F1F"/>
                </a:solidFill>
                <a:effectLst/>
                <a:latin typeface="Arial" panose="020B0604020202020204" pitchFamily="34" charset="0"/>
              </a:rPr>
              <a:t>Assessment has three main roles in the process of enabling learner progression:</a:t>
            </a:r>
          </a:p>
          <a:p>
            <a:pPr algn="l" fontAlgn="base">
              <a:lnSpc>
                <a:spcPct val="120000"/>
              </a:lnSpc>
              <a:buFont typeface="Arial" panose="020B0604020202020204" pitchFamily="34" charset="0"/>
              <a:buChar char="•"/>
            </a:pPr>
            <a:r>
              <a:rPr lang="en-US" b="0" i="0">
                <a:solidFill>
                  <a:srgbClr val="1F1F1F"/>
                </a:solidFill>
                <a:effectLst/>
                <a:latin typeface="Arial" panose="020B0604020202020204" pitchFamily="34" charset="0"/>
              </a:rPr>
              <a:t>supporting individual learners on an ongoing, day-to-day basis</a:t>
            </a:r>
          </a:p>
          <a:p>
            <a:pPr algn="l" fontAlgn="base">
              <a:lnSpc>
                <a:spcPct val="120000"/>
              </a:lnSpc>
              <a:buFont typeface="Arial" panose="020B0604020202020204" pitchFamily="34" charset="0"/>
              <a:buChar char="•"/>
            </a:pPr>
            <a:r>
              <a:rPr lang="en-US" b="0" i="0">
                <a:solidFill>
                  <a:srgbClr val="1F1F1F"/>
                </a:solidFill>
                <a:effectLst/>
                <a:latin typeface="Arial" panose="020B0604020202020204" pitchFamily="34" charset="0"/>
              </a:rPr>
              <a:t>identifying, capturing and reflecting on individual learner progress over time</a:t>
            </a:r>
          </a:p>
          <a:p>
            <a:pPr algn="l" fontAlgn="base">
              <a:lnSpc>
                <a:spcPct val="120000"/>
              </a:lnSpc>
              <a:buFont typeface="Arial" panose="020B0604020202020204" pitchFamily="34" charset="0"/>
              <a:buChar char="•"/>
            </a:pPr>
            <a:r>
              <a:rPr lang="en-US" b="0" i="0">
                <a:solidFill>
                  <a:srgbClr val="1F1F1F"/>
                </a:solidFill>
                <a:effectLst/>
                <a:latin typeface="Arial" panose="020B0604020202020204" pitchFamily="34" charset="0"/>
              </a:rPr>
              <a:t>understanding group progress in order to reflect on practice.</a:t>
            </a:r>
          </a:p>
          <a:p>
            <a:pPr marL="0" indent="0" algn="l" fontAlgn="base">
              <a:lnSpc>
                <a:spcPct val="120000"/>
              </a:lnSpc>
              <a:buNone/>
            </a:pPr>
            <a:r>
              <a:rPr lang="en-US" b="0" i="0">
                <a:solidFill>
                  <a:srgbClr val="1F1F1F"/>
                </a:solidFill>
                <a:effectLst/>
                <a:latin typeface="Arial" panose="020B0604020202020204" pitchFamily="34" charset="0"/>
              </a:rPr>
              <a:t>When planning and delivering learning experiences, </a:t>
            </a:r>
            <a:r>
              <a:rPr lang="en-US" b="1" i="0">
                <a:solidFill>
                  <a:srgbClr val="1F1F1F"/>
                </a:solidFill>
                <a:effectLst/>
                <a:latin typeface="Arial" panose="020B0604020202020204" pitchFamily="34" charset="0"/>
              </a:rPr>
              <a:t>practitioners </a:t>
            </a:r>
            <a:r>
              <a:rPr lang="en-US" b="1" i="0">
                <a:effectLst/>
                <a:latin typeface="Arial" panose="020B0604020202020204" pitchFamily="34" charset="0"/>
              </a:rPr>
              <a:t>should be clear about</a:t>
            </a:r>
            <a:r>
              <a:rPr lang="en-US" i="0">
                <a:effectLst/>
                <a:latin typeface="Arial" panose="020B0604020202020204" pitchFamily="34" charset="0"/>
              </a:rPr>
              <a:t> the specific role of each assessment being undertaken, </a:t>
            </a:r>
            <a:r>
              <a:rPr lang="en-US" b="0" i="0">
                <a:solidFill>
                  <a:srgbClr val="1F1F1F"/>
                </a:solidFill>
                <a:effectLst/>
                <a:latin typeface="Arial" panose="020B0604020202020204" pitchFamily="34" charset="0"/>
              </a:rPr>
              <a:t>and what the understanding gained from assessment will be used for and why.</a:t>
            </a:r>
          </a:p>
          <a:p>
            <a:pPr marL="0" indent="0">
              <a:buNone/>
            </a:pPr>
            <a:endParaRPr lang="en-GB"/>
          </a:p>
        </p:txBody>
      </p:sp>
      <p:sp>
        <p:nvSpPr>
          <p:cNvPr id="11" name="Content Placeholder 10">
            <a:extLst>
              <a:ext uri="{FF2B5EF4-FFF2-40B4-BE49-F238E27FC236}">
                <a16:creationId xmlns:a16="http://schemas.microsoft.com/office/drawing/2014/main" id="{662A231A-3A6A-DBB3-04A9-E22A437EB833}"/>
              </a:ext>
            </a:extLst>
          </p:cNvPr>
          <p:cNvSpPr>
            <a:spLocks noGrp="1"/>
          </p:cNvSpPr>
          <p:nvPr>
            <p:ph idx="10"/>
          </p:nvPr>
        </p:nvSpPr>
        <p:spPr>
          <a:xfrm>
            <a:off x="651936" y="1772503"/>
            <a:ext cx="5444064" cy="3575934"/>
          </a:xfrm>
        </p:spPr>
        <p:txBody>
          <a:bodyPr>
            <a:normAutofit fontScale="55000" lnSpcReduction="20000"/>
          </a:bodyPr>
          <a:lstStyle/>
          <a:p>
            <a:pPr marL="0" indent="0" algn="l" fontAlgn="base">
              <a:lnSpc>
                <a:spcPct val="120000"/>
              </a:lnSpc>
              <a:buNone/>
            </a:pPr>
            <a:r>
              <a:rPr lang="en-GB" b="0" i="0">
                <a:solidFill>
                  <a:srgbClr val="1F1F1F"/>
                </a:solidFill>
                <a:effectLst/>
                <a:latin typeface="Arial" panose="020B0604020202020204" pitchFamily="34" charset="0"/>
              </a:rPr>
              <a:t>Mae </a:t>
            </a:r>
            <a:r>
              <a:rPr lang="en-GB" b="0" i="0" err="1">
                <a:solidFill>
                  <a:srgbClr val="1F1F1F"/>
                </a:solidFill>
                <a:effectLst/>
                <a:latin typeface="Arial" panose="020B0604020202020204" pitchFamily="34" charset="0"/>
              </a:rPr>
              <a:t>asesu</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chwarae</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tair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prif</a:t>
            </a:r>
            <a:r>
              <a:rPr lang="en-GB" b="0" i="0">
                <a:solidFill>
                  <a:srgbClr val="1F1F1F"/>
                </a:solidFill>
                <a:effectLst/>
                <a:latin typeface="Arial" panose="020B0604020202020204" pitchFamily="34" charset="0"/>
              </a:rPr>
              <a:t> ran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y broses o </a:t>
            </a:r>
            <a:r>
              <a:rPr lang="en-GB" b="0" i="0" err="1">
                <a:solidFill>
                  <a:srgbClr val="1F1F1F"/>
                </a:solidFill>
                <a:effectLst/>
                <a:latin typeface="Arial" panose="020B0604020202020204" pitchFamily="34" charset="0"/>
              </a:rPr>
              <a:t>alluogi</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cynnydd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dysgwyr</a:t>
            </a:r>
            <a:r>
              <a:rPr lang="en-GB" b="0" i="0">
                <a:solidFill>
                  <a:srgbClr val="1F1F1F"/>
                </a:solidFill>
                <a:effectLst/>
                <a:latin typeface="Arial" panose="020B0604020202020204" pitchFamily="34" charset="0"/>
              </a:rPr>
              <a:t>:</a:t>
            </a:r>
          </a:p>
          <a:p>
            <a:pPr algn="l" fontAlgn="base">
              <a:lnSpc>
                <a:spcPct val="120000"/>
              </a:lnSpc>
              <a:buFont typeface="Arial" panose="020B0604020202020204" pitchFamily="34" charset="0"/>
              <a:buChar char="•"/>
            </a:pPr>
            <a:r>
              <a:rPr lang="en-GB" b="0" i="0" err="1">
                <a:solidFill>
                  <a:srgbClr val="1F1F1F"/>
                </a:solidFill>
                <a:effectLst/>
                <a:latin typeface="Arial" panose="020B0604020202020204" pitchFamily="34" charset="0"/>
              </a:rPr>
              <a:t>cefnogi</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dysgwyr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unigol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barhaus</a:t>
            </a:r>
            <a:r>
              <a:rPr lang="en-GB" b="0" i="0">
                <a:solidFill>
                  <a:srgbClr val="1F1F1F"/>
                </a:solidFill>
                <a:effectLst/>
                <a:latin typeface="Arial" panose="020B0604020202020204" pitchFamily="34" charset="0"/>
              </a:rPr>
              <a:t> o </a:t>
            </a:r>
            <a:r>
              <a:rPr lang="en-GB" b="0" i="0" err="1">
                <a:solidFill>
                  <a:srgbClr val="1F1F1F"/>
                </a:solidFill>
                <a:effectLst/>
                <a:latin typeface="Arial" panose="020B0604020202020204" pitchFamily="34" charset="0"/>
              </a:rPr>
              <a:t>ddydd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i</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ddydd</a:t>
            </a:r>
            <a:endParaRPr lang="en-GB" b="0" i="0">
              <a:solidFill>
                <a:srgbClr val="1F1F1F"/>
              </a:solidFill>
              <a:effectLst/>
              <a:latin typeface="Arial" panose="020B0604020202020204" pitchFamily="34" charset="0"/>
            </a:endParaRPr>
          </a:p>
          <a:p>
            <a:pPr algn="l" fontAlgn="base">
              <a:lnSpc>
                <a:spcPct val="120000"/>
              </a:lnSpc>
              <a:buFont typeface="Arial" panose="020B0604020202020204" pitchFamily="34" charset="0"/>
              <a:buChar char="•"/>
            </a:pPr>
            <a:r>
              <a:rPr lang="en-GB" b="0" i="0">
                <a:solidFill>
                  <a:srgbClr val="1F1F1F"/>
                </a:solidFill>
                <a:effectLst/>
                <a:latin typeface="Arial" panose="020B0604020202020204" pitchFamily="34" charset="0"/>
              </a:rPr>
              <a:t>nodi, </a:t>
            </a:r>
            <a:r>
              <a:rPr lang="en-GB" b="0" i="0" err="1">
                <a:solidFill>
                  <a:srgbClr val="1F1F1F"/>
                </a:solidFill>
                <a:effectLst/>
                <a:latin typeface="Arial" panose="020B0604020202020204" pitchFamily="34" charset="0"/>
              </a:rPr>
              <a:t>cofnodi</a:t>
            </a:r>
            <a:r>
              <a:rPr lang="en-GB" b="0" i="0">
                <a:solidFill>
                  <a:srgbClr val="1F1F1F"/>
                </a:solidFill>
                <a:effectLst/>
                <a:latin typeface="Arial" panose="020B0604020202020204" pitchFamily="34" charset="0"/>
              </a:rPr>
              <a:t> a </a:t>
            </a:r>
            <a:r>
              <a:rPr lang="en-GB" b="0" i="0" err="1">
                <a:solidFill>
                  <a:srgbClr val="1F1F1F"/>
                </a:solidFill>
                <a:effectLst/>
                <a:latin typeface="Arial" panose="020B0604020202020204" pitchFamily="34" charset="0"/>
              </a:rPr>
              <a:t>myfyrio</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gynnydd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dysgwyr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unigol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dros</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amser</a:t>
            </a:r>
            <a:endParaRPr lang="en-GB" b="0" i="0">
              <a:solidFill>
                <a:srgbClr val="1F1F1F"/>
              </a:solidFill>
              <a:effectLst/>
              <a:latin typeface="Arial" panose="020B0604020202020204" pitchFamily="34" charset="0"/>
            </a:endParaRPr>
          </a:p>
          <a:p>
            <a:pPr algn="l" fontAlgn="base">
              <a:lnSpc>
                <a:spcPct val="120000"/>
              </a:lnSpc>
              <a:buFont typeface="Arial" panose="020B0604020202020204" pitchFamily="34" charset="0"/>
              <a:buChar char="•"/>
            </a:pPr>
            <a:r>
              <a:rPr lang="en-GB" b="0" i="0" err="1">
                <a:solidFill>
                  <a:srgbClr val="1F1F1F"/>
                </a:solidFill>
                <a:effectLst/>
                <a:latin typeface="Arial" panose="020B0604020202020204" pitchFamily="34" charset="0"/>
              </a:rPr>
              <a:t>deall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cynnydd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grwpiau</a:t>
            </a:r>
            <a:r>
              <a:rPr lang="en-GB" b="0" i="0">
                <a:solidFill>
                  <a:srgbClr val="1F1F1F"/>
                </a:solidFill>
                <a:effectLst/>
                <a:latin typeface="Arial" panose="020B0604020202020204" pitchFamily="34" charset="0"/>
              </a:rPr>
              <a:t> er </a:t>
            </a:r>
            <a:r>
              <a:rPr lang="en-GB" b="0" i="0" err="1">
                <a:solidFill>
                  <a:srgbClr val="1F1F1F"/>
                </a:solidFill>
                <a:effectLst/>
                <a:latin typeface="Arial" panose="020B0604020202020204" pitchFamily="34" charset="0"/>
              </a:rPr>
              <a:t>mwyn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myfyrio</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arferion</a:t>
            </a:r>
            <a:r>
              <a:rPr lang="en-GB" b="0" i="0">
                <a:solidFill>
                  <a:srgbClr val="1F1F1F"/>
                </a:solidFill>
                <a:effectLst/>
                <a:latin typeface="Arial" panose="020B0604020202020204" pitchFamily="34" charset="0"/>
              </a:rPr>
              <a:t>.</a:t>
            </a:r>
          </a:p>
          <a:p>
            <a:pPr marL="0" indent="0" algn="l" fontAlgn="base">
              <a:lnSpc>
                <a:spcPct val="120000"/>
              </a:lnSpc>
              <a:buNone/>
            </a:pPr>
            <a:r>
              <a:rPr lang="en-GB" b="0" i="0" err="1">
                <a:solidFill>
                  <a:srgbClr val="1F1F1F"/>
                </a:solidFill>
                <a:effectLst/>
                <a:latin typeface="Arial" panose="020B0604020202020204" pitchFamily="34" charset="0"/>
              </a:rPr>
              <a:t>Wrth</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gynllunio</a:t>
            </a:r>
            <a:r>
              <a:rPr lang="en-GB" b="0" i="0">
                <a:solidFill>
                  <a:srgbClr val="1F1F1F"/>
                </a:solidFill>
                <a:effectLst/>
                <a:latin typeface="Arial" panose="020B0604020202020204" pitchFamily="34" charset="0"/>
              </a:rPr>
              <a:t> a </a:t>
            </a:r>
            <a:r>
              <a:rPr lang="en-GB" b="0" i="0" err="1">
                <a:solidFill>
                  <a:srgbClr val="1F1F1F"/>
                </a:solidFill>
                <a:effectLst/>
                <a:latin typeface="Arial" panose="020B0604020202020204" pitchFamily="34" charset="0"/>
              </a:rPr>
              <a:t>chyflwyno</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profiadau</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dysgu</a:t>
            </a:r>
            <a:r>
              <a:rPr lang="en-GB" b="0" i="0">
                <a:solidFill>
                  <a:srgbClr val="1F1F1F"/>
                </a:solidFill>
                <a:effectLst/>
                <a:latin typeface="Arial" panose="020B0604020202020204" pitchFamily="34" charset="0"/>
              </a:rPr>
              <a:t>, </a:t>
            </a:r>
            <a:r>
              <a:rPr lang="en-GB" b="1" i="0" err="1">
                <a:solidFill>
                  <a:srgbClr val="1F1F1F"/>
                </a:solidFill>
                <a:effectLst/>
                <a:latin typeface="Arial" panose="020B0604020202020204" pitchFamily="34" charset="0"/>
              </a:rPr>
              <a:t>dylai</a:t>
            </a:r>
            <a:r>
              <a:rPr lang="en-GB" b="1" i="0">
                <a:solidFill>
                  <a:srgbClr val="1F1F1F"/>
                </a:solidFill>
                <a:effectLst/>
                <a:latin typeface="Arial" panose="020B0604020202020204" pitchFamily="34" charset="0"/>
              </a:rPr>
              <a:t> </a:t>
            </a:r>
            <a:r>
              <a:rPr lang="en-GB" b="1" i="0" err="1">
                <a:solidFill>
                  <a:srgbClr val="1F1F1F"/>
                </a:solidFill>
                <a:effectLst/>
                <a:latin typeface="Arial" panose="020B0604020202020204" pitchFamily="34" charset="0"/>
              </a:rPr>
              <a:t>ymarferwyr</a:t>
            </a:r>
            <a:r>
              <a:rPr lang="en-GB" b="1" i="0">
                <a:solidFill>
                  <a:srgbClr val="1F1F1F"/>
                </a:solidFill>
                <a:effectLst/>
                <a:latin typeface="Arial" panose="020B0604020202020204" pitchFamily="34" charset="0"/>
              </a:rPr>
              <a:t> </a:t>
            </a:r>
            <a:r>
              <a:rPr lang="en-GB" b="1" i="0" err="1">
                <a:solidFill>
                  <a:srgbClr val="1F1F1F"/>
                </a:solidFill>
                <a:effectLst/>
                <a:latin typeface="Arial" panose="020B0604020202020204" pitchFamily="34" charset="0"/>
              </a:rPr>
              <a:t>fod</a:t>
            </a:r>
            <a:r>
              <a:rPr lang="en-GB" b="1" i="0">
                <a:solidFill>
                  <a:srgbClr val="1F1F1F"/>
                </a:solidFill>
                <a:effectLst/>
                <a:latin typeface="Arial" panose="020B0604020202020204" pitchFamily="34" charset="0"/>
              </a:rPr>
              <a:t> </a:t>
            </a:r>
            <a:r>
              <a:rPr lang="en-GB" b="1" i="0" err="1">
                <a:solidFill>
                  <a:srgbClr val="1F1F1F"/>
                </a:solidFill>
                <a:effectLst/>
                <a:latin typeface="Arial" panose="020B0604020202020204" pitchFamily="34" charset="0"/>
              </a:rPr>
              <a:t>yn</a:t>
            </a:r>
            <a:r>
              <a:rPr lang="en-GB" b="1" i="0">
                <a:solidFill>
                  <a:srgbClr val="1F1F1F"/>
                </a:solidFill>
                <a:effectLst/>
                <a:latin typeface="Arial" panose="020B0604020202020204" pitchFamily="34" charset="0"/>
              </a:rPr>
              <a:t> </a:t>
            </a:r>
            <a:r>
              <a:rPr lang="en-GB" b="1" i="0" err="1">
                <a:solidFill>
                  <a:srgbClr val="1F1F1F"/>
                </a:solidFill>
                <a:effectLst/>
                <a:latin typeface="Arial" panose="020B0604020202020204" pitchFamily="34" charset="0"/>
              </a:rPr>
              <a:t>glir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ynghylch</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rôl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benodol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pob</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asesiad</a:t>
            </a:r>
            <a:r>
              <a:rPr lang="en-GB" b="0" i="0">
                <a:solidFill>
                  <a:srgbClr val="1F1F1F"/>
                </a:solidFill>
                <a:effectLst/>
                <a:latin typeface="Arial" panose="020B0604020202020204" pitchFamily="34" charset="0"/>
              </a:rPr>
              <a:t> a </a:t>
            </a:r>
            <a:r>
              <a:rPr lang="en-GB" b="0" i="0" err="1">
                <a:solidFill>
                  <a:srgbClr val="1F1F1F"/>
                </a:solidFill>
                <a:effectLst/>
                <a:latin typeface="Arial" panose="020B0604020202020204" pitchFamily="34" charset="0"/>
              </a:rPr>
              <a:t>gynhelir</a:t>
            </a:r>
            <a:r>
              <a:rPr lang="en-GB" b="0" i="0">
                <a:solidFill>
                  <a:srgbClr val="1F1F1F"/>
                </a:solidFill>
                <a:effectLst/>
                <a:latin typeface="Arial" panose="020B0604020202020204" pitchFamily="34" charset="0"/>
              </a:rPr>
              <a:t> ac at </a:t>
            </a:r>
            <a:r>
              <a:rPr lang="en-GB" b="0" i="0" err="1">
                <a:solidFill>
                  <a:srgbClr val="1F1F1F"/>
                </a:solidFill>
                <a:effectLst/>
                <a:latin typeface="Arial" panose="020B0604020202020204" pitchFamily="34" charset="0"/>
              </a:rPr>
              <a:t>ba</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ddiben</a:t>
            </a:r>
            <a:r>
              <a:rPr lang="en-GB" b="0" i="0">
                <a:solidFill>
                  <a:srgbClr val="1F1F1F"/>
                </a:solidFill>
                <a:effectLst/>
                <a:latin typeface="Arial" panose="020B0604020202020204" pitchFamily="34" charset="0"/>
              </a:rPr>
              <a:t> y </a:t>
            </a:r>
            <a:r>
              <a:rPr lang="en-GB" b="0" i="0" err="1">
                <a:solidFill>
                  <a:srgbClr val="1F1F1F"/>
                </a:solidFill>
                <a:effectLst/>
                <a:latin typeface="Arial" panose="020B0604020202020204" pitchFamily="34" charset="0"/>
              </a:rPr>
              <a:t>defnyddir</a:t>
            </a:r>
            <a:r>
              <a:rPr lang="en-GB" b="0" i="0">
                <a:solidFill>
                  <a:srgbClr val="1F1F1F"/>
                </a:solidFill>
                <a:effectLst/>
                <a:latin typeface="Arial" panose="020B0604020202020204" pitchFamily="34" charset="0"/>
              </a:rPr>
              <a:t> y </a:t>
            </a:r>
            <a:r>
              <a:rPr lang="en-GB" b="0" i="0" err="1">
                <a:solidFill>
                  <a:srgbClr val="1F1F1F"/>
                </a:solidFill>
                <a:effectLst/>
                <a:latin typeface="Arial" panose="020B0604020202020204" pitchFamily="34" charset="0"/>
              </a:rPr>
              <a:t>ddealltwriaeth</a:t>
            </a:r>
            <a:r>
              <a:rPr lang="en-GB" b="0" i="0">
                <a:solidFill>
                  <a:srgbClr val="1F1F1F"/>
                </a:solidFill>
                <a:effectLst/>
                <a:latin typeface="Arial" panose="020B0604020202020204" pitchFamily="34" charset="0"/>
              </a:rPr>
              <a:t> a </a:t>
            </a:r>
            <a:r>
              <a:rPr lang="en-GB" b="0" i="0" err="1">
                <a:solidFill>
                  <a:srgbClr val="1F1F1F"/>
                </a:solidFill>
                <a:effectLst/>
                <a:latin typeface="Arial" panose="020B0604020202020204" pitchFamily="34" charset="0"/>
              </a:rPr>
              <a:t>geir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sgil</a:t>
            </a:r>
            <a:r>
              <a:rPr lang="en-GB" b="0" i="0">
                <a:solidFill>
                  <a:srgbClr val="1F1F1F"/>
                </a:solidFill>
                <a:effectLst/>
                <a:latin typeface="Arial" panose="020B0604020202020204" pitchFamily="34" charset="0"/>
              </a:rPr>
              <a:t> yr </a:t>
            </a:r>
            <a:r>
              <a:rPr lang="en-GB" b="0" i="0" err="1">
                <a:solidFill>
                  <a:srgbClr val="1F1F1F"/>
                </a:solidFill>
                <a:effectLst/>
                <a:latin typeface="Arial" panose="020B0604020202020204" pitchFamily="34" charset="0"/>
              </a:rPr>
              <a:t>asesiad</a:t>
            </a:r>
            <a:r>
              <a:rPr lang="en-GB" b="0" i="0">
                <a:solidFill>
                  <a:srgbClr val="1F1F1F"/>
                </a:solidFill>
                <a:effectLst/>
                <a:latin typeface="Arial" panose="020B0604020202020204" pitchFamily="34" charset="0"/>
              </a:rPr>
              <a:t>, a </a:t>
            </a:r>
            <a:r>
              <a:rPr lang="en-GB" b="0" i="0" err="1">
                <a:solidFill>
                  <a:srgbClr val="1F1F1F"/>
                </a:solidFill>
                <a:effectLst/>
                <a:latin typeface="Arial" panose="020B0604020202020204" pitchFamily="34" charset="0"/>
              </a:rPr>
              <a:t>pham</a:t>
            </a:r>
            <a:r>
              <a:rPr lang="en-GB" b="0" i="0">
                <a:solidFill>
                  <a:srgbClr val="1F1F1F"/>
                </a:solidFill>
                <a:effectLst/>
                <a:latin typeface="Arial" panose="020B0604020202020204" pitchFamily="34" charset="0"/>
              </a:rPr>
              <a:t>.</a:t>
            </a:r>
          </a:p>
          <a:p>
            <a:pPr marL="0" indent="0">
              <a:buNone/>
            </a:pPr>
            <a:endParaRPr lang="en-GB"/>
          </a:p>
        </p:txBody>
      </p:sp>
    </p:spTree>
    <p:extLst>
      <p:ext uri="{BB962C8B-B14F-4D97-AF65-F5344CB8AC3E}">
        <p14:creationId xmlns:p14="http://schemas.microsoft.com/office/powerpoint/2010/main" val="32393794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2A7A78-0097-F140-AD4D-ADCF4C362792}"/>
              </a:ext>
            </a:extLst>
          </p:cNvPr>
          <p:cNvSpPr txBox="1"/>
          <p:nvPr/>
        </p:nvSpPr>
        <p:spPr>
          <a:xfrm>
            <a:off x="3012141" y="2563905"/>
            <a:ext cx="5737412" cy="830997"/>
          </a:xfrm>
          <a:prstGeom prst="rect">
            <a:avLst/>
          </a:prstGeom>
          <a:noFill/>
        </p:spPr>
        <p:txBody>
          <a:bodyPr wrap="square" rtlCol="0">
            <a:spAutoFit/>
          </a:bodyPr>
          <a:lstStyle/>
          <a:p>
            <a:r>
              <a:rPr lang="en-US" sz="4800" dirty="0"/>
              <a:t>Whole Brain Teaching</a:t>
            </a:r>
          </a:p>
        </p:txBody>
      </p:sp>
    </p:spTree>
    <p:extLst>
      <p:ext uri="{BB962C8B-B14F-4D97-AF65-F5344CB8AC3E}">
        <p14:creationId xmlns:p14="http://schemas.microsoft.com/office/powerpoint/2010/main" val="37594450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D287D-AB67-D350-A107-B8B0B97FC800}"/>
              </a:ext>
            </a:extLst>
          </p:cNvPr>
          <p:cNvSpPr>
            <a:spLocks noGrp="1"/>
          </p:cNvSpPr>
          <p:nvPr>
            <p:ph type="title"/>
          </p:nvPr>
        </p:nvSpPr>
        <p:spPr/>
        <p:txBody>
          <a:bodyPr>
            <a:normAutofit fontScale="90000"/>
          </a:bodyPr>
          <a:lstStyle/>
          <a:p>
            <a:r>
              <a:rPr lang="en-GB" b="1">
                <a:solidFill>
                  <a:srgbClr val="1F1F1F"/>
                </a:solidFill>
                <a:latin typeface="Arial"/>
                <a:cs typeface="Arial"/>
              </a:rPr>
              <a:t>Egwyddorion </a:t>
            </a:r>
            <a:r>
              <a:rPr lang="en-GB" b="1" err="1">
                <a:solidFill>
                  <a:srgbClr val="1F1F1F"/>
                </a:solidFill>
                <a:latin typeface="Arial"/>
                <a:cs typeface="Arial"/>
              </a:rPr>
              <a:t>allweddol</a:t>
            </a:r>
            <a:r>
              <a:rPr lang="en-GB" b="1">
                <a:solidFill>
                  <a:srgbClr val="1F1F1F"/>
                </a:solidFill>
                <a:latin typeface="Arial"/>
                <a:cs typeface="Arial"/>
              </a:rPr>
              <a:t> a </a:t>
            </a:r>
            <a:r>
              <a:rPr lang="en-GB" b="1" err="1">
                <a:solidFill>
                  <a:srgbClr val="1F1F1F"/>
                </a:solidFill>
                <a:latin typeface="Arial"/>
                <a:cs typeface="Arial"/>
              </a:rPr>
              <a:t>diben</a:t>
            </a:r>
            <a:r>
              <a:rPr lang="en-GB" b="1">
                <a:solidFill>
                  <a:srgbClr val="1F1F1F"/>
                </a:solidFill>
                <a:latin typeface="Arial"/>
                <a:cs typeface="Arial"/>
              </a:rPr>
              <a:t> </a:t>
            </a:r>
            <a:r>
              <a:rPr lang="en-GB" b="1" err="1">
                <a:solidFill>
                  <a:srgbClr val="1F1F1F"/>
                </a:solidFill>
                <a:latin typeface="Arial"/>
                <a:cs typeface="Arial"/>
              </a:rPr>
              <a:t>asesu</a:t>
            </a:r>
            <a:endParaRPr lang="en-US"/>
          </a:p>
          <a:p>
            <a:r>
              <a:rPr lang="en-GB" b="1">
                <a:solidFill>
                  <a:schemeClr val="accent1"/>
                </a:solidFill>
                <a:latin typeface="Arial"/>
                <a:cs typeface="Arial"/>
              </a:rPr>
              <a:t>Key principles and purpose of assessment</a:t>
            </a:r>
            <a:endParaRPr lang="en-US">
              <a:solidFill>
                <a:schemeClr val="accent1"/>
              </a:solidFill>
              <a:ea typeface="Calibri Light"/>
              <a:cs typeface="Calibri Light"/>
            </a:endParaRPr>
          </a:p>
          <a:p>
            <a:endParaRPr lang="en-GB">
              <a:cs typeface="Calibri Light"/>
            </a:endParaRPr>
          </a:p>
        </p:txBody>
      </p:sp>
      <p:sp>
        <p:nvSpPr>
          <p:cNvPr id="9" name="Content Placeholder 8">
            <a:extLst>
              <a:ext uri="{FF2B5EF4-FFF2-40B4-BE49-F238E27FC236}">
                <a16:creationId xmlns:a16="http://schemas.microsoft.com/office/drawing/2014/main" id="{F9DB3F96-1631-EE7E-26D3-2C3B08E50118}"/>
              </a:ext>
            </a:extLst>
          </p:cNvPr>
          <p:cNvSpPr>
            <a:spLocks noGrp="1"/>
          </p:cNvSpPr>
          <p:nvPr>
            <p:ph idx="1"/>
          </p:nvPr>
        </p:nvSpPr>
        <p:spPr>
          <a:xfrm>
            <a:off x="6474296" y="1690688"/>
            <a:ext cx="5444064" cy="3575934"/>
          </a:xfrm>
        </p:spPr>
        <p:txBody>
          <a:bodyPr>
            <a:normAutofit fontScale="55000" lnSpcReduction="20000"/>
          </a:bodyPr>
          <a:lstStyle/>
          <a:p>
            <a:pPr marL="0" indent="0" algn="l" fontAlgn="base">
              <a:lnSpc>
                <a:spcPct val="120000"/>
              </a:lnSpc>
              <a:buNone/>
            </a:pPr>
            <a:r>
              <a:rPr lang="en-US" b="0" i="0">
                <a:solidFill>
                  <a:srgbClr val="1F1F1F"/>
                </a:solidFill>
                <a:effectLst/>
                <a:latin typeface="Arial" panose="020B0604020202020204" pitchFamily="34" charset="0"/>
              </a:rPr>
              <a:t>Assessment has three main roles in the process of enabling learner progression:</a:t>
            </a:r>
          </a:p>
          <a:p>
            <a:pPr algn="l" fontAlgn="base">
              <a:lnSpc>
                <a:spcPct val="120000"/>
              </a:lnSpc>
              <a:buFont typeface="Arial" panose="020B0604020202020204" pitchFamily="34" charset="0"/>
              <a:buChar char="•"/>
            </a:pPr>
            <a:r>
              <a:rPr lang="en-US" b="0" i="0">
                <a:solidFill>
                  <a:srgbClr val="1F1F1F"/>
                </a:solidFill>
                <a:effectLst/>
                <a:latin typeface="Arial" panose="020B0604020202020204" pitchFamily="34" charset="0"/>
              </a:rPr>
              <a:t>supporting individual learners on an ongoing, day-to-day basis</a:t>
            </a:r>
          </a:p>
          <a:p>
            <a:pPr algn="l" fontAlgn="base">
              <a:lnSpc>
                <a:spcPct val="120000"/>
              </a:lnSpc>
              <a:buFont typeface="Arial" panose="020B0604020202020204" pitchFamily="34" charset="0"/>
              <a:buChar char="•"/>
            </a:pPr>
            <a:r>
              <a:rPr lang="en-US" b="0" i="0">
                <a:solidFill>
                  <a:srgbClr val="1F1F1F"/>
                </a:solidFill>
                <a:effectLst/>
                <a:latin typeface="Arial" panose="020B0604020202020204" pitchFamily="34" charset="0"/>
              </a:rPr>
              <a:t>identifying, capturing and reflecting on individual learner progress over time</a:t>
            </a:r>
          </a:p>
          <a:p>
            <a:pPr algn="l" fontAlgn="base">
              <a:lnSpc>
                <a:spcPct val="120000"/>
              </a:lnSpc>
              <a:buFont typeface="Arial" panose="020B0604020202020204" pitchFamily="34" charset="0"/>
              <a:buChar char="•"/>
            </a:pPr>
            <a:r>
              <a:rPr lang="en-US" b="0" i="0">
                <a:solidFill>
                  <a:srgbClr val="1F1F1F"/>
                </a:solidFill>
                <a:effectLst/>
                <a:latin typeface="Arial" panose="020B0604020202020204" pitchFamily="34" charset="0"/>
              </a:rPr>
              <a:t>understanding group progress in order to reflect on practice.</a:t>
            </a:r>
          </a:p>
          <a:p>
            <a:pPr marL="0" indent="0" algn="l" fontAlgn="base">
              <a:lnSpc>
                <a:spcPct val="120000"/>
              </a:lnSpc>
              <a:buNone/>
            </a:pPr>
            <a:r>
              <a:rPr lang="en-US" b="0" i="0">
                <a:solidFill>
                  <a:srgbClr val="1F1F1F"/>
                </a:solidFill>
                <a:effectLst/>
                <a:latin typeface="Arial" panose="020B0604020202020204" pitchFamily="34" charset="0"/>
              </a:rPr>
              <a:t>When planning and delivering learning experiences, </a:t>
            </a:r>
            <a:r>
              <a:rPr lang="en-US" b="1" i="0">
                <a:solidFill>
                  <a:srgbClr val="1F1F1F"/>
                </a:solidFill>
                <a:effectLst/>
                <a:latin typeface="Arial" panose="020B0604020202020204" pitchFamily="34" charset="0"/>
              </a:rPr>
              <a:t>practitioners </a:t>
            </a:r>
            <a:r>
              <a:rPr lang="en-US" b="1" i="0">
                <a:effectLst/>
                <a:latin typeface="Arial" panose="020B0604020202020204" pitchFamily="34" charset="0"/>
              </a:rPr>
              <a:t>should be clear about</a:t>
            </a:r>
            <a:r>
              <a:rPr lang="en-US" i="0">
                <a:effectLst/>
                <a:latin typeface="Arial" panose="020B0604020202020204" pitchFamily="34" charset="0"/>
              </a:rPr>
              <a:t> the specific role of each assessment being undertaken, </a:t>
            </a:r>
            <a:r>
              <a:rPr lang="en-US" b="0" i="0">
                <a:solidFill>
                  <a:srgbClr val="1F1F1F"/>
                </a:solidFill>
                <a:effectLst/>
                <a:latin typeface="Arial" panose="020B0604020202020204" pitchFamily="34" charset="0"/>
              </a:rPr>
              <a:t>and what the understanding gained from assessment will be used for and why.</a:t>
            </a:r>
          </a:p>
          <a:p>
            <a:pPr marL="0" indent="0">
              <a:buNone/>
            </a:pPr>
            <a:endParaRPr lang="en-GB"/>
          </a:p>
        </p:txBody>
      </p:sp>
      <p:sp>
        <p:nvSpPr>
          <p:cNvPr id="11" name="Content Placeholder 10">
            <a:extLst>
              <a:ext uri="{FF2B5EF4-FFF2-40B4-BE49-F238E27FC236}">
                <a16:creationId xmlns:a16="http://schemas.microsoft.com/office/drawing/2014/main" id="{662A231A-3A6A-DBB3-04A9-E22A437EB833}"/>
              </a:ext>
            </a:extLst>
          </p:cNvPr>
          <p:cNvSpPr>
            <a:spLocks noGrp="1"/>
          </p:cNvSpPr>
          <p:nvPr>
            <p:ph idx="10"/>
          </p:nvPr>
        </p:nvSpPr>
        <p:spPr>
          <a:xfrm>
            <a:off x="651936" y="1772503"/>
            <a:ext cx="5444064" cy="3575934"/>
          </a:xfrm>
        </p:spPr>
        <p:txBody>
          <a:bodyPr>
            <a:normAutofit fontScale="55000" lnSpcReduction="20000"/>
          </a:bodyPr>
          <a:lstStyle/>
          <a:p>
            <a:pPr marL="0" indent="0" algn="l" fontAlgn="base">
              <a:lnSpc>
                <a:spcPct val="120000"/>
              </a:lnSpc>
              <a:buNone/>
            </a:pPr>
            <a:r>
              <a:rPr lang="en-GB" b="0" i="0">
                <a:solidFill>
                  <a:srgbClr val="1F1F1F"/>
                </a:solidFill>
                <a:effectLst/>
                <a:latin typeface="Arial" panose="020B0604020202020204" pitchFamily="34" charset="0"/>
              </a:rPr>
              <a:t>Mae </a:t>
            </a:r>
            <a:r>
              <a:rPr lang="en-GB" b="0" i="0" err="1">
                <a:solidFill>
                  <a:srgbClr val="1F1F1F"/>
                </a:solidFill>
                <a:effectLst/>
                <a:latin typeface="Arial" panose="020B0604020202020204" pitchFamily="34" charset="0"/>
              </a:rPr>
              <a:t>asesu</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chwarae</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tair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prif</a:t>
            </a:r>
            <a:r>
              <a:rPr lang="en-GB" b="0" i="0">
                <a:solidFill>
                  <a:srgbClr val="1F1F1F"/>
                </a:solidFill>
                <a:effectLst/>
                <a:latin typeface="Arial" panose="020B0604020202020204" pitchFamily="34" charset="0"/>
              </a:rPr>
              <a:t> ran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y broses o </a:t>
            </a:r>
            <a:r>
              <a:rPr lang="en-GB" b="0" i="0" err="1">
                <a:solidFill>
                  <a:srgbClr val="1F1F1F"/>
                </a:solidFill>
                <a:effectLst/>
                <a:latin typeface="Arial" panose="020B0604020202020204" pitchFamily="34" charset="0"/>
              </a:rPr>
              <a:t>alluogi</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cynnydd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dysgwyr</a:t>
            </a:r>
            <a:r>
              <a:rPr lang="en-GB" b="0" i="0">
                <a:solidFill>
                  <a:srgbClr val="1F1F1F"/>
                </a:solidFill>
                <a:effectLst/>
                <a:latin typeface="Arial" panose="020B0604020202020204" pitchFamily="34" charset="0"/>
              </a:rPr>
              <a:t>:</a:t>
            </a:r>
          </a:p>
          <a:p>
            <a:pPr algn="l" fontAlgn="base">
              <a:lnSpc>
                <a:spcPct val="120000"/>
              </a:lnSpc>
              <a:buFont typeface="Arial" panose="020B0604020202020204" pitchFamily="34" charset="0"/>
              <a:buChar char="•"/>
            </a:pPr>
            <a:r>
              <a:rPr lang="en-GB" b="0" i="0" err="1">
                <a:solidFill>
                  <a:srgbClr val="1F1F1F"/>
                </a:solidFill>
                <a:effectLst/>
                <a:latin typeface="Arial" panose="020B0604020202020204" pitchFamily="34" charset="0"/>
              </a:rPr>
              <a:t>cefnogi</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dysgwyr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unigol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barhaus</a:t>
            </a:r>
            <a:r>
              <a:rPr lang="en-GB" b="0" i="0">
                <a:solidFill>
                  <a:srgbClr val="1F1F1F"/>
                </a:solidFill>
                <a:effectLst/>
                <a:latin typeface="Arial" panose="020B0604020202020204" pitchFamily="34" charset="0"/>
              </a:rPr>
              <a:t> o </a:t>
            </a:r>
            <a:r>
              <a:rPr lang="en-GB" b="0" i="0" err="1">
                <a:solidFill>
                  <a:srgbClr val="1F1F1F"/>
                </a:solidFill>
                <a:effectLst/>
                <a:latin typeface="Arial" panose="020B0604020202020204" pitchFamily="34" charset="0"/>
              </a:rPr>
              <a:t>ddydd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i</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ddydd</a:t>
            </a:r>
            <a:endParaRPr lang="en-GB" b="0" i="0">
              <a:solidFill>
                <a:srgbClr val="1F1F1F"/>
              </a:solidFill>
              <a:effectLst/>
              <a:latin typeface="Arial" panose="020B0604020202020204" pitchFamily="34" charset="0"/>
            </a:endParaRPr>
          </a:p>
          <a:p>
            <a:pPr algn="l" fontAlgn="base">
              <a:lnSpc>
                <a:spcPct val="120000"/>
              </a:lnSpc>
              <a:buFont typeface="Arial" panose="020B0604020202020204" pitchFamily="34" charset="0"/>
              <a:buChar char="•"/>
            </a:pPr>
            <a:r>
              <a:rPr lang="en-GB" b="0" i="0">
                <a:solidFill>
                  <a:srgbClr val="1F1F1F"/>
                </a:solidFill>
                <a:effectLst/>
                <a:latin typeface="Arial" panose="020B0604020202020204" pitchFamily="34" charset="0"/>
              </a:rPr>
              <a:t>nodi, </a:t>
            </a:r>
            <a:r>
              <a:rPr lang="en-GB" b="0" i="0" err="1">
                <a:solidFill>
                  <a:srgbClr val="1F1F1F"/>
                </a:solidFill>
                <a:effectLst/>
                <a:latin typeface="Arial" panose="020B0604020202020204" pitchFamily="34" charset="0"/>
              </a:rPr>
              <a:t>cofnodi</a:t>
            </a:r>
            <a:r>
              <a:rPr lang="en-GB" b="0" i="0">
                <a:solidFill>
                  <a:srgbClr val="1F1F1F"/>
                </a:solidFill>
                <a:effectLst/>
                <a:latin typeface="Arial" panose="020B0604020202020204" pitchFamily="34" charset="0"/>
              </a:rPr>
              <a:t> a </a:t>
            </a:r>
            <a:r>
              <a:rPr lang="en-GB" b="0" i="0" err="1">
                <a:solidFill>
                  <a:srgbClr val="1F1F1F"/>
                </a:solidFill>
                <a:effectLst/>
                <a:latin typeface="Arial" panose="020B0604020202020204" pitchFamily="34" charset="0"/>
              </a:rPr>
              <a:t>myfyrio</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gynnydd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dysgwyr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unigol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dros</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amser</a:t>
            </a:r>
            <a:endParaRPr lang="en-GB" b="0" i="0">
              <a:solidFill>
                <a:srgbClr val="1F1F1F"/>
              </a:solidFill>
              <a:effectLst/>
              <a:latin typeface="Arial" panose="020B0604020202020204" pitchFamily="34" charset="0"/>
            </a:endParaRPr>
          </a:p>
          <a:p>
            <a:pPr algn="l" fontAlgn="base">
              <a:lnSpc>
                <a:spcPct val="120000"/>
              </a:lnSpc>
              <a:buFont typeface="Arial" panose="020B0604020202020204" pitchFamily="34" charset="0"/>
              <a:buChar char="•"/>
            </a:pPr>
            <a:r>
              <a:rPr lang="en-GB" b="0" i="0" err="1">
                <a:solidFill>
                  <a:srgbClr val="1F1F1F"/>
                </a:solidFill>
                <a:effectLst/>
                <a:latin typeface="Arial" panose="020B0604020202020204" pitchFamily="34" charset="0"/>
              </a:rPr>
              <a:t>deall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cynnydd</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grwpiau</a:t>
            </a:r>
            <a:r>
              <a:rPr lang="en-GB" b="0" i="0">
                <a:solidFill>
                  <a:srgbClr val="1F1F1F"/>
                </a:solidFill>
                <a:effectLst/>
                <a:latin typeface="Arial" panose="020B0604020202020204" pitchFamily="34" charset="0"/>
              </a:rPr>
              <a:t> er </a:t>
            </a:r>
            <a:r>
              <a:rPr lang="en-GB" b="0" i="0" err="1">
                <a:solidFill>
                  <a:srgbClr val="1F1F1F"/>
                </a:solidFill>
                <a:effectLst/>
                <a:latin typeface="Arial" panose="020B0604020202020204" pitchFamily="34" charset="0"/>
              </a:rPr>
              <a:t>mwyn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myfyrio</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arferion</a:t>
            </a:r>
            <a:r>
              <a:rPr lang="en-GB" b="0" i="0">
                <a:solidFill>
                  <a:srgbClr val="1F1F1F"/>
                </a:solidFill>
                <a:effectLst/>
                <a:latin typeface="Arial" panose="020B0604020202020204" pitchFamily="34" charset="0"/>
              </a:rPr>
              <a:t>.</a:t>
            </a:r>
          </a:p>
          <a:p>
            <a:pPr marL="0" indent="0" algn="l" fontAlgn="base">
              <a:lnSpc>
                <a:spcPct val="120000"/>
              </a:lnSpc>
              <a:buNone/>
            </a:pPr>
            <a:r>
              <a:rPr lang="en-GB" b="0" i="0" err="1">
                <a:solidFill>
                  <a:srgbClr val="1F1F1F"/>
                </a:solidFill>
                <a:effectLst/>
                <a:latin typeface="Arial" panose="020B0604020202020204" pitchFamily="34" charset="0"/>
              </a:rPr>
              <a:t>Wrth</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gynllunio</a:t>
            </a:r>
            <a:r>
              <a:rPr lang="en-GB" b="0" i="0">
                <a:solidFill>
                  <a:srgbClr val="1F1F1F"/>
                </a:solidFill>
                <a:effectLst/>
                <a:latin typeface="Arial" panose="020B0604020202020204" pitchFamily="34" charset="0"/>
              </a:rPr>
              <a:t> a </a:t>
            </a:r>
            <a:r>
              <a:rPr lang="en-GB" b="0" i="0" err="1">
                <a:solidFill>
                  <a:srgbClr val="1F1F1F"/>
                </a:solidFill>
                <a:effectLst/>
                <a:latin typeface="Arial" panose="020B0604020202020204" pitchFamily="34" charset="0"/>
              </a:rPr>
              <a:t>chyflwyno</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profiadau</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dysgu</a:t>
            </a:r>
            <a:r>
              <a:rPr lang="en-GB" b="0" i="0">
                <a:solidFill>
                  <a:srgbClr val="1F1F1F"/>
                </a:solidFill>
                <a:effectLst/>
                <a:latin typeface="Arial" panose="020B0604020202020204" pitchFamily="34" charset="0"/>
              </a:rPr>
              <a:t>, </a:t>
            </a:r>
            <a:r>
              <a:rPr lang="en-GB" b="1" i="0" err="1">
                <a:solidFill>
                  <a:srgbClr val="1F1F1F"/>
                </a:solidFill>
                <a:effectLst/>
                <a:latin typeface="Arial" panose="020B0604020202020204" pitchFamily="34" charset="0"/>
              </a:rPr>
              <a:t>dylai</a:t>
            </a:r>
            <a:r>
              <a:rPr lang="en-GB" b="1" i="0">
                <a:solidFill>
                  <a:srgbClr val="1F1F1F"/>
                </a:solidFill>
                <a:effectLst/>
                <a:latin typeface="Arial" panose="020B0604020202020204" pitchFamily="34" charset="0"/>
              </a:rPr>
              <a:t> </a:t>
            </a:r>
            <a:r>
              <a:rPr lang="en-GB" b="1" i="0" err="1">
                <a:solidFill>
                  <a:srgbClr val="1F1F1F"/>
                </a:solidFill>
                <a:effectLst/>
                <a:latin typeface="Arial" panose="020B0604020202020204" pitchFamily="34" charset="0"/>
              </a:rPr>
              <a:t>ymarferwyr</a:t>
            </a:r>
            <a:r>
              <a:rPr lang="en-GB" b="1" i="0">
                <a:solidFill>
                  <a:srgbClr val="1F1F1F"/>
                </a:solidFill>
                <a:effectLst/>
                <a:latin typeface="Arial" panose="020B0604020202020204" pitchFamily="34" charset="0"/>
              </a:rPr>
              <a:t> </a:t>
            </a:r>
            <a:r>
              <a:rPr lang="en-GB" b="1" i="0" err="1">
                <a:solidFill>
                  <a:srgbClr val="1F1F1F"/>
                </a:solidFill>
                <a:effectLst/>
                <a:latin typeface="Arial" panose="020B0604020202020204" pitchFamily="34" charset="0"/>
              </a:rPr>
              <a:t>fod</a:t>
            </a:r>
            <a:r>
              <a:rPr lang="en-GB" b="1" i="0">
                <a:solidFill>
                  <a:srgbClr val="1F1F1F"/>
                </a:solidFill>
                <a:effectLst/>
                <a:latin typeface="Arial" panose="020B0604020202020204" pitchFamily="34" charset="0"/>
              </a:rPr>
              <a:t> </a:t>
            </a:r>
            <a:r>
              <a:rPr lang="en-GB" b="1" i="0" err="1">
                <a:solidFill>
                  <a:srgbClr val="1F1F1F"/>
                </a:solidFill>
                <a:effectLst/>
                <a:latin typeface="Arial" panose="020B0604020202020204" pitchFamily="34" charset="0"/>
              </a:rPr>
              <a:t>yn</a:t>
            </a:r>
            <a:r>
              <a:rPr lang="en-GB" b="1" i="0">
                <a:solidFill>
                  <a:srgbClr val="1F1F1F"/>
                </a:solidFill>
                <a:effectLst/>
                <a:latin typeface="Arial" panose="020B0604020202020204" pitchFamily="34" charset="0"/>
              </a:rPr>
              <a:t> </a:t>
            </a:r>
            <a:r>
              <a:rPr lang="en-GB" b="1" i="0" err="1">
                <a:solidFill>
                  <a:srgbClr val="1F1F1F"/>
                </a:solidFill>
                <a:effectLst/>
                <a:latin typeface="Arial" panose="020B0604020202020204" pitchFamily="34" charset="0"/>
              </a:rPr>
              <a:t>glir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ynghylch</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rôl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benodol</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pob</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asesiad</a:t>
            </a:r>
            <a:r>
              <a:rPr lang="en-GB" b="0" i="0">
                <a:solidFill>
                  <a:srgbClr val="1F1F1F"/>
                </a:solidFill>
                <a:effectLst/>
                <a:latin typeface="Arial" panose="020B0604020202020204" pitchFamily="34" charset="0"/>
              </a:rPr>
              <a:t> a </a:t>
            </a:r>
            <a:r>
              <a:rPr lang="en-GB" b="0" i="0" err="1">
                <a:solidFill>
                  <a:srgbClr val="1F1F1F"/>
                </a:solidFill>
                <a:effectLst/>
                <a:latin typeface="Arial" panose="020B0604020202020204" pitchFamily="34" charset="0"/>
              </a:rPr>
              <a:t>gynhelir</a:t>
            </a:r>
            <a:r>
              <a:rPr lang="en-GB" b="0" i="0">
                <a:solidFill>
                  <a:srgbClr val="1F1F1F"/>
                </a:solidFill>
                <a:effectLst/>
                <a:latin typeface="Arial" panose="020B0604020202020204" pitchFamily="34" charset="0"/>
              </a:rPr>
              <a:t> ac at </a:t>
            </a:r>
            <a:r>
              <a:rPr lang="en-GB" b="0" i="0" err="1">
                <a:solidFill>
                  <a:srgbClr val="1F1F1F"/>
                </a:solidFill>
                <a:effectLst/>
                <a:latin typeface="Arial" panose="020B0604020202020204" pitchFamily="34" charset="0"/>
              </a:rPr>
              <a:t>ba</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ddiben</a:t>
            </a:r>
            <a:r>
              <a:rPr lang="en-GB" b="0" i="0">
                <a:solidFill>
                  <a:srgbClr val="1F1F1F"/>
                </a:solidFill>
                <a:effectLst/>
                <a:latin typeface="Arial" panose="020B0604020202020204" pitchFamily="34" charset="0"/>
              </a:rPr>
              <a:t> y </a:t>
            </a:r>
            <a:r>
              <a:rPr lang="en-GB" b="0" i="0" err="1">
                <a:solidFill>
                  <a:srgbClr val="1F1F1F"/>
                </a:solidFill>
                <a:effectLst/>
                <a:latin typeface="Arial" panose="020B0604020202020204" pitchFamily="34" charset="0"/>
              </a:rPr>
              <a:t>defnyddir</a:t>
            </a:r>
            <a:r>
              <a:rPr lang="en-GB" b="0" i="0">
                <a:solidFill>
                  <a:srgbClr val="1F1F1F"/>
                </a:solidFill>
                <a:effectLst/>
                <a:latin typeface="Arial" panose="020B0604020202020204" pitchFamily="34" charset="0"/>
              </a:rPr>
              <a:t> y </a:t>
            </a:r>
            <a:r>
              <a:rPr lang="en-GB" b="0" i="0" err="1">
                <a:solidFill>
                  <a:srgbClr val="1F1F1F"/>
                </a:solidFill>
                <a:effectLst/>
                <a:latin typeface="Arial" panose="020B0604020202020204" pitchFamily="34" charset="0"/>
              </a:rPr>
              <a:t>ddealltwriaeth</a:t>
            </a:r>
            <a:r>
              <a:rPr lang="en-GB" b="0" i="0">
                <a:solidFill>
                  <a:srgbClr val="1F1F1F"/>
                </a:solidFill>
                <a:effectLst/>
                <a:latin typeface="Arial" panose="020B0604020202020204" pitchFamily="34" charset="0"/>
              </a:rPr>
              <a:t> a </a:t>
            </a:r>
            <a:r>
              <a:rPr lang="en-GB" b="0" i="0" err="1">
                <a:solidFill>
                  <a:srgbClr val="1F1F1F"/>
                </a:solidFill>
                <a:effectLst/>
                <a:latin typeface="Arial" panose="020B0604020202020204" pitchFamily="34" charset="0"/>
              </a:rPr>
              <a:t>geir</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yn</a:t>
            </a:r>
            <a:r>
              <a:rPr lang="en-GB" b="0" i="0">
                <a:solidFill>
                  <a:srgbClr val="1F1F1F"/>
                </a:solidFill>
                <a:effectLst/>
                <a:latin typeface="Arial" panose="020B0604020202020204" pitchFamily="34" charset="0"/>
              </a:rPr>
              <a:t> </a:t>
            </a:r>
            <a:r>
              <a:rPr lang="en-GB" b="0" i="0" err="1">
                <a:solidFill>
                  <a:srgbClr val="1F1F1F"/>
                </a:solidFill>
                <a:effectLst/>
                <a:latin typeface="Arial" panose="020B0604020202020204" pitchFamily="34" charset="0"/>
              </a:rPr>
              <a:t>sgil</a:t>
            </a:r>
            <a:r>
              <a:rPr lang="en-GB" b="0" i="0">
                <a:solidFill>
                  <a:srgbClr val="1F1F1F"/>
                </a:solidFill>
                <a:effectLst/>
                <a:latin typeface="Arial" panose="020B0604020202020204" pitchFamily="34" charset="0"/>
              </a:rPr>
              <a:t> yr </a:t>
            </a:r>
            <a:r>
              <a:rPr lang="en-GB" b="0" i="0" err="1">
                <a:solidFill>
                  <a:srgbClr val="1F1F1F"/>
                </a:solidFill>
                <a:effectLst/>
                <a:latin typeface="Arial" panose="020B0604020202020204" pitchFamily="34" charset="0"/>
              </a:rPr>
              <a:t>asesiad</a:t>
            </a:r>
            <a:r>
              <a:rPr lang="en-GB" b="0" i="0">
                <a:solidFill>
                  <a:srgbClr val="1F1F1F"/>
                </a:solidFill>
                <a:effectLst/>
                <a:latin typeface="Arial" panose="020B0604020202020204" pitchFamily="34" charset="0"/>
              </a:rPr>
              <a:t>, a </a:t>
            </a:r>
            <a:r>
              <a:rPr lang="en-GB" b="0" i="0" err="1">
                <a:solidFill>
                  <a:srgbClr val="1F1F1F"/>
                </a:solidFill>
                <a:effectLst/>
                <a:latin typeface="Arial" panose="020B0604020202020204" pitchFamily="34" charset="0"/>
              </a:rPr>
              <a:t>pham</a:t>
            </a:r>
            <a:r>
              <a:rPr lang="en-GB" b="0" i="0">
                <a:solidFill>
                  <a:srgbClr val="1F1F1F"/>
                </a:solidFill>
                <a:effectLst/>
                <a:latin typeface="Arial" panose="020B0604020202020204" pitchFamily="34" charset="0"/>
              </a:rPr>
              <a:t>.</a:t>
            </a:r>
          </a:p>
          <a:p>
            <a:pPr marL="0" indent="0">
              <a:buNone/>
            </a:pPr>
            <a:endParaRPr lang="en-GB"/>
          </a:p>
        </p:txBody>
      </p:sp>
      <p:pic>
        <p:nvPicPr>
          <p:cNvPr id="5" name="Picture 4">
            <a:extLst>
              <a:ext uri="{FF2B5EF4-FFF2-40B4-BE49-F238E27FC236}">
                <a16:creationId xmlns:a16="http://schemas.microsoft.com/office/drawing/2014/main" id="{B6752D45-50F4-F147-B338-07A617EBED74}"/>
              </a:ext>
            </a:extLst>
          </p:cNvPr>
          <p:cNvPicPr>
            <a:picLocks noChangeAspect="1"/>
          </p:cNvPicPr>
          <p:nvPr/>
        </p:nvPicPr>
        <p:blipFill>
          <a:blip r:embed="rId3"/>
          <a:stretch>
            <a:fillRect/>
          </a:stretch>
        </p:blipFill>
        <p:spPr>
          <a:xfrm rot="1254165">
            <a:off x="5671377" y="2411880"/>
            <a:ext cx="849245" cy="1208741"/>
          </a:xfrm>
          <a:prstGeom prst="rect">
            <a:avLst/>
          </a:prstGeom>
        </p:spPr>
      </p:pic>
    </p:spTree>
    <p:extLst>
      <p:ext uri="{BB962C8B-B14F-4D97-AF65-F5344CB8AC3E}">
        <p14:creationId xmlns:p14="http://schemas.microsoft.com/office/powerpoint/2010/main" val="9781074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D287D-AB67-D350-A107-B8B0B97FC800}"/>
              </a:ext>
            </a:extLst>
          </p:cNvPr>
          <p:cNvSpPr>
            <a:spLocks noGrp="1"/>
          </p:cNvSpPr>
          <p:nvPr>
            <p:ph type="title"/>
          </p:nvPr>
        </p:nvSpPr>
        <p:spPr/>
        <p:txBody>
          <a:bodyPr>
            <a:normAutofit fontScale="90000"/>
          </a:bodyPr>
          <a:lstStyle/>
          <a:p>
            <a:r>
              <a:rPr lang="en-GB" b="1">
                <a:solidFill>
                  <a:srgbClr val="1F1F1F"/>
                </a:solidFill>
                <a:latin typeface="Arial"/>
                <a:cs typeface="Arial"/>
              </a:rPr>
              <a:t>Egwyddorion </a:t>
            </a:r>
            <a:r>
              <a:rPr lang="en-GB" b="1" err="1">
                <a:solidFill>
                  <a:srgbClr val="1F1F1F"/>
                </a:solidFill>
                <a:latin typeface="Arial"/>
                <a:cs typeface="Arial"/>
              </a:rPr>
              <a:t>allweddol</a:t>
            </a:r>
            <a:r>
              <a:rPr lang="en-GB" b="1">
                <a:solidFill>
                  <a:srgbClr val="1F1F1F"/>
                </a:solidFill>
                <a:latin typeface="Arial"/>
                <a:cs typeface="Arial"/>
              </a:rPr>
              <a:t> a </a:t>
            </a:r>
            <a:r>
              <a:rPr lang="en-GB" b="1" err="1">
                <a:solidFill>
                  <a:srgbClr val="1F1F1F"/>
                </a:solidFill>
                <a:latin typeface="Arial"/>
                <a:cs typeface="Arial"/>
              </a:rPr>
              <a:t>diben</a:t>
            </a:r>
            <a:r>
              <a:rPr lang="en-GB" b="1">
                <a:solidFill>
                  <a:srgbClr val="1F1F1F"/>
                </a:solidFill>
                <a:latin typeface="Arial"/>
                <a:cs typeface="Arial"/>
              </a:rPr>
              <a:t> </a:t>
            </a:r>
            <a:r>
              <a:rPr lang="en-GB" b="1" err="1">
                <a:solidFill>
                  <a:srgbClr val="1F1F1F"/>
                </a:solidFill>
                <a:latin typeface="Arial"/>
                <a:cs typeface="Arial"/>
              </a:rPr>
              <a:t>asesu</a:t>
            </a:r>
            <a:endParaRPr lang="en-US"/>
          </a:p>
          <a:p>
            <a:r>
              <a:rPr lang="en-GB" b="1">
                <a:solidFill>
                  <a:schemeClr val="accent1"/>
                </a:solidFill>
                <a:latin typeface="Arial"/>
                <a:cs typeface="Arial"/>
              </a:rPr>
              <a:t>Key principles and purpose of assessment</a:t>
            </a:r>
            <a:endParaRPr lang="en-US">
              <a:solidFill>
                <a:schemeClr val="accent1"/>
              </a:solidFill>
              <a:ea typeface="Calibri Light"/>
              <a:cs typeface="Calibri Light"/>
            </a:endParaRPr>
          </a:p>
          <a:p>
            <a:endParaRPr lang="en-GB">
              <a:cs typeface="Calibri Light"/>
            </a:endParaRPr>
          </a:p>
        </p:txBody>
      </p:sp>
      <p:sp>
        <p:nvSpPr>
          <p:cNvPr id="4" name="TextBox 3">
            <a:extLst>
              <a:ext uri="{FF2B5EF4-FFF2-40B4-BE49-F238E27FC236}">
                <a16:creationId xmlns:a16="http://schemas.microsoft.com/office/drawing/2014/main" id="{74489BA1-05F4-8D47-C1C5-A710C599CCCB}"/>
              </a:ext>
            </a:extLst>
          </p:cNvPr>
          <p:cNvSpPr txBox="1"/>
          <p:nvPr/>
        </p:nvSpPr>
        <p:spPr>
          <a:xfrm>
            <a:off x="360948" y="5430252"/>
            <a:ext cx="1178292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u="sng">
                <a:solidFill>
                  <a:srgbClr val="0563C1"/>
                </a:solidFill>
                <a:hlinkClick r:id="rId3"/>
              </a:rPr>
              <a:t>Cefnogi</a:t>
            </a:r>
            <a:r>
              <a:rPr lang="en-GB" sz="1400" u="sng">
                <a:solidFill>
                  <a:srgbClr val="0563C1"/>
                </a:solidFill>
                <a:ea typeface="Calibri"/>
                <a:cs typeface="Calibri"/>
                <a:hlinkClick r:id="rId3"/>
              </a:rPr>
              <a:t> </a:t>
            </a:r>
            <a:r>
              <a:rPr lang="en-GB" sz="1400" u="sng" err="1">
                <a:solidFill>
                  <a:srgbClr val="0563C1"/>
                </a:solidFill>
                <a:ea typeface="Calibri"/>
                <a:cs typeface="Calibri"/>
                <a:hlinkClick r:id="rId3"/>
              </a:rPr>
              <a:t>cynnydd</a:t>
            </a:r>
            <a:r>
              <a:rPr lang="en-GB" sz="1400" u="sng">
                <a:solidFill>
                  <a:srgbClr val="0563C1"/>
                </a:solidFill>
                <a:ea typeface="Calibri"/>
                <a:cs typeface="Calibri"/>
                <a:hlinkClick r:id="rId3"/>
              </a:rPr>
              <a:t> </a:t>
            </a:r>
            <a:r>
              <a:rPr lang="en-GB" sz="1400" u="sng" err="1">
                <a:solidFill>
                  <a:srgbClr val="0563C1"/>
                </a:solidFill>
                <a:ea typeface="Calibri"/>
                <a:cs typeface="Calibri"/>
                <a:hlinkClick r:id="rId3"/>
              </a:rPr>
              <a:t>dysgwyr</a:t>
            </a:r>
            <a:r>
              <a:rPr lang="en-GB" sz="1400" u="sng">
                <a:solidFill>
                  <a:srgbClr val="0563C1"/>
                </a:solidFill>
                <a:ea typeface="Calibri"/>
                <a:cs typeface="Calibri"/>
                <a:hlinkClick r:id="rId3"/>
              </a:rPr>
              <a:t> </a:t>
            </a:r>
            <a:r>
              <a:rPr lang="en-GB" sz="1400" u="sng" err="1">
                <a:solidFill>
                  <a:srgbClr val="0563C1"/>
                </a:solidFill>
                <a:ea typeface="Calibri"/>
                <a:cs typeface="Calibri"/>
                <a:hlinkClick r:id="rId3"/>
              </a:rPr>
              <a:t>canllawiau</a:t>
            </a:r>
            <a:r>
              <a:rPr lang="en-GB" sz="1400" u="sng">
                <a:solidFill>
                  <a:srgbClr val="0563C1"/>
                </a:solidFill>
                <a:ea typeface="Calibri"/>
                <a:cs typeface="Calibri"/>
                <a:hlinkClick r:id="rId3"/>
              </a:rPr>
              <a:t> </a:t>
            </a:r>
            <a:r>
              <a:rPr lang="en-GB" sz="1400" u="sng" err="1">
                <a:solidFill>
                  <a:srgbClr val="0563C1"/>
                </a:solidFill>
                <a:ea typeface="Calibri"/>
                <a:cs typeface="Calibri"/>
                <a:hlinkClick r:id="rId3"/>
              </a:rPr>
              <a:t>asesu</a:t>
            </a:r>
            <a:r>
              <a:rPr lang="en-GB" sz="1400" u="sng">
                <a:solidFill>
                  <a:srgbClr val="0563C1"/>
                </a:solidFill>
                <a:ea typeface="Calibri"/>
                <a:cs typeface="Calibri"/>
                <a:hlinkClick r:id="rId3"/>
              </a:rPr>
              <a:t> - Hwb (</a:t>
            </a:r>
            <a:r>
              <a:rPr lang="en-GB" sz="1400" u="sng" err="1">
                <a:solidFill>
                  <a:srgbClr val="0563C1"/>
                </a:solidFill>
                <a:ea typeface="Calibri"/>
                <a:cs typeface="Calibri"/>
                <a:hlinkClick r:id="rId3"/>
              </a:rPr>
              <a:t>gov.wales</a:t>
            </a:r>
            <a:r>
              <a:rPr lang="en-GB" sz="1400" u="sng">
                <a:solidFill>
                  <a:srgbClr val="0563C1"/>
                </a:solidFill>
                <a:ea typeface="Calibri"/>
                <a:cs typeface="Calibri"/>
                <a:hlinkClick r:id="rId3"/>
              </a:rPr>
              <a:t>)</a:t>
            </a:r>
            <a:r>
              <a:rPr lang="en-GB" sz="1400" b="1"/>
              <a:t>  </a:t>
            </a:r>
            <a:r>
              <a:rPr lang="en-GB" sz="1400" b="1">
                <a:solidFill>
                  <a:srgbClr val="000000"/>
                </a:solidFill>
                <a:ea typeface="Calibri"/>
                <a:cs typeface="Calibri"/>
              </a:rPr>
              <a:t>                                           </a:t>
            </a:r>
            <a:r>
              <a:rPr lang="en-GB" sz="1400" u="sng">
                <a:solidFill>
                  <a:srgbClr val="0563C1"/>
                </a:solidFill>
                <a:ea typeface="Calibri"/>
                <a:cs typeface="Calibri"/>
                <a:hlinkClick r:id="rId4"/>
              </a:rPr>
              <a:t>Supporting learner progression assessment guidance - Hwb (</a:t>
            </a:r>
            <a:r>
              <a:rPr lang="en-GB" sz="1400" u="sng" err="1">
                <a:solidFill>
                  <a:srgbClr val="0563C1"/>
                </a:solidFill>
                <a:ea typeface="Calibri"/>
                <a:cs typeface="Calibri"/>
                <a:hlinkClick r:id="rId4"/>
              </a:rPr>
              <a:t>gov.wales</a:t>
            </a:r>
            <a:r>
              <a:rPr lang="en-GB" sz="1400" u="sng">
                <a:solidFill>
                  <a:srgbClr val="0563C1"/>
                </a:solidFill>
                <a:ea typeface="Calibri"/>
                <a:cs typeface="Calibri"/>
                <a:hlinkClick r:id="rId4"/>
              </a:rPr>
              <a:t>)</a:t>
            </a:r>
            <a:r>
              <a:rPr lang="en-US" sz="1400">
                <a:ea typeface="Calibri"/>
                <a:cs typeface="Calibri"/>
              </a:rPr>
              <a:t>​</a:t>
            </a:r>
            <a:endParaRPr lang="en-US" sz="1400"/>
          </a:p>
        </p:txBody>
      </p:sp>
      <p:sp>
        <p:nvSpPr>
          <p:cNvPr id="9" name="Content Placeholder 8">
            <a:extLst>
              <a:ext uri="{FF2B5EF4-FFF2-40B4-BE49-F238E27FC236}">
                <a16:creationId xmlns:a16="http://schemas.microsoft.com/office/drawing/2014/main" id="{F9DB3F96-1631-EE7E-26D3-2C3B08E50118}"/>
              </a:ext>
            </a:extLst>
          </p:cNvPr>
          <p:cNvSpPr>
            <a:spLocks noGrp="1"/>
          </p:cNvSpPr>
          <p:nvPr>
            <p:ph idx="1"/>
          </p:nvPr>
        </p:nvSpPr>
        <p:spPr>
          <a:xfrm>
            <a:off x="6474296" y="1690688"/>
            <a:ext cx="5444064" cy="3575934"/>
          </a:xfrm>
        </p:spPr>
        <p:txBody>
          <a:bodyPr>
            <a:normAutofit fontScale="55000" lnSpcReduction="20000"/>
          </a:bodyPr>
          <a:lstStyle/>
          <a:p>
            <a:pPr marL="0" indent="0" algn="l" fontAlgn="base">
              <a:lnSpc>
                <a:spcPct val="120000"/>
              </a:lnSpc>
              <a:buNone/>
            </a:pPr>
            <a:r>
              <a:rPr lang="en-US" b="0" i="0">
                <a:solidFill>
                  <a:srgbClr val="1F1F1F"/>
                </a:solidFill>
                <a:effectLst/>
                <a:latin typeface="Arial" panose="020B0604020202020204" pitchFamily="34" charset="0"/>
              </a:rPr>
              <a:t>Assessment has three main roles in the process of enabling learner progression:</a:t>
            </a:r>
          </a:p>
          <a:p>
            <a:pPr algn="l" fontAlgn="base">
              <a:lnSpc>
                <a:spcPct val="120000"/>
              </a:lnSpc>
              <a:buFont typeface="Arial" panose="020B0604020202020204" pitchFamily="34" charset="0"/>
              <a:buChar char="•"/>
            </a:pPr>
            <a:r>
              <a:rPr lang="en-US" b="0" i="0">
                <a:solidFill>
                  <a:srgbClr val="1F1F1F"/>
                </a:solidFill>
                <a:effectLst/>
                <a:latin typeface="Arial" panose="020B0604020202020204" pitchFamily="34" charset="0"/>
              </a:rPr>
              <a:t>supporting individual learners on an ongoing, day-to-day basis</a:t>
            </a:r>
          </a:p>
          <a:p>
            <a:pPr algn="l" fontAlgn="base">
              <a:lnSpc>
                <a:spcPct val="120000"/>
              </a:lnSpc>
              <a:buFont typeface="Arial" panose="020B0604020202020204" pitchFamily="34" charset="0"/>
              <a:buChar char="•"/>
            </a:pPr>
            <a:r>
              <a:rPr lang="en-US" b="0" i="0">
                <a:solidFill>
                  <a:srgbClr val="1F1F1F"/>
                </a:solidFill>
                <a:effectLst/>
                <a:latin typeface="Arial" panose="020B0604020202020204" pitchFamily="34" charset="0"/>
              </a:rPr>
              <a:t>identifying, capturing and reflecting on individual learner progress over time</a:t>
            </a:r>
          </a:p>
          <a:p>
            <a:pPr algn="l" fontAlgn="base">
              <a:lnSpc>
                <a:spcPct val="120000"/>
              </a:lnSpc>
              <a:buFont typeface="Arial" panose="020B0604020202020204" pitchFamily="34" charset="0"/>
              <a:buChar char="•"/>
            </a:pPr>
            <a:r>
              <a:rPr lang="en-US" b="0" i="0">
                <a:solidFill>
                  <a:srgbClr val="1F1F1F"/>
                </a:solidFill>
                <a:effectLst/>
                <a:latin typeface="Arial" panose="020B0604020202020204" pitchFamily="34" charset="0"/>
              </a:rPr>
              <a:t>understanding group progress in order to reflect on practice.</a:t>
            </a:r>
          </a:p>
          <a:p>
            <a:pPr marL="0" indent="0" algn="l" fontAlgn="base">
              <a:lnSpc>
                <a:spcPct val="120000"/>
              </a:lnSpc>
              <a:buNone/>
            </a:pPr>
            <a:r>
              <a:rPr lang="en-US" b="0" i="0">
                <a:solidFill>
                  <a:srgbClr val="1F1F1F"/>
                </a:solidFill>
                <a:effectLst/>
                <a:latin typeface="Arial" panose="020B0604020202020204" pitchFamily="34" charset="0"/>
              </a:rPr>
              <a:t>When planning and delivering learning experiences, </a:t>
            </a:r>
            <a:r>
              <a:rPr lang="en-US" b="1" i="0">
                <a:solidFill>
                  <a:srgbClr val="1F1F1F"/>
                </a:solidFill>
                <a:effectLst/>
                <a:latin typeface="Arial" panose="020B0604020202020204" pitchFamily="34" charset="0"/>
              </a:rPr>
              <a:t>practitioners </a:t>
            </a:r>
            <a:r>
              <a:rPr lang="en-US" b="1" i="0">
                <a:effectLst/>
                <a:latin typeface="Arial" panose="020B0604020202020204" pitchFamily="34" charset="0"/>
              </a:rPr>
              <a:t>should be clear about</a:t>
            </a:r>
            <a:r>
              <a:rPr lang="en-US" i="0">
                <a:effectLst/>
                <a:latin typeface="Arial" panose="020B0604020202020204" pitchFamily="34" charset="0"/>
              </a:rPr>
              <a:t> the specific role of each assessment being undertaken, </a:t>
            </a:r>
            <a:r>
              <a:rPr lang="en-US" b="0" i="0">
                <a:solidFill>
                  <a:srgbClr val="1F1F1F"/>
                </a:solidFill>
                <a:effectLst/>
                <a:latin typeface="Arial" panose="020B0604020202020204" pitchFamily="34" charset="0"/>
              </a:rPr>
              <a:t>and what the understanding gained from assessment will be used for and why.</a:t>
            </a:r>
          </a:p>
          <a:p>
            <a:pPr marL="0" indent="0">
              <a:buNone/>
            </a:pPr>
            <a:endParaRPr lang="en-GB"/>
          </a:p>
        </p:txBody>
      </p:sp>
      <p:sp>
        <p:nvSpPr>
          <p:cNvPr id="11" name="Content Placeholder 10">
            <a:extLst>
              <a:ext uri="{FF2B5EF4-FFF2-40B4-BE49-F238E27FC236}">
                <a16:creationId xmlns:a16="http://schemas.microsoft.com/office/drawing/2014/main" id="{662A231A-3A6A-DBB3-04A9-E22A437EB833}"/>
              </a:ext>
            </a:extLst>
          </p:cNvPr>
          <p:cNvSpPr>
            <a:spLocks noGrp="1"/>
          </p:cNvSpPr>
          <p:nvPr>
            <p:ph idx="10"/>
          </p:nvPr>
        </p:nvSpPr>
        <p:spPr>
          <a:xfrm>
            <a:off x="651936" y="1772503"/>
            <a:ext cx="5444064" cy="3575934"/>
          </a:xfrm>
        </p:spPr>
        <p:txBody>
          <a:bodyPr>
            <a:normAutofit fontScale="55000" lnSpcReduction="20000"/>
          </a:bodyPr>
          <a:lstStyle/>
          <a:p>
            <a:pPr marL="0" indent="0" algn="l" fontAlgn="base">
              <a:lnSpc>
                <a:spcPct val="120000"/>
              </a:lnSpc>
              <a:buNone/>
            </a:pPr>
            <a:r>
              <a:rPr lang="en-GB" b="0" i="0" dirty="0">
                <a:solidFill>
                  <a:srgbClr val="1F1F1F"/>
                </a:solidFill>
                <a:effectLst/>
                <a:latin typeface="Arial" panose="020B0604020202020204" pitchFamily="34" charset="0"/>
              </a:rPr>
              <a:t>Mae </a:t>
            </a:r>
            <a:r>
              <a:rPr lang="en-GB" b="0" i="0" dirty="0" err="1">
                <a:solidFill>
                  <a:srgbClr val="1F1F1F"/>
                </a:solidFill>
                <a:effectLst/>
                <a:latin typeface="Arial" panose="020B0604020202020204" pitchFamily="34" charset="0"/>
              </a:rPr>
              <a:t>asesu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chwarae</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tair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prif</a:t>
            </a:r>
            <a:r>
              <a:rPr lang="en-GB" b="0" i="0" dirty="0">
                <a:solidFill>
                  <a:srgbClr val="1F1F1F"/>
                </a:solidFill>
                <a:effectLst/>
                <a:latin typeface="Arial" panose="020B0604020202020204" pitchFamily="34" charset="0"/>
              </a:rPr>
              <a:t> ran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y broses o </a:t>
            </a:r>
            <a:r>
              <a:rPr lang="en-GB" b="0" i="0" dirty="0" err="1">
                <a:solidFill>
                  <a:srgbClr val="1F1F1F"/>
                </a:solidFill>
                <a:effectLst/>
                <a:latin typeface="Arial" panose="020B0604020202020204" pitchFamily="34" charset="0"/>
              </a:rPr>
              <a:t>alluogi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cynnydd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dysgwyr</a:t>
            </a:r>
            <a:r>
              <a:rPr lang="en-GB" b="0" i="0" dirty="0">
                <a:solidFill>
                  <a:srgbClr val="1F1F1F"/>
                </a:solidFill>
                <a:effectLst/>
                <a:latin typeface="Arial" panose="020B0604020202020204" pitchFamily="34" charset="0"/>
              </a:rPr>
              <a:t>:</a:t>
            </a:r>
          </a:p>
          <a:p>
            <a:pPr algn="l" fontAlgn="base">
              <a:lnSpc>
                <a:spcPct val="120000"/>
              </a:lnSpc>
              <a:buFont typeface="Arial" panose="020B0604020202020204" pitchFamily="34" charset="0"/>
              <a:buChar char="•"/>
            </a:pPr>
            <a:r>
              <a:rPr lang="en-GB" b="0" i="0" dirty="0" err="1">
                <a:solidFill>
                  <a:srgbClr val="1F1F1F"/>
                </a:solidFill>
                <a:effectLst/>
                <a:latin typeface="Arial" panose="020B0604020202020204" pitchFamily="34" charset="0"/>
              </a:rPr>
              <a:t>cefnogi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dysgwyr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unigol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barhaus</a:t>
            </a:r>
            <a:r>
              <a:rPr lang="en-GB" b="0" i="0" dirty="0">
                <a:solidFill>
                  <a:srgbClr val="1F1F1F"/>
                </a:solidFill>
                <a:effectLst/>
                <a:latin typeface="Arial" panose="020B0604020202020204" pitchFamily="34" charset="0"/>
              </a:rPr>
              <a:t> o </a:t>
            </a:r>
            <a:r>
              <a:rPr lang="en-GB" b="0" i="0" dirty="0" err="1">
                <a:solidFill>
                  <a:srgbClr val="1F1F1F"/>
                </a:solidFill>
                <a:effectLst/>
                <a:latin typeface="Arial" panose="020B0604020202020204" pitchFamily="34" charset="0"/>
              </a:rPr>
              <a:t>ddydd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ddydd</a:t>
            </a:r>
            <a:endParaRPr lang="en-GB" b="0" i="0" dirty="0">
              <a:solidFill>
                <a:srgbClr val="1F1F1F"/>
              </a:solidFill>
              <a:effectLst/>
              <a:latin typeface="Arial" panose="020B0604020202020204" pitchFamily="34" charset="0"/>
            </a:endParaRPr>
          </a:p>
          <a:p>
            <a:pPr algn="l" fontAlgn="base">
              <a:lnSpc>
                <a:spcPct val="120000"/>
              </a:lnSpc>
              <a:buFont typeface="Arial" panose="020B0604020202020204" pitchFamily="34" charset="0"/>
              <a:buChar char="•"/>
            </a:pPr>
            <a:r>
              <a:rPr lang="en-GB" b="0" i="0" dirty="0">
                <a:solidFill>
                  <a:srgbClr val="1F1F1F"/>
                </a:solidFill>
                <a:effectLst/>
                <a:latin typeface="Arial" panose="020B0604020202020204" pitchFamily="34" charset="0"/>
              </a:rPr>
              <a:t>nodi, </a:t>
            </a:r>
            <a:r>
              <a:rPr lang="en-GB" b="0" i="0" dirty="0" err="1">
                <a:solidFill>
                  <a:srgbClr val="1F1F1F"/>
                </a:solidFill>
                <a:effectLst/>
                <a:latin typeface="Arial" panose="020B0604020202020204" pitchFamily="34" charset="0"/>
              </a:rPr>
              <a:t>cofnodi</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myfyrio</a:t>
            </a:r>
            <a:r>
              <a:rPr lang="en-GB" b="0" i="0" dirty="0">
                <a:solidFill>
                  <a:srgbClr val="1F1F1F"/>
                </a:solidFill>
                <a:effectLst/>
                <a:latin typeface="Arial" panose="020B0604020202020204" pitchFamily="34" charset="0"/>
              </a:rPr>
              <a:t> ar </a:t>
            </a:r>
            <a:r>
              <a:rPr lang="en-GB" b="0" i="0" dirty="0" err="1">
                <a:solidFill>
                  <a:srgbClr val="1F1F1F"/>
                </a:solidFill>
                <a:effectLst/>
                <a:latin typeface="Arial" panose="020B0604020202020204" pitchFamily="34" charset="0"/>
              </a:rPr>
              <a:t>gynnydd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dysgwyr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unigol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dros</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amser</a:t>
            </a:r>
            <a:endParaRPr lang="en-GB" b="0" i="0" dirty="0">
              <a:solidFill>
                <a:srgbClr val="1F1F1F"/>
              </a:solidFill>
              <a:effectLst/>
              <a:latin typeface="Arial" panose="020B0604020202020204" pitchFamily="34" charset="0"/>
            </a:endParaRPr>
          </a:p>
          <a:p>
            <a:pPr algn="l" fontAlgn="base">
              <a:lnSpc>
                <a:spcPct val="120000"/>
              </a:lnSpc>
              <a:buFont typeface="Arial" panose="020B0604020202020204" pitchFamily="34" charset="0"/>
              <a:buChar char="•"/>
            </a:pPr>
            <a:r>
              <a:rPr lang="en-GB" b="0" i="0" dirty="0" err="1">
                <a:solidFill>
                  <a:srgbClr val="1F1F1F"/>
                </a:solidFill>
                <a:effectLst/>
                <a:latin typeface="Arial" panose="020B0604020202020204" pitchFamily="34" charset="0"/>
              </a:rPr>
              <a:t>deall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cynnydd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grwpiau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mwyn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myfyrio</a:t>
            </a:r>
            <a:r>
              <a:rPr lang="en-GB" b="0" i="0" dirty="0">
                <a:solidFill>
                  <a:srgbClr val="1F1F1F"/>
                </a:solidFill>
                <a:effectLst/>
                <a:latin typeface="Arial" panose="020B0604020202020204" pitchFamily="34" charset="0"/>
              </a:rPr>
              <a:t> ar arferion.</a:t>
            </a:r>
          </a:p>
          <a:p>
            <a:pPr marL="0" indent="0" algn="l" fontAlgn="base">
              <a:lnSpc>
                <a:spcPct val="120000"/>
              </a:lnSpc>
              <a:buNone/>
            </a:pPr>
            <a:r>
              <a:rPr lang="en-GB" b="0" i="0" dirty="0" err="1">
                <a:solidFill>
                  <a:srgbClr val="1F1F1F"/>
                </a:solidFill>
                <a:effectLst/>
                <a:latin typeface="Arial" panose="020B0604020202020204" pitchFamily="34" charset="0"/>
              </a:rPr>
              <a:t>Wrth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gynllunio</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chyflwyno</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profiadau</a:t>
            </a:r>
            <a:r>
              <a:rPr lang="en-GB" b="0" i="0" dirty="0">
                <a:solidFill>
                  <a:srgbClr val="1F1F1F"/>
                </a:solidFill>
                <a:effectLst/>
                <a:latin typeface="Arial" panose="020B0604020202020204" pitchFamily="34" charset="0"/>
              </a:rPr>
              <a:t> dysgu, </a:t>
            </a:r>
            <a:r>
              <a:rPr lang="en-GB" b="1" i="0" dirty="0" err="1">
                <a:solidFill>
                  <a:srgbClr val="1F1F1F"/>
                </a:solidFill>
                <a:effectLst/>
                <a:latin typeface="Arial" panose="020B0604020202020204" pitchFamily="34" charset="0"/>
              </a:rPr>
              <a:t>dylai</a:t>
            </a:r>
            <a:r>
              <a:rPr lang="en-GB" b="1" i="0" dirty="0">
                <a:solidFill>
                  <a:srgbClr val="1F1F1F"/>
                </a:solidFill>
                <a:effectLst/>
                <a:latin typeface="Arial" panose="020B0604020202020204" pitchFamily="34" charset="0"/>
              </a:rPr>
              <a:t> </a:t>
            </a:r>
            <a:r>
              <a:rPr lang="en-GB" b="1" i="0" dirty="0" err="1">
                <a:solidFill>
                  <a:srgbClr val="1F1F1F"/>
                </a:solidFill>
                <a:effectLst/>
                <a:latin typeface="Arial" panose="020B0604020202020204" pitchFamily="34" charset="0"/>
              </a:rPr>
              <a:t>ymarferwyr</a:t>
            </a:r>
            <a:r>
              <a:rPr lang="en-GB" b="1" i="0" dirty="0">
                <a:solidFill>
                  <a:srgbClr val="1F1F1F"/>
                </a:solidFill>
                <a:effectLst/>
                <a:latin typeface="Arial" panose="020B0604020202020204" pitchFamily="34" charset="0"/>
              </a:rPr>
              <a:t> </a:t>
            </a:r>
            <a:r>
              <a:rPr lang="en-GB" b="1" i="0" dirty="0" err="1">
                <a:solidFill>
                  <a:srgbClr val="1F1F1F"/>
                </a:solidFill>
                <a:effectLst/>
                <a:latin typeface="Arial" panose="020B0604020202020204" pitchFamily="34" charset="0"/>
              </a:rPr>
              <a:t>fod</a:t>
            </a:r>
            <a:r>
              <a:rPr lang="en-GB" b="1" i="0" dirty="0">
                <a:solidFill>
                  <a:srgbClr val="1F1F1F"/>
                </a:solidFill>
                <a:effectLst/>
                <a:latin typeface="Arial" panose="020B0604020202020204" pitchFamily="34" charset="0"/>
              </a:rPr>
              <a:t> </a:t>
            </a:r>
            <a:r>
              <a:rPr lang="en-GB" b="1" i="0" dirty="0" err="1">
                <a:solidFill>
                  <a:srgbClr val="1F1F1F"/>
                </a:solidFill>
                <a:effectLst/>
                <a:latin typeface="Arial" panose="020B0604020202020204" pitchFamily="34" charset="0"/>
              </a:rPr>
              <a:t>yn</a:t>
            </a:r>
            <a:r>
              <a:rPr lang="en-GB" b="1" i="0" dirty="0">
                <a:solidFill>
                  <a:srgbClr val="1F1F1F"/>
                </a:solidFill>
                <a:effectLst/>
                <a:latin typeface="Arial" panose="020B0604020202020204" pitchFamily="34" charset="0"/>
              </a:rPr>
              <a:t> </a:t>
            </a:r>
            <a:r>
              <a:rPr lang="en-GB" b="1" i="0" dirty="0" err="1">
                <a:solidFill>
                  <a:srgbClr val="1F1F1F"/>
                </a:solidFill>
                <a:effectLst/>
                <a:latin typeface="Arial" panose="020B0604020202020204" pitchFamily="34" charset="0"/>
              </a:rPr>
              <a:t>glir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ynghylch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rôl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benodol</a:t>
            </a:r>
            <a:r>
              <a:rPr lang="en-GB" b="0" i="0" dirty="0">
                <a:solidFill>
                  <a:srgbClr val="1F1F1F"/>
                </a:solidFill>
                <a:effectLst/>
                <a:latin typeface="Arial" panose="020B0604020202020204" pitchFamily="34" charset="0"/>
              </a:rPr>
              <a:t> pob </a:t>
            </a:r>
            <a:r>
              <a:rPr lang="en-GB" b="0" i="0" dirty="0" err="1">
                <a:solidFill>
                  <a:srgbClr val="1F1F1F"/>
                </a:solidFill>
                <a:effectLst/>
                <a:latin typeface="Arial" panose="020B0604020202020204" pitchFamily="34" charset="0"/>
              </a:rPr>
              <a:t>asesiad</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gynhelir</a:t>
            </a:r>
            <a:r>
              <a:rPr lang="en-GB" b="0" i="0" dirty="0">
                <a:solidFill>
                  <a:srgbClr val="1F1F1F"/>
                </a:solidFill>
                <a:effectLst/>
                <a:latin typeface="Arial" panose="020B0604020202020204" pitchFamily="34" charset="0"/>
              </a:rPr>
              <a:t> ac at </a:t>
            </a:r>
            <a:r>
              <a:rPr lang="en-GB" b="0" i="0" dirty="0" err="1">
                <a:solidFill>
                  <a:srgbClr val="1F1F1F"/>
                </a:solidFill>
                <a:effectLst/>
                <a:latin typeface="Arial" panose="020B0604020202020204" pitchFamily="34" charset="0"/>
              </a:rPr>
              <a:t>ba</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ddiben</a:t>
            </a:r>
            <a:r>
              <a:rPr lang="en-GB" b="0" i="0" dirty="0">
                <a:solidFill>
                  <a:srgbClr val="1F1F1F"/>
                </a:solidFill>
                <a:effectLst/>
                <a:latin typeface="Arial" panose="020B0604020202020204" pitchFamily="34" charset="0"/>
              </a:rPr>
              <a:t> y </a:t>
            </a:r>
            <a:r>
              <a:rPr lang="en-GB" b="0" i="0" dirty="0" err="1">
                <a:solidFill>
                  <a:srgbClr val="1F1F1F"/>
                </a:solidFill>
                <a:effectLst/>
                <a:latin typeface="Arial" panose="020B0604020202020204" pitchFamily="34" charset="0"/>
              </a:rPr>
              <a:t>defnyddir</a:t>
            </a:r>
            <a:r>
              <a:rPr lang="en-GB" b="0" i="0" dirty="0">
                <a:solidFill>
                  <a:srgbClr val="1F1F1F"/>
                </a:solidFill>
                <a:effectLst/>
                <a:latin typeface="Arial" panose="020B0604020202020204" pitchFamily="34" charset="0"/>
              </a:rPr>
              <a:t> y </a:t>
            </a:r>
            <a:r>
              <a:rPr lang="en-GB" b="0" i="0" dirty="0" err="1">
                <a:solidFill>
                  <a:srgbClr val="1F1F1F"/>
                </a:solidFill>
                <a:effectLst/>
                <a:latin typeface="Arial" panose="020B0604020202020204" pitchFamily="34" charset="0"/>
              </a:rPr>
              <a:t>ddealltwriaeth</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geir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sgil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asesiad</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pham</a:t>
            </a:r>
            <a:r>
              <a:rPr lang="en-GB" b="0" i="0" dirty="0">
                <a:solidFill>
                  <a:srgbClr val="1F1F1F"/>
                </a:solidFill>
                <a:effectLst/>
                <a:latin typeface="Arial" panose="020B0604020202020204" pitchFamily="34" charset="0"/>
              </a:rPr>
              <a:t>.</a:t>
            </a:r>
          </a:p>
          <a:p>
            <a:pPr marL="0" indent="0">
              <a:buNone/>
            </a:pPr>
            <a:endParaRPr lang="en-GB" dirty="0"/>
          </a:p>
        </p:txBody>
      </p:sp>
      <p:pic>
        <p:nvPicPr>
          <p:cNvPr id="5" name="Picture 4">
            <a:extLst>
              <a:ext uri="{FF2B5EF4-FFF2-40B4-BE49-F238E27FC236}">
                <a16:creationId xmlns:a16="http://schemas.microsoft.com/office/drawing/2014/main" id="{B6752D45-50F4-F147-B338-07A617EBED74}"/>
              </a:ext>
            </a:extLst>
          </p:cNvPr>
          <p:cNvPicPr>
            <a:picLocks noChangeAspect="1"/>
          </p:cNvPicPr>
          <p:nvPr/>
        </p:nvPicPr>
        <p:blipFill>
          <a:blip r:embed="rId5"/>
          <a:stretch>
            <a:fillRect/>
          </a:stretch>
        </p:blipFill>
        <p:spPr>
          <a:xfrm rot="1254165">
            <a:off x="5671377" y="2411880"/>
            <a:ext cx="849245" cy="1208741"/>
          </a:xfrm>
          <a:prstGeom prst="rect">
            <a:avLst/>
          </a:prstGeom>
        </p:spPr>
      </p:pic>
      <p:pic>
        <p:nvPicPr>
          <p:cNvPr id="6" name="Picture 5">
            <a:extLst>
              <a:ext uri="{FF2B5EF4-FFF2-40B4-BE49-F238E27FC236}">
                <a16:creationId xmlns:a16="http://schemas.microsoft.com/office/drawing/2014/main" id="{995177CA-C090-BA4C-8C36-100ECB37CCA0}"/>
              </a:ext>
            </a:extLst>
          </p:cNvPr>
          <p:cNvPicPr>
            <a:picLocks noChangeAspect="1"/>
          </p:cNvPicPr>
          <p:nvPr/>
        </p:nvPicPr>
        <p:blipFill>
          <a:blip r:embed="rId6"/>
          <a:stretch>
            <a:fillRect/>
          </a:stretch>
        </p:blipFill>
        <p:spPr>
          <a:xfrm rot="8823955">
            <a:off x="4694677" y="4607814"/>
            <a:ext cx="1251146" cy="922274"/>
          </a:xfrm>
          <a:prstGeom prst="rect">
            <a:avLst/>
          </a:prstGeom>
        </p:spPr>
      </p:pic>
      <p:pic>
        <p:nvPicPr>
          <p:cNvPr id="10" name="Picture 9">
            <a:extLst>
              <a:ext uri="{FF2B5EF4-FFF2-40B4-BE49-F238E27FC236}">
                <a16:creationId xmlns:a16="http://schemas.microsoft.com/office/drawing/2014/main" id="{5C8EF04A-EFA6-ED40-BE9A-9851C5BE4DBF}"/>
              </a:ext>
            </a:extLst>
          </p:cNvPr>
          <p:cNvPicPr>
            <a:picLocks noChangeAspect="1"/>
          </p:cNvPicPr>
          <p:nvPr/>
        </p:nvPicPr>
        <p:blipFill>
          <a:blip r:embed="rId6"/>
          <a:stretch>
            <a:fillRect/>
          </a:stretch>
        </p:blipFill>
        <p:spPr>
          <a:xfrm rot="2812075" flipV="1">
            <a:off x="5725661" y="4569473"/>
            <a:ext cx="1053497" cy="931464"/>
          </a:xfrm>
          <a:prstGeom prst="rect">
            <a:avLst/>
          </a:prstGeom>
        </p:spPr>
      </p:pic>
      <p:pic>
        <p:nvPicPr>
          <p:cNvPr id="8" name="Picture 7">
            <a:extLst>
              <a:ext uri="{FF2B5EF4-FFF2-40B4-BE49-F238E27FC236}">
                <a16:creationId xmlns:a16="http://schemas.microsoft.com/office/drawing/2014/main" id="{3EAC210C-A8FD-D241-A51E-107C659BE16E}"/>
              </a:ext>
            </a:extLst>
          </p:cNvPr>
          <p:cNvPicPr>
            <a:picLocks noChangeAspect="1"/>
          </p:cNvPicPr>
          <p:nvPr/>
        </p:nvPicPr>
        <p:blipFill>
          <a:blip r:embed="rId7"/>
          <a:stretch>
            <a:fillRect/>
          </a:stretch>
        </p:blipFill>
        <p:spPr>
          <a:xfrm>
            <a:off x="4884597" y="5693750"/>
            <a:ext cx="1823709" cy="1215806"/>
          </a:xfrm>
          <a:prstGeom prst="rect">
            <a:avLst/>
          </a:prstGeom>
        </p:spPr>
      </p:pic>
    </p:spTree>
    <p:extLst>
      <p:ext uri="{BB962C8B-B14F-4D97-AF65-F5344CB8AC3E}">
        <p14:creationId xmlns:p14="http://schemas.microsoft.com/office/powerpoint/2010/main" val="37766101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887F6-7238-A7D5-2335-0DD143CD8F87}"/>
              </a:ext>
            </a:extLst>
          </p:cNvPr>
          <p:cNvSpPr>
            <a:spLocks noGrp="1"/>
          </p:cNvSpPr>
          <p:nvPr>
            <p:ph type="title"/>
          </p:nvPr>
        </p:nvSpPr>
        <p:spPr>
          <a:xfrm>
            <a:off x="330341" y="864171"/>
            <a:ext cx="10072856" cy="4625476"/>
          </a:xfrm>
        </p:spPr>
        <p:txBody>
          <a:bodyPr>
            <a:normAutofit/>
          </a:bodyPr>
          <a:lstStyle/>
          <a:p>
            <a:pPr>
              <a:lnSpc>
                <a:spcPct val="100000"/>
              </a:lnSpc>
            </a:pPr>
            <a:r>
              <a:rPr lang="en-GB" sz="4800" baseline="30000">
                <a:latin typeface="Calibri Light"/>
                <a:ea typeface="Calibri Light"/>
                <a:cs typeface="Arial"/>
              </a:rPr>
              <a:t>‘Gall </a:t>
            </a:r>
            <a:r>
              <a:rPr lang="en-GB" sz="4800" baseline="30000" err="1">
                <a:latin typeface="Calibri Light"/>
                <a:ea typeface="Calibri Light"/>
                <a:cs typeface="Arial"/>
              </a:rPr>
              <a:t>gweithgaredd</a:t>
            </a:r>
            <a:r>
              <a:rPr lang="en-GB" sz="4800" baseline="30000">
                <a:latin typeface="Calibri Light"/>
                <a:ea typeface="Calibri Light"/>
                <a:cs typeface="Arial"/>
              </a:rPr>
              <a:t> </a:t>
            </a:r>
            <a:r>
              <a:rPr lang="en-GB" sz="4800" baseline="30000" err="1">
                <a:latin typeface="Calibri Light"/>
                <a:ea typeface="Calibri Light"/>
                <a:cs typeface="Arial"/>
              </a:rPr>
              <a:t>asesu</a:t>
            </a:r>
            <a:r>
              <a:rPr lang="en-GB" sz="4800" baseline="30000">
                <a:latin typeface="Calibri Light"/>
                <a:ea typeface="Calibri Light"/>
                <a:cs typeface="Arial"/>
              </a:rPr>
              <a:t> </a:t>
            </a:r>
            <a:r>
              <a:rPr lang="en-GB" sz="4800" baseline="30000" err="1">
                <a:latin typeface="Calibri Light"/>
                <a:ea typeface="Calibri Light"/>
                <a:cs typeface="Arial"/>
              </a:rPr>
              <a:t>helpu’r</a:t>
            </a:r>
            <a:r>
              <a:rPr lang="en-GB" sz="4800" baseline="30000">
                <a:latin typeface="Calibri Light"/>
                <a:ea typeface="Calibri Light"/>
                <a:cs typeface="Arial"/>
              </a:rPr>
              <a:t> </a:t>
            </a:r>
            <a:r>
              <a:rPr lang="en-GB" sz="4800" baseline="30000" err="1">
                <a:latin typeface="Calibri Light"/>
                <a:ea typeface="Calibri Light"/>
                <a:cs typeface="Arial"/>
              </a:rPr>
              <a:t>dysgu</a:t>
            </a:r>
            <a:r>
              <a:rPr lang="en-GB" sz="4800" baseline="30000">
                <a:latin typeface="Calibri Light"/>
                <a:ea typeface="Calibri Light"/>
                <a:cs typeface="Arial"/>
              </a:rPr>
              <a:t> </a:t>
            </a:r>
            <a:r>
              <a:rPr lang="en-GB" sz="4800" baseline="30000" err="1">
                <a:latin typeface="Calibri Light"/>
                <a:ea typeface="Calibri Light"/>
                <a:cs typeface="Arial"/>
              </a:rPr>
              <a:t>os</a:t>
            </a:r>
            <a:r>
              <a:rPr lang="en-GB" sz="4800" baseline="30000">
                <a:latin typeface="Calibri Light"/>
                <a:ea typeface="Calibri Light"/>
                <a:cs typeface="Arial"/>
              </a:rPr>
              <a:t> </a:t>
            </a:r>
            <a:r>
              <a:rPr lang="en-GB" sz="4800" baseline="30000" err="1">
                <a:latin typeface="Calibri Light"/>
                <a:ea typeface="Calibri Light"/>
                <a:cs typeface="Arial"/>
              </a:rPr>
              <a:t>yw’n</a:t>
            </a:r>
            <a:r>
              <a:rPr lang="en-GB" sz="4800" baseline="30000">
                <a:latin typeface="Calibri Light"/>
                <a:ea typeface="Calibri Light"/>
                <a:cs typeface="Arial"/>
              </a:rPr>
              <a:t> </a:t>
            </a:r>
            <a:r>
              <a:rPr lang="en-GB" sz="4800" baseline="30000" err="1">
                <a:latin typeface="Calibri Light"/>
                <a:ea typeface="Calibri Light"/>
                <a:cs typeface="Arial"/>
              </a:rPr>
              <a:t>darparu</a:t>
            </a:r>
            <a:r>
              <a:rPr lang="en-GB" sz="4800" baseline="30000">
                <a:latin typeface="Calibri Light"/>
                <a:ea typeface="Calibri Light"/>
                <a:cs typeface="Arial"/>
              </a:rPr>
              <a:t> </a:t>
            </a:r>
            <a:r>
              <a:rPr lang="en-GB" sz="4800" baseline="30000" err="1">
                <a:latin typeface="Calibri Light"/>
                <a:ea typeface="Calibri Light"/>
                <a:cs typeface="Arial"/>
              </a:rPr>
              <a:t>gwybodaeth</a:t>
            </a:r>
            <a:r>
              <a:rPr lang="en-GB" sz="4800" baseline="30000">
                <a:latin typeface="Calibri Light"/>
                <a:ea typeface="Calibri Light"/>
                <a:cs typeface="Arial"/>
              </a:rPr>
              <a:t> </a:t>
            </a:r>
            <a:r>
              <a:rPr lang="en-GB" sz="4800" baseline="30000" err="1">
                <a:latin typeface="Calibri Light"/>
                <a:ea typeface="Calibri Light"/>
                <a:cs typeface="Arial"/>
              </a:rPr>
              <a:t>i’w</a:t>
            </a:r>
            <a:r>
              <a:rPr lang="en-GB" sz="4800" baseline="30000">
                <a:latin typeface="Calibri Light"/>
                <a:ea typeface="Calibri Light"/>
                <a:cs typeface="Arial"/>
              </a:rPr>
              <a:t> </a:t>
            </a:r>
            <a:r>
              <a:rPr lang="en-GB" sz="4800" baseline="30000" err="1">
                <a:latin typeface="Calibri Light"/>
                <a:ea typeface="Calibri Light"/>
                <a:cs typeface="Arial"/>
              </a:rPr>
              <a:t>defnyddio</a:t>
            </a:r>
            <a:r>
              <a:rPr lang="en-GB" sz="4800" baseline="30000">
                <a:latin typeface="Calibri Light"/>
                <a:ea typeface="Calibri Light"/>
                <a:cs typeface="Arial"/>
              </a:rPr>
              <a:t> </a:t>
            </a:r>
            <a:r>
              <a:rPr lang="en-GB" sz="4800" baseline="30000" err="1">
                <a:latin typeface="Calibri Light"/>
                <a:ea typeface="Calibri Light"/>
                <a:cs typeface="Arial"/>
              </a:rPr>
              <a:t>fel</a:t>
            </a:r>
            <a:r>
              <a:rPr lang="en-GB" sz="4800" baseline="30000">
                <a:latin typeface="Calibri Light"/>
                <a:ea typeface="Calibri Light"/>
                <a:cs typeface="Arial"/>
              </a:rPr>
              <a:t> </a:t>
            </a:r>
            <a:r>
              <a:rPr lang="en-GB" sz="4800" baseline="30000" err="1">
                <a:latin typeface="Calibri Light"/>
                <a:ea typeface="Calibri Light"/>
                <a:cs typeface="Arial"/>
              </a:rPr>
              <a:t>adborth</a:t>
            </a:r>
            <a:r>
              <a:rPr lang="en-GB" sz="4800" baseline="30000">
                <a:latin typeface="Calibri Light"/>
                <a:ea typeface="Calibri Light"/>
                <a:cs typeface="Arial"/>
              </a:rPr>
              <a:t>, </a:t>
            </a:r>
            <a:r>
              <a:rPr lang="en-GB" sz="4800" baseline="30000" err="1">
                <a:latin typeface="Calibri Light"/>
                <a:ea typeface="Calibri Light"/>
                <a:cs typeface="Arial"/>
              </a:rPr>
              <a:t>gan</a:t>
            </a:r>
            <a:r>
              <a:rPr lang="en-GB" sz="4800" baseline="30000">
                <a:latin typeface="Calibri Light"/>
                <a:ea typeface="Calibri Light"/>
                <a:cs typeface="Arial"/>
              </a:rPr>
              <a:t> </a:t>
            </a:r>
            <a:r>
              <a:rPr lang="en-GB" sz="4800" baseline="30000" err="1">
                <a:latin typeface="Calibri Light"/>
                <a:ea typeface="Calibri Light"/>
                <a:cs typeface="Arial"/>
              </a:rPr>
              <a:t>athrawon</a:t>
            </a:r>
            <a:r>
              <a:rPr lang="en-GB" sz="4800" baseline="30000">
                <a:latin typeface="Calibri Light"/>
                <a:ea typeface="Calibri Light"/>
                <a:cs typeface="Arial"/>
              </a:rPr>
              <a:t>, a </a:t>
            </a:r>
            <a:r>
              <a:rPr lang="en-GB" sz="4800" baseline="30000" err="1">
                <a:latin typeface="Calibri Light"/>
                <a:ea typeface="Calibri Light"/>
                <a:cs typeface="Arial"/>
              </a:rPr>
              <a:t>gan</a:t>
            </a:r>
            <a:r>
              <a:rPr lang="en-GB" sz="4800" baseline="30000">
                <a:latin typeface="Calibri Light"/>
                <a:ea typeface="Calibri Light"/>
                <a:cs typeface="Arial"/>
              </a:rPr>
              <a:t> </a:t>
            </a:r>
            <a:r>
              <a:rPr lang="en-GB" sz="4800" baseline="30000" err="1">
                <a:latin typeface="Calibri Light"/>
                <a:ea typeface="Calibri Light"/>
                <a:cs typeface="Arial"/>
              </a:rPr>
              <a:t>eu</a:t>
            </a:r>
            <a:r>
              <a:rPr lang="en-GB" sz="4800" baseline="30000">
                <a:latin typeface="Calibri Light"/>
                <a:ea typeface="Calibri Light"/>
                <a:cs typeface="Arial"/>
              </a:rPr>
              <a:t> </a:t>
            </a:r>
            <a:r>
              <a:rPr lang="en-GB" sz="4800" baseline="30000" err="1">
                <a:latin typeface="Calibri Light"/>
                <a:ea typeface="Calibri Light"/>
                <a:cs typeface="Arial"/>
              </a:rPr>
              <a:t>disgyblion</a:t>
            </a:r>
            <a:r>
              <a:rPr lang="en-GB" sz="4800" baseline="30000">
                <a:latin typeface="Calibri Light"/>
                <a:ea typeface="Calibri Light"/>
                <a:cs typeface="Arial"/>
              </a:rPr>
              <a:t>, </a:t>
            </a:r>
            <a:r>
              <a:rPr lang="en-GB" sz="4800" baseline="30000" err="1">
                <a:latin typeface="Calibri Light"/>
                <a:ea typeface="Calibri Light"/>
                <a:cs typeface="Arial"/>
              </a:rPr>
              <a:t>wrth</a:t>
            </a:r>
            <a:r>
              <a:rPr lang="en-GB" sz="4800" baseline="30000">
                <a:latin typeface="Calibri Light"/>
                <a:ea typeface="Calibri Light"/>
                <a:cs typeface="Arial"/>
              </a:rPr>
              <a:t> </a:t>
            </a:r>
            <a:r>
              <a:rPr lang="en-GB" sz="4800" baseline="30000" err="1">
                <a:latin typeface="Calibri Light"/>
                <a:ea typeface="Calibri Light"/>
                <a:cs typeface="Arial"/>
              </a:rPr>
              <a:t>asesu</a:t>
            </a:r>
            <a:r>
              <a:rPr lang="en-GB" sz="4800" baseline="30000">
                <a:latin typeface="Calibri Light"/>
                <a:ea typeface="Calibri Light"/>
                <a:cs typeface="Arial"/>
              </a:rPr>
              <a:t> </a:t>
            </a:r>
            <a:r>
              <a:rPr lang="en-GB" sz="4800" baseline="30000" err="1">
                <a:latin typeface="Calibri Light"/>
                <a:ea typeface="Calibri Light"/>
                <a:cs typeface="Arial"/>
              </a:rPr>
              <a:t>eu</a:t>
            </a:r>
            <a:r>
              <a:rPr lang="en-GB" sz="4800" baseline="30000">
                <a:latin typeface="Calibri Light"/>
                <a:ea typeface="Calibri Light"/>
                <a:cs typeface="Arial"/>
              </a:rPr>
              <a:t> </a:t>
            </a:r>
            <a:r>
              <a:rPr lang="en-GB" sz="4800" baseline="30000" err="1">
                <a:latin typeface="Calibri Light"/>
                <a:ea typeface="Calibri Light"/>
                <a:cs typeface="Arial"/>
              </a:rPr>
              <a:t>hunain</a:t>
            </a:r>
            <a:r>
              <a:rPr lang="en-GB" sz="4800" baseline="30000">
                <a:latin typeface="Calibri Light"/>
                <a:ea typeface="Calibri Light"/>
                <a:cs typeface="Arial"/>
              </a:rPr>
              <a:t> </a:t>
            </a:r>
            <a:r>
              <a:rPr lang="en-GB" sz="4800" baseline="30000" err="1">
                <a:latin typeface="Calibri Light"/>
                <a:ea typeface="Calibri Light"/>
                <a:cs typeface="Arial"/>
              </a:rPr>
              <a:t>a’i</a:t>
            </a:r>
            <a:r>
              <a:rPr lang="en-GB" sz="4800" baseline="30000">
                <a:latin typeface="Calibri Light"/>
                <a:ea typeface="Calibri Light"/>
                <a:cs typeface="Arial"/>
              </a:rPr>
              <a:t> </a:t>
            </a:r>
            <a:r>
              <a:rPr lang="en-GB" sz="4800" baseline="30000" err="1">
                <a:latin typeface="Calibri Light"/>
                <a:ea typeface="Calibri Light"/>
                <a:cs typeface="Arial"/>
              </a:rPr>
              <a:t>gilydd</a:t>
            </a:r>
            <a:r>
              <a:rPr lang="en-GB" sz="4800" baseline="30000">
                <a:latin typeface="Calibri Light"/>
                <a:ea typeface="Calibri Light"/>
                <a:cs typeface="Arial"/>
              </a:rPr>
              <a:t>, </a:t>
            </a:r>
            <a:r>
              <a:rPr lang="en-GB" sz="4800" baseline="30000" err="1">
                <a:latin typeface="Calibri Light"/>
                <a:ea typeface="Calibri Light"/>
                <a:cs typeface="Arial"/>
              </a:rPr>
              <a:t>i</a:t>
            </a:r>
            <a:r>
              <a:rPr lang="en-GB" sz="4800" baseline="30000">
                <a:latin typeface="Calibri Light"/>
                <a:ea typeface="Calibri Light"/>
                <a:cs typeface="Arial"/>
              </a:rPr>
              <a:t> </a:t>
            </a:r>
            <a:r>
              <a:rPr lang="en-GB" sz="4800" baseline="30000" err="1">
                <a:latin typeface="Calibri Light"/>
                <a:ea typeface="Calibri Light"/>
                <a:cs typeface="Arial"/>
              </a:rPr>
              <a:t>addasu’r</a:t>
            </a:r>
            <a:r>
              <a:rPr lang="en-GB" sz="4800" baseline="30000">
                <a:latin typeface="Calibri Light"/>
                <a:ea typeface="Calibri Light"/>
                <a:cs typeface="Arial"/>
              </a:rPr>
              <a:t>  </a:t>
            </a:r>
            <a:r>
              <a:rPr lang="en-GB" sz="4800" baseline="30000" err="1">
                <a:latin typeface="Calibri Light"/>
                <a:ea typeface="Calibri Light"/>
                <a:cs typeface="Arial"/>
              </a:rPr>
              <a:t>gweithgareddau</a:t>
            </a:r>
            <a:r>
              <a:rPr lang="en-GB" sz="4800" baseline="30000">
                <a:latin typeface="Calibri Light"/>
                <a:ea typeface="Calibri Light"/>
                <a:cs typeface="Arial"/>
              </a:rPr>
              <a:t> </a:t>
            </a:r>
            <a:r>
              <a:rPr lang="en-GB" sz="4800" baseline="30000" err="1">
                <a:latin typeface="Calibri Light"/>
                <a:ea typeface="Calibri Light"/>
                <a:cs typeface="Arial"/>
              </a:rPr>
              <a:t>dysgu</a:t>
            </a:r>
            <a:r>
              <a:rPr lang="en-GB" sz="4800" baseline="30000">
                <a:latin typeface="Calibri Light"/>
                <a:ea typeface="Calibri Light"/>
                <a:cs typeface="Arial"/>
              </a:rPr>
              <a:t> ac </a:t>
            </a:r>
            <a:r>
              <a:rPr lang="en-GB" sz="4800" baseline="30000" err="1">
                <a:latin typeface="Calibri Light"/>
                <a:ea typeface="Calibri Light"/>
                <a:cs typeface="Arial"/>
              </a:rPr>
              <a:t>addysgu</a:t>
            </a:r>
            <a:r>
              <a:rPr lang="en-GB" sz="4800" baseline="30000">
                <a:latin typeface="Calibri Light"/>
                <a:ea typeface="Calibri Light"/>
                <a:cs typeface="Arial"/>
              </a:rPr>
              <a:t> y </a:t>
            </a:r>
            <a:r>
              <a:rPr lang="en-GB" sz="4800" baseline="30000" err="1">
                <a:latin typeface="Calibri Light"/>
                <a:ea typeface="Calibri Light"/>
                <a:cs typeface="Arial"/>
              </a:rPr>
              <a:t>maent</a:t>
            </a:r>
            <a:r>
              <a:rPr lang="en-GB" sz="4800" baseline="30000">
                <a:latin typeface="Calibri Light"/>
                <a:ea typeface="Calibri Light"/>
                <a:cs typeface="Arial"/>
              </a:rPr>
              <a:t> </a:t>
            </a:r>
            <a:r>
              <a:rPr lang="en-GB" sz="4800" baseline="30000" err="1">
                <a:latin typeface="Calibri Light"/>
                <a:ea typeface="Calibri Light"/>
                <a:cs typeface="Arial"/>
              </a:rPr>
              <a:t>yn</a:t>
            </a:r>
            <a:r>
              <a:rPr lang="en-GB" sz="4800" baseline="30000">
                <a:latin typeface="Calibri Light"/>
                <a:ea typeface="Calibri Light"/>
                <a:cs typeface="Arial"/>
              </a:rPr>
              <a:t> </a:t>
            </a:r>
            <a:r>
              <a:rPr lang="en-GB" sz="4800" baseline="30000" err="1">
                <a:latin typeface="Calibri Light"/>
                <a:ea typeface="Calibri Light"/>
                <a:cs typeface="Arial"/>
              </a:rPr>
              <a:t>cymryd</a:t>
            </a:r>
            <a:r>
              <a:rPr lang="en-GB" sz="4800" baseline="30000">
                <a:latin typeface="Calibri Light"/>
                <a:ea typeface="Calibri Light"/>
                <a:cs typeface="Arial"/>
              </a:rPr>
              <a:t> </a:t>
            </a:r>
            <a:r>
              <a:rPr lang="en-GB" sz="4800" baseline="30000" err="1">
                <a:latin typeface="Calibri Light"/>
                <a:ea typeface="Calibri Light"/>
                <a:cs typeface="Arial"/>
              </a:rPr>
              <a:t>rhan</a:t>
            </a:r>
            <a:r>
              <a:rPr lang="en-GB" sz="4800" baseline="30000">
                <a:latin typeface="Calibri Light"/>
                <a:ea typeface="Calibri Light"/>
                <a:cs typeface="Arial"/>
              </a:rPr>
              <a:t> </a:t>
            </a:r>
            <a:r>
              <a:rPr lang="en-GB" sz="4800" baseline="30000" err="1">
                <a:latin typeface="Calibri Light"/>
                <a:ea typeface="Calibri Light"/>
                <a:cs typeface="Arial"/>
              </a:rPr>
              <a:t>ynddynt</a:t>
            </a:r>
            <a:r>
              <a:rPr lang="en-GB" sz="4800" baseline="30000">
                <a:latin typeface="Calibri Light"/>
                <a:ea typeface="Calibri Light"/>
                <a:cs typeface="Arial"/>
              </a:rPr>
              <a:t>. Mae </a:t>
            </a:r>
            <a:r>
              <a:rPr lang="en-GB" sz="4800" baseline="30000" err="1">
                <a:latin typeface="Calibri Light"/>
                <a:ea typeface="Calibri Light"/>
                <a:cs typeface="Arial"/>
              </a:rPr>
              <a:t>asesu</a:t>
            </a:r>
            <a:r>
              <a:rPr lang="en-GB" sz="4800" baseline="30000">
                <a:latin typeface="Calibri Light"/>
                <a:ea typeface="Calibri Light"/>
                <a:cs typeface="Arial"/>
              </a:rPr>
              <a:t> </a:t>
            </a:r>
            <a:r>
              <a:rPr lang="en-GB" sz="4800" baseline="30000" err="1">
                <a:latin typeface="Calibri Light"/>
                <a:ea typeface="Calibri Light"/>
                <a:cs typeface="Arial"/>
              </a:rPr>
              <a:t>o’r</a:t>
            </a:r>
            <a:r>
              <a:rPr lang="en-GB" sz="4800" baseline="30000">
                <a:latin typeface="Calibri Light"/>
                <a:ea typeface="Calibri Light"/>
                <a:cs typeface="Arial"/>
              </a:rPr>
              <a:t> </a:t>
            </a:r>
            <a:r>
              <a:rPr lang="en-GB" sz="4800" baseline="30000" err="1">
                <a:latin typeface="Calibri Light"/>
                <a:ea typeface="Calibri Light"/>
                <a:cs typeface="Arial"/>
              </a:rPr>
              <a:t>fath</a:t>
            </a:r>
            <a:r>
              <a:rPr lang="en-GB" sz="4800" baseline="30000">
                <a:latin typeface="Calibri Light"/>
                <a:ea typeface="Calibri Light"/>
                <a:cs typeface="Arial"/>
              </a:rPr>
              <a:t> </a:t>
            </a:r>
            <a:r>
              <a:rPr lang="en-GB" sz="4800" baseline="30000" err="1">
                <a:latin typeface="Calibri Light"/>
                <a:ea typeface="Calibri Light"/>
                <a:cs typeface="Arial"/>
              </a:rPr>
              <a:t>yn</a:t>
            </a:r>
            <a:r>
              <a:rPr lang="en-GB" sz="4800" baseline="30000">
                <a:latin typeface="Calibri Light"/>
                <a:ea typeface="Calibri Light"/>
                <a:cs typeface="Arial"/>
              </a:rPr>
              <a:t> </a:t>
            </a:r>
            <a:r>
              <a:rPr lang="en-GB" sz="4800" baseline="30000" err="1">
                <a:latin typeface="Calibri Light"/>
                <a:ea typeface="Calibri Light"/>
                <a:cs typeface="Arial"/>
              </a:rPr>
              <a:t>dod</a:t>
            </a:r>
            <a:r>
              <a:rPr lang="en-GB" sz="4800" baseline="30000">
                <a:latin typeface="Calibri Light"/>
                <a:ea typeface="Calibri Light"/>
                <a:cs typeface="Arial"/>
              </a:rPr>
              <a:t> </a:t>
            </a:r>
            <a:r>
              <a:rPr lang="en-GB" sz="4800" baseline="30000" err="1">
                <a:latin typeface="Calibri Light"/>
                <a:ea typeface="Calibri Light"/>
                <a:cs typeface="Arial"/>
              </a:rPr>
              <a:t>yn</a:t>
            </a:r>
            <a:r>
              <a:rPr lang="en-GB" sz="4800" baseline="30000">
                <a:latin typeface="Calibri Light"/>
                <a:ea typeface="Calibri Light"/>
                <a:cs typeface="Arial"/>
              </a:rPr>
              <a:t> </a:t>
            </a:r>
            <a:r>
              <a:rPr lang="en-GB" sz="4800" baseline="30000">
                <a:solidFill>
                  <a:srgbClr val="ED7D31"/>
                </a:solidFill>
                <a:latin typeface="Calibri Light"/>
                <a:ea typeface="Calibri Light"/>
                <a:cs typeface="Arial"/>
              </a:rPr>
              <a:t>‘</a:t>
            </a:r>
            <a:r>
              <a:rPr lang="en-GB" sz="4800" baseline="30000" err="1">
                <a:solidFill>
                  <a:srgbClr val="ED7D31"/>
                </a:solidFill>
                <a:latin typeface="Calibri Light"/>
                <a:ea typeface="Calibri Light"/>
                <a:cs typeface="Arial"/>
              </a:rPr>
              <a:t>asesu</a:t>
            </a:r>
            <a:r>
              <a:rPr lang="en-GB" sz="4800" baseline="30000">
                <a:solidFill>
                  <a:srgbClr val="ED7D31"/>
                </a:solidFill>
                <a:latin typeface="Calibri Light"/>
                <a:ea typeface="Calibri Light"/>
                <a:cs typeface="Arial"/>
              </a:rPr>
              <a:t> </a:t>
            </a:r>
            <a:r>
              <a:rPr lang="en-GB" sz="4800" baseline="30000" err="1">
                <a:solidFill>
                  <a:srgbClr val="ED7D31"/>
                </a:solidFill>
                <a:latin typeface="Calibri Light"/>
                <a:ea typeface="Calibri Light"/>
                <a:cs typeface="Arial"/>
              </a:rPr>
              <a:t>ffurfiannol</a:t>
            </a:r>
            <a:r>
              <a:rPr lang="en-GB" sz="4800" baseline="30000">
                <a:solidFill>
                  <a:srgbClr val="ED7D31"/>
                </a:solidFill>
                <a:latin typeface="Calibri Light"/>
                <a:ea typeface="Calibri Light"/>
                <a:cs typeface="Arial"/>
              </a:rPr>
              <a:t>' </a:t>
            </a:r>
            <a:r>
              <a:rPr lang="en-GB" sz="4800" baseline="30000">
                <a:latin typeface="Calibri Light"/>
                <a:ea typeface="Calibri Light"/>
                <a:cs typeface="Arial"/>
              </a:rPr>
              <a:t>pan </a:t>
            </a:r>
            <a:r>
              <a:rPr lang="en-GB" sz="4800" baseline="30000" err="1">
                <a:latin typeface="Calibri Light"/>
                <a:ea typeface="Calibri Light"/>
                <a:cs typeface="Arial"/>
              </a:rPr>
              <a:t>ddefnyddir</a:t>
            </a:r>
            <a:r>
              <a:rPr lang="en-GB" sz="4800" baseline="30000">
                <a:latin typeface="Calibri Light"/>
                <a:ea typeface="Calibri Light"/>
                <a:cs typeface="Arial"/>
              </a:rPr>
              <a:t> y </a:t>
            </a:r>
            <a:r>
              <a:rPr lang="en-GB" sz="4800" baseline="30000" err="1">
                <a:latin typeface="Calibri Light"/>
                <a:ea typeface="Calibri Light"/>
                <a:cs typeface="Arial"/>
              </a:rPr>
              <a:t>dystiolaeth</a:t>
            </a:r>
            <a:r>
              <a:rPr lang="en-GB" sz="4800" baseline="30000">
                <a:latin typeface="Calibri Light"/>
                <a:ea typeface="Calibri Light"/>
                <a:cs typeface="Arial"/>
              </a:rPr>
              <a:t> </a:t>
            </a:r>
            <a:r>
              <a:rPr lang="en-GB" sz="4800" baseline="30000" err="1">
                <a:latin typeface="Calibri Light"/>
                <a:ea typeface="Calibri Light"/>
                <a:cs typeface="Arial"/>
              </a:rPr>
              <a:t>i</a:t>
            </a:r>
            <a:r>
              <a:rPr lang="en-GB" sz="4800" baseline="30000">
                <a:latin typeface="Calibri Light"/>
                <a:ea typeface="Calibri Light"/>
                <a:cs typeface="Arial"/>
              </a:rPr>
              <a:t> </a:t>
            </a:r>
            <a:r>
              <a:rPr lang="en-GB" sz="4800" baseline="30000" err="1">
                <a:latin typeface="Calibri Light"/>
                <a:ea typeface="Calibri Light"/>
                <a:cs typeface="Arial"/>
              </a:rPr>
              <a:t>addasu’r</a:t>
            </a:r>
            <a:r>
              <a:rPr lang="en-GB" sz="4800" baseline="30000">
                <a:latin typeface="Calibri Light"/>
                <a:ea typeface="Calibri Light"/>
                <a:cs typeface="Arial"/>
              </a:rPr>
              <a:t> </a:t>
            </a:r>
            <a:r>
              <a:rPr lang="en-GB" sz="4800" baseline="30000" err="1">
                <a:latin typeface="Calibri Light"/>
                <a:ea typeface="Calibri Light"/>
                <a:cs typeface="Arial"/>
              </a:rPr>
              <a:t>gwaith</a:t>
            </a:r>
            <a:r>
              <a:rPr lang="en-GB" sz="4800" baseline="30000">
                <a:latin typeface="Calibri Light"/>
                <a:ea typeface="Calibri Light"/>
                <a:cs typeface="Arial"/>
              </a:rPr>
              <a:t> </a:t>
            </a:r>
            <a:r>
              <a:rPr lang="en-GB" sz="4800" baseline="30000" err="1">
                <a:latin typeface="Calibri Light"/>
                <a:ea typeface="Calibri Light"/>
                <a:cs typeface="Arial"/>
              </a:rPr>
              <a:t>addysgu</a:t>
            </a:r>
            <a:r>
              <a:rPr lang="en-GB" sz="4800" baseline="30000">
                <a:latin typeface="Calibri Light"/>
                <a:ea typeface="Calibri Light"/>
                <a:cs typeface="Arial"/>
              </a:rPr>
              <a:t> </a:t>
            </a:r>
            <a:r>
              <a:rPr lang="en-GB" sz="4800" baseline="30000" err="1">
                <a:latin typeface="Calibri Light"/>
                <a:ea typeface="Calibri Light"/>
                <a:cs typeface="Arial"/>
              </a:rPr>
              <a:t>i</a:t>
            </a:r>
            <a:r>
              <a:rPr lang="en-GB" sz="4800" baseline="30000">
                <a:latin typeface="Calibri Light"/>
                <a:ea typeface="Calibri Light"/>
                <a:cs typeface="Arial"/>
              </a:rPr>
              <a:t> </a:t>
            </a:r>
            <a:r>
              <a:rPr lang="en-GB" sz="4800" baseline="30000" err="1">
                <a:latin typeface="Calibri Light"/>
                <a:ea typeface="Calibri Light"/>
                <a:cs typeface="Arial"/>
              </a:rPr>
              <a:t>fodloni</a:t>
            </a:r>
            <a:r>
              <a:rPr lang="en-GB" sz="4800" baseline="30000">
                <a:latin typeface="Calibri Light"/>
                <a:ea typeface="Calibri Light"/>
                <a:cs typeface="Arial"/>
              </a:rPr>
              <a:t> </a:t>
            </a:r>
            <a:r>
              <a:rPr lang="en-GB" sz="4800" baseline="30000" err="1">
                <a:latin typeface="Calibri Light"/>
                <a:ea typeface="Calibri Light"/>
                <a:cs typeface="Arial"/>
              </a:rPr>
              <a:t>anghenion</a:t>
            </a:r>
            <a:r>
              <a:rPr lang="en-GB" sz="4800" baseline="30000">
                <a:latin typeface="Calibri Light"/>
                <a:ea typeface="Calibri Light"/>
                <a:cs typeface="Arial"/>
              </a:rPr>
              <a:t> </a:t>
            </a:r>
            <a:r>
              <a:rPr lang="en-GB" sz="4800" baseline="30000" err="1">
                <a:latin typeface="Calibri Light"/>
                <a:ea typeface="Calibri Light"/>
                <a:cs typeface="Arial"/>
              </a:rPr>
              <a:t>dysgu</a:t>
            </a:r>
            <a:r>
              <a:rPr lang="en-GB" sz="4800" baseline="30000">
                <a:latin typeface="Calibri Light"/>
                <a:ea typeface="Calibri Light"/>
                <a:cs typeface="Arial"/>
              </a:rPr>
              <a:t>’ </a:t>
            </a:r>
            <a:r>
              <a:rPr lang="en-GB" sz="3600" baseline="30000">
                <a:latin typeface="Calibri Light"/>
                <a:ea typeface="Calibri Light"/>
                <a:cs typeface="Arial"/>
              </a:rPr>
              <a:t>(Black &amp; </a:t>
            </a:r>
            <a:r>
              <a:rPr lang="en-GB" sz="3600" baseline="30000" err="1">
                <a:latin typeface="Calibri Light"/>
                <a:ea typeface="Calibri Light"/>
                <a:cs typeface="Arial"/>
              </a:rPr>
              <a:t>Wiliam</a:t>
            </a:r>
            <a:r>
              <a:rPr lang="en-GB" sz="3600" baseline="30000">
                <a:latin typeface="Calibri Light"/>
                <a:ea typeface="Calibri Light"/>
                <a:cs typeface="Arial"/>
              </a:rPr>
              <a:t> 1998)</a:t>
            </a:r>
            <a:endParaRPr lang="en-GB" sz="3600">
              <a:latin typeface="Calibri Light"/>
              <a:ea typeface="Calibri Light"/>
              <a:cs typeface="Calibri Light"/>
            </a:endParaRPr>
          </a:p>
          <a:p>
            <a:endParaRPr lang="en-GB" i="1">
              <a:ea typeface="Calibri Light"/>
              <a:cs typeface="Calibri Light"/>
            </a:endParaRPr>
          </a:p>
        </p:txBody>
      </p:sp>
      <p:pic>
        <p:nvPicPr>
          <p:cNvPr id="4" name="Picture 3" descr="Assessment for Learning : Dylan Wiliam, : 9780854737888 : Blackwell's">
            <a:extLst>
              <a:ext uri="{FF2B5EF4-FFF2-40B4-BE49-F238E27FC236}">
                <a16:creationId xmlns:a16="http://schemas.microsoft.com/office/drawing/2014/main" id="{3119433D-BB09-DCB1-5187-F972EB09A951}"/>
              </a:ext>
            </a:extLst>
          </p:cNvPr>
          <p:cNvPicPr>
            <a:picLocks noChangeAspect="1"/>
          </p:cNvPicPr>
          <p:nvPr/>
        </p:nvPicPr>
        <p:blipFill>
          <a:blip r:embed="rId3"/>
          <a:stretch>
            <a:fillRect/>
          </a:stretch>
        </p:blipFill>
        <p:spPr>
          <a:xfrm>
            <a:off x="10417097" y="3177168"/>
            <a:ext cx="1635513" cy="2325030"/>
          </a:xfrm>
          <a:prstGeom prst="rect">
            <a:avLst/>
          </a:prstGeom>
        </p:spPr>
      </p:pic>
      <p:pic>
        <p:nvPicPr>
          <p:cNvPr id="3" name="Picture 2" descr="Inside the Black Box: Raising Standards Through Classroom Assessment ...">
            <a:extLst>
              <a:ext uri="{FF2B5EF4-FFF2-40B4-BE49-F238E27FC236}">
                <a16:creationId xmlns:a16="http://schemas.microsoft.com/office/drawing/2014/main" id="{B1E496AE-1E60-54C1-3C66-02192C524B7C}"/>
              </a:ext>
            </a:extLst>
          </p:cNvPr>
          <p:cNvPicPr>
            <a:picLocks noChangeAspect="1"/>
          </p:cNvPicPr>
          <p:nvPr/>
        </p:nvPicPr>
        <p:blipFill>
          <a:blip r:embed="rId4"/>
          <a:stretch>
            <a:fillRect/>
          </a:stretch>
        </p:blipFill>
        <p:spPr>
          <a:xfrm>
            <a:off x="10367682" y="204786"/>
            <a:ext cx="1685365" cy="2387414"/>
          </a:xfrm>
          <a:prstGeom prst="rect">
            <a:avLst/>
          </a:prstGeom>
        </p:spPr>
      </p:pic>
    </p:spTree>
    <p:extLst>
      <p:ext uri="{BB962C8B-B14F-4D97-AF65-F5344CB8AC3E}">
        <p14:creationId xmlns:p14="http://schemas.microsoft.com/office/powerpoint/2010/main" val="36340252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887F6-7238-A7D5-2335-0DD143CD8F87}"/>
              </a:ext>
            </a:extLst>
          </p:cNvPr>
          <p:cNvSpPr>
            <a:spLocks noGrp="1"/>
          </p:cNvSpPr>
          <p:nvPr>
            <p:ph type="title"/>
          </p:nvPr>
        </p:nvSpPr>
        <p:spPr>
          <a:xfrm>
            <a:off x="330341" y="1052784"/>
            <a:ext cx="10087945" cy="3667319"/>
          </a:xfrm>
        </p:spPr>
        <p:txBody>
          <a:bodyPr>
            <a:noAutofit/>
          </a:bodyPr>
          <a:lstStyle/>
          <a:p>
            <a:r>
              <a:rPr lang="en-GB" sz="3600">
                <a:cs typeface="Calibri Light"/>
              </a:rPr>
              <a:t>'</a:t>
            </a:r>
            <a:r>
              <a:rPr lang="en-GB" sz="3600" i="1">
                <a:cs typeface="Calibri Light"/>
              </a:rPr>
              <a:t>An assessment activity can help learning if it provides information to be used as feedback, by teachers, and by their pupils, in assessing themselves and each other, to modify the teaching and learning activities in which they are engaged. </a:t>
            </a:r>
            <a:br>
              <a:rPr lang="en-GB" sz="3600" i="1">
                <a:cs typeface="Calibri Light"/>
              </a:rPr>
            </a:br>
            <a:br>
              <a:rPr lang="en-GB" sz="3600" i="1">
                <a:cs typeface="Calibri Light"/>
              </a:rPr>
            </a:br>
            <a:r>
              <a:rPr lang="en-GB" sz="3600" i="1">
                <a:cs typeface="Calibri Light"/>
              </a:rPr>
              <a:t>Such assessment becomes '</a:t>
            </a:r>
            <a:r>
              <a:rPr lang="en-GB" sz="3600" i="1">
                <a:solidFill>
                  <a:schemeClr val="accent2"/>
                </a:solidFill>
                <a:cs typeface="Calibri Light"/>
              </a:rPr>
              <a:t>formative assessment' </a:t>
            </a:r>
            <a:r>
              <a:rPr lang="en-GB" sz="3600" i="1">
                <a:cs typeface="Calibri Light"/>
              </a:rPr>
              <a:t>when the evidence is actually used to adapt the teaching work to meet learning needs' </a:t>
            </a:r>
            <a:r>
              <a:rPr lang="en-GB" sz="2400" i="1">
                <a:cs typeface="Calibri Light"/>
              </a:rPr>
              <a:t>(Black &amp; </a:t>
            </a:r>
            <a:r>
              <a:rPr lang="en-GB" sz="2400" i="1" err="1">
                <a:cs typeface="Calibri Light"/>
              </a:rPr>
              <a:t>Wiliam</a:t>
            </a:r>
            <a:r>
              <a:rPr lang="en-GB" sz="2400" i="1">
                <a:cs typeface="Calibri Light"/>
              </a:rPr>
              <a:t> 1998)</a:t>
            </a:r>
            <a:endParaRPr lang="en-GB" sz="3600" i="1">
              <a:cs typeface="Calibri Light"/>
            </a:endParaRPr>
          </a:p>
        </p:txBody>
      </p:sp>
      <p:pic>
        <p:nvPicPr>
          <p:cNvPr id="4" name="Picture 3" descr="Assessment for Learning : Dylan Wiliam, : 9780854737888 : Blackwell's">
            <a:extLst>
              <a:ext uri="{FF2B5EF4-FFF2-40B4-BE49-F238E27FC236}">
                <a16:creationId xmlns:a16="http://schemas.microsoft.com/office/drawing/2014/main" id="{3119433D-BB09-DCB1-5187-F972EB09A951}"/>
              </a:ext>
            </a:extLst>
          </p:cNvPr>
          <p:cNvPicPr>
            <a:picLocks noChangeAspect="1"/>
          </p:cNvPicPr>
          <p:nvPr/>
        </p:nvPicPr>
        <p:blipFill>
          <a:blip r:embed="rId3"/>
          <a:stretch>
            <a:fillRect/>
          </a:stretch>
        </p:blipFill>
        <p:spPr>
          <a:xfrm>
            <a:off x="10417097" y="3177168"/>
            <a:ext cx="1635513" cy="2325030"/>
          </a:xfrm>
          <a:prstGeom prst="rect">
            <a:avLst/>
          </a:prstGeom>
        </p:spPr>
      </p:pic>
      <p:pic>
        <p:nvPicPr>
          <p:cNvPr id="3" name="Picture 2" descr="Inside the Black Box: Raising Standards Through Classroom Assessment ...">
            <a:extLst>
              <a:ext uri="{FF2B5EF4-FFF2-40B4-BE49-F238E27FC236}">
                <a16:creationId xmlns:a16="http://schemas.microsoft.com/office/drawing/2014/main" id="{B1E496AE-1E60-54C1-3C66-02192C524B7C}"/>
              </a:ext>
            </a:extLst>
          </p:cNvPr>
          <p:cNvPicPr>
            <a:picLocks noChangeAspect="1"/>
          </p:cNvPicPr>
          <p:nvPr/>
        </p:nvPicPr>
        <p:blipFill>
          <a:blip r:embed="rId4"/>
          <a:stretch>
            <a:fillRect/>
          </a:stretch>
        </p:blipFill>
        <p:spPr>
          <a:xfrm>
            <a:off x="10367682" y="204786"/>
            <a:ext cx="1685365" cy="2387414"/>
          </a:xfrm>
          <a:prstGeom prst="rect">
            <a:avLst/>
          </a:prstGeom>
        </p:spPr>
      </p:pic>
    </p:spTree>
    <p:extLst>
      <p:ext uri="{BB962C8B-B14F-4D97-AF65-F5344CB8AC3E}">
        <p14:creationId xmlns:p14="http://schemas.microsoft.com/office/powerpoint/2010/main" val="17227802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AD6DF-27F7-0FBF-8011-A458B260AB5E}"/>
              </a:ext>
            </a:extLst>
          </p:cNvPr>
          <p:cNvSpPr>
            <a:spLocks noGrp="1"/>
          </p:cNvSpPr>
          <p:nvPr>
            <p:ph type="title" idx="4294967295"/>
          </p:nvPr>
        </p:nvSpPr>
        <p:spPr>
          <a:xfrm>
            <a:off x="649574" y="1689100"/>
            <a:ext cx="9610075" cy="2848184"/>
          </a:xfrm>
        </p:spPr>
        <p:txBody>
          <a:bodyPr>
            <a:normAutofit fontScale="90000"/>
          </a:bodyPr>
          <a:lstStyle/>
          <a:p>
            <a:r>
              <a:rPr lang="en-GB" sz="3200" i="1" baseline="30000">
                <a:latin typeface="Arial"/>
                <a:cs typeface="Arial"/>
              </a:rPr>
              <a:t>'</a:t>
            </a:r>
            <a:r>
              <a:rPr lang="en-GB" sz="5400" b="1" i="1" baseline="30000" err="1">
                <a:latin typeface="Calibri Light"/>
                <a:ea typeface="Calibri Light"/>
                <a:cs typeface="Arial"/>
              </a:rPr>
              <a:t>Asesu</a:t>
            </a:r>
            <a:r>
              <a:rPr lang="en-GB" sz="5400" b="1" i="1" baseline="30000">
                <a:latin typeface="Calibri Light"/>
                <a:ea typeface="Calibri Light"/>
                <a:cs typeface="Arial"/>
              </a:rPr>
              <a:t> </a:t>
            </a:r>
            <a:r>
              <a:rPr lang="en-GB" sz="5400" b="1" i="1" baseline="30000" err="1">
                <a:latin typeface="Calibri Light"/>
                <a:ea typeface="Calibri Light"/>
                <a:cs typeface="Arial"/>
              </a:rPr>
              <a:t>ar</a:t>
            </a:r>
            <a:r>
              <a:rPr lang="en-GB" sz="5400" b="1" i="1" baseline="30000">
                <a:latin typeface="Calibri Light"/>
                <a:ea typeface="Calibri Light"/>
                <a:cs typeface="Arial"/>
              </a:rPr>
              <a:t> </a:t>
            </a:r>
            <a:r>
              <a:rPr lang="en-GB" sz="5400" b="1" i="1" baseline="30000" err="1">
                <a:latin typeface="Calibri Light"/>
                <a:ea typeface="Calibri Light"/>
                <a:cs typeface="Arial"/>
              </a:rPr>
              <a:t>gyfer</a:t>
            </a:r>
            <a:r>
              <a:rPr lang="en-GB" sz="5400" b="1" i="1" baseline="30000">
                <a:latin typeface="Calibri Light"/>
                <a:ea typeface="Calibri Light"/>
                <a:cs typeface="Arial"/>
              </a:rPr>
              <a:t> </a:t>
            </a:r>
            <a:r>
              <a:rPr lang="en-GB" sz="5400" b="1" i="1" baseline="30000" err="1">
                <a:latin typeface="Calibri Light"/>
                <a:ea typeface="Calibri Light"/>
                <a:cs typeface="Arial"/>
              </a:rPr>
              <a:t>dysgu</a:t>
            </a:r>
            <a:r>
              <a:rPr lang="en-GB" sz="5400" b="1" i="1" baseline="30000">
                <a:latin typeface="Calibri Light"/>
                <a:ea typeface="Calibri Light"/>
                <a:cs typeface="Arial"/>
              </a:rPr>
              <a:t> </a:t>
            </a:r>
            <a:r>
              <a:rPr lang="en-GB" sz="5400" i="1" baseline="30000" err="1">
                <a:latin typeface="Calibri Light"/>
                <a:ea typeface="Calibri Light"/>
                <a:cs typeface="Arial"/>
              </a:rPr>
              <a:t>yw</a:t>
            </a:r>
            <a:r>
              <a:rPr lang="en-GB" sz="5400" i="1" baseline="30000">
                <a:latin typeface="Calibri Light"/>
                <a:ea typeface="Calibri Light"/>
                <a:cs typeface="Arial"/>
              </a:rPr>
              <a:t> </a:t>
            </a:r>
            <a:r>
              <a:rPr lang="en-GB" sz="5400" i="1" baseline="30000" err="1">
                <a:latin typeface="Calibri Light"/>
                <a:ea typeface="Calibri Light"/>
                <a:cs typeface="Arial"/>
              </a:rPr>
              <a:t>unrhyw</a:t>
            </a:r>
            <a:r>
              <a:rPr lang="en-GB" sz="5400" i="1" baseline="30000">
                <a:latin typeface="Calibri Light"/>
                <a:ea typeface="Calibri Light"/>
                <a:cs typeface="Arial"/>
              </a:rPr>
              <a:t> </a:t>
            </a:r>
            <a:r>
              <a:rPr lang="en-GB" sz="5400" i="1" baseline="30000" err="1">
                <a:latin typeface="Calibri Light"/>
                <a:ea typeface="Calibri Light"/>
                <a:cs typeface="Arial"/>
              </a:rPr>
              <a:t>asesiad</a:t>
            </a:r>
            <a:r>
              <a:rPr lang="en-GB" sz="5400" i="1" baseline="30000">
                <a:latin typeface="Calibri Light"/>
                <a:ea typeface="Calibri Light"/>
                <a:cs typeface="Arial"/>
              </a:rPr>
              <a:t> </a:t>
            </a:r>
            <a:r>
              <a:rPr lang="en-GB" sz="5400" i="1" baseline="30000" err="1">
                <a:latin typeface="Calibri Light"/>
                <a:ea typeface="Calibri Light"/>
                <a:cs typeface="Arial"/>
              </a:rPr>
              <a:t>sydd</a:t>
            </a:r>
            <a:r>
              <a:rPr lang="en-GB" sz="5400" i="1" baseline="30000">
                <a:latin typeface="Calibri Light"/>
                <a:ea typeface="Calibri Light"/>
                <a:cs typeface="Arial"/>
              </a:rPr>
              <a:t> </a:t>
            </a:r>
            <a:r>
              <a:rPr lang="en-GB" sz="5400" i="1" baseline="30000" err="1">
                <a:latin typeface="Calibri Light"/>
                <a:ea typeface="Calibri Light"/>
                <a:cs typeface="Arial"/>
              </a:rPr>
              <a:t>â’r</a:t>
            </a:r>
            <a:r>
              <a:rPr lang="en-GB" sz="5400" i="1" baseline="30000">
                <a:latin typeface="Calibri Light"/>
                <a:ea typeface="Calibri Light"/>
                <a:cs typeface="Arial"/>
              </a:rPr>
              <a:t> </a:t>
            </a:r>
            <a:r>
              <a:rPr lang="en-GB" sz="5400" i="1" baseline="30000" err="1">
                <a:latin typeface="Calibri Light"/>
                <a:ea typeface="Calibri Light"/>
                <a:cs typeface="Arial"/>
              </a:rPr>
              <a:t>flaenoriaeth</a:t>
            </a:r>
            <a:r>
              <a:rPr lang="en-GB" sz="5400" i="1" baseline="30000">
                <a:latin typeface="Calibri Light"/>
                <a:ea typeface="Calibri Light"/>
                <a:cs typeface="Arial"/>
              </a:rPr>
              <a:t> </a:t>
            </a:r>
            <a:r>
              <a:rPr lang="en-GB" sz="5400" i="1" baseline="30000" err="1">
                <a:latin typeface="Calibri Light"/>
                <a:ea typeface="Calibri Light"/>
                <a:cs typeface="Arial"/>
              </a:rPr>
              <a:t>gyntaf</a:t>
            </a:r>
            <a:r>
              <a:rPr lang="en-GB" sz="5400" i="1" baseline="30000">
                <a:latin typeface="Calibri Light"/>
                <a:ea typeface="Calibri Light"/>
                <a:cs typeface="Arial"/>
              </a:rPr>
              <a:t> o </a:t>
            </a:r>
            <a:r>
              <a:rPr lang="en-GB" sz="5400" i="1" baseline="30000" err="1">
                <a:latin typeface="Calibri Light"/>
                <a:ea typeface="Calibri Light"/>
                <a:cs typeface="Arial"/>
              </a:rPr>
              <a:t>ateb</a:t>
            </a:r>
            <a:r>
              <a:rPr lang="en-GB" sz="5400" i="1" baseline="30000">
                <a:latin typeface="Calibri Light"/>
                <a:ea typeface="Calibri Light"/>
                <a:cs typeface="Arial"/>
              </a:rPr>
              <a:t> y </a:t>
            </a:r>
            <a:r>
              <a:rPr lang="en-GB" sz="5400" i="1" baseline="30000" err="1">
                <a:latin typeface="Calibri Light"/>
                <a:ea typeface="Calibri Light"/>
                <a:cs typeface="Arial"/>
              </a:rPr>
              <a:t>diben</a:t>
            </a:r>
            <a:r>
              <a:rPr lang="en-GB" sz="5400" i="1" baseline="30000">
                <a:latin typeface="Calibri Light"/>
                <a:ea typeface="Calibri Light"/>
                <a:cs typeface="Arial"/>
              </a:rPr>
              <a:t> o </a:t>
            </a:r>
            <a:r>
              <a:rPr lang="en-GB" sz="5400" i="1" baseline="30000" err="1">
                <a:solidFill>
                  <a:srgbClr val="FF0000"/>
                </a:solidFill>
                <a:latin typeface="Calibri Light"/>
                <a:ea typeface="Calibri Light"/>
                <a:cs typeface="Arial"/>
              </a:rPr>
              <a:t>hyrwyddo</a:t>
            </a:r>
            <a:r>
              <a:rPr lang="en-GB" sz="5400" i="1" baseline="30000">
                <a:solidFill>
                  <a:srgbClr val="FF0000"/>
                </a:solidFill>
                <a:latin typeface="Calibri Light"/>
                <a:ea typeface="Calibri Light"/>
                <a:cs typeface="Arial"/>
              </a:rPr>
              <a:t> </a:t>
            </a:r>
            <a:r>
              <a:rPr lang="en-GB" sz="5400" i="1" baseline="30000" err="1">
                <a:solidFill>
                  <a:srgbClr val="FF0000"/>
                </a:solidFill>
                <a:latin typeface="Calibri Light"/>
                <a:ea typeface="Calibri Light"/>
                <a:cs typeface="Arial"/>
              </a:rPr>
              <a:t>dysgu</a:t>
            </a:r>
            <a:r>
              <a:rPr lang="en-GB" sz="5400" i="1" baseline="30000">
                <a:solidFill>
                  <a:srgbClr val="FF0000"/>
                </a:solidFill>
                <a:latin typeface="Calibri Light"/>
                <a:ea typeface="Calibri Light"/>
                <a:cs typeface="Arial"/>
              </a:rPr>
              <a:t> </a:t>
            </a:r>
            <a:r>
              <a:rPr lang="en-GB" sz="5400" i="1" baseline="30000" err="1">
                <a:solidFill>
                  <a:srgbClr val="FF0000"/>
                </a:solidFill>
                <a:latin typeface="Calibri Light"/>
                <a:ea typeface="Calibri Light"/>
                <a:cs typeface="Arial"/>
              </a:rPr>
              <a:t>disgyblion</a:t>
            </a:r>
            <a:r>
              <a:rPr lang="en-GB" sz="5400" i="1" baseline="30000">
                <a:latin typeface="Calibri Light"/>
                <a:ea typeface="Calibri Light"/>
                <a:cs typeface="Arial"/>
              </a:rPr>
              <a:t>. Mae’n </a:t>
            </a:r>
            <a:r>
              <a:rPr lang="en-GB" sz="5400" i="1" baseline="30000" err="1">
                <a:latin typeface="Calibri Light"/>
                <a:ea typeface="Calibri Light"/>
                <a:cs typeface="Arial"/>
              </a:rPr>
              <a:t>wahanol</a:t>
            </a:r>
            <a:r>
              <a:rPr lang="en-GB" sz="5400" i="1" baseline="30000">
                <a:latin typeface="Calibri Light"/>
                <a:ea typeface="Calibri Light"/>
                <a:cs typeface="Arial"/>
              </a:rPr>
              <a:t> felly </a:t>
            </a:r>
            <a:r>
              <a:rPr lang="en-GB" sz="5400" i="1" baseline="30000" err="1">
                <a:latin typeface="Calibri Light"/>
                <a:ea typeface="Calibri Light"/>
                <a:cs typeface="Arial"/>
              </a:rPr>
              <a:t>i</a:t>
            </a:r>
            <a:r>
              <a:rPr lang="en-GB" sz="5400" i="1" baseline="30000">
                <a:latin typeface="Calibri Light"/>
                <a:ea typeface="Calibri Light"/>
                <a:cs typeface="Arial"/>
              </a:rPr>
              <a:t> </a:t>
            </a:r>
            <a:r>
              <a:rPr lang="en-GB" sz="5400" i="1" baseline="30000" err="1">
                <a:latin typeface="Calibri Light"/>
                <a:ea typeface="Calibri Light"/>
                <a:cs typeface="Arial"/>
              </a:rPr>
              <a:t>asesu</a:t>
            </a:r>
            <a:r>
              <a:rPr lang="en-GB" sz="5400" i="1" baseline="30000">
                <a:latin typeface="Calibri Light"/>
                <a:ea typeface="Calibri Light"/>
                <a:cs typeface="Arial"/>
              </a:rPr>
              <a:t> a </a:t>
            </a:r>
            <a:r>
              <a:rPr lang="en-GB" sz="5400" i="1" baseline="30000" err="1">
                <a:latin typeface="Calibri Light"/>
                <a:ea typeface="Calibri Light"/>
                <a:cs typeface="Arial"/>
              </a:rPr>
              <a:t>luniwyd</a:t>
            </a:r>
            <a:r>
              <a:rPr lang="en-GB" sz="5400" i="1" baseline="30000">
                <a:latin typeface="Calibri Light"/>
                <a:ea typeface="Calibri Light"/>
                <a:cs typeface="Arial"/>
              </a:rPr>
              <a:t> </a:t>
            </a:r>
            <a:r>
              <a:rPr lang="en-GB" sz="5400" i="1" baseline="30000" err="1">
                <a:latin typeface="Calibri Light"/>
                <a:ea typeface="Calibri Light"/>
                <a:cs typeface="Arial"/>
              </a:rPr>
              <a:t>yn</a:t>
            </a:r>
            <a:r>
              <a:rPr lang="en-GB" sz="5400" i="1" baseline="30000">
                <a:latin typeface="Calibri Light"/>
                <a:ea typeface="Calibri Light"/>
                <a:cs typeface="Arial"/>
              </a:rPr>
              <a:t> </a:t>
            </a:r>
            <a:r>
              <a:rPr lang="en-GB" sz="5400" i="1" baseline="30000" err="1">
                <a:latin typeface="Calibri Light"/>
                <a:ea typeface="Calibri Light"/>
                <a:cs typeface="Arial"/>
              </a:rPr>
              <a:t>bennaf</a:t>
            </a:r>
            <a:r>
              <a:rPr lang="en-GB" sz="5400" i="1" baseline="30000">
                <a:latin typeface="Calibri Light"/>
                <a:ea typeface="Calibri Light"/>
                <a:cs typeface="Arial"/>
              </a:rPr>
              <a:t> </a:t>
            </a:r>
            <a:r>
              <a:rPr lang="en-GB" sz="5400" i="1" baseline="30000" err="1">
                <a:latin typeface="Calibri Light"/>
                <a:ea typeface="Calibri Light"/>
                <a:cs typeface="Arial"/>
              </a:rPr>
              <a:t>i</a:t>
            </a:r>
            <a:r>
              <a:rPr lang="en-GB" sz="5400" i="1" baseline="30000">
                <a:latin typeface="Calibri Light"/>
                <a:ea typeface="Calibri Light"/>
                <a:cs typeface="Arial"/>
              </a:rPr>
              <a:t> </a:t>
            </a:r>
            <a:r>
              <a:rPr lang="en-GB" sz="5400" i="1" baseline="30000" err="1">
                <a:latin typeface="Calibri Light"/>
                <a:ea typeface="Calibri Light"/>
                <a:cs typeface="Arial"/>
              </a:rPr>
              <a:t>ateb</a:t>
            </a:r>
            <a:r>
              <a:rPr lang="en-GB" sz="5400" i="1" baseline="30000">
                <a:latin typeface="Calibri Light"/>
                <a:ea typeface="Calibri Light"/>
                <a:cs typeface="Arial"/>
              </a:rPr>
              <a:t> y </a:t>
            </a:r>
            <a:r>
              <a:rPr lang="en-GB" sz="5400" i="1" baseline="30000" err="1">
                <a:latin typeface="Calibri Light"/>
                <a:ea typeface="Calibri Light"/>
                <a:cs typeface="Arial"/>
              </a:rPr>
              <a:t>diben</a:t>
            </a:r>
            <a:r>
              <a:rPr lang="en-GB" sz="5400" i="1" baseline="30000">
                <a:latin typeface="Calibri Light"/>
                <a:ea typeface="Calibri Light"/>
                <a:cs typeface="Arial"/>
              </a:rPr>
              <a:t> o </a:t>
            </a:r>
            <a:r>
              <a:rPr lang="en-GB" sz="5400" i="1" baseline="30000" err="1">
                <a:latin typeface="Calibri Light"/>
                <a:ea typeface="Calibri Light"/>
                <a:cs typeface="Arial"/>
              </a:rPr>
              <a:t>atebolrwydd</a:t>
            </a:r>
            <a:r>
              <a:rPr lang="en-GB" sz="5400" i="1" baseline="30000">
                <a:latin typeface="Calibri Light"/>
                <a:ea typeface="Calibri Light"/>
                <a:cs typeface="Arial"/>
              </a:rPr>
              <a:t>, neu </a:t>
            </a:r>
            <a:r>
              <a:rPr lang="en-GB" sz="5400" i="1" baseline="30000" err="1">
                <a:latin typeface="Calibri Light"/>
                <a:ea typeface="Calibri Light"/>
                <a:cs typeface="Arial"/>
              </a:rPr>
              <a:t>lunio</a:t>
            </a:r>
            <a:r>
              <a:rPr lang="en-GB" sz="5400" i="1" baseline="30000">
                <a:latin typeface="Calibri Light"/>
                <a:ea typeface="Calibri Light"/>
                <a:cs typeface="Arial"/>
              </a:rPr>
              <a:t> </a:t>
            </a:r>
            <a:r>
              <a:rPr lang="en-GB" sz="5400" i="1" baseline="30000" err="1">
                <a:latin typeface="Calibri Light"/>
                <a:ea typeface="Calibri Light"/>
                <a:cs typeface="Arial"/>
              </a:rPr>
              <a:t>rhestrau</a:t>
            </a:r>
            <a:r>
              <a:rPr lang="en-GB" sz="5400" i="1" baseline="30000">
                <a:latin typeface="Calibri Light"/>
                <a:ea typeface="Calibri Light"/>
                <a:cs typeface="Arial"/>
              </a:rPr>
              <a:t> </a:t>
            </a:r>
            <a:r>
              <a:rPr lang="en-GB" sz="5400" i="1" baseline="30000" err="1">
                <a:latin typeface="Calibri Light"/>
                <a:ea typeface="Calibri Light"/>
                <a:cs typeface="Arial"/>
              </a:rPr>
              <a:t>safleoedd</a:t>
            </a:r>
            <a:r>
              <a:rPr lang="en-GB" sz="5400" i="1" baseline="30000">
                <a:latin typeface="Calibri Light"/>
                <a:ea typeface="Calibri Light"/>
                <a:cs typeface="Arial"/>
              </a:rPr>
              <a:t>, neu </a:t>
            </a:r>
            <a:r>
              <a:rPr lang="en-GB" sz="5400" i="1" baseline="30000" err="1">
                <a:latin typeface="Calibri Light"/>
                <a:ea typeface="Calibri Light"/>
                <a:cs typeface="Arial"/>
              </a:rPr>
              <a:t>ardystio</a:t>
            </a:r>
            <a:r>
              <a:rPr lang="en-GB" sz="5400" i="1" baseline="30000">
                <a:latin typeface="Calibri Light"/>
                <a:ea typeface="Calibri Light"/>
                <a:cs typeface="Arial"/>
              </a:rPr>
              <a:t> </a:t>
            </a:r>
            <a:r>
              <a:rPr lang="en-GB" sz="5400" i="1" baseline="30000" err="1">
                <a:latin typeface="Calibri Light"/>
                <a:ea typeface="Calibri Light"/>
                <a:cs typeface="Arial"/>
              </a:rPr>
              <a:t>cymhwysedd</a:t>
            </a:r>
            <a:r>
              <a:rPr lang="en-GB" sz="5400" i="1" baseline="30000">
                <a:latin typeface="Calibri Light"/>
                <a:ea typeface="Calibri Light"/>
                <a:cs typeface="Arial"/>
              </a:rPr>
              <a:t>’ (Black et al., 2002)</a:t>
            </a:r>
            <a:endParaRPr lang="en-GB" sz="5400" i="1">
              <a:latin typeface="Calibri Light"/>
              <a:ea typeface="Calibri Light"/>
              <a:cs typeface="Calibri Light"/>
            </a:endParaRPr>
          </a:p>
          <a:p>
            <a:endParaRPr lang="en-GB" i="1">
              <a:ea typeface="Calibri Light"/>
              <a:cs typeface="Calibri Light"/>
            </a:endParaRPr>
          </a:p>
        </p:txBody>
      </p:sp>
      <p:pic>
        <p:nvPicPr>
          <p:cNvPr id="3" name="Picture 2" descr="A black and white book covers&#10;&#10;Description automatically generated">
            <a:extLst>
              <a:ext uri="{FF2B5EF4-FFF2-40B4-BE49-F238E27FC236}">
                <a16:creationId xmlns:a16="http://schemas.microsoft.com/office/drawing/2014/main" id="{B366D911-C928-4F9A-89DE-B466A4AA76F5}"/>
              </a:ext>
            </a:extLst>
          </p:cNvPr>
          <p:cNvPicPr>
            <a:picLocks noChangeAspect="1"/>
          </p:cNvPicPr>
          <p:nvPr/>
        </p:nvPicPr>
        <p:blipFill>
          <a:blip r:embed="rId3"/>
          <a:srcRect l="50267"/>
          <a:stretch/>
        </p:blipFill>
        <p:spPr>
          <a:xfrm>
            <a:off x="10263671" y="1956160"/>
            <a:ext cx="1729019" cy="2314575"/>
          </a:xfrm>
          <a:prstGeom prst="rect">
            <a:avLst/>
          </a:prstGeom>
        </p:spPr>
      </p:pic>
    </p:spTree>
    <p:extLst>
      <p:ext uri="{BB962C8B-B14F-4D97-AF65-F5344CB8AC3E}">
        <p14:creationId xmlns:p14="http://schemas.microsoft.com/office/powerpoint/2010/main" val="37466235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AD6DF-27F7-0FBF-8011-A458B260AB5E}"/>
              </a:ext>
            </a:extLst>
          </p:cNvPr>
          <p:cNvSpPr>
            <a:spLocks noGrp="1"/>
          </p:cNvSpPr>
          <p:nvPr>
            <p:ph type="title"/>
          </p:nvPr>
        </p:nvSpPr>
        <p:spPr>
          <a:xfrm>
            <a:off x="358219" y="2104785"/>
            <a:ext cx="11481847" cy="1325563"/>
          </a:xfrm>
        </p:spPr>
        <p:txBody>
          <a:bodyPr>
            <a:normAutofit fontScale="90000"/>
          </a:bodyPr>
          <a:lstStyle/>
          <a:p>
            <a:r>
              <a:rPr lang="en-GB" i="1">
                <a:cs typeface="Calibri Light"/>
              </a:rPr>
              <a:t>'</a:t>
            </a:r>
            <a:r>
              <a:rPr lang="en-GB" b="1" i="1">
                <a:cs typeface="Calibri Light"/>
              </a:rPr>
              <a:t>Assessment for learning</a:t>
            </a:r>
            <a:r>
              <a:rPr lang="en-GB" i="1">
                <a:cs typeface="Calibri Light"/>
              </a:rPr>
              <a:t> is any assessment for which the first priority is to serve the purpose of </a:t>
            </a:r>
            <a:r>
              <a:rPr lang="en-GB" i="1">
                <a:solidFill>
                  <a:srgbClr val="FF0000"/>
                </a:solidFill>
                <a:cs typeface="Calibri Light"/>
              </a:rPr>
              <a:t>promoting pupils' learning</a:t>
            </a:r>
            <a:r>
              <a:rPr lang="en-GB" i="1">
                <a:cs typeface="Calibri Light"/>
              </a:rPr>
              <a:t>. It thus differs from assessment designed primarily to serve the purposes of accountability, or of ranking, or of certifying competence' (Black et al., 2002)</a:t>
            </a:r>
          </a:p>
        </p:txBody>
      </p:sp>
      <p:pic>
        <p:nvPicPr>
          <p:cNvPr id="3" name="Picture 2" descr="A black and white book covers&#10;&#10;Description automatically generated">
            <a:extLst>
              <a:ext uri="{FF2B5EF4-FFF2-40B4-BE49-F238E27FC236}">
                <a16:creationId xmlns:a16="http://schemas.microsoft.com/office/drawing/2014/main" id="{B366D911-C928-4F9A-89DE-B466A4AA76F5}"/>
              </a:ext>
            </a:extLst>
          </p:cNvPr>
          <p:cNvPicPr>
            <a:picLocks noChangeAspect="1"/>
          </p:cNvPicPr>
          <p:nvPr/>
        </p:nvPicPr>
        <p:blipFill>
          <a:blip r:embed="rId3"/>
          <a:srcRect l="50267"/>
          <a:stretch/>
        </p:blipFill>
        <p:spPr>
          <a:xfrm>
            <a:off x="10107930" y="3093677"/>
            <a:ext cx="1729019" cy="2314575"/>
          </a:xfrm>
          <a:prstGeom prst="rect">
            <a:avLst/>
          </a:prstGeom>
        </p:spPr>
      </p:pic>
    </p:spTree>
    <p:extLst>
      <p:ext uri="{BB962C8B-B14F-4D97-AF65-F5344CB8AC3E}">
        <p14:creationId xmlns:p14="http://schemas.microsoft.com/office/powerpoint/2010/main" val="15573503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35151-F3A7-DA99-355D-5C4292F05EFC}"/>
              </a:ext>
            </a:extLst>
          </p:cNvPr>
          <p:cNvSpPr>
            <a:spLocks noGrp="1"/>
          </p:cNvSpPr>
          <p:nvPr>
            <p:ph type="title"/>
          </p:nvPr>
        </p:nvSpPr>
        <p:spPr/>
        <p:txBody>
          <a:bodyPr/>
          <a:lstStyle/>
          <a:p>
            <a:r>
              <a:rPr lang="en-GB" b="1">
                <a:ea typeface="Calibri Light"/>
                <a:cs typeface="Calibri Light"/>
              </a:rPr>
              <a:t>Egwyddorion </a:t>
            </a:r>
            <a:r>
              <a:rPr lang="en-GB" b="1" err="1">
                <a:ea typeface="Calibri Light"/>
                <a:cs typeface="Calibri Light"/>
              </a:rPr>
              <a:t>asesu</a:t>
            </a:r>
            <a:r>
              <a:rPr lang="en-GB" b="1">
                <a:ea typeface="Calibri Light"/>
                <a:cs typeface="Calibri Light"/>
              </a:rPr>
              <a:t> </a:t>
            </a:r>
            <a:r>
              <a:rPr lang="en-GB" b="1" err="1">
                <a:ea typeface="Calibri Light"/>
                <a:cs typeface="Calibri Light"/>
              </a:rPr>
              <a:t>ar</a:t>
            </a:r>
            <a:r>
              <a:rPr lang="en-GB" b="1">
                <a:ea typeface="Calibri Light"/>
                <a:cs typeface="Calibri Light"/>
              </a:rPr>
              <a:t> </a:t>
            </a:r>
            <a:r>
              <a:rPr lang="en-GB" b="1" err="1">
                <a:ea typeface="Calibri Light"/>
                <a:cs typeface="Calibri Light"/>
              </a:rPr>
              <a:t>gyfer</a:t>
            </a:r>
            <a:r>
              <a:rPr lang="en-GB" b="1">
                <a:ea typeface="Calibri Light"/>
                <a:cs typeface="Calibri Light"/>
              </a:rPr>
              <a:t> </a:t>
            </a:r>
            <a:r>
              <a:rPr lang="en-GB" b="1" err="1">
                <a:ea typeface="Calibri Light"/>
                <a:cs typeface="Calibri Light"/>
              </a:rPr>
              <a:t>dysgu</a:t>
            </a:r>
            <a:br>
              <a:rPr lang="en-GB" b="1">
                <a:ea typeface="Calibri Light"/>
                <a:cs typeface="Calibri Light"/>
              </a:rPr>
            </a:br>
            <a:r>
              <a:rPr lang="en-GB" b="1">
                <a:solidFill>
                  <a:schemeClr val="accent1"/>
                </a:solidFill>
                <a:ea typeface="Calibri Light"/>
                <a:cs typeface="Calibri Light"/>
              </a:rPr>
              <a:t>Assessment for learning principles</a:t>
            </a:r>
          </a:p>
        </p:txBody>
      </p:sp>
      <p:pic>
        <p:nvPicPr>
          <p:cNvPr id="9" name="Content Placeholder 6">
            <a:extLst>
              <a:ext uri="{FF2B5EF4-FFF2-40B4-BE49-F238E27FC236}">
                <a16:creationId xmlns:a16="http://schemas.microsoft.com/office/drawing/2014/main" id="{37BDAE62-F0AA-03B5-521F-4BDA9D945F50}"/>
              </a:ext>
            </a:extLst>
          </p:cNvPr>
          <p:cNvPicPr>
            <a:picLocks noGrp="1" noChangeAspect="1"/>
          </p:cNvPicPr>
          <p:nvPr>
            <p:ph idx="10"/>
          </p:nvPr>
        </p:nvPicPr>
        <p:blipFill>
          <a:blip r:embed="rId3"/>
          <a:srcRect l="32400" t="15777" r="33124" b="15079"/>
          <a:stretch/>
        </p:blipFill>
        <p:spPr>
          <a:xfrm>
            <a:off x="7773942" y="1825625"/>
            <a:ext cx="2675029" cy="3576638"/>
          </a:xfrm>
          <a:prstGeom prst="rect">
            <a:avLst/>
          </a:prstGeom>
        </p:spPr>
      </p:pic>
      <p:pic>
        <p:nvPicPr>
          <p:cNvPr id="10" name="Content Placeholder 8">
            <a:extLst>
              <a:ext uri="{FF2B5EF4-FFF2-40B4-BE49-F238E27FC236}">
                <a16:creationId xmlns:a16="http://schemas.microsoft.com/office/drawing/2014/main" id="{886AB5BB-6078-5B0D-F2FD-983E0342C128}"/>
              </a:ext>
            </a:extLst>
          </p:cNvPr>
          <p:cNvPicPr>
            <a:picLocks noGrp="1" noChangeAspect="1"/>
          </p:cNvPicPr>
          <p:nvPr>
            <p:ph idx="1"/>
          </p:nvPr>
        </p:nvPicPr>
        <p:blipFill>
          <a:blip r:embed="rId4"/>
          <a:srcRect l="34803" t="27398" r="35840" b="13723"/>
          <a:stretch/>
        </p:blipFill>
        <p:spPr>
          <a:xfrm>
            <a:off x="1715774" y="1825625"/>
            <a:ext cx="2675029" cy="3576638"/>
          </a:xfrm>
          <a:prstGeom prst="rect">
            <a:avLst/>
          </a:prstGeom>
        </p:spPr>
      </p:pic>
    </p:spTree>
    <p:extLst>
      <p:ext uri="{BB962C8B-B14F-4D97-AF65-F5344CB8AC3E}">
        <p14:creationId xmlns:p14="http://schemas.microsoft.com/office/powerpoint/2010/main" val="129071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78388-C1AC-A648-FAD8-DE2D2CB57EE8}"/>
              </a:ext>
            </a:extLst>
          </p:cNvPr>
          <p:cNvSpPr>
            <a:spLocks noGrp="1"/>
          </p:cNvSpPr>
          <p:nvPr>
            <p:ph type="title"/>
          </p:nvPr>
        </p:nvSpPr>
        <p:spPr/>
        <p:txBody>
          <a:bodyPr/>
          <a:lstStyle/>
          <a:p>
            <a:r>
              <a:rPr lang="en-GB" err="1"/>
              <a:t>Crynodeb</a:t>
            </a:r>
            <a:r>
              <a:rPr lang="en-GB"/>
              <a:t> </a:t>
            </a:r>
            <a:r>
              <a:rPr lang="en-GB" err="1"/>
              <a:t>gweithredol</a:t>
            </a:r>
            <a:r>
              <a:rPr lang="en-GB"/>
              <a:t>/</a:t>
            </a:r>
            <a:r>
              <a:rPr lang="en-GB">
                <a:solidFill>
                  <a:srgbClr val="0070C0"/>
                </a:solidFill>
              </a:rPr>
              <a:t>Executive summary</a:t>
            </a:r>
            <a:r>
              <a:rPr lang="en-GB"/>
              <a:t> </a:t>
            </a:r>
            <a:r>
              <a:rPr lang="en-GB" sz="3600"/>
              <a:t>(td/</a:t>
            </a:r>
            <a:r>
              <a:rPr lang="en-GB" sz="3600" err="1"/>
              <a:t>pg</a:t>
            </a:r>
            <a:r>
              <a:rPr lang="en-GB" sz="3600"/>
              <a:t> 1)</a:t>
            </a:r>
            <a:endParaRPr lang="en-GB"/>
          </a:p>
        </p:txBody>
      </p:sp>
      <p:pic>
        <p:nvPicPr>
          <p:cNvPr id="4" name="Content Placeholder 6">
            <a:extLst>
              <a:ext uri="{FF2B5EF4-FFF2-40B4-BE49-F238E27FC236}">
                <a16:creationId xmlns:a16="http://schemas.microsoft.com/office/drawing/2014/main" id="{13647D9B-3B28-C324-0701-0A01D1551B63}"/>
              </a:ext>
            </a:extLst>
          </p:cNvPr>
          <p:cNvPicPr>
            <a:picLocks noChangeAspect="1"/>
          </p:cNvPicPr>
          <p:nvPr/>
        </p:nvPicPr>
        <p:blipFill>
          <a:blip r:embed="rId3"/>
          <a:srcRect l="32400" t="15777" r="33124" b="15079"/>
          <a:stretch/>
        </p:blipFill>
        <p:spPr>
          <a:xfrm>
            <a:off x="9211455" y="1755722"/>
            <a:ext cx="2230582" cy="2982464"/>
          </a:xfrm>
          <a:prstGeom prst="rect">
            <a:avLst/>
          </a:prstGeom>
        </p:spPr>
      </p:pic>
      <p:sp>
        <p:nvSpPr>
          <p:cNvPr id="5" name="TextBox 4">
            <a:extLst>
              <a:ext uri="{FF2B5EF4-FFF2-40B4-BE49-F238E27FC236}">
                <a16:creationId xmlns:a16="http://schemas.microsoft.com/office/drawing/2014/main" id="{D1522B27-61F3-913D-1E4D-03482E6E0AB9}"/>
              </a:ext>
            </a:extLst>
          </p:cNvPr>
          <p:cNvSpPr txBox="1"/>
          <p:nvPr/>
        </p:nvSpPr>
        <p:spPr>
          <a:xfrm>
            <a:off x="351934" y="1564261"/>
            <a:ext cx="7909709" cy="2585323"/>
          </a:xfrm>
          <a:prstGeom prst="rect">
            <a:avLst/>
          </a:prstGeom>
          <a:noFill/>
        </p:spPr>
        <p:txBody>
          <a:bodyPr wrap="square" rtlCol="0">
            <a:spAutoFit/>
          </a:bodyPr>
          <a:lstStyle/>
          <a:p>
            <a:endParaRPr lang="en-US"/>
          </a:p>
          <a:p>
            <a:r>
              <a:rPr lang="en-US" i="1"/>
              <a:t>‘Teachers plan carefully for opportunities that help them to identify how well pupils have understood or can apply learned knowledge and skills. In these classrooms, teachers use assessment practices to continually gather a range of information about pupils’ learning and to make informed decisions about progress. </a:t>
            </a:r>
            <a:r>
              <a:rPr lang="en-US" i="1">
                <a:solidFill>
                  <a:schemeClr val="accent2">
                    <a:lumMod val="75000"/>
                  </a:schemeClr>
                </a:solidFill>
              </a:rPr>
              <a:t>They use questioning skillfully to probe understanding</a:t>
            </a:r>
            <a:r>
              <a:rPr lang="en-US" i="1"/>
              <a:t>, work with smaller groups and individuals to discuss their work and identify misconceptions. In the best cases, they use this information to react to pupils ‘in the moment’ and to influence the next steps in teaching’.</a:t>
            </a:r>
            <a:endParaRPr lang="en-GB" i="1"/>
          </a:p>
        </p:txBody>
      </p:sp>
    </p:spTree>
    <p:extLst>
      <p:ext uri="{BB962C8B-B14F-4D97-AF65-F5344CB8AC3E}">
        <p14:creationId xmlns:p14="http://schemas.microsoft.com/office/powerpoint/2010/main" val="37560661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6">
            <a:extLst>
              <a:ext uri="{FF2B5EF4-FFF2-40B4-BE49-F238E27FC236}">
                <a16:creationId xmlns:a16="http://schemas.microsoft.com/office/drawing/2014/main" id="{13647D9B-3B28-C324-0701-0A01D1551B63}"/>
              </a:ext>
            </a:extLst>
          </p:cNvPr>
          <p:cNvPicPr>
            <a:picLocks noChangeAspect="1"/>
          </p:cNvPicPr>
          <p:nvPr/>
        </p:nvPicPr>
        <p:blipFill>
          <a:blip r:embed="rId3"/>
          <a:srcRect l="32400" t="15777" r="33124" b="15079"/>
          <a:stretch/>
        </p:blipFill>
        <p:spPr>
          <a:xfrm>
            <a:off x="9211455" y="1755722"/>
            <a:ext cx="2230582" cy="2982464"/>
          </a:xfrm>
          <a:prstGeom prst="rect">
            <a:avLst/>
          </a:prstGeom>
        </p:spPr>
      </p:pic>
      <p:sp>
        <p:nvSpPr>
          <p:cNvPr id="5" name="TextBox 4">
            <a:extLst>
              <a:ext uri="{FF2B5EF4-FFF2-40B4-BE49-F238E27FC236}">
                <a16:creationId xmlns:a16="http://schemas.microsoft.com/office/drawing/2014/main" id="{D1522B27-61F3-913D-1E4D-03482E6E0AB9}"/>
              </a:ext>
            </a:extLst>
          </p:cNvPr>
          <p:cNvSpPr txBox="1"/>
          <p:nvPr/>
        </p:nvSpPr>
        <p:spPr>
          <a:xfrm>
            <a:off x="345957" y="1050284"/>
            <a:ext cx="7909709" cy="2308324"/>
          </a:xfrm>
          <a:prstGeom prst="rect">
            <a:avLst/>
          </a:prstGeom>
          <a:noFill/>
        </p:spPr>
        <p:txBody>
          <a:bodyPr wrap="square" rtlCol="0">
            <a:spAutoFit/>
          </a:bodyPr>
          <a:lstStyle/>
          <a:p>
            <a:endParaRPr lang="en-US"/>
          </a:p>
          <a:p>
            <a:r>
              <a:rPr lang="en-US" i="1"/>
              <a:t>‘In many of the schools……, teachers have developed effective strategies to engage pupils in the learning and assessment process and develop their independence and motivation when improving their work. </a:t>
            </a:r>
            <a:r>
              <a:rPr lang="en-US" i="1">
                <a:solidFill>
                  <a:srgbClr val="0070C0"/>
                </a:solidFill>
              </a:rPr>
              <a:t>These teachers use their professional judgment to decide when best to share or co-construct learning intentions and success criteria with pupils.</a:t>
            </a:r>
            <a:r>
              <a:rPr lang="en-US" i="1"/>
              <a:t> They use </a:t>
            </a:r>
            <a:r>
              <a:rPr lang="en-US" i="1">
                <a:solidFill>
                  <a:srgbClr val="FF0000"/>
                </a:solidFill>
              </a:rPr>
              <a:t>constructive, focused feedback</a:t>
            </a:r>
            <a:r>
              <a:rPr lang="en-US" i="1"/>
              <a:t>, both during lessons and over time and ensuring that pupils have regular </a:t>
            </a:r>
            <a:r>
              <a:rPr lang="en-US" i="1">
                <a:solidFill>
                  <a:srgbClr val="FF0000"/>
                </a:solidFill>
              </a:rPr>
              <a:t>opportunities to respond to feedback to deepen their learning.’</a:t>
            </a:r>
            <a:endParaRPr lang="en-GB" i="1">
              <a:solidFill>
                <a:srgbClr val="FF0000"/>
              </a:solidFill>
            </a:endParaRPr>
          </a:p>
        </p:txBody>
      </p:sp>
      <p:sp>
        <p:nvSpPr>
          <p:cNvPr id="3" name="TextBox 2">
            <a:extLst>
              <a:ext uri="{FF2B5EF4-FFF2-40B4-BE49-F238E27FC236}">
                <a16:creationId xmlns:a16="http://schemas.microsoft.com/office/drawing/2014/main" id="{50B846EA-2FF6-3136-560D-F3A7686FBFD8}"/>
              </a:ext>
            </a:extLst>
          </p:cNvPr>
          <p:cNvSpPr txBox="1"/>
          <p:nvPr/>
        </p:nvSpPr>
        <p:spPr>
          <a:xfrm>
            <a:off x="345957" y="3429000"/>
            <a:ext cx="7909709" cy="1754326"/>
          </a:xfrm>
          <a:prstGeom prst="rect">
            <a:avLst/>
          </a:prstGeom>
          <a:noFill/>
        </p:spPr>
        <p:txBody>
          <a:bodyPr wrap="square" rtlCol="0">
            <a:spAutoFit/>
          </a:bodyPr>
          <a:lstStyle/>
          <a:p>
            <a:endParaRPr lang="en-US"/>
          </a:p>
          <a:p>
            <a:r>
              <a:rPr lang="en-US" i="1"/>
              <a:t>‘In the most effective schools, we saw teachers and leaders thinking carefully about </a:t>
            </a:r>
            <a:r>
              <a:rPr lang="en-US" i="1">
                <a:solidFill>
                  <a:srgbClr val="7030A0"/>
                </a:solidFill>
              </a:rPr>
              <a:t>the role of peer and self-assessment and how it can be used more beneficially to support learning</a:t>
            </a:r>
            <a:r>
              <a:rPr lang="en-US" i="1"/>
              <a:t>. Where it is done well, teachers build in regular opportunities to support pupils in developing their skills in evaluating their own and other’s learning progressively’. </a:t>
            </a:r>
            <a:endParaRPr lang="en-GB" i="1"/>
          </a:p>
        </p:txBody>
      </p:sp>
    </p:spTree>
    <p:extLst>
      <p:ext uri="{BB962C8B-B14F-4D97-AF65-F5344CB8AC3E}">
        <p14:creationId xmlns:p14="http://schemas.microsoft.com/office/powerpoint/2010/main" val="29028399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78388-C1AC-A648-FAD8-DE2D2CB57EE8}"/>
              </a:ext>
            </a:extLst>
          </p:cNvPr>
          <p:cNvSpPr>
            <a:spLocks noGrp="1"/>
          </p:cNvSpPr>
          <p:nvPr>
            <p:ph type="title"/>
          </p:nvPr>
        </p:nvSpPr>
        <p:spPr>
          <a:xfrm>
            <a:off x="358219" y="365125"/>
            <a:ext cx="11881593" cy="1325563"/>
          </a:xfrm>
        </p:spPr>
        <p:txBody>
          <a:bodyPr/>
          <a:lstStyle/>
          <a:p>
            <a:r>
              <a:rPr lang="en-GB" err="1"/>
              <a:t>Crynodeb</a:t>
            </a:r>
            <a:r>
              <a:rPr lang="en-GB"/>
              <a:t> </a:t>
            </a:r>
            <a:r>
              <a:rPr lang="en-GB" err="1"/>
              <a:t>gweithredol</a:t>
            </a:r>
            <a:r>
              <a:rPr lang="en-GB"/>
              <a:t>/</a:t>
            </a:r>
            <a:r>
              <a:rPr lang="en-GB">
                <a:solidFill>
                  <a:srgbClr val="0070C0"/>
                </a:solidFill>
              </a:rPr>
              <a:t>Executive summary</a:t>
            </a:r>
            <a:r>
              <a:rPr lang="en-GB"/>
              <a:t> (td/</a:t>
            </a:r>
            <a:r>
              <a:rPr lang="en-GB" err="1">
                <a:solidFill>
                  <a:srgbClr val="0070C0"/>
                </a:solidFill>
              </a:rPr>
              <a:t>pg</a:t>
            </a:r>
            <a:r>
              <a:rPr lang="en-GB"/>
              <a:t> 1)</a:t>
            </a:r>
          </a:p>
        </p:txBody>
      </p:sp>
      <p:sp>
        <p:nvSpPr>
          <p:cNvPr id="5" name="TextBox 4">
            <a:extLst>
              <a:ext uri="{FF2B5EF4-FFF2-40B4-BE49-F238E27FC236}">
                <a16:creationId xmlns:a16="http://schemas.microsoft.com/office/drawing/2014/main" id="{D1522B27-61F3-913D-1E4D-03482E6E0AB9}"/>
              </a:ext>
            </a:extLst>
          </p:cNvPr>
          <p:cNvSpPr txBox="1"/>
          <p:nvPr/>
        </p:nvSpPr>
        <p:spPr>
          <a:xfrm>
            <a:off x="351934" y="1564261"/>
            <a:ext cx="7909709" cy="2585323"/>
          </a:xfrm>
          <a:prstGeom prst="rect">
            <a:avLst/>
          </a:prstGeom>
          <a:noFill/>
        </p:spPr>
        <p:txBody>
          <a:bodyPr wrap="square" rtlCol="0">
            <a:spAutoFit/>
          </a:bodyPr>
          <a:lstStyle/>
          <a:p>
            <a:endParaRPr lang="en-US"/>
          </a:p>
          <a:p>
            <a:r>
              <a:rPr lang="en-US" i="1"/>
              <a:t>‘</a:t>
            </a:r>
            <a:r>
              <a:rPr lang="en-GB" i="1"/>
              <a:t>Mae </a:t>
            </a:r>
            <a:r>
              <a:rPr lang="en-GB" i="1" err="1"/>
              <a:t>athrawon</a:t>
            </a:r>
            <a:r>
              <a:rPr lang="en-GB" i="1"/>
              <a:t> </a:t>
            </a:r>
            <a:r>
              <a:rPr lang="en-GB" i="1" err="1"/>
              <a:t>yn</a:t>
            </a:r>
            <a:r>
              <a:rPr lang="en-GB" i="1"/>
              <a:t> </a:t>
            </a:r>
            <a:r>
              <a:rPr lang="en-GB" i="1" err="1"/>
              <a:t>cynllunio’n</a:t>
            </a:r>
            <a:r>
              <a:rPr lang="en-GB" i="1"/>
              <a:t> </a:t>
            </a:r>
            <a:r>
              <a:rPr lang="en-GB" i="1" err="1"/>
              <a:t>ofalus</a:t>
            </a:r>
            <a:r>
              <a:rPr lang="en-GB" i="1"/>
              <a:t> </a:t>
            </a:r>
            <a:r>
              <a:rPr lang="en-GB" i="1" err="1"/>
              <a:t>argyfer</a:t>
            </a:r>
            <a:r>
              <a:rPr lang="en-GB" i="1"/>
              <a:t> </a:t>
            </a:r>
            <a:r>
              <a:rPr lang="en-GB" i="1" err="1"/>
              <a:t>cyfleoedd</a:t>
            </a:r>
            <a:r>
              <a:rPr lang="en-GB" i="1"/>
              <a:t> </a:t>
            </a:r>
            <a:r>
              <a:rPr lang="en-GB" i="1" err="1"/>
              <a:t>sy’n</a:t>
            </a:r>
            <a:r>
              <a:rPr lang="en-GB" i="1"/>
              <a:t> </a:t>
            </a:r>
            <a:r>
              <a:rPr lang="en-GB" i="1" err="1"/>
              <a:t>eu</a:t>
            </a:r>
            <a:r>
              <a:rPr lang="en-GB" i="1"/>
              <a:t> </a:t>
            </a:r>
            <a:r>
              <a:rPr lang="en-GB" i="1" err="1"/>
              <a:t>helpu</a:t>
            </a:r>
            <a:r>
              <a:rPr lang="en-GB" i="1"/>
              <a:t> </a:t>
            </a:r>
            <a:r>
              <a:rPr lang="en-GB" i="1" err="1"/>
              <a:t>i</a:t>
            </a:r>
            <a:r>
              <a:rPr lang="en-GB" i="1"/>
              <a:t> nodi pa mor </a:t>
            </a:r>
            <a:r>
              <a:rPr lang="en-GB" i="1" err="1"/>
              <a:t>dda</a:t>
            </a:r>
            <a:r>
              <a:rPr lang="en-GB" i="1"/>
              <a:t> y </a:t>
            </a:r>
            <a:r>
              <a:rPr lang="en-GB" i="1" err="1"/>
              <a:t>mae</a:t>
            </a:r>
            <a:r>
              <a:rPr lang="en-GB" i="1"/>
              <a:t> </a:t>
            </a:r>
            <a:r>
              <a:rPr lang="en-GB" i="1" err="1"/>
              <a:t>disgyblion</a:t>
            </a:r>
            <a:r>
              <a:rPr lang="en-GB" i="1"/>
              <a:t> </a:t>
            </a:r>
            <a:r>
              <a:rPr lang="en-GB" i="1" err="1"/>
              <a:t>wedi</a:t>
            </a:r>
            <a:r>
              <a:rPr lang="en-GB" i="1"/>
              <a:t> </a:t>
            </a:r>
            <a:r>
              <a:rPr lang="en-GB" i="1" err="1"/>
              <a:t>deall</a:t>
            </a:r>
            <a:r>
              <a:rPr lang="en-GB" i="1"/>
              <a:t> </a:t>
            </a:r>
            <a:r>
              <a:rPr lang="en-GB" i="1" err="1"/>
              <a:t>neu’ngallu</a:t>
            </a:r>
            <a:r>
              <a:rPr lang="en-GB" i="1"/>
              <a:t> </a:t>
            </a:r>
            <a:r>
              <a:rPr lang="en-GB" i="1" err="1"/>
              <a:t>cymhwyso</a:t>
            </a:r>
            <a:r>
              <a:rPr lang="en-GB" i="1"/>
              <a:t> </a:t>
            </a:r>
            <a:r>
              <a:rPr lang="en-GB" i="1" err="1"/>
              <a:t>gwybodaeth</a:t>
            </a:r>
            <a:r>
              <a:rPr lang="en-GB" i="1"/>
              <a:t> a </a:t>
            </a:r>
            <a:r>
              <a:rPr lang="en-GB" i="1" err="1"/>
              <a:t>medrau</a:t>
            </a:r>
            <a:r>
              <a:rPr lang="en-GB" i="1"/>
              <a:t> a </a:t>
            </a:r>
            <a:r>
              <a:rPr lang="en-GB" i="1" err="1"/>
              <a:t>ddysgwyd</a:t>
            </a:r>
            <a:r>
              <a:rPr lang="en-GB" i="1"/>
              <a:t>. Yn yr </a:t>
            </a:r>
            <a:r>
              <a:rPr lang="en-GB" i="1" err="1"/>
              <a:t>ystafelloedd</a:t>
            </a:r>
            <a:r>
              <a:rPr lang="en-GB" i="1"/>
              <a:t> </a:t>
            </a:r>
            <a:r>
              <a:rPr lang="en-GB" i="1" err="1"/>
              <a:t>dosbarth</a:t>
            </a:r>
            <a:r>
              <a:rPr lang="en-GB" i="1"/>
              <a:t> </a:t>
            </a:r>
            <a:r>
              <a:rPr lang="en-GB" i="1" err="1"/>
              <a:t>hyn,mae</a:t>
            </a:r>
            <a:r>
              <a:rPr lang="en-GB" i="1"/>
              <a:t> </a:t>
            </a:r>
            <a:r>
              <a:rPr lang="en-GB" i="1" err="1"/>
              <a:t>athrawon</a:t>
            </a:r>
            <a:r>
              <a:rPr lang="en-GB" i="1"/>
              <a:t> </a:t>
            </a:r>
            <a:r>
              <a:rPr lang="en-GB" i="1" err="1"/>
              <a:t>yn</a:t>
            </a:r>
            <a:r>
              <a:rPr lang="en-GB" i="1"/>
              <a:t> </a:t>
            </a:r>
            <a:r>
              <a:rPr lang="en-GB" i="1" err="1"/>
              <a:t>defnyddio</a:t>
            </a:r>
            <a:r>
              <a:rPr lang="en-GB" i="1"/>
              <a:t> </a:t>
            </a:r>
            <a:r>
              <a:rPr lang="en-GB" i="1" err="1"/>
              <a:t>arferion</a:t>
            </a:r>
            <a:r>
              <a:rPr lang="en-GB" i="1"/>
              <a:t> </a:t>
            </a:r>
            <a:r>
              <a:rPr lang="en-GB" i="1" err="1"/>
              <a:t>asesu</a:t>
            </a:r>
            <a:r>
              <a:rPr lang="en-GB" i="1"/>
              <a:t> </a:t>
            </a:r>
            <a:r>
              <a:rPr lang="en-GB" i="1" err="1"/>
              <a:t>i</a:t>
            </a:r>
            <a:r>
              <a:rPr lang="en-GB" i="1"/>
              <a:t> </a:t>
            </a:r>
            <a:r>
              <a:rPr lang="en-GB" i="1" err="1"/>
              <a:t>gasglu</a:t>
            </a:r>
            <a:r>
              <a:rPr lang="en-GB" i="1"/>
              <a:t> </a:t>
            </a:r>
            <a:r>
              <a:rPr lang="en-GB" i="1" err="1"/>
              <a:t>amrywiaeth</a:t>
            </a:r>
            <a:r>
              <a:rPr lang="en-GB" i="1"/>
              <a:t> o </a:t>
            </a:r>
            <a:r>
              <a:rPr lang="en-GB" i="1" err="1"/>
              <a:t>wybodaeth</a:t>
            </a:r>
            <a:r>
              <a:rPr lang="en-GB" i="1"/>
              <a:t> </a:t>
            </a:r>
            <a:r>
              <a:rPr lang="en-GB" i="1" err="1"/>
              <a:t>ynbarhaus</a:t>
            </a:r>
            <a:r>
              <a:rPr lang="en-GB" i="1"/>
              <a:t> am </a:t>
            </a:r>
            <a:r>
              <a:rPr lang="en-GB" i="1" err="1"/>
              <a:t>ddysgu</a:t>
            </a:r>
            <a:r>
              <a:rPr lang="en-GB" i="1"/>
              <a:t> </a:t>
            </a:r>
            <a:r>
              <a:rPr lang="en-GB" i="1" err="1"/>
              <a:t>disgyblion</a:t>
            </a:r>
            <a:r>
              <a:rPr lang="en-GB" i="1"/>
              <a:t>, a </a:t>
            </a:r>
            <a:r>
              <a:rPr lang="en-GB" i="1" err="1"/>
              <a:t>gwneud</a:t>
            </a:r>
            <a:r>
              <a:rPr lang="en-GB" i="1"/>
              <a:t> </a:t>
            </a:r>
            <a:r>
              <a:rPr lang="en-GB" i="1" err="1"/>
              <a:t>penderfyniadau</a:t>
            </a:r>
            <a:r>
              <a:rPr lang="en-GB" i="1"/>
              <a:t> </a:t>
            </a:r>
            <a:r>
              <a:rPr lang="en-GB" i="1" err="1"/>
              <a:t>gwybodus</a:t>
            </a:r>
            <a:r>
              <a:rPr lang="en-GB" i="1"/>
              <a:t> am </a:t>
            </a:r>
            <a:r>
              <a:rPr lang="en-GB" i="1" err="1"/>
              <a:t>gynnydd</a:t>
            </a:r>
            <a:r>
              <a:rPr lang="en-GB" i="1"/>
              <a:t>. </a:t>
            </a:r>
            <a:r>
              <a:rPr lang="en-GB" i="1" err="1">
                <a:solidFill>
                  <a:schemeClr val="accent2"/>
                </a:solidFill>
              </a:rPr>
              <a:t>Defnyddiant</a:t>
            </a:r>
            <a:r>
              <a:rPr lang="en-GB" i="1">
                <a:solidFill>
                  <a:schemeClr val="accent2"/>
                </a:solidFill>
              </a:rPr>
              <a:t> </a:t>
            </a:r>
            <a:r>
              <a:rPr lang="en-GB" i="1" err="1">
                <a:solidFill>
                  <a:schemeClr val="accent2"/>
                </a:solidFill>
              </a:rPr>
              <a:t>holi</a:t>
            </a:r>
            <a:r>
              <a:rPr lang="en-GB" i="1">
                <a:solidFill>
                  <a:schemeClr val="accent2"/>
                </a:solidFill>
              </a:rPr>
              <a:t> </a:t>
            </a:r>
            <a:r>
              <a:rPr lang="en-GB" i="1" err="1">
                <a:solidFill>
                  <a:schemeClr val="accent2"/>
                </a:solidFill>
              </a:rPr>
              <a:t>yn</a:t>
            </a:r>
            <a:r>
              <a:rPr lang="en-GB" i="1">
                <a:solidFill>
                  <a:schemeClr val="accent2"/>
                </a:solidFill>
              </a:rPr>
              <a:t> </a:t>
            </a:r>
            <a:r>
              <a:rPr lang="en-GB" i="1" err="1">
                <a:solidFill>
                  <a:schemeClr val="accent2"/>
                </a:solidFill>
              </a:rPr>
              <a:t>fedrus</a:t>
            </a:r>
            <a:r>
              <a:rPr lang="en-GB" i="1">
                <a:solidFill>
                  <a:schemeClr val="accent2"/>
                </a:solidFill>
              </a:rPr>
              <a:t> </a:t>
            </a:r>
            <a:r>
              <a:rPr lang="en-GB" i="1" err="1">
                <a:solidFill>
                  <a:schemeClr val="accent2"/>
                </a:solidFill>
              </a:rPr>
              <a:t>i</a:t>
            </a:r>
            <a:r>
              <a:rPr lang="en-GB" i="1">
                <a:solidFill>
                  <a:schemeClr val="accent2"/>
                </a:solidFill>
              </a:rPr>
              <a:t> </a:t>
            </a:r>
            <a:r>
              <a:rPr lang="en-GB" i="1" err="1">
                <a:solidFill>
                  <a:schemeClr val="accent2"/>
                </a:solidFill>
              </a:rPr>
              <a:t>brocio</a:t>
            </a:r>
            <a:r>
              <a:rPr lang="en-GB" i="1">
                <a:solidFill>
                  <a:schemeClr val="accent2"/>
                </a:solidFill>
              </a:rPr>
              <a:t> </a:t>
            </a:r>
            <a:r>
              <a:rPr lang="en-GB" i="1" err="1">
                <a:solidFill>
                  <a:schemeClr val="accent2"/>
                </a:solidFill>
              </a:rPr>
              <a:t>dealltwriaeth</a:t>
            </a:r>
            <a:r>
              <a:rPr lang="en-GB" i="1">
                <a:solidFill>
                  <a:srgbClr val="0070C0"/>
                </a:solidFill>
              </a:rPr>
              <a:t>,</a:t>
            </a:r>
            <a:r>
              <a:rPr lang="en-GB" i="1"/>
              <a:t> </a:t>
            </a:r>
            <a:r>
              <a:rPr lang="en-GB" i="1" err="1"/>
              <a:t>gweithio</a:t>
            </a:r>
            <a:r>
              <a:rPr lang="en-GB" i="1"/>
              <a:t> </a:t>
            </a:r>
            <a:r>
              <a:rPr lang="en-GB" i="1" err="1"/>
              <a:t>gyda</a:t>
            </a:r>
            <a:r>
              <a:rPr lang="en-GB" i="1"/>
              <a:t> </a:t>
            </a:r>
            <a:r>
              <a:rPr lang="en-GB" i="1" err="1"/>
              <a:t>grwpiau</a:t>
            </a:r>
            <a:r>
              <a:rPr lang="en-GB" i="1"/>
              <a:t> </a:t>
            </a:r>
            <a:r>
              <a:rPr lang="en-GB" i="1" err="1"/>
              <a:t>llai</a:t>
            </a:r>
            <a:r>
              <a:rPr lang="en-GB" i="1"/>
              <a:t> </a:t>
            </a:r>
            <a:r>
              <a:rPr lang="en-GB" i="1" err="1"/>
              <a:t>acunigolion</a:t>
            </a:r>
            <a:r>
              <a:rPr lang="en-GB" i="1"/>
              <a:t> </a:t>
            </a:r>
            <a:r>
              <a:rPr lang="en-GB" i="1" err="1"/>
              <a:t>i</a:t>
            </a:r>
            <a:r>
              <a:rPr lang="en-GB" i="1"/>
              <a:t> </a:t>
            </a:r>
            <a:r>
              <a:rPr lang="en-GB" i="1" err="1"/>
              <a:t>drafod</a:t>
            </a:r>
            <a:r>
              <a:rPr lang="en-GB" i="1"/>
              <a:t> </a:t>
            </a:r>
            <a:r>
              <a:rPr lang="en-GB" i="1" err="1"/>
              <a:t>eu</a:t>
            </a:r>
            <a:r>
              <a:rPr lang="en-GB" i="1"/>
              <a:t> </a:t>
            </a:r>
            <a:r>
              <a:rPr lang="en-GB" i="1" err="1"/>
              <a:t>gwaith</a:t>
            </a:r>
            <a:r>
              <a:rPr lang="en-GB" i="1"/>
              <a:t> a nodi </a:t>
            </a:r>
            <a:r>
              <a:rPr lang="en-GB" i="1" err="1"/>
              <a:t>camdybiaethau</a:t>
            </a:r>
            <a:r>
              <a:rPr lang="en-GB" i="1"/>
              <a:t>. Yn yr </a:t>
            </a:r>
            <a:r>
              <a:rPr lang="en-GB" i="1" err="1"/>
              <a:t>achosion</a:t>
            </a:r>
            <a:r>
              <a:rPr lang="en-GB" i="1"/>
              <a:t> </a:t>
            </a:r>
            <a:r>
              <a:rPr lang="en-GB" i="1" err="1"/>
              <a:t>gorau,defnyddiant</a:t>
            </a:r>
            <a:r>
              <a:rPr lang="en-GB" i="1"/>
              <a:t> y </a:t>
            </a:r>
            <a:r>
              <a:rPr lang="en-GB" i="1" err="1"/>
              <a:t>wybodaeth</a:t>
            </a:r>
            <a:r>
              <a:rPr lang="en-GB" i="1"/>
              <a:t> hon </a:t>
            </a:r>
            <a:r>
              <a:rPr lang="en-GB" i="1" err="1"/>
              <a:t>i</a:t>
            </a:r>
            <a:r>
              <a:rPr lang="en-GB" i="1"/>
              <a:t> </a:t>
            </a:r>
            <a:r>
              <a:rPr lang="en-GB" i="1" err="1"/>
              <a:t>ymateb</a:t>
            </a:r>
            <a:r>
              <a:rPr lang="en-GB" i="1"/>
              <a:t> </a:t>
            </a:r>
            <a:r>
              <a:rPr lang="en-GB" i="1" err="1"/>
              <a:t>i</a:t>
            </a:r>
            <a:r>
              <a:rPr lang="en-GB" i="1"/>
              <a:t> </a:t>
            </a:r>
            <a:r>
              <a:rPr lang="en-GB" i="1" err="1"/>
              <a:t>ddisgyblion</a:t>
            </a:r>
            <a:r>
              <a:rPr lang="en-GB" i="1"/>
              <a:t> ‘</a:t>
            </a:r>
            <a:r>
              <a:rPr lang="en-GB" i="1" err="1"/>
              <a:t>ar</a:t>
            </a:r>
            <a:r>
              <a:rPr lang="en-GB" i="1"/>
              <a:t> y </a:t>
            </a:r>
            <a:r>
              <a:rPr lang="en-GB" i="1" err="1"/>
              <a:t>pryd</a:t>
            </a:r>
            <a:r>
              <a:rPr lang="en-GB" i="1"/>
              <a:t>’ a </a:t>
            </a:r>
            <a:r>
              <a:rPr lang="en-GB" i="1" err="1"/>
              <a:t>dylanwadu</a:t>
            </a:r>
            <a:r>
              <a:rPr lang="en-GB" i="1"/>
              <a:t> </a:t>
            </a:r>
            <a:r>
              <a:rPr lang="en-GB" i="1" err="1"/>
              <a:t>ar</a:t>
            </a:r>
            <a:r>
              <a:rPr lang="en-GB" i="1"/>
              <a:t> </a:t>
            </a:r>
            <a:r>
              <a:rPr lang="en-GB" i="1" err="1"/>
              <a:t>ycamau</a:t>
            </a:r>
            <a:r>
              <a:rPr lang="en-GB" i="1"/>
              <a:t> </a:t>
            </a:r>
            <a:r>
              <a:rPr lang="en-GB" i="1" err="1"/>
              <a:t>nesaf</a:t>
            </a:r>
            <a:r>
              <a:rPr lang="en-GB" i="1"/>
              <a:t> </a:t>
            </a:r>
            <a:r>
              <a:rPr lang="en-GB" i="1" err="1"/>
              <a:t>mewn</a:t>
            </a:r>
            <a:r>
              <a:rPr lang="en-GB" i="1"/>
              <a:t> </a:t>
            </a:r>
            <a:r>
              <a:rPr lang="en-GB" i="1" err="1"/>
              <a:t>addysgu</a:t>
            </a:r>
            <a:r>
              <a:rPr lang="en-GB" i="1"/>
              <a:t>’.</a:t>
            </a:r>
          </a:p>
        </p:txBody>
      </p:sp>
      <p:pic>
        <p:nvPicPr>
          <p:cNvPr id="3" name="Content Placeholder 8">
            <a:extLst>
              <a:ext uri="{FF2B5EF4-FFF2-40B4-BE49-F238E27FC236}">
                <a16:creationId xmlns:a16="http://schemas.microsoft.com/office/drawing/2014/main" id="{E15B24F5-3AB2-5096-C1ED-B9F4A633BA51}"/>
              </a:ext>
            </a:extLst>
          </p:cNvPr>
          <p:cNvPicPr>
            <a:picLocks noChangeAspect="1"/>
          </p:cNvPicPr>
          <p:nvPr/>
        </p:nvPicPr>
        <p:blipFill>
          <a:blip r:embed="rId3"/>
          <a:srcRect l="34803" t="27398" r="35241" b="13723"/>
          <a:stretch/>
        </p:blipFill>
        <p:spPr>
          <a:xfrm>
            <a:off x="9005496" y="2087761"/>
            <a:ext cx="2230582" cy="2922832"/>
          </a:xfrm>
          <a:prstGeom prst="rect">
            <a:avLst/>
          </a:prstGeom>
        </p:spPr>
      </p:pic>
    </p:spTree>
    <p:extLst>
      <p:ext uri="{BB962C8B-B14F-4D97-AF65-F5344CB8AC3E}">
        <p14:creationId xmlns:p14="http://schemas.microsoft.com/office/powerpoint/2010/main" val="33858578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1522B27-61F3-913D-1E4D-03482E6E0AB9}"/>
              </a:ext>
            </a:extLst>
          </p:cNvPr>
          <p:cNvSpPr txBox="1"/>
          <p:nvPr/>
        </p:nvSpPr>
        <p:spPr>
          <a:xfrm>
            <a:off x="345957" y="1050284"/>
            <a:ext cx="9078937" cy="2308324"/>
          </a:xfrm>
          <a:prstGeom prst="rect">
            <a:avLst/>
          </a:prstGeom>
          <a:noFill/>
        </p:spPr>
        <p:txBody>
          <a:bodyPr wrap="square" rtlCol="0">
            <a:spAutoFit/>
          </a:bodyPr>
          <a:lstStyle/>
          <a:p>
            <a:endParaRPr lang="en-US"/>
          </a:p>
          <a:p>
            <a:r>
              <a:rPr lang="en-US" i="1"/>
              <a:t>‘</a:t>
            </a:r>
            <a:r>
              <a:rPr lang="en-US" i="1" err="1"/>
              <a:t>Mewn</a:t>
            </a:r>
            <a:r>
              <a:rPr lang="en-US" i="1"/>
              <a:t> </a:t>
            </a:r>
            <a:r>
              <a:rPr lang="en-US" i="1" err="1"/>
              <a:t>llawer</a:t>
            </a:r>
            <a:r>
              <a:rPr lang="en-US" i="1"/>
              <a:t> </a:t>
            </a:r>
            <a:r>
              <a:rPr lang="en-US" i="1" err="1"/>
              <a:t>o’r</a:t>
            </a:r>
            <a:r>
              <a:rPr lang="en-US" i="1"/>
              <a:t> </a:t>
            </a:r>
            <a:r>
              <a:rPr lang="en-US" i="1" err="1"/>
              <a:t>ysgolion</a:t>
            </a:r>
            <a:r>
              <a:rPr lang="en-US" i="1"/>
              <a:t>…., </a:t>
            </a:r>
            <a:r>
              <a:rPr lang="en-US" i="1" err="1"/>
              <a:t>mae</a:t>
            </a:r>
            <a:r>
              <a:rPr lang="en-US" i="1"/>
              <a:t> </a:t>
            </a:r>
            <a:r>
              <a:rPr lang="en-US" i="1" err="1"/>
              <a:t>athrawon</a:t>
            </a:r>
            <a:r>
              <a:rPr lang="en-US" i="1"/>
              <a:t> </a:t>
            </a:r>
            <a:r>
              <a:rPr lang="en-US" i="1" err="1"/>
              <a:t>wedi</a:t>
            </a:r>
            <a:r>
              <a:rPr lang="en-US" i="1"/>
              <a:t> </a:t>
            </a:r>
            <a:r>
              <a:rPr lang="en-US" i="1" err="1"/>
              <a:t>datblygustrategaethau</a:t>
            </a:r>
            <a:r>
              <a:rPr lang="en-US" i="1"/>
              <a:t> </a:t>
            </a:r>
            <a:r>
              <a:rPr lang="en-US" i="1" err="1"/>
              <a:t>effeithiol</a:t>
            </a:r>
            <a:r>
              <a:rPr lang="en-US" i="1"/>
              <a:t> </a:t>
            </a:r>
            <a:r>
              <a:rPr lang="en-US" i="1" err="1"/>
              <a:t>i</a:t>
            </a:r>
            <a:r>
              <a:rPr lang="en-US" i="1"/>
              <a:t> </a:t>
            </a:r>
            <a:r>
              <a:rPr lang="en-US" i="1" err="1"/>
              <a:t>gynnwys</a:t>
            </a:r>
            <a:r>
              <a:rPr lang="en-US" i="1"/>
              <a:t> </a:t>
            </a:r>
            <a:r>
              <a:rPr lang="en-US" i="1" err="1"/>
              <a:t>disgyblion</a:t>
            </a:r>
            <a:r>
              <a:rPr lang="en-US" i="1"/>
              <a:t> </a:t>
            </a:r>
            <a:r>
              <a:rPr lang="en-US" i="1" err="1"/>
              <a:t>yn</a:t>
            </a:r>
            <a:r>
              <a:rPr lang="en-US" i="1"/>
              <a:t> y broses </a:t>
            </a:r>
            <a:r>
              <a:rPr lang="en-US" i="1" err="1"/>
              <a:t>ddysgu</a:t>
            </a:r>
            <a:r>
              <a:rPr lang="en-US" i="1"/>
              <a:t> ac </a:t>
            </a:r>
            <a:r>
              <a:rPr lang="en-US" i="1" err="1"/>
              <a:t>asesu</a:t>
            </a:r>
            <a:r>
              <a:rPr lang="en-US" i="1"/>
              <a:t>, </a:t>
            </a:r>
            <a:r>
              <a:rPr lang="en-US" i="1" err="1"/>
              <a:t>adatblygu</a:t>
            </a:r>
            <a:r>
              <a:rPr lang="en-US" i="1"/>
              <a:t> </a:t>
            </a:r>
            <a:r>
              <a:rPr lang="en-US" i="1" err="1"/>
              <a:t>eu</a:t>
            </a:r>
            <a:r>
              <a:rPr lang="en-US" i="1"/>
              <a:t> </a:t>
            </a:r>
            <a:r>
              <a:rPr lang="en-US" i="1" err="1"/>
              <a:t>hannibyniaeth</a:t>
            </a:r>
            <a:r>
              <a:rPr lang="en-US" i="1"/>
              <a:t> </a:t>
            </a:r>
            <a:r>
              <a:rPr lang="en-US" i="1" err="1"/>
              <a:t>a’u</a:t>
            </a:r>
            <a:r>
              <a:rPr lang="en-US" i="1"/>
              <a:t> </a:t>
            </a:r>
            <a:r>
              <a:rPr lang="en-US" i="1" err="1"/>
              <a:t>cymhelliant</a:t>
            </a:r>
            <a:r>
              <a:rPr lang="en-US" i="1"/>
              <a:t> </a:t>
            </a:r>
            <a:r>
              <a:rPr lang="en-US" i="1" err="1"/>
              <a:t>wrth</a:t>
            </a:r>
            <a:r>
              <a:rPr lang="en-US" i="1"/>
              <a:t> </a:t>
            </a:r>
            <a:r>
              <a:rPr lang="en-US" i="1" err="1"/>
              <a:t>wella’u</a:t>
            </a:r>
            <a:r>
              <a:rPr lang="en-US" i="1"/>
              <a:t> </a:t>
            </a:r>
            <a:r>
              <a:rPr lang="en-US" i="1" err="1"/>
              <a:t>gwaith</a:t>
            </a:r>
            <a:r>
              <a:rPr lang="en-US" i="1"/>
              <a:t>. </a:t>
            </a:r>
            <a:r>
              <a:rPr lang="en-US" i="1" err="1">
                <a:solidFill>
                  <a:srgbClr val="0070C0"/>
                </a:solidFill>
              </a:rPr>
              <a:t>Mae’r</a:t>
            </a:r>
            <a:r>
              <a:rPr lang="en-US" i="1">
                <a:solidFill>
                  <a:srgbClr val="0070C0"/>
                </a:solidFill>
              </a:rPr>
              <a:t> </a:t>
            </a:r>
            <a:r>
              <a:rPr lang="en-US" i="1" err="1">
                <a:solidFill>
                  <a:srgbClr val="0070C0"/>
                </a:solidFill>
              </a:rPr>
              <a:t>athrawon</a:t>
            </a:r>
            <a:r>
              <a:rPr lang="en-US" i="1">
                <a:solidFill>
                  <a:srgbClr val="0070C0"/>
                </a:solidFill>
              </a:rPr>
              <a:t> </a:t>
            </a:r>
            <a:r>
              <a:rPr lang="en-US" i="1" err="1">
                <a:solidFill>
                  <a:srgbClr val="0070C0"/>
                </a:solidFill>
              </a:rPr>
              <a:t>yn</a:t>
            </a:r>
            <a:r>
              <a:rPr lang="en-US" i="1">
                <a:solidFill>
                  <a:srgbClr val="0070C0"/>
                </a:solidFill>
              </a:rPr>
              <a:t> </a:t>
            </a:r>
            <a:r>
              <a:rPr lang="en-US" i="1" err="1">
                <a:solidFill>
                  <a:srgbClr val="0070C0"/>
                </a:solidFill>
              </a:rPr>
              <a:t>defnyddio</a:t>
            </a:r>
            <a:r>
              <a:rPr lang="en-US" i="1">
                <a:solidFill>
                  <a:srgbClr val="0070C0"/>
                </a:solidFill>
              </a:rPr>
              <a:t> </a:t>
            </a:r>
            <a:r>
              <a:rPr lang="en-US" i="1" err="1">
                <a:solidFill>
                  <a:srgbClr val="0070C0"/>
                </a:solidFill>
              </a:rPr>
              <a:t>eu</a:t>
            </a:r>
            <a:r>
              <a:rPr lang="en-US" i="1">
                <a:solidFill>
                  <a:srgbClr val="0070C0"/>
                </a:solidFill>
              </a:rPr>
              <a:t> </a:t>
            </a:r>
            <a:r>
              <a:rPr lang="en-US" i="1" err="1">
                <a:solidFill>
                  <a:srgbClr val="0070C0"/>
                </a:solidFill>
              </a:rPr>
              <a:t>crebwyll</a:t>
            </a:r>
            <a:r>
              <a:rPr lang="en-US" i="1">
                <a:solidFill>
                  <a:srgbClr val="0070C0"/>
                </a:solidFill>
              </a:rPr>
              <a:t> </a:t>
            </a:r>
            <a:r>
              <a:rPr lang="en-US" i="1" err="1">
                <a:solidFill>
                  <a:srgbClr val="0070C0"/>
                </a:solidFill>
              </a:rPr>
              <a:t>proffesiynol</a:t>
            </a:r>
            <a:r>
              <a:rPr lang="en-US" i="1">
                <a:solidFill>
                  <a:srgbClr val="0070C0"/>
                </a:solidFill>
              </a:rPr>
              <a:t> </a:t>
            </a:r>
            <a:r>
              <a:rPr lang="en-US" i="1" err="1">
                <a:solidFill>
                  <a:srgbClr val="0070C0"/>
                </a:solidFill>
              </a:rPr>
              <a:t>i</a:t>
            </a:r>
            <a:r>
              <a:rPr lang="en-US" i="1">
                <a:solidFill>
                  <a:srgbClr val="0070C0"/>
                </a:solidFill>
              </a:rPr>
              <a:t> </a:t>
            </a:r>
            <a:r>
              <a:rPr lang="en-US" i="1" err="1">
                <a:solidFill>
                  <a:srgbClr val="0070C0"/>
                </a:solidFill>
              </a:rPr>
              <a:t>benderfynu</a:t>
            </a:r>
            <a:r>
              <a:rPr lang="en-US" i="1">
                <a:solidFill>
                  <a:srgbClr val="0070C0"/>
                </a:solidFill>
              </a:rPr>
              <a:t> </a:t>
            </a:r>
            <a:r>
              <a:rPr lang="en-US" i="1" err="1">
                <a:solidFill>
                  <a:srgbClr val="0070C0"/>
                </a:solidFill>
              </a:rPr>
              <a:t>pryd</a:t>
            </a:r>
            <a:r>
              <a:rPr lang="en-US" i="1">
                <a:solidFill>
                  <a:srgbClr val="0070C0"/>
                </a:solidFill>
              </a:rPr>
              <a:t> </a:t>
            </a:r>
            <a:r>
              <a:rPr lang="en-US" i="1" err="1">
                <a:solidFill>
                  <a:srgbClr val="0070C0"/>
                </a:solidFill>
              </a:rPr>
              <a:t>orau</a:t>
            </a:r>
            <a:r>
              <a:rPr lang="en-US" i="1">
                <a:solidFill>
                  <a:srgbClr val="0070C0"/>
                </a:solidFill>
              </a:rPr>
              <a:t> </a:t>
            </a:r>
            <a:r>
              <a:rPr lang="en-US" i="1" err="1">
                <a:solidFill>
                  <a:srgbClr val="0070C0"/>
                </a:solidFill>
              </a:rPr>
              <a:t>i</a:t>
            </a:r>
            <a:r>
              <a:rPr lang="en-US" i="1">
                <a:solidFill>
                  <a:srgbClr val="0070C0"/>
                </a:solidFill>
              </a:rPr>
              <a:t> </a:t>
            </a:r>
            <a:r>
              <a:rPr lang="en-US" i="1" err="1">
                <a:solidFill>
                  <a:srgbClr val="0070C0"/>
                </a:solidFill>
              </a:rPr>
              <a:t>rannu</a:t>
            </a:r>
            <a:r>
              <a:rPr lang="en-US" i="1">
                <a:solidFill>
                  <a:srgbClr val="0070C0"/>
                </a:solidFill>
              </a:rPr>
              <a:t> neu </a:t>
            </a:r>
            <a:r>
              <a:rPr lang="en-US" i="1" err="1">
                <a:solidFill>
                  <a:srgbClr val="0070C0"/>
                </a:solidFill>
              </a:rPr>
              <a:t>gyd-greubwriadau</a:t>
            </a:r>
            <a:r>
              <a:rPr lang="en-US" i="1">
                <a:solidFill>
                  <a:srgbClr val="0070C0"/>
                </a:solidFill>
              </a:rPr>
              <a:t> </a:t>
            </a:r>
            <a:r>
              <a:rPr lang="en-US" i="1" err="1">
                <a:solidFill>
                  <a:srgbClr val="0070C0"/>
                </a:solidFill>
              </a:rPr>
              <a:t>dysgu</a:t>
            </a:r>
            <a:r>
              <a:rPr lang="en-US" i="1">
                <a:solidFill>
                  <a:srgbClr val="0070C0"/>
                </a:solidFill>
              </a:rPr>
              <a:t> a </a:t>
            </a:r>
            <a:r>
              <a:rPr lang="en-US" i="1" err="1">
                <a:solidFill>
                  <a:srgbClr val="0070C0"/>
                </a:solidFill>
              </a:rPr>
              <a:t>meini</a:t>
            </a:r>
            <a:r>
              <a:rPr lang="en-US" i="1">
                <a:solidFill>
                  <a:srgbClr val="0070C0"/>
                </a:solidFill>
              </a:rPr>
              <a:t> </a:t>
            </a:r>
            <a:r>
              <a:rPr lang="en-US" i="1" err="1">
                <a:solidFill>
                  <a:srgbClr val="0070C0"/>
                </a:solidFill>
              </a:rPr>
              <a:t>prawf</a:t>
            </a:r>
            <a:r>
              <a:rPr lang="en-US" i="1">
                <a:solidFill>
                  <a:srgbClr val="0070C0"/>
                </a:solidFill>
              </a:rPr>
              <a:t> </a:t>
            </a:r>
            <a:r>
              <a:rPr lang="en-US" i="1" err="1">
                <a:solidFill>
                  <a:srgbClr val="0070C0"/>
                </a:solidFill>
              </a:rPr>
              <a:t>llwyddiant</a:t>
            </a:r>
            <a:r>
              <a:rPr lang="en-US" i="1">
                <a:solidFill>
                  <a:srgbClr val="0070C0"/>
                </a:solidFill>
              </a:rPr>
              <a:t> </a:t>
            </a:r>
            <a:r>
              <a:rPr lang="en-US" i="1" err="1">
                <a:solidFill>
                  <a:srgbClr val="0070C0"/>
                </a:solidFill>
              </a:rPr>
              <a:t>gyda</a:t>
            </a:r>
            <a:r>
              <a:rPr lang="en-US" i="1">
                <a:solidFill>
                  <a:srgbClr val="0070C0"/>
                </a:solidFill>
              </a:rPr>
              <a:t> </a:t>
            </a:r>
            <a:r>
              <a:rPr lang="en-US" i="1" err="1">
                <a:solidFill>
                  <a:srgbClr val="0070C0"/>
                </a:solidFill>
              </a:rPr>
              <a:t>disgyblion</a:t>
            </a:r>
            <a:r>
              <a:rPr lang="en-US" i="1"/>
              <a:t>. </a:t>
            </a:r>
            <a:r>
              <a:rPr lang="en-US" i="1" err="1"/>
              <a:t>Maent</a:t>
            </a:r>
            <a:r>
              <a:rPr lang="en-US" i="1"/>
              <a:t> </a:t>
            </a:r>
            <a:r>
              <a:rPr lang="en-US" i="1" err="1"/>
              <a:t>yn</a:t>
            </a:r>
            <a:r>
              <a:rPr lang="en-US" i="1"/>
              <a:t> </a:t>
            </a:r>
            <a:r>
              <a:rPr lang="en-US" i="1" err="1"/>
              <a:t>darparuenghreifftiau</a:t>
            </a:r>
            <a:r>
              <a:rPr lang="en-US" i="1"/>
              <a:t> da o </a:t>
            </a:r>
            <a:r>
              <a:rPr lang="en-US" i="1" err="1"/>
              <a:t>ddysgu</a:t>
            </a:r>
            <a:r>
              <a:rPr lang="en-US" i="1"/>
              <a:t>, </a:t>
            </a:r>
            <a:r>
              <a:rPr lang="en-US" i="1" err="1"/>
              <a:t>sy’n</a:t>
            </a:r>
            <a:r>
              <a:rPr lang="en-US" i="1"/>
              <a:t> </a:t>
            </a:r>
            <a:r>
              <a:rPr lang="en-US" i="1" err="1"/>
              <a:t>helpu</a:t>
            </a:r>
            <a:r>
              <a:rPr lang="en-US" i="1"/>
              <a:t> </a:t>
            </a:r>
            <a:r>
              <a:rPr lang="en-US" i="1" err="1"/>
              <a:t>disgyblion</a:t>
            </a:r>
            <a:r>
              <a:rPr lang="en-US" i="1"/>
              <a:t> </a:t>
            </a:r>
            <a:r>
              <a:rPr lang="en-US" i="1" err="1"/>
              <a:t>i</a:t>
            </a:r>
            <a:r>
              <a:rPr lang="en-US" i="1"/>
              <a:t> </a:t>
            </a:r>
            <a:r>
              <a:rPr lang="en-US" i="1" err="1"/>
              <a:t>ddeall</a:t>
            </a:r>
            <a:r>
              <a:rPr lang="en-US" i="1"/>
              <a:t> yr </a:t>
            </a:r>
            <a:r>
              <a:rPr lang="en-US" i="1" err="1"/>
              <a:t>hyn</a:t>
            </a:r>
            <a:r>
              <a:rPr lang="en-US" i="1"/>
              <a:t> y </a:t>
            </a:r>
            <a:r>
              <a:rPr lang="en-US" i="1" err="1"/>
              <a:t>maent</a:t>
            </a:r>
            <a:r>
              <a:rPr lang="en-US" i="1"/>
              <a:t> </a:t>
            </a:r>
            <a:r>
              <a:rPr lang="en-US" i="1" err="1"/>
              <a:t>yn</a:t>
            </a:r>
            <a:r>
              <a:rPr lang="en-US" i="1"/>
              <a:t> </a:t>
            </a:r>
            <a:r>
              <a:rPr lang="en-US" i="1" err="1"/>
              <a:t>gweithiotuag</a:t>
            </a:r>
            <a:r>
              <a:rPr lang="en-US" i="1"/>
              <a:t> </a:t>
            </a:r>
            <a:r>
              <a:rPr lang="en-US" i="1" err="1"/>
              <a:t>ato</a:t>
            </a:r>
            <a:r>
              <a:rPr lang="en-US" i="1"/>
              <a:t>, a </a:t>
            </a:r>
            <a:r>
              <a:rPr lang="en-US" i="1" err="1"/>
              <a:t>sut</a:t>
            </a:r>
            <a:r>
              <a:rPr lang="en-US" i="1"/>
              <a:t> </a:t>
            </a:r>
            <a:r>
              <a:rPr lang="en-US" i="1" err="1"/>
              <a:t>i</a:t>
            </a:r>
            <a:r>
              <a:rPr lang="en-US" i="1"/>
              <a:t> </a:t>
            </a:r>
            <a:r>
              <a:rPr lang="en-US" i="1" err="1"/>
              <a:t>lwyddo</a:t>
            </a:r>
            <a:r>
              <a:rPr lang="en-US" i="1"/>
              <a:t>. </a:t>
            </a:r>
            <a:r>
              <a:rPr lang="en-US" i="1" err="1"/>
              <a:t>Defnyddiant</a:t>
            </a:r>
            <a:r>
              <a:rPr lang="en-US" i="1"/>
              <a:t> </a:t>
            </a:r>
            <a:r>
              <a:rPr lang="en-US" i="1" err="1">
                <a:solidFill>
                  <a:srgbClr val="FF0000"/>
                </a:solidFill>
              </a:rPr>
              <a:t>adborth</a:t>
            </a:r>
            <a:r>
              <a:rPr lang="en-US" i="1">
                <a:solidFill>
                  <a:srgbClr val="FF0000"/>
                </a:solidFill>
              </a:rPr>
              <a:t> </a:t>
            </a:r>
            <a:r>
              <a:rPr lang="en-US" i="1" err="1">
                <a:solidFill>
                  <a:srgbClr val="FF0000"/>
                </a:solidFill>
              </a:rPr>
              <a:t>adeiladol</a:t>
            </a:r>
            <a:r>
              <a:rPr lang="en-US" i="1"/>
              <a:t>, </a:t>
            </a:r>
            <a:r>
              <a:rPr lang="en-US" i="1" err="1">
                <a:solidFill>
                  <a:srgbClr val="FF0000"/>
                </a:solidFill>
              </a:rPr>
              <a:t>ffocysedig</a:t>
            </a:r>
            <a:r>
              <a:rPr lang="en-US" i="1"/>
              <a:t>, </a:t>
            </a:r>
            <a:r>
              <a:rPr lang="en-US" i="1" err="1"/>
              <a:t>yn</a:t>
            </a:r>
            <a:r>
              <a:rPr lang="en-US" i="1"/>
              <a:t> </a:t>
            </a:r>
            <a:r>
              <a:rPr lang="en-US" i="1" err="1"/>
              <a:t>ystod</a:t>
            </a:r>
            <a:r>
              <a:rPr lang="en-US" i="1"/>
              <a:t> </a:t>
            </a:r>
            <a:r>
              <a:rPr lang="en-US" i="1" err="1"/>
              <a:t>gwersi</a:t>
            </a:r>
            <a:r>
              <a:rPr lang="en-US" i="1"/>
              <a:t> </a:t>
            </a:r>
            <a:r>
              <a:rPr lang="en-US" i="1" err="1"/>
              <a:t>athros</a:t>
            </a:r>
            <a:r>
              <a:rPr lang="en-US" i="1"/>
              <a:t> </a:t>
            </a:r>
            <a:r>
              <a:rPr lang="en-US" i="1" err="1"/>
              <a:t>gyfnod</a:t>
            </a:r>
            <a:r>
              <a:rPr lang="en-US" i="1"/>
              <a:t>, </a:t>
            </a:r>
            <a:r>
              <a:rPr lang="en-US" i="1" err="1"/>
              <a:t>gan</a:t>
            </a:r>
            <a:r>
              <a:rPr lang="en-US" i="1"/>
              <a:t> </a:t>
            </a:r>
            <a:r>
              <a:rPr lang="en-US" i="1" err="1"/>
              <a:t>sicrhau</a:t>
            </a:r>
            <a:r>
              <a:rPr lang="en-US" i="1"/>
              <a:t> bod </a:t>
            </a:r>
            <a:r>
              <a:rPr lang="en-US" i="1" err="1"/>
              <a:t>disgyblion</a:t>
            </a:r>
            <a:r>
              <a:rPr lang="en-US" i="1"/>
              <a:t> </a:t>
            </a:r>
            <a:r>
              <a:rPr lang="en-US" i="1" err="1"/>
              <a:t>yn</a:t>
            </a:r>
            <a:r>
              <a:rPr lang="en-US" i="1"/>
              <a:t> </a:t>
            </a:r>
            <a:r>
              <a:rPr lang="en-US" i="1" err="1"/>
              <a:t>cael</a:t>
            </a:r>
            <a:r>
              <a:rPr lang="en-US" i="1"/>
              <a:t> </a:t>
            </a:r>
            <a:r>
              <a:rPr lang="en-US" i="1" err="1">
                <a:solidFill>
                  <a:srgbClr val="FF0000"/>
                </a:solidFill>
              </a:rPr>
              <a:t>cyfleoedd</a:t>
            </a:r>
            <a:r>
              <a:rPr lang="en-US" i="1">
                <a:solidFill>
                  <a:srgbClr val="FF0000"/>
                </a:solidFill>
              </a:rPr>
              <a:t> </a:t>
            </a:r>
            <a:r>
              <a:rPr lang="en-US" i="1" err="1">
                <a:solidFill>
                  <a:srgbClr val="FF0000"/>
                </a:solidFill>
              </a:rPr>
              <a:t>rheolaidd</a:t>
            </a:r>
            <a:r>
              <a:rPr lang="en-US" i="1">
                <a:solidFill>
                  <a:srgbClr val="FF0000"/>
                </a:solidFill>
              </a:rPr>
              <a:t> </a:t>
            </a:r>
            <a:r>
              <a:rPr lang="en-US" i="1" err="1">
                <a:solidFill>
                  <a:srgbClr val="FF0000"/>
                </a:solidFill>
              </a:rPr>
              <a:t>i</a:t>
            </a:r>
            <a:r>
              <a:rPr lang="en-US" i="1">
                <a:solidFill>
                  <a:srgbClr val="FF0000"/>
                </a:solidFill>
              </a:rPr>
              <a:t> </a:t>
            </a:r>
            <a:r>
              <a:rPr lang="en-US" i="1" err="1">
                <a:solidFill>
                  <a:srgbClr val="FF0000"/>
                </a:solidFill>
              </a:rPr>
              <a:t>ymateb</a:t>
            </a:r>
            <a:r>
              <a:rPr lang="en-US" i="1">
                <a:solidFill>
                  <a:srgbClr val="FF0000"/>
                </a:solidFill>
              </a:rPr>
              <a:t> </a:t>
            </a:r>
            <a:r>
              <a:rPr lang="en-US" i="1" err="1">
                <a:solidFill>
                  <a:srgbClr val="FF0000"/>
                </a:solidFill>
              </a:rPr>
              <a:t>iadborth</a:t>
            </a:r>
            <a:r>
              <a:rPr lang="en-US" i="1">
                <a:solidFill>
                  <a:srgbClr val="FF0000"/>
                </a:solidFill>
              </a:rPr>
              <a:t> </a:t>
            </a:r>
            <a:r>
              <a:rPr lang="en-US" i="1" err="1">
                <a:solidFill>
                  <a:srgbClr val="FF0000"/>
                </a:solidFill>
              </a:rPr>
              <a:t>i</a:t>
            </a:r>
            <a:r>
              <a:rPr lang="en-US" i="1">
                <a:solidFill>
                  <a:srgbClr val="FF0000"/>
                </a:solidFill>
              </a:rPr>
              <a:t> </a:t>
            </a:r>
            <a:r>
              <a:rPr lang="en-US" i="1" err="1">
                <a:solidFill>
                  <a:srgbClr val="FF0000"/>
                </a:solidFill>
              </a:rPr>
              <a:t>ddyfnhau</a:t>
            </a:r>
            <a:r>
              <a:rPr lang="en-US" i="1">
                <a:solidFill>
                  <a:srgbClr val="FF0000"/>
                </a:solidFill>
              </a:rPr>
              <a:t> </a:t>
            </a:r>
            <a:r>
              <a:rPr lang="en-US" i="1" err="1">
                <a:solidFill>
                  <a:srgbClr val="FF0000"/>
                </a:solidFill>
              </a:rPr>
              <a:t>eu</a:t>
            </a:r>
            <a:r>
              <a:rPr lang="en-US" i="1">
                <a:solidFill>
                  <a:srgbClr val="FF0000"/>
                </a:solidFill>
              </a:rPr>
              <a:t> </a:t>
            </a:r>
            <a:r>
              <a:rPr lang="en-US" i="1" err="1">
                <a:solidFill>
                  <a:srgbClr val="FF0000"/>
                </a:solidFill>
              </a:rPr>
              <a:t>dysgu</a:t>
            </a:r>
            <a:endParaRPr lang="en-GB" i="1">
              <a:solidFill>
                <a:srgbClr val="FF0000"/>
              </a:solidFill>
            </a:endParaRPr>
          </a:p>
        </p:txBody>
      </p:sp>
      <p:sp>
        <p:nvSpPr>
          <p:cNvPr id="3" name="TextBox 2">
            <a:extLst>
              <a:ext uri="{FF2B5EF4-FFF2-40B4-BE49-F238E27FC236}">
                <a16:creationId xmlns:a16="http://schemas.microsoft.com/office/drawing/2014/main" id="{50B846EA-2FF6-3136-560D-F3A7686FBFD8}"/>
              </a:ext>
            </a:extLst>
          </p:cNvPr>
          <p:cNvSpPr txBox="1"/>
          <p:nvPr/>
        </p:nvSpPr>
        <p:spPr>
          <a:xfrm>
            <a:off x="345957" y="3429000"/>
            <a:ext cx="9007219" cy="1477328"/>
          </a:xfrm>
          <a:prstGeom prst="rect">
            <a:avLst/>
          </a:prstGeom>
          <a:noFill/>
        </p:spPr>
        <p:txBody>
          <a:bodyPr wrap="square" rtlCol="0">
            <a:spAutoFit/>
          </a:bodyPr>
          <a:lstStyle/>
          <a:p>
            <a:endParaRPr lang="en-US"/>
          </a:p>
          <a:p>
            <a:r>
              <a:rPr lang="en-US" i="1"/>
              <a:t>‘Yn yr </a:t>
            </a:r>
            <a:r>
              <a:rPr lang="en-US" i="1" err="1"/>
              <a:t>ysgolion</a:t>
            </a:r>
            <a:r>
              <a:rPr lang="en-US" i="1"/>
              <a:t> </a:t>
            </a:r>
            <a:r>
              <a:rPr lang="en-US" i="1" err="1"/>
              <a:t>mwyaf</a:t>
            </a:r>
            <a:r>
              <a:rPr lang="en-US" i="1"/>
              <a:t> </a:t>
            </a:r>
            <a:r>
              <a:rPr lang="en-US" i="1" err="1"/>
              <a:t>effeithiol</a:t>
            </a:r>
            <a:r>
              <a:rPr lang="en-US" i="1"/>
              <a:t>, </a:t>
            </a:r>
            <a:r>
              <a:rPr lang="en-US" i="1" err="1"/>
              <a:t>gwelsom</a:t>
            </a:r>
            <a:r>
              <a:rPr lang="en-US" i="1"/>
              <a:t> </a:t>
            </a:r>
            <a:r>
              <a:rPr lang="en-US" i="1" err="1"/>
              <a:t>athrawon</a:t>
            </a:r>
            <a:r>
              <a:rPr lang="en-US" i="1"/>
              <a:t> ac </a:t>
            </a:r>
            <a:r>
              <a:rPr lang="en-US" i="1" err="1"/>
              <a:t>arweinwyr</a:t>
            </a:r>
            <a:r>
              <a:rPr lang="en-US" i="1"/>
              <a:t> </a:t>
            </a:r>
            <a:r>
              <a:rPr lang="en-US" i="1" err="1"/>
              <a:t>yn</a:t>
            </a:r>
            <a:r>
              <a:rPr lang="en-US" i="1"/>
              <a:t> </a:t>
            </a:r>
            <a:r>
              <a:rPr lang="en-US" i="1" err="1"/>
              <a:t>meddwl</a:t>
            </a:r>
            <a:r>
              <a:rPr lang="en-US" i="1"/>
              <a:t> </a:t>
            </a:r>
            <a:r>
              <a:rPr lang="en-US" i="1" err="1"/>
              <a:t>ynofalus</a:t>
            </a:r>
            <a:r>
              <a:rPr lang="en-US" i="1"/>
              <a:t> </a:t>
            </a:r>
            <a:r>
              <a:rPr lang="en-US" i="1">
                <a:solidFill>
                  <a:srgbClr val="7030A0"/>
                </a:solidFill>
              </a:rPr>
              <a:t>am </a:t>
            </a:r>
            <a:r>
              <a:rPr lang="en-US" i="1" err="1">
                <a:solidFill>
                  <a:srgbClr val="7030A0"/>
                </a:solidFill>
              </a:rPr>
              <a:t>rôl</a:t>
            </a:r>
            <a:r>
              <a:rPr lang="en-US" i="1">
                <a:solidFill>
                  <a:srgbClr val="7030A0"/>
                </a:solidFill>
              </a:rPr>
              <a:t> </a:t>
            </a:r>
            <a:r>
              <a:rPr lang="en-US" i="1" err="1">
                <a:solidFill>
                  <a:srgbClr val="7030A0"/>
                </a:solidFill>
              </a:rPr>
              <a:t>asesu</a:t>
            </a:r>
            <a:r>
              <a:rPr lang="en-US" i="1">
                <a:solidFill>
                  <a:srgbClr val="7030A0"/>
                </a:solidFill>
              </a:rPr>
              <a:t> </a:t>
            </a:r>
            <a:r>
              <a:rPr lang="en-US" i="1" err="1">
                <a:solidFill>
                  <a:srgbClr val="7030A0"/>
                </a:solidFill>
              </a:rPr>
              <a:t>cyfoedion</a:t>
            </a:r>
            <a:r>
              <a:rPr lang="en-US" i="1">
                <a:solidFill>
                  <a:srgbClr val="7030A0"/>
                </a:solidFill>
              </a:rPr>
              <a:t> a </a:t>
            </a:r>
            <a:r>
              <a:rPr lang="en-US" i="1" err="1">
                <a:solidFill>
                  <a:srgbClr val="7030A0"/>
                </a:solidFill>
              </a:rPr>
              <a:t>hunanasesu</a:t>
            </a:r>
            <a:r>
              <a:rPr lang="en-US" i="1">
                <a:solidFill>
                  <a:srgbClr val="7030A0"/>
                </a:solidFill>
              </a:rPr>
              <a:t>, a </a:t>
            </a:r>
            <a:r>
              <a:rPr lang="en-US" i="1" err="1">
                <a:solidFill>
                  <a:srgbClr val="7030A0"/>
                </a:solidFill>
              </a:rPr>
              <a:t>sut</a:t>
            </a:r>
            <a:r>
              <a:rPr lang="en-US" i="1">
                <a:solidFill>
                  <a:srgbClr val="7030A0"/>
                </a:solidFill>
              </a:rPr>
              <a:t> y </a:t>
            </a:r>
            <a:r>
              <a:rPr lang="en-US" i="1" err="1">
                <a:solidFill>
                  <a:srgbClr val="7030A0"/>
                </a:solidFill>
              </a:rPr>
              <a:t>gellir</a:t>
            </a:r>
            <a:r>
              <a:rPr lang="en-US" i="1">
                <a:solidFill>
                  <a:srgbClr val="7030A0"/>
                </a:solidFill>
              </a:rPr>
              <a:t> </a:t>
            </a:r>
            <a:r>
              <a:rPr lang="en-US" i="1" err="1">
                <a:solidFill>
                  <a:srgbClr val="7030A0"/>
                </a:solidFill>
              </a:rPr>
              <a:t>ei</a:t>
            </a:r>
            <a:r>
              <a:rPr lang="en-US" i="1">
                <a:solidFill>
                  <a:srgbClr val="7030A0"/>
                </a:solidFill>
              </a:rPr>
              <a:t> </a:t>
            </a:r>
            <a:r>
              <a:rPr lang="en-US" i="1" err="1">
                <a:solidFill>
                  <a:srgbClr val="7030A0"/>
                </a:solidFill>
              </a:rPr>
              <a:t>ddefnyddio’n</a:t>
            </a:r>
            <a:r>
              <a:rPr lang="en-US" i="1">
                <a:solidFill>
                  <a:srgbClr val="7030A0"/>
                </a:solidFill>
              </a:rPr>
              <a:t> </a:t>
            </a:r>
            <a:r>
              <a:rPr lang="en-US" i="1" err="1">
                <a:solidFill>
                  <a:srgbClr val="7030A0"/>
                </a:solidFill>
              </a:rPr>
              <a:t>fwybuddiol</a:t>
            </a:r>
            <a:r>
              <a:rPr lang="en-US" i="1">
                <a:solidFill>
                  <a:srgbClr val="7030A0"/>
                </a:solidFill>
              </a:rPr>
              <a:t> </a:t>
            </a:r>
            <a:r>
              <a:rPr lang="en-US" i="1" err="1">
                <a:solidFill>
                  <a:srgbClr val="7030A0"/>
                </a:solidFill>
              </a:rPr>
              <a:t>i</a:t>
            </a:r>
            <a:r>
              <a:rPr lang="en-US" i="1">
                <a:solidFill>
                  <a:srgbClr val="7030A0"/>
                </a:solidFill>
              </a:rPr>
              <a:t> </a:t>
            </a:r>
            <a:r>
              <a:rPr lang="en-US" i="1" err="1">
                <a:solidFill>
                  <a:srgbClr val="7030A0"/>
                </a:solidFill>
              </a:rPr>
              <a:t>gefnogi</a:t>
            </a:r>
            <a:r>
              <a:rPr lang="en-US" i="1">
                <a:solidFill>
                  <a:srgbClr val="7030A0"/>
                </a:solidFill>
              </a:rPr>
              <a:t> </a:t>
            </a:r>
            <a:r>
              <a:rPr lang="en-US" i="1" err="1">
                <a:solidFill>
                  <a:srgbClr val="7030A0"/>
                </a:solidFill>
              </a:rPr>
              <a:t>dysgu</a:t>
            </a:r>
            <a:r>
              <a:rPr lang="en-US" i="1"/>
              <a:t>. </a:t>
            </a:r>
            <a:r>
              <a:rPr lang="en-US" i="1" err="1"/>
              <a:t>Lle</a:t>
            </a:r>
            <a:r>
              <a:rPr lang="en-US" i="1"/>
              <a:t> </a:t>
            </a:r>
            <a:r>
              <a:rPr lang="en-US" i="1" err="1"/>
              <a:t>gwneir</a:t>
            </a:r>
            <a:r>
              <a:rPr lang="en-US" i="1"/>
              <a:t> </a:t>
            </a:r>
            <a:r>
              <a:rPr lang="en-US" i="1" err="1"/>
              <a:t>hyn</a:t>
            </a:r>
            <a:r>
              <a:rPr lang="en-US" i="1"/>
              <a:t> </a:t>
            </a:r>
            <a:r>
              <a:rPr lang="en-US" i="1" err="1"/>
              <a:t>yn</a:t>
            </a:r>
            <a:r>
              <a:rPr lang="en-US" i="1"/>
              <a:t> </a:t>
            </a:r>
            <a:r>
              <a:rPr lang="en-US" i="1" err="1"/>
              <a:t>dda</a:t>
            </a:r>
            <a:r>
              <a:rPr lang="en-US" i="1"/>
              <a:t>, </a:t>
            </a:r>
            <a:r>
              <a:rPr lang="en-US" i="1" err="1"/>
              <a:t>mae</a:t>
            </a:r>
            <a:r>
              <a:rPr lang="en-US" i="1"/>
              <a:t> </a:t>
            </a:r>
            <a:r>
              <a:rPr lang="en-US" i="1" err="1"/>
              <a:t>athrawon</a:t>
            </a:r>
            <a:r>
              <a:rPr lang="en-US" i="1"/>
              <a:t> </a:t>
            </a:r>
            <a:r>
              <a:rPr lang="en-US" i="1" err="1"/>
              <a:t>yn</a:t>
            </a:r>
            <a:r>
              <a:rPr lang="en-US" i="1"/>
              <a:t> </a:t>
            </a:r>
            <a:r>
              <a:rPr lang="en-US" i="1" err="1"/>
              <a:t>cyflwyno</a:t>
            </a:r>
            <a:r>
              <a:rPr lang="en-US" i="1"/>
              <a:t> </a:t>
            </a:r>
            <a:r>
              <a:rPr lang="en-US" i="1" err="1"/>
              <a:t>cyfleoeddrheolaidd</a:t>
            </a:r>
            <a:r>
              <a:rPr lang="en-US" i="1"/>
              <a:t> </a:t>
            </a:r>
            <a:r>
              <a:rPr lang="en-US" i="1" err="1"/>
              <a:t>i</a:t>
            </a:r>
            <a:r>
              <a:rPr lang="en-US" i="1"/>
              <a:t> </a:t>
            </a:r>
            <a:r>
              <a:rPr lang="en-US" i="1" err="1"/>
              <a:t>gynorthwyo</a:t>
            </a:r>
            <a:r>
              <a:rPr lang="en-US" i="1"/>
              <a:t> </a:t>
            </a:r>
            <a:r>
              <a:rPr lang="en-US" i="1" err="1"/>
              <a:t>disgyblion</a:t>
            </a:r>
            <a:r>
              <a:rPr lang="en-US" i="1"/>
              <a:t> </a:t>
            </a:r>
            <a:r>
              <a:rPr lang="en-US" i="1" err="1"/>
              <a:t>i</a:t>
            </a:r>
            <a:r>
              <a:rPr lang="en-US" i="1"/>
              <a:t> </a:t>
            </a:r>
            <a:r>
              <a:rPr lang="en-US" i="1" err="1"/>
              <a:t>ddatblygu</a:t>
            </a:r>
            <a:r>
              <a:rPr lang="en-US" i="1"/>
              <a:t> </a:t>
            </a:r>
            <a:r>
              <a:rPr lang="en-US" i="1" err="1"/>
              <a:t>eu</a:t>
            </a:r>
            <a:r>
              <a:rPr lang="en-US" i="1"/>
              <a:t> </a:t>
            </a:r>
            <a:r>
              <a:rPr lang="en-US" i="1" err="1"/>
              <a:t>medrau</a:t>
            </a:r>
            <a:r>
              <a:rPr lang="en-US" i="1"/>
              <a:t> </a:t>
            </a:r>
            <a:r>
              <a:rPr lang="en-US" i="1" err="1"/>
              <a:t>mewn</a:t>
            </a:r>
            <a:r>
              <a:rPr lang="en-US" i="1"/>
              <a:t> </a:t>
            </a:r>
            <a:r>
              <a:rPr lang="en-US" i="1" err="1"/>
              <a:t>gwerthuso</a:t>
            </a:r>
            <a:r>
              <a:rPr lang="en-US" i="1"/>
              <a:t> </a:t>
            </a:r>
            <a:r>
              <a:rPr lang="en-US" i="1" err="1"/>
              <a:t>eu</a:t>
            </a:r>
            <a:r>
              <a:rPr lang="en-US" i="1"/>
              <a:t> </a:t>
            </a:r>
            <a:r>
              <a:rPr lang="en-US" i="1" err="1"/>
              <a:t>dysgueu</a:t>
            </a:r>
            <a:r>
              <a:rPr lang="en-US" i="1"/>
              <a:t> </a:t>
            </a:r>
            <a:r>
              <a:rPr lang="en-US" i="1" err="1"/>
              <a:t>hunain</a:t>
            </a:r>
            <a:r>
              <a:rPr lang="en-US" i="1"/>
              <a:t> a </a:t>
            </a:r>
            <a:r>
              <a:rPr lang="en-US" i="1" err="1"/>
              <a:t>dysgu</a:t>
            </a:r>
            <a:r>
              <a:rPr lang="en-US" i="1"/>
              <a:t> </a:t>
            </a:r>
            <a:r>
              <a:rPr lang="en-US" i="1" err="1"/>
              <a:t>disgyblion</a:t>
            </a:r>
            <a:r>
              <a:rPr lang="en-US" i="1"/>
              <a:t> </a:t>
            </a:r>
            <a:r>
              <a:rPr lang="en-US" i="1" err="1"/>
              <a:t>eraill</a:t>
            </a:r>
            <a:r>
              <a:rPr lang="en-US" i="1"/>
              <a:t> </a:t>
            </a:r>
            <a:r>
              <a:rPr lang="en-US" i="1" err="1"/>
              <a:t>yn</a:t>
            </a:r>
            <a:r>
              <a:rPr lang="en-US" i="1"/>
              <a:t> </a:t>
            </a:r>
            <a:r>
              <a:rPr lang="en-US" i="1" err="1"/>
              <a:t>raddol</a:t>
            </a:r>
            <a:r>
              <a:rPr lang="en-US" i="1"/>
              <a:t>.</a:t>
            </a:r>
            <a:endParaRPr lang="en-GB" i="1"/>
          </a:p>
        </p:txBody>
      </p:sp>
      <p:pic>
        <p:nvPicPr>
          <p:cNvPr id="2" name="Content Placeholder 8">
            <a:extLst>
              <a:ext uri="{FF2B5EF4-FFF2-40B4-BE49-F238E27FC236}">
                <a16:creationId xmlns:a16="http://schemas.microsoft.com/office/drawing/2014/main" id="{CE2262DE-EEAB-32EA-C9D2-8207DE8F9DF8}"/>
              </a:ext>
            </a:extLst>
          </p:cNvPr>
          <p:cNvPicPr>
            <a:picLocks noChangeAspect="1"/>
          </p:cNvPicPr>
          <p:nvPr/>
        </p:nvPicPr>
        <p:blipFill>
          <a:blip r:embed="rId3"/>
          <a:srcRect l="34803" t="27398" r="35241" b="13723"/>
          <a:stretch/>
        </p:blipFill>
        <p:spPr>
          <a:xfrm>
            <a:off x="9740602" y="1383331"/>
            <a:ext cx="2230582" cy="2922832"/>
          </a:xfrm>
          <a:prstGeom prst="rect">
            <a:avLst/>
          </a:prstGeom>
        </p:spPr>
      </p:pic>
    </p:spTree>
    <p:extLst>
      <p:ext uri="{BB962C8B-B14F-4D97-AF65-F5344CB8AC3E}">
        <p14:creationId xmlns:p14="http://schemas.microsoft.com/office/powerpoint/2010/main" val="29640241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35151-F3A7-DA99-355D-5C4292F05EFC}"/>
              </a:ext>
            </a:extLst>
          </p:cNvPr>
          <p:cNvSpPr>
            <a:spLocks noGrp="1"/>
          </p:cNvSpPr>
          <p:nvPr>
            <p:ph type="title"/>
          </p:nvPr>
        </p:nvSpPr>
        <p:spPr/>
        <p:txBody>
          <a:bodyPr/>
          <a:lstStyle/>
          <a:p>
            <a:r>
              <a:rPr lang="en-GB" b="1">
                <a:ea typeface="Calibri Light"/>
                <a:cs typeface="Calibri Light"/>
              </a:rPr>
              <a:t>Egwyddorion </a:t>
            </a:r>
            <a:r>
              <a:rPr lang="en-GB" b="1" err="1">
                <a:ea typeface="Calibri Light"/>
                <a:cs typeface="Calibri Light"/>
              </a:rPr>
              <a:t>asesu</a:t>
            </a:r>
            <a:r>
              <a:rPr lang="en-GB" b="1">
                <a:ea typeface="Calibri Light"/>
                <a:cs typeface="Calibri Light"/>
              </a:rPr>
              <a:t> </a:t>
            </a:r>
            <a:r>
              <a:rPr lang="en-GB" b="1" err="1">
                <a:ea typeface="Calibri Light"/>
                <a:cs typeface="Calibri Light"/>
              </a:rPr>
              <a:t>ar</a:t>
            </a:r>
            <a:r>
              <a:rPr lang="en-GB" b="1">
                <a:ea typeface="Calibri Light"/>
                <a:cs typeface="Calibri Light"/>
              </a:rPr>
              <a:t> </a:t>
            </a:r>
            <a:r>
              <a:rPr lang="en-GB" b="1" err="1">
                <a:ea typeface="Calibri Light"/>
                <a:cs typeface="Calibri Light"/>
              </a:rPr>
              <a:t>gyfer</a:t>
            </a:r>
            <a:r>
              <a:rPr lang="en-GB" b="1">
                <a:ea typeface="Calibri Light"/>
                <a:cs typeface="Calibri Light"/>
              </a:rPr>
              <a:t> </a:t>
            </a:r>
            <a:r>
              <a:rPr lang="en-GB" b="1" err="1">
                <a:ea typeface="Calibri Light"/>
                <a:cs typeface="Calibri Light"/>
              </a:rPr>
              <a:t>dysgu</a:t>
            </a:r>
            <a:br>
              <a:rPr lang="en-GB" b="1">
                <a:ea typeface="Calibri Light"/>
                <a:cs typeface="Calibri Light"/>
              </a:rPr>
            </a:br>
            <a:r>
              <a:rPr lang="en-GB" b="1">
                <a:solidFill>
                  <a:schemeClr val="accent1"/>
                </a:solidFill>
                <a:ea typeface="Calibri Light"/>
                <a:cs typeface="Calibri Light"/>
              </a:rPr>
              <a:t>Assessment for learning principles</a:t>
            </a:r>
          </a:p>
        </p:txBody>
      </p:sp>
      <p:sp>
        <p:nvSpPr>
          <p:cNvPr id="3" name="Content Placeholder 2">
            <a:extLst>
              <a:ext uri="{FF2B5EF4-FFF2-40B4-BE49-F238E27FC236}">
                <a16:creationId xmlns:a16="http://schemas.microsoft.com/office/drawing/2014/main" id="{BD7E46C0-F067-77F4-32AD-74210AE6D6DC}"/>
              </a:ext>
            </a:extLst>
          </p:cNvPr>
          <p:cNvSpPr>
            <a:spLocks noGrp="1"/>
          </p:cNvSpPr>
          <p:nvPr>
            <p:ph idx="1"/>
          </p:nvPr>
        </p:nvSpPr>
        <p:spPr>
          <a:xfrm>
            <a:off x="358220" y="2414100"/>
            <a:ext cx="5444064" cy="2353717"/>
          </a:xfrm>
        </p:spPr>
        <p:txBody>
          <a:bodyPr vert="horz" lIns="91440" tIns="45720" rIns="91440" bIns="45720" rtlCol="0" anchor="t">
            <a:normAutofit lnSpcReduction="10000"/>
          </a:bodyPr>
          <a:lstStyle/>
          <a:p>
            <a:r>
              <a:rPr lang="en-GB" err="1">
                <a:ea typeface="Calibri"/>
                <a:cs typeface="Calibri"/>
              </a:rPr>
              <a:t>Bwriadau</a:t>
            </a:r>
            <a:r>
              <a:rPr lang="en-GB">
                <a:ea typeface="Calibri"/>
                <a:cs typeface="Calibri"/>
              </a:rPr>
              <a:t> </a:t>
            </a:r>
            <a:r>
              <a:rPr lang="en-GB" err="1">
                <a:ea typeface="Calibri"/>
                <a:cs typeface="Calibri"/>
              </a:rPr>
              <a:t>dysgyu</a:t>
            </a:r>
            <a:r>
              <a:rPr lang="en-GB">
                <a:ea typeface="Calibri"/>
                <a:cs typeface="Calibri"/>
              </a:rPr>
              <a:t> a </a:t>
            </a:r>
            <a:r>
              <a:rPr lang="en-GB" err="1">
                <a:ea typeface="Calibri"/>
                <a:cs typeface="Calibri"/>
              </a:rPr>
              <a:t>meini</a:t>
            </a:r>
            <a:r>
              <a:rPr lang="en-GB">
                <a:ea typeface="Calibri"/>
                <a:cs typeface="Calibri"/>
              </a:rPr>
              <a:t> </a:t>
            </a:r>
            <a:r>
              <a:rPr lang="en-GB" err="1">
                <a:ea typeface="Calibri"/>
                <a:cs typeface="Calibri"/>
              </a:rPr>
              <a:t>prawf</a:t>
            </a:r>
            <a:r>
              <a:rPr lang="en-GB">
                <a:ea typeface="Calibri"/>
                <a:cs typeface="Calibri"/>
              </a:rPr>
              <a:t> </a:t>
            </a:r>
            <a:r>
              <a:rPr lang="en-GB" err="1">
                <a:ea typeface="Calibri"/>
                <a:cs typeface="Calibri"/>
              </a:rPr>
              <a:t>llwyddiant</a:t>
            </a:r>
            <a:endParaRPr lang="en-GB">
              <a:ea typeface="Calibri"/>
              <a:cs typeface="Calibri"/>
            </a:endParaRPr>
          </a:p>
          <a:p>
            <a:r>
              <a:rPr lang="en-GB" err="1">
                <a:ea typeface="Calibri"/>
                <a:cs typeface="Calibri"/>
              </a:rPr>
              <a:t>Cwestiynu</a:t>
            </a:r>
            <a:r>
              <a:rPr lang="en-GB">
                <a:ea typeface="Calibri"/>
                <a:cs typeface="Calibri"/>
              </a:rPr>
              <a:t> </a:t>
            </a:r>
          </a:p>
          <a:p>
            <a:r>
              <a:rPr lang="en-GB" err="1">
                <a:ea typeface="Calibri"/>
                <a:cs typeface="Calibri"/>
              </a:rPr>
              <a:t>Adborth</a:t>
            </a:r>
            <a:endParaRPr lang="en-GB">
              <a:ea typeface="Calibri"/>
              <a:cs typeface="Calibri"/>
            </a:endParaRPr>
          </a:p>
          <a:p>
            <a:r>
              <a:rPr lang="en-GB">
                <a:ea typeface="Calibri"/>
                <a:cs typeface="Calibri"/>
              </a:rPr>
              <a:t>Hunan </a:t>
            </a:r>
            <a:r>
              <a:rPr lang="en-GB" err="1">
                <a:ea typeface="Calibri"/>
                <a:cs typeface="Calibri"/>
              </a:rPr>
              <a:t>asesu</a:t>
            </a:r>
            <a:r>
              <a:rPr lang="en-GB">
                <a:ea typeface="Calibri"/>
                <a:cs typeface="Calibri"/>
              </a:rPr>
              <a:t> ac </a:t>
            </a:r>
            <a:r>
              <a:rPr lang="en-GB" err="1">
                <a:ea typeface="Calibri"/>
                <a:cs typeface="Calibri"/>
              </a:rPr>
              <a:t>asesu</a:t>
            </a:r>
            <a:r>
              <a:rPr lang="en-GB">
                <a:ea typeface="Calibri"/>
                <a:cs typeface="Calibri"/>
              </a:rPr>
              <a:t> </a:t>
            </a:r>
            <a:r>
              <a:rPr lang="en-GB" err="1">
                <a:ea typeface="Calibri"/>
                <a:cs typeface="Calibri"/>
              </a:rPr>
              <a:t>cyfoedion</a:t>
            </a:r>
            <a:endParaRPr lang="en-GB">
              <a:ea typeface="Calibri"/>
              <a:cs typeface="Calibri"/>
            </a:endParaRPr>
          </a:p>
        </p:txBody>
      </p:sp>
      <p:sp>
        <p:nvSpPr>
          <p:cNvPr id="4" name="Content Placeholder 3">
            <a:extLst>
              <a:ext uri="{FF2B5EF4-FFF2-40B4-BE49-F238E27FC236}">
                <a16:creationId xmlns:a16="http://schemas.microsoft.com/office/drawing/2014/main" id="{F47457A4-375C-13FC-84D6-0B02478F8464}"/>
              </a:ext>
            </a:extLst>
          </p:cNvPr>
          <p:cNvSpPr>
            <a:spLocks noGrp="1"/>
          </p:cNvSpPr>
          <p:nvPr>
            <p:ph idx="10"/>
          </p:nvPr>
        </p:nvSpPr>
        <p:spPr>
          <a:xfrm>
            <a:off x="6397261" y="2414100"/>
            <a:ext cx="5444064" cy="2353717"/>
          </a:xfrm>
        </p:spPr>
        <p:txBody>
          <a:bodyPr vert="horz" lIns="91440" tIns="45720" rIns="91440" bIns="45720" rtlCol="0" anchor="t">
            <a:normAutofit lnSpcReduction="10000"/>
          </a:bodyPr>
          <a:lstStyle/>
          <a:p>
            <a:r>
              <a:rPr lang="en-GB">
                <a:solidFill>
                  <a:schemeClr val="accent1"/>
                </a:solidFill>
                <a:ea typeface="Calibri"/>
                <a:cs typeface="Calibri"/>
              </a:rPr>
              <a:t>Learning intentions and success criteria</a:t>
            </a:r>
            <a:endParaRPr lang="en-US">
              <a:solidFill>
                <a:schemeClr val="accent1"/>
              </a:solidFill>
            </a:endParaRPr>
          </a:p>
          <a:p>
            <a:r>
              <a:rPr lang="en-GB">
                <a:solidFill>
                  <a:schemeClr val="accent1"/>
                </a:solidFill>
                <a:ea typeface="Calibri"/>
                <a:cs typeface="Calibri"/>
              </a:rPr>
              <a:t>Questioning</a:t>
            </a:r>
          </a:p>
          <a:p>
            <a:r>
              <a:rPr lang="en-GB">
                <a:solidFill>
                  <a:schemeClr val="accent1"/>
                </a:solidFill>
                <a:ea typeface="Calibri"/>
                <a:cs typeface="Calibri"/>
              </a:rPr>
              <a:t>Feedback</a:t>
            </a:r>
          </a:p>
          <a:p>
            <a:r>
              <a:rPr lang="en-GB">
                <a:solidFill>
                  <a:schemeClr val="accent1"/>
                </a:solidFill>
                <a:ea typeface="Calibri"/>
                <a:cs typeface="Calibri"/>
              </a:rPr>
              <a:t>Self and peer assessment</a:t>
            </a:r>
          </a:p>
        </p:txBody>
      </p:sp>
    </p:spTree>
    <p:extLst>
      <p:ext uri="{BB962C8B-B14F-4D97-AF65-F5344CB8AC3E}">
        <p14:creationId xmlns:p14="http://schemas.microsoft.com/office/powerpoint/2010/main" val="15227917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B615173-1434-CC2E-5279-4EB54A4B2371}"/>
              </a:ext>
            </a:extLst>
          </p:cNvPr>
          <p:cNvSpPr txBox="1"/>
          <p:nvPr/>
        </p:nvSpPr>
        <p:spPr>
          <a:xfrm>
            <a:off x="1477815" y="5180416"/>
            <a:ext cx="79942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3"/>
              </a:rPr>
              <a:t>Formative Assessment and Questioning (padlet.com)</a:t>
            </a:r>
            <a:endParaRPr lang="en-US"/>
          </a:p>
        </p:txBody>
      </p:sp>
      <p:pic>
        <p:nvPicPr>
          <p:cNvPr id="2" name="Picture 1" descr="A screenshot of a computer&#10;&#10;Description automatically generated">
            <a:extLst>
              <a:ext uri="{FF2B5EF4-FFF2-40B4-BE49-F238E27FC236}">
                <a16:creationId xmlns:a16="http://schemas.microsoft.com/office/drawing/2014/main" id="{5B8C5CFC-AD94-C54F-9AAD-DBC59448645C}"/>
              </a:ext>
            </a:extLst>
          </p:cNvPr>
          <p:cNvPicPr>
            <a:picLocks noChangeAspect="1"/>
          </p:cNvPicPr>
          <p:nvPr/>
        </p:nvPicPr>
        <p:blipFill>
          <a:blip r:embed="rId4"/>
          <a:srcRect l="21400" t="43173" r="57252" b="7440"/>
          <a:stretch/>
        </p:blipFill>
        <p:spPr>
          <a:xfrm>
            <a:off x="3912261" y="239611"/>
            <a:ext cx="3140383" cy="4843365"/>
          </a:xfrm>
          <a:prstGeom prst="rect">
            <a:avLst/>
          </a:prstGeom>
        </p:spPr>
      </p:pic>
      <p:pic>
        <p:nvPicPr>
          <p:cNvPr id="7" name="Picture 6">
            <a:extLst>
              <a:ext uri="{FF2B5EF4-FFF2-40B4-BE49-F238E27FC236}">
                <a16:creationId xmlns:a16="http://schemas.microsoft.com/office/drawing/2014/main" id="{F08E073F-6017-031F-19CF-85F53E88DFD3}"/>
              </a:ext>
            </a:extLst>
          </p:cNvPr>
          <p:cNvPicPr>
            <a:picLocks noChangeAspect="1"/>
          </p:cNvPicPr>
          <p:nvPr/>
        </p:nvPicPr>
        <p:blipFill>
          <a:blip r:embed="rId5"/>
          <a:srcRect l="22104" t="42884" r="57885" b="7730"/>
          <a:stretch/>
        </p:blipFill>
        <p:spPr>
          <a:xfrm>
            <a:off x="1000696" y="239610"/>
            <a:ext cx="2911565" cy="4843366"/>
          </a:xfrm>
          <a:prstGeom prst="rect">
            <a:avLst/>
          </a:prstGeom>
        </p:spPr>
      </p:pic>
      <p:pic>
        <p:nvPicPr>
          <p:cNvPr id="1026" name="Picture 2" descr="Embedded Formative Assessment: (Strategies for Classroom Assessment ...">
            <a:extLst>
              <a:ext uri="{FF2B5EF4-FFF2-40B4-BE49-F238E27FC236}">
                <a16:creationId xmlns:a16="http://schemas.microsoft.com/office/drawing/2014/main" id="{5180F2CE-BA42-7EDA-118D-4A446F8AC02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47857" y="717175"/>
            <a:ext cx="2576139" cy="3680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28324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Rounded Corners 17">
            <a:extLst>
              <a:ext uri="{FF2B5EF4-FFF2-40B4-BE49-F238E27FC236}">
                <a16:creationId xmlns:a16="http://schemas.microsoft.com/office/drawing/2014/main" id="{1C78B729-DC96-B8A9-9DD7-6704943ED566}"/>
              </a:ext>
            </a:extLst>
          </p:cNvPr>
          <p:cNvSpPr/>
          <p:nvPr/>
        </p:nvSpPr>
        <p:spPr>
          <a:xfrm rot="5400000">
            <a:off x="9393512" y="1538044"/>
            <a:ext cx="1621135" cy="2782056"/>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017D33B-BA29-D07E-3A00-19DA30281293}"/>
              </a:ext>
            </a:extLst>
          </p:cNvPr>
          <p:cNvSpPr>
            <a:spLocks noGrp="1"/>
          </p:cNvSpPr>
          <p:nvPr>
            <p:ph type="title"/>
          </p:nvPr>
        </p:nvSpPr>
        <p:spPr>
          <a:xfrm>
            <a:off x="173317" y="63742"/>
            <a:ext cx="3526118" cy="1325563"/>
          </a:xfrm>
        </p:spPr>
        <p:txBody>
          <a:bodyPr>
            <a:normAutofit/>
          </a:bodyPr>
          <a:lstStyle/>
          <a:p>
            <a:r>
              <a:rPr lang="en-GB" sz="2800" i="1" kern="1200">
                <a:solidFill>
                  <a:schemeClr val="dk1"/>
                </a:solidFill>
                <a:effectLst/>
                <a:latin typeface="+mn-lt"/>
                <a:ea typeface="+mn-ea"/>
                <a:cs typeface="+mn-cs"/>
              </a:rPr>
              <a:t>Building an understanding ready for the TEST phase</a:t>
            </a:r>
            <a:endParaRPr lang="en-GB" sz="2800"/>
          </a:p>
        </p:txBody>
      </p:sp>
      <p:pic>
        <p:nvPicPr>
          <p:cNvPr id="5" name="Picture 4">
            <a:extLst>
              <a:ext uri="{FF2B5EF4-FFF2-40B4-BE49-F238E27FC236}">
                <a16:creationId xmlns:a16="http://schemas.microsoft.com/office/drawing/2014/main" id="{6637C1EE-1C82-2012-6DA8-D2503D2D0763}"/>
              </a:ext>
            </a:extLst>
          </p:cNvPr>
          <p:cNvPicPr>
            <a:picLocks noChangeAspect="1"/>
          </p:cNvPicPr>
          <p:nvPr/>
        </p:nvPicPr>
        <p:blipFill rotWithShape="1">
          <a:blip r:embed="rId3"/>
          <a:srcRect r="1" b="10948"/>
          <a:stretch/>
        </p:blipFill>
        <p:spPr>
          <a:xfrm>
            <a:off x="317780" y="1710227"/>
            <a:ext cx="2656533" cy="3593496"/>
          </a:xfrm>
          <a:prstGeom prst="rect">
            <a:avLst/>
          </a:prstGeom>
        </p:spPr>
      </p:pic>
      <p:sp>
        <p:nvSpPr>
          <p:cNvPr id="7" name="TextBox 6">
            <a:extLst>
              <a:ext uri="{FF2B5EF4-FFF2-40B4-BE49-F238E27FC236}">
                <a16:creationId xmlns:a16="http://schemas.microsoft.com/office/drawing/2014/main" id="{01C9E6D2-CA24-D778-8E0F-C9F010C2C5E0}"/>
              </a:ext>
            </a:extLst>
          </p:cNvPr>
          <p:cNvSpPr txBox="1"/>
          <p:nvPr/>
        </p:nvSpPr>
        <p:spPr>
          <a:xfrm>
            <a:off x="4189505" y="331365"/>
            <a:ext cx="7488518" cy="2031325"/>
          </a:xfrm>
          <a:prstGeom prst="rect">
            <a:avLst/>
          </a:prstGeom>
          <a:noFill/>
        </p:spPr>
        <p:txBody>
          <a:bodyPr wrap="square">
            <a:spAutoFit/>
          </a:bodyPr>
          <a:lstStyle/>
          <a:p>
            <a:r>
              <a:rPr lang="cy-GB" sz="1800" b="1">
                <a:effectLst/>
                <a:latin typeface="Calibri" panose="020F0502020204030204" pitchFamily="34" charset="0"/>
                <a:ea typeface="Times New Roman" panose="02020603050405020304" pitchFamily="18" charset="0"/>
              </a:rPr>
              <a:t>TEST </a:t>
            </a:r>
            <a:r>
              <a:rPr lang="cy-GB" sz="1800" b="1" err="1">
                <a:effectLst/>
                <a:latin typeface="Calibri" panose="020F0502020204030204" pitchFamily="34" charset="0"/>
                <a:ea typeface="Times New Roman" panose="02020603050405020304" pitchFamily="18" charset="0"/>
              </a:rPr>
              <a:t>phase</a:t>
            </a:r>
            <a:r>
              <a:rPr lang="cy-GB" sz="1800" b="1">
                <a:effectLst/>
                <a:latin typeface="Calibri" panose="020F0502020204030204" pitchFamily="34" charset="0"/>
                <a:ea typeface="Times New Roman" panose="02020603050405020304" pitchFamily="18" charset="0"/>
              </a:rPr>
              <a:t> (PTE NETWORK SCHOOL)</a:t>
            </a:r>
            <a:endParaRPr lang="en-GB" sz="2000">
              <a:effectLst/>
              <a:latin typeface="Times New Roman" panose="02020603050405020304" pitchFamily="18" charset="0"/>
              <a:ea typeface="Times New Roman" panose="02020603050405020304" pitchFamily="18" charset="0"/>
            </a:endParaRPr>
          </a:p>
          <a:p>
            <a:r>
              <a:rPr lang="cy-GB" sz="1800" b="1">
                <a:effectLst/>
                <a:latin typeface="Calibri" panose="020F0502020204030204" pitchFamily="34" charset="0"/>
                <a:ea typeface="Times New Roman" panose="02020603050405020304" pitchFamily="18" charset="0"/>
              </a:rPr>
              <a:t> </a:t>
            </a:r>
            <a:endParaRPr lang="en-GB" sz="2000">
              <a:effectLst/>
              <a:latin typeface="Times New Roman" panose="02020603050405020304" pitchFamily="18" charset="0"/>
              <a:ea typeface="Times New Roman" panose="02020603050405020304" pitchFamily="18" charset="0"/>
            </a:endParaRPr>
          </a:p>
          <a:p>
            <a:r>
              <a:rPr lang="cy-GB" sz="1800" err="1">
                <a:effectLst/>
                <a:latin typeface="Calibri" panose="020F0502020204030204" pitchFamily="34" charset="0"/>
                <a:ea typeface="Times New Roman" panose="02020603050405020304" pitchFamily="18" charset="0"/>
              </a:rPr>
              <a:t>During</a:t>
            </a:r>
            <a:r>
              <a:rPr lang="cy-GB" sz="1800">
                <a:effectLst/>
                <a:latin typeface="Calibri" panose="020F0502020204030204" pitchFamily="34" charset="0"/>
                <a:ea typeface="Times New Roman" panose="02020603050405020304" pitchFamily="18" charset="0"/>
              </a:rPr>
              <a:t> the TEST </a:t>
            </a:r>
            <a:r>
              <a:rPr lang="cy-GB" sz="1800" err="1">
                <a:effectLst/>
                <a:latin typeface="Calibri" panose="020F0502020204030204" pitchFamily="34" charset="0"/>
                <a:ea typeface="Times New Roman" panose="02020603050405020304" pitchFamily="18" charset="0"/>
              </a:rPr>
              <a:t>phase</a:t>
            </a:r>
            <a:r>
              <a:rPr lang="cy-GB" sz="1800">
                <a:effectLst/>
                <a:latin typeface="Calibri" panose="020F0502020204030204" pitchFamily="34" charset="0"/>
                <a:ea typeface="Times New Roman" panose="02020603050405020304" pitchFamily="18" charset="0"/>
              </a:rPr>
              <a:t> </a:t>
            </a:r>
            <a:r>
              <a:rPr lang="cy-GB" sz="1800" err="1">
                <a:effectLst/>
                <a:latin typeface="Calibri" panose="020F0502020204030204" pitchFamily="34" charset="0"/>
                <a:ea typeface="Times New Roman" panose="02020603050405020304" pitchFamily="18" charset="0"/>
              </a:rPr>
              <a:t>you</a:t>
            </a:r>
            <a:r>
              <a:rPr lang="cy-GB" sz="1800">
                <a:effectLst/>
                <a:latin typeface="Calibri" panose="020F0502020204030204" pitchFamily="34" charset="0"/>
                <a:ea typeface="Times New Roman" panose="02020603050405020304" pitchFamily="18" charset="0"/>
              </a:rPr>
              <a:t> </a:t>
            </a:r>
            <a:r>
              <a:rPr lang="cy-GB" sz="1800" err="1">
                <a:effectLst/>
                <a:latin typeface="Calibri" panose="020F0502020204030204" pitchFamily="34" charset="0"/>
                <a:ea typeface="Times New Roman" panose="02020603050405020304" pitchFamily="18" charset="0"/>
              </a:rPr>
              <a:t>will</a:t>
            </a:r>
            <a:r>
              <a:rPr lang="cy-GB" sz="1800">
                <a:effectLst/>
                <a:latin typeface="Calibri" panose="020F0502020204030204" pitchFamily="34" charset="0"/>
                <a:ea typeface="Times New Roman" panose="02020603050405020304" pitchFamily="18" charset="0"/>
              </a:rPr>
              <a:t> be </a:t>
            </a:r>
            <a:r>
              <a:rPr lang="cy-GB" sz="1800" err="1">
                <a:effectLst/>
                <a:latin typeface="Calibri" panose="020F0502020204030204" pitchFamily="34" charset="0"/>
                <a:ea typeface="Times New Roman" panose="02020603050405020304" pitchFamily="18" charset="0"/>
              </a:rPr>
              <a:t>expected</a:t>
            </a:r>
            <a:r>
              <a:rPr lang="cy-GB" sz="1800">
                <a:effectLst/>
                <a:latin typeface="Calibri" panose="020F0502020204030204" pitchFamily="34" charset="0"/>
                <a:ea typeface="Times New Roman" panose="02020603050405020304" pitchFamily="18" charset="0"/>
              </a:rPr>
              <a:t> to </a:t>
            </a:r>
            <a:r>
              <a:rPr lang="cy-GB" sz="1800" err="1">
                <a:effectLst/>
                <a:latin typeface="Calibri" panose="020F0502020204030204" pitchFamily="34" charset="0"/>
                <a:ea typeface="Times New Roman" panose="02020603050405020304" pitchFamily="18" charset="0"/>
              </a:rPr>
              <a:t>trial</a:t>
            </a:r>
            <a:r>
              <a:rPr lang="cy-GB" sz="1800">
                <a:effectLst/>
                <a:latin typeface="Calibri" panose="020F0502020204030204" pitchFamily="34" charset="0"/>
                <a:ea typeface="Times New Roman" panose="02020603050405020304" pitchFamily="18" charset="0"/>
              </a:rPr>
              <a:t>, </a:t>
            </a:r>
            <a:r>
              <a:rPr lang="cy-GB" sz="1800" err="1">
                <a:effectLst/>
                <a:latin typeface="Calibri" panose="020F0502020204030204" pitchFamily="34" charset="0"/>
                <a:ea typeface="Times New Roman" panose="02020603050405020304" pitchFamily="18" charset="0"/>
              </a:rPr>
              <a:t>reflect</a:t>
            </a:r>
            <a:r>
              <a:rPr lang="cy-GB" sz="1800">
                <a:effectLst/>
                <a:latin typeface="Calibri" panose="020F0502020204030204" pitchFamily="34" charset="0"/>
                <a:ea typeface="Times New Roman" panose="02020603050405020304" pitchFamily="18" charset="0"/>
              </a:rPr>
              <a:t> </a:t>
            </a:r>
            <a:r>
              <a:rPr lang="cy-GB" sz="1800" err="1">
                <a:effectLst/>
                <a:latin typeface="Calibri" panose="020F0502020204030204" pitchFamily="34" charset="0"/>
                <a:ea typeface="Times New Roman" panose="02020603050405020304" pitchFamily="18" charset="0"/>
              </a:rPr>
              <a:t>and</a:t>
            </a:r>
            <a:r>
              <a:rPr lang="cy-GB" sz="1800">
                <a:effectLst/>
                <a:latin typeface="Calibri" panose="020F0502020204030204" pitchFamily="34" charset="0"/>
                <a:ea typeface="Times New Roman" panose="02020603050405020304" pitchFamily="18" charset="0"/>
              </a:rPr>
              <a:t> </a:t>
            </a:r>
            <a:r>
              <a:rPr lang="cy-GB" sz="1800" err="1">
                <a:effectLst/>
                <a:latin typeface="Calibri" panose="020F0502020204030204" pitchFamily="34" charset="0"/>
                <a:ea typeface="Times New Roman" panose="02020603050405020304" pitchFamily="18" charset="0"/>
              </a:rPr>
              <a:t>develop</a:t>
            </a:r>
            <a:r>
              <a:rPr lang="cy-GB" sz="1800">
                <a:effectLst/>
                <a:latin typeface="Calibri" panose="020F0502020204030204" pitchFamily="34" charset="0"/>
                <a:ea typeface="Times New Roman" panose="02020603050405020304" pitchFamily="18" charset="0"/>
              </a:rPr>
              <a:t> </a:t>
            </a:r>
            <a:r>
              <a:rPr lang="cy-GB" sz="1800" err="1">
                <a:effectLst/>
                <a:latin typeface="Calibri" panose="020F0502020204030204" pitchFamily="34" charset="0"/>
                <a:ea typeface="Times New Roman" panose="02020603050405020304" pitchFamily="18" charset="0"/>
              </a:rPr>
              <a:t>your</a:t>
            </a:r>
            <a:r>
              <a:rPr lang="cy-GB" sz="1800">
                <a:effectLst/>
                <a:latin typeface="Calibri" panose="020F0502020204030204" pitchFamily="34" charset="0"/>
                <a:ea typeface="Times New Roman" panose="02020603050405020304" pitchFamily="18" charset="0"/>
              </a:rPr>
              <a:t> </a:t>
            </a:r>
            <a:r>
              <a:rPr lang="cy-GB" sz="1800" err="1">
                <a:effectLst/>
                <a:latin typeface="Calibri" panose="020F0502020204030204" pitchFamily="34" charset="0"/>
                <a:ea typeface="Times New Roman" panose="02020603050405020304" pitchFamily="18" charset="0"/>
              </a:rPr>
              <a:t>use</a:t>
            </a:r>
            <a:r>
              <a:rPr lang="cy-GB" sz="1800">
                <a:effectLst/>
                <a:latin typeface="Calibri" panose="020F0502020204030204" pitchFamily="34" charset="0"/>
                <a:ea typeface="Times New Roman" panose="02020603050405020304" pitchFamily="18" charset="0"/>
              </a:rPr>
              <a:t> of </a:t>
            </a:r>
            <a:r>
              <a:rPr lang="cy-GB" sz="1800" err="1">
                <a:effectLst/>
                <a:latin typeface="Calibri" panose="020F0502020204030204" pitchFamily="34" charset="0"/>
                <a:ea typeface="Times New Roman" panose="02020603050405020304" pitchFamily="18" charset="0"/>
              </a:rPr>
              <a:t>identified</a:t>
            </a:r>
            <a:r>
              <a:rPr lang="cy-GB" sz="1800">
                <a:effectLst/>
                <a:latin typeface="Calibri" panose="020F0502020204030204" pitchFamily="34" charset="0"/>
                <a:ea typeface="Times New Roman" panose="02020603050405020304" pitchFamily="18" charset="0"/>
              </a:rPr>
              <a:t> </a:t>
            </a:r>
            <a:r>
              <a:rPr lang="cy-GB" sz="1800" err="1">
                <a:effectLst/>
                <a:latin typeface="Calibri" panose="020F0502020204030204" pitchFamily="34" charset="0"/>
                <a:ea typeface="Times New Roman" panose="02020603050405020304" pitchFamily="18" charset="0"/>
              </a:rPr>
              <a:t>AfL</a:t>
            </a:r>
            <a:r>
              <a:rPr lang="cy-GB" sz="1800">
                <a:effectLst/>
                <a:latin typeface="Calibri" panose="020F0502020204030204" pitchFamily="34" charset="0"/>
                <a:ea typeface="Times New Roman" panose="02020603050405020304" pitchFamily="18" charset="0"/>
              </a:rPr>
              <a:t> </a:t>
            </a:r>
            <a:r>
              <a:rPr lang="cy-GB" sz="1800" err="1">
                <a:effectLst/>
                <a:latin typeface="Calibri" panose="020F0502020204030204" pitchFamily="34" charset="0"/>
                <a:ea typeface="Times New Roman" panose="02020603050405020304" pitchFamily="18" charset="0"/>
              </a:rPr>
              <a:t>strategies</a:t>
            </a:r>
            <a:r>
              <a:rPr lang="cy-GB" sz="1800">
                <a:effectLst/>
                <a:latin typeface="Calibri" panose="020F0502020204030204" pitchFamily="34" charset="0"/>
                <a:ea typeface="Times New Roman" panose="02020603050405020304" pitchFamily="18" charset="0"/>
              </a:rPr>
              <a:t> </a:t>
            </a:r>
            <a:r>
              <a:rPr lang="cy-GB" sz="1800" err="1">
                <a:effectLst/>
                <a:latin typeface="Calibri" panose="020F0502020204030204" pitchFamily="34" charset="0"/>
                <a:ea typeface="Times New Roman" panose="02020603050405020304" pitchFamily="18" charset="0"/>
              </a:rPr>
              <a:t>in</a:t>
            </a:r>
            <a:r>
              <a:rPr lang="cy-GB" sz="1800">
                <a:effectLst/>
                <a:latin typeface="Calibri" panose="020F0502020204030204" pitchFamily="34" charset="0"/>
                <a:ea typeface="Times New Roman" panose="02020603050405020304" pitchFamily="18" charset="0"/>
              </a:rPr>
              <a:t> a </a:t>
            </a:r>
            <a:r>
              <a:rPr lang="cy-GB" sz="1800" err="1">
                <a:effectLst/>
                <a:latin typeface="Calibri" panose="020F0502020204030204" pitchFamily="34" charset="0"/>
                <a:ea typeface="Times New Roman" panose="02020603050405020304" pitchFamily="18" charset="0"/>
              </a:rPr>
              <a:t>range</a:t>
            </a:r>
            <a:r>
              <a:rPr lang="cy-GB" sz="1800">
                <a:effectLst/>
                <a:latin typeface="Calibri" panose="020F0502020204030204" pitchFamily="34" charset="0"/>
                <a:ea typeface="Times New Roman" panose="02020603050405020304" pitchFamily="18" charset="0"/>
              </a:rPr>
              <a:t> of </a:t>
            </a:r>
            <a:r>
              <a:rPr lang="cy-GB" sz="1800" err="1">
                <a:effectLst/>
                <a:latin typeface="Calibri" panose="020F0502020204030204" pitchFamily="34" charset="0"/>
                <a:ea typeface="Times New Roman" panose="02020603050405020304" pitchFamily="18" charset="0"/>
              </a:rPr>
              <a:t>contexts</a:t>
            </a:r>
            <a:r>
              <a:rPr lang="cy-GB" sz="1800">
                <a:effectLst/>
                <a:latin typeface="Calibri" panose="020F0502020204030204" pitchFamily="34" charset="0"/>
                <a:ea typeface="Times New Roman" panose="02020603050405020304" pitchFamily="18" charset="0"/>
              </a:rPr>
              <a:t>. </a:t>
            </a:r>
            <a:r>
              <a:rPr lang="en-GB">
                <a:latin typeface="Calibri" panose="020F0502020204030204" pitchFamily="34" charset="0"/>
                <a:ea typeface="Times New Roman" panose="02020603050405020304" pitchFamily="18" charset="0"/>
              </a:rPr>
              <a:t>You should aim to trial several strategies and are likely to explore the different </a:t>
            </a:r>
            <a:r>
              <a:rPr lang="en-GB">
                <a:solidFill>
                  <a:srgbClr val="FF0000"/>
                </a:solidFill>
                <a:latin typeface="Calibri" panose="020F0502020204030204" pitchFamily="34" charset="0"/>
                <a:ea typeface="Times New Roman" panose="02020603050405020304" pitchFamily="18" charset="0"/>
              </a:rPr>
              <a:t>Assessment for Learning principles</a:t>
            </a:r>
            <a:r>
              <a:rPr lang="en-GB">
                <a:latin typeface="Calibri" panose="020F0502020204030204" pitchFamily="34" charset="0"/>
                <a:ea typeface="Times New Roman" panose="02020603050405020304" pitchFamily="18" charset="0"/>
              </a:rPr>
              <a:t> as listed below</a:t>
            </a:r>
            <a:endParaRPr lang="en-GB" sz="2000">
              <a:effectLst/>
              <a:latin typeface="Times New Roman" panose="02020603050405020304" pitchFamily="18" charset="0"/>
              <a:ea typeface="Times New Roman" panose="02020603050405020304" pitchFamily="18" charset="0"/>
            </a:endParaRPr>
          </a:p>
          <a:p>
            <a:r>
              <a:rPr lang="cy-GB" sz="1800">
                <a:effectLst/>
                <a:latin typeface="Calibri" panose="020F0502020204030204" pitchFamily="34" charset="0"/>
                <a:ea typeface="Times New Roman" panose="02020603050405020304" pitchFamily="18" charset="0"/>
              </a:rPr>
              <a:t> </a:t>
            </a:r>
            <a:endParaRPr lang="en-GB" sz="2000">
              <a:effectLst/>
              <a:latin typeface="Times New Roman" panose="02020603050405020304" pitchFamily="18" charset="0"/>
              <a:ea typeface="Times New Roman" panose="02020603050405020304" pitchFamily="18" charset="0"/>
            </a:endParaRPr>
          </a:p>
        </p:txBody>
      </p:sp>
      <p:sp>
        <p:nvSpPr>
          <p:cNvPr id="9" name="Rectangle: Rounded Corners 8">
            <a:extLst>
              <a:ext uri="{FF2B5EF4-FFF2-40B4-BE49-F238E27FC236}">
                <a16:creationId xmlns:a16="http://schemas.microsoft.com/office/drawing/2014/main" id="{C7C2A414-91A0-0BC0-8FF5-F471B925CFC0}"/>
              </a:ext>
            </a:extLst>
          </p:cNvPr>
          <p:cNvSpPr/>
          <p:nvPr/>
        </p:nvSpPr>
        <p:spPr>
          <a:xfrm rot="5400000">
            <a:off x="3386409" y="2957616"/>
            <a:ext cx="3276615" cy="1670424"/>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0D397B84-B0C6-5559-100D-4AE908F4F419}"/>
              </a:ext>
            </a:extLst>
          </p:cNvPr>
          <p:cNvSpPr/>
          <p:nvPr/>
        </p:nvSpPr>
        <p:spPr>
          <a:xfrm rot="5400000">
            <a:off x="6583088" y="1520688"/>
            <a:ext cx="1524001" cy="277009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A34AF80B-7FA0-08F2-3786-83A61D9FF659}"/>
              </a:ext>
            </a:extLst>
          </p:cNvPr>
          <p:cNvSpPr/>
          <p:nvPr/>
        </p:nvSpPr>
        <p:spPr>
          <a:xfrm rot="5400000">
            <a:off x="6580841" y="3250464"/>
            <a:ext cx="1591247" cy="277009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BD182A71-E835-A88D-10B6-7E013F80B0CC}"/>
              </a:ext>
            </a:extLst>
          </p:cNvPr>
          <p:cNvSpPr/>
          <p:nvPr/>
        </p:nvSpPr>
        <p:spPr>
          <a:xfrm rot="5400000">
            <a:off x="9415919" y="3266280"/>
            <a:ext cx="1621135" cy="2782056"/>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E387BBC6-119A-16AC-3A7B-5A27D8F94340}"/>
              </a:ext>
            </a:extLst>
          </p:cNvPr>
          <p:cNvSpPr txBox="1"/>
          <p:nvPr/>
        </p:nvSpPr>
        <p:spPr>
          <a:xfrm>
            <a:off x="4291106" y="2462305"/>
            <a:ext cx="1622614" cy="1754326"/>
          </a:xfrm>
          <a:prstGeom prst="rect">
            <a:avLst/>
          </a:prstGeom>
          <a:noFill/>
        </p:spPr>
        <p:txBody>
          <a:bodyPr wrap="square" rtlCol="0">
            <a:spAutoFit/>
          </a:bodyPr>
          <a:lstStyle/>
          <a:p>
            <a:r>
              <a:rPr lang="en-GB"/>
              <a:t>1. Clarifying, sharing and understanding learning intentions and success criteria</a:t>
            </a:r>
          </a:p>
        </p:txBody>
      </p:sp>
      <p:sp>
        <p:nvSpPr>
          <p:cNvPr id="14" name="TextBox 13">
            <a:extLst>
              <a:ext uri="{FF2B5EF4-FFF2-40B4-BE49-F238E27FC236}">
                <a16:creationId xmlns:a16="http://schemas.microsoft.com/office/drawing/2014/main" id="{6FCA3EC4-FD0C-B709-0EAA-FCAF8EAC48E7}"/>
              </a:ext>
            </a:extLst>
          </p:cNvPr>
          <p:cNvSpPr txBox="1"/>
          <p:nvPr/>
        </p:nvSpPr>
        <p:spPr>
          <a:xfrm>
            <a:off x="6137834" y="2190408"/>
            <a:ext cx="2350248" cy="1477328"/>
          </a:xfrm>
          <a:prstGeom prst="rect">
            <a:avLst/>
          </a:prstGeom>
          <a:noFill/>
        </p:spPr>
        <p:txBody>
          <a:bodyPr wrap="square" rtlCol="0">
            <a:spAutoFit/>
          </a:bodyPr>
          <a:lstStyle/>
          <a:p>
            <a:r>
              <a:rPr lang="en-GB" dirty="0"/>
              <a:t>2. Engineering effective discussions, tasks and activities that elicit evidence of learning</a:t>
            </a:r>
          </a:p>
        </p:txBody>
      </p:sp>
      <p:sp>
        <p:nvSpPr>
          <p:cNvPr id="15" name="TextBox 14">
            <a:extLst>
              <a:ext uri="{FF2B5EF4-FFF2-40B4-BE49-F238E27FC236}">
                <a16:creationId xmlns:a16="http://schemas.microsoft.com/office/drawing/2014/main" id="{947D9120-01D0-648C-2847-3BB311E0D644}"/>
              </a:ext>
            </a:extLst>
          </p:cNvPr>
          <p:cNvSpPr txBox="1"/>
          <p:nvPr/>
        </p:nvSpPr>
        <p:spPr>
          <a:xfrm>
            <a:off x="8963948" y="2327591"/>
            <a:ext cx="2292735" cy="923330"/>
          </a:xfrm>
          <a:prstGeom prst="rect">
            <a:avLst/>
          </a:prstGeom>
          <a:noFill/>
        </p:spPr>
        <p:txBody>
          <a:bodyPr wrap="square" rtlCol="0">
            <a:spAutoFit/>
          </a:bodyPr>
          <a:lstStyle/>
          <a:p>
            <a:r>
              <a:rPr lang="en-GB" dirty="0"/>
              <a:t>3. Providing feedback that moves learning forward</a:t>
            </a:r>
          </a:p>
        </p:txBody>
      </p:sp>
      <p:sp>
        <p:nvSpPr>
          <p:cNvPr id="16" name="TextBox 15">
            <a:extLst>
              <a:ext uri="{FF2B5EF4-FFF2-40B4-BE49-F238E27FC236}">
                <a16:creationId xmlns:a16="http://schemas.microsoft.com/office/drawing/2014/main" id="{CEE77A18-9DC9-5AAC-6D01-538BA5E963FC}"/>
              </a:ext>
            </a:extLst>
          </p:cNvPr>
          <p:cNvSpPr txBox="1"/>
          <p:nvPr/>
        </p:nvSpPr>
        <p:spPr>
          <a:xfrm>
            <a:off x="8950499" y="4132497"/>
            <a:ext cx="2420474" cy="923330"/>
          </a:xfrm>
          <a:prstGeom prst="rect">
            <a:avLst/>
          </a:prstGeom>
          <a:noFill/>
        </p:spPr>
        <p:txBody>
          <a:bodyPr wrap="square" rtlCol="0">
            <a:spAutoFit/>
          </a:bodyPr>
          <a:lstStyle/>
          <a:p>
            <a:r>
              <a:rPr lang="en-GB"/>
              <a:t>5. Activating students as owners of their own learning</a:t>
            </a:r>
          </a:p>
        </p:txBody>
      </p:sp>
      <p:sp>
        <p:nvSpPr>
          <p:cNvPr id="17" name="TextBox 16">
            <a:extLst>
              <a:ext uri="{FF2B5EF4-FFF2-40B4-BE49-F238E27FC236}">
                <a16:creationId xmlns:a16="http://schemas.microsoft.com/office/drawing/2014/main" id="{10CFEDE3-5AA7-AEE8-0105-4A52120556BF}"/>
              </a:ext>
            </a:extLst>
          </p:cNvPr>
          <p:cNvSpPr txBox="1"/>
          <p:nvPr/>
        </p:nvSpPr>
        <p:spPr>
          <a:xfrm>
            <a:off x="6153522" y="4071238"/>
            <a:ext cx="2185896" cy="923330"/>
          </a:xfrm>
          <a:prstGeom prst="rect">
            <a:avLst/>
          </a:prstGeom>
          <a:noFill/>
        </p:spPr>
        <p:txBody>
          <a:bodyPr wrap="square" rtlCol="0">
            <a:spAutoFit/>
          </a:bodyPr>
          <a:lstStyle/>
          <a:p>
            <a:r>
              <a:rPr lang="en-GB"/>
              <a:t>4. Activating students as learning resources for one another</a:t>
            </a:r>
          </a:p>
        </p:txBody>
      </p:sp>
    </p:spTree>
    <p:extLst>
      <p:ext uri="{BB962C8B-B14F-4D97-AF65-F5344CB8AC3E}">
        <p14:creationId xmlns:p14="http://schemas.microsoft.com/office/powerpoint/2010/main" val="1188526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7D33B-BA29-D07E-3A00-19DA30281293}"/>
              </a:ext>
            </a:extLst>
          </p:cNvPr>
          <p:cNvSpPr>
            <a:spLocks noGrp="1"/>
          </p:cNvSpPr>
          <p:nvPr>
            <p:ph type="title"/>
          </p:nvPr>
        </p:nvSpPr>
        <p:spPr>
          <a:xfrm>
            <a:off x="173317" y="63742"/>
            <a:ext cx="3526118" cy="1325563"/>
          </a:xfrm>
        </p:spPr>
        <p:txBody>
          <a:bodyPr>
            <a:normAutofit/>
          </a:bodyPr>
          <a:lstStyle/>
          <a:p>
            <a:r>
              <a:rPr lang="cy-GB" sz="2800" i="1" kern="1200">
                <a:solidFill>
                  <a:schemeClr val="dk1"/>
                </a:solidFill>
                <a:effectLst/>
                <a:latin typeface="+mn-lt"/>
                <a:ea typeface="+mn-ea"/>
                <a:cs typeface="+mn-cs"/>
              </a:rPr>
              <a:t>Meithrin dealltwriaeth yn barod am y cyfnod </a:t>
            </a:r>
            <a:r>
              <a:rPr lang="en-GB" sz="2800" i="1" kern="1200">
                <a:solidFill>
                  <a:schemeClr val="dk1"/>
                </a:solidFill>
                <a:effectLst/>
                <a:latin typeface="+mn-lt"/>
                <a:ea typeface="+mn-ea"/>
                <a:cs typeface="+mn-cs"/>
              </a:rPr>
              <a:t>PROFI</a:t>
            </a:r>
            <a:endParaRPr lang="en-GB" sz="2800"/>
          </a:p>
        </p:txBody>
      </p:sp>
      <p:pic>
        <p:nvPicPr>
          <p:cNvPr id="5" name="Picture 4">
            <a:extLst>
              <a:ext uri="{FF2B5EF4-FFF2-40B4-BE49-F238E27FC236}">
                <a16:creationId xmlns:a16="http://schemas.microsoft.com/office/drawing/2014/main" id="{6637C1EE-1C82-2012-6DA8-D2503D2D0763}"/>
              </a:ext>
            </a:extLst>
          </p:cNvPr>
          <p:cNvPicPr>
            <a:picLocks noChangeAspect="1"/>
          </p:cNvPicPr>
          <p:nvPr/>
        </p:nvPicPr>
        <p:blipFill rotWithShape="1">
          <a:blip r:embed="rId3"/>
          <a:srcRect r="1" b="10948"/>
          <a:stretch/>
        </p:blipFill>
        <p:spPr>
          <a:xfrm>
            <a:off x="317780" y="1710227"/>
            <a:ext cx="2656533" cy="3593496"/>
          </a:xfrm>
          <a:prstGeom prst="rect">
            <a:avLst/>
          </a:prstGeom>
        </p:spPr>
      </p:pic>
      <p:sp>
        <p:nvSpPr>
          <p:cNvPr id="7" name="TextBox 6">
            <a:extLst>
              <a:ext uri="{FF2B5EF4-FFF2-40B4-BE49-F238E27FC236}">
                <a16:creationId xmlns:a16="http://schemas.microsoft.com/office/drawing/2014/main" id="{01C9E6D2-CA24-D778-8E0F-C9F010C2C5E0}"/>
              </a:ext>
            </a:extLst>
          </p:cNvPr>
          <p:cNvSpPr txBox="1"/>
          <p:nvPr/>
        </p:nvSpPr>
        <p:spPr>
          <a:xfrm>
            <a:off x="4246299" y="206416"/>
            <a:ext cx="7488518" cy="2308324"/>
          </a:xfrm>
          <a:prstGeom prst="rect">
            <a:avLst/>
          </a:prstGeom>
          <a:noFill/>
        </p:spPr>
        <p:txBody>
          <a:bodyPr wrap="square">
            <a:spAutoFit/>
          </a:bodyPr>
          <a:lstStyle/>
          <a:p>
            <a:r>
              <a:rPr lang="cy-GB" sz="1800" b="1" kern="120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Cyfnod PROFI (YSGOL RWYDWAITH PAP)</a:t>
            </a:r>
            <a:endParaRPr lang="cy-GB" sz="1800" kern="1200">
              <a:solidFill>
                <a:srgbClr val="000000"/>
              </a:solidFill>
              <a:effectLst/>
              <a:latin typeface="Calibri" panose="020F0502020204030204" pitchFamily="34" charset="0"/>
              <a:ea typeface="Times New Roman" panose="02020603050405020304" pitchFamily="18" charset="0"/>
              <a:cs typeface="Arial" panose="020B0604020202020204" pitchFamily="34" charset="0"/>
            </a:endParaRPr>
          </a:p>
          <a:p>
            <a:r>
              <a:rPr lang="cy-GB" sz="1800" kern="120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Yn ystod y cyfnod PROFI bydd disgwyl i chi dreialu, adfyfyrio a datblygu eich defnydd o </a:t>
            </a:r>
            <a:r>
              <a:rPr lang="cy-GB" sz="1800" kern="1200">
                <a:solidFill>
                  <a:srgbClr val="0070C0"/>
                </a:solidFill>
                <a:effectLst/>
                <a:latin typeface="Calibri" panose="020F0502020204030204" pitchFamily="34" charset="0"/>
                <a:ea typeface="Times New Roman" panose="02020603050405020304" pitchFamily="18" charset="0"/>
                <a:cs typeface="Arial" panose="020B0604020202020204" pitchFamily="34" charset="0"/>
              </a:rPr>
              <a:t>strategaethau Asesu ar gyfer Dysgu </a:t>
            </a:r>
            <a:r>
              <a:rPr lang="cy-GB" sz="1800" kern="1200">
                <a:effectLst/>
                <a:latin typeface="Calibri" panose="020F0502020204030204" pitchFamily="34" charset="0"/>
                <a:ea typeface="Times New Roman" panose="02020603050405020304" pitchFamily="18" charset="0"/>
                <a:cs typeface="Arial" panose="020B0604020202020204" pitchFamily="34" charset="0"/>
              </a:rPr>
              <a:t>dynodedig</a:t>
            </a:r>
            <a:r>
              <a:rPr lang="cy-GB" sz="1800" kern="1200">
                <a:solidFill>
                  <a:srgbClr val="0070C0"/>
                </a:solidFill>
                <a:effectLst/>
                <a:latin typeface="Calibri" panose="020F0502020204030204" pitchFamily="34" charset="0"/>
                <a:ea typeface="Times New Roman" panose="02020603050405020304" pitchFamily="18" charset="0"/>
                <a:cs typeface="Arial" panose="020B0604020202020204" pitchFamily="34" charset="0"/>
              </a:rPr>
              <a:t> </a:t>
            </a:r>
            <a:r>
              <a:rPr lang="cy-GB" sz="1800" kern="120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mewn ystod o gyd-destunau.   </a:t>
            </a:r>
            <a:endParaRPr lang="cy-GB" sz="1800">
              <a:effectLst/>
              <a:latin typeface="Times New Roman" panose="02020603050405020304" pitchFamily="18" charset="0"/>
              <a:ea typeface="Times New Roman" panose="02020603050405020304" pitchFamily="18" charset="0"/>
            </a:endParaRPr>
          </a:p>
          <a:p>
            <a:r>
              <a:rPr lang="cy-GB" sz="1800" kern="120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 </a:t>
            </a:r>
            <a:endParaRPr lang="cy-GB" sz="1800">
              <a:effectLst/>
              <a:latin typeface="Times New Roman" panose="02020603050405020304" pitchFamily="18" charset="0"/>
              <a:ea typeface="Times New Roman" panose="02020603050405020304" pitchFamily="18" charset="0"/>
            </a:endParaRPr>
          </a:p>
          <a:p>
            <a:r>
              <a:rPr lang="cy-GB" sz="1800" kern="1200">
                <a:solidFill>
                  <a:srgbClr val="000000"/>
                </a:solidFill>
                <a:effectLst/>
                <a:latin typeface="Calibri" panose="020F0502020204030204" pitchFamily="34" charset="0"/>
                <a:ea typeface="DengXian" panose="02010600030101010101" pitchFamily="2" charset="-122"/>
                <a:cs typeface="Arial" panose="020B0604020202020204" pitchFamily="34" charset="0"/>
              </a:rPr>
              <a:t>Dylech anelu at dreialu nifer o strategaethau ac mae’n debygol y byddwch yn archwilio’r gwahanol </a:t>
            </a:r>
            <a:r>
              <a:rPr lang="cy-GB" sz="1800" kern="1200">
                <a:solidFill>
                  <a:srgbClr val="FF0000"/>
                </a:solidFill>
                <a:effectLst/>
                <a:latin typeface="Calibri" panose="020F0502020204030204" pitchFamily="34" charset="0"/>
                <a:ea typeface="DengXian" panose="02010600030101010101" pitchFamily="2" charset="-122"/>
                <a:cs typeface="Arial" panose="020B0604020202020204" pitchFamily="34" charset="0"/>
              </a:rPr>
              <a:t>egwyddorion Asesu ar gyfer Dysgu</a:t>
            </a:r>
            <a:r>
              <a:rPr lang="cy-GB" sz="1800" kern="1200">
                <a:solidFill>
                  <a:srgbClr val="000000"/>
                </a:solidFill>
                <a:effectLst/>
                <a:latin typeface="Calibri" panose="020F0502020204030204" pitchFamily="34" charset="0"/>
                <a:ea typeface="DengXian" panose="02010600030101010101" pitchFamily="2" charset="-122"/>
                <a:cs typeface="Arial" panose="020B0604020202020204" pitchFamily="34" charset="0"/>
              </a:rPr>
              <a:t> yn y rhestr isod</a:t>
            </a:r>
            <a:endParaRPr lang="cy-GB"/>
          </a:p>
          <a:p>
            <a:r>
              <a:rPr lang="cy-GB" sz="1800">
                <a:effectLst/>
                <a:latin typeface="Calibri" panose="020F0502020204030204" pitchFamily="34" charset="0"/>
                <a:ea typeface="Times New Roman" panose="02020603050405020304" pitchFamily="18" charset="0"/>
              </a:rPr>
              <a:t> </a:t>
            </a:r>
            <a:endParaRPr lang="en-GB" sz="2000">
              <a:effectLst/>
              <a:latin typeface="Times New Roman" panose="02020603050405020304" pitchFamily="18" charset="0"/>
              <a:ea typeface="Times New Roman" panose="02020603050405020304" pitchFamily="18" charset="0"/>
            </a:endParaRPr>
          </a:p>
        </p:txBody>
      </p:sp>
      <p:sp>
        <p:nvSpPr>
          <p:cNvPr id="3" name="Rectangle: Rounded Corners 2">
            <a:extLst>
              <a:ext uri="{FF2B5EF4-FFF2-40B4-BE49-F238E27FC236}">
                <a16:creationId xmlns:a16="http://schemas.microsoft.com/office/drawing/2014/main" id="{463184FB-5EDD-8BC7-AAE3-BD163692537A}"/>
              </a:ext>
            </a:extLst>
          </p:cNvPr>
          <p:cNvSpPr/>
          <p:nvPr/>
        </p:nvSpPr>
        <p:spPr>
          <a:xfrm rot="5400000">
            <a:off x="3703555" y="3308058"/>
            <a:ext cx="3089477" cy="1613442"/>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D6950394-108F-EF6B-F448-CBA16FA84633}"/>
              </a:ext>
            </a:extLst>
          </p:cNvPr>
          <p:cNvSpPr/>
          <p:nvPr/>
        </p:nvSpPr>
        <p:spPr>
          <a:xfrm rot="5400000">
            <a:off x="6674184" y="1989395"/>
            <a:ext cx="1492674" cy="2572314"/>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B1798B47-5B2A-810D-FFB3-9FC697638C93}"/>
              </a:ext>
            </a:extLst>
          </p:cNvPr>
          <p:cNvSpPr/>
          <p:nvPr/>
        </p:nvSpPr>
        <p:spPr>
          <a:xfrm rot="5400000">
            <a:off x="9229289" y="2068703"/>
            <a:ext cx="1492673" cy="2397542"/>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BB2F44FF-C558-2D4E-B1F5-88E0978DD0D0}"/>
              </a:ext>
            </a:extLst>
          </p:cNvPr>
          <p:cNvSpPr/>
          <p:nvPr/>
        </p:nvSpPr>
        <p:spPr>
          <a:xfrm rot="5400000">
            <a:off x="6660553" y="3695851"/>
            <a:ext cx="1564916" cy="252733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Rounded Corners 18">
            <a:extLst>
              <a:ext uri="{FF2B5EF4-FFF2-40B4-BE49-F238E27FC236}">
                <a16:creationId xmlns:a16="http://schemas.microsoft.com/office/drawing/2014/main" id="{6DD16932-9CD5-AD63-7477-A36EDF9CFD81}"/>
              </a:ext>
            </a:extLst>
          </p:cNvPr>
          <p:cNvSpPr/>
          <p:nvPr/>
        </p:nvSpPr>
        <p:spPr>
          <a:xfrm rot="5400000">
            <a:off x="9212182" y="3708497"/>
            <a:ext cx="1611354" cy="248201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3A246CBC-27AD-1A08-7BE6-EBD959038332}"/>
              </a:ext>
            </a:extLst>
          </p:cNvPr>
          <p:cNvSpPr txBox="1"/>
          <p:nvPr/>
        </p:nvSpPr>
        <p:spPr>
          <a:xfrm>
            <a:off x="4532709" y="2769017"/>
            <a:ext cx="1622614" cy="1477328"/>
          </a:xfrm>
          <a:prstGeom prst="rect">
            <a:avLst/>
          </a:prstGeom>
          <a:noFill/>
        </p:spPr>
        <p:txBody>
          <a:bodyPr wrap="square" rtlCol="0">
            <a:spAutoFit/>
          </a:bodyPr>
          <a:lstStyle/>
          <a:p>
            <a:r>
              <a:rPr lang="en-GB"/>
              <a:t>1. </a:t>
            </a:r>
            <a:r>
              <a:rPr lang="cy-GB"/>
              <a:t>Egluro, rhannu a deall bwriadau dysgu a meini prawf llwyddo</a:t>
            </a:r>
          </a:p>
        </p:txBody>
      </p:sp>
      <p:sp>
        <p:nvSpPr>
          <p:cNvPr id="21" name="TextBox 20">
            <a:extLst>
              <a:ext uri="{FF2B5EF4-FFF2-40B4-BE49-F238E27FC236}">
                <a16:creationId xmlns:a16="http://schemas.microsoft.com/office/drawing/2014/main" id="{3316A493-30FC-BC55-B761-4EB282AEF359}"/>
              </a:ext>
            </a:extLst>
          </p:cNvPr>
          <p:cNvSpPr txBox="1"/>
          <p:nvPr/>
        </p:nvSpPr>
        <p:spPr>
          <a:xfrm>
            <a:off x="6243487" y="2540927"/>
            <a:ext cx="2463192" cy="1477328"/>
          </a:xfrm>
          <a:prstGeom prst="rect">
            <a:avLst/>
          </a:prstGeom>
          <a:noFill/>
        </p:spPr>
        <p:txBody>
          <a:bodyPr wrap="square" rtlCol="0">
            <a:spAutoFit/>
          </a:bodyPr>
          <a:lstStyle/>
          <a:p>
            <a:r>
              <a:rPr lang="en-GB"/>
              <a:t>2. </a:t>
            </a:r>
            <a:r>
              <a:rPr lang="cy-GB"/>
              <a:t>Achosi trafodaethau effeithiol, tasgau a gweithgareddau sy’n ennyn tystiolaeth o ddysgu</a:t>
            </a:r>
            <a:endParaRPr lang="en-GB"/>
          </a:p>
        </p:txBody>
      </p:sp>
      <p:sp>
        <p:nvSpPr>
          <p:cNvPr id="22" name="TextBox 21">
            <a:extLst>
              <a:ext uri="{FF2B5EF4-FFF2-40B4-BE49-F238E27FC236}">
                <a16:creationId xmlns:a16="http://schemas.microsoft.com/office/drawing/2014/main" id="{7212385A-D509-DD80-FCBA-74FFF0585A8C}"/>
              </a:ext>
            </a:extLst>
          </p:cNvPr>
          <p:cNvSpPr txBox="1"/>
          <p:nvPr/>
        </p:nvSpPr>
        <p:spPr>
          <a:xfrm>
            <a:off x="8776855" y="2507545"/>
            <a:ext cx="2292735" cy="646331"/>
          </a:xfrm>
          <a:prstGeom prst="rect">
            <a:avLst/>
          </a:prstGeom>
          <a:noFill/>
        </p:spPr>
        <p:txBody>
          <a:bodyPr wrap="square" rtlCol="0">
            <a:spAutoFit/>
          </a:bodyPr>
          <a:lstStyle/>
          <a:p>
            <a:r>
              <a:rPr lang="en-GB"/>
              <a:t>3. </a:t>
            </a:r>
            <a:r>
              <a:rPr lang="cy-GB"/>
              <a:t>Rhoi adborth sy’n symud dysgu ymlaen</a:t>
            </a:r>
          </a:p>
        </p:txBody>
      </p:sp>
      <p:sp>
        <p:nvSpPr>
          <p:cNvPr id="23" name="TextBox 22">
            <a:extLst>
              <a:ext uri="{FF2B5EF4-FFF2-40B4-BE49-F238E27FC236}">
                <a16:creationId xmlns:a16="http://schemas.microsoft.com/office/drawing/2014/main" id="{2B3F2289-281E-35B5-8A9B-F8B4C3004439}"/>
              </a:ext>
            </a:extLst>
          </p:cNvPr>
          <p:cNvSpPr txBox="1"/>
          <p:nvPr/>
        </p:nvSpPr>
        <p:spPr>
          <a:xfrm>
            <a:off x="8821835" y="4200441"/>
            <a:ext cx="2040059" cy="923330"/>
          </a:xfrm>
          <a:prstGeom prst="rect">
            <a:avLst/>
          </a:prstGeom>
          <a:noFill/>
        </p:spPr>
        <p:txBody>
          <a:bodyPr wrap="square" rtlCol="0">
            <a:spAutoFit/>
          </a:bodyPr>
          <a:lstStyle/>
          <a:p>
            <a:r>
              <a:rPr lang="en-GB"/>
              <a:t>5. </a:t>
            </a:r>
            <a:r>
              <a:rPr lang="cy-GB"/>
              <a:t>Ysgogi myfyrwyr fel perchnogion eu dysgu eu hun</a:t>
            </a:r>
            <a:endParaRPr lang="en-GB"/>
          </a:p>
        </p:txBody>
      </p:sp>
      <p:sp>
        <p:nvSpPr>
          <p:cNvPr id="24" name="TextBox 23">
            <a:extLst>
              <a:ext uri="{FF2B5EF4-FFF2-40B4-BE49-F238E27FC236}">
                <a16:creationId xmlns:a16="http://schemas.microsoft.com/office/drawing/2014/main" id="{2A79AB8E-E549-0F78-6C66-BE12A6DADE8B}"/>
              </a:ext>
            </a:extLst>
          </p:cNvPr>
          <p:cNvSpPr txBox="1"/>
          <p:nvPr/>
        </p:nvSpPr>
        <p:spPr>
          <a:xfrm>
            <a:off x="6321459" y="4387072"/>
            <a:ext cx="2607990" cy="923330"/>
          </a:xfrm>
          <a:prstGeom prst="rect">
            <a:avLst/>
          </a:prstGeom>
          <a:noFill/>
        </p:spPr>
        <p:txBody>
          <a:bodyPr wrap="square" rtlCol="0">
            <a:spAutoFit/>
          </a:bodyPr>
          <a:lstStyle/>
          <a:p>
            <a:r>
              <a:rPr lang="en-GB"/>
              <a:t>4. </a:t>
            </a:r>
            <a:r>
              <a:rPr lang="cy-GB"/>
              <a:t>Ysgogi myfyrwyr fel adnoddau dysgu i’w gilydd</a:t>
            </a:r>
            <a:endParaRPr lang="en-GB"/>
          </a:p>
        </p:txBody>
      </p:sp>
    </p:spTree>
    <p:extLst>
      <p:ext uri="{BB962C8B-B14F-4D97-AF65-F5344CB8AC3E}">
        <p14:creationId xmlns:p14="http://schemas.microsoft.com/office/powerpoint/2010/main" val="39282729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FB69CA3C-0956-A851-122E-E4230EBB609F}"/>
              </a:ext>
            </a:extLst>
          </p:cNvPr>
          <p:cNvSpPr/>
          <p:nvPr/>
        </p:nvSpPr>
        <p:spPr>
          <a:xfrm rot="5400000">
            <a:off x="7839307" y="-1921307"/>
            <a:ext cx="1010634" cy="6648614"/>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601FB512-6F70-747C-B5CF-C801979527F6}"/>
              </a:ext>
            </a:extLst>
          </p:cNvPr>
          <p:cNvSpPr txBox="1"/>
          <p:nvPr/>
        </p:nvSpPr>
        <p:spPr>
          <a:xfrm>
            <a:off x="5221085" y="1158503"/>
            <a:ext cx="6399178" cy="707886"/>
          </a:xfrm>
          <a:prstGeom prst="rect">
            <a:avLst/>
          </a:prstGeom>
          <a:noFill/>
        </p:spPr>
        <p:txBody>
          <a:bodyPr wrap="square" rtlCol="0">
            <a:spAutoFit/>
          </a:bodyPr>
          <a:lstStyle/>
          <a:p>
            <a:r>
              <a:rPr lang="en-GB" sz="2000"/>
              <a:t>1. Clarifying, sharing and understanding learning intentions and success criteria</a:t>
            </a:r>
          </a:p>
        </p:txBody>
      </p:sp>
      <p:sp>
        <p:nvSpPr>
          <p:cNvPr id="8" name="TextBox 7">
            <a:extLst>
              <a:ext uri="{FF2B5EF4-FFF2-40B4-BE49-F238E27FC236}">
                <a16:creationId xmlns:a16="http://schemas.microsoft.com/office/drawing/2014/main" id="{81BDCC12-5890-1E6F-FFF0-09D1417CC737}"/>
              </a:ext>
            </a:extLst>
          </p:cNvPr>
          <p:cNvSpPr txBox="1"/>
          <p:nvPr/>
        </p:nvSpPr>
        <p:spPr>
          <a:xfrm>
            <a:off x="6760095" y="544365"/>
            <a:ext cx="4564834" cy="369332"/>
          </a:xfrm>
          <a:prstGeom prst="rect">
            <a:avLst/>
          </a:prstGeom>
          <a:noFill/>
        </p:spPr>
        <p:txBody>
          <a:bodyPr wrap="square">
            <a:spAutoFit/>
          </a:bodyPr>
          <a:lstStyle/>
          <a:p>
            <a:r>
              <a:rPr lang="en-GB" sz="1800" b="1">
                <a:solidFill>
                  <a:schemeClr val="tx1">
                    <a:lumMod val="95000"/>
                    <a:lumOff val="5000"/>
                  </a:schemeClr>
                </a:solidFill>
                <a:latin typeface="+mn-lt"/>
                <a:ea typeface="+mn-ea"/>
                <a:cs typeface="+mn-cs"/>
              </a:rPr>
              <a:t>Assessment for Learning principle</a:t>
            </a:r>
            <a:endParaRPr lang="en-GB" b="1"/>
          </a:p>
        </p:txBody>
      </p:sp>
      <p:pic>
        <p:nvPicPr>
          <p:cNvPr id="15362" name="Picture 2" descr="Free Stock Photo 5308 Mechanical pencil on notepad | freeimageslive">
            <a:extLst>
              <a:ext uri="{FF2B5EF4-FFF2-40B4-BE49-F238E27FC236}">
                <a16:creationId xmlns:a16="http://schemas.microsoft.com/office/drawing/2014/main" id="{9C23E658-6E03-1621-8734-1156AA0CFA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1408" y="2968691"/>
            <a:ext cx="2246017" cy="149411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6637C1EE-1C82-2012-6DA8-D2503D2D0763}"/>
              </a:ext>
            </a:extLst>
          </p:cNvPr>
          <p:cNvPicPr>
            <a:picLocks noChangeAspect="1"/>
          </p:cNvPicPr>
          <p:nvPr/>
        </p:nvPicPr>
        <p:blipFill rotWithShape="1">
          <a:blip r:embed="rId4"/>
          <a:srcRect r="1" b="10948"/>
          <a:stretch/>
        </p:blipFill>
        <p:spPr>
          <a:xfrm>
            <a:off x="312987" y="897680"/>
            <a:ext cx="3135867" cy="4241892"/>
          </a:xfrm>
          <a:prstGeom prst="rect">
            <a:avLst/>
          </a:prstGeom>
        </p:spPr>
      </p:pic>
      <p:sp>
        <p:nvSpPr>
          <p:cNvPr id="9" name="Title 8">
            <a:extLst>
              <a:ext uri="{FF2B5EF4-FFF2-40B4-BE49-F238E27FC236}">
                <a16:creationId xmlns:a16="http://schemas.microsoft.com/office/drawing/2014/main" id="{114B4E33-84DD-53AD-5BFD-FF2CFEAD7CE1}"/>
              </a:ext>
            </a:extLst>
          </p:cNvPr>
          <p:cNvSpPr txBox="1">
            <a:spLocks noGrp="1"/>
          </p:cNvSpPr>
          <p:nvPr>
            <p:ph type="title"/>
          </p:nvPr>
        </p:nvSpPr>
        <p:spPr>
          <a:xfrm>
            <a:off x="7795663" y="2417259"/>
            <a:ext cx="1894970" cy="341632"/>
          </a:xfrm>
          <a:prstGeom prst="rect">
            <a:avLst/>
          </a:prstGeom>
          <a:noFill/>
        </p:spPr>
        <p:txBody>
          <a:bodyPr wrap="square">
            <a:spAutoFit/>
          </a:bodyPr>
          <a:lstStyle/>
          <a:p>
            <a:r>
              <a:rPr lang="en-GB" sz="1800" b="1">
                <a:solidFill>
                  <a:schemeClr val="tx1">
                    <a:lumMod val="95000"/>
                    <a:lumOff val="5000"/>
                  </a:schemeClr>
                </a:solidFill>
                <a:latin typeface="+mn-lt"/>
                <a:ea typeface="+mn-ea"/>
                <a:cs typeface="+mn-cs"/>
              </a:rPr>
              <a:t>AfL Strategies </a:t>
            </a:r>
            <a:endParaRPr lang="en-GB" b="1"/>
          </a:p>
        </p:txBody>
      </p:sp>
      <p:pic>
        <p:nvPicPr>
          <p:cNvPr id="10" name="Picture 9">
            <a:extLst>
              <a:ext uri="{FF2B5EF4-FFF2-40B4-BE49-F238E27FC236}">
                <a16:creationId xmlns:a16="http://schemas.microsoft.com/office/drawing/2014/main" id="{2C144271-95D8-4A4B-7D05-0A27CD8906F0}"/>
              </a:ext>
            </a:extLst>
          </p:cNvPr>
          <p:cNvPicPr>
            <a:picLocks noChangeAspect="1"/>
          </p:cNvPicPr>
          <p:nvPr/>
        </p:nvPicPr>
        <p:blipFill>
          <a:blip r:embed="rId5"/>
          <a:srcRect l="22104" t="48305" r="57885" b="29909"/>
          <a:stretch/>
        </p:blipFill>
        <p:spPr>
          <a:xfrm>
            <a:off x="8978221" y="2968691"/>
            <a:ext cx="2036012" cy="1494117"/>
          </a:xfrm>
          <a:prstGeom prst="rect">
            <a:avLst/>
          </a:prstGeom>
        </p:spPr>
      </p:pic>
      <p:sp>
        <p:nvSpPr>
          <p:cNvPr id="12" name="TextBox 11">
            <a:extLst>
              <a:ext uri="{FF2B5EF4-FFF2-40B4-BE49-F238E27FC236}">
                <a16:creationId xmlns:a16="http://schemas.microsoft.com/office/drawing/2014/main" id="{2AABBC34-E626-1285-50E4-92BD97334F03}"/>
              </a:ext>
            </a:extLst>
          </p:cNvPr>
          <p:cNvSpPr txBox="1"/>
          <p:nvPr/>
        </p:nvSpPr>
        <p:spPr>
          <a:xfrm>
            <a:off x="6702633" y="5224040"/>
            <a:ext cx="6096000" cy="369332"/>
          </a:xfrm>
          <a:prstGeom prst="rect">
            <a:avLst/>
          </a:prstGeom>
          <a:noFill/>
        </p:spPr>
        <p:txBody>
          <a:bodyPr wrap="square">
            <a:spAutoFit/>
          </a:bodyPr>
          <a:lstStyle/>
          <a:p>
            <a:r>
              <a:rPr lang="en-US">
                <a:hlinkClick r:id="rId6"/>
              </a:rPr>
              <a:t>Formative Assessment and Questioning (padlet.com)</a:t>
            </a:r>
            <a:endParaRPr lang="en-US"/>
          </a:p>
        </p:txBody>
      </p:sp>
    </p:spTree>
    <p:extLst>
      <p:ext uri="{BB962C8B-B14F-4D97-AF65-F5344CB8AC3E}">
        <p14:creationId xmlns:p14="http://schemas.microsoft.com/office/powerpoint/2010/main" val="18891439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FB69CA3C-0956-A851-122E-E4230EBB609F}"/>
              </a:ext>
            </a:extLst>
          </p:cNvPr>
          <p:cNvSpPr/>
          <p:nvPr/>
        </p:nvSpPr>
        <p:spPr>
          <a:xfrm rot="5400000">
            <a:off x="7839307" y="-1921307"/>
            <a:ext cx="1010634" cy="6648614"/>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601FB512-6F70-747C-B5CF-C801979527F6}"/>
              </a:ext>
            </a:extLst>
          </p:cNvPr>
          <p:cNvSpPr txBox="1"/>
          <p:nvPr/>
        </p:nvSpPr>
        <p:spPr>
          <a:xfrm>
            <a:off x="5221085" y="1158503"/>
            <a:ext cx="6399178" cy="1015663"/>
          </a:xfrm>
          <a:prstGeom prst="rect">
            <a:avLst/>
          </a:prstGeom>
          <a:noFill/>
        </p:spPr>
        <p:txBody>
          <a:bodyPr wrap="square" rtlCol="0">
            <a:spAutoFit/>
          </a:bodyPr>
          <a:lstStyle/>
          <a:p>
            <a:r>
              <a:rPr lang="en-GB" sz="2000"/>
              <a:t>1. </a:t>
            </a:r>
            <a:r>
              <a:rPr lang="cy-GB" sz="2000"/>
              <a:t>Egluro, rhannu a deall bwriadau dysgu a meini prawf llwyddo</a:t>
            </a:r>
            <a:endParaRPr lang="en-GB" sz="2000">
              <a:highlight>
                <a:srgbClr val="FFFF00"/>
              </a:highlight>
            </a:endParaRPr>
          </a:p>
          <a:p>
            <a:endParaRPr lang="en-GB" sz="2000"/>
          </a:p>
        </p:txBody>
      </p:sp>
      <p:sp>
        <p:nvSpPr>
          <p:cNvPr id="8" name="TextBox 7">
            <a:extLst>
              <a:ext uri="{FF2B5EF4-FFF2-40B4-BE49-F238E27FC236}">
                <a16:creationId xmlns:a16="http://schemas.microsoft.com/office/drawing/2014/main" id="{81BDCC12-5890-1E6F-FFF0-09D1417CC737}"/>
              </a:ext>
            </a:extLst>
          </p:cNvPr>
          <p:cNvSpPr txBox="1"/>
          <p:nvPr/>
        </p:nvSpPr>
        <p:spPr>
          <a:xfrm>
            <a:off x="6760095" y="544365"/>
            <a:ext cx="4564834" cy="646331"/>
          </a:xfrm>
          <a:prstGeom prst="rect">
            <a:avLst/>
          </a:prstGeom>
          <a:noFill/>
        </p:spPr>
        <p:txBody>
          <a:bodyPr wrap="square">
            <a:spAutoFit/>
          </a:bodyPr>
          <a:lstStyle/>
          <a:p>
            <a:r>
              <a:rPr lang="cy-GB" sz="1800" b="1">
                <a:solidFill>
                  <a:schemeClr val="tx1">
                    <a:lumMod val="95000"/>
                    <a:lumOff val="5000"/>
                  </a:schemeClr>
                </a:solidFill>
                <a:latin typeface="+mn-lt"/>
                <a:ea typeface="+mn-ea"/>
                <a:cs typeface="+mn-cs"/>
              </a:rPr>
              <a:t>Egwyddor</a:t>
            </a:r>
            <a:r>
              <a:rPr lang="cy-GB" sz="1800">
                <a:solidFill>
                  <a:schemeClr val="tx1">
                    <a:lumMod val="95000"/>
                    <a:lumOff val="5000"/>
                  </a:schemeClr>
                </a:solidFill>
                <a:latin typeface="+mn-lt"/>
                <a:ea typeface="+mn-ea"/>
                <a:cs typeface="+mn-cs"/>
              </a:rPr>
              <a:t> </a:t>
            </a:r>
            <a:r>
              <a:rPr lang="cy-GB" sz="1800" b="1">
                <a:solidFill>
                  <a:schemeClr val="tx1">
                    <a:lumMod val="95000"/>
                    <a:lumOff val="5000"/>
                  </a:schemeClr>
                </a:solidFill>
                <a:latin typeface="+mn-lt"/>
                <a:ea typeface="+mn-ea"/>
                <a:cs typeface="+mn-cs"/>
              </a:rPr>
              <a:t>Asesu ar gyfer Dysgu</a:t>
            </a:r>
          </a:p>
          <a:p>
            <a:endParaRPr lang="en-GB" b="1"/>
          </a:p>
        </p:txBody>
      </p:sp>
      <p:pic>
        <p:nvPicPr>
          <p:cNvPr id="15362" name="Picture 2" descr="Free Stock Photo 5308 Mechanical pencil on notepad | freeimageslive">
            <a:extLst>
              <a:ext uri="{FF2B5EF4-FFF2-40B4-BE49-F238E27FC236}">
                <a16:creationId xmlns:a16="http://schemas.microsoft.com/office/drawing/2014/main" id="{9C23E658-6E03-1621-8734-1156AA0CFA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1408" y="2968691"/>
            <a:ext cx="2246017" cy="149411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6637C1EE-1C82-2012-6DA8-D2503D2D0763}"/>
              </a:ext>
            </a:extLst>
          </p:cNvPr>
          <p:cNvPicPr>
            <a:picLocks noChangeAspect="1"/>
          </p:cNvPicPr>
          <p:nvPr/>
        </p:nvPicPr>
        <p:blipFill rotWithShape="1">
          <a:blip r:embed="rId4"/>
          <a:srcRect r="1" b="10948"/>
          <a:stretch/>
        </p:blipFill>
        <p:spPr>
          <a:xfrm>
            <a:off x="312987" y="897680"/>
            <a:ext cx="3135867" cy="4241892"/>
          </a:xfrm>
          <a:prstGeom prst="rect">
            <a:avLst/>
          </a:prstGeom>
        </p:spPr>
      </p:pic>
      <p:sp>
        <p:nvSpPr>
          <p:cNvPr id="9" name="Title 8">
            <a:extLst>
              <a:ext uri="{FF2B5EF4-FFF2-40B4-BE49-F238E27FC236}">
                <a16:creationId xmlns:a16="http://schemas.microsoft.com/office/drawing/2014/main" id="{114B4E33-84DD-53AD-5BFD-FF2CFEAD7CE1}"/>
              </a:ext>
            </a:extLst>
          </p:cNvPr>
          <p:cNvSpPr txBox="1">
            <a:spLocks noGrp="1"/>
          </p:cNvSpPr>
          <p:nvPr>
            <p:ph type="title"/>
          </p:nvPr>
        </p:nvSpPr>
        <p:spPr>
          <a:xfrm>
            <a:off x="6702633" y="2434986"/>
            <a:ext cx="5092621" cy="369332"/>
          </a:xfrm>
          <a:prstGeom prst="rect">
            <a:avLst/>
          </a:prstGeom>
          <a:noFill/>
        </p:spPr>
        <p:txBody>
          <a:bodyPr wrap="square">
            <a:spAutoFit/>
          </a:bodyPr>
          <a:lstStyle/>
          <a:p>
            <a:r>
              <a:rPr lang="cy-GB" sz="2000" b="1">
                <a:solidFill>
                  <a:schemeClr val="tx1">
                    <a:lumMod val="95000"/>
                    <a:lumOff val="5000"/>
                  </a:schemeClr>
                </a:solidFill>
                <a:latin typeface="+mn-lt"/>
                <a:ea typeface="+mn-ea"/>
                <a:cs typeface="+mn-cs"/>
              </a:rPr>
              <a:t>Strategaethau Asesu ar gyfer Dysgu</a:t>
            </a:r>
            <a:endParaRPr lang="en-GB" sz="2000" b="1"/>
          </a:p>
        </p:txBody>
      </p:sp>
      <p:pic>
        <p:nvPicPr>
          <p:cNvPr id="10" name="Picture 9">
            <a:extLst>
              <a:ext uri="{FF2B5EF4-FFF2-40B4-BE49-F238E27FC236}">
                <a16:creationId xmlns:a16="http://schemas.microsoft.com/office/drawing/2014/main" id="{2C144271-95D8-4A4B-7D05-0A27CD8906F0}"/>
              </a:ext>
            </a:extLst>
          </p:cNvPr>
          <p:cNvPicPr>
            <a:picLocks noChangeAspect="1"/>
          </p:cNvPicPr>
          <p:nvPr/>
        </p:nvPicPr>
        <p:blipFill>
          <a:blip r:embed="rId5"/>
          <a:srcRect l="22104" t="48305" r="57885" b="29909"/>
          <a:stretch/>
        </p:blipFill>
        <p:spPr>
          <a:xfrm>
            <a:off x="8978221" y="2968691"/>
            <a:ext cx="2036012" cy="1494117"/>
          </a:xfrm>
          <a:prstGeom prst="rect">
            <a:avLst/>
          </a:prstGeom>
        </p:spPr>
      </p:pic>
      <p:sp>
        <p:nvSpPr>
          <p:cNvPr id="12" name="TextBox 11">
            <a:extLst>
              <a:ext uri="{FF2B5EF4-FFF2-40B4-BE49-F238E27FC236}">
                <a16:creationId xmlns:a16="http://schemas.microsoft.com/office/drawing/2014/main" id="{2AABBC34-E626-1285-50E4-92BD97334F03}"/>
              </a:ext>
            </a:extLst>
          </p:cNvPr>
          <p:cNvSpPr txBox="1"/>
          <p:nvPr/>
        </p:nvSpPr>
        <p:spPr>
          <a:xfrm>
            <a:off x="6702633" y="5224040"/>
            <a:ext cx="6096000" cy="369332"/>
          </a:xfrm>
          <a:prstGeom prst="rect">
            <a:avLst/>
          </a:prstGeom>
          <a:noFill/>
        </p:spPr>
        <p:txBody>
          <a:bodyPr wrap="square">
            <a:spAutoFit/>
          </a:bodyPr>
          <a:lstStyle/>
          <a:p>
            <a:r>
              <a:rPr lang="en-US">
                <a:hlinkClick r:id="rId6"/>
              </a:rPr>
              <a:t>Formative Assessment and Questioning (padlet.com)</a:t>
            </a:r>
            <a:endParaRPr lang="en-US"/>
          </a:p>
        </p:txBody>
      </p:sp>
    </p:spTree>
    <p:extLst>
      <p:ext uri="{BB962C8B-B14F-4D97-AF65-F5344CB8AC3E}">
        <p14:creationId xmlns:p14="http://schemas.microsoft.com/office/powerpoint/2010/main" val="42174704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78CB9CCB-8055-DEE1-185B-6BF894A7A90C}"/>
              </a:ext>
            </a:extLst>
          </p:cNvPr>
          <p:cNvSpPr/>
          <p:nvPr/>
        </p:nvSpPr>
        <p:spPr>
          <a:xfrm rot="5400000">
            <a:off x="7574807" y="-1563194"/>
            <a:ext cx="719228" cy="5619832"/>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CF8CD90-681D-F110-71F0-7A018CA15478}"/>
              </a:ext>
            </a:extLst>
          </p:cNvPr>
          <p:cNvSpPr txBox="1"/>
          <p:nvPr/>
        </p:nvSpPr>
        <p:spPr>
          <a:xfrm>
            <a:off x="5863183" y="910443"/>
            <a:ext cx="4768067" cy="646331"/>
          </a:xfrm>
          <a:prstGeom prst="rect">
            <a:avLst/>
          </a:prstGeom>
          <a:noFill/>
        </p:spPr>
        <p:txBody>
          <a:bodyPr wrap="square" rtlCol="0">
            <a:spAutoFit/>
          </a:bodyPr>
          <a:lstStyle/>
          <a:p>
            <a:r>
              <a:rPr lang="en-GB"/>
              <a:t>2. Engineering effective discussions, tasks and activities that elicit evidence of learning</a:t>
            </a:r>
          </a:p>
        </p:txBody>
      </p:sp>
      <p:sp>
        <p:nvSpPr>
          <p:cNvPr id="5" name="TextBox 4">
            <a:extLst>
              <a:ext uri="{FF2B5EF4-FFF2-40B4-BE49-F238E27FC236}">
                <a16:creationId xmlns:a16="http://schemas.microsoft.com/office/drawing/2014/main" id="{A7C2358A-8CCD-BA52-9F31-46F82F00CCFC}"/>
              </a:ext>
            </a:extLst>
          </p:cNvPr>
          <p:cNvSpPr txBox="1"/>
          <p:nvPr/>
        </p:nvSpPr>
        <p:spPr>
          <a:xfrm>
            <a:off x="6396821" y="364572"/>
            <a:ext cx="5795179" cy="369332"/>
          </a:xfrm>
          <a:prstGeom prst="rect">
            <a:avLst/>
          </a:prstGeom>
          <a:noFill/>
        </p:spPr>
        <p:txBody>
          <a:bodyPr wrap="square">
            <a:spAutoFit/>
          </a:bodyPr>
          <a:lstStyle/>
          <a:p>
            <a:r>
              <a:rPr lang="en-GB" sz="1800" b="1">
                <a:solidFill>
                  <a:schemeClr val="tx1">
                    <a:lumMod val="95000"/>
                    <a:lumOff val="5000"/>
                  </a:schemeClr>
                </a:solidFill>
                <a:latin typeface="+mn-lt"/>
                <a:ea typeface="+mn-ea"/>
                <a:cs typeface="+mn-cs"/>
              </a:rPr>
              <a:t>Assessment for Learning principle</a:t>
            </a:r>
            <a:endParaRPr lang="en-GB" b="1"/>
          </a:p>
        </p:txBody>
      </p:sp>
      <p:pic>
        <p:nvPicPr>
          <p:cNvPr id="2" name="Picture 1">
            <a:extLst>
              <a:ext uri="{FF2B5EF4-FFF2-40B4-BE49-F238E27FC236}">
                <a16:creationId xmlns:a16="http://schemas.microsoft.com/office/drawing/2014/main" id="{7B0ED9E7-412D-BA97-0137-A5D69852C4B8}"/>
              </a:ext>
            </a:extLst>
          </p:cNvPr>
          <p:cNvPicPr>
            <a:picLocks noChangeAspect="1"/>
          </p:cNvPicPr>
          <p:nvPr/>
        </p:nvPicPr>
        <p:blipFill rotWithShape="1">
          <a:blip r:embed="rId3"/>
          <a:srcRect r="1" b="10948"/>
          <a:stretch/>
        </p:blipFill>
        <p:spPr>
          <a:xfrm>
            <a:off x="312987" y="897680"/>
            <a:ext cx="3135867" cy="4241892"/>
          </a:xfrm>
          <a:prstGeom prst="rect">
            <a:avLst/>
          </a:prstGeom>
        </p:spPr>
      </p:pic>
      <p:pic>
        <p:nvPicPr>
          <p:cNvPr id="9" name="Graphic 8">
            <a:extLst>
              <a:ext uri="{FF2B5EF4-FFF2-40B4-BE49-F238E27FC236}">
                <a16:creationId xmlns:a16="http://schemas.microsoft.com/office/drawing/2014/main" id="{0BD37548-B4B7-C0AC-5326-74FDAF61CAAF}"/>
              </a:ext>
            </a:extLst>
          </p:cNvPr>
          <p:cNvPicPr>
            <a:picLocks noChangeAspect="1"/>
          </p:cNvPicPr>
          <p:nvPr/>
        </p:nvPicPr>
        <p:blipFill>
          <a:blip r:embed="rId4">
            <a:extLst>
              <a:ext uri="{96DAC541-7B7A-43D3-8B79-37D633B846F1}">
                <asvg:svgBlip xmlns:asvg="http://schemas.microsoft.com/office/drawing/2016/SVG/main" r:embed="rId5"/>
              </a:ext>
              <a:ext uri="{837473B0-CC2E-450A-ABE3-18F120FF3D39}">
                <a1611:picAttrSrcUrl xmlns:a1611="http://schemas.microsoft.com/office/drawing/2016/11/main" r:id="rId6"/>
              </a:ext>
            </a:extLst>
          </a:blip>
          <a:stretch>
            <a:fillRect/>
          </a:stretch>
        </p:blipFill>
        <p:spPr>
          <a:xfrm>
            <a:off x="4024682" y="2631995"/>
            <a:ext cx="1513011" cy="1335740"/>
          </a:xfrm>
          <a:prstGeom prst="rect">
            <a:avLst/>
          </a:prstGeom>
        </p:spPr>
      </p:pic>
      <p:pic>
        <p:nvPicPr>
          <p:cNvPr id="11" name="Picture 10" descr="A white person with a red question mark&#10;&#10;Description automatically generated">
            <a:extLst>
              <a:ext uri="{FF2B5EF4-FFF2-40B4-BE49-F238E27FC236}">
                <a16:creationId xmlns:a16="http://schemas.microsoft.com/office/drawing/2014/main" id="{D9799BCC-65BF-EEA3-17F5-4BC0B58827EF}"/>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6105113" y="2598271"/>
            <a:ext cx="1403188" cy="1403188"/>
          </a:xfrm>
          <a:prstGeom prst="rect">
            <a:avLst/>
          </a:prstGeom>
        </p:spPr>
      </p:pic>
      <p:sp>
        <p:nvSpPr>
          <p:cNvPr id="17" name="AutoShape 2" descr="2020 Amber New Custom Adjustable Mini Whiteboard Magnetic For ...">
            <a:extLst>
              <a:ext uri="{FF2B5EF4-FFF2-40B4-BE49-F238E27FC236}">
                <a16:creationId xmlns:a16="http://schemas.microsoft.com/office/drawing/2014/main" id="{7E167284-9720-B766-B35D-CB2E6E7DB56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9" name="AutoShape 6" descr="2020 Amber New Custom Adjustable Mini Whiteboard Magnetic For ...">
            <a:extLst>
              <a:ext uri="{FF2B5EF4-FFF2-40B4-BE49-F238E27FC236}">
                <a16:creationId xmlns:a16="http://schemas.microsoft.com/office/drawing/2014/main" id="{971310C8-3A74-91A4-14C8-E907F9A8E26C}"/>
              </a:ext>
            </a:extLst>
          </p:cNvPr>
          <p:cNvSpPr>
            <a:spLocks noChangeAspect="1" noChangeArrowheads="1"/>
          </p:cNvSpPr>
          <p:nvPr/>
        </p:nvSpPr>
        <p:spPr bwMode="auto">
          <a:xfrm>
            <a:off x="6096000" y="2614122"/>
            <a:ext cx="1119678" cy="111967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whiteboards clipart 10 free Cliparts | Download images on Clipground 2024">
            <a:extLst>
              <a:ext uri="{FF2B5EF4-FFF2-40B4-BE49-F238E27FC236}">
                <a16:creationId xmlns:a16="http://schemas.microsoft.com/office/drawing/2014/main" id="{70E799B8-0D07-BF6B-CFA2-92B59D2D302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597808" y="2614122"/>
            <a:ext cx="2102154" cy="140318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 name="Table 19">
            <a:extLst>
              <a:ext uri="{FF2B5EF4-FFF2-40B4-BE49-F238E27FC236}">
                <a16:creationId xmlns:a16="http://schemas.microsoft.com/office/drawing/2014/main" id="{AF741611-BE65-7D4B-EB75-CCF487FF5766}"/>
              </a:ext>
            </a:extLst>
          </p:cNvPr>
          <p:cNvGraphicFramePr>
            <a:graphicFrameLocks noGrp="1"/>
          </p:cNvGraphicFramePr>
          <p:nvPr/>
        </p:nvGraphicFramePr>
        <p:xfrm>
          <a:off x="10034860" y="2769032"/>
          <a:ext cx="1780988" cy="1015136"/>
        </p:xfrm>
        <a:graphic>
          <a:graphicData uri="http://schemas.openxmlformats.org/drawingml/2006/table">
            <a:tbl>
              <a:tblPr firstRow="1" bandRow="1">
                <a:tableStyleId>{5C22544A-7EE6-4342-B048-85BDC9FD1C3A}</a:tableStyleId>
              </a:tblPr>
              <a:tblGrid>
                <a:gridCol w="890494">
                  <a:extLst>
                    <a:ext uri="{9D8B030D-6E8A-4147-A177-3AD203B41FA5}">
                      <a16:colId xmlns:a16="http://schemas.microsoft.com/office/drawing/2014/main" val="3890592760"/>
                    </a:ext>
                  </a:extLst>
                </a:gridCol>
                <a:gridCol w="890494">
                  <a:extLst>
                    <a:ext uri="{9D8B030D-6E8A-4147-A177-3AD203B41FA5}">
                      <a16:colId xmlns:a16="http://schemas.microsoft.com/office/drawing/2014/main" val="3138113035"/>
                    </a:ext>
                  </a:extLst>
                </a:gridCol>
              </a:tblGrid>
              <a:tr h="507568">
                <a:tc>
                  <a:txBody>
                    <a:bodyPr/>
                    <a:lstStyle/>
                    <a:p>
                      <a:r>
                        <a:rPr lang="en-GB"/>
                        <a:t>A</a:t>
                      </a:r>
                    </a:p>
                  </a:txBody>
                  <a:tcPr/>
                </a:tc>
                <a:tc>
                  <a:txBody>
                    <a:bodyPr/>
                    <a:lstStyle/>
                    <a:p>
                      <a:r>
                        <a:rPr lang="en-GB"/>
                        <a:t>B</a:t>
                      </a:r>
                    </a:p>
                  </a:txBody>
                  <a:tcPr/>
                </a:tc>
                <a:extLst>
                  <a:ext uri="{0D108BD9-81ED-4DB2-BD59-A6C34878D82A}">
                    <a16:rowId xmlns:a16="http://schemas.microsoft.com/office/drawing/2014/main" val="678224537"/>
                  </a:ext>
                </a:extLst>
              </a:tr>
              <a:tr h="507568">
                <a:tc>
                  <a:txBody>
                    <a:bodyPr/>
                    <a:lstStyle/>
                    <a:p>
                      <a:r>
                        <a:rPr lang="en-GB"/>
                        <a:t>C</a:t>
                      </a:r>
                    </a:p>
                  </a:txBody>
                  <a:tcPr/>
                </a:tc>
                <a:tc>
                  <a:txBody>
                    <a:bodyPr/>
                    <a:lstStyle/>
                    <a:p>
                      <a:r>
                        <a:rPr lang="en-GB"/>
                        <a:t>D</a:t>
                      </a:r>
                    </a:p>
                  </a:txBody>
                  <a:tcPr/>
                </a:tc>
                <a:extLst>
                  <a:ext uri="{0D108BD9-81ED-4DB2-BD59-A6C34878D82A}">
                    <a16:rowId xmlns:a16="http://schemas.microsoft.com/office/drawing/2014/main" val="3500502165"/>
                  </a:ext>
                </a:extLst>
              </a:tr>
            </a:tbl>
          </a:graphicData>
        </a:graphic>
      </p:graphicFrame>
      <p:pic>
        <p:nvPicPr>
          <p:cNvPr id="7" name="Picture 6" descr="A metal hinge with a black background&#10;&#10;Description automatically generated">
            <a:extLst>
              <a:ext uri="{FF2B5EF4-FFF2-40B4-BE49-F238E27FC236}">
                <a16:creationId xmlns:a16="http://schemas.microsoft.com/office/drawing/2014/main" id="{18E1F7CF-3E4D-9595-242E-886C06FE4CE0}"/>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rot="21298357">
            <a:off x="5186611" y="4202918"/>
            <a:ext cx="2710800" cy="1423170"/>
          </a:xfrm>
          <a:prstGeom prst="rect">
            <a:avLst/>
          </a:prstGeom>
        </p:spPr>
      </p:pic>
      <p:sp>
        <p:nvSpPr>
          <p:cNvPr id="8" name="TextBox 7">
            <a:extLst>
              <a:ext uri="{FF2B5EF4-FFF2-40B4-BE49-F238E27FC236}">
                <a16:creationId xmlns:a16="http://schemas.microsoft.com/office/drawing/2014/main" id="{EB84B6FC-EB5D-E960-9FB3-2356F9BFCBF9}"/>
              </a:ext>
            </a:extLst>
          </p:cNvPr>
          <p:cNvSpPr txBox="1"/>
          <p:nvPr/>
        </p:nvSpPr>
        <p:spPr>
          <a:xfrm rot="18945892">
            <a:off x="9395728" y="6351283"/>
            <a:ext cx="2663755" cy="369332"/>
          </a:xfrm>
          <a:prstGeom prst="rect">
            <a:avLst/>
          </a:prstGeom>
          <a:noFill/>
        </p:spPr>
        <p:txBody>
          <a:bodyPr wrap="square" rtlCol="0">
            <a:spAutoFit/>
          </a:bodyPr>
          <a:lstStyle/>
          <a:p>
            <a:r>
              <a:rPr lang="en-GB" sz="900">
                <a:hlinkClick r:id="rId11" tooltip="https://www.printables.com/model/196780-print-in-place-hinge"/>
              </a:rPr>
              <a:t>This Photo</a:t>
            </a:r>
            <a:r>
              <a:rPr lang="en-GB" sz="900"/>
              <a:t> by Unknown Author is licensed under </a:t>
            </a:r>
            <a:r>
              <a:rPr lang="en-GB" sz="900">
                <a:hlinkClick r:id="rId12" tooltip="https://creativecommons.org/licenses/by/3.0/"/>
              </a:rPr>
              <a:t>CC BY</a:t>
            </a:r>
            <a:endParaRPr lang="en-GB" sz="900"/>
          </a:p>
        </p:txBody>
      </p:sp>
      <p:pic>
        <p:nvPicPr>
          <p:cNvPr id="12" name="Picture 11" descr="A black and white tickets&#10;&#10;Description automatically generated">
            <a:extLst>
              <a:ext uri="{FF2B5EF4-FFF2-40B4-BE49-F238E27FC236}">
                <a16:creationId xmlns:a16="http://schemas.microsoft.com/office/drawing/2014/main" id="{60E39A7C-0E7F-59E7-5C2B-CB765E2A8DAF}"/>
              </a:ext>
            </a:extLst>
          </p:cNvPr>
          <p:cNvPicPr>
            <a:picLocks noChangeAspect="1"/>
          </p:cNvPicPr>
          <p:nvPr/>
        </p:nvPicPr>
        <p:blipFill>
          <a:blip r:embed="rId13">
            <a:extLst>
              <a:ext uri="{837473B0-CC2E-450A-ABE3-18F120FF3D39}">
                <a1611:picAttrSrcUrl xmlns:a1611="http://schemas.microsoft.com/office/drawing/2016/11/main" r:id="rId14"/>
              </a:ext>
            </a:extLst>
          </a:blip>
          <a:stretch>
            <a:fillRect/>
          </a:stretch>
        </p:blipFill>
        <p:spPr>
          <a:xfrm>
            <a:off x="8276474" y="3863985"/>
            <a:ext cx="2717388" cy="1815709"/>
          </a:xfrm>
          <a:prstGeom prst="rect">
            <a:avLst/>
          </a:prstGeom>
        </p:spPr>
      </p:pic>
      <p:sp>
        <p:nvSpPr>
          <p:cNvPr id="13" name="Title 8">
            <a:extLst>
              <a:ext uri="{FF2B5EF4-FFF2-40B4-BE49-F238E27FC236}">
                <a16:creationId xmlns:a16="http://schemas.microsoft.com/office/drawing/2014/main" id="{78A9A9BE-1906-0A75-E827-D21FE8CB3340}"/>
              </a:ext>
            </a:extLst>
          </p:cNvPr>
          <p:cNvSpPr txBox="1">
            <a:spLocks noGrp="1"/>
          </p:cNvSpPr>
          <p:nvPr>
            <p:ph type="title"/>
          </p:nvPr>
        </p:nvSpPr>
        <p:spPr>
          <a:xfrm>
            <a:off x="7056689" y="2111266"/>
            <a:ext cx="1894970" cy="341632"/>
          </a:xfrm>
          <a:prstGeom prst="rect">
            <a:avLst/>
          </a:prstGeom>
          <a:noFill/>
        </p:spPr>
        <p:txBody>
          <a:bodyPr wrap="square">
            <a:spAutoFit/>
          </a:bodyPr>
          <a:lstStyle/>
          <a:p>
            <a:r>
              <a:rPr lang="en-GB" sz="1800" b="1">
                <a:solidFill>
                  <a:schemeClr val="tx1">
                    <a:lumMod val="95000"/>
                    <a:lumOff val="5000"/>
                  </a:schemeClr>
                </a:solidFill>
                <a:latin typeface="+mn-lt"/>
                <a:ea typeface="+mn-ea"/>
                <a:cs typeface="+mn-cs"/>
              </a:rPr>
              <a:t>AfL Strategies </a:t>
            </a:r>
            <a:endParaRPr lang="en-GB" b="1"/>
          </a:p>
        </p:txBody>
      </p:sp>
    </p:spTree>
    <p:extLst>
      <p:ext uri="{BB962C8B-B14F-4D97-AF65-F5344CB8AC3E}">
        <p14:creationId xmlns:p14="http://schemas.microsoft.com/office/powerpoint/2010/main" val="20690691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78CB9CCB-8055-DEE1-185B-6BF894A7A90C}"/>
              </a:ext>
            </a:extLst>
          </p:cNvPr>
          <p:cNvSpPr/>
          <p:nvPr/>
        </p:nvSpPr>
        <p:spPr>
          <a:xfrm rot="5400000">
            <a:off x="7574807" y="-1563194"/>
            <a:ext cx="719228" cy="5619832"/>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CF8CD90-681D-F110-71F0-7A018CA15478}"/>
              </a:ext>
            </a:extLst>
          </p:cNvPr>
          <p:cNvSpPr txBox="1"/>
          <p:nvPr/>
        </p:nvSpPr>
        <p:spPr>
          <a:xfrm>
            <a:off x="5270579" y="910443"/>
            <a:ext cx="5360671" cy="923330"/>
          </a:xfrm>
          <a:prstGeom prst="rect">
            <a:avLst/>
          </a:prstGeom>
          <a:noFill/>
        </p:spPr>
        <p:txBody>
          <a:bodyPr wrap="square" rtlCol="0">
            <a:spAutoFit/>
          </a:bodyPr>
          <a:lstStyle/>
          <a:p>
            <a:r>
              <a:rPr lang="en-GB"/>
              <a:t>2. </a:t>
            </a:r>
            <a:r>
              <a:rPr lang="cy-GB"/>
              <a:t>Achosi trafodaethau effeithiol, tasgau a gweithgareddau sy’n ennyn tystiolaeth o ddysgu</a:t>
            </a:r>
            <a:endParaRPr lang="en-GB"/>
          </a:p>
          <a:p>
            <a:endParaRPr lang="en-GB">
              <a:highlight>
                <a:srgbClr val="FFFF00"/>
              </a:highlight>
            </a:endParaRPr>
          </a:p>
        </p:txBody>
      </p:sp>
      <p:sp>
        <p:nvSpPr>
          <p:cNvPr id="5" name="TextBox 4">
            <a:extLst>
              <a:ext uri="{FF2B5EF4-FFF2-40B4-BE49-F238E27FC236}">
                <a16:creationId xmlns:a16="http://schemas.microsoft.com/office/drawing/2014/main" id="{A7C2358A-8CCD-BA52-9F31-46F82F00CCFC}"/>
              </a:ext>
            </a:extLst>
          </p:cNvPr>
          <p:cNvSpPr txBox="1"/>
          <p:nvPr/>
        </p:nvSpPr>
        <p:spPr>
          <a:xfrm>
            <a:off x="6158282" y="441904"/>
            <a:ext cx="5795179" cy="646331"/>
          </a:xfrm>
          <a:prstGeom prst="rect">
            <a:avLst/>
          </a:prstGeom>
          <a:noFill/>
        </p:spPr>
        <p:txBody>
          <a:bodyPr wrap="square">
            <a:spAutoFit/>
          </a:bodyPr>
          <a:lstStyle/>
          <a:p>
            <a:r>
              <a:rPr lang="cy-GB" sz="1800" b="1">
                <a:solidFill>
                  <a:schemeClr val="tx1">
                    <a:lumMod val="95000"/>
                    <a:lumOff val="5000"/>
                  </a:schemeClr>
                </a:solidFill>
                <a:latin typeface="+mn-lt"/>
                <a:ea typeface="+mn-ea"/>
                <a:cs typeface="+mn-cs"/>
              </a:rPr>
              <a:t>Egwyddor Asesu ar gyfer Dysgu</a:t>
            </a:r>
          </a:p>
          <a:p>
            <a:endParaRPr lang="en-GB" b="1"/>
          </a:p>
        </p:txBody>
      </p:sp>
      <p:pic>
        <p:nvPicPr>
          <p:cNvPr id="2" name="Picture 1">
            <a:extLst>
              <a:ext uri="{FF2B5EF4-FFF2-40B4-BE49-F238E27FC236}">
                <a16:creationId xmlns:a16="http://schemas.microsoft.com/office/drawing/2014/main" id="{7B0ED9E7-412D-BA97-0137-A5D69852C4B8}"/>
              </a:ext>
            </a:extLst>
          </p:cNvPr>
          <p:cNvPicPr>
            <a:picLocks noChangeAspect="1"/>
          </p:cNvPicPr>
          <p:nvPr/>
        </p:nvPicPr>
        <p:blipFill rotWithShape="1">
          <a:blip r:embed="rId3"/>
          <a:srcRect r="1" b="10948"/>
          <a:stretch/>
        </p:blipFill>
        <p:spPr>
          <a:xfrm>
            <a:off x="312987" y="897680"/>
            <a:ext cx="3135867" cy="4241892"/>
          </a:xfrm>
          <a:prstGeom prst="rect">
            <a:avLst/>
          </a:prstGeom>
        </p:spPr>
      </p:pic>
      <p:pic>
        <p:nvPicPr>
          <p:cNvPr id="9" name="Graphic 8">
            <a:extLst>
              <a:ext uri="{FF2B5EF4-FFF2-40B4-BE49-F238E27FC236}">
                <a16:creationId xmlns:a16="http://schemas.microsoft.com/office/drawing/2014/main" id="{0BD37548-B4B7-C0AC-5326-74FDAF61CAAF}"/>
              </a:ext>
            </a:extLst>
          </p:cNvPr>
          <p:cNvPicPr>
            <a:picLocks noChangeAspect="1"/>
          </p:cNvPicPr>
          <p:nvPr/>
        </p:nvPicPr>
        <p:blipFill>
          <a:blip r:embed="rId4">
            <a:extLst>
              <a:ext uri="{96DAC541-7B7A-43D3-8B79-37D633B846F1}">
                <asvg:svgBlip xmlns:asvg="http://schemas.microsoft.com/office/drawing/2016/SVG/main" r:embed="rId5"/>
              </a:ext>
              <a:ext uri="{837473B0-CC2E-450A-ABE3-18F120FF3D39}">
                <a1611:picAttrSrcUrl xmlns:a1611="http://schemas.microsoft.com/office/drawing/2016/11/main" r:id="rId6"/>
              </a:ext>
            </a:extLst>
          </a:blip>
          <a:stretch>
            <a:fillRect/>
          </a:stretch>
        </p:blipFill>
        <p:spPr>
          <a:xfrm>
            <a:off x="4024682" y="2631995"/>
            <a:ext cx="1513011" cy="1335740"/>
          </a:xfrm>
          <a:prstGeom prst="rect">
            <a:avLst/>
          </a:prstGeom>
        </p:spPr>
      </p:pic>
      <p:pic>
        <p:nvPicPr>
          <p:cNvPr id="11" name="Picture 10" descr="A white person with a red question mark&#10;&#10;Description automatically generated">
            <a:extLst>
              <a:ext uri="{FF2B5EF4-FFF2-40B4-BE49-F238E27FC236}">
                <a16:creationId xmlns:a16="http://schemas.microsoft.com/office/drawing/2014/main" id="{D9799BCC-65BF-EEA3-17F5-4BC0B58827EF}"/>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6105113" y="2598271"/>
            <a:ext cx="1403188" cy="1403188"/>
          </a:xfrm>
          <a:prstGeom prst="rect">
            <a:avLst/>
          </a:prstGeom>
        </p:spPr>
      </p:pic>
      <p:sp>
        <p:nvSpPr>
          <p:cNvPr id="17" name="AutoShape 2" descr="2020 Amber New Custom Adjustable Mini Whiteboard Magnetic For ...">
            <a:extLst>
              <a:ext uri="{FF2B5EF4-FFF2-40B4-BE49-F238E27FC236}">
                <a16:creationId xmlns:a16="http://schemas.microsoft.com/office/drawing/2014/main" id="{7E167284-9720-B766-B35D-CB2E6E7DB56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9" name="AutoShape 6" descr="2020 Amber New Custom Adjustable Mini Whiteboard Magnetic For ...">
            <a:extLst>
              <a:ext uri="{FF2B5EF4-FFF2-40B4-BE49-F238E27FC236}">
                <a16:creationId xmlns:a16="http://schemas.microsoft.com/office/drawing/2014/main" id="{971310C8-3A74-91A4-14C8-E907F9A8E26C}"/>
              </a:ext>
            </a:extLst>
          </p:cNvPr>
          <p:cNvSpPr>
            <a:spLocks noChangeAspect="1" noChangeArrowheads="1"/>
          </p:cNvSpPr>
          <p:nvPr/>
        </p:nvSpPr>
        <p:spPr bwMode="auto">
          <a:xfrm>
            <a:off x="6096000" y="2614122"/>
            <a:ext cx="1119678" cy="111967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whiteboards clipart 10 free Cliparts | Download images on Clipground 2024">
            <a:extLst>
              <a:ext uri="{FF2B5EF4-FFF2-40B4-BE49-F238E27FC236}">
                <a16:creationId xmlns:a16="http://schemas.microsoft.com/office/drawing/2014/main" id="{70E799B8-0D07-BF6B-CFA2-92B59D2D302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597808" y="2614122"/>
            <a:ext cx="2102154" cy="140318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 name="Table 19">
            <a:extLst>
              <a:ext uri="{FF2B5EF4-FFF2-40B4-BE49-F238E27FC236}">
                <a16:creationId xmlns:a16="http://schemas.microsoft.com/office/drawing/2014/main" id="{AF741611-BE65-7D4B-EB75-CCF487FF5766}"/>
              </a:ext>
            </a:extLst>
          </p:cNvPr>
          <p:cNvGraphicFramePr>
            <a:graphicFrameLocks noGrp="1"/>
          </p:cNvGraphicFramePr>
          <p:nvPr/>
        </p:nvGraphicFramePr>
        <p:xfrm>
          <a:off x="10034860" y="2769032"/>
          <a:ext cx="1780988" cy="1015136"/>
        </p:xfrm>
        <a:graphic>
          <a:graphicData uri="http://schemas.openxmlformats.org/drawingml/2006/table">
            <a:tbl>
              <a:tblPr firstRow="1" bandRow="1">
                <a:tableStyleId>{5C22544A-7EE6-4342-B048-85BDC9FD1C3A}</a:tableStyleId>
              </a:tblPr>
              <a:tblGrid>
                <a:gridCol w="890494">
                  <a:extLst>
                    <a:ext uri="{9D8B030D-6E8A-4147-A177-3AD203B41FA5}">
                      <a16:colId xmlns:a16="http://schemas.microsoft.com/office/drawing/2014/main" val="3890592760"/>
                    </a:ext>
                  </a:extLst>
                </a:gridCol>
                <a:gridCol w="890494">
                  <a:extLst>
                    <a:ext uri="{9D8B030D-6E8A-4147-A177-3AD203B41FA5}">
                      <a16:colId xmlns:a16="http://schemas.microsoft.com/office/drawing/2014/main" val="3138113035"/>
                    </a:ext>
                  </a:extLst>
                </a:gridCol>
              </a:tblGrid>
              <a:tr h="507568">
                <a:tc>
                  <a:txBody>
                    <a:bodyPr/>
                    <a:lstStyle/>
                    <a:p>
                      <a:r>
                        <a:rPr lang="en-GB"/>
                        <a:t>A</a:t>
                      </a:r>
                    </a:p>
                  </a:txBody>
                  <a:tcPr/>
                </a:tc>
                <a:tc>
                  <a:txBody>
                    <a:bodyPr/>
                    <a:lstStyle/>
                    <a:p>
                      <a:r>
                        <a:rPr lang="en-GB"/>
                        <a:t>B</a:t>
                      </a:r>
                    </a:p>
                  </a:txBody>
                  <a:tcPr/>
                </a:tc>
                <a:extLst>
                  <a:ext uri="{0D108BD9-81ED-4DB2-BD59-A6C34878D82A}">
                    <a16:rowId xmlns:a16="http://schemas.microsoft.com/office/drawing/2014/main" val="678224537"/>
                  </a:ext>
                </a:extLst>
              </a:tr>
              <a:tr h="507568">
                <a:tc>
                  <a:txBody>
                    <a:bodyPr/>
                    <a:lstStyle/>
                    <a:p>
                      <a:r>
                        <a:rPr lang="en-GB"/>
                        <a:t>C</a:t>
                      </a:r>
                    </a:p>
                  </a:txBody>
                  <a:tcPr/>
                </a:tc>
                <a:tc>
                  <a:txBody>
                    <a:bodyPr/>
                    <a:lstStyle/>
                    <a:p>
                      <a:r>
                        <a:rPr lang="en-GB"/>
                        <a:t>D</a:t>
                      </a:r>
                    </a:p>
                  </a:txBody>
                  <a:tcPr/>
                </a:tc>
                <a:extLst>
                  <a:ext uri="{0D108BD9-81ED-4DB2-BD59-A6C34878D82A}">
                    <a16:rowId xmlns:a16="http://schemas.microsoft.com/office/drawing/2014/main" val="3500502165"/>
                  </a:ext>
                </a:extLst>
              </a:tr>
            </a:tbl>
          </a:graphicData>
        </a:graphic>
      </p:graphicFrame>
      <p:pic>
        <p:nvPicPr>
          <p:cNvPr id="7" name="Picture 6" descr="A metal hinge with a black background&#10;&#10;Description automatically generated">
            <a:extLst>
              <a:ext uri="{FF2B5EF4-FFF2-40B4-BE49-F238E27FC236}">
                <a16:creationId xmlns:a16="http://schemas.microsoft.com/office/drawing/2014/main" id="{18E1F7CF-3E4D-9595-242E-886C06FE4CE0}"/>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rot="21298357">
            <a:off x="5186611" y="4202918"/>
            <a:ext cx="2710800" cy="1423170"/>
          </a:xfrm>
          <a:prstGeom prst="rect">
            <a:avLst/>
          </a:prstGeom>
        </p:spPr>
      </p:pic>
      <p:sp>
        <p:nvSpPr>
          <p:cNvPr id="8" name="TextBox 7">
            <a:extLst>
              <a:ext uri="{FF2B5EF4-FFF2-40B4-BE49-F238E27FC236}">
                <a16:creationId xmlns:a16="http://schemas.microsoft.com/office/drawing/2014/main" id="{EB84B6FC-EB5D-E960-9FB3-2356F9BFCBF9}"/>
              </a:ext>
            </a:extLst>
          </p:cNvPr>
          <p:cNvSpPr txBox="1"/>
          <p:nvPr/>
        </p:nvSpPr>
        <p:spPr>
          <a:xfrm rot="18945892">
            <a:off x="9395728" y="6351283"/>
            <a:ext cx="2663755" cy="369332"/>
          </a:xfrm>
          <a:prstGeom prst="rect">
            <a:avLst/>
          </a:prstGeom>
          <a:noFill/>
        </p:spPr>
        <p:txBody>
          <a:bodyPr wrap="square" rtlCol="0">
            <a:spAutoFit/>
          </a:bodyPr>
          <a:lstStyle/>
          <a:p>
            <a:r>
              <a:rPr lang="en-GB" sz="900">
                <a:hlinkClick r:id="rId11" tooltip="https://www.printables.com/model/196780-print-in-place-hinge"/>
              </a:rPr>
              <a:t>This Photo</a:t>
            </a:r>
            <a:r>
              <a:rPr lang="en-GB" sz="900"/>
              <a:t> by Unknown Author is licensed under </a:t>
            </a:r>
            <a:r>
              <a:rPr lang="en-GB" sz="900">
                <a:hlinkClick r:id="rId12" tooltip="https://creativecommons.org/licenses/by/3.0/"/>
              </a:rPr>
              <a:t>CC BY</a:t>
            </a:r>
            <a:endParaRPr lang="en-GB" sz="900"/>
          </a:p>
        </p:txBody>
      </p:sp>
      <p:pic>
        <p:nvPicPr>
          <p:cNvPr id="12" name="Picture 11" descr="A black and white tickets&#10;&#10;Description automatically generated">
            <a:extLst>
              <a:ext uri="{FF2B5EF4-FFF2-40B4-BE49-F238E27FC236}">
                <a16:creationId xmlns:a16="http://schemas.microsoft.com/office/drawing/2014/main" id="{60E39A7C-0E7F-59E7-5C2B-CB765E2A8DAF}"/>
              </a:ext>
            </a:extLst>
          </p:cNvPr>
          <p:cNvPicPr>
            <a:picLocks noChangeAspect="1"/>
          </p:cNvPicPr>
          <p:nvPr/>
        </p:nvPicPr>
        <p:blipFill>
          <a:blip r:embed="rId13">
            <a:extLst>
              <a:ext uri="{837473B0-CC2E-450A-ABE3-18F120FF3D39}">
                <a1611:picAttrSrcUrl xmlns:a1611="http://schemas.microsoft.com/office/drawing/2016/11/main" r:id="rId14"/>
              </a:ext>
            </a:extLst>
          </a:blip>
          <a:stretch>
            <a:fillRect/>
          </a:stretch>
        </p:blipFill>
        <p:spPr>
          <a:xfrm>
            <a:off x="8276474" y="3863985"/>
            <a:ext cx="2717388" cy="1815709"/>
          </a:xfrm>
          <a:prstGeom prst="rect">
            <a:avLst/>
          </a:prstGeom>
        </p:spPr>
      </p:pic>
      <p:sp>
        <p:nvSpPr>
          <p:cNvPr id="13" name="Title 8">
            <a:extLst>
              <a:ext uri="{FF2B5EF4-FFF2-40B4-BE49-F238E27FC236}">
                <a16:creationId xmlns:a16="http://schemas.microsoft.com/office/drawing/2014/main" id="{78A9A9BE-1906-0A75-E827-D21FE8CB3340}"/>
              </a:ext>
            </a:extLst>
          </p:cNvPr>
          <p:cNvSpPr txBox="1">
            <a:spLocks noGrp="1"/>
          </p:cNvSpPr>
          <p:nvPr>
            <p:ph type="title"/>
          </p:nvPr>
        </p:nvSpPr>
        <p:spPr>
          <a:xfrm>
            <a:off x="5943600" y="2097413"/>
            <a:ext cx="4983764" cy="369332"/>
          </a:xfrm>
          <a:prstGeom prst="rect">
            <a:avLst/>
          </a:prstGeom>
          <a:noFill/>
        </p:spPr>
        <p:txBody>
          <a:bodyPr wrap="square">
            <a:spAutoFit/>
          </a:bodyPr>
          <a:lstStyle/>
          <a:p>
            <a:r>
              <a:rPr lang="cy-GB" sz="2000" b="1">
                <a:solidFill>
                  <a:schemeClr val="tx1">
                    <a:lumMod val="95000"/>
                    <a:lumOff val="5000"/>
                  </a:schemeClr>
                </a:solidFill>
                <a:latin typeface="+mn-lt"/>
                <a:ea typeface="+mn-ea"/>
                <a:cs typeface="+mn-cs"/>
              </a:rPr>
              <a:t>Strategaethau Asesu ar gyfer Dysgu</a:t>
            </a:r>
            <a:endParaRPr lang="en-GB" sz="2000" b="1">
              <a:highlight>
                <a:srgbClr val="FFFF00"/>
              </a:highlight>
            </a:endParaRPr>
          </a:p>
        </p:txBody>
      </p:sp>
    </p:spTree>
    <p:extLst>
      <p:ext uri="{BB962C8B-B14F-4D97-AF65-F5344CB8AC3E}">
        <p14:creationId xmlns:p14="http://schemas.microsoft.com/office/powerpoint/2010/main" val="33093928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78CB9CCB-8055-DEE1-185B-6BF894A7A90C}"/>
              </a:ext>
            </a:extLst>
          </p:cNvPr>
          <p:cNvSpPr/>
          <p:nvPr/>
        </p:nvSpPr>
        <p:spPr>
          <a:xfrm rot="5400000">
            <a:off x="7579220" y="1681"/>
            <a:ext cx="1200329" cy="2770095"/>
          </a:xfrm>
          <a:prstGeom prst="round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CF8CD90-681D-F110-71F0-7A018CA15478}"/>
              </a:ext>
            </a:extLst>
          </p:cNvPr>
          <p:cNvSpPr txBox="1"/>
          <p:nvPr/>
        </p:nvSpPr>
        <p:spPr>
          <a:xfrm>
            <a:off x="7094600" y="833237"/>
            <a:ext cx="2350248" cy="1200329"/>
          </a:xfrm>
          <a:prstGeom prst="rect">
            <a:avLst/>
          </a:prstGeom>
          <a:noFill/>
        </p:spPr>
        <p:txBody>
          <a:bodyPr wrap="square" rtlCol="0">
            <a:spAutoFit/>
          </a:bodyPr>
          <a:lstStyle/>
          <a:p>
            <a:r>
              <a:rPr lang="en-GB"/>
              <a:t>3. Providing feedback that moves learning forward</a:t>
            </a:r>
          </a:p>
          <a:p>
            <a:endParaRPr lang="en-GB"/>
          </a:p>
        </p:txBody>
      </p:sp>
      <p:sp>
        <p:nvSpPr>
          <p:cNvPr id="5" name="TextBox 4">
            <a:extLst>
              <a:ext uri="{FF2B5EF4-FFF2-40B4-BE49-F238E27FC236}">
                <a16:creationId xmlns:a16="http://schemas.microsoft.com/office/drawing/2014/main" id="{A7C2358A-8CCD-BA52-9F31-46F82F00CCFC}"/>
              </a:ext>
            </a:extLst>
          </p:cNvPr>
          <p:cNvSpPr txBox="1"/>
          <p:nvPr/>
        </p:nvSpPr>
        <p:spPr>
          <a:xfrm>
            <a:off x="274628" y="303642"/>
            <a:ext cx="6097022" cy="369332"/>
          </a:xfrm>
          <a:prstGeom prst="rect">
            <a:avLst/>
          </a:prstGeom>
          <a:noFill/>
        </p:spPr>
        <p:txBody>
          <a:bodyPr wrap="square">
            <a:spAutoFit/>
          </a:bodyPr>
          <a:lstStyle/>
          <a:p>
            <a:r>
              <a:rPr lang="en-GB" sz="1800">
                <a:solidFill>
                  <a:schemeClr val="tx1">
                    <a:lumMod val="95000"/>
                    <a:lumOff val="5000"/>
                  </a:schemeClr>
                </a:solidFill>
                <a:latin typeface="+mn-lt"/>
                <a:ea typeface="+mn-ea"/>
                <a:cs typeface="+mn-cs"/>
              </a:rPr>
              <a:t>Assessment for Learning principle</a:t>
            </a:r>
            <a:endParaRPr lang="en-GB"/>
          </a:p>
        </p:txBody>
      </p:sp>
      <p:pic>
        <p:nvPicPr>
          <p:cNvPr id="2" name="Picture 1">
            <a:extLst>
              <a:ext uri="{FF2B5EF4-FFF2-40B4-BE49-F238E27FC236}">
                <a16:creationId xmlns:a16="http://schemas.microsoft.com/office/drawing/2014/main" id="{4DFADB38-3859-9EFF-2ACD-BC9212AD04B3}"/>
              </a:ext>
            </a:extLst>
          </p:cNvPr>
          <p:cNvPicPr>
            <a:picLocks noChangeAspect="1"/>
          </p:cNvPicPr>
          <p:nvPr/>
        </p:nvPicPr>
        <p:blipFill rotWithShape="1">
          <a:blip r:embed="rId3"/>
          <a:srcRect r="1" b="10948"/>
          <a:stretch/>
        </p:blipFill>
        <p:spPr>
          <a:xfrm>
            <a:off x="312987" y="897680"/>
            <a:ext cx="3135867" cy="4241892"/>
          </a:xfrm>
          <a:prstGeom prst="rect">
            <a:avLst/>
          </a:prstGeom>
        </p:spPr>
      </p:pic>
      <p:sp>
        <p:nvSpPr>
          <p:cNvPr id="6" name="TextBox 5">
            <a:extLst>
              <a:ext uri="{FF2B5EF4-FFF2-40B4-BE49-F238E27FC236}">
                <a16:creationId xmlns:a16="http://schemas.microsoft.com/office/drawing/2014/main" id="{4CA4B1D2-59A2-E6AC-4B35-0EE4231FD181}"/>
              </a:ext>
            </a:extLst>
          </p:cNvPr>
          <p:cNvSpPr txBox="1"/>
          <p:nvPr/>
        </p:nvSpPr>
        <p:spPr>
          <a:xfrm>
            <a:off x="6396821" y="364572"/>
            <a:ext cx="5795179" cy="369332"/>
          </a:xfrm>
          <a:prstGeom prst="rect">
            <a:avLst/>
          </a:prstGeom>
          <a:noFill/>
        </p:spPr>
        <p:txBody>
          <a:bodyPr wrap="square">
            <a:spAutoFit/>
          </a:bodyPr>
          <a:lstStyle/>
          <a:p>
            <a:r>
              <a:rPr lang="en-GB" sz="1800" b="1">
                <a:solidFill>
                  <a:schemeClr val="tx1">
                    <a:lumMod val="95000"/>
                    <a:lumOff val="5000"/>
                  </a:schemeClr>
                </a:solidFill>
                <a:latin typeface="+mn-lt"/>
                <a:ea typeface="+mn-ea"/>
                <a:cs typeface="+mn-cs"/>
              </a:rPr>
              <a:t>Assessment for Learning principle</a:t>
            </a:r>
            <a:endParaRPr lang="en-GB" b="1"/>
          </a:p>
        </p:txBody>
      </p:sp>
      <p:sp>
        <p:nvSpPr>
          <p:cNvPr id="7" name="Title 8">
            <a:extLst>
              <a:ext uri="{FF2B5EF4-FFF2-40B4-BE49-F238E27FC236}">
                <a16:creationId xmlns:a16="http://schemas.microsoft.com/office/drawing/2014/main" id="{BCCB0820-7A3F-028F-540D-F5D66A44EB2F}"/>
              </a:ext>
            </a:extLst>
          </p:cNvPr>
          <p:cNvSpPr txBox="1">
            <a:spLocks noGrp="1"/>
          </p:cNvSpPr>
          <p:nvPr>
            <p:ph type="title"/>
          </p:nvPr>
        </p:nvSpPr>
        <p:spPr>
          <a:xfrm>
            <a:off x="6746326" y="2505793"/>
            <a:ext cx="4558748" cy="341632"/>
          </a:xfrm>
          <a:prstGeom prst="rect">
            <a:avLst/>
          </a:prstGeom>
          <a:noFill/>
        </p:spPr>
        <p:txBody>
          <a:bodyPr wrap="square">
            <a:spAutoFit/>
          </a:bodyPr>
          <a:lstStyle/>
          <a:p>
            <a:r>
              <a:rPr lang="cy-GB" sz="1800" b="1">
                <a:solidFill>
                  <a:schemeClr val="tx1">
                    <a:lumMod val="95000"/>
                    <a:lumOff val="5000"/>
                  </a:schemeClr>
                </a:solidFill>
                <a:latin typeface="+mn-lt"/>
                <a:ea typeface="+mn-ea"/>
                <a:cs typeface="+mn-cs"/>
              </a:rPr>
              <a:t>Strategaethau Asesu ar gyfer Dysgu</a:t>
            </a:r>
            <a:endParaRPr lang="en-GB" b="1"/>
          </a:p>
        </p:txBody>
      </p:sp>
      <p:pic>
        <p:nvPicPr>
          <p:cNvPr id="8" name="Picture 7" descr="Our Products &amp; Services - Career Connect Education &amp; Business">
            <a:extLst>
              <a:ext uri="{FF2B5EF4-FFF2-40B4-BE49-F238E27FC236}">
                <a16:creationId xmlns:a16="http://schemas.microsoft.com/office/drawing/2014/main" id="{D4CB1266-7615-B72F-83D3-CF5C80AEB4B3}"/>
              </a:ext>
            </a:extLst>
          </p:cNvPr>
          <p:cNvPicPr>
            <a:picLocks noChangeAspect="1"/>
          </p:cNvPicPr>
          <p:nvPr/>
        </p:nvPicPr>
        <p:blipFill>
          <a:blip r:embed="rId4"/>
          <a:srcRect l="22903" b="108"/>
          <a:stretch/>
        </p:blipFill>
        <p:spPr>
          <a:xfrm>
            <a:off x="6096000" y="3021275"/>
            <a:ext cx="1758934" cy="1363836"/>
          </a:xfrm>
          <a:prstGeom prst="rect">
            <a:avLst/>
          </a:prstGeom>
        </p:spPr>
      </p:pic>
      <p:pic>
        <p:nvPicPr>
          <p:cNvPr id="1028" name="Picture 4" descr="A screenshot of a computer&#10;&#10;Description automatically generated">
            <a:extLst>
              <a:ext uri="{FF2B5EF4-FFF2-40B4-BE49-F238E27FC236}">
                <a16:creationId xmlns:a16="http://schemas.microsoft.com/office/drawing/2014/main" id="{D742A5DA-3BE1-F673-BC43-C600C83C3CB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1803" t="37026" r="24850" b="36480"/>
          <a:stretch/>
        </p:blipFill>
        <p:spPr bwMode="auto">
          <a:xfrm>
            <a:off x="8105272" y="2894098"/>
            <a:ext cx="2113465" cy="159839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chool Policies - » School/Legal Policies - The National Network ...">
            <a:extLst>
              <a:ext uri="{FF2B5EF4-FFF2-40B4-BE49-F238E27FC236}">
                <a16:creationId xmlns:a16="http://schemas.microsoft.com/office/drawing/2014/main" id="{83F5622F-1998-0D0C-BC09-36B7C2FE0E4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67943" y="2894098"/>
            <a:ext cx="2048027" cy="177188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Free Photo | Various post its">
            <a:extLst>
              <a:ext uri="{FF2B5EF4-FFF2-40B4-BE49-F238E27FC236}">
                <a16:creationId xmlns:a16="http://schemas.microsoft.com/office/drawing/2014/main" id="{4FF147B8-1F97-0417-74D8-4376BBA7AE7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469075" y="3018626"/>
            <a:ext cx="1330435" cy="19963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49429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78CB9CCB-8055-DEE1-185B-6BF894A7A90C}"/>
              </a:ext>
            </a:extLst>
          </p:cNvPr>
          <p:cNvSpPr/>
          <p:nvPr/>
        </p:nvSpPr>
        <p:spPr>
          <a:xfrm rot="5400000">
            <a:off x="7579220" y="1681"/>
            <a:ext cx="1200329" cy="2770095"/>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CF8CD90-681D-F110-71F0-7A018CA15478}"/>
              </a:ext>
            </a:extLst>
          </p:cNvPr>
          <p:cNvSpPr txBox="1"/>
          <p:nvPr/>
        </p:nvSpPr>
        <p:spPr>
          <a:xfrm>
            <a:off x="6855160" y="833237"/>
            <a:ext cx="2487624" cy="1477328"/>
          </a:xfrm>
          <a:prstGeom prst="rect">
            <a:avLst/>
          </a:prstGeom>
          <a:noFill/>
        </p:spPr>
        <p:txBody>
          <a:bodyPr wrap="square" rtlCol="0">
            <a:spAutoFit/>
          </a:bodyPr>
          <a:lstStyle/>
          <a:p>
            <a:r>
              <a:rPr lang="en-GB" sz="2400"/>
              <a:t>3. </a:t>
            </a:r>
            <a:r>
              <a:rPr lang="cy-GB" sz="2400"/>
              <a:t>Rhoi adborth sy’n symud dysgu ymlaen</a:t>
            </a:r>
          </a:p>
          <a:p>
            <a:endParaRPr lang="en-GB"/>
          </a:p>
        </p:txBody>
      </p:sp>
      <p:sp>
        <p:nvSpPr>
          <p:cNvPr id="5" name="TextBox 4">
            <a:extLst>
              <a:ext uri="{FF2B5EF4-FFF2-40B4-BE49-F238E27FC236}">
                <a16:creationId xmlns:a16="http://schemas.microsoft.com/office/drawing/2014/main" id="{A7C2358A-8CCD-BA52-9F31-46F82F00CCFC}"/>
              </a:ext>
            </a:extLst>
          </p:cNvPr>
          <p:cNvSpPr txBox="1"/>
          <p:nvPr/>
        </p:nvSpPr>
        <p:spPr>
          <a:xfrm>
            <a:off x="274628" y="303642"/>
            <a:ext cx="6097022" cy="369332"/>
          </a:xfrm>
          <a:prstGeom prst="rect">
            <a:avLst/>
          </a:prstGeom>
          <a:noFill/>
        </p:spPr>
        <p:txBody>
          <a:bodyPr wrap="square">
            <a:spAutoFit/>
          </a:bodyPr>
          <a:lstStyle/>
          <a:p>
            <a:r>
              <a:rPr lang="en-GB" sz="1800">
                <a:solidFill>
                  <a:schemeClr val="tx1">
                    <a:lumMod val="95000"/>
                    <a:lumOff val="5000"/>
                  </a:schemeClr>
                </a:solidFill>
                <a:latin typeface="+mn-lt"/>
                <a:ea typeface="+mn-ea"/>
                <a:cs typeface="+mn-cs"/>
              </a:rPr>
              <a:t>Assessment for Learning principle</a:t>
            </a:r>
            <a:endParaRPr lang="en-GB"/>
          </a:p>
        </p:txBody>
      </p:sp>
      <p:pic>
        <p:nvPicPr>
          <p:cNvPr id="2" name="Picture 1">
            <a:extLst>
              <a:ext uri="{FF2B5EF4-FFF2-40B4-BE49-F238E27FC236}">
                <a16:creationId xmlns:a16="http://schemas.microsoft.com/office/drawing/2014/main" id="{4DFADB38-3859-9EFF-2ACD-BC9212AD04B3}"/>
              </a:ext>
            </a:extLst>
          </p:cNvPr>
          <p:cNvPicPr>
            <a:picLocks noChangeAspect="1"/>
          </p:cNvPicPr>
          <p:nvPr/>
        </p:nvPicPr>
        <p:blipFill rotWithShape="1">
          <a:blip r:embed="rId3"/>
          <a:srcRect r="1" b="10948"/>
          <a:stretch/>
        </p:blipFill>
        <p:spPr>
          <a:xfrm>
            <a:off x="312987" y="897680"/>
            <a:ext cx="3135867" cy="4241892"/>
          </a:xfrm>
          <a:prstGeom prst="rect">
            <a:avLst/>
          </a:prstGeom>
        </p:spPr>
      </p:pic>
      <p:sp>
        <p:nvSpPr>
          <p:cNvPr id="6" name="TextBox 5">
            <a:extLst>
              <a:ext uri="{FF2B5EF4-FFF2-40B4-BE49-F238E27FC236}">
                <a16:creationId xmlns:a16="http://schemas.microsoft.com/office/drawing/2014/main" id="{4CA4B1D2-59A2-E6AC-4B35-0EE4231FD181}"/>
              </a:ext>
            </a:extLst>
          </p:cNvPr>
          <p:cNvSpPr txBox="1"/>
          <p:nvPr/>
        </p:nvSpPr>
        <p:spPr>
          <a:xfrm>
            <a:off x="6396821" y="364572"/>
            <a:ext cx="5795179" cy="646331"/>
          </a:xfrm>
          <a:prstGeom prst="rect">
            <a:avLst/>
          </a:prstGeom>
          <a:noFill/>
        </p:spPr>
        <p:txBody>
          <a:bodyPr wrap="square">
            <a:spAutoFit/>
          </a:bodyPr>
          <a:lstStyle/>
          <a:p>
            <a:r>
              <a:rPr lang="cy-GB" sz="1800" b="1">
                <a:solidFill>
                  <a:schemeClr val="tx1">
                    <a:lumMod val="95000"/>
                    <a:lumOff val="5000"/>
                  </a:schemeClr>
                </a:solidFill>
                <a:latin typeface="+mn-lt"/>
                <a:ea typeface="+mn-ea"/>
                <a:cs typeface="+mn-cs"/>
              </a:rPr>
              <a:t>Egwyddor Asesu ar gyfer Dysgu</a:t>
            </a:r>
          </a:p>
          <a:p>
            <a:endParaRPr lang="en-GB" b="1">
              <a:highlight>
                <a:srgbClr val="FFFF00"/>
              </a:highlight>
            </a:endParaRPr>
          </a:p>
        </p:txBody>
      </p:sp>
      <p:sp>
        <p:nvSpPr>
          <p:cNvPr id="7" name="Title 8">
            <a:extLst>
              <a:ext uri="{FF2B5EF4-FFF2-40B4-BE49-F238E27FC236}">
                <a16:creationId xmlns:a16="http://schemas.microsoft.com/office/drawing/2014/main" id="{BCCB0820-7A3F-028F-540D-F5D66A44EB2F}"/>
              </a:ext>
            </a:extLst>
          </p:cNvPr>
          <p:cNvSpPr txBox="1">
            <a:spLocks noGrp="1"/>
          </p:cNvSpPr>
          <p:nvPr>
            <p:ph type="title"/>
          </p:nvPr>
        </p:nvSpPr>
        <p:spPr>
          <a:xfrm>
            <a:off x="6156582" y="2347538"/>
            <a:ext cx="4679910" cy="424732"/>
          </a:xfrm>
          <a:prstGeom prst="rect">
            <a:avLst/>
          </a:prstGeom>
          <a:noFill/>
        </p:spPr>
        <p:txBody>
          <a:bodyPr wrap="square">
            <a:spAutoFit/>
          </a:bodyPr>
          <a:lstStyle/>
          <a:p>
            <a:r>
              <a:rPr lang="cy-GB" sz="2400" b="1">
                <a:solidFill>
                  <a:schemeClr val="tx1">
                    <a:lumMod val="95000"/>
                    <a:lumOff val="5000"/>
                  </a:schemeClr>
                </a:solidFill>
                <a:latin typeface="+mn-lt"/>
                <a:ea typeface="+mn-ea"/>
                <a:cs typeface="+mn-cs"/>
              </a:rPr>
              <a:t>Strategaethau Asesu ar gyfer Dysgu</a:t>
            </a:r>
            <a:endParaRPr lang="en-GB" sz="2400" b="1">
              <a:highlight>
                <a:srgbClr val="FFFF00"/>
              </a:highlight>
            </a:endParaRPr>
          </a:p>
        </p:txBody>
      </p:sp>
      <p:pic>
        <p:nvPicPr>
          <p:cNvPr id="8" name="Picture 7" descr="Our Products &amp; Services - Career Connect Education &amp; Business">
            <a:extLst>
              <a:ext uri="{FF2B5EF4-FFF2-40B4-BE49-F238E27FC236}">
                <a16:creationId xmlns:a16="http://schemas.microsoft.com/office/drawing/2014/main" id="{D4CB1266-7615-B72F-83D3-CF5C80AEB4B3}"/>
              </a:ext>
            </a:extLst>
          </p:cNvPr>
          <p:cNvPicPr>
            <a:picLocks noChangeAspect="1"/>
          </p:cNvPicPr>
          <p:nvPr/>
        </p:nvPicPr>
        <p:blipFill>
          <a:blip r:embed="rId4"/>
          <a:srcRect l="22903" b="108"/>
          <a:stretch/>
        </p:blipFill>
        <p:spPr>
          <a:xfrm>
            <a:off x="6319925" y="3046484"/>
            <a:ext cx="1758934" cy="1363836"/>
          </a:xfrm>
          <a:prstGeom prst="rect">
            <a:avLst/>
          </a:prstGeom>
        </p:spPr>
      </p:pic>
      <p:pic>
        <p:nvPicPr>
          <p:cNvPr id="1028" name="Picture 4" descr="A screenshot of a computer&#10;&#10;Description automatically generated">
            <a:extLst>
              <a:ext uri="{FF2B5EF4-FFF2-40B4-BE49-F238E27FC236}">
                <a16:creationId xmlns:a16="http://schemas.microsoft.com/office/drawing/2014/main" id="{D742A5DA-3BE1-F673-BC43-C600C83C3CB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1803" t="37026" r="24850" b="36480"/>
          <a:stretch/>
        </p:blipFill>
        <p:spPr bwMode="auto">
          <a:xfrm>
            <a:off x="8179384" y="2903812"/>
            <a:ext cx="2113465" cy="159839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6" descr="School Policies - » School/Legal Policies - The National Network ...">
            <a:extLst>
              <a:ext uri="{FF2B5EF4-FFF2-40B4-BE49-F238E27FC236}">
                <a16:creationId xmlns:a16="http://schemas.microsoft.com/office/drawing/2014/main" id="{8A8083CC-7C46-0E58-C6E5-B16295442C1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43639" y="2842458"/>
            <a:ext cx="2048027" cy="177188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8" descr="Free Photo | Various post its">
            <a:extLst>
              <a:ext uri="{FF2B5EF4-FFF2-40B4-BE49-F238E27FC236}">
                <a16:creationId xmlns:a16="http://schemas.microsoft.com/office/drawing/2014/main" id="{0E0239EA-64EB-F7B8-2651-5673F5C5DD2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469075" y="3018626"/>
            <a:ext cx="1330435" cy="19963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95674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78CB9CCB-8055-DEE1-185B-6BF894A7A90C}"/>
              </a:ext>
            </a:extLst>
          </p:cNvPr>
          <p:cNvSpPr/>
          <p:nvPr/>
        </p:nvSpPr>
        <p:spPr>
          <a:xfrm rot="5400000">
            <a:off x="7826715" y="-15357"/>
            <a:ext cx="1200329" cy="2770095"/>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7C2358A-8CCD-BA52-9F31-46F82F00CCFC}"/>
              </a:ext>
            </a:extLst>
          </p:cNvPr>
          <p:cNvSpPr txBox="1"/>
          <p:nvPr/>
        </p:nvSpPr>
        <p:spPr>
          <a:xfrm>
            <a:off x="6624110" y="296446"/>
            <a:ext cx="3445446" cy="369332"/>
          </a:xfrm>
          <a:prstGeom prst="rect">
            <a:avLst/>
          </a:prstGeom>
          <a:noFill/>
        </p:spPr>
        <p:txBody>
          <a:bodyPr wrap="square">
            <a:spAutoFit/>
          </a:bodyPr>
          <a:lstStyle/>
          <a:p>
            <a:r>
              <a:rPr lang="en-GB" sz="1800" b="1">
                <a:solidFill>
                  <a:schemeClr val="tx1">
                    <a:lumMod val="95000"/>
                    <a:lumOff val="5000"/>
                  </a:schemeClr>
                </a:solidFill>
                <a:latin typeface="+mn-lt"/>
                <a:ea typeface="+mn-ea"/>
                <a:cs typeface="+mn-cs"/>
              </a:rPr>
              <a:t>Assessment for Learning principle </a:t>
            </a:r>
            <a:endParaRPr lang="en-GB" b="1"/>
          </a:p>
        </p:txBody>
      </p:sp>
      <p:sp>
        <p:nvSpPr>
          <p:cNvPr id="2" name="TextBox 1">
            <a:extLst>
              <a:ext uri="{FF2B5EF4-FFF2-40B4-BE49-F238E27FC236}">
                <a16:creationId xmlns:a16="http://schemas.microsoft.com/office/drawing/2014/main" id="{8A29874B-2CC9-C32D-3325-BB988D512DC3}"/>
              </a:ext>
            </a:extLst>
          </p:cNvPr>
          <p:cNvSpPr txBox="1"/>
          <p:nvPr/>
        </p:nvSpPr>
        <p:spPr>
          <a:xfrm>
            <a:off x="7230007" y="892539"/>
            <a:ext cx="2521700" cy="923330"/>
          </a:xfrm>
          <a:prstGeom prst="rect">
            <a:avLst/>
          </a:prstGeom>
          <a:noFill/>
        </p:spPr>
        <p:txBody>
          <a:bodyPr wrap="square" rtlCol="0">
            <a:spAutoFit/>
          </a:bodyPr>
          <a:lstStyle/>
          <a:p>
            <a:r>
              <a:rPr lang="en-GB"/>
              <a:t>4. Activating students as learning resources for one another</a:t>
            </a:r>
          </a:p>
        </p:txBody>
      </p:sp>
      <p:pic>
        <p:nvPicPr>
          <p:cNvPr id="4" name="Picture 3">
            <a:extLst>
              <a:ext uri="{FF2B5EF4-FFF2-40B4-BE49-F238E27FC236}">
                <a16:creationId xmlns:a16="http://schemas.microsoft.com/office/drawing/2014/main" id="{B0D357A2-A7E4-E641-12DC-5184FDCA781A}"/>
              </a:ext>
            </a:extLst>
          </p:cNvPr>
          <p:cNvPicPr>
            <a:picLocks noChangeAspect="1"/>
          </p:cNvPicPr>
          <p:nvPr/>
        </p:nvPicPr>
        <p:blipFill rotWithShape="1">
          <a:blip r:embed="rId3"/>
          <a:srcRect r="1" b="10948"/>
          <a:stretch/>
        </p:blipFill>
        <p:spPr>
          <a:xfrm>
            <a:off x="312987" y="897680"/>
            <a:ext cx="3135867" cy="4241892"/>
          </a:xfrm>
          <a:prstGeom prst="rect">
            <a:avLst/>
          </a:prstGeom>
        </p:spPr>
      </p:pic>
      <p:sp>
        <p:nvSpPr>
          <p:cNvPr id="6" name="Title 8">
            <a:extLst>
              <a:ext uri="{FF2B5EF4-FFF2-40B4-BE49-F238E27FC236}">
                <a16:creationId xmlns:a16="http://schemas.microsoft.com/office/drawing/2014/main" id="{6E25D3C2-1D09-FA0F-F4A9-5B663ADB7848}"/>
              </a:ext>
            </a:extLst>
          </p:cNvPr>
          <p:cNvSpPr txBox="1">
            <a:spLocks noGrp="1"/>
          </p:cNvSpPr>
          <p:nvPr>
            <p:ph type="title"/>
          </p:nvPr>
        </p:nvSpPr>
        <p:spPr>
          <a:xfrm>
            <a:off x="7424271" y="2287330"/>
            <a:ext cx="1894970" cy="341632"/>
          </a:xfrm>
          <a:prstGeom prst="rect">
            <a:avLst/>
          </a:prstGeom>
          <a:noFill/>
        </p:spPr>
        <p:txBody>
          <a:bodyPr wrap="square">
            <a:spAutoFit/>
          </a:bodyPr>
          <a:lstStyle/>
          <a:p>
            <a:r>
              <a:rPr lang="en-GB" sz="1800" b="1">
                <a:solidFill>
                  <a:schemeClr val="tx1">
                    <a:lumMod val="95000"/>
                    <a:lumOff val="5000"/>
                  </a:schemeClr>
                </a:solidFill>
                <a:latin typeface="+mn-lt"/>
                <a:ea typeface="+mn-ea"/>
                <a:cs typeface="+mn-cs"/>
              </a:rPr>
              <a:t>AfL Strategies </a:t>
            </a:r>
            <a:endParaRPr lang="en-GB" b="1"/>
          </a:p>
        </p:txBody>
      </p:sp>
      <p:pic>
        <p:nvPicPr>
          <p:cNvPr id="2052" name="Picture 4" descr="dr. brian r. little – Dot Complicated">
            <a:extLst>
              <a:ext uri="{FF2B5EF4-FFF2-40B4-BE49-F238E27FC236}">
                <a16:creationId xmlns:a16="http://schemas.microsoft.com/office/drawing/2014/main" id="{613F8F8B-9AFB-061A-6BD5-B2E6BC1ACB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8772" y="2804018"/>
            <a:ext cx="1515581" cy="124996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Cooperative learning groups make school fun for kids! - YouTube">
            <a:extLst>
              <a:ext uri="{FF2B5EF4-FFF2-40B4-BE49-F238E27FC236}">
                <a16:creationId xmlns:a16="http://schemas.microsoft.com/office/drawing/2014/main" id="{7CF7A57A-56FD-5B96-9123-9E61BA1640C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34253" y="2855723"/>
            <a:ext cx="2224556" cy="124838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Bouncing basketball ball cartoon illustration Stock Vector | Adobe Stock">
            <a:extLst>
              <a:ext uri="{FF2B5EF4-FFF2-40B4-BE49-F238E27FC236}">
                <a16:creationId xmlns:a16="http://schemas.microsoft.com/office/drawing/2014/main" id="{7C379E66-C19E-7C0F-BDCF-A19B800A9EF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369610" y="2640969"/>
            <a:ext cx="1655595" cy="1576062"/>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How Soliciting Customer Testimonials Can Boost Your Business">
            <a:extLst>
              <a:ext uri="{FF2B5EF4-FFF2-40B4-BE49-F238E27FC236}">
                <a16:creationId xmlns:a16="http://schemas.microsoft.com/office/drawing/2014/main" id="{33C934F7-675D-E706-E2D5-EC8D67582B4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11509" y="4104103"/>
            <a:ext cx="2643919" cy="15760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083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78CB9CCB-8055-DEE1-185B-6BF894A7A90C}"/>
              </a:ext>
            </a:extLst>
          </p:cNvPr>
          <p:cNvSpPr/>
          <p:nvPr/>
        </p:nvSpPr>
        <p:spPr>
          <a:xfrm rot="5400000">
            <a:off x="7826715" y="-15357"/>
            <a:ext cx="1200329" cy="2770095"/>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7C2358A-8CCD-BA52-9F31-46F82F00CCFC}"/>
              </a:ext>
            </a:extLst>
          </p:cNvPr>
          <p:cNvSpPr txBox="1"/>
          <p:nvPr/>
        </p:nvSpPr>
        <p:spPr>
          <a:xfrm>
            <a:off x="6624110" y="296446"/>
            <a:ext cx="3445446" cy="646331"/>
          </a:xfrm>
          <a:prstGeom prst="rect">
            <a:avLst/>
          </a:prstGeom>
          <a:noFill/>
        </p:spPr>
        <p:txBody>
          <a:bodyPr wrap="square">
            <a:spAutoFit/>
          </a:bodyPr>
          <a:lstStyle/>
          <a:p>
            <a:r>
              <a:rPr lang="cy-GB" sz="1800" b="1">
                <a:solidFill>
                  <a:schemeClr val="tx1">
                    <a:lumMod val="95000"/>
                    <a:lumOff val="5000"/>
                  </a:schemeClr>
                </a:solidFill>
                <a:latin typeface="+mn-lt"/>
                <a:ea typeface="+mn-ea"/>
                <a:cs typeface="+mn-cs"/>
              </a:rPr>
              <a:t>Egwyddor Asesu ar gyfer Dysgu</a:t>
            </a:r>
          </a:p>
          <a:p>
            <a:endParaRPr lang="en-GB" b="1">
              <a:highlight>
                <a:srgbClr val="FFFF00"/>
              </a:highlight>
            </a:endParaRPr>
          </a:p>
        </p:txBody>
      </p:sp>
      <p:sp>
        <p:nvSpPr>
          <p:cNvPr id="2" name="TextBox 1">
            <a:extLst>
              <a:ext uri="{FF2B5EF4-FFF2-40B4-BE49-F238E27FC236}">
                <a16:creationId xmlns:a16="http://schemas.microsoft.com/office/drawing/2014/main" id="{8A29874B-2CC9-C32D-3325-BB988D512DC3}"/>
              </a:ext>
            </a:extLst>
          </p:cNvPr>
          <p:cNvSpPr txBox="1"/>
          <p:nvPr/>
        </p:nvSpPr>
        <p:spPr>
          <a:xfrm>
            <a:off x="7201610" y="812183"/>
            <a:ext cx="2408557" cy="1015663"/>
          </a:xfrm>
          <a:prstGeom prst="rect">
            <a:avLst/>
          </a:prstGeom>
          <a:noFill/>
        </p:spPr>
        <p:txBody>
          <a:bodyPr wrap="square" rtlCol="0">
            <a:spAutoFit/>
          </a:bodyPr>
          <a:lstStyle/>
          <a:p>
            <a:pPr algn="ctr"/>
            <a:r>
              <a:rPr lang="en-GB" sz="2000"/>
              <a:t>4. </a:t>
            </a:r>
            <a:r>
              <a:rPr lang="cy-GB" sz="2000"/>
              <a:t>Ysgogi myfyrwyr fel adnoddau dysgu i’w gilydd</a:t>
            </a:r>
            <a:endParaRPr lang="en-GB" sz="2000">
              <a:highlight>
                <a:srgbClr val="FFFF00"/>
              </a:highlight>
            </a:endParaRPr>
          </a:p>
        </p:txBody>
      </p:sp>
      <p:pic>
        <p:nvPicPr>
          <p:cNvPr id="4" name="Picture 3">
            <a:extLst>
              <a:ext uri="{FF2B5EF4-FFF2-40B4-BE49-F238E27FC236}">
                <a16:creationId xmlns:a16="http://schemas.microsoft.com/office/drawing/2014/main" id="{B0D357A2-A7E4-E641-12DC-5184FDCA781A}"/>
              </a:ext>
            </a:extLst>
          </p:cNvPr>
          <p:cNvPicPr>
            <a:picLocks noChangeAspect="1"/>
          </p:cNvPicPr>
          <p:nvPr/>
        </p:nvPicPr>
        <p:blipFill rotWithShape="1">
          <a:blip r:embed="rId3"/>
          <a:srcRect r="1" b="10948"/>
          <a:stretch/>
        </p:blipFill>
        <p:spPr>
          <a:xfrm>
            <a:off x="312987" y="897680"/>
            <a:ext cx="3135867" cy="4241892"/>
          </a:xfrm>
          <a:prstGeom prst="rect">
            <a:avLst/>
          </a:prstGeom>
        </p:spPr>
      </p:pic>
      <p:sp>
        <p:nvSpPr>
          <p:cNvPr id="6" name="Title 8">
            <a:extLst>
              <a:ext uri="{FF2B5EF4-FFF2-40B4-BE49-F238E27FC236}">
                <a16:creationId xmlns:a16="http://schemas.microsoft.com/office/drawing/2014/main" id="{6E25D3C2-1D09-FA0F-F4A9-5B663ADB7848}"/>
              </a:ext>
            </a:extLst>
          </p:cNvPr>
          <p:cNvSpPr txBox="1">
            <a:spLocks noGrp="1"/>
          </p:cNvSpPr>
          <p:nvPr>
            <p:ph type="title"/>
          </p:nvPr>
        </p:nvSpPr>
        <p:spPr>
          <a:xfrm>
            <a:off x="5873795" y="2273477"/>
            <a:ext cx="4746876" cy="369332"/>
          </a:xfrm>
          <a:prstGeom prst="rect">
            <a:avLst/>
          </a:prstGeom>
          <a:noFill/>
        </p:spPr>
        <p:txBody>
          <a:bodyPr wrap="square">
            <a:spAutoFit/>
          </a:bodyPr>
          <a:lstStyle/>
          <a:p>
            <a:r>
              <a:rPr lang="cy-GB" sz="2000" b="1">
                <a:solidFill>
                  <a:schemeClr val="tx1">
                    <a:lumMod val="95000"/>
                    <a:lumOff val="5000"/>
                  </a:schemeClr>
                </a:solidFill>
                <a:latin typeface="+mn-lt"/>
                <a:ea typeface="+mn-ea"/>
                <a:cs typeface="+mn-cs"/>
              </a:rPr>
              <a:t>Strategaethau Asesu ar gyfer Dysgu</a:t>
            </a:r>
            <a:endParaRPr lang="en-GB" sz="2000" b="1">
              <a:highlight>
                <a:srgbClr val="FFFF00"/>
              </a:highlight>
            </a:endParaRPr>
          </a:p>
        </p:txBody>
      </p:sp>
      <p:pic>
        <p:nvPicPr>
          <p:cNvPr id="2052" name="Picture 4" descr="dr. brian r. little – Dot Complicated">
            <a:extLst>
              <a:ext uri="{FF2B5EF4-FFF2-40B4-BE49-F238E27FC236}">
                <a16:creationId xmlns:a16="http://schemas.microsoft.com/office/drawing/2014/main" id="{613F8F8B-9AFB-061A-6BD5-B2E6BC1ACB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8772" y="2804018"/>
            <a:ext cx="1515581" cy="124996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Cooperative learning groups make school fun for kids! - YouTube">
            <a:extLst>
              <a:ext uri="{FF2B5EF4-FFF2-40B4-BE49-F238E27FC236}">
                <a16:creationId xmlns:a16="http://schemas.microsoft.com/office/drawing/2014/main" id="{7CF7A57A-56FD-5B96-9123-9E61BA1640C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24111" y="2855723"/>
            <a:ext cx="2224556" cy="124838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Bouncing basketball ball cartoon illustration Stock Vector | Adobe Stock">
            <a:extLst>
              <a:ext uri="{FF2B5EF4-FFF2-40B4-BE49-F238E27FC236}">
                <a16:creationId xmlns:a16="http://schemas.microsoft.com/office/drawing/2014/main" id="{7C379E66-C19E-7C0F-BDCF-A19B800A9EF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369610" y="2640969"/>
            <a:ext cx="1655595" cy="1576062"/>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How Soliciting Customer Testimonials Can Boost Your Business">
            <a:extLst>
              <a:ext uri="{FF2B5EF4-FFF2-40B4-BE49-F238E27FC236}">
                <a16:creationId xmlns:a16="http://schemas.microsoft.com/office/drawing/2014/main" id="{33C934F7-675D-E706-E2D5-EC8D67582B4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11509" y="4104103"/>
            <a:ext cx="2643919" cy="15760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07160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78CB9CCB-8055-DEE1-185B-6BF894A7A90C}"/>
              </a:ext>
            </a:extLst>
          </p:cNvPr>
          <p:cNvSpPr/>
          <p:nvPr/>
        </p:nvSpPr>
        <p:spPr>
          <a:xfrm rot="5400000">
            <a:off x="7097954" y="24399"/>
            <a:ext cx="1200329" cy="2770095"/>
          </a:xfrm>
          <a:prstGeom prst="round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7C2358A-8CCD-BA52-9F31-46F82F00CCFC}"/>
              </a:ext>
            </a:extLst>
          </p:cNvPr>
          <p:cNvSpPr txBox="1"/>
          <p:nvPr/>
        </p:nvSpPr>
        <p:spPr>
          <a:xfrm>
            <a:off x="5897336" y="331173"/>
            <a:ext cx="6097022" cy="369332"/>
          </a:xfrm>
          <a:prstGeom prst="rect">
            <a:avLst/>
          </a:prstGeom>
          <a:noFill/>
        </p:spPr>
        <p:txBody>
          <a:bodyPr wrap="square">
            <a:spAutoFit/>
          </a:bodyPr>
          <a:lstStyle/>
          <a:p>
            <a:r>
              <a:rPr lang="cy-GB" sz="1800" b="1">
                <a:solidFill>
                  <a:schemeClr val="tx1">
                    <a:lumMod val="95000"/>
                    <a:lumOff val="5000"/>
                  </a:schemeClr>
                </a:solidFill>
                <a:latin typeface="+mn-lt"/>
                <a:ea typeface="+mn-ea"/>
                <a:cs typeface="+mn-cs"/>
              </a:rPr>
              <a:t>Egwyddor Asesu ar gyfer Dysgu</a:t>
            </a:r>
          </a:p>
        </p:txBody>
      </p:sp>
      <p:sp>
        <p:nvSpPr>
          <p:cNvPr id="4" name="TextBox 3">
            <a:extLst>
              <a:ext uri="{FF2B5EF4-FFF2-40B4-BE49-F238E27FC236}">
                <a16:creationId xmlns:a16="http://schemas.microsoft.com/office/drawing/2014/main" id="{668761F7-A1D4-6FB7-15E1-B4DB647AF673}"/>
              </a:ext>
            </a:extLst>
          </p:cNvPr>
          <p:cNvSpPr txBox="1"/>
          <p:nvPr/>
        </p:nvSpPr>
        <p:spPr>
          <a:xfrm>
            <a:off x="6400800" y="897680"/>
            <a:ext cx="2597895" cy="923330"/>
          </a:xfrm>
          <a:prstGeom prst="rect">
            <a:avLst/>
          </a:prstGeom>
          <a:noFill/>
        </p:spPr>
        <p:txBody>
          <a:bodyPr wrap="square" rtlCol="0">
            <a:spAutoFit/>
          </a:bodyPr>
          <a:lstStyle/>
          <a:p>
            <a:r>
              <a:rPr lang="en-GB"/>
              <a:t>5. </a:t>
            </a:r>
            <a:r>
              <a:rPr lang="cy-GB"/>
              <a:t>Ysgogi myfyrwyr fel perchnogion eu dysgu eu hun</a:t>
            </a:r>
            <a:endParaRPr lang="en-GB">
              <a:highlight>
                <a:srgbClr val="FFFF00"/>
              </a:highlight>
            </a:endParaRPr>
          </a:p>
        </p:txBody>
      </p:sp>
      <p:pic>
        <p:nvPicPr>
          <p:cNvPr id="2" name="Picture 1">
            <a:extLst>
              <a:ext uri="{FF2B5EF4-FFF2-40B4-BE49-F238E27FC236}">
                <a16:creationId xmlns:a16="http://schemas.microsoft.com/office/drawing/2014/main" id="{FDC694B0-B3E4-1E7F-EEDD-D58CB1270706}"/>
              </a:ext>
            </a:extLst>
          </p:cNvPr>
          <p:cNvPicPr>
            <a:picLocks noChangeAspect="1"/>
          </p:cNvPicPr>
          <p:nvPr/>
        </p:nvPicPr>
        <p:blipFill rotWithShape="1">
          <a:blip r:embed="rId3"/>
          <a:srcRect r="1" b="10948"/>
          <a:stretch/>
        </p:blipFill>
        <p:spPr>
          <a:xfrm>
            <a:off x="312987" y="897680"/>
            <a:ext cx="3135867" cy="4241892"/>
          </a:xfrm>
          <a:prstGeom prst="rect">
            <a:avLst/>
          </a:prstGeom>
        </p:spPr>
      </p:pic>
      <p:sp>
        <p:nvSpPr>
          <p:cNvPr id="6" name="Title 8">
            <a:extLst>
              <a:ext uri="{FF2B5EF4-FFF2-40B4-BE49-F238E27FC236}">
                <a16:creationId xmlns:a16="http://schemas.microsoft.com/office/drawing/2014/main" id="{776175E9-5C24-3920-ACA3-4933FAD71DF1}"/>
              </a:ext>
            </a:extLst>
          </p:cNvPr>
          <p:cNvSpPr txBox="1">
            <a:spLocks noGrp="1"/>
          </p:cNvSpPr>
          <p:nvPr>
            <p:ph type="title"/>
          </p:nvPr>
        </p:nvSpPr>
        <p:spPr>
          <a:xfrm>
            <a:off x="5815810" y="2290515"/>
            <a:ext cx="5389849" cy="369332"/>
          </a:xfrm>
          <a:prstGeom prst="rect">
            <a:avLst/>
          </a:prstGeom>
          <a:noFill/>
        </p:spPr>
        <p:txBody>
          <a:bodyPr wrap="square">
            <a:spAutoFit/>
          </a:bodyPr>
          <a:lstStyle/>
          <a:p>
            <a:r>
              <a:rPr lang="cy-GB" sz="2000" b="1">
                <a:solidFill>
                  <a:schemeClr val="tx1">
                    <a:lumMod val="95000"/>
                    <a:lumOff val="5000"/>
                  </a:schemeClr>
                </a:solidFill>
                <a:latin typeface="+mn-lt"/>
                <a:ea typeface="+mn-ea"/>
                <a:cs typeface="+mn-cs"/>
              </a:rPr>
              <a:t>Strategaethau Asesu ar gyfer Dysgu</a:t>
            </a:r>
            <a:endParaRPr lang="en-GB" sz="2000">
              <a:highlight>
                <a:srgbClr val="FFFF00"/>
              </a:highlight>
            </a:endParaRPr>
          </a:p>
        </p:txBody>
      </p:sp>
      <p:pic>
        <p:nvPicPr>
          <p:cNvPr id="7" name="Picture 6" descr="School Policies - » School/Legal Policies - The National Network ...">
            <a:extLst>
              <a:ext uri="{FF2B5EF4-FFF2-40B4-BE49-F238E27FC236}">
                <a16:creationId xmlns:a16="http://schemas.microsoft.com/office/drawing/2014/main" id="{773DBF33-FF15-FDB4-C781-027A55F7BE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43639" y="2842458"/>
            <a:ext cx="2048027" cy="177188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30C2DC78-0FCB-823C-D24A-A3039ACEE236}"/>
              </a:ext>
            </a:extLst>
          </p:cNvPr>
          <p:cNvPicPr>
            <a:picLocks noChangeAspect="1"/>
          </p:cNvPicPr>
          <p:nvPr/>
        </p:nvPicPr>
        <p:blipFill>
          <a:blip r:embed="rId5"/>
          <a:srcRect l="35682" t="16066" r="38424" b="31512"/>
          <a:stretch/>
        </p:blipFill>
        <p:spPr>
          <a:xfrm>
            <a:off x="6667737" y="2771598"/>
            <a:ext cx="1649550" cy="2226365"/>
          </a:xfrm>
          <a:prstGeom prst="rect">
            <a:avLst/>
          </a:prstGeom>
        </p:spPr>
      </p:pic>
    </p:spTree>
    <p:extLst>
      <p:ext uri="{BB962C8B-B14F-4D97-AF65-F5344CB8AC3E}">
        <p14:creationId xmlns:p14="http://schemas.microsoft.com/office/powerpoint/2010/main" val="37870807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78CB9CCB-8055-DEE1-185B-6BF894A7A90C}"/>
              </a:ext>
            </a:extLst>
          </p:cNvPr>
          <p:cNvSpPr/>
          <p:nvPr/>
        </p:nvSpPr>
        <p:spPr>
          <a:xfrm rot="5400000">
            <a:off x="7097954" y="24399"/>
            <a:ext cx="1200329" cy="2770095"/>
          </a:xfrm>
          <a:prstGeom prst="round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7C2358A-8CCD-BA52-9F31-46F82F00CCFC}"/>
              </a:ext>
            </a:extLst>
          </p:cNvPr>
          <p:cNvSpPr txBox="1"/>
          <p:nvPr/>
        </p:nvSpPr>
        <p:spPr>
          <a:xfrm>
            <a:off x="5011334" y="256380"/>
            <a:ext cx="6097022" cy="369332"/>
          </a:xfrm>
          <a:prstGeom prst="rect">
            <a:avLst/>
          </a:prstGeom>
          <a:noFill/>
        </p:spPr>
        <p:txBody>
          <a:bodyPr wrap="square">
            <a:spAutoFit/>
          </a:bodyPr>
          <a:lstStyle/>
          <a:p>
            <a:r>
              <a:rPr lang="en-GB" sz="1800" b="1">
                <a:solidFill>
                  <a:schemeClr val="tx1">
                    <a:lumMod val="95000"/>
                    <a:lumOff val="5000"/>
                  </a:schemeClr>
                </a:solidFill>
                <a:latin typeface="+mn-lt"/>
                <a:ea typeface="+mn-ea"/>
                <a:cs typeface="+mn-cs"/>
              </a:rPr>
              <a:t>Assessment for Learning principle </a:t>
            </a:r>
            <a:r>
              <a:rPr lang="en-GB" sz="1800">
                <a:solidFill>
                  <a:schemeClr val="tx1">
                    <a:lumMod val="95000"/>
                    <a:lumOff val="5000"/>
                  </a:schemeClr>
                </a:solidFill>
                <a:latin typeface="+mn-lt"/>
                <a:ea typeface="+mn-ea"/>
                <a:cs typeface="+mn-cs"/>
              </a:rPr>
              <a:t>– </a:t>
            </a:r>
            <a:r>
              <a:rPr lang="en-GB">
                <a:solidFill>
                  <a:schemeClr val="tx1">
                    <a:lumMod val="95000"/>
                    <a:lumOff val="5000"/>
                  </a:schemeClr>
                </a:solidFill>
              </a:rPr>
              <a:t>self</a:t>
            </a:r>
            <a:r>
              <a:rPr lang="en-GB" sz="1800">
                <a:solidFill>
                  <a:schemeClr val="tx1">
                    <a:lumMod val="95000"/>
                    <a:lumOff val="5000"/>
                  </a:schemeClr>
                </a:solidFill>
                <a:latin typeface="+mn-lt"/>
                <a:ea typeface="+mn-ea"/>
                <a:cs typeface="+mn-cs"/>
              </a:rPr>
              <a:t> assessment</a:t>
            </a:r>
            <a:endParaRPr lang="en-GB"/>
          </a:p>
        </p:txBody>
      </p:sp>
      <p:sp>
        <p:nvSpPr>
          <p:cNvPr id="4" name="TextBox 3">
            <a:extLst>
              <a:ext uri="{FF2B5EF4-FFF2-40B4-BE49-F238E27FC236}">
                <a16:creationId xmlns:a16="http://schemas.microsoft.com/office/drawing/2014/main" id="{668761F7-A1D4-6FB7-15E1-B4DB647AF673}"/>
              </a:ext>
            </a:extLst>
          </p:cNvPr>
          <p:cNvSpPr txBox="1"/>
          <p:nvPr/>
        </p:nvSpPr>
        <p:spPr>
          <a:xfrm>
            <a:off x="6578221" y="947781"/>
            <a:ext cx="2420474" cy="923330"/>
          </a:xfrm>
          <a:prstGeom prst="rect">
            <a:avLst/>
          </a:prstGeom>
          <a:noFill/>
        </p:spPr>
        <p:txBody>
          <a:bodyPr wrap="square" rtlCol="0">
            <a:spAutoFit/>
          </a:bodyPr>
          <a:lstStyle/>
          <a:p>
            <a:r>
              <a:rPr lang="en-GB"/>
              <a:t>5. Activating students as owners of their own learning</a:t>
            </a:r>
          </a:p>
        </p:txBody>
      </p:sp>
      <p:pic>
        <p:nvPicPr>
          <p:cNvPr id="2" name="Picture 1">
            <a:extLst>
              <a:ext uri="{FF2B5EF4-FFF2-40B4-BE49-F238E27FC236}">
                <a16:creationId xmlns:a16="http://schemas.microsoft.com/office/drawing/2014/main" id="{FDC694B0-B3E4-1E7F-EEDD-D58CB1270706}"/>
              </a:ext>
            </a:extLst>
          </p:cNvPr>
          <p:cNvPicPr>
            <a:picLocks noChangeAspect="1"/>
          </p:cNvPicPr>
          <p:nvPr/>
        </p:nvPicPr>
        <p:blipFill rotWithShape="1">
          <a:blip r:embed="rId3"/>
          <a:srcRect r="1" b="10948"/>
          <a:stretch/>
        </p:blipFill>
        <p:spPr>
          <a:xfrm>
            <a:off x="312987" y="897680"/>
            <a:ext cx="3135867" cy="4241892"/>
          </a:xfrm>
          <a:prstGeom prst="rect">
            <a:avLst/>
          </a:prstGeom>
        </p:spPr>
      </p:pic>
      <p:sp>
        <p:nvSpPr>
          <p:cNvPr id="6" name="Title 8">
            <a:extLst>
              <a:ext uri="{FF2B5EF4-FFF2-40B4-BE49-F238E27FC236}">
                <a16:creationId xmlns:a16="http://schemas.microsoft.com/office/drawing/2014/main" id="{776175E9-5C24-3920-ACA3-4933FAD71DF1}"/>
              </a:ext>
            </a:extLst>
          </p:cNvPr>
          <p:cNvSpPr txBox="1">
            <a:spLocks noGrp="1"/>
          </p:cNvSpPr>
          <p:nvPr>
            <p:ph type="title"/>
          </p:nvPr>
        </p:nvSpPr>
        <p:spPr>
          <a:xfrm>
            <a:off x="6748410" y="2378202"/>
            <a:ext cx="1894970" cy="341632"/>
          </a:xfrm>
          <a:prstGeom prst="rect">
            <a:avLst/>
          </a:prstGeom>
          <a:noFill/>
        </p:spPr>
        <p:txBody>
          <a:bodyPr wrap="square">
            <a:spAutoFit/>
          </a:bodyPr>
          <a:lstStyle/>
          <a:p>
            <a:r>
              <a:rPr lang="en-GB" sz="1800" b="1">
                <a:solidFill>
                  <a:schemeClr val="tx1">
                    <a:lumMod val="95000"/>
                    <a:lumOff val="5000"/>
                  </a:schemeClr>
                </a:solidFill>
                <a:latin typeface="+mn-lt"/>
                <a:ea typeface="+mn-ea"/>
                <a:cs typeface="+mn-cs"/>
              </a:rPr>
              <a:t>AfL Strategies </a:t>
            </a:r>
            <a:endParaRPr lang="en-GB" b="1"/>
          </a:p>
        </p:txBody>
      </p:sp>
      <p:pic>
        <p:nvPicPr>
          <p:cNvPr id="7" name="Picture 6" descr="School Policies - » School/Legal Policies - The National Network ...">
            <a:extLst>
              <a:ext uri="{FF2B5EF4-FFF2-40B4-BE49-F238E27FC236}">
                <a16:creationId xmlns:a16="http://schemas.microsoft.com/office/drawing/2014/main" id="{773DBF33-FF15-FDB4-C781-027A55F7BE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43639" y="2842458"/>
            <a:ext cx="2048027" cy="177188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30C2DC78-0FCB-823C-D24A-A3039ACEE236}"/>
              </a:ext>
            </a:extLst>
          </p:cNvPr>
          <p:cNvPicPr>
            <a:picLocks noChangeAspect="1"/>
          </p:cNvPicPr>
          <p:nvPr/>
        </p:nvPicPr>
        <p:blipFill>
          <a:blip r:embed="rId5"/>
          <a:srcRect l="35682" t="16066" r="38424" b="31512"/>
          <a:stretch/>
        </p:blipFill>
        <p:spPr>
          <a:xfrm>
            <a:off x="6667737" y="2771598"/>
            <a:ext cx="1649550" cy="2226365"/>
          </a:xfrm>
          <a:prstGeom prst="rect">
            <a:avLst/>
          </a:prstGeom>
        </p:spPr>
      </p:pic>
    </p:spTree>
    <p:extLst>
      <p:ext uri="{BB962C8B-B14F-4D97-AF65-F5344CB8AC3E}">
        <p14:creationId xmlns:p14="http://schemas.microsoft.com/office/powerpoint/2010/main" val="32261608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6357BAE-DE8C-5845-A214-62DD462F6A26}"/>
              </a:ext>
            </a:extLst>
          </p:cNvPr>
          <p:cNvPicPr>
            <a:picLocks noChangeAspect="1"/>
          </p:cNvPicPr>
          <p:nvPr/>
        </p:nvPicPr>
        <p:blipFill>
          <a:blip r:embed="rId2"/>
          <a:stretch>
            <a:fillRect/>
          </a:stretch>
        </p:blipFill>
        <p:spPr>
          <a:xfrm rot="781310">
            <a:off x="6606392" y="94396"/>
            <a:ext cx="3455311" cy="4520969"/>
          </a:xfrm>
          <a:prstGeom prst="rect">
            <a:avLst/>
          </a:prstGeom>
        </p:spPr>
      </p:pic>
      <p:pic>
        <p:nvPicPr>
          <p:cNvPr id="9" name="Picture 8">
            <a:extLst>
              <a:ext uri="{FF2B5EF4-FFF2-40B4-BE49-F238E27FC236}">
                <a16:creationId xmlns:a16="http://schemas.microsoft.com/office/drawing/2014/main" id="{16E7B04D-25FB-5A41-BE9E-F6ED42037B19}"/>
              </a:ext>
            </a:extLst>
          </p:cNvPr>
          <p:cNvPicPr>
            <a:picLocks noChangeAspect="1"/>
          </p:cNvPicPr>
          <p:nvPr/>
        </p:nvPicPr>
        <p:blipFill>
          <a:blip r:embed="rId3"/>
          <a:stretch>
            <a:fillRect/>
          </a:stretch>
        </p:blipFill>
        <p:spPr>
          <a:xfrm>
            <a:off x="3393452" y="0"/>
            <a:ext cx="3659557" cy="3856215"/>
          </a:xfrm>
          <a:prstGeom prst="rect">
            <a:avLst/>
          </a:prstGeom>
        </p:spPr>
      </p:pic>
      <p:pic>
        <p:nvPicPr>
          <p:cNvPr id="11" name="Picture 10">
            <a:extLst>
              <a:ext uri="{FF2B5EF4-FFF2-40B4-BE49-F238E27FC236}">
                <a16:creationId xmlns:a16="http://schemas.microsoft.com/office/drawing/2014/main" id="{CA23E739-CFD7-E740-BE31-43D6F39DBFF6}"/>
              </a:ext>
            </a:extLst>
          </p:cNvPr>
          <p:cNvPicPr>
            <a:picLocks noChangeAspect="1"/>
          </p:cNvPicPr>
          <p:nvPr/>
        </p:nvPicPr>
        <p:blipFill>
          <a:blip r:embed="rId4"/>
          <a:stretch>
            <a:fillRect/>
          </a:stretch>
        </p:blipFill>
        <p:spPr>
          <a:xfrm rot="20820949">
            <a:off x="168484" y="104104"/>
            <a:ext cx="3590325" cy="4887529"/>
          </a:xfrm>
          <a:prstGeom prst="rect">
            <a:avLst/>
          </a:prstGeom>
        </p:spPr>
      </p:pic>
      <p:pic>
        <p:nvPicPr>
          <p:cNvPr id="5" name="Picture 4">
            <a:extLst>
              <a:ext uri="{FF2B5EF4-FFF2-40B4-BE49-F238E27FC236}">
                <a16:creationId xmlns:a16="http://schemas.microsoft.com/office/drawing/2014/main" id="{F0EE691A-245F-944E-B50B-A84642160A3C}"/>
              </a:ext>
            </a:extLst>
          </p:cNvPr>
          <p:cNvPicPr>
            <a:picLocks noChangeAspect="1"/>
          </p:cNvPicPr>
          <p:nvPr/>
        </p:nvPicPr>
        <p:blipFill>
          <a:blip r:embed="rId5"/>
          <a:stretch>
            <a:fillRect/>
          </a:stretch>
        </p:blipFill>
        <p:spPr>
          <a:xfrm rot="957456">
            <a:off x="2614434" y="2277410"/>
            <a:ext cx="2323027" cy="3149592"/>
          </a:xfrm>
          <a:prstGeom prst="rect">
            <a:avLst/>
          </a:prstGeom>
        </p:spPr>
      </p:pic>
      <p:pic>
        <p:nvPicPr>
          <p:cNvPr id="3" name="Picture 2">
            <a:extLst>
              <a:ext uri="{FF2B5EF4-FFF2-40B4-BE49-F238E27FC236}">
                <a16:creationId xmlns:a16="http://schemas.microsoft.com/office/drawing/2014/main" id="{0620FE2B-1187-8643-8BA5-EC6986CB0504}"/>
              </a:ext>
            </a:extLst>
          </p:cNvPr>
          <p:cNvPicPr>
            <a:picLocks noChangeAspect="1"/>
          </p:cNvPicPr>
          <p:nvPr/>
        </p:nvPicPr>
        <p:blipFill rotWithShape="1">
          <a:blip r:embed="rId6"/>
          <a:srcRect l="8962" t="11897" r="8949" b="25096"/>
          <a:stretch/>
        </p:blipFill>
        <p:spPr>
          <a:xfrm rot="20368875">
            <a:off x="4728869" y="3758378"/>
            <a:ext cx="2494023" cy="1498306"/>
          </a:xfrm>
          <a:prstGeom prst="rect">
            <a:avLst/>
          </a:prstGeom>
        </p:spPr>
      </p:pic>
      <p:pic>
        <p:nvPicPr>
          <p:cNvPr id="13" name="Picture 12">
            <a:extLst>
              <a:ext uri="{FF2B5EF4-FFF2-40B4-BE49-F238E27FC236}">
                <a16:creationId xmlns:a16="http://schemas.microsoft.com/office/drawing/2014/main" id="{91DFAB9D-634A-0A4F-8D8A-F392B0FA5772}"/>
              </a:ext>
            </a:extLst>
          </p:cNvPr>
          <p:cNvPicPr>
            <a:picLocks noChangeAspect="1"/>
          </p:cNvPicPr>
          <p:nvPr/>
        </p:nvPicPr>
        <p:blipFill>
          <a:blip r:embed="rId7"/>
          <a:stretch>
            <a:fillRect/>
          </a:stretch>
        </p:blipFill>
        <p:spPr>
          <a:xfrm>
            <a:off x="9932894" y="2156063"/>
            <a:ext cx="2259106" cy="3400304"/>
          </a:xfrm>
          <a:prstGeom prst="rect">
            <a:avLst/>
          </a:prstGeom>
        </p:spPr>
      </p:pic>
      <p:sp>
        <p:nvSpPr>
          <p:cNvPr id="14" name="TextBox 13">
            <a:extLst>
              <a:ext uri="{FF2B5EF4-FFF2-40B4-BE49-F238E27FC236}">
                <a16:creationId xmlns:a16="http://schemas.microsoft.com/office/drawing/2014/main" id="{22502307-8652-E444-AED6-060944E1B2E6}"/>
              </a:ext>
            </a:extLst>
          </p:cNvPr>
          <p:cNvSpPr txBox="1"/>
          <p:nvPr/>
        </p:nvSpPr>
        <p:spPr>
          <a:xfrm>
            <a:off x="10781149" y="2784036"/>
            <a:ext cx="784189" cy="584775"/>
          </a:xfrm>
          <a:prstGeom prst="rect">
            <a:avLst/>
          </a:prstGeom>
          <a:noFill/>
        </p:spPr>
        <p:txBody>
          <a:bodyPr wrap="none" rtlCol="0">
            <a:spAutoFit/>
          </a:bodyPr>
          <a:lstStyle/>
          <a:p>
            <a:r>
              <a:rPr lang="en-US" sz="3200" dirty="0"/>
              <a:t>AFL</a:t>
            </a:r>
          </a:p>
        </p:txBody>
      </p:sp>
    </p:spTree>
    <p:extLst>
      <p:ext uri="{BB962C8B-B14F-4D97-AF65-F5344CB8AC3E}">
        <p14:creationId xmlns:p14="http://schemas.microsoft.com/office/powerpoint/2010/main" val="9965867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39C1C18-408B-F08C-8FD7-FC617F6BE6A5}"/>
              </a:ext>
            </a:extLst>
          </p:cNvPr>
          <p:cNvPicPr>
            <a:picLocks noChangeAspect="1"/>
          </p:cNvPicPr>
          <p:nvPr/>
        </p:nvPicPr>
        <p:blipFill>
          <a:blip r:embed="rId3"/>
          <a:srcRect l="15278" t="23713" r="52040" b="13134"/>
          <a:stretch>
            <a:fillRect/>
          </a:stretch>
        </p:blipFill>
        <p:spPr>
          <a:xfrm>
            <a:off x="4321546" y="911661"/>
            <a:ext cx="3361926" cy="4331081"/>
          </a:xfrm>
          <a:prstGeom prst="rect">
            <a:avLst/>
          </a:prstGeom>
        </p:spPr>
      </p:pic>
    </p:spTree>
    <p:extLst>
      <p:ext uri="{BB962C8B-B14F-4D97-AF65-F5344CB8AC3E}">
        <p14:creationId xmlns:p14="http://schemas.microsoft.com/office/powerpoint/2010/main" val="3793491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52592-BADA-3958-D433-C69D05DDDBCA}"/>
              </a:ext>
            </a:extLst>
          </p:cNvPr>
          <p:cNvSpPr>
            <a:spLocks noGrp="1"/>
          </p:cNvSpPr>
          <p:nvPr>
            <p:ph type="title"/>
          </p:nvPr>
        </p:nvSpPr>
        <p:spPr>
          <a:xfrm>
            <a:off x="358219" y="365125"/>
            <a:ext cx="11481847" cy="1325563"/>
          </a:xfrm>
        </p:spPr>
        <p:txBody>
          <a:bodyPr anchor="ctr">
            <a:normAutofit/>
          </a:bodyPr>
          <a:lstStyle/>
          <a:p>
            <a:r>
              <a:rPr lang="en-GB" b="1" err="1"/>
              <a:t>Unrhwy</a:t>
            </a:r>
            <a:r>
              <a:rPr lang="en-GB" b="1"/>
              <a:t> </a:t>
            </a:r>
            <a:r>
              <a:rPr lang="en-GB" b="1" err="1"/>
              <a:t>gwestiynau</a:t>
            </a:r>
            <a:r>
              <a:rPr lang="en-GB" b="1"/>
              <a:t>?</a:t>
            </a:r>
            <a:br>
              <a:rPr lang="en-GB" b="1"/>
            </a:br>
            <a:r>
              <a:rPr lang="en-GB" b="1">
                <a:solidFill>
                  <a:srgbClr val="0070C0"/>
                </a:solidFill>
              </a:rPr>
              <a:t>Any questions?</a:t>
            </a:r>
            <a:endParaRPr lang="en-GB" b="1">
              <a:solidFill>
                <a:srgbClr val="0070C0"/>
              </a:solidFill>
              <a:ea typeface="Calibri Light"/>
              <a:cs typeface="Calibri Light"/>
            </a:endParaRPr>
          </a:p>
        </p:txBody>
      </p:sp>
      <p:pic>
        <p:nvPicPr>
          <p:cNvPr id="4" name="Content Placeholder 3" descr="Colorful hands in different colors&#10;&#10;Description automatically generated">
            <a:extLst>
              <a:ext uri="{FF2B5EF4-FFF2-40B4-BE49-F238E27FC236}">
                <a16:creationId xmlns:a16="http://schemas.microsoft.com/office/drawing/2014/main" id="{1B807FDD-D912-A3AE-1662-29791CA7E08E}"/>
              </a:ext>
            </a:extLst>
          </p:cNvPr>
          <p:cNvPicPr>
            <a:picLocks noGrp="1" noChangeAspect="1"/>
          </p:cNvPicPr>
          <p:nvPr>
            <p:ph idx="4294967295"/>
          </p:nvPr>
        </p:nvPicPr>
        <p:blipFill>
          <a:blip r:embed="rId2">
            <a:extLst>
              <a:ext uri="{837473B0-CC2E-450A-ABE3-18F120FF3D39}">
                <a1611:picAttrSrcUrl xmlns:a1611="http://schemas.microsoft.com/office/drawing/2016/11/main" r:id="rId3"/>
              </a:ext>
            </a:extLst>
          </a:blip>
          <a:srcRect t="15616" r="1" b="21467"/>
          <a:stretch/>
        </p:blipFill>
        <p:spPr>
          <a:xfrm>
            <a:off x="358219" y="1881188"/>
            <a:ext cx="11481847" cy="4352544"/>
          </a:xfrm>
          <a:noFill/>
        </p:spPr>
      </p:pic>
    </p:spTree>
    <p:extLst>
      <p:ext uri="{BB962C8B-B14F-4D97-AF65-F5344CB8AC3E}">
        <p14:creationId xmlns:p14="http://schemas.microsoft.com/office/powerpoint/2010/main" val="25701654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52592-BADA-3958-D433-C69D05DDDBCA}"/>
              </a:ext>
            </a:extLst>
          </p:cNvPr>
          <p:cNvSpPr>
            <a:spLocks noGrp="1"/>
          </p:cNvSpPr>
          <p:nvPr>
            <p:ph type="title"/>
          </p:nvPr>
        </p:nvSpPr>
        <p:spPr>
          <a:xfrm>
            <a:off x="712813" y="123699"/>
            <a:ext cx="11481847" cy="1325563"/>
          </a:xfrm>
        </p:spPr>
        <p:txBody>
          <a:bodyPr/>
          <a:lstStyle/>
          <a:p>
            <a:r>
              <a:rPr lang="en-GB" b="1" err="1"/>
              <a:t>Cyfeirnodau</a:t>
            </a:r>
            <a:r>
              <a:rPr lang="en-GB" b="1"/>
              <a:t>:</a:t>
            </a:r>
            <a:br>
              <a:rPr lang="en-GB" b="1"/>
            </a:br>
            <a:r>
              <a:rPr lang="en-GB" b="1">
                <a:solidFill>
                  <a:srgbClr val="0070C0"/>
                </a:solidFill>
              </a:rPr>
              <a:t>References:</a:t>
            </a:r>
            <a:endParaRPr lang="en-GB" b="1">
              <a:solidFill>
                <a:srgbClr val="0070C0"/>
              </a:solidFill>
              <a:ea typeface="Calibri Light"/>
              <a:cs typeface="Calibri Light"/>
            </a:endParaRPr>
          </a:p>
        </p:txBody>
      </p:sp>
      <p:sp>
        <p:nvSpPr>
          <p:cNvPr id="3" name="Content Placeholder 2">
            <a:extLst>
              <a:ext uri="{FF2B5EF4-FFF2-40B4-BE49-F238E27FC236}">
                <a16:creationId xmlns:a16="http://schemas.microsoft.com/office/drawing/2014/main" id="{E978BBA7-99D3-4F30-D283-9A50A9CF79F7}"/>
              </a:ext>
            </a:extLst>
          </p:cNvPr>
          <p:cNvSpPr>
            <a:spLocks noGrp="1"/>
          </p:cNvSpPr>
          <p:nvPr>
            <p:ph idx="1"/>
          </p:nvPr>
        </p:nvSpPr>
        <p:spPr>
          <a:xfrm>
            <a:off x="493412" y="1026307"/>
            <a:ext cx="11297235" cy="3895929"/>
          </a:xfrm>
        </p:spPr>
        <p:txBody>
          <a:bodyPr vert="horz" lIns="91440" tIns="45720" rIns="91440" bIns="45720" rtlCol="0" anchor="t">
            <a:noAutofit/>
          </a:bodyPr>
          <a:lstStyle/>
          <a:p>
            <a:pPr marL="0" indent="0">
              <a:buNone/>
            </a:pPr>
            <a:endParaRPr lang="en-US" dirty="0">
              <a:solidFill>
                <a:srgbClr val="000000"/>
              </a:solidFill>
              <a:latin typeface="Calibri"/>
              <a:ea typeface="Calibri"/>
              <a:cs typeface="Calibri"/>
            </a:endParaRPr>
          </a:p>
          <a:p>
            <a:r>
              <a:rPr lang="en-US" sz="1600" dirty="0">
                <a:solidFill>
                  <a:srgbClr val="000000"/>
                </a:solidFill>
                <a:ea typeface="+mn-lt"/>
                <a:cs typeface="+mn-lt"/>
              </a:rPr>
              <a:t>Black, P. and Wiliam, D. </a:t>
            </a:r>
            <a:r>
              <a:rPr lang="en-US" sz="1600" dirty="0">
                <a:solidFill>
                  <a:srgbClr val="232323"/>
                </a:solidFill>
                <a:ea typeface="Verdana"/>
                <a:cs typeface="+mn-lt"/>
              </a:rPr>
              <a:t>(1998). </a:t>
            </a:r>
            <a:r>
              <a:rPr lang="en-US" sz="1600" i="1" dirty="0">
                <a:solidFill>
                  <a:srgbClr val="232323"/>
                </a:solidFill>
                <a:ea typeface="Verdana"/>
                <a:cs typeface="+mn-lt"/>
              </a:rPr>
              <a:t>Inside the Black Box: Raising Standards through Classroom Assessment</a:t>
            </a:r>
            <a:r>
              <a:rPr lang="en-US" sz="1600" dirty="0">
                <a:solidFill>
                  <a:srgbClr val="232323"/>
                </a:solidFill>
                <a:ea typeface="Verdana"/>
                <a:cs typeface="+mn-lt"/>
              </a:rPr>
              <a:t>. Phi Delta </a:t>
            </a:r>
            <a:r>
              <a:rPr lang="en-US" sz="1600" dirty="0" err="1">
                <a:solidFill>
                  <a:srgbClr val="232323"/>
                </a:solidFill>
                <a:ea typeface="Verdana"/>
                <a:cs typeface="+mn-lt"/>
              </a:rPr>
              <a:t>Kappan</a:t>
            </a:r>
            <a:r>
              <a:rPr lang="en-US" sz="1600" dirty="0">
                <a:solidFill>
                  <a:srgbClr val="232323"/>
                </a:solidFill>
                <a:ea typeface="Verdana"/>
                <a:cs typeface="+mn-lt"/>
              </a:rPr>
              <a:t>, 80, 139-148.</a:t>
            </a:r>
            <a:endParaRPr lang="en-US" sz="1600" dirty="0">
              <a:solidFill>
                <a:srgbClr val="000000"/>
              </a:solidFill>
              <a:ea typeface="+mn-lt"/>
              <a:cs typeface="+mn-lt"/>
            </a:endParaRPr>
          </a:p>
          <a:p>
            <a:r>
              <a:rPr lang="en-US" sz="1600" dirty="0">
                <a:solidFill>
                  <a:srgbClr val="000000"/>
                </a:solidFill>
                <a:ea typeface="+mn-lt"/>
                <a:cs typeface="+mn-lt"/>
              </a:rPr>
              <a:t>Black, P., Harrison, C., Lee, C., Marshall, B. and Wiliam, D. (2004). </a:t>
            </a:r>
            <a:r>
              <a:rPr lang="en-US" sz="1600" i="1" dirty="0">
                <a:solidFill>
                  <a:srgbClr val="333333"/>
                </a:solidFill>
                <a:ea typeface="Open Sans"/>
                <a:cs typeface="Open Sans"/>
              </a:rPr>
              <a:t> Working inside the Black Box: Assessment for Learning in the Classroom. Phi Delta </a:t>
            </a:r>
            <a:r>
              <a:rPr lang="en-US" sz="1600" i="1" dirty="0" err="1">
                <a:solidFill>
                  <a:srgbClr val="333333"/>
                </a:solidFill>
                <a:ea typeface="Open Sans"/>
                <a:cs typeface="Open Sans"/>
              </a:rPr>
              <a:t>Kappan</a:t>
            </a:r>
            <a:r>
              <a:rPr lang="en-US" sz="1600" dirty="0">
                <a:solidFill>
                  <a:srgbClr val="333333"/>
                </a:solidFill>
                <a:ea typeface="Open Sans"/>
                <a:cs typeface="Open Sans"/>
              </a:rPr>
              <a:t>, </a:t>
            </a:r>
            <a:r>
              <a:rPr lang="en-US" sz="1600" i="1" dirty="0">
                <a:solidFill>
                  <a:srgbClr val="333333"/>
                </a:solidFill>
                <a:ea typeface="Open Sans"/>
                <a:cs typeface="Open Sans"/>
              </a:rPr>
              <a:t>86</a:t>
            </a:r>
            <a:r>
              <a:rPr lang="en-US" sz="1600" dirty="0">
                <a:solidFill>
                  <a:srgbClr val="333333"/>
                </a:solidFill>
                <a:ea typeface="Open Sans"/>
                <a:cs typeface="Open Sans"/>
              </a:rPr>
              <a:t>(1), 8-21.</a:t>
            </a:r>
          </a:p>
          <a:p>
            <a:r>
              <a:rPr lang="en-US" sz="1600" dirty="0" err="1">
                <a:solidFill>
                  <a:srgbClr val="333333"/>
                </a:solidFill>
                <a:ea typeface="Open Sans"/>
                <a:cs typeface="Open Sans"/>
              </a:rPr>
              <a:t>Estyn</a:t>
            </a:r>
            <a:r>
              <a:rPr lang="en-US" sz="1600" dirty="0">
                <a:solidFill>
                  <a:srgbClr val="333333"/>
                </a:solidFill>
                <a:ea typeface="Open Sans"/>
                <a:cs typeface="Open Sans"/>
              </a:rPr>
              <a:t> (2022) </a:t>
            </a:r>
            <a:r>
              <a:rPr lang="en-US" sz="1600" i="1" dirty="0">
                <a:effectLst/>
              </a:rPr>
              <a:t>Effective approaches to assessment that improve teaching and learning.</a:t>
            </a:r>
            <a:r>
              <a:rPr lang="en-GB" sz="1600"/>
              <a:t> </a:t>
            </a:r>
            <a:endParaRPr lang="en-GB" sz="1600" dirty="0">
              <a:solidFill>
                <a:srgbClr val="000000"/>
              </a:solidFill>
              <a:ea typeface="Calibri"/>
              <a:cs typeface="Calibri"/>
            </a:endParaRPr>
          </a:p>
          <a:p>
            <a:r>
              <a:rPr lang="en-US" sz="1600" dirty="0">
                <a:solidFill>
                  <a:srgbClr val="232323"/>
                </a:solidFill>
                <a:ea typeface="Verdana"/>
                <a:cs typeface="Calibri"/>
              </a:rPr>
              <a:t>Peacock, A. (2016)</a:t>
            </a:r>
            <a:r>
              <a:rPr lang="en-US" sz="1600" i="1" dirty="0">
                <a:solidFill>
                  <a:srgbClr val="232323"/>
                </a:solidFill>
                <a:ea typeface="Verdana"/>
                <a:cs typeface="Calibri"/>
              </a:rPr>
              <a:t> Assessment for Learning without Limits</a:t>
            </a:r>
            <a:r>
              <a:rPr lang="en-US" sz="1600" dirty="0">
                <a:solidFill>
                  <a:srgbClr val="232323"/>
                </a:solidFill>
                <a:ea typeface="Verdana"/>
                <a:cs typeface="Calibri"/>
              </a:rPr>
              <a:t>. Open University Press, London.</a:t>
            </a:r>
          </a:p>
          <a:p>
            <a:r>
              <a:rPr lang="en-GB" sz="1600" dirty="0">
                <a:solidFill>
                  <a:srgbClr val="000000"/>
                </a:solidFill>
                <a:ea typeface="+mn-lt"/>
                <a:cs typeface="+mn-lt"/>
              </a:rPr>
              <a:t>Welsh Government (2023) </a:t>
            </a:r>
            <a:r>
              <a:rPr lang="en-GB" sz="1600" i="1" dirty="0">
                <a:solidFill>
                  <a:srgbClr val="000000"/>
                </a:solidFill>
                <a:ea typeface="+mn-lt"/>
                <a:cs typeface="+mn-lt"/>
              </a:rPr>
              <a:t>Curriculum for Wales </a:t>
            </a:r>
            <a:r>
              <a:rPr lang="en-GB" sz="1600" dirty="0">
                <a:solidFill>
                  <a:srgbClr val="000000"/>
                </a:solidFill>
                <a:ea typeface="+mn-lt"/>
                <a:cs typeface="+mn-lt"/>
              </a:rPr>
              <a:t>@</a:t>
            </a:r>
            <a:r>
              <a:rPr lang="en-GB" sz="1600" dirty="0">
                <a:solidFill>
                  <a:srgbClr val="000000"/>
                </a:solidFill>
                <a:ea typeface="+mn-lt"/>
                <a:cs typeface="+mn-lt"/>
                <a:hlinkClick r:id="rId2"/>
              </a:rPr>
              <a:t>Curriculum for Wales - Hwb (</a:t>
            </a:r>
            <a:r>
              <a:rPr lang="en-GB" sz="1600" dirty="0" err="1">
                <a:solidFill>
                  <a:srgbClr val="000000"/>
                </a:solidFill>
                <a:ea typeface="+mn-lt"/>
                <a:cs typeface="+mn-lt"/>
                <a:hlinkClick r:id="rId2"/>
              </a:rPr>
              <a:t>gov.wales</a:t>
            </a:r>
            <a:r>
              <a:rPr lang="en-GB" sz="1600" dirty="0">
                <a:solidFill>
                  <a:srgbClr val="000000"/>
                </a:solidFill>
                <a:ea typeface="+mn-lt"/>
                <a:cs typeface="+mn-lt"/>
                <a:hlinkClick r:id="rId2"/>
              </a:rPr>
              <a:t>)</a:t>
            </a:r>
            <a:r>
              <a:rPr lang="en-GB" sz="1600" dirty="0">
                <a:solidFill>
                  <a:srgbClr val="000000"/>
                </a:solidFill>
                <a:ea typeface="+mn-lt"/>
                <a:cs typeface="+mn-lt"/>
              </a:rPr>
              <a:t>   </a:t>
            </a:r>
          </a:p>
          <a:p>
            <a:r>
              <a:rPr lang="en-US" sz="1600" dirty="0">
                <a:solidFill>
                  <a:srgbClr val="000000"/>
                </a:solidFill>
                <a:ea typeface="+mn-lt"/>
                <a:cs typeface="+mn-lt"/>
              </a:rPr>
              <a:t>Wiliam, D (2009) </a:t>
            </a:r>
            <a:r>
              <a:rPr lang="en-US" sz="1600" i="1" dirty="0">
                <a:solidFill>
                  <a:srgbClr val="000000"/>
                </a:solidFill>
                <a:ea typeface="+mn-lt"/>
                <a:cs typeface="+mn-lt"/>
              </a:rPr>
              <a:t>Assessment for learning: why, what and how?</a:t>
            </a:r>
            <a:r>
              <a:rPr lang="en-US" sz="1600" dirty="0">
                <a:solidFill>
                  <a:srgbClr val="000000"/>
                </a:solidFill>
                <a:ea typeface="+mn-lt"/>
                <a:cs typeface="+mn-lt"/>
              </a:rPr>
              <a:t> London: Institute of Education</a:t>
            </a:r>
          </a:p>
          <a:p>
            <a:pPr marL="0" indent="0">
              <a:buNone/>
            </a:pPr>
            <a:r>
              <a:rPr lang="en-GB" sz="1800" dirty="0">
                <a:solidFill>
                  <a:srgbClr val="000000"/>
                </a:solidFill>
                <a:ea typeface="+mn-lt"/>
                <a:cs typeface="+mn-lt"/>
              </a:rPr>
              <a:t>         </a:t>
            </a:r>
            <a:endParaRPr lang="en-GB" dirty="0">
              <a:ea typeface="Calibri"/>
              <a:cs typeface="Calibri"/>
            </a:endParaRPr>
          </a:p>
        </p:txBody>
      </p:sp>
    </p:spTree>
    <p:extLst>
      <p:ext uri="{BB962C8B-B14F-4D97-AF65-F5344CB8AC3E}">
        <p14:creationId xmlns:p14="http://schemas.microsoft.com/office/powerpoint/2010/main" val="458265189"/>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5851DCB0-9EF7-47BE-9687-2561ACA95DF9}"/>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81C1997A-4D87-4651-A70D-4EC1CFB972FD}"/>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C8E434FF-796B-4599-99EB-D9464F5CD6CE}"/>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4308FEB-06BD-4A57-BDAB-A1634002DDA5}"/>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CF663043-35B8-423E-A981-1049724B3E91}"/>
    </a:ext>
  </a:extLst>
</a:theme>
</file>

<file path=ppt/theme/theme6.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EC673DCF-9C8A-41D5-A626-36B96D13E8C6}"/>
    </a:ext>
  </a:extLst>
</a:theme>
</file>

<file path=ppt/theme/theme7.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21CF2DD2-B4B4-417B-8FC9-A1D7BE989260}"/>
    </a:ext>
  </a:extLst>
</a:theme>
</file>

<file path=ppt/theme/theme8.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12FEAD8D-BDB7-4E23-9B7F-781CD58E8372}"/>
    </a:ext>
  </a:extLst>
</a:theme>
</file>

<file path=ppt/theme/theme9.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19B9A408-2D21-4E65-9DA8-53306C9372D6}"/>
    </a:ext>
  </a:extLst>
</a:theme>
</file>

<file path=ppt/theme/theme10.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9E1DDE80-942C-4BA7-9E7F-6FFEB7C95A7F}"/>
    </a:ext>
  </a:extLst>
</a:theme>
</file>

<file path=ppt/theme/theme11.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3F93FC7D-601C-4483-B8C4-8BD76DEBEF4C}"/>
    </a:ext>
  </a:extLst>
</a:theme>
</file>

<file path=ppt/theme/theme1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1E63D09-7DE5-4D3E-9C92-A947845E6E83}"/>
    </a:ext>
  </a:extLst>
</a:theme>
</file>

<file path=ppt/theme/theme13.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9685E7D3-2C9A-41D2-B676-4B173F0E08B7}"/>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6CC647FA-0DB1-4C93-8AEF-22B64636DE87}"/>
    </a:ext>
  </a:extLst>
</a:theme>
</file>

<file path=ppt/theme/theme15.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22B09204-2F73-41D1-92FB-9E3C471C1AA6}"/>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41" ma:contentTypeDescription="Create a new document." ma:contentTypeScope="" ma:versionID="aa77cd05ca5766d8a5044c3e4ce93991">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4b0b9e835b309aceb1fb8f3791b2c359"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element ref="ns2:Updatedfor2526"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element name="Updatedfor2526" ma:index="46" nillable="true" ma:displayName="Updated for 2526" ma:default="0" ma:format="Dropdown" ma:internalName="Updatedfor2526">
      <xsd:simpleType>
        <xsd:restriction base="dms:Boolean"/>
      </xsd:simpleType>
    </xsd:element>
    <xsd:element name="MediaServiceBillingMetadata" ma:index="4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Updatedfor2526 xmlns="92c24619-d6d5-42cf-b618-23d930ad9f20">false</Updatedfor2526>
  </documentManagement>
</p:properties>
</file>

<file path=customXml/itemProps1.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2.xml><?xml version="1.0" encoding="utf-8"?>
<ds:datastoreItem xmlns:ds="http://schemas.openxmlformats.org/officeDocument/2006/customXml" ds:itemID="{2A6DCCA4-97D1-4584-9919-8EB705E4FAC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0EDD0EC-C1BD-41A2-ABCB-96065693B41B}">
  <ds:schemaRefs>
    <ds:schemaRef ds:uri="http://purl.org/dc/terms/"/>
    <ds:schemaRef ds:uri="http://schemas.microsoft.com/office/2006/documentManagement/types"/>
    <ds:schemaRef ds:uri="http://purl.org/dc/elements/1.1/"/>
    <ds:schemaRef ds:uri="http://schemas.openxmlformats.org/package/2006/metadata/core-properties"/>
    <ds:schemaRef ds:uri="92c24619-d6d5-42cf-b618-23d930ad9f20"/>
    <ds:schemaRef ds:uri="http://schemas.microsoft.com/office/2006/metadata/properties"/>
    <ds:schemaRef ds:uri="http://www.w3.org/XML/1998/namespace"/>
    <ds:schemaRef ds:uri="http://schemas.microsoft.com/office/infopath/2007/PartnerControls"/>
    <ds:schemaRef ds:uri="8ee9550b-f5f4-4dde-bce5-39f4ba45c2f1"/>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UWTSD_Powerpoint Template Athrofa  Widescreen_2023</Template>
  <TotalTime>639</TotalTime>
  <Words>2583</Words>
  <Application>Microsoft Macintosh PowerPoint</Application>
  <PresentationFormat>Widescreen</PresentationFormat>
  <Paragraphs>224</Paragraphs>
  <Slides>40</Slides>
  <Notes>34</Notes>
  <HiddenSlides>0</HiddenSlides>
  <MMClips>0</MMClips>
  <ScaleCrop>false</ScaleCrop>
  <HeadingPairs>
    <vt:vector size="8" baseType="variant">
      <vt:variant>
        <vt:lpstr>Fonts Used</vt:lpstr>
      </vt:variant>
      <vt:variant>
        <vt:i4>8</vt:i4>
      </vt:variant>
      <vt:variant>
        <vt:lpstr>Theme</vt:lpstr>
      </vt:variant>
      <vt:variant>
        <vt:i4>15</vt:i4>
      </vt:variant>
      <vt:variant>
        <vt:lpstr>Slide Titles</vt:lpstr>
      </vt:variant>
      <vt:variant>
        <vt:i4>40</vt:i4>
      </vt:variant>
      <vt:variant>
        <vt:lpstr>Custom Shows</vt:lpstr>
      </vt:variant>
      <vt:variant>
        <vt:i4>2</vt:i4>
      </vt:variant>
    </vt:vector>
  </HeadingPairs>
  <TitlesOfParts>
    <vt:vector size="65" baseType="lpstr">
      <vt:lpstr>DengXian</vt:lpstr>
      <vt:lpstr>Aptos</vt:lpstr>
      <vt:lpstr>Arial</vt:lpstr>
      <vt:lpstr>Calibri</vt:lpstr>
      <vt:lpstr>Calibri Light</vt:lpstr>
      <vt:lpstr>Open Sans</vt:lpstr>
      <vt:lpstr>Times New Roman</vt:lpstr>
      <vt:lpstr>Verdana</vt:lpstr>
      <vt:lpstr>UWTSD 200_Title Page</vt:lpstr>
      <vt:lpstr>UWTSD 200_Title Page 1</vt:lpstr>
      <vt:lpstr>UWTSD 200_Title Page 2</vt:lpstr>
      <vt:lpstr>UWTSD 200_Title Page 3</vt:lpstr>
      <vt:lpstr>UWTSD 200_Subtitle 1</vt:lpstr>
      <vt:lpstr>UWTSD 200_Subtitle 3</vt:lpstr>
      <vt:lpstr>2_UWTSD 200_Subtitle 3</vt:lpstr>
      <vt:lpstr>4_UWTSD 200_Subtitle 3</vt:lpstr>
      <vt:lpstr>5_UWTSD 200_Subtitle 3</vt:lpstr>
      <vt:lpstr>6_UWTSD 200_Subtitle 3</vt:lpstr>
      <vt:lpstr>8_UWTSD 200_Subtitle 3</vt:lpstr>
      <vt:lpstr>UWTSD 200_Text 1</vt:lpstr>
      <vt:lpstr>UWTSD 200_Text 3</vt:lpstr>
      <vt:lpstr>UWTSD 200_Text 5</vt:lpstr>
      <vt:lpstr>UWTSD Logo Variations with Image Behind</vt:lpstr>
      <vt:lpstr>PowerPoint Presentation</vt:lpstr>
      <vt:lpstr>Trosolwg/ Overview</vt:lpstr>
      <vt:lpstr>Pontio/Bridging Lle mae gwybodaeth ymarferol a damcaniaethol yn cwrdd a lle mae trawsnewidiad.​ Where practical and theoretical knowledge meet, and transformation happens</vt:lpstr>
      <vt:lpstr>PowerPoint Presentation</vt:lpstr>
      <vt:lpstr>PowerPoint Presentation</vt:lpstr>
      <vt:lpstr>PowerPoint Presentation</vt:lpstr>
      <vt:lpstr>Beth mae asesu yn ei olygu i chi? What does assessment mean to you?</vt:lpstr>
      <vt:lpstr>Egwyddorion allweddol a diben asesu Key principles and purpose of assessment </vt:lpstr>
      <vt:lpstr>PowerPoint Presentation</vt:lpstr>
      <vt:lpstr>Egwyddorion allweddol a diben asesu Key principles and purpose of assessment </vt:lpstr>
      <vt:lpstr>PowerPoint Presentation</vt:lpstr>
      <vt:lpstr>Egwyddorion allweddol a diben asesu Key principles and purpose of assessment </vt:lpstr>
      <vt:lpstr>Egwyddorion allweddol a diben asesu Key principles and purpose of assessment </vt:lpstr>
      <vt:lpstr>‘Gall gweithgaredd asesu helpu’r dysgu os yw’n darparu gwybodaeth i’w defnyddio fel adborth, gan athrawon, a gan eu disgyblion, wrth asesu eu hunain a’i gilydd, i addasu’r  gweithgareddau dysgu ac addysgu y maent yn cymryd rhan ynddynt. Mae asesu o’r fath yn dod yn ‘asesu ffurfiannol' pan ddefnyddir y dystiolaeth i addasu’r gwaith addysgu i fodloni anghenion dysgu’ (Black &amp; Wiliam 1998) </vt:lpstr>
      <vt:lpstr>'An assessment activity can help learning if it provides information to be used as feedback, by teachers, and by their pupils, in assessing themselves and each other, to modify the teaching and learning activities in which they are engaged.   Such assessment becomes 'formative assessment' when the evidence is actually used to adapt the teaching work to meet learning needs' (Black &amp; Wiliam 1998)</vt:lpstr>
      <vt:lpstr>'Asesu ar gyfer dysgu yw unrhyw asesiad sydd â’r flaenoriaeth gyntaf o ateb y diben o hyrwyddo dysgu disgyblion. Mae’n wahanol felly i asesu a luniwyd yn bennaf i ateb y diben o atebolrwydd, neu lunio rhestrau safleoedd, neu ardystio cymhwysedd’ (Black et al., 2002) </vt:lpstr>
      <vt:lpstr>'Assessment for learning is any assessment for which the first priority is to serve the purpose of promoting pupils' learning. It thus differs from assessment designed primarily to serve the purposes of accountability, or of ranking, or of certifying competence' (Black et al., 2002)</vt:lpstr>
      <vt:lpstr>Egwyddorion asesu ar gyfer dysgu Assessment for learning principles</vt:lpstr>
      <vt:lpstr>Crynodeb gweithredol/Executive summary (td/pg 1)</vt:lpstr>
      <vt:lpstr>PowerPoint Presentation</vt:lpstr>
      <vt:lpstr>Crynodeb gweithredol/Executive summary (td/pg 1)</vt:lpstr>
      <vt:lpstr>PowerPoint Presentation</vt:lpstr>
      <vt:lpstr>Egwyddorion asesu ar gyfer dysgu Assessment for learning principles</vt:lpstr>
      <vt:lpstr>PowerPoint Presentation</vt:lpstr>
      <vt:lpstr>Building an understanding ready for the TEST phase</vt:lpstr>
      <vt:lpstr>Meithrin dealltwriaeth yn barod am y cyfnod PROFI</vt:lpstr>
      <vt:lpstr>AfL Strategies </vt:lpstr>
      <vt:lpstr>Strategaethau Asesu ar gyfer Dysgu</vt:lpstr>
      <vt:lpstr>AfL Strategies </vt:lpstr>
      <vt:lpstr>Strategaethau Asesu ar gyfer Dysgu</vt:lpstr>
      <vt:lpstr>Strategaethau Asesu ar gyfer Dysgu</vt:lpstr>
      <vt:lpstr>Strategaethau Asesu ar gyfer Dysgu</vt:lpstr>
      <vt:lpstr>AfL Strategies </vt:lpstr>
      <vt:lpstr>Strategaethau Asesu ar gyfer Dysgu</vt:lpstr>
      <vt:lpstr>Strategaethau Asesu ar gyfer Dysgu</vt:lpstr>
      <vt:lpstr>AfL Strategies </vt:lpstr>
      <vt:lpstr>PowerPoint Presentation</vt:lpstr>
      <vt:lpstr>PowerPoint Presentation</vt:lpstr>
      <vt:lpstr>Unrhwy gwestiynau? Any questions?</vt:lpstr>
      <vt:lpstr>Cyfeirnodau: References:</vt:lpstr>
      <vt:lpstr>English</vt:lpstr>
      <vt:lpstr>Cymraeg</vt:lpstr>
    </vt:vector>
  </TitlesOfParts>
  <Company>University of Wales Trinity Saint David</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Julia Holloway</dc:creator>
  <cp:lastModifiedBy>Tom Cox</cp:lastModifiedBy>
  <cp:revision>10</cp:revision>
  <dcterms:created xsi:type="dcterms:W3CDTF">2024-07-19T12:19:22Z</dcterms:created>
  <dcterms:modified xsi:type="dcterms:W3CDTF">2025-12-09T08:24:41Z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