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51" r:id="rId3"/>
    <p:sldId id="355" r:id="rId4"/>
    <p:sldId id="353" r:id="rId5"/>
    <p:sldId id="354" r:id="rId6"/>
    <p:sldId id="356" r:id="rId7"/>
    <p:sldId id="357" r:id="rId8"/>
    <p:sldId id="366" r:id="rId9"/>
    <p:sldId id="369" r:id="rId10"/>
    <p:sldId id="370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80" d="100"/>
          <a:sy n="80" d="100"/>
        </p:scale>
        <p:origin x="105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4002" y="10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1FA4D-2171-1940-A76B-E5DC0C0DF8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94C076B-859C-E94E-BE1A-E82F2A041D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</p:spPr>
        <p:txBody>
          <a:bodyPr/>
          <a:lstStyle/>
          <a:p>
            <a:r>
              <a:rPr lang="en-US" dirty="0"/>
              <a:t>BMSW 4002 EFFECTIVE TEAM WORKING and Communication</a:t>
            </a:r>
            <a:br>
              <a:rPr lang="en-US" dirty="0"/>
            </a:br>
            <a:r>
              <a:rPr lang="en-US" dirty="0"/>
              <a:t>Term 2 Week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19882-7A09-4754-99D2-99E021788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2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1A380B7-B27F-F141-BBA2-2E9E87019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9A7292C-E63E-9047-9628-C343386B9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‘Teams have tremendous potential to accomplish tasks well beyond the reach of any individual but they are not without problems.’ (Griffiths and Dunham in </a:t>
            </a:r>
            <a:r>
              <a:rPr lang="en-US" dirty="0" err="1"/>
              <a:t>Maund</a:t>
            </a:r>
            <a:r>
              <a:rPr lang="en-US" dirty="0"/>
              <a:t> et al. 2017).</a:t>
            </a:r>
          </a:p>
        </p:txBody>
      </p:sp>
    </p:spTree>
    <p:extLst>
      <p:ext uri="{BB962C8B-B14F-4D97-AF65-F5344CB8AC3E}">
        <p14:creationId xmlns:p14="http://schemas.microsoft.com/office/powerpoint/2010/main" val="1183414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3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DF1F2DC-698B-A442-836A-C575196DC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157002-B303-514C-9F35-9A41414DB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/>
              <a:t>1. Lack of Commitment</a:t>
            </a:r>
          </a:p>
          <a:p>
            <a:pPr marL="0" indent="0">
              <a:buNone/>
            </a:pPr>
            <a:r>
              <a:rPr lang="en-US" dirty="0"/>
              <a:t>Research about teams, personal experiences and the experiences of all of us show that it is not unusual for the majority of work to be done by a few members of the team.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sz="2400" b="1" dirty="0"/>
              <a:t>Students work with each other to reflect on their experience and feed back to the class) 10 minutes.</a:t>
            </a:r>
          </a:p>
        </p:txBody>
      </p:sp>
    </p:spTree>
    <p:extLst>
      <p:ext uri="{BB962C8B-B14F-4D97-AF65-F5344CB8AC3E}">
        <p14:creationId xmlns:p14="http://schemas.microsoft.com/office/powerpoint/2010/main" val="2087483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3B465A-2ABE-4F97-9503-D89A68500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4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FB30D78-AACE-D04E-AA57-D9260B78A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34EEF3-BB28-6B43-B31F-BA54E7BC1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Those who are not prepared to work do not want to leave the team, but to hang on for a free ride and to get free marks from the </a:t>
            </a:r>
            <a:r>
              <a:rPr lang="en-US" dirty="0" err="1"/>
              <a:t>labour</a:t>
            </a:r>
            <a:r>
              <a:rPr lang="en-US" dirty="0"/>
              <a:t> of others.</a:t>
            </a:r>
          </a:p>
          <a:p>
            <a:r>
              <a:rPr lang="en-US" dirty="0"/>
              <a:t>Frustrating for the those who are doing the work as there are gaps, little progress and many excuses made by the others.</a:t>
            </a:r>
          </a:p>
        </p:txBody>
      </p:sp>
    </p:spTree>
    <p:extLst>
      <p:ext uri="{BB962C8B-B14F-4D97-AF65-F5344CB8AC3E}">
        <p14:creationId xmlns:p14="http://schemas.microsoft.com/office/powerpoint/2010/main" val="606014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5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4C695A5-E9B9-B24B-94C3-86D874EC3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ABDCBD-D72E-9542-BD4B-FB3559FFD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2. </a:t>
            </a:r>
            <a:r>
              <a:rPr lang="en-US" u="sng" dirty="0"/>
              <a:t>Loss of Productivity</a:t>
            </a:r>
          </a:p>
          <a:p>
            <a:pPr marL="0" indent="0">
              <a:buNone/>
            </a:pPr>
            <a:r>
              <a:rPr lang="en-US" sz="2400" dirty="0"/>
              <a:t>While productivity can be increased through team work, it can also be affected by: </a:t>
            </a:r>
          </a:p>
          <a:p>
            <a:pPr marL="514350" indent="-514350">
              <a:buAutoNum type="alphaLcParenBoth"/>
            </a:pPr>
            <a:r>
              <a:rPr lang="en-US" sz="2000" dirty="0"/>
              <a:t>Delays in decision making – everyone having a   </a:t>
            </a:r>
          </a:p>
          <a:p>
            <a:pPr marL="0" indent="0">
              <a:buNone/>
            </a:pPr>
            <a:r>
              <a:rPr lang="en-US" sz="2000" dirty="0"/>
              <a:t> different view.</a:t>
            </a:r>
          </a:p>
          <a:p>
            <a:pPr marL="0" indent="0">
              <a:buNone/>
            </a:pPr>
            <a:r>
              <a:rPr lang="en-US" sz="2000" dirty="0"/>
              <a:t>(b)  Wasting time scheduling work</a:t>
            </a:r>
          </a:p>
          <a:p>
            <a:pPr marL="0" indent="0">
              <a:buNone/>
            </a:pPr>
            <a:r>
              <a:rPr lang="en-US" sz="2000" dirty="0"/>
              <a:t>(c)  Organizing and scheduling of work</a:t>
            </a:r>
          </a:p>
          <a:p>
            <a:pPr marL="0" indent="0">
              <a:buNone/>
            </a:pPr>
            <a:r>
              <a:rPr lang="en-US" sz="2000" dirty="0"/>
              <a:t>(d)  Conflict about goals and who does what.</a:t>
            </a:r>
          </a:p>
          <a:p>
            <a:pPr marL="0" indent="0">
              <a:buNone/>
            </a:pPr>
            <a:r>
              <a:rPr lang="en-US" sz="2000" dirty="0"/>
              <a:t>Unless  the team is coordinated, there will be losses in productivity.</a:t>
            </a:r>
          </a:p>
        </p:txBody>
      </p:sp>
    </p:spTree>
    <p:extLst>
      <p:ext uri="{BB962C8B-B14F-4D97-AF65-F5344CB8AC3E}">
        <p14:creationId xmlns:p14="http://schemas.microsoft.com/office/powerpoint/2010/main" val="2256293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33E75-C8A0-4E20-95C4-6AC4D9BD8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6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BA730A-9253-9246-BA1D-879761A1A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3170DEA-7E05-A244-B97A-99A93EBEB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3. </a:t>
            </a:r>
            <a:r>
              <a:rPr lang="en-US" u="sng" dirty="0"/>
              <a:t>Poor Communication</a:t>
            </a:r>
          </a:p>
          <a:p>
            <a:pPr marL="514350" indent="-514350">
              <a:buAutoNum type="alphaLcParenR"/>
            </a:pPr>
            <a:r>
              <a:rPr lang="en-US" sz="2400" dirty="0"/>
              <a:t>The fish market syndrome, where everyone talks and no one listens.</a:t>
            </a:r>
          </a:p>
          <a:p>
            <a:pPr marL="514350" indent="-514350">
              <a:buAutoNum type="alphaLcParenR"/>
            </a:pPr>
            <a:r>
              <a:rPr lang="en-US" sz="2400" dirty="0"/>
              <a:t>Most of what members perceive comes from non-verbal communication like facial expressions, tone and body posture.</a:t>
            </a:r>
          </a:p>
          <a:p>
            <a:pPr marL="514350" indent="-514350">
              <a:buAutoNum type="alphaLcParenR"/>
            </a:pPr>
            <a:r>
              <a:rPr lang="en-US" sz="2400" dirty="0"/>
              <a:t>But worse, is miscommunication and misunderstanding of what is being said. </a:t>
            </a:r>
          </a:p>
          <a:p>
            <a:pPr marL="0" indent="0">
              <a:buNone/>
            </a:pPr>
            <a:r>
              <a:rPr lang="en-US" sz="2000" b="1" dirty="0"/>
              <a:t>This will happen unless there is good leadership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75026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6D3EF4-8215-4084-B285-5BB1C4E8A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7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4655034-0609-4242-BC59-88524EDB2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D1CC00-F74A-F04F-9F47-7E5C6F9C6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4. </a:t>
            </a:r>
            <a:r>
              <a:rPr lang="en-US" u="sng" dirty="0"/>
              <a:t>Interpersonal Conflict</a:t>
            </a:r>
          </a:p>
          <a:p>
            <a:pPr marL="0" indent="0">
              <a:buNone/>
            </a:pPr>
            <a:r>
              <a:rPr lang="en-US" sz="2400" dirty="0"/>
              <a:t>In every collection of people (family or friends) there are those with whom we get on better than others. </a:t>
            </a:r>
          </a:p>
          <a:p>
            <a:pPr marL="0" indent="0">
              <a:buNone/>
            </a:pPr>
            <a:r>
              <a:rPr lang="en-US" sz="2400" dirty="0"/>
              <a:t>In a team, this might lead to forming teams ( Cliques) within teams.</a:t>
            </a:r>
          </a:p>
          <a:p>
            <a:pPr marL="0" indent="0">
              <a:buNone/>
            </a:pPr>
            <a:r>
              <a:rPr lang="en-US" sz="2400" dirty="0"/>
              <a:t>There might be open conflict which will affect progress.</a:t>
            </a:r>
          </a:p>
        </p:txBody>
      </p:sp>
    </p:spTree>
    <p:extLst>
      <p:ext uri="{BB962C8B-B14F-4D97-AF65-F5344CB8AC3E}">
        <p14:creationId xmlns:p14="http://schemas.microsoft.com/office/powerpoint/2010/main" val="4273439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A5231-25F1-4ED6-8ADA-326A86427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E41E8-6237-485E-8A74-39B3EF6A8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5. </a:t>
            </a:r>
            <a:r>
              <a:rPr lang="en-GB" u="sng" dirty="0"/>
              <a:t>Poor leadership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Can result in poor team performance.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21861-173F-4253-BFEC-CC9193E19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B1DE2F-D747-45A0-BE2F-7B3C06B17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587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28CCC-69D2-447B-AD07-7D351010E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5D6D5-C8ED-4F1F-BAD4-E77630515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We will see how </a:t>
            </a:r>
            <a:r>
              <a:rPr lang="en-GB" b="1" dirty="0"/>
              <a:t>Belbin’s</a:t>
            </a:r>
            <a:r>
              <a:rPr lang="en-GB" dirty="0"/>
              <a:t> Team roles and </a:t>
            </a:r>
            <a:r>
              <a:rPr lang="en-GB" b="1" dirty="0"/>
              <a:t>Hersey’s and Blanchard’s </a:t>
            </a:r>
            <a:r>
              <a:rPr lang="en-GB" dirty="0"/>
              <a:t>Strategic Leadership Theories can strengthen teams.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69E77-1A21-4128-A63D-25E5D0687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F4A5F6-0EA6-4772-B8DA-F5514C6C0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4314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BBA63-2ED3-4F3D-8FBC-993838501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6E315-97CB-4C0D-B829-2024BA5E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err="1"/>
              <a:t>Maund</a:t>
            </a:r>
            <a:r>
              <a:rPr lang="en-GB" sz="1800" dirty="0"/>
              <a:t>, A. Shriek, M. and </a:t>
            </a:r>
            <a:r>
              <a:rPr lang="en-GB" sz="1800" dirty="0" err="1"/>
              <a:t>Tinkler</a:t>
            </a:r>
            <a:r>
              <a:rPr lang="en-GB" sz="1800" dirty="0"/>
              <a:t>, P.K (2017) </a:t>
            </a:r>
            <a:r>
              <a:rPr lang="en-GB" sz="1800" i="1" dirty="0"/>
              <a:t>Certificate in Higher Education: Skills for the Workplace Student Yearbook. Sage. </a:t>
            </a:r>
            <a:r>
              <a:rPr lang="en-GB" sz="1800" i="1"/>
              <a:t>London.</a:t>
            </a:r>
            <a:endParaRPr lang="en-GB" sz="18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A7A87-5015-4E44-9A8F-C7F3D171F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5BADB-7023-487E-9AD9-F75944951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2606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911</TotalTime>
  <Words>444</Words>
  <Application>Microsoft Office PowerPoint</Application>
  <PresentationFormat>On-screen Show (4:3)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BMSW 4002 EFFECTIVE TEAM WORKING and Communication Term 2 Week 2</vt:lpstr>
      <vt:lpstr>Problems with Teams</vt:lpstr>
      <vt:lpstr>Problems with Teams</vt:lpstr>
      <vt:lpstr>Problems with Teams</vt:lpstr>
      <vt:lpstr>Problems with Teams</vt:lpstr>
      <vt:lpstr>Problems with Teams</vt:lpstr>
      <vt:lpstr>Problems with Teams</vt:lpstr>
      <vt:lpstr>Problems with Teams</vt:lpstr>
      <vt:lpstr>Problems with Teams</vt:lpstr>
      <vt:lpstr>List of 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66</cp:revision>
  <cp:lastPrinted>2018-07-09T15:27:01Z</cp:lastPrinted>
  <dcterms:created xsi:type="dcterms:W3CDTF">2002-10-07T19:43:58Z</dcterms:created>
  <dcterms:modified xsi:type="dcterms:W3CDTF">2020-06-21T10:35:35Z</dcterms:modified>
</cp:coreProperties>
</file>