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3"/>
  </p:notesMasterIdLst>
  <p:sldIdLst>
    <p:sldId id="256" r:id="rId2"/>
  </p:sldIdLst>
  <p:sldSz cx="43891200" cy="32918400"/>
  <p:notesSz cx="6858000" cy="9144000"/>
  <p:embeddedFontLst>
    <p:embeddedFont>
      <p:font typeface="Arial MT Pro" panose="020B0604020202020204" charset="0"/>
      <p:regular r:id="rId4"/>
    </p:embeddedFont>
    <p:embeddedFont>
      <p:font typeface="Arial MT Pro Bold" panose="020B0604020202020204" charset="0"/>
      <p:regular r:id="rId5"/>
    </p:embeddedFont>
    <p:embeddedFont>
      <p:font typeface="Trebuchet MS" panose="020B0603020202020204" pitchFamily="34" charset="0"/>
      <p:regular r:id="rId6"/>
      <p:bold r:id="rId7"/>
      <p:italic r:id="rId8"/>
      <p:boldItalic r:id="rId9"/>
    </p:embeddedFont>
    <p:embeddedFont>
      <p:font typeface="Trebuchet MS Bold" panose="020B0703020202020204" pitchFamily="34" charset="0"/>
      <p:regular r:id="rId10"/>
      <p:bold r:id="rId11"/>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74221" autoAdjust="0"/>
  </p:normalViewPr>
  <p:slideViewPr>
    <p:cSldViewPr>
      <p:cViewPr varScale="1">
        <p:scale>
          <a:sx n="17" d="100"/>
          <a:sy n="17" d="100"/>
        </p:scale>
        <p:origin x="2490" y="132"/>
      </p:cViewPr>
      <p:guideLst>
        <p:guide orient="horz" pos="2160"/>
        <p:guide pos="2880"/>
      </p:guideLst>
    </p:cSldViewPr>
  </p:slideViewPr>
  <p:outlineViewPr>
    <p:cViewPr>
      <p:scale>
        <a:sx n="33" d="100"/>
        <a:sy n="33" d="100"/>
      </p:scale>
      <p:origin x="0" y="0"/>
    </p:cViewPr>
  </p:outlineViewPr>
  <p:notesTextViewPr>
    <p:cViewPr>
      <p:scale>
        <a:sx n="100" d="100"/>
        <a:sy n="100" d="100"/>
      </p:scale>
      <p:origin x="0" y="-3858"/>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5.fntdata"/><Relationship Id="rId13" Type="http://schemas.openxmlformats.org/officeDocument/2006/relationships/viewProps" Target="viewProps.xml"/><Relationship Id="rId3" Type="http://schemas.openxmlformats.org/officeDocument/2006/relationships/notesMaster" Target="notesMasters/notesMaster1.xml"/><Relationship Id="rId7" Type="http://schemas.openxmlformats.org/officeDocument/2006/relationships/font" Target="fonts/font4.fntdata"/><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3.fntdata"/><Relationship Id="rId11" Type="http://schemas.openxmlformats.org/officeDocument/2006/relationships/font" Target="fonts/font8.fntdata"/><Relationship Id="rId5" Type="http://schemas.openxmlformats.org/officeDocument/2006/relationships/font" Target="fonts/font2.fntdata"/><Relationship Id="rId15" Type="http://schemas.openxmlformats.org/officeDocument/2006/relationships/tableStyles" Target="tableStyles.xml"/><Relationship Id="rId10" Type="http://schemas.openxmlformats.org/officeDocument/2006/relationships/font" Target="fonts/font7.fntdata"/><Relationship Id="rId4" Type="http://schemas.openxmlformats.org/officeDocument/2006/relationships/font" Target="fonts/font1.fntdata"/><Relationship Id="rId9" Type="http://schemas.openxmlformats.org/officeDocument/2006/relationships/font" Target="fonts/font6.fntdata"/><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03.10.2025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s://doi.org/10.2190/DUGG-P24E-52WK-6CDG" TargetMode="External"/><Relationship Id="rId3" Type="http://schemas.openxmlformats.org/officeDocument/2006/relationships/hyperlink" Target="https://www.act.gov.au/__data/assets/pdf_file/0006/2380479/Wheel-of-Awareness.pdf" TargetMode="External"/><Relationship Id="rId7" Type="http://schemas.openxmlformats.org/officeDocument/2006/relationships/hyperlink" Target="https://doi.org/10.1037/bul0000219" TargetMode="External"/><Relationship Id="rId2" Type="http://schemas.openxmlformats.org/officeDocument/2006/relationships/slide" Target="../slides/slide1.xml"/><Relationship Id="rId1" Type="http://schemas.openxmlformats.org/officeDocument/2006/relationships/notesMaster" Target="../notesMasters/notesMaster1.xml"/><Relationship Id="rId6" Type="http://schemas.openxmlformats.org/officeDocument/2006/relationships/hyperlink" Target="https://www.edutopia.org/article/path-improving-students-emotional-intelligence/" TargetMode="External"/><Relationship Id="rId5" Type="http://schemas.openxmlformats.org/officeDocument/2006/relationships/hyperlink" Target="https://doi.org/10.3389/feduc.2025.1567418" TargetMode="External"/><Relationship Id="rId10" Type="http://schemas.openxmlformats.org/officeDocument/2006/relationships/hyperlink" Target="https://grad.tamu.edu/aggie-life/aggie-voice/emotional-intelligence-the-skill-you-need-to-succeed" TargetMode="External"/><Relationship Id="rId4" Type="http://schemas.openxmlformats.org/officeDocument/2006/relationships/hyperlink" Target="https://pubmed.ncbi.nlm.nih.gov/17295953/" TargetMode="External"/><Relationship Id="rId9" Type="http://schemas.openxmlformats.org/officeDocument/2006/relationships/hyperlink" Target="https://doi.org/10.1186/s12909-024-06192-6"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860675" y="512763"/>
            <a:ext cx="3422650"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GB" sz="1200" b="1" kern="1200" cap="all" dirty="0">
                <a:solidFill>
                  <a:schemeClr val="tx1"/>
                </a:solidFill>
                <a:effectLst/>
                <a:latin typeface="+mn-lt"/>
                <a:ea typeface="+mn-ea"/>
                <a:cs typeface="+mn-cs"/>
              </a:rPr>
              <a:t>Introduction</a:t>
            </a:r>
          </a:p>
          <a:p>
            <a:r>
              <a:rPr lang="en-GB" sz="1200" kern="1200" dirty="0">
                <a:solidFill>
                  <a:schemeClr val="tx1"/>
                </a:solidFill>
                <a:effectLst/>
                <a:latin typeface="+mn-lt"/>
                <a:ea typeface="+mn-ea"/>
                <a:cs typeface="+mn-cs"/>
              </a:rPr>
              <a:t>Emotional Intelligence is essentially the capacity to recognise, understand, and </a:t>
            </a:r>
            <a:r>
              <a:rPr lang="en-GB" sz="1200" kern="1200" dirty="0" err="1">
                <a:solidFill>
                  <a:schemeClr val="tx1"/>
                </a:solidFill>
                <a:effectLst/>
                <a:latin typeface="+mn-lt"/>
                <a:ea typeface="+mn-ea"/>
                <a:cs typeface="+mn-cs"/>
              </a:rPr>
              <a:t>skillfully</a:t>
            </a:r>
            <a:r>
              <a:rPr lang="en-GB" sz="1200" kern="1200" dirty="0">
                <a:solidFill>
                  <a:schemeClr val="tx1"/>
                </a:solidFill>
                <a:effectLst/>
                <a:latin typeface="+mn-lt"/>
                <a:ea typeface="+mn-ea"/>
                <a:cs typeface="+mn-cs"/>
              </a:rPr>
              <a:t> manage one's own emotions while also interpreting and influencing the emotions of others. A fundamental concept in this domain is that if one is unaware of their own emotions, it becomes challenging to interpret the emotions of others (Capozzi, 2018). This basic idea says that being aware of yourself is the basis for empathy. Salovey and Mayer (1990) were the first to formally define the idea in an academic setting. They said it was the ability to keep track of one's feelings and emotions and use that information to guide one's thoughts and actions. This skill is not only useful for you; it has also been shown to be a good sign of how well you will do in school and an important part of how you grow socially and emotionally (Farber, 2021). This poster talks about how students can improve their health and do better in school by working on their emotional intelligence.</a:t>
            </a:r>
          </a:p>
          <a:p>
            <a:r>
              <a:rPr lang="en-GB" sz="1200" b="1" kern="1200" cap="all" dirty="0">
                <a:solidFill>
                  <a:schemeClr val="tx1"/>
                </a:solidFill>
                <a:effectLst/>
                <a:latin typeface="+mn-lt"/>
                <a:ea typeface="+mn-ea"/>
                <a:cs typeface="+mn-cs"/>
              </a:rPr>
              <a:t>Method</a:t>
            </a:r>
          </a:p>
          <a:p>
            <a:r>
              <a:rPr lang="en-GB" sz="1200" kern="1200" dirty="0">
                <a:solidFill>
                  <a:schemeClr val="tx1"/>
                </a:solidFill>
                <a:effectLst/>
                <a:latin typeface="+mn-lt"/>
                <a:ea typeface="+mn-ea"/>
                <a:cs typeface="+mn-cs"/>
              </a:rPr>
              <a:t>The information on this poster was carefully researched and put together. The search included using academic databases like Google Scholar and the University Library to find useful information. It was very important to find peer-reviewed articles and important books on the topic, especially those published between 2019 and 2025. To make sure the view was fair, these were compared to important texts in the field.</a:t>
            </a:r>
          </a:p>
          <a:p>
            <a:r>
              <a:rPr lang="en-GB" sz="1200" b="1" kern="1200" cap="all" dirty="0">
                <a:solidFill>
                  <a:schemeClr val="tx1"/>
                </a:solidFill>
                <a:effectLst/>
                <a:latin typeface="+mn-lt"/>
                <a:ea typeface="+mn-ea"/>
                <a:cs typeface="+mn-cs"/>
              </a:rPr>
              <a:t>How Can Someone Develop Emotional Intelligence?</a:t>
            </a:r>
          </a:p>
          <a:p>
            <a:r>
              <a:rPr lang="en-GB" sz="1200" kern="1200" dirty="0">
                <a:solidFill>
                  <a:schemeClr val="tx1"/>
                </a:solidFill>
                <a:effectLst/>
                <a:latin typeface="+mn-lt"/>
                <a:ea typeface="+mn-ea"/>
                <a:cs typeface="+mn-cs"/>
              </a:rPr>
              <a:t>Understanding emotional intelligence begins with looking at the different ways experts have framed it. For instance, the work of Salovey and Mayer (1990) presents EI as an </a:t>
            </a:r>
            <a:r>
              <a:rPr lang="en-GB" sz="1200" i="1" kern="1200" dirty="0">
                <a:solidFill>
                  <a:schemeClr val="tx1"/>
                </a:solidFill>
                <a:effectLst/>
                <a:latin typeface="+mn-lt"/>
                <a:ea typeface="+mn-ea"/>
                <a:cs typeface="+mn-cs"/>
              </a:rPr>
              <a:t>ability</a:t>
            </a:r>
            <a:r>
              <a:rPr lang="en-GB" sz="1200" kern="1200" dirty="0">
                <a:solidFill>
                  <a:schemeClr val="tx1"/>
                </a:solidFill>
                <a:effectLst/>
                <a:latin typeface="+mn-lt"/>
                <a:ea typeface="+mn-ea"/>
                <a:cs typeface="+mn-cs"/>
              </a:rPr>
              <a:t>, a set of mental skills that we use to process emotional information. Other approaches, known as trait models, view EI as a collection of our self-perceived emotional abilities and general tendencies (Bar-On, 2006). Perhaps the most widely known is Goleman’s mixed model, which combines these ideas into a set of competencies and skills including self-awareness, self-regulation, motivation, empathy, and social skills (Capozzi, 2018). Importantly, these are skills that can be learned. Becoming what Brackett (2020) calls an "emotion scientist" is a great first step; this involves simply pausing to identify and put a name to our feelings instead of ignoring them. This leads to another key strategy: learning to </a:t>
            </a:r>
            <a:r>
              <a:rPr lang="en-GB" sz="1200" b="1" kern="1200" dirty="0">
                <a:solidFill>
                  <a:schemeClr val="tx1"/>
                </a:solidFill>
                <a:effectLst/>
                <a:latin typeface="+mn-lt"/>
                <a:ea typeface="+mn-ea"/>
                <a:cs typeface="+mn-cs"/>
              </a:rPr>
              <a:t>respond, not react</a:t>
            </a:r>
            <a:r>
              <a:rPr lang="en-GB" sz="1200" kern="1200" dirty="0">
                <a:solidFill>
                  <a:schemeClr val="tx1"/>
                </a:solidFill>
                <a:effectLst/>
                <a:latin typeface="+mn-lt"/>
                <a:ea typeface="+mn-ea"/>
                <a:cs typeface="+mn-cs"/>
              </a:rPr>
              <a:t>. As Stringfield (2019) points out, taking a moment before acting on a strong emotion allows our rational thinking to catch up, often leading to better results. Beyond managing our own feelings, developing empathy is about making a genuine effort to see things from another person's point of view. This builds stronger social awareness. These skills are sharpened through real-world use, such as in teamwork and leadership activities, where asking for feedback can show us where we can improve.</a:t>
            </a:r>
          </a:p>
          <a:p>
            <a:r>
              <a:rPr lang="en-GB" sz="1200" b="1" kern="1200" cap="all" dirty="0">
                <a:solidFill>
                  <a:schemeClr val="tx1"/>
                </a:solidFill>
                <a:effectLst/>
                <a:latin typeface="+mn-lt"/>
                <a:ea typeface="+mn-ea"/>
                <a:cs typeface="+mn-cs"/>
              </a:rPr>
              <a:t>Reflection: Controlling Emotions and Developing Mindfulness as a Student</a:t>
            </a:r>
          </a:p>
          <a:p>
            <a:r>
              <a:rPr lang="en-GB" sz="1200" kern="1200" dirty="0">
                <a:solidFill>
                  <a:schemeClr val="tx1"/>
                </a:solidFill>
                <a:effectLst/>
                <a:latin typeface="+mn-lt"/>
                <a:ea typeface="+mn-ea"/>
                <a:cs typeface="+mn-cs"/>
              </a:rPr>
              <a:t>Student life is naturally filled with emotional peaks and troughs, from the stress of exams and deadlines to various social pressures. This time, learning to control your feelings means acknowledging them without suppressing them. Bad grades can be annoying. It's easy to give up when you're upset, but notice how disappointed you are and make a plan to improve things. Brackett (2020) strongly encourages thinking before acting, and this is an example. </a:t>
            </a:r>
            <a:r>
              <a:rPr lang="en-GB" sz="1200" b="1" kern="1200" dirty="0">
                <a:solidFill>
                  <a:schemeClr val="tx1"/>
                </a:solidFill>
                <a:effectLst/>
                <a:latin typeface="+mn-lt"/>
                <a:ea typeface="+mn-ea"/>
                <a:cs typeface="+mn-cs"/>
              </a:rPr>
              <a:t>Mindfulness</a:t>
            </a:r>
            <a:r>
              <a:rPr lang="en-GB" sz="1200" kern="1200" dirty="0">
                <a:solidFill>
                  <a:schemeClr val="tx1"/>
                </a:solidFill>
                <a:effectLst/>
                <a:latin typeface="+mn-lt"/>
                <a:ea typeface="+mn-ea"/>
                <a:cs typeface="+mn-cs"/>
              </a:rPr>
              <a:t> can help you achieve emotional balance. This simply means paying attention to the present moment on purpose, and without judgement. In fact, recent research by Shima </a:t>
            </a:r>
            <a:r>
              <a:rPr lang="en-GB" sz="1200" kern="1200" dirty="0" err="1">
                <a:solidFill>
                  <a:schemeClr val="tx1"/>
                </a:solidFill>
                <a:effectLst/>
                <a:latin typeface="+mn-lt"/>
                <a:ea typeface="+mn-ea"/>
                <a:cs typeface="+mn-cs"/>
              </a:rPr>
              <a:t>Bordbar</a:t>
            </a:r>
            <a:r>
              <a:rPr lang="en-GB" sz="1200" kern="1200" dirty="0">
                <a:solidFill>
                  <a:schemeClr val="tx1"/>
                </a:solidFill>
                <a:effectLst/>
                <a:latin typeface="+mn-lt"/>
                <a:ea typeface="+mn-ea"/>
                <a:cs typeface="+mn-cs"/>
              </a:rPr>
              <a:t> et al. (2024) confirms that mindfulness helps students to manage their emotions far more effectively. A very practical way to practise this is by using Dr. Dan Siegel's "Wheel of Awareness." This is a mental exercise where you picture a wheel, with your calm awareness in the centre (the hub) and all your experiences—senses, thoughts, and feelings—on the outer edge (the rim). By mentally moving your focus around the rim, you can calmly observe your experiences without getting lost in them, making it a wonderful technique for students to ground themselves (ACT, 2018).</a:t>
            </a:r>
          </a:p>
          <a:p>
            <a:r>
              <a:rPr lang="en-GB" sz="1200" b="1" kern="1200" cap="all" dirty="0">
                <a:solidFill>
                  <a:schemeClr val="tx1"/>
                </a:solidFill>
                <a:effectLst/>
                <a:latin typeface="+mn-lt"/>
                <a:ea typeface="+mn-ea"/>
                <a:cs typeface="+mn-cs"/>
              </a:rPr>
              <a:t>Succeeding in Your Studies: Factors, Challenges, and Actions</a:t>
            </a:r>
          </a:p>
          <a:p>
            <a:r>
              <a:rPr lang="en-GB" sz="1200" kern="1200" dirty="0">
                <a:solidFill>
                  <a:schemeClr val="tx1"/>
                </a:solidFill>
                <a:effectLst/>
                <a:latin typeface="+mn-lt"/>
                <a:ea typeface="+mn-ea"/>
                <a:cs typeface="+mn-cs"/>
              </a:rPr>
              <a:t>There is now a great deal of evidence showing that emotional intelligence is a big factor in how well students do at university. One major study, a meta-analysis conducted by MacCann et al. (2020), found a clear and direct link, confirming that emotional intelligence does indeed predict academic performance. This connection is strengthened by the concept of </a:t>
            </a:r>
            <a:r>
              <a:rPr lang="en-GB" sz="1200" i="1" kern="1200" dirty="0">
                <a:solidFill>
                  <a:schemeClr val="tx1"/>
                </a:solidFill>
                <a:effectLst/>
                <a:latin typeface="+mn-lt"/>
                <a:ea typeface="+mn-ea"/>
                <a:cs typeface="+mn-cs"/>
              </a:rPr>
              <a:t>academic engagement</a:t>
            </a:r>
            <a:r>
              <a:rPr lang="en-GB" sz="1200" kern="1200" dirty="0">
                <a:solidFill>
                  <a:schemeClr val="tx1"/>
                </a:solidFill>
                <a:effectLst/>
                <a:latin typeface="+mn-lt"/>
                <a:ea typeface="+mn-ea"/>
                <a:cs typeface="+mn-cs"/>
              </a:rPr>
              <a:t>. According to Bereded, Abebe and Negasi (2025), students with higher EI are more likely to stay motivated, persevere through difficulties, and fully involve themselves in their learning. However, students face many emotional hurdles. One of the most common is dealing with </a:t>
            </a:r>
            <a:r>
              <a:rPr lang="en-GB" sz="1200" b="1" kern="1200" dirty="0">
                <a:solidFill>
                  <a:schemeClr val="tx1"/>
                </a:solidFill>
                <a:effectLst/>
                <a:latin typeface="+mn-lt"/>
                <a:ea typeface="+mn-ea"/>
                <a:cs typeface="+mn-cs"/>
              </a:rPr>
              <a:t>stress and anxiety</a:t>
            </a:r>
            <a:r>
              <a:rPr lang="en-GB" sz="1200" kern="1200" dirty="0">
                <a:solidFill>
                  <a:schemeClr val="tx1"/>
                </a:solidFill>
                <a:effectLst/>
                <a:latin typeface="+mn-lt"/>
                <a:ea typeface="+mn-ea"/>
                <a:cs typeface="+mn-cs"/>
              </a:rPr>
              <a:t> from heavy workloads and exams. An effective action here is to use self-regulation skills, such as practising mindfulness to calm anxious thoughts and breaking large assignments into smaller, more manageable steps to stop feeling overwhelmed (Shima </a:t>
            </a:r>
            <a:r>
              <a:rPr lang="en-GB" sz="1200" kern="1200" dirty="0" err="1">
                <a:solidFill>
                  <a:schemeClr val="tx1"/>
                </a:solidFill>
                <a:effectLst/>
                <a:latin typeface="+mn-lt"/>
                <a:ea typeface="+mn-ea"/>
                <a:cs typeface="+mn-cs"/>
              </a:rPr>
              <a:t>Bordbar</a:t>
            </a:r>
            <a:r>
              <a:rPr lang="en-GB" sz="1200" kern="1200" dirty="0">
                <a:solidFill>
                  <a:schemeClr val="tx1"/>
                </a:solidFill>
                <a:effectLst/>
                <a:latin typeface="+mn-lt"/>
                <a:ea typeface="+mn-ea"/>
                <a:cs typeface="+mn-cs"/>
              </a:rPr>
              <a:t> et al., 2024). Another frequent challenge is </a:t>
            </a:r>
            <a:r>
              <a:rPr lang="en-GB" sz="1200" b="1" kern="1200" dirty="0">
                <a:solidFill>
                  <a:schemeClr val="tx1"/>
                </a:solidFill>
                <a:effectLst/>
                <a:latin typeface="+mn-lt"/>
                <a:ea typeface="+mn-ea"/>
                <a:cs typeface="+mn-cs"/>
              </a:rPr>
              <a:t>procrastination</a:t>
            </a:r>
            <a:r>
              <a:rPr lang="en-GB" sz="1200" kern="1200" dirty="0">
                <a:solidFill>
                  <a:schemeClr val="tx1"/>
                </a:solidFill>
                <a:effectLst/>
                <a:latin typeface="+mn-lt"/>
                <a:ea typeface="+mn-ea"/>
                <a:cs typeface="+mn-cs"/>
              </a:rPr>
              <a:t>. To counter this, students can work on their self-control by using time-management methods like the Pomodoro technique. When the urge to put off work appears, taking a moment to "pause and take a breath," as suggested by Stringfield (2019), can make all the difference. Finally, </a:t>
            </a:r>
            <a:r>
              <a:rPr lang="en-GB" sz="1200" b="1" kern="1200" dirty="0">
                <a:solidFill>
                  <a:schemeClr val="tx1"/>
                </a:solidFill>
                <a:effectLst/>
                <a:latin typeface="+mn-lt"/>
                <a:ea typeface="+mn-ea"/>
                <a:cs typeface="+mn-cs"/>
              </a:rPr>
              <a:t>interpersonal conflicts</a:t>
            </a:r>
            <a:r>
              <a:rPr lang="en-GB" sz="1200" kern="1200" dirty="0">
                <a:solidFill>
                  <a:schemeClr val="tx1"/>
                </a:solidFill>
                <a:effectLst/>
                <a:latin typeface="+mn-lt"/>
                <a:ea typeface="+mn-ea"/>
                <a:cs typeface="+mn-cs"/>
              </a:rPr>
              <a:t>, especially in group projects, can disrupt learning. Applying empathy and social skills by practising active listening and using "I" statements to express feelings calmly can help find solutions together, making teamwork a much more positive and productive experience.</a:t>
            </a:r>
          </a:p>
          <a:p>
            <a:r>
              <a:rPr lang="en-GB" sz="1200" b="1" kern="1200" cap="all" dirty="0">
                <a:solidFill>
                  <a:schemeClr val="tx1"/>
                </a:solidFill>
                <a:effectLst/>
                <a:latin typeface="+mn-lt"/>
                <a:ea typeface="+mn-ea"/>
                <a:cs typeface="+mn-cs"/>
              </a:rPr>
              <a:t>Conclusion</a:t>
            </a:r>
          </a:p>
          <a:p>
            <a:r>
              <a:rPr lang="en-GB" sz="1200" kern="1200" dirty="0">
                <a:solidFill>
                  <a:schemeClr val="tx1"/>
                </a:solidFill>
                <a:effectLst/>
                <a:latin typeface="+mn-lt"/>
                <a:ea typeface="+mn-ea"/>
                <a:cs typeface="+mn-cs"/>
              </a:rPr>
              <a:t>In summary, emotional intelligence is not a fixed trait but a set of vital skills that can be actively developed. By building self-awareness, practising mindfulness, and learning to respond to challenges with thought rather than impulse, students can greatly improve their academic journey. The ability to manage stress, stay motivated, and work well with others has a direct impact on success in studies. More importantly, these are not just skills for university; they are foundational competencies for a successful professional career and a balanced personal life, equipping students with the resilience and awareness needed long after their education is complete.</a:t>
            </a:r>
          </a:p>
          <a:p>
            <a:r>
              <a:rPr lang="en-GB" sz="1200" b="1" u="sng" kern="1200" cap="all" dirty="0">
                <a:solidFill>
                  <a:schemeClr val="tx1"/>
                </a:solidFill>
                <a:effectLst/>
                <a:latin typeface="+mn-lt"/>
                <a:ea typeface="+mn-ea"/>
                <a:cs typeface="+mn-cs"/>
              </a:rPr>
              <a:t>References</a:t>
            </a:r>
            <a:endParaRPr lang="en-GB" sz="1200" b="1" kern="1200" cap="all"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ACT (2018) </a:t>
            </a:r>
            <a:r>
              <a:rPr lang="en-GB" sz="1200" i="1" kern="1200" dirty="0">
                <a:solidFill>
                  <a:schemeClr val="tx1"/>
                </a:solidFill>
                <a:effectLst/>
                <a:latin typeface="+mn-lt"/>
                <a:ea typeface="+mn-ea"/>
                <a:cs typeface="+mn-cs"/>
              </a:rPr>
              <a:t>THE WHEEL OF AWARENESS CONNECTING WITH OURSELVES THROUGH MINDFULNESS</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3"/>
              </a:rPr>
              <a:t>https://www.act.gov.au/__data/assets/pdf_file/0006/2380479/Wheel-of-Awareness.pdf</a:t>
            </a:r>
            <a:r>
              <a:rPr lang="en-GB" sz="1200" kern="1200" dirty="0">
                <a:solidFill>
                  <a:schemeClr val="tx1"/>
                </a:solidFill>
                <a:effectLst/>
                <a:latin typeface="+mn-lt"/>
                <a:ea typeface="+mn-ea"/>
                <a:cs typeface="+mn-cs"/>
              </a:rPr>
              <a:t> (Accessed: 3 October 2025).</a:t>
            </a:r>
          </a:p>
          <a:p>
            <a:r>
              <a:rPr lang="en-GB" sz="1200" kern="1200" dirty="0">
                <a:solidFill>
                  <a:schemeClr val="tx1"/>
                </a:solidFill>
                <a:effectLst/>
                <a:latin typeface="+mn-lt"/>
                <a:ea typeface="+mn-ea"/>
                <a:cs typeface="+mn-cs"/>
              </a:rPr>
              <a:t>Bar-On, R. (2006) ‘The Bar-On model of emotional-social intelligence (ESI)’, </a:t>
            </a:r>
            <a:r>
              <a:rPr lang="en-GB" sz="1200" i="1" kern="1200" dirty="0" err="1">
                <a:solidFill>
                  <a:schemeClr val="tx1"/>
                </a:solidFill>
                <a:effectLst/>
                <a:latin typeface="+mn-lt"/>
                <a:ea typeface="+mn-ea"/>
                <a:cs typeface="+mn-cs"/>
              </a:rPr>
              <a:t>Psicothema</a:t>
            </a:r>
            <a:r>
              <a:rPr lang="en-GB" sz="1200" kern="1200" dirty="0">
                <a:solidFill>
                  <a:schemeClr val="tx1"/>
                </a:solidFill>
                <a:effectLst/>
                <a:latin typeface="+mn-lt"/>
                <a:ea typeface="+mn-ea"/>
                <a:cs typeface="+mn-cs"/>
              </a:rPr>
              <a:t>, 18 </a:t>
            </a:r>
            <a:r>
              <a:rPr lang="en-GB" sz="1200" kern="1200" dirty="0" err="1">
                <a:solidFill>
                  <a:schemeClr val="tx1"/>
                </a:solidFill>
                <a:effectLst/>
                <a:latin typeface="+mn-lt"/>
                <a:ea typeface="+mn-ea"/>
                <a:cs typeface="+mn-cs"/>
              </a:rPr>
              <a:t>Suppl</a:t>
            </a:r>
            <a:r>
              <a:rPr lang="en-GB" sz="1200" kern="1200" dirty="0">
                <a:solidFill>
                  <a:schemeClr val="tx1"/>
                </a:solidFill>
                <a:effectLst/>
                <a:latin typeface="+mn-lt"/>
                <a:ea typeface="+mn-ea"/>
                <a:cs typeface="+mn-cs"/>
              </a:rPr>
              <a:t>, pp. 13–25. Available at: </a:t>
            </a:r>
            <a:r>
              <a:rPr lang="en-GB" sz="1200" u="sng" kern="1200" dirty="0">
                <a:solidFill>
                  <a:schemeClr val="tx1"/>
                </a:solidFill>
                <a:effectLst/>
                <a:latin typeface="+mn-lt"/>
                <a:ea typeface="+mn-ea"/>
                <a:cs typeface="+mn-cs"/>
                <a:hlinkClick r:id="rId4"/>
              </a:rPr>
              <a:t>https://pubmed.ncbi.nlm.nih.gov/17295953/</a:t>
            </a:r>
            <a:r>
              <a:rPr lang="en-GB" sz="1200" kern="1200" dirty="0">
                <a:solidFill>
                  <a:schemeClr val="tx1"/>
                </a:solidFill>
                <a:effectLst/>
                <a:latin typeface="+mn-lt"/>
                <a:ea typeface="+mn-ea"/>
                <a:cs typeface="+mn-cs"/>
              </a:rPr>
              <a:t> (Accessed: 3 October 2025).</a:t>
            </a:r>
          </a:p>
          <a:p>
            <a:r>
              <a:rPr lang="en-GB" sz="1200" kern="1200" dirty="0">
                <a:solidFill>
                  <a:schemeClr val="tx1"/>
                </a:solidFill>
                <a:effectLst/>
                <a:latin typeface="+mn-lt"/>
                <a:ea typeface="+mn-ea"/>
                <a:cs typeface="+mn-cs"/>
              </a:rPr>
              <a:t>Bereded, D.G., Abebe, A.S. and Negasi, R.D. (2025) ‘Emotional intelligence and academic achievement among first-year undergraduate university students: the mediating role of academic engagement’, </a:t>
            </a:r>
            <a:r>
              <a:rPr lang="en-GB" sz="1200" i="1" kern="1200" dirty="0">
                <a:solidFill>
                  <a:schemeClr val="tx1"/>
                </a:solidFill>
                <a:effectLst/>
                <a:latin typeface="+mn-lt"/>
                <a:ea typeface="+mn-ea"/>
                <a:cs typeface="+mn-cs"/>
              </a:rPr>
              <a:t>Frontiers in Education</a:t>
            </a:r>
            <a:r>
              <a:rPr lang="en-GB" sz="1200" kern="1200" dirty="0">
                <a:solidFill>
                  <a:schemeClr val="tx1"/>
                </a:solidFill>
                <a:effectLst/>
                <a:latin typeface="+mn-lt"/>
                <a:ea typeface="+mn-ea"/>
                <a:cs typeface="+mn-cs"/>
              </a:rPr>
              <a:t>, 10. Available at: </a:t>
            </a:r>
            <a:r>
              <a:rPr lang="en-GB" sz="1200" u="sng" kern="1200" dirty="0">
                <a:solidFill>
                  <a:schemeClr val="tx1"/>
                </a:solidFill>
                <a:effectLst/>
                <a:latin typeface="+mn-lt"/>
                <a:ea typeface="+mn-ea"/>
                <a:cs typeface="+mn-cs"/>
                <a:hlinkClick r:id="rId5"/>
              </a:rPr>
              <a:t>https://doi.org/10.3389/feduc.2025.1567418</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Brackett, M. (2020) PERMISSION TO FEEL : unlocking the power of emotions to help our kids, ourselves, and our... society thrive. S.L.: Celadon Books.</a:t>
            </a:r>
          </a:p>
          <a:p>
            <a:r>
              <a:rPr lang="en-GB" sz="1200" kern="1200" dirty="0">
                <a:solidFill>
                  <a:schemeClr val="tx1"/>
                </a:solidFill>
                <a:effectLst/>
                <a:latin typeface="+mn-lt"/>
                <a:ea typeface="+mn-ea"/>
                <a:cs typeface="+mn-cs"/>
              </a:rPr>
              <a:t>Capozzi, R. (2018) The growth mindset leadership makes a difference in wealth management. Hoboken, New Jersey Wiley.</a:t>
            </a:r>
          </a:p>
          <a:p>
            <a:r>
              <a:rPr lang="en-GB" sz="1200" kern="1200" dirty="0">
                <a:solidFill>
                  <a:schemeClr val="tx1"/>
                </a:solidFill>
                <a:effectLst/>
                <a:latin typeface="+mn-lt"/>
                <a:ea typeface="+mn-ea"/>
                <a:cs typeface="+mn-cs"/>
              </a:rPr>
              <a:t>Farber, M. (2021) </a:t>
            </a:r>
            <a:r>
              <a:rPr lang="en-GB" sz="1200" i="1" kern="1200" dirty="0">
                <a:solidFill>
                  <a:schemeClr val="tx1"/>
                </a:solidFill>
                <a:effectLst/>
                <a:latin typeface="+mn-lt"/>
                <a:ea typeface="+mn-ea"/>
                <a:cs typeface="+mn-cs"/>
              </a:rPr>
              <a:t>A Path to Improving Students’ Emotional Intelligence</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Edutopia</a:t>
            </a:r>
            <a:r>
              <a:rPr lang="en-GB" sz="1200" kern="1200" dirty="0">
                <a:solidFill>
                  <a:schemeClr val="tx1"/>
                </a:solidFill>
                <a:effectLst/>
                <a:latin typeface="+mn-lt"/>
                <a:ea typeface="+mn-ea"/>
                <a:cs typeface="+mn-cs"/>
              </a:rPr>
              <a:t>. Available at: </a:t>
            </a:r>
            <a:r>
              <a:rPr lang="en-GB" sz="1200" u="sng" kern="1200" dirty="0">
                <a:solidFill>
                  <a:schemeClr val="tx1"/>
                </a:solidFill>
                <a:effectLst/>
                <a:latin typeface="+mn-lt"/>
                <a:ea typeface="+mn-ea"/>
                <a:cs typeface="+mn-cs"/>
                <a:hlinkClick r:id="rId6"/>
              </a:rPr>
              <a:t>https://www.edutopia.org/article/path-improving-students-emotional-intelligence/</a:t>
            </a:r>
            <a:r>
              <a:rPr lang="en-GB" sz="1200" kern="1200" dirty="0">
                <a:solidFill>
                  <a:schemeClr val="tx1"/>
                </a:solidFill>
                <a:effectLst/>
                <a:latin typeface="+mn-lt"/>
                <a:ea typeface="+mn-ea"/>
                <a:cs typeface="+mn-cs"/>
              </a:rPr>
              <a:t> (Accessed: 3 October 2025).</a:t>
            </a:r>
          </a:p>
          <a:p>
            <a:r>
              <a:rPr lang="en-GB" sz="1200" kern="1200" dirty="0">
                <a:solidFill>
                  <a:schemeClr val="tx1"/>
                </a:solidFill>
                <a:effectLst/>
                <a:latin typeface="+mn-lt"/>
                <a:ea typeface="+mn-ea"/>
                <a:cs typeface="+mn-cs"/>
              </a:rPr>
              <a:t>MacCann, C.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(2020) ‘Emotional intelligence predicts academic performance: A meta-analysis.’, </a:t>
            </a:r>
            <a:r>
              <a:rPr lang="en-GB" sz="1200" i="1" kern="1200" dirty="0">
                <a:solidFill>
                  <a:schemeClr val="tx1"/>
                </a:solidFill>
                <a:effectLst/>
                <a:latin typeface="+mn-lt"/>
                <a:ea typeface="+mn-ea"/>
                <a:cs typeface="+mn-cs"/>
              </a:rPr>
              <a:t>Psychological Bulletin</a:t>
            </a:r>
            <a:r>
              <a:rPr lang="en-GB" sz="1200" kern="1200" dirty="0">
                <a:solidFill>
                  <a:schemeClr val="tx1"/>
                </a:solidFill>
                <a:effectLst/>
                <a:latin typeface="+mn-lt"/>
                <a:ea typeface="+mn-ea"/>
                <a:cs typeface="+mn-cs"/>
              </a:rPr>
              <a:t>, 146(2), pp. 150–186. Available at: </a:t>
            </a:r>
            <a:r>
              <a:rPr lang="en-GB" sz="1200" u="sng" kern="1200" dirty="0">
                <a:solidFill>
                  <a:schemeClr val="tx1"/>
                </a:solidFill>
                <a:effectLst/>
                <a:latin typeface="+mn-lt"/>
                <a:ea typeface="+mn-ea"/>
                <a:cs typeface="+mn-cs"/>
                <a:hlinkClick r:id="rId7"/>
              </a:rPr>
              <a:t>https://doi.org/10.1037/bul0000219</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Salovey, P. and Mayer, J.D. (1990) ‘Emotional Intelligence’, </a:t>
            </a:r>
            <a:r>
              <a:rPr lang="en-GB" sz="1200" i="1" kern="1200" dirty="0">
                <a:solidFill>
                  <a:schemeClr val="tx1"/>
                </a:solidFill>
                <a:effectLst/>
                <a:latin typeface="+mn-lt"/>
                <a:ea typeface="+mn-ea"/>
                <a:cs typeface="+mn-cs"/>
              </a:rPr>
              <a:t>Imagination, Cognition and Personality</a:t>
            </a:r>
            <a:r>
              <a:rPr lang="en-GB" sz="1200" kern="1200" dirty="0">
                <a:solidFill>
                  <a:schemeClr val="tx1"/>
                </a:solidFill>
                <a:effectLst/>
                <a:latin typeface="+mn-lt"/>
                <a:ea typeface="+mn-ea"/>
                <a:cs typeface="+mn-cs"/>
              </a:rPr>
              <a:t>, 9(3), pp. 185–211. Available at: </a:t>
            </a:r>
            <a:r>
              <a:rPr lang="en-GB" sz="1200" u="sng" kern="1200" dirty="0">
                <a:solidFill>
                  <a:schemeClr val="tx1"/>
                </a:solidFill>
                <a:effectLst/>
                <a:latin typeface="+mn-lt"/>
                <a:ea typeface="+mn-ea"/>
                <a:cs typeface="+mn-cs"/>
                <a:hlinkClick r:id="rId8"/>
              </a:rPr>
              <a:t>https://doi.org/10.2190/DUGG-P24E-52WK-6CDG</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Shima </a:t>
            </a:r>
            <a:r>
              <a:rPr lang="en-GB" sz="1200" kern="1200" dirty="0" err="1">
                <a:solidFill>
                  <a:schemeClr val="tx1"/>
                </a:solidFill>
                <a:effectLst/>
                <a:latin typeface="+mn-lt"/>
                <a:ea typeface="+mn-ea"/>
                <a:cs typeface="+mn-cs"/>
              </a:rPr>
              <a:t>Bordbar</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(2024) ‘The impact of mindfulness on academic achievement of students with the mediating role of adaptability: a structural equation </a:t>
            </a:r>
            <a:r>
              <a:rPr lang="en-GB" sz="1200" kern="1200" dirty="0" err="1">
                <a:solidFill>
                  <a:schemeClr val="tx1"/>
                </a:solidFill>
                <a:effectLst/>
                <a:latin typeface="+mn-lt"/>
                <a:ea typeface="+mn-ea"/>
                <a:cs typeface="+mn-cs"/>
              </a:rPr>
              <a:t>modeling</a:t>
            </a:r>
            <a:r>
              <a:rPr lang="en-GB" sz="1200" kern="1200" dirty="0">
                <a:solidFill>
                  <a:schemeClr val="tx1"/>
                </a:solidFill>
                <a:effectLst/>
                <a:latin typeface="+mn-lt"/>
                <a:ea typeface="+mn-ea"/>
                <a:cs typeface="+mn-cs"/>
              </a:rPr>
              <a:t> approach’, </a:t>
            </a:r>
            <a:r>
              <a:rPr lang="en-GB" sz="1200" i="1" kern="1200" dirty="0">
                <a:solidFill>
                  <a:schemeClr val="tx1"/>
                </a:solidFill>
                <a:effectLst/>
                <a:latin typeface="+mn-lt"/>
                <a:ea typeface="+mn-ea"/>
                <a:cs typeface="+mn-cs"/>
              </a:rPr>
              <a:t>BMC Medical Education</a:t>
            </a:r>
            <a:r>
              <a:rPr lang="en-GB" sz="1200" kern="1200" dirty="0">
                <a:solidFill>
                  <a:schemeClr val="tx1"/>
                </a:solidFill>
                <a:effectLst/>
                <a:latin typeface="+mn-lt"/>
                <a:ea typeface="+mn-ea"/>
                <a:cs typeface="+mn-cs"/>
              </a:rPr>
              <a:t>, 24(1). Available at: </a:t>
            </a:r>
            <a:r>
              <a:rPr lang="en-GB" sz="1200" u="sng" kern="1200" dirty="0">
                <a:solidFill>
                  <a:schemeClr val="tx1"/>
                </a:solidFill>
                <a:effectLst/>
                <a:latin typeface="+mn-lt"/>
                <a:ea typeface="+mn-ea"/>
                <a:cs typeface="+mn-cs"/>
                <a:hlinkClick r:id="rId9"/>
              </a:rPr>
              <a:t>https://doi.org/10.1186/s12909-024-06192-6</a:t>
            </a:r>
            <a:r>
              <a:rPr lang="en-GB" sz="1200" kern="1200" dirty="0">
                <a:solidFill>
                  <a:schemeClr val="tx1"/>
                </a:solidFill>
                <a:effectLst/>
                <a:latin typeface="+mn-lt"/>
                <a:ea typeface="+mn-ea"/>
                <a:cs typeface="+mn-cs"/>
              </a:rPr>
              <a:t>.</a:t>
            </a:r>
          </a:p>
          <a:p>
            <a:r>
              <a:rPr lang="en-GB" sz="1200" kern="1200" dirty="0">
                <a:solidFill>
                  <a:schemeClr val="tx1"/>
                </a:solidFill>
                <a:effectLst/>
                <a:latin typeface="+mn-lt"/>
                <a:ea typeface="+mn-ea"/>
                <a:cs typeface="+mn-cs"/>
              </a:rPr>
              <a:t>Stringfield, K. (2019) </a:t>
            </a:r>
            <a:r>
              <a:rPr lang="en-GB" sz="1200" i="1" kern="1200" dirty="0">
                <a:solidFill>
                  <a:schemeClr val="tx1"/>
                </a:solidFill>
                <a:effectLst/>
                <a:latin typeface="+mn-lt"/>
                <a:ea typeface="+mn-ea"/>
                <a:cs typeface="+mn-cs"/>
              </a:rPr>
              <a:t>Emotional Intelligence: The Skill You Need To Succeed - Graduate &amp; Professional School | Texas A&amp;M University</a:t>
            </a:r>
            <a:r>
              <a:rPr lang="en-GB" sz="1200" kern="1200" dirty="0">
                <a:solidFill>
                  <a:schemeClr val="tx1"/>
                </a:solidFill>
                <a:effectLst/>
                <a:latin typeface="+mn-lt"/>
                <a:ea typeface="+mn-ea"/>
                <a:cs typeface="+mn-cs"/>
              </a:rPr>
              <a:t>, </a:t>
            </a:r>
            <a:r>
              <a:rPr lang="en-GB" sz="1200" i="1" kern="1200" dirty="0">
                <a:solidFill>
                  <a:schemeClr val="tx1"/>
                </a:solidFill>
                <a:effectLst/>
                <a:latin typeface="+mn-lt"/>
                <a:ea typeface="+mn-ea"/>
                <a:cs typeface="+mn-cs"/>
              </a:rPr>
              <a:t>Tamu.edu</a:t>
            </a:r>
            <a:r>
              <a:rPr lang="en-GB" sz="1200" kern="1200" dirty="0">
                <a:solidFill>
                  <a:schemeClr val="tx1"/>
                </a:solidFill>
                <a:effectLst/>
                <a:latin typeface="+mn-lt"/>
                <a:ea typeface="+mn-ea"/>
                <a:cs typeface="+mn-cs"/>
              </a:rPr>
              <a:t>. </a:t>
            </a:r>
            <a:r>
              <a:rPr lang="en-GB" sz="1200" kern="1200">
                <a:solidFill>
                  <a:schemeClr val="tx1"/>
                </a:solidFill>
                <a:effectLst/>
                <a:latin typeface="+mn-lt"/>
                <a:ea typeface="+mn-ea"/>
                <a:cs typeface="+mn-cs"/>
              </a:rPr>
              <a:t>Available at: </a:t>
            </a:r>
            <a:r>
              <a:rPr lang="en-GB" sz="1200" u="sng" kern="1200">
                <a:solidFill>
                  <a:schemeClr val="tx1"/>
                </a:solidFill>
                <a:effectLst/>
                <a:latin typeface="+mn-lt"/>
                <a:ea typeface="+mn-ea"/>
                <a:cs typeface="+mn-cs"/>
                <a:hlinkClick r:id="rId10"/>
              </a:rPr>
              <a:t>https://grad.tamu.edu/aggie-life/aggie-voice/emotional-intelligence-the-skill-you-need-to-succeed</a:t>
            </a:r>
            <a:r>
              <a:rPr lang="en-GB" sz="1200" kern="1200">
                <a:solidFill>
                  <a:schemeClr val="tx1"/>
                </a:solidFill>
                <a:effectLst/>
                <a:latin typeface="+mn-lt"/>
                <a:ea typeface="+mn-ea"/>
                <a:cs typeface="+mn-cs"/>
              </a:rPr>
              <a:t> (Accessed: 3 October 2025).</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2190/DUGG-P24E-52WK-6CDG" TargetMode="External"/><Relationship Id="rId13" Type="http://schemas.openxmlformats.org/officeDocument/2006/relationships/image" Target="../media/image3.png"/><Relationship Id="rId3" Type="http://schemas.openxmlformats.org/officeDocument/2006/relationships/hyperlink" Target="https://www.act.gov.au/__data/assets/pdf_file/0006/2380479/Wheel-of-Awareness.pdf" TargetMode="External"/><Relationship Id="rId7" Type="http://schemas.openxmlformats.org/officeDocument/2006/relationships/hyperlink" Target="https://doi.org/10.1037/bul0000219" TargetMode="External"/><Relationship Id="rId12"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www.edutopia.org/article/path-improving-students-emotional-intelligence/" TargetMode="External"/><Relationship Id="rId11" Type="http://schemas.openxmlformats.org/officeDocument/2006/relationships/image" Target="../media/image1.png"/><Relationship Id="rId5" Type="http://schemas.openxmlformats.org/officeDocument/2006/relationships/hyperlink" Target="https://doi.org/10.3389/feduc.2025.1567418" TargetMode="External"/><Relationship Id="rId10" Type="http://schemas.openxmlformats.org/officeDocument/2006/relationships/hyperlink" Target="https://grad.tamu.edu/aggie-life/aggie-voice/emotional-intelligence-the-skill-you-need-to-succeed" TargetMode="External"/><Relationship Id="rId4" Type="http://schemas.openxmlformats.org/officeDocument/2006/relationships/hyperlink" Target="https://pubmed.ncbi.nlm.nih.gov/17295953/" TargetMode="External"/><Relationship Id="rId9" Type="http://schemas.openxmlformats.org/officeDocument/2006/relationships/hyperlink" Target="https://doi.org/10.1186/s12909-024-06192-6" TargetMode="External"/><Relationship Id="rId14"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p:cNvSpPr/>
          <p:nvPr/>
        </p:nvSpPr>
        <p:spPr>
          <a:xfrm>
            <a:off x="0" y="0"/>
            <a:ext cx="43891200" cy="2636487"/>
          </a:xfrm>
          <a:prstGeom prst="rect">
            <a:avLst/>
          </a:prstGeom>
          <a:solidFill>
            <a:srgbClr val="110A44"/>
          </a:solidFill>
        </p:spPr>
        <p:txBody>
          <a:bodyPr/>
          <a:lstStyle/>
          <a:p>
            <a:endParaRPr lang="en-GB"/>
          </a:p>
        </p:txBody>
      </p:sp>
      <p:grpSp>
        <p:nvGrpSpPr>
          <p:cNvPr id="3" name="Group 3"/>
          <p:cNvGrpSpPr/>
          <p:nvPr/>
        </p:nvGrpSpPr>
        <p:grpSpPr>
          <a:xfrm>
            <a:off x="1072617" y="3291840"/>
            <a:ext cx="13033191" cy="6112611"/>
            <a:chOff x="0" y="0"/>
            <a:chExt cx="17377588" cy="8150148"/>
          </a:xfrm>
        </p:grpSpPr>
        <p:sp>
          <p:nvSpPr>
            <p:cNvPr id="4" name="AutoShape 4"/>
            <p:cNvSpPr/>
            <p:nvPr/>
          </p:nvSpPr>
          <p:spPr>
            <a:xfrm>
              <a:off x="0" y="0"/>
              <a:ext cx="17377588" cy="8150148"/>
            </a:xfrm>
            <a:prstGeom prst="rect">
              <a:avLst/>
            </a:prstGeom>
            <a:solidFill>
              <a:srgbClr val="0CC0DF"/>
            </a:solidFill>
          </p:spPr>
          <p:txBody>
            <a:bodyPr/>
            <a:lstStyle/>
            <a:p>
              <a:endParaRPr lang="en-GB"/>
            </a:p>
          </p:txBody>
        </p:sp>
        <p:sp>
          <p:nvSpPr>
            <p:cNvPr id="5" name="TextBox 5"/>
            <p:cNvSpPr txBox="1"/>
            <p:nvPr/>
          </p:nvSpPr>
          <p:spPr>
            <a:xfrm>
              <a:off x="464719" y="417567"/>
              <a:ext cx="16448150" cy="866739"/>
            </a:xfrm>
            <a:prstGeom prst="rect">
              <a:avLst/>
            </a:prstGeom>
          </p:spPr>
          <p:txBody>
            <a:bodyPr lIns="0" tIns="0" rIns="0" bIns="0" rtlCol="0" anchor="t">
              <a:spAutoFit/>
            </a:bodyPr>
            <a:lstStyle/>
            <a:p>
              <a:pPr marL="0" lvl="0" indent="0" algn="ctr">
                <a:lnSpc>
                  <a:spcPts val="4724"/>
                </a:lnSpc>
                <a:spcBef>
                  <a:spcPct val="0"/>
                </a:spcBef>
              </a:pPr>
              <a:r>
                <a:rPr lang="en-US" sz="4499" b="1" spc="44">
                  <a:solidFill>
                    <a:srgbClr val="000000"/>
                  </a:solidFill>
                  <a:latin typeface="Trebuchet MS Bold"/>
                  <a:ea typeface="Trebuchet MS Bold"/>
                  <a:cs typeface="Trebuchet MS Bold"/>
                  <a:sym typeface="Trebuchet MS Bold"/>
                </a:rPr>
                <a:t>INTRODUCTION</a:t>
              </a:r>
            </a:p>
          </p:txBody>
        </p:sp>
        <p:sp>
          <p:nvSpPr>
            <p:cNvPr id="6" name="TextBox 6"/>
            <p:cNvSpPr txBox="1"/>
            <p:nvPr/>
          </p:nvSpPr>
          <p:spPr>
            <a:xfrm>
              <a:off x="464719" y="1832491"/>
              <a:ext cx="16448150" cy="5971115"/>
            </a:xfrm>
            <a:prstGeom prst="rect">
              <a:avLst/>
            </a:prstGeom>
          </p:spPr>
          <p:txBody>
            <a:bodyPr lIns="0" tIns="0" rIns="0" bIns="0" rtlCol="0" anchor="t">
              <a:spAutoFit/>
            </a:bodyPr>
            <a:lstStyle/>
            <a:p>
              <a:pPr marL="928368" lvl="1" indent="-464184" algn="just">
                <a:lnSpc>
                  <a:spcPts val="5073"/>
                </a:lnSpc>
                <a:buFont typeface="Arial"/>
                <a:buChar char="•"/>
              </a:pPr>
              <a:r>
                <a:rPr lang="en-US" sz="4299" spc="85">
                  <a:solidFill>
                    <a:srgbClr val="000000"/>
                  </a:solidFill>
                  <a:latin typeface="Trebuchet MS"/>
                  <a:ea typeface="Trebuchet MS"/>
                  <a:cs typeface="Trebuchet MS"/>
                  <a:sym typeface="Trebuchet MS"/>
                </a:rPr>
                <a:t>EI is the ability to recognise, understand, and manage our own and others' emotions.</a:t>
              </a:r>
            </a:p>
            <a:p>
              <a:pPr marL="928368" lvl="1" indent="-464184" algn="just">
                <a:lnSpc>
                  <a:spcPts val="5073"/>
                </a:lnSpc>
                <a:buFont typeface="Arial"/>
                <a:buChar char="•"/>
              </a:pPr>
              <a:r>
                <a:rPr lang="en-US" sz="4299" spc="85">
                  <a:solidFill>
                    <a:srgbClr val="000000"/>
                  </a:solidFill>
                  <a:latin typeface="Trebuchet MS"/>
                  <a:ea typeface="Trebuchet MS"/>
                  <a:cs typeface="Trebuchet MS"/>
                  <a:sym typeface="Trebuchet MS"/>
                </a:rPr>
                <a:t>Self-awareness is the foundation for empathy (Capozzi, 2018; Salovey &amp; Mayer, 1990).</a:t>
              </a:r>
            </a:p>
            <a:p>
              <a:pPr marL="928368" lvl="1" indent="-464184" algn="just">
                <a:lnSpc>
                  <a:spcPts val="5073"/>
                </a:lnSpc>
                <a:buFont typeface="Arial"/>
                <a:buChar char="•"/>
              </a:pPr>
              <a:r>
                <a:rPr lang="en-US" sz="4299" spc="85">
                  <a:solidFill>
                    <a:srgbClr val="000000"/>
                  </a:solidFill>
                  <a:latin typeface="Trebuchet MS"/>
                  <a:ea typeface="Trebuchet MS"/>
                  <a:cs typeface="Trebuchet MS"/>
                  <a:sym typeface="Trebuchet MS"/>
                </a:rPr>
                <a:t>It is a key predictor of academic success and personal growth (Farber, 2021).</a:t>
              </a:r>
            </a:p>
          </p:txBody>
        </p:sp>
      </p:grpSp>
      <p:grpSp>
        <p:nvGrpSpPr>
          <p:cNvPr id="7" name="Group 7"/>
          <p:cNvGrpSpPr/>
          <p:nvPr/>
        </p:nvGrpSpPr>
        <p:grpSpPr>
          <a:xfrm>
            <a:off x="15098581" y="3291840"/>
            <a:ext cx="13694038" cy="4649458"/>
            <a:chOff x="0" y="0"/>
            <a:chExt cx="18258718" cy="6199277"/>
          </a:xfrm>
        </p:grpSpPr>
        <p:sp>
          <p:nvSpPr>
            <p:cNvPr id="8" name="AutoShape 8"/>
            <p:cNvSpPr/>
            <p:nvPr/>
          </p:nvSpPr>
          <p:spPr>
            <a:xfrm>
              <a:off x="0" y="0"/>
              <a:ext cx="18258718" cy="6199277"/>
            </a:xfrm>
            <a:prstGeom prst="rect">
              <a:avLst/>
            </a:prstGeom>
            <a:solidFill>
              <a:srgbClr val="E08345"/>
            </a:solidFill>
          </p:spPr>
          <p:txBody>
            <a:bodyPr/>
            <a:lstStyle/>
            <a:p>
              <a:endParaRPr lang="en-GB"/>
            </a:p>
          </p:txBody>
        </p:sp>
        <p:sp>
          <p:nvSpPr>
            <p:cNvPr id="9" name="TextBox 9"/>
            <p:cNvSpPr txBox="1"/>
            <p:nvPr/>
          </p:nvSpPr>
          <p:spPr>
            <a:xfrm>
              <a:off x="488282" y="362664"/>
              <a:ext cx="17282153" cy="1666803"/>
            </a:xfrm>
            <a:prstGeom prst="rect">
              <a:avLst/>
            </a:prstGeom>
          </p:spPr>
          <p:txBody>
            <a:bodyPr lIns="0" tIns="0" rIns="0" bIns="0" rtlCol="0" anchor="t">
              <a:spAutoFit/>
            </a:bodyPr>
            <a:lstStyle/>
            <a:p>
              <a:pPr marL="0" lvl="0" indent="0" algn="ctr">
                <a:lnSpc>
                  <a:spcPts val="4725"/>
                </a:lnSpc>
                <a:spcBef>
                  <a:spcPct val="0"/>
                </a:spcBef>
              </a:pPr>
              <a:r>
                <a:rPr lang="en-US" sz="4500" b="1" spc="45">
                  <a:solidFill>
                    <a:srgbClr val="000000"/>
                  </a:solidFill>
                  <a:latin typeface="Trebuchet MS Bold"/>
                  <a:ea typeface="Trebuchet MS Bold"/>
                  <a:cs typeface="Trebuchet MS Bold"/>
                  <a:sym typeface="Trebuchet MS Bold"/>
                </a:rPr>
                <a:t>EVOLVING THE BUSINESS MODEL &amp; MARKETING STRATEGY</a:t>
              </a:r>
            </a:p>
          </p:txBody>
        </p:sp>
        <p:sp>
          <p:nvSpPr>
            <p:cNvPr id="10" name="TextBox 10"/>
            <p:cNvSpPr txBox="1"/>
            <p:nvPr/>
          </p:nvSpPr>
          <p:spPr>
            <a:xfrm>
              <a:off x="488282" y="2503296"/>
              <a:ext cx="17282153" cy="3425588"/>
            </a:xfrm>
            <a:prstGeom prst="rect">
              <a:avLst/>
            </a:prstGeom>
          </p:spPr>
          <p:txBody>
            <a:bodyPr lIns="0" tIns="0" rIns="0" bIns="0" rtlCol="0" anchor="t">
              <a:spAutoFit/>
            </a:bodyPr>
            <a:lstStyle/>
            <a:p>
              <a:pPr marL="928368" lvl="1" indent="-464184" algn="just">
                <a:lnSpc>
                  <a:spcPts val="5030"/>
                </a:lnSpc>
                <a:buFont typeface="Arial"/>
                <a:buChar char="•"/>
              </a:pPr>
              <a:r>
                <a:rPr lang="en-US" sz="4299" spc="85">
                  <a:solidFill>
                    <a:srgbClr val="000000"/>
                  </a:solidFill>
                  <a:latin typeface="Trebuchet MS"/>
                  <a:ea typeface="Trebuchet MS"/>
                  <a:cs typeface="Trebuchet MS"/>
                  <a:sym typeface="Trebuchet MS"/>
                </a:rPr>
                <a:t>EI is a learnable skill, not a fixed trait.</a:t>
              </a:r>
            </a:p>
            <a:p>
              <a:pPr marL="928368" lvl="1" indent="-464184" algn="just">
                <a:lnSpc>
                  <a:spcPts val="5030"/>
                </a:lnSpc>
                <a:buFont typeface="Arial"/>
                <a:buChar char="•"/>
              </a:pPr>
              <a:r>
                <a:rPr lang="en-US" sz="4299" spc="85">
                  <a:solidFill>
                    <a:srgbClr val="000000"/>
                  </a:solidFill>
                  <a:latin typeface="Trebuchet MS"/>
                  <a:ea typeface="Trebuchet MS"/>
                  <a:cs typeface="Trebuchet MS"/>
                  <a:sym typeface="Trebuchet MS"/>
                </a:rPr>
                <a:t>Key Strategies: Become an "emotion scientist" (Brackett, 2020), learn to respond, not react (Stringfield, 2019), and develop empathy.</a:t>
              </a:r>
            </a:p>
          </p:txBody>
        </p:sp>
      </p:grpSp>
      <p:grpSp>
        <p:nvGrpSpPr>
          <p:cNvPr id="11" name="Group 11"/>
          <p:cNvGrpSpPr/>
          <p:nvPr/>
        </p:nvGrpSpPr>
        <p:grpSpPr>
          <a:xfrm>
            <a:off x="1072617" y="10061676"/>
            <a:ext cx="13033191" cy="5609473"/>
            <a:chOff x="0" y="0"/>
            <a:chExt cx="17377588" cy="7479298"/>
          </a:xfrm>
        </p:grpSpPr>
        <p:sp>
          <p:nvSpPr>
            <p:cNvPr id="12" name="AutoShape 12"/>
            <p:cNvSpPr/>
            <p:nvPr/>
          </p:nvSpPr>
          <p:spPr>
            <a:xfrm>
              <a:off x="0" y="0"/>
              <a:ext cx="17377588" cy="7479298"/>
            </a:xfrm>
            <a:prstGeom prst="rect">
              <a:avLst/>
            </a:prstGeom>
            <a:solidFill>
              <a:srgbClr val="A262DC"/>
            </a:solidFill>
          </p:spPr>
          <p:txBody>
            <a:bodyPr/>
            <a:lstStyle/>
            <a:p>
              <a:endParaRPr lang="en-GB"/>
            </a:p>
          </p:txBody>
        </p:sp>
        <p:sp>
          <p:nvSpPr>
            <p:cNvPr id="13" name="TextBox 13"/>
            <p:cNvSpPr txBox="1"/>
            <p:nvPr/>
          </p:nvSpPr>
          <p:spPr>
            <a:xfrm>
              <a:off x="464719" y="475150"/>
              <a:ext cx="16448150" cy="866739"/>
            </a:xfrm>
            <a:prstGeom prst="rect">
              <a:avLst/>
            </a:prstGeom>
          </p:spPr>
          <p:txBody>
            <a:bodyPr lIns="0" tIns="0" rIns="0" bIns="0" rtlCol="0" anchor="t">
              <a:spAutoFit/>
            </a:bodyPr>
            <a:lstStyle/>
            <a:p>
              <a:pPr marL="0" lvl="0" indent="0" algn="ctr">
                <a:lnSpc>
                  <a:spcPts val="4725"/>
                </a:lnSpc>
                <a:spcBef>
                  <a:spcPct val="0"/>
                </a:spcBef>
              </a:pPr>
              <a:r>
                <a:rPr lang="en-US" sz="4500" b="1" spc="45">
                  <a:solidFill>
                    <a:srgbClr val="000000"/>
                  </a:solidFill>
                  <a:latin typeface="Trebuchet MS Bold"/>
                  <a:ea typeface="Trebuchet MS Bold"/>
                  <a:cs typeface="Trebuchet MS Bold"/>
                  <a:sym typeface="Trebuchet MS Bold"/>
                </a:rPr>
                <a:t>METHOD</a:t>
              </a:r>
            </a:p>
          </p:txBody>
        </p:sp>
        <p:sp>
          <p:nvSpPr>
            <p:cNvPr id="14" name="TextBox 14"/>
            <p:cNvSpPr txBox="1"/>
            <p:nvPr/>
          </p:nvSpPr>
          <p:spPr>
            <a:xfrm>
              <a:off x="464719" y="1984901"/>
              <a:ext cx="16448150" cy="5127460"/>
            </a:xfrm>
            <a:prstGeom prst="rect">
              <a:avLst/>
            </a:prstGeom>
          </p:spPr>
          <p:txBody>
            <a:bodyPr lIns="0" tIns="0" rIns="0" bIns="0" rtlCol="0" anchor="t">
              <a:spAutoFit/>
            </a:bodyPr>
            <a:lstStyle/>
            <a:p>
              <a:pPr marL="928369" lvl="1" indent="-464185" algn="just">
                <a:lnSpc>
                  <a:spcPts val="5030"/>
                </a:lnSpc>
                <a:buFont typeface="Arial"/>
                <a:buChar char="•"/>
              </a:pPr>
              <a:r>
                <a:rPr lang="en-US" sz="4299" spc="85">
                  <a:solidFill>
                    <a:srgbClr val="000000"/>
                  </a:solidFill>
                  <a:latin typeface="Trebuchet MS"/>
                  <a:ea typeface="Trebuchet MS"/>
                  <a:cs typeface="Trebuchet MS"/>
                  <a:sym typeface="Trebuchet MS"/>
                </a:rPr>
                <a:t>Research was conducted using scholarly databases (e.g., Google Scholar, University Library).</a:t>
              </a:r>
            </a:p>
            <a:p>
              <a:pPr marL="928369" lvl="1" indent="-464185" algn="just">
                <a:lnSpc>
                  <a:spcPts val="5030"/>
                </a:lnSpc>
                <a:buFont typeface="Arial"/>
                <a:buChar char="•"/>
              </a:pPr>
              <a:r>
                <a:rPr lang="en-US" sz="4299" spc="85">
                  <a:solidFill>
                    <a:srgbClr val="000000"/>
                  </a:solidFill>
                  <a:latin typeface="Trebuchet MS"/>
                  <a:ea typeface="Trebuchet MS"/>
                  <a:cs typeface="Trebuchet MS"/>
                  <a:sym typeface="Trebuchet MS"/>
                </a:rPr>
                <a:t>Focused on peer-reviewed articles and key books, balancing foundational and recent (2019-2025) works.</a:t>
              </a:r>
            </a:p>
          </p:txBody>
        </p:sp>
      </p:grpSp>
      <p:grpSp>
        <p:nvGrpSpPr>
          <p:cNvPr id="15" name="Group 15"/>
          <p:cNvGrpSpPr/>
          <p:nvPr/>
        </p:nvGrpSpPr>
        <p:grpSpPr>
          <a:xfrm>
            <a:off x="30251983" y="18330311"/>
            <a:ext cx="13033191" cy="13999497"/>
            <a:chOff x="0" y="0"/>
            <a:chExt cx="17377588" cy="18665997"/>
          </a:xfrm>
        </p:grpSpPr>
        <p:sp>
          <p:nvSpPr>
            <p:cNvPr id="16" name="AutoShape 16"/>
            <p:cNvSpPr/>
            <p:nvPr/>
          </p:nvSpPr>
          <p:spPr>
            <a:xfrm>
              <a:off x="0" y="0"/>
              <a:ext cx="17377588" cy="18665997"/>
            </a:xfrm>
            <a:prstGeom prst="rect">
              <a:avLst/>
            </a:prstGeom>
            <a:solidFill>
              <a:srgbClr val="0CC0DF"/>
            </a:solidFill>
          </p:spPr>
          <p:txBody>
            <a:bodyPr/>
            <a:lstStyle/>
            <a:p>
              <a:endParaRPr lang="en-GB"/>
            </a:p>
          </p:txBody>
        </p:sp>
        <p:sp>
          <p:nvSpPr>
            <p:cNvPr id="17" name="TextBox 17"/>
            <p:cNvSpPr txBox="1"/>
            <p:nvPr/>
          </p:nvSpPr>
          <p:spPr>
            <a:xfrm>
              <a:off x="464719" y="398950"/>
              <a:ext cx="16448150" cy="987890"/>
            </a:xfrm>
            <a:prstGeom prst="rect">
              <a:avLst/>
            </a:prstGeom>
          </p:spPr>
          <p:txBody>
            <a:bodyPr lIns="0" tIns="0" rIns="0" bIns="0" rtlCol="0" anchor="t">
              <a:spAutoFit/>
            </a:bodyPr>
            <a:lstStyle/>
            <a:p>
              <a:pPr marL="0" lvl="0" indent="0" algn="ctr">
                <a:lnSpc>
                  <a:spcPts val="5009"/>
                </a:lnSpc>
                <a:spcBef>
                  <a:spcPct val="0"/>
                </a:spcBef>
              </a:pPr>
              <a:r>
                <a:rPr lang="en-US" sz="4771" b="1" spc="47">
                  <a:solidFill>
                    <a:srgbClr val="000000"/>
                  </a:solidFill>
                  <a:latin typeface="Arial MT Pro Bold"/>
                  <a:ea typeface="Arial MT Pro Bold"/>
                  <a:cs typeface="Arial MT Pro Bold"/>
                  <a:sym typeface="Arial MT Pro Bold"/>
                </a:rPr>
                <a:t>REFERENCES</a:t>
              </a:r>
            </a:p>
          </p:txBody>
        </p:sp>
        <p:sp>
          <p:nvSpPr>
            <p:cNvPr id="18" name="TextBox 18"/>
            <p:cNvSpPr txBox="1"/>
            <p:nvPr/>
          </p:nvSpPr>
          <p:spPr>
            <a:xfrm>
              <a:off x="464719" y="1982227"/>
              <a:ext cx="16448150" cy="16316833"/>
            </a:xfrm>
            <a:prstGeom prst="rect">
              <a:avLst/>
            </a:prstGeom>
          </p:spPr>
          <p:txBody>
            <a:bodyPr lIns="0" tIns="0" rIns="0" bIns="0" rtlCol="0" anchor="t">
              <a:spAutoFit/>
            </a:bodyPr>
            <a:lstStyle/>
            <a:p>
              <a:pPr algn="just">
                <a:lnSpc>
                  <a:spcPts val="3041"/>
                </a:lnSpc>
              </a:pPr>
              <a:r>
                <a:rPr lang="en-US" sz="2599" spc="51">
                  <a:solidFill>
                    <a:srgbClr val="000000"/>
                  </a:solidFill>
                  <a:latin typeface="Arial MT Pro"/>
                  <a:ea typeface="Arial MT Pro"/>
                  <a:cs typeface="Arial MT Pro"/>
                  <a:sym typeface="Arial MT Pro"/>
                </a:rPr>
                <a:t>ACT (2018) THE WHEEL OF AWARENESS CONNECTING WITH OURSELVES THROUGH MINDFULNESS. Available at: </a:t>
              </a:r>
              <a:r>
                <a:rPr lang="en-US" sz="2599" u="sng" spc="51">
                  <a:solidFill>
                    <a:srgbClr val="000000"/>
                  </a:solidFill>
                  <a:latin typeface="Arial MT Pro"/>
                  <a:ea typeface="Arial MT Pro"/>
                  <a:cs typeface="Arial MT Pro"/>
                  <a:sym typeface="Arial MT Pro"/>
                  <a:hlinkClick r:id="rId3" tooltip="https://www.act.gov.au/__data/assets/pdf_file/0006/2380479/Wheel-of-Awareness.pdf"/>
                </a:rPr>
                <a:t>https://www.act.gov.au/__data/assets/pdf_file/0006/2380479/Wheel-of-Awareness.pdf</a:t>
              </a:r>
              <a:r>
                <a:rPr lang="en-US" sz="2599" spc="51">
                  <a:solidFill>
                    <a:srgbClr val="000000"/>
                  </a:solidFill>
                  <a:latin typeface="Arial MT Pro"/>
                  <a:ea typeface="Arial MT Pro"/>
                  <a:cs typeface="Arial MT Pro"/>
                  <a:sym typeface="Arial MT Pro"/>
                </a:rPr>
                <a:t> (Accessed: 3 October 2025).</a:t>
              </a:r>
            </a:p>
            <a:p>
              <a:pPr algn="just">
                <a:lnSpc>
                  <a:spcPts val="3041"/>
                </a:lnSpc>
              </a:pPr>
              <a:r>
                <a:rPr lang="en-US" sz="2599" spc="51">
                  <a:solidFill>
                    <a:srgbClr val="000000"/>
                  </a:solidFill>
                  <a:latin typeface="Arial MT Pro"/>
                  <a:ea typeface="Arial MT Pro"/>
                  <a:cs typeface="Arial MT Pro"/>
                  <a:sym typeface="Arial MT Pro"/>
                </a:rPr>
                <a:t>Bar-On, R. (2006) ‘The Bar-On model of emotional-social intelligence (ESI)’, Psicothema, 18 Suppl, pp. 13–25. Available at: </a:t>
              </a:r>
              <a:r>
                <a:rPr lang="en-US" sz="2599" u="sng" spc="51">
                  <a:solidFill>
                    <a:srgbClr val="000000"/>
                  </a:solidFill>
                  <a:latin typeface="Arial MT Pro"/>
                  <a:ea typeface="Arial MT Pro"/>
                  <a:cs typeface="Arial MT Pro"/>
                  <a:sym typeface="Arial MT Pro"/>
                  <a:hlinkClick r:id="rId4" tooltip="https://pubmed.ncbi.nlm.nih.gov/17295953/"/>
                </a:rPr>
                <a:t>https://pubmed.ncbi.nlm.nih.gov/17295953/</a:t>
              </a:r>
              <a:r>
                <a:rPr lang="en-US" sz="2599" spc="51">
                  <a:solidFill>
                    <a:srgbClr val="000000"/>
                  </a:solidFill>
                  <a:latin typeface="Arial MT Pro"/>
                  <a:ea typeface="Arial MT Pro"/>
                  <a:cs typeface="Arial MT Pro"/>
                  <a:sym typeface="Arial MT Pro"/>
                </a:rPr>
                <a:t> (Accessed: 3 October 2025).</a:t>
              </a:r>
            </a:p>
            <a:p>
              <a:pPr algn="just">
                <a:lnSpc>
                  <a:spcPts val="3041"/>
                </a:lnSpc>
              </a:pPr>
              <a:r>
                <a:rPr lang="en-US" sz="2599" spc="51">
                  <a:solidFill>
                    <a:srgbClr val="000000"/>
                  </a:solidFill>
                  <a:latin typeface="Arial MT Pro"/>
                  <a:ea typeface="Arial MT Pro"/>
                  <a:cs typeface="Arial MT Pro"/>
                  <a:sym typeface="Arial MT Pro"/>
                </a:rPr>
                <a:t>Bereded, D.G., Abebe, A.S. and Negasi, R.D. (2025) ‘Emotional intelligence and academic achievement among first-year undergraduate university students: the mediating role of academic engagement’, Frontiers in Education, 10. Available at: </a:t>
              </a:r>
              <a:r>
                <a:rPr lang="en-US" sz="2599" u="sng" spc="51">
                  <a:solidFill>
                    <a:srgbClr val="000000"/>
                  </a:solidFill>
                  <a:latin typeface="Arial MT Pro"/>
                  <a:ea typeface="Arial MT Pro"/>
                  <a:cs typeface="Arial MT Pro"/>
                  <a:sym typeface="Arial MT Pro"/>
                  <a:hlinkClick r:id="rId5" tooltip="https://doi.org/10.3389/feduc.2025.1567418"/>
                </a:rPr>
                <a:t>https://doi.org/10.3389/feduc.2025.1567418</a:t>
              </a:r>
              <a:r>
                <a:rPr lang="en-US" sz="2599" spc="51">
                  <a:solidFill>
                    <a:srgbClr val="000000"/>
                  </a:solidFill>
                  <a:latin typeface="Arial MT Pro"/>
                  <a:ea typeface="Arial MT Pro"/>
                  <a:cs typeface="Arial MT Pro"/>
                  <a:sym typeface="Arial MT Pro"/>
                </a:rPr>
                <a:t>.</a:t>
              </a:r>
            </a:p>
            <a:p>
              <a:pPr algn="just">
                <a:lnSpc>
                  <a:spcPts val="3041"/>
                </a:lnSpc>
              </a:pPr>
              <a:r>
                <a:rPr lang="en-US" sz="2599" spc="51">
                  <a:solidFill>
                    <a:srgbClr val="000000"/>
                  </a:solidFill>
                  <a:latin typeface="Arial MT Pro"/>
                  <a:ea typeface="Arial MT Pro"/>
                  <a:cs typeface="Arial MT Pro"/>
                  <a:sym typeface="Arial MT Pro"/>
                </a:rPr>
                <a:t>Brackett, M. (2020) PERMISSION TO FEEL : unlocking the power of emotions to help our kids, ourselves, and our... society thrive. S.L.: Celadon Books.</a:t>
              </a:r>
            </a:p>
            <a:p>
              <a:pPr algn="just">
                <a:lnSpc>
                  <a:spcPts val="3041"/>
                </a:lnSpc>
              </a:pPr>
              <a:r>
                <a:rPr lang="en-US" sz="2599" spc="51">
                  <a:solidFill>
                    <a:srgbClr val="000000"/>
                  </a:solidFill>
                  <a:latin typeface="Arial MT Pro"/>
                  <a:ea typeface="Arial MT Pro"/>
                  <a:cs typeface="Arial MT Pro"/>
                  <a:sym typeface="Arial MT Pro"/>
                </a:rPr>
                <a:t>Capozzi, R. (2018) The growth mindset leadership makes a difference in wealth management. Hoboken, New Jersey Wiley.</a:t>
              </a:r>
            </a:p>
            <a:p>
              <a:pPr algn="just">
                <a:lnSpc>
                  <a:spcPts val="3041"/>
                </a:lnSpc>
              </a:pPr>
              <a:r>
                <a:rPr lang="en-US" sz="2599" spc="51">
                  <a:solidFill>
                    <a:srgbClr val="000000"/>
                  </a:solidFill>
                  <a:latin typeface="Arial MT Pro"/>
                  <a:ea typeface="Arial MT Pro"/>
                  <a:cs typeface="Arial MT Pro"/>
                  <a:sym typeface="Arial MT Pro"/>
                </a:rPr>
                <a:t>Farber, M. (2021) A Path to Improving Students’ Emotional Intelligence, Edutopia. Available at: </a:t>
              </a:r>
              <a:r>
                <a:rPr lang="en-US" sz="2599" u="sng" spc="51">
                  <a:solidFill>
                    <a:srgbClr val="000000"/>
                  </a:solidFill>
                  <a:latin typeface="Arial MT Pro"/>
                  <a:ea typeface="Arial MT Pro"/>
                  <a:cs typeface="Arial MT Pro"/>
                  <a:sym typeface="Arial MT Pro"/>
                  <a:hlinkClick r:id="rId6" tooltip="https://www.edutopia.org/article/path-improving-students-emotional-intelligence/"/>
                </a:rPr>
                <a:t>https://www.edutopia.org/article/path-improving-students-emotional-intelligence/</a:t>
              </a:r>
              <a:r>
                <a:rPr lang="en-US" sz="2599" spc="51">
                  <a:solidFill>
                    <a:srgbClr val="000000"/>
                  </a:solidFill>
                  <a:latin typeface="Arial MT Pro"/>
                  <a:ea typeface="Arial MT Pro"/>
                  <a:cs typeface="Arial MT Pro"/>
                  <a:sym typeface="Arial MT Pro"/>
                </a:rPr>
                <a:t> (Accessed: 3 October 2025).</a:t>
              </a:r>
            </a:p>
            <a:p>
              <a:pPr algn="just">
                <a:lnSpc>
                  <a:spcPts val="3041"/>
                </a:lnSpc>
              </a:pPr>
              <a:r>
                <a:rPr lang="en-US" sz="2599" spc="51">
                  <a:solidFill>
                    <a:srgbClr val="000000"/>
                  </a:solidFill>
                  <a:latin typeface="Arial MT Pro"/>
                  <a:ea typeface="Arial MT Pro"/>
                  <a:cs typeface="Arial MT Pro"/>
                  <a:sym typeface="Arial MT Pro"/>
                </a:rPr>
                <a:t>MacCann, C. et al. (2020) ‘Emotional intelligence predicts academic performance: A meta-analysis.’, Psychological Bulletin, 146(2), pp. 150–186. Available at: </a:t>
              </a:r>
              <a:r>
                <a:rPr lang="en-US" sz="2599" u="sng" spc="51">
                  <a:solidFill>
                    <a:srgbClr val="000000"/>
                  </a:solidFill>
                  <a:latin typeface="Arial MT Pro"/>
                  <a:ea typeface="Arial MT Pro"/>
                  <a:cs typeface="Arial MT Pro"/>
                  <a:sym typeface="Arial MT Pro"/>
                  <a:hlinkClick r:id="rId7" tooltip="https://doi.org/10.1037/bul0000219"/>
                </a:rPr>
                <a:t>https://doi.org/10.1037/bul0000219</a:t>
              </a:r>
              <a:r>
                <a:rPr lang="en-US" sz="2599" spc="51">
                  <a:solidFill>
                    <a:srgbClr val="000000"/>
                  </a:solidFill>
                  <a:latin typeface="Arial MT Pro"/>
                  <a:ea typeface="Arial MT Pro"/>
                  <a:cs typeface="Arial MT Pro"/>
                  <a:sym typeface="Arial MT Pro"/>
                </a:rPr>
                <a:t>.</a:t>
              </a:r>
            </a:p>
            <a:p>
              <a:pPr algn="just">
                <a:lnSpc>
                  <a:spcPts val="3041"/>
                </a:lnSpc>
              </a:pPr>
              <a:r>
                <a:rPr lang="en-US" sz="2599" spc="51">
                  <a:solidFill>
                    <a:srgbClr val="000000"/>
                  </a:solidFill>
                  <a:latin typeface="Arial MT Pro"/>
                  <a:ea typeface="Arial MT Pro"/>
                  <a:cs typeface="Arial MT Pro"/>
                  <a:sym typeface="Arial MT Pro"/>
                </a:rPr>
                <a:t>Salovey, P. and Mayer, J.D. (1990) ‘Emotional Intelligence’, Imagination, Cognition and Personality, 9(3), pp. 185–211. Available at: </a:t>
              </a:r>
              <a:r>
                <a:rPr lang="en-US" sz="2599" u="sng" spc="51">
                  <a:solidFill>
                    <a:srgbClr val="000000"/>
                  </a:solidFill>
                  <a:latin typeface="Arial MT Pro"/>
                  <a:ea typeface="Arial MT Pro"/>
                  <a:cs typeface="Arial MT Pro"/>
                  <a:sym typeface="Arial MT Pro"/>
                  <a:hlinkClick r:id="rId8" tooltip="https://doi.org/10.2190/DUGG-P24E-52WK-6CDG"/>
                </a:rPr>
                <a:t>https://doi.org/10.2190/DUGG-P24E-52WK-6CDG</a:t>
              </a:r>
              <a:r>
                <a:rPr lang="en-US" sz="2599" spc="51">
                  <a:solidFill>
                    <a:srgbClr val="000000"/>
                  </a:solidFill>
                  <a:latin typeface="Arial MT Pro"/>
                  <a:ea typeface="Arial MT Pro"/>
                  <a:cs typeface="Arial MT Pro"/>
                  <a:sym typeface="Arial MT Pro"/>
                </a:rPr>
                <a:t>.</a:t>
              </a:r>
            </a:p>
            <a:p>
              <a:pPr algn="just">
                <a:lnSpc>
                  <a:spcPts val="3041"/>
                </a:lnSpc>
              </a:pPr>
              <a:r>
                <a:rPr lang="en-US" sz="2599" spc="51">
                  <a:solidFill>
                    <a:srgbClr val="000000"/>
                  </a:solidFill>
                  <a:latin typeface="Arial MT Pro"/>
                  <a:ea typeface="Arial MT Pro"/>
                  <a:cs typeface="Arial MT Pro"/>
                  <a:sym typeface="Arial MT Pro"/>
                </a:rPr>
                <a:t>Shima Bordbar et al. (2024) ‘The impact of mindfulness on academic achievement of students with the mediating role of adaptability: a structural equation modeling approach’, BMC Medical Education, 24(1). Available at: </a:t>
              </a:r>
              <a:r>
                <a:rPr lang="en-US" sz="2599" u="sng" spc="51">
                  <a:solidFill>
                    <a:srgbClr val="000000"/>
                  </a:solidFill>
                  <a:latin typeface="Arial MT Pro"/>
                  <a:ea typeface="Arial MT Pro"/>
                  <a:cs typeface="Arial MT Pro"/>
                  <a:sym typeface="Arial MT Pro"/>
                  <a:hlinkClick r:id="rId9" tooltip="https://doi.org/10.1186/s12909-024-06192-6"/>
                </a:rPr>
                <a:t>https://doi.org/10.1186/s12909-024-06192-6</a:t>
              </a:r>
              <a:r>
                <a:rPr lang="en-US" sz="2599" spc="51">
                  <a:solidFill>
                    <a:srgbClr val="000000"/>
                  </a:solidFill>
                  <a:latin typeface="Arial MT Pro"/>
                  <a:ea typeface="Arial MT Pro"/>
                  <a:cs typeface="Arial MT Pro"/>
                  <a:sym typeface="Arial MT Pro"/>
                </a:rPr>
                <a:t>.</a:t>
              </a:r>
            </a:p>
            <a:p>
              <a:pPr algn="just">
                <a:lnSpc>
                  <a:spcPts val="3041"/>
                </a:lnSpc>
              </a:pPr>
              <a:r>
                <a:rPr lang="en-US" sz="2599" spc="51">
                  <a:solidFill>
                    <a:srgbClr val="000000"/>
                  </a:solidFill>
                  <a:latin typeface="Arial MT Pro"/>
                  <a:ea typeface="Arial MT Pro"/>
                  <a:cs typeface="Arial MT Pro"/>
                  <a:sym typeface="Arial MT Pro"/>
                </a:rPr>
                <a:t>Stringfield, K. (2019) Emotional Intelligence: The Skill You Need To Succeed - Graduate &amp; Professional School | Texas A&amp;M University, Tamu.edu. Available at: </a:t>
              </a:r>
              <a:r>
                <a:rPr lang="en-US" sz="2599" u="sng" spc="51">
                  <a:solidFill>
                    <a:srgbClr val="000000"/>
                  </a:solidFill>
                  <a:latin typeface="Arial MT Pro"/>
                  <a:ea typeface="Arial MT Pro"/>
                  <a:cs typeface="Arial MT Pro"/>
                  <a:sym typeface="Arial MT Pro"/>
                  <a:hlinkClick r:id="rId10" tooltip="https://grad.tamu.edu/aggie-life/aggie-voice/emotional-intelligence-the-skill-you-need-to-succeed"/>
                </a:rPr>
                <a:t>https://grad.tamu.edu/aggie-life/aggie-voice/emotional-intelligence-the-skill-you-need-to-succeed</a:t>
              </a:r>
              <a:r>
                <a:rPr lang="en-US" sz="2599" spc="51">
                  <a:solidFill>
                    <a:srgbClr val="000000"/>
                  </a:solidFill>
                  <a:latin typeface="Arial MT Pro"/>
                  <a:ea typeface="Arial MT Pro"/>
                  <a:cs typeface="Arial MT Pro"/>
                  <a:sym typeface="Arial MT Pro"/>
                </a:rPr>
                <a:t> (Accessed: 3 October 2025).</a:t>
              </a:r>
            </a:p>
          </p:txBody>
        </p:sp>
      </p:grpSp>
      <p:grpSp>
        <p:nvGrpSpPr>
          <p:cNvPr id="19" name="Group 19"/>
          <p:cNvGrpSpPr/>
          <p:nvPr/>
        </p:nvGrpSpPr>
        <p:grpSpPr>
          <a:xfrm>
            <a:off x="15098581" y="16216618"/>
            <a:ext cx="13694038" cy="7989063"/>
            <a:chOff x="0" y="0"/>
            <a:chExt cx="18258718" cy="10652084"/>
          </a:xfrm>
        </p:grpSpPr>
        <p:sp>
          <p:nvSpPr>
            <p:cNvPr id="20" name="AutoShape 20"/>
            <p:cNvSpPr/>
            <p:nvPr/>
          </p:nvSpPr>
          <p:spPr>
            <a:xfrm>
              <a:off x="0" y="0"/>
              <a:ext cx="18258718" cy="10652084"/>
            </a:xfrm>
            <a:prstGeom prst="rect">
              <a:avLst/>
            </a:prstGeom>
            <a:solidFill>
              <a:srgbClr val="C1FF72"/>
            </a:solidFill>
          </p:spPr>
          <p:txBody>
            <a:bodyPr/>
            <a:lstStyle/>
            <a:p>
              <a:endParaRPr lang="en-GB"/>
            </a:p>
          </p:txBody>
        </p:sp>
        <p:sp>
          <p:nvSpPr>
            <p:cNvPr id="21" name="TextBox 21"/>
            <p:cNvSpPr txBox="1"/>
            <p:nvPr/>
          </p:nvSpPr>
          <p:spPr>
            <a:xfrm>
              <a:off x="488282" y="417567"/>
              <a:ext cx="17282153" cy="1666803"/>
            </a:xfrm>
            <a:prstGeom prst="rect">
              <a:avLst/>
            </a:prstGeom>
          </p:spPr>
          <p:txBody>
            <a:bodyPr lIns="0" tIns="0" rIns="0" bIns="0" rtlCol="0" anchor="t">
              <a:spAutoFit/>
            </a:bodyPr>
            <a:lstStyle/>
            <a:p>
              <a:pPr marL="0" lvl="0" indent="0" algn="ctr">
                <a:lnSpc>
                  <a:spcPts val="4725"/>
                </a:lnSpc>
                <a:spcBef>
                  <a:spcPct val="0"/>
                </a:spcBef>
              </a:pPr>
              <a:r>
                <a:rPr lang="en-US" sz="4500" b="1" spc="45">
                  <a:solidFill>
                    <a:srgbClr val="000000"/>
                  </a:solidFill>
                  <a:latin typeface="Trebuchet MS Bold"/>
                  <a:ea typeface="Trebuchet MS Bold"/>
                  <a:cs typeface="Trebuchet MS Bold"/>
                  <a:sym typeface="Trebuchet MS Bold"/>
                </a:rPr>
                <a:t>SUCCEEDING IN YOUR STUDIES: FACTORS, CHALLENGES, AND ACTIONS</a:t>
              </a:r>
            </a:p>
          </p:txBody>
        </p:sp>
        <p:sp>
          <p:nvSpPr>
            <p:cNvPr id="22" name="TextBox 22"/>
            <p:cNvSpPr txBox="1"/>
            <p:nvPr/>
          </p:nvSpPr>
          <p:spPr>
            <a:xfrm>
              <a:off x="488282" y="2632555"/>
              <a:ext cx="17282153" cy="7672987"/>
            </a:xfrm>
            <a:prstGeom prst="rect">
              <a:avLst/>
            </a:prstGeom>
          </p:spPr>
          <p:txBody>
            <a:bodyPr lIns="0" tIns="0" rIns="0" bIns="0" rtlCol="0" anchor="t">
              <a:spAutoFit/>
            </a:bodyPr>
            <a:lstStyle/>
            <a:p>
              <a:pPr algn="just">
                <a:lnSpc>
                  <a:spcPts val="5073"/>
                </a:lnSpc>
              </a:pPr>
              <a:r>
                <a:rPr lang="en-US" sz="4299" spc="85">
                  <a:solidFill>
                    <a:srgbClr val="000000"/>
                  </a:solidFill>
                  <a:latin typeface="Trebuchet MS"/>
                  <a:ea typeface="Trebuchet MS"/>
                  <a:cs typeface="Trebuchet MS"/>
                  <a:sym typeface="Trebuchet MS"/>
                </a:rPr>
                <a:t>EI is a strong predictor of academic performance (MacCann et al., 2020) and boosts academic engagement (Bereded, Abebe &amp; Negasi, 2025).</a:t>
              </a:r>
            </a:p>
            <a:p>
              <a:pPr algn="just">
                <a:lnSpc>
                  <a:spcPts val="5073"/>
                </a:lnSpc>
              </a:pPr>
              <a:r>
                <a:rPr lang="en-US" sz="4299" spc="85">
                  <a:solidFill>
                    <a:srgbClr val="000000"/>
                  </a:solidFill>
                  <a:latin typeface="Trebuchet MS"/>
                  <a:ea typeface="Trebuchet MS"/>
                  <a:cs typeface="Trebuchet MS"/>
                  <a:sym typeface="Trebuchet MS"/>
                </a:rPr>
                <a:t>Actions for Challenges:</a:t>
              </a:r>
            </a:p>
            <a:p>
              <a:pPr algn="just">
                <a:lnSpc>
                  <a:spcPts val="5073"/>
                </a:lnSpc>
              </a:pPr>
              <a:r>
                <a:rPr lang="en-US" sz="4299" b="1" spc="85">
                  <a:solidFill>
                    <a:srgbClr val="000000"/>
                  </a:solidFill>
                  <a:latin typeface="Trebuchet MS Bold"/>
                  <a:ea typeface="Trebuchet MS Bold"/>
                  <a:cs typeface="Trebuchet MS Bold"/>
                  <a:sym typeface="Trebuchet MS Bold"/>
                </a:rPr>
                <a:t>- Stress/Anxiety:</a:t>
              </a:r>
              <a:r>
                <a:rPr lang="en-US" sz="4299" spc="85">
                  <a:solidFill>
                    <a:srgbClr val="000000"/>
                  </a:solidFill>
                  <a:latin typeface="Trebuchet MS"/>
                  <a:ea typeface="Trebuchet MS"/>
                  <a:cs typeface="Trebuchet MS"/>
                  <a:sym typeface="Trebuchet MS"/>
                </a:rPr>
                <a:t> Use mindfulness, break down tasks.</a:t>
              </a:r>
            </a:p>
            <a:p>
              <a:pPr algn="just">
                <a:lnSpc>
                  <a:spcPts val="5073"/>
                </a:lnSpc>
              </a:pPr>
              <a:r>
                <a:rPr lang="en-US" sz="4299" spc="85">
                  <a:solidFill>
                    <a:srgbClr val="000000"/>
                  </a:solidFill>
                  <a:latin typeface="Trebuchet MS"/>
                  <a:ea typeface="Trebuchet MS"/>
                  <a:cs typeface="Trebuchet MS"/>
                  <a:sym typeface="Trebuchet MS"/>
                </a:rPr>
                <a:t>-</a:t>
              </a:r>
              <a:r>
                <a:rPr lang="en-US" sz="4299" b="1" spc="85">
                  <a:solidFill>
                    <a:srgbClr val="000000"/>
                  </a:solidFill>
                  <a:latin typeface="Trebuchet MS Bold"/>
                  <a:ea typeface="Trebuchet MS Bold"/>
                  <a:cs typeface="Trebuchet MS Bold"/>
                  <a:sym typeface="Trebuchet MS Bold"/>
                </a:rPr>
                <a:t> Procrastination: </a:t>
              </a:r>
              <a:r>
                <a:rPr lang="en-US" sz="4299" spc="85">
                  <a:solidFill>
                    <a:srgbClr val="000000"/>
                  </a:solidFill>
                  <a:latin typeface="Trebuchet MS"/>
                  <a:ea typeface="Trebuchet MS"/>
                  <a:cs typeface="Trebuchet MS"/>
                  <a:sym typeface="Trebuchet MS"/>
                </a:rPr>
                <a:t>Use time management, pause before acting.</a:t>
              </a:r>
            </a:p>
            <a:p>
              <a:pPr algn="just">
                <a:lnSpc>
                  <a:spcPts val="5073"/>
                </a:lnSpc>
              </a:pPr>
              <a:r>
                <a:rPr lang="en-US" sz="4299" b="1" spc="85">
                  <a:solidFill>
                    <a:srgbClr val="000000"/>
                  </a:solidFill>
                  <a:latin typeface="Trebuchet MS Bold"/>
                  <a:ea typeface="Trebuchet MS Bold"/>
                  <a:cs typeface="Trebuchet MS Bold"/>
                  <a:sym typeface="Trebuchet MS Bold"/>
                </a:rPr>
                <a:t>- Conflicts:</a:t>
              </a:r>
              <a:r>
                <a:rPr lang="en-US" sz="4299" spc="85">
                  <a:solidFill>
                    <a:srgbClr val="000000"/>
                  </a:solidFill>
                  <a:latin typeface="Trebuchet MS"/>
                  <a:ea typeface="Trebuchet MS"/>
                  <a:cs typeface="Trebuchet MS"/>
                  <a:sym typeface="Trebuchet MS"/>
                </a:rPr>
                <a:t> Use empathy and "I" statements.</a:t>
              </a:r>
            </a:p>
          </p:txBody>
        </p:sp>
      </p:grpSp>
      <p:grpSp>
        <p:nvGrpSpPr>
          <p:cNvPr id="23" name="Group 23"/>
          <p:cNvGrpSpPr/>
          <p:nvPr/>
        </p:nvGrpSpPr>
        <p:grpSpPr>
          <a:xfrm>
            <a:off x="1072617" y="24843883"/>
            <a:ext cx="13033191" cy="7485925"/>
            <a:chOff x="0" y="0"/>
            <a:chExt cx="17377588" cy="9981234"/>
          </a:xfrm>
        </p:grpSpPr>
        <p:sp>
          <p:nvSpPr>
            <p:cNvPr id="24" name="AutoShape 24"/>
            <p:cNvSpPr/>
            <p:nvPr/>
          </p:nvSpPr>
          <p:spPr>
            <a:xfrm>
              <a:off x="0" y="0"/>
              <a:ext cx="17377588" cy="9981234"/>
            </a:xfrm>
            <a:prstGeom prst="rect">
              <a:avLst/>
            </a:prstGeom>
            <a:solidFill>
              <a:srgbClr val="A262DC"/>
            </a:solidFill>
          </p:spPr>
          <p:txBody>
            <a:bodyPr/>
            <a:lstStyle/>
            <a:p>
              <a:endParaRPr lang="en-GB"/>
            </a:p>
          </p:txBody>
        </p:sp>
        <p:sp>
          <p:nvSpPr>
            <p:cNvPr id="25" name="TextBox 25"/>
            <p:cNvSpPr txBox="1"/>
            <p:nvPr/>
          </p:nvSpPr>
          <p:spPr>
            <a:xfrm>
              <a:off x="464719" y="475150"/>
              <a:ext cx="16448150" cy="1666803"/>
            </a:xfrm>
            <a:prstGeom prst="rect">
              <a:avLst/>
            </a:prstGeom>
          </p:spPr>
          <p:txBody>
            <a:bodyPr lIns="0" tIns="0" rIns="0" bIns="0" rtlCol="0" anchor="t">
              <a:spAutoFit/>
            </a:bodyPr>
            <a:lstStyle/>
            <a:p>
              <a:pPr marL="0" lvl="0" indent="0" algn="ctr">
                <a:lnSpc>
                  <a:spcPts val="4725"/>
                </a:lnSpc>
                <a:spcBef>
                  <a:spcPct val="0"/>
                </a:spcBef>
              </a:pPr>
              <a:r>
                <a:rPr lang="en-US" sz="4500" b="1" spc="45">
                  <a:solidFill>
                    <a:srgbClr val="000000"/>
                  </a:solidFill>
                  <a:latin typeface="Trebuchet MS Bold"/>
                  <a:ea typeface="Trebuchet MS Bold"/>
                  <a:cs typeface="Trebuchet MS Bold"/>
                  <a:sym typeface="Trebuchet MS Bold"/>
                </a:rPr>
                <a:t>REFLECTION: CONTROLLING EMOTIONS AND DEVELOPING MINDFULNESS AS A STUDENT</a:t>
              </a:r>
            </a:p>
          </p:txBody>
        </p:sp>
        <p:sp>
          <p:nvSpPr>
            <p:cNvPr id="26" name="TextBox 26"/>
            <p:cNvSpPr txBox="1"/>
            <p:nvPr/>
          </p:nvSpPr>
          <p:spPr>
            <a:xfrm>
              <a:off x="464719" y="2784965"/>
              <a:ext cx="16448150" cy="6829332"/>
            </a:xfrm>
            <a:prstGeom prst="rect">
              <a:avLst/>
            </a:prstGeom>
          </p:spPr>
          <p:txBody>
            <a:bodyPr lIns="0" tIns="0" rIns="0" bIns="0" rtlCol="0" anchor="t">
              <a:spAutoFit/>
            </a:bodyPr>
            <a:lstStyle/>
            <a:p>
              <a:pPr marL="928369" lvl="1" indent="-464185" algn="just">
                <a:lnSpc>
                  <a:spcPts val="5030"/>
                </a:lnSpc>
                <a:buFont typeface="Arial"/>
                <a:buChar char="•"/>
              </a:pPr>
              <a:r>
                <a:rPr lang="en-US" sz="4299" spc="85">
                  <a:solidFill>
                    <a:srgbClr val="000000"/>
                  </a:solidFill>
                  <a:latin typeface="Trebuchet MS"/>
                  <a:ea typeface="Trebuchet MS"/>
                  <a:cs typeface="Trebuchet MS"/>
                  <a:sym typeface="Trebuchet MS"/>
                </a:rPr>
                <a:t>Acknowledge student emotions without being overwhelmed; reframe negative situations constructively.</a:t>
              </a:r>
            </a:p>
            <a:p>
              <a:pPr marL="928369" lvl="1" indent="-464185" algn="just">
                <a:lnSpc>
                  <a:spcPts val="5030"/>
                </a:lnSpc>
                <a:buFont typeface="Arial"/>
                <a:buChar char="•"/>
              </a:pPr>
              <a:r>
                <a:rPr lang="en-US" sz="4299" spc="85">
                  <a:solidFill>
                    <a:srgbClr val="000000"/>
                  </a:solidFill>
                  <a:latin typeface="Trebuchet MS"/>
                  <a:ea typeface="Trebuchet MS"/>
                  <a:cs typeface="Trebuchet MS"/>
                  <a:sym typeface="Trebuchet MS"/>
                </a:rPr>
                <a:t>Mindfulness is a powerful tool for emotional balance (Shima Bordbar et al., 2024).</a:t>
              </a:r>
            </a:p>
            <a:p>
              <a:pPr marL="928369" lvl="1" indent="-464185" algn="just">
                <a:lnSpc>
                  <a:spcPts val="5030"/>
                </a:lnSpc>
                <a:buFont typeface="Arial"/>
                <a:buChar char="•"/>
              </a:pPr>
              <a:r>
                <a:rPr lang="en-US" sz="4299" spc="85">
                  <a:solidFill>
                    <a:srgbClr val="000000"/>
                  </a:solidFill>
                  <a:latin typeface="Trebuchet MS"/>
                  <a:ea typeface="Trebuchet MS"/>
                  <a:cs typeface="Trebuchet MS"/>
                  <a:sym typeface="Trebuchet MS"/>
                </a:rPr>
                <a:t>The "Wheel of Awareness" is a practical mindfulness exercise to ground oneself (ACT, 2018).</a:t>
              </a:r>
            </a:p>
          </p:txBody>
        </p:sp>
      </p:grpSp>
      <p:grpSp>
        <p:nvGrpSpPr>
          <p:cNvPr id="27" name="Group 27"/>
          <p:cNvGrpSpPr/>
          <p:nvPr/>
        </p:nvGrpSpPr>
        <p:grpSpPr>
          <a:xfrm>
            <a:off x="29921560" y="3291840"/>
            <a:ext cx="13363615" cy="5474409"/>
            <a:chOff x="0" y="0"/>
            <a:chExt cx="17818153" cy="7299212"/>
          </a:xfrm>
        </p:grpSpPr>
        <p:sp>
          <p:nvSpPr>
            <p:cNvPr id="28" name="AutoShape 28"/>
            <p:cNvSpPr/>
            <p:nvPr/>
          </p:nvSpPr>
          <p:spPr>
            <a:xfrm>
              <a:off x="0" y="0"/>
              <a:ext cx="17818153" cy="7299212"/>
            </a:xfrm>
            <a:prstGeom prst="rect">
              <a:avLst/>
            </a:prstGeom>
            <a:solidFill>
              <a:srgbClr val="C1FF72"/>
            </a:solidFill>
          </p:spPr>
          <p:txBody>
            <a:bodyPr/>
            <a:lstStyle/>
            <a:p>
              <a:endParaRPr lang="en-GB"/>
            </a:p>
          </p:txBody>
        </p:sp>
        <p:sp>
          <p:nvSpPr>
            <p:cNvPr id="29" name="TextBox 29"/>
            <p:cNvSpPr txBox="1"/>
            <p:nvPr/>
          </p:nvSpPr>
          <p:spPr>
            <a:xfrm>
              <a:off x="476501" y="417567"/>
              <a:ext cx="16865152" cy="866739"/>
            </a:xfrm>
            <a:prstGeom prst="rect">
              <a:avLst/>
            </a:prstGeom>
          </p:spPr>
          <p:txBody>
            <a:bodyPr lIns="0" tIns="0" rIns="0" bIns="0" rtlCol="0" anchor="t">
              <a:spAutoFit/>
            </a:bodyPr>
            <a:lstStyle/>
            <a:p>
              <a:pPr marL="0" lvl="0" indent="0" algn="ctr">
                <a:lnSpc>
                  <a:spcPts val="4725"/>
                </a:lnSpc>
                <a:spcBef>
                  <a:spcPct val="0"/>
                </a:spcBef>
              </a:pPr>
              <a:r>
                <a:rPr lang="en-US" sz="4500" b="1" spc="45">
                  <a:solidFill>
                    <a:srgbClr val="000000"/>
                  </a:solidFill>
                  <a:latin typeface="Trebuchet MS Bold"/>
                  <a:ea typeface="Trebuchet MS Bold"/>
                  <a:cs typeface="Trebuchet MS Bold"/>
                  <a:sym typeface="Trebuchet MS Bold"/>
                </a:rPr>
                <a:t>CONCLUSION</a:t>
              </a:r>
            </a:p>
          </p:txBody>
        </p:sp>
        <p:sp>
          <p:nvSpPr>
            <p:cNvPr id="30" name="TextBox 30"/>
            <p:cNvSpPr txBox="1"/>
            <p:nvPr/>
          </p:nvSpPr>
          <p:spPr>
            <a:xfrm>
              <a:off x="476501" y="1832491"/>
              <a:ext cx="16865152" cy="5120179"/>
            </a:xfrm>
            <a:prstGeom prst="rect">
              <a:avLst/>
            </a:prstGeom>
          </p:spPr>
          <p:txBody>
            <a:bodyPr lIns="0" tIns="0" rIns="0" bIns="0" rtlCol="0" anchor="t">
              <a:spAutoFit/>
            </a:bodyPr>
            <a:lstStyle/>
            <a:p>
              <a:pPr marL="928369" lvl="1" indent="-464185" algn="just">
                <a:lnSpc>
                  <a:spcPts val="5073"/>
                </a:lnSpc>
                <a:buFont typeface="Arial"/>
                <a:buChar char="•"/>
              </a:pPr>
              <a:r>
                <a:rPr lang="en-US" sz="4299" spc="85">
                  <a:solidFill>
                    <a:srgbClr val="000000"/>
                  </a:solidFill>
                  <a:latin typeface="Trebuchet MS"/>
                  <a:ea typeface="Trebuchet MS"/>
                  <a:cs typeface="Trebuchet MS"/>
                  <a:sym typeface="Trebuchet MS"/>
                </a:rPr>
                <a:t>EI is a set of vital, learnable skills.</a:t>
              </a:r>
            </a:p>
            <a:p>
              <a:pPr marL="928369" lvl="1" indent="-464185" algn="just">
                <a:lnSpc>
                  <a:spcPts val="5073"/>
                </a:lnSpc>
                <a:buFont typeface="Arial"/>
                <a:buChar char="•"/>
              </a:pPr>
              <a:r>
                <a:rPr lang="en-US" sz="4299" spc="85">
                  <a:solidFill>
                    <a:srgbClr val="000000"/>
                  </a:solidFill>
                  <a:latin typeface="Trebuchet MS"/>
                  <a:ea typeface="Trebuchet MS"/>
                  <a:cs typeface="Trebuchet MS"/>
                  <a:sym typeface="Trebuchet MS"/>
                </a:rPr>
                <a:t>Developing EI improves the student journey and prepares individuals for their future careers.</a:t>
              </a:r>
            </a:p>
            <a:p>
              <a:pPr marL="928369" lvl="1" indent="-464185" algn="just">
                <a:lnSpc>
                  <a:spcPts val="5073"/>
                </a:lnSpc>
                <a:buFont typeface="Arial"/>
                <a:buChar char="•"/>
              </a:pPr>
              <a:r>
                <a:rPr lang="en-US" sz="4299" spc="85">
                  <a:solidFill>
                    <a:srgbClr val="000000"/>
                  </a:solidFill>
                  <a:latin typeface="Trebuchet MS"/>
                  <a:ea typeface="Trebuchet MS"/>
                  <a:cs typeface="Trebuchet MS"/>
                  <a:sym typeface="Trebuchet MS"/>
                </a:rPr>
                <a:t>It builds resilience and awareness for long-term success.</a:t>
              </a:r>
            </a:p>
          </p:txBody>
        </p:sp>
      </p:grpSp>
      <p:sp>
        <p:nvSpPr>
          <p:cNvPr id="31" name="Freeform 31"/>
          <p:cNvSpPr/>
          <p:nvPr/>
        </p:nvSpPr>
        <p:spPr>
          <a:xfrm>
            <a:off x="2401894" y="16018808"/>
            <a:ext cx="9316314" cy="8384683"/>
          </a:xfrm>
          <a:custGeom>
            <a:avLst/>
            <a:gdLst/>
            <a:ahLst/>
            <a:cxnLst/>
            <a:rect l="l" t="t" r="r" b="b"/>
            <a:pathLst>
              <a:path w="9316314" h="8384683">
                <a:moveTo>
                  <a:pt x="0" y="0"/>
                </a:moveTo>
                <a:lnTo>
                  <a:pt x="9316314" y="0"/>
                </a:lnTo>
                <a:lnTo>
                  <a:pt x="9316314" y="8384683"/>
                </a:lnTo>
                <a:lnTo>
                  <a:pt x="0" y="8384683"/>
                </a:lnTo>
                <a:lnTo>
                  <a:pt x="0" y="0"/>
                </a:lnTo>
                <a:close/>
              </a:path>
            </a:pathLst>
          </a:custGeom>
          <a:blipFill>
            <a:blip r:embed="rId11"/>
            <a:stretch>
              <a:fillRect/>
            </a:stretch>
          </a:blipFill>
        </p:spPr>
        <p:txBody>
          <a:bodyPr/>
          <a:lstStyle/>
          <a:p>
            <a:endParaRPr lang="en-GB"/>
          </a:p>
        </p:txBody>
      </p:sp>
      <p:sp>
        <p:nvSpPr>
          <p:cNvPr id="32" name="Freeform 32"/>
          <p:cNvSpPr/>
          <p:nvPr/>
        </p:nvSpPr>
        <p:spPr>
          <a:xfrm>
            <a:off x="15164845" y="8598523"/>
            <a:ext cx="13561511" cy="7420286"/>
          </a:xfrm>
          <a:custGeom>
            <a:avLst/>
            <a:gdLst/>
            <a:ahLst/>
            <a:cxnLst/>
            <a:rect l="l" t="t" r="r" b="b"/>
            <a:pathLst>
              <a:path w="13561511" h="7420286">
                <a:moveTo>
                  <a:pt x="0" y="0"/>
                </a:moveTo>
                <a:lnTo>
                  <a:pt x="13561510" y="0"/>
                </a:lnTo>
                <a:lnTo>
                  <a:pt x="13561510" y="7420285"/>
                </a:lnTo>
                <a:lnTo>
                  <a:pt x="0" y="7420285"/>
                </a:lnTo>
                <a:lnTo>
                  <a:pt x="0" y="0"/>
                </a:lnTo>
                <a:close/>
              </a:path>
            </a:pathLst>
          </a:custGeom>
          <a:blipFill>
            <a:blip r:embed="rId12"/>
            <a:stretch>
              <a:fillRect t="-8857" b="-12908"/>
            </a:stretch>
          </a:blipFill>
        </p:spPr>
        <p:txBody>
          <a:bodyPr/>
          <a:lstStyle/>
          <a:p>
            <a:endParaRPr lang="en-GB"/>
          </a:p>
        </p:txBody>
      </p:sp>
      <p:sp>
        <p:nvSpPr>
          <p:cNvPr id="33" name="Freeform 33"/>
          <p:cNvSpPr/>
          <p:nvPr/>
        </p:nvSpPr>
        <p:spPr>
          <a:xfrm>
            <a:off x="14355146" y="24843883"/>
            <a:ext cx="15896837" cy="7319222"/>
          </a:xfrm>
          <a:custGeom>
            <a:avLst/>
            <a:gdLst/>
            <a:ahLst/>
            <a:cxnLst/>
            <a:rect l="l" t="t" r="r" b="b"/>
            <a:pathLst>
              <a:path w="15896837" h="7319222">
                <a:moveTo>
                  <a:pt x="0" y="0"/>
                </a:moveTo>
                <a:lnTo>
                  <a:pt x="15896837" y="0"/>
                </a:lnTo>
                <a:lnTo>
                  <a:pt x="15896837" y="7319222"/>
                </a:lnTo>
                <a:lnTo>
                  <a:pt x="0" y="7319222"/>
                </a:lnTo>
                <a:lnTo>
                  <a:pt x="0" y="0"/>
                </a:lnTo>
                <a:close/>
              </a:path>
            </a:pathLst>
          </a:custGeom>
          <a:blipFill>
            <a:blip r:embed="rId13"/>
            <a:stretch>
              <a:fillRect/>
            </a:stretch>
          </a:blipFill>
        </p:spPr>
        <p:txBody>
          <a:bodyPr/>
          <a:lstStyle/>
          <a:p>
            <a:endParaRPr lang="en-GB"/>
          </a:p>
        </p:txBody>
      </p:sp>
      <p:sp>
        <p:nvSpPr>
          <p:cNvPr id="34" name="Freeform 34"/>
          <p:cNvSpPr/>
          <p:nvPr/>
        </p:nvSpPr>
        <p:spPr>
          <a:xfrm>
            <a:off x="29581600" y="9612203"/>
            <a:ext cx="14043533" cy="7872153"/>
          </a:xfrm>
          <a:custGeom>
            <a:avLst/>
            <a:gdLst/>
            <a:ahLst/>
            <a:cxnLst/>
            <a:rect l="l" t="t" r="r" b="b"/>
            <a:pathLst>
              <a:path w="14043533" h="7872153">
                <a:moveTo>
                  <a:pt x="0" y="0"/>
                </a:moveTo>
                <a:lnTo>
                  <a:pt x="14043533" y="0"/>
                </a:lnTo>
                <a:lnTo>
                  <a:pt x="14043533" y="7872153"/>
                </a:lnTo>
                <a:lnTo>
                  <a:pt x="0" y="7872153"/>
                </a:lnTo>
                <a:lnTo>
                  <a:pt x="0" y="0"/>
                </a:lnTo>
                <a:close/>
              </a:path>
            </a:pathLst>
          </a:custGeom>
          <a:blipFill>
            <a:blip r:embed="rId14"/>
            <a:stretch>
              <a:fillRect/>
            </a:stretch>
          </a:blipFill>
        </p:spPr>
        <p:txBody>
          <a:bodyPr/>
          <a:lstStyle/>
          <a:p>
            <a:endParaRPr lang="en-GB"/>
          </a:p>
        </p:txBody>
      </p:sp>
      <p:sp>
        <p:nvSpPr>
          <p:cNvPr id="35" name="TextBox 35"/>
          <p:cNvSpPr txBox="1"/>
          <p:nvPr/>
        </p:nvSpPr>
        <p:spPr>
          <a:xfrm>
            <a:off x="1396485" y="984543"/>
            <a:ext cx="41098230" cy="971577"/>
          </a:xfrm>
          <a:prstGeom prst="rect">
            <a:avLst/>
          </a:prstGeom>
        </p:spPr>
        <p:txBody>
          <a:bodyPr lIns="0" tIns="0" rIns="0" bIns="0" rtlCol="0" anchor="t">
            <a:spAutoFit/>
          </a:bodyPr>
          <a:lstStyle/>
          <a:p>
            <a:pPr algn="ctr">
              <a:lnSpc>
                <a:spcPts val="7349"/>
              </a:lnSpc>
            </a:pPr>
            <a:r>
              <a:rPr lang="en-US" sz="6999" b="1" spc="69">
                <a:solidFill>
                  <a:srgbClr val="FFFDFD"/>
                </a:solidFill>
                <a:latin typeface="Trebuchet MS Bold"/>
                <a:ea typeface="Trebuchet MS Bold"/>
                <a:cs typeface="Trebuchet MS Bold"/>
                <a:sym typeface="Trebuchet MS Bold"/>
              </a:rPr>
              <a:t>EMOTIONAL INTELLIGENCE IN STUDENT LIFE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2368</Words>
  <PresentationFormat>Custom</PresentationFormat>
  <Paragraphs>61</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Calibri</vt:lpstr>
      <vt:lpstr>Arial MT Pro</vt:lpstr>
      <vt:lpstr>Trebuchet MS Bold</vt:lpstr>
      <vt:lpstr>Trebuchet MS</vt:lpstr>
      <vt:lpstr>Arial</vt:lpstr>
      <vt:lpstr>Arial MT Pro Bold</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2006-08-16T00:00:00Z</dcterms:created>
  <dcterms:modified xsi:type="dcterms:W3CDTF">2025-10-03T08:38:59Z</dcterms:modified>
  <dc:identifier>DAGIAzv5Df0</dc:identifier>
</cp:coreProperties>
</file>