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Calibri" panose="020F0502020204030204" pitchFamily="34" charset="0"/>
      <p:regular r:id="rId11"/>
      <p:bold r:id="rId12"/>
      <p:italic r:id="rId13"/>
      <p:boldItalic r:id="rId14"/>
    </p:embeddedFont>
    <p:embeddedFont>
      <p:font typeface="DM Sans" pitchFamily="2" charset="77"/>
      <p:regular r:id="rId15"/>
    </p:embeddedFont>
    <p:embeddedFont>
      <p:font typeface="DM Sans Bold" pitchFamily="2" charset="77"/>
      <p:regular r:id="rId16"/>
      <p:bold r:id="rId17"/>
    </p:embeddedFont>
    <p:embeddedFont>
      <p:font typeface="TAN Meringue" pitchFamily="2"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94595" autoAdjust="0"/>
  </p:normalViewPr>
  <p:slideViewPr>
    <p:cSldViewPr>
      <p:cViewPr varScale="1">
        <p:scale>
          <a:sx n="72" d="100"/>
          <a:sy n="72" d="100"/>
        </p:scale>
        <p:origin x="760"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7/15/23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4.jpeg"/><Relationship Id="rId3" Type="http://schemas.microsoft.com/office/2007/relationships/media" Target="../media/media2.mp4"/><Relationship Id="rId7" Type="http://schemas.openxmlformats.org/officeDocument/2006/relationships/image" Target="../media/image13.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2.jpeg"/><Relationship Id="rId5" Type="http://schemas.openxmlformats.org/officeDocument/2006/relationships/slideLayout" Target="../slideLayouts/slideLayout7.xml"/><Relationship Id="rId4" Type="http://schemas.openxmlformats.org/officeDocument/2006/relationships/video" Target="../media/media2.mp4"/></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2501" t="7418" r="2699" b="12618"/>
          <a:stretch>
            <a:fillRect/>
          </a:stretch>
        </p:blipFill>
        <p:spPr>
          <a:xfrm>
            <a:off x="0" y="0"/>
            <a:ext cx="18288000" cy="10287000"/>
          </a:xfrm>
          <a:prstGeom prst="rect">
            <a:avLst/>
          </a:prstGeom>
        </p:spPr>
      </p:pic>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4F0E1">
                <a:alpha val="87843"/>
              </a:srgbClr>
            </a:solidFill>
          </p:spPr>
        </p:sp>
        <p:sp>
          <p:nvSpPr>
            <p:cNvPr id="5" name="TextBox 5"/>
            <p:cNvSpPr txBox="1"/>
            <p:nvPr/>
          </p:nvSpPr>
          <p:spPr>
            <a:xfrm>
              <a:off x="0" y="-38100"/>
              <a:ext cx="812800" cy="850900"/>
            </a:xfrm>
            <a:prstGeom prst="rect">
              <a:avLst/>
            </a:prstGeom>
          </p:spPr>
          <p:txBody>
            <a:bodyPr lIns="50800" tIns="50800" rIns="50800" bIns="50800" rtlCol="0" anchor="ctr"/>
            <a:lstStyle/>
            <a:p>
              <a:pPr algn="ctr">
                <a:lnSpc>
                  <a:spcPts val="2520"/>
                </a:lnSpc>
              </a:pPr>
              <a:endParaRPr/>
            </a:p>
          </p:txBody>
        </p:sp>
      </p:grpSp>
      <p:sp>
        <p:nvSpPr>
          <p:cNvPr id="6" name="AutoShape 6"/>
          <p:cNvSpPr/>
          <p:nvPr/>
        </p:nvSpPr>
        <p:spPr>
          <a:xfrm rot="-5400000">
            <a:off x="-719384" y="5129213"/>
            <a:ext cx="5177456" cy="0"/>
          </a:xfrm>
          <a:prstGeom prst="line">
            <a:avLst/>
          </a:prstGeom>
          <a:ln w="28575" cap="flat">
            <a:solidFill>
              <a:srgbClr val="39543B"/>
            </a:solidFill>
            <a:prstDash val="solid"/>
            <a:headEnd type="none" w="sm" len="sm"/>
            <a:tailEnd type="none" w="sm" len="sm"/>
          </a:ln>
        </p:spPr>
      </p:sp>
      <p:sp>
        <p:nvSpPr>
          <p:cNvPr id="7" name="AutoShape 7"/>
          <p:cNvSpPr/>
          <p:nvPr/>
        </p:nvSpPr>
        <p:spPr>
          <a:xfrm rot="-5400000">
            <a:off x="13829928" y="5129213"/>
            <a:ext cx="5177456" cy="0"/>
          </a:xfrm>
          <a:prstGeom prst="line">
            <a:avLst/>
          </a:prstGeom>
          <a:ln w="28575" cap="flat">
            <a:solidFill>
              <a:srgbClr val="39543B"/>
            </a:solidFill>
            <a:prstDash val="solid"/>
            <a:headEnd type="none" w="sm" len="sm"/>
            <a:tailEnd type="none" w="sm" len="sm"/>
          </a:ln>
        </p:spPr>
      </p:sp>
      <p:sp>
        <p:nvSpPr>
          <p:cNvPr id="8" name="Freeform 8"/>
          <p:cNvSpPr/>
          <p:nvPr/>
        </p:nvSpPr>
        <p:spPr>
          <a:xfrm>
            <a:off x="2149543" y="3759715"/>
            <a:ext cx="669572" cy="669572"/>
          </a:xfrm>
          <a:custGeom>
            <a:avLst/>
            <a:gdLst/>
            <a:ahLst/>
            <a:cxnLst/>
            <a:rect l="l" t="t" r="r" b="b"/>
            <a:pathLst>
              <a:path w="669572" h="669572">
                <a:moveTo>
                  <a:pt x="0" y="0"/>
                </a:moveTo>
                <a:lnTo>
                  <a:pt x="669572" y="0"/>
                </a:lnTo>
                <a:lnTo>
                  <a:pt x="669572" y="669571"/>
                </a:lnTo>
                <a:lnTo>
                  <a:pt x="0" y="66957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a:off x="15202974" y="3759715"/>
            <a:ext cx="669572" cy="669572"/>
          </a:xfrm>
          <a:custGeom>
            <a:avLst/>
            <a:gdLst/>
            <a:ahLst/>
            <a:cxnLst/>
            <a:rect l="l" t="t" r="r" b="b"/>
            <a:pathLst>
              <a:path w="669572" h="669572">
                <a:moveTo>
                  <a:pt x="0" y="0"/>
                </a:moveTo>
                <a:lnTo>
                  <a:pt x="669572" y="0"/>
                </a:lnTo>
                <a:lnTo>
                  <a:pt x="669572" y="669571"/>
                </a:lnTo>
                <a:lnTo>
                  <a:pt x="0" y="66957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3085026" y="3366747"/>
            <a:ext cx="12117949" cy="1666646"/>
          </a:xfrm>
          <a:prstGeom prst="rect">
            <a:avLst/>
          </a:prstGeom>
        </p:spPr>
        <p:txBody>
          <a:bodyPr lIns="0" tIns="0" rIns="0" bIns="0" rtlCol="0" anchor="t">
            <a:spAutoFit/>
          </a:bodyPr>
          <a:lstStyle/>
          <a:p>
            <a:pPr algn="ctr">
              <a:lnSpc>
                <a:spcPts val="13662"/>
              </a:lnSpc>
              <a:spcBef>
                <a:spcPct val="0"/>
              </a:spcBef>
            </a:pPr>
            <a:r>
              <a:rPr lang="en-US" sz="9759">
                <a:solidFill>
                  <a:srgbClr val="39543B"/>
                </a:solidFill>
                <a:latin typeface="TAN Meringue"/>
              </a:rPr>
              <a:t>SUSTAINABILITY</a:t>
            </a:r>
          </a:p>
        </p:txBody>
      </p:sp>
      <p:sp>
        <p:nvSpPr>
          <p:cNvPr id="11" name="TextBox 11"/>
          <p:cNvSpPr txBox="1"/>
          <p:nvPr/>
        </p:nvSpPr>
        <p:spPr>
          <a:xfrm>
            <a:off x="3397823" y="5215779"/>
            <a:ext cx="11271751" cy="1441451"/>
          </a:xfrm>
          <a:prstGeom prst="rect">
            <a:avLst/>
          </a:prstGeom>
        </p:spPr>
        <p:txBody>
          <a:bodyPr lIns="0" tIns="0" rIns="0" bIns="0" rtlCol="0" anchor="t">
            <a:spAutoFit/>
          </a:bodyPr>
          <a:lstStyle/>
          <a:p>
            <a:pPr algn="ctr">
              <a:lnSpc>
                <a:spcPts val="11899"/>
              </a:lnSpc>
              <a:spcBef>
                <a:spcPct val="0"/>
              </a:spcBef>
            </a:pPr>
            <a:r>
              <a:rPr lang="en-US" sz="8499">
                <a:solidFill>
                  <a:srgbClr val="39543B"/>
                </a:solidFill>
                <a:latin typeface="DM Sans"/>
              </a:rPr>
              <a:t>IN THE EARLY YEARS</a:t>
            </a:r>
          </a:p>
        </p:txBody>
      </p:sp>
      <p:sp>
        <p:nvSpPr>
          <p:cNvPr id="12" name="TextBox 12"/>
          <p:cNvSpPr txBox="1"/>
          <p:nvPr/>
        </p:nvSpPr>
        <p:spPr>
          <a:xfrm>
            <a:off x="1448392" y="1261165"/>
            <a:ext cx="3635486" cy="824865"/>
          </a:xfrm>
          <a:prstGeom prst="rect">
            <a:avLst/>
          </a:prstGeom>
        </p:spPr>
        <p:txBody>
          <a:bodyPr lIns="0" tIns="0" rIns="0" bIns="0" rtlCol="0" anchor="t">
            <a:spAutoFit/>
          </a:bodyPr>
          <a:lstStyle/>
          <a:p>
            <a:pPr algn="ctr">
              <a:lnSpc>
                <a:spcPts val="3359"/>
              </a:lnSpc>
            </a:pPr>
            <a:r>
              <a:rPr lang="en-US" sz="2400">
                <a:solidFill>
                  <a:srgbClr val="39543B"/>
                </a:solidFill>
                <a:latin typeface="DM Sans"/>
              </a:rPr>
              <a:t>SIOBHAN ROPER</a:t>
            </a:r>
          </a:p>
          <a:p>
            <a:pPr algn="ctr">
              <a:lnSpc>
                <a:spcPts val="3359"/>
              </a:lnSpc>
              <a:spcBef>
                <a:spcPct val="0"/>
              </a:spcBef>
            </a:pPr>
            <a:r>
              <a:rPr lang="en-US" sz="2400">
                <a:solidFill>
                  <a:srgbClr val="39543B"/>
                </a:solidFill>
                <a:latin typeface="DM Sans"/>
              </a:rPr>
              <a:t> 2015464</a:t>
            </a:r>
          </a:p>
        </p:txBody>
      </p:sp>
      <p:sp>
        <p:nvSpPr>
          <p:cNvPr id="13" name="TextBox 13"/>
          <p:cNvSpPr txBox="1"/>
          <p:nvPr/>
        </p:nvSpPr>
        <p:spPr>
          <a:xfrm>
            <a:off x="1464973" y="8415322"/>
            <a:ext cx="3182632" cy="306705"/>
          </a:xfrm>
          <a:prstGeom prst="rect">
            <a:avLst/>
          </a:prstGeom>
        </p:spPr>
        <p:txBody>
          <a:bodyPr lIns="0" tIns="0" rIns="0" bIns="0" rtlCol="0" anchor="t">
            <a:spAutoFit/>
          </a:bodyPr>
          <a:lstStyle/>
          <a:p>
            <a:pPr algn="ctr">
              <a:lnSpc>
                <a:spcPts val="2520"/>
              </a:lnSpc>
              <a:spcBef>
                <a:spcPct val="0"/>
              </a:spcBef>
            </a:pPr>
            <a:r>
              <a:rPr lang="en-US" sz="1800">
                <a:solidFill>
                  <a:srgbClr val="39543B"/>
                </a:solidFill>
                <a:latin typeface="DM Sans"/>
              </a:rPr>
              <a:t>ALISON  REES-EDWARDS</a:t>
            </a:r>
          </a:p>
        </p:txBody>
      </p:sp>
      <p:sp>
        <p:nvSpPr>
          <p:cNvPr id="14" name="TextBox 14"/>
          <p:cNvSpPr txBox="1"/>
          <p:nvPr/>
        </p:nvSpPr>
        <p:spPr>
          <a:xfrm>
            <a:off x="12229345" y="8415322"/>
            <a:ext cx="4548550" cy="306705"/>
          </a:xfrm>
          <a:prstGeom prst="rect">
            <a:avLst/>
          </a:prstGeom>
        </p:spPr>
        <p:txBody>
          <a:bodyPr lIns="0" tIns="0" rIns="0" bIns="0" rtlCol="0" anchor="t">
            <a:spAutoFit/>
          </a:bodyPr>
          <a:lstStyle/>
          <a:p>
            <a:pPr algn="ctr">
              <a:lnSpc>
                <a:spcPts val="2520"/>
              </a:lnSpc>
              <a:spcBef>
                <a:spcPct val="0"/>
              </a:spcBef>
            </a:pPr>
            <a:r>
              <a:rPr lang="en-US" sz="1800">
                <a:solidFill>
                  <a:srgbClr val="39543B"/>
                </a:solidFill>
                <a:latin typeface="DM Sans"/>
              </a:rPr>
              <a:t>EAEY6005</a:t>
            </a:r>
          </a:p>
        </p:txBody>
      </p:sp>
      <p:sp>
        <p:nvSpPr>
          <p:cNvPr id="15" name="TextBox 15"/>
          <p:cNvSpPr txBox="1"/>
          <p:nvPr/>
        </p:nvSpPr>
        <p:spPr>
          <a:xfrm>
            <a:off x="14011954" y="1470715"/>
            <a:ext cx="2765942" cy="405765"/>
          </a:xfrm>
          <a:prstGeom prst="rect">
            <a:avLst/>
          </a:prstGeom>
        </p:spPr>
        <p:txBody>
          <a:bodyPr lIns="0" tIns="0" rIns="0" bIns="0" rtlCol="0" anchor="t">
            <a:spAutoFit/>
          </a:bodyPr>
          <a:lstStyle/>
          <a:p>
            <a:pPr algn="ctr">
              <a:lnSpc>
                <a:spcPts val="3359"/>
              </a:lnSpc>
              <a:spcBef>
                <a:spcPct val="0"/>
              </a:spcBef>
            </a:pPr>
            <a:r>
              <a:rPr lang="en-US" sz="2400">
                <a:solidFill>
                  <a:srgbClr val="39543B"/>
                </a:solidFill>
                <a:latin typeface="DM Sans"/>
              </a:rPr>
              <a:t>JULY, 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7D9CD"/>
        </a:solidFill>
        <a:effectLst/>
      </p:bgPr>
    </p:bg>
    <p:spTree>
      <p:nvGrpSpPr>
        <p:cNvPr id="1" name=""/>
        <p:cNvGrpSpPr/>
        <p:nvPr/>
      </p:nvGrpSpPr>
      <p:grpSpPr>
        <a:xfrm>
          <a:off x="0" y="0"/>
          <a:ext cx="0" cy="0"/>
          <a:chOff x="0" y="0"/>
          <a:chExt cx="0" cy="0"/>
        </a:xfrm>
      </p:grpSpPr>
      <p:grpSp>
        <p:nvGrpSpPr>
          <p:cNvPr id="2" name="Group 2"/>
          <p:cNvGrpSpPr/>
          <p:nvPr/>
        </p:nvGrpSpPr>
        <p:grpSpPr>
          <a:xfrm>
            <a:off x="12734695" y="1509939"/>
            <a:ext cx="4524605" cy="3313612"/>
            <a:chOff x="0" y="0"/>
            <a:chExt cx="6032806" cy="4418149"/>
          </a:xfrm>
        </p:grpSpPr>
        <p:pic>
          <p:nvPicPr>
            <p:cNvPr id="3" name="Picture 3"/>
            <p:cNvPicPr>
              <a:picLocks noChangeAspect="1"/>
            </p:cNvPicPr>
            <p:nvPr/>
          </p:nvPicPr>
          <p:blipFill>
            <a:blip r:embed="rId2"/>
            <a:srcRect t="22536" b="22536"/>
            <a:stretch>
              <a:fillRect/>
            </a:stretch>
          </p:blipFill>
          <p:spPr>
            <a:xfrm>
              <a:off x="0" y="0"/>
              <a:ext cx="6032806" cy="4418149"/>
            </a:xfrm>
            <a:prstGeom prst="rect">
              <a:avLst/>
            </a:prstGeom>
          </p:spPr>
        </p:pic>
      </p:grpSp>
      <p:grpSp>
        <p:nvGrpSpPr>
          <p:cNvPr id="4" name="Group 4"/>
          <p:cNvGrpSpPr/>
          <p:nvPr/>
        </p:nvGrpSpPr>
        <p:grpSpPr>
          <a:xfrm>
            <a:off x="12734695" y="6380585"/>
            <a:ext cx="4524605" cy="3313612"/>
            <a:chOff x="0" y="0"/>
            <a:chExt cx="6032806" cy="4418149"/>
          </a:xfrm>
        </p:grpSpPr>
        <p:pic>
          <p:nvPicPr>
            <p:cNvPr id="5" name="Picture 5"/>
            <p:cNvPicPr>
              <a:picLocks noChangeAspect="1"/>
            </p:cNvPicPr>
            <p:nvPr/>
          </p:nvPicPr>
          <p:blipFill>
            <a:blip r:embed="rId3"/>
            <a:srcRect t="22536" b="22536"/>
            <a:stretch>
              <a:fillRect/>
            </a:stretch>
          </p:blipFill>
          <p:spPr>
            <a:xfrm>
              <a:off x="0" y="0"/>
              <a:ext cx="6032806" cy="4418149"/>
            </a:xfrm>
            <a:prstGeom prst="rect">
              <a:avLst/>
            </a:prstGeom>
          </p:spPr>
        </p:pic>
      </p:grpSp>
      <p:sp>
        <p:nvSpPr>
          <p:cNvPr id="6" name="TextBox 6"/>
          <p:cNvSpPr txBox="1"/>
          <p:nvPr/>
        </p:nvSpPr>
        <p:spPr>
          <a:xfrm>
            <a:off x="395968" y="131989"/>
            <a:ext cx="8133672" cy="1377949"/>
          </a:xfrm>
          <a:prstGeom prst="rect">
            <a:avLst/>
          </a:prstGeom>
        </p:spPr>
        <p:txBody>
          <a:bodyPr lIns="0" tIns="0" rIns="0" bIns="0" rtlCol="0" anchor="t">
            <a:spAutoFit/>
          </a:bodyPr>
          <a:lstStyle/>
          <a:p>
            <a:pPr>
              <a:lnSpc>
                <a:spcPts val="11200"/>
              </a:lnSpc>
              <a:spcBef>
                <a:spcPct val="0"/>
              </a:spcBef>
            </a:pPr>
            <a:r>
              <a:rPr lang="en-US" sz="8000">
                <a:solidFill>
                  <a:srgbClr val="39543B"/>
                </a:solidFill>
                <a:latin typeface="TAN Meringue"/>
              </a:rPr>
              <a:t>DISCOVER</a:t>
            </a:r>
          </a:p>
        </p:txBody>
      </p:sp>
      <p:sp>
        <p:nvSpPr>
          <p:cNvPr id="7" name="Freeform 7"/>
          <p:cNvSpPr/>
          <p:nvPr/>
        </p:nvSpPr>
        <p:spPr>
          <a:xfrm>
            <a:off x="6730849" y="359128"/>
            <a:ext cx="669572" cy="669572"/>
          </a:xfrm>
          <a:custGeom>
            <a:avLst/>
            <a:gdLst/>
            <a:ahLst/>
            <a:cxnLst/>
            <a:rect l="l" t="t" r="r" b="b"/>
            <a:pathLst>
              <a:path w="669572" h="669572">
                <a:moveTo>
                  <a:pt x="0" y="0"/>
                </a:moveTo>
                <a:lnTo>
                  <a:pt x="669572" y="0"/>
                </a:lnTo>
                <a:lnTo>
                  <a:pt x="669572" y="669572"/>
                </a:lnTo>
                <a:lnTo>
                  <a:pt x="0" y="66957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0" y="1677771"/>
            <a:ext cx="12163195" cy="8336105"/>
          </a:xfrm>
          <a:prstGeom prst="rect">
            <a:avLst/>
          </a:prstGeom>
        </p:spPr>
        <p:txBody>
          <a:bodyPr lIns="0" tIns="0" rIns="0" bIns="0" rtlCol="0" anchor="t">
            <a:spAutoFit/>
          </a:bodyPr>
          <a:lstStyle/>
          <a:p>
            <a:pPr>
              <a:lnSpc>
                <a:spcPts val="3791"/>
              </a:lnSpc>
            </a:pPr>
            <a:r>
              <a:rPr lang="en-US" sz="2708">
                <a:solidFill>
                  <a:srgbClr val="39543B"/>
                </a:solidFill>
                <a:latin typeface="DM Sans"/>
              </a:rPr>
              <a:t>As a single mother juggling a full-time job and attending university, I came to the realisation in May 2022 that my busy schedule was taking a toll on both my health and my daughter's. Instead of preparing nutritious meals for us, I often resorted to ordering takeaways or opting for quick and easy meals. This was not only for the sake of convenience, but also due to the rising cost of living, which necessitated careful budgeting.</a:t>
            </a:r>
          </a:p>
          <a:p>
            <a:pPr>
              <a:lnSpc>
                <a:spcPts val="3791"/>
              </a:lnSpc>
            </a:pPr>
            <a:endParaRPr lang="en-US" sz="2708">
              <a:solidFill>
                <a:srgbClr val="39543B"/>
              </a:solidFill>
              <a:latin typeface="DM Sans"/>
            </a:endParaRPr>
          </a:p>
          <a:p>
            <a:pPr>
              <a:lnSpc>
                <a:spcPts val="3791"/>
              </a:lnSpc>
            </a:pPr>
            <a:r>
              <a:rPr lang="en-US" sz="2708">
                <a:solidFill>
                  <a:srgbClr val="39543B"/>
                </a:solidFill>
                <a:latin typeface="DM Sans"/>
              </a:rPr>
              <a:t>Determined to make a positive change, I embarked on a project over the summer to create an allotment in my backyard. Luckily, my garden already had enough space beyond the flower beds and bushes at the back, where ample sunlight shines throughout the day.</a:t>
            </a:r>
          </a:p>
          <a:p>
            <a:pPr>
              <a:lnSpc>
                <a:spcPts val="2527"/>
              </a:lnSpc>
            </a:pPr>
            <a:endParaRPr lang="en-US" sz="2708">
              <a:solidFill>
                <a:srgbClr val="39543B"/>
              </a:solidFill>
              <a:latin typeface="DM Sans"/>
            </a:endParaRPr>
          </a:p>
          <a:p>
            <a:pPr>
              <a:lnSpc>
                <a:spcPts val="3791"/>
              </a:lnSpc>
            </a:pPr>
            <a:r>
              <a:rPr lang="en-US" sz="2708">
                <a:solidFill>
                  <a:srgbClr val="39543B"/>
                </a:solidFill>
                <a:latin typeface="DM Sans"/>
              </a:rPr>
              <a:t>Fortunately, I am privileged to reside in Killay, Swansea, which grants me immediate access to the enchanting Gower region. Having had the opportunity to visit local farms in the past to procure fresh produce like fruits and vegetables, it became clear to me that establishing my own allotment within my area would be a highly favourable endeavour.</a:t>
            </a:r>
          </a:p>
          <a:p>
            <a:pPr>
              <a:lnSpc>
                <a:spcPts val="3791"/>
              </a:lnSpc>
              <a:spcBef>
                <a:spcPct val="0"/>
              </a:spcBef>
            </a:pPr>
            <a:endParaRPr lang="en-US" sz="2708">
              <a:solidFill>
                <a:srgbClr val="39543B"/>
              </a:solidFill>
              <a:latin typeface="DM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7D9CD"/>
        </a:solidFill>
        <a:effectLst/>
      </p:bgPr>
    </p:bg>
    <p:spTree>
      <p:nvGrpSpPr>
        <p:cNvPr id="1" name=""/>
        <p:cNvGrpSpPr/>
        <p:nvPr/>
      </p:nvGrpSpPr>
      <p:grpSpPr>
        <a:xfrm>
          <a:off x="0" y="0"/>
          <a:ext cx="0" cy="0"/>
          <a:chOff x="0" y="0"/>
          <a:chExt cx="0" cy="0"/>
        </a:xfrm>
      </p:grpSpPr>
      <p:grpSp>
        <p:nvGrpSpPr>
          <p:cNvPr id="2" name="Group 2"/>
          <p:cNvGrpSpPr/>
          <p:nvPr/>
        </p:nvGrpSpPr>
        <p:grpSpPr>
          <a:xfrm>
            <a:off x="-218086" y="0"/>
            <a:ext cx="18724173" cy="5304447"/>
            <a:chOff x="0" y="0"/>
            <a:chExt cx="24965564" cy="7072596"/>
          </a:xfrm>
        </p:grpSpPr>
        <p:pic>
          <p:nvPicPr>
            <p:cNvPr id="3" name="Picture 3"/>
            <p:cNvPicPr>
              <a:picLocks noChangeAspect="1"/>
            </p:cNvPicPr>
            <p:nvPr/>
          </p:nvPicPr>
          <p:blipFill>
            <a:blip r:embed="rId2"/>
            <a:srcRect t="14735" b="14735"/>
            <a:stretch>
              <a:fillRect/>
            </a:stretch>
          </p:blipFill>
          <p:spPr>
            <a:xfrm>
              <a:off x="0" y="0"/>
              <a:ext cx="24965564" cy="7072596"/>
            </a:xfrm>
            <a:prstGeom prst="rect">
              <a:avLst/>
            </a:prstGeom>
          </p:spPr>
        </p:pic>
      </p:grpSp>
      <p:grpSp>
        <p:nvGrpSpPr>
          <p:cNvPr id="4" name="Group 4"/>
          <p:cNvGrpSpPr/>
          <p:nvPr/>
        </p:nvGrpSpPr>
        <p:grpSpPr>
          <a:xfrm>
            <a:off x="1028700" y="2652223"/>
            <a:ext cx="3823158" cy="4615588"/>
            <a:chOff x="0" y="0"/>
            <a:chExt cx="5097544" cy="6154118"/>
          </a:xfrm>
        </p:grpSpPr>
        <p:pic>
          <p:nvPicPr>
            <p:cNvPr id="5" name="Picture 5"/>
            <p:cNvPicPr>
              <a:picLocks noChangeAspect="1"/>
            </p:cNvPicPr>
            <p:nvPr/>
          </p:nvPicPr>
          <p:blipFill>
            <a:blip r:embed="rId3"/>
            <a:srcRect l="30495" r="30495"/>
            <a:stretch>
              <a:fillRect/>
            </a:stretch>
          </p:blipFill>
          <p:spPr>
            <a:xfrm>
              <a:off x="0" y="0"/>
              <a:ext cx="5097544" cy="6154118"/>
            </a:xfrm>
            <a:prstGeom prst="rect">
              <a:avLst/>
            </a:prstGeom>
          </p:spPr>
        </p:pic>
      </p:grpSp>
      <p:grpSp>
        <p:nvGrpSpPr>
          <p:cNvPr id="6" name="Group 6"/>
          <p:cNvGrpSpPr/>
          <p:nvPr/>
        </p:nvGrpSpPr>
        <p:grpSpPr>
          <a:xfrm>
            <a:off x="7201865" y="2652223"/>
            <a:ext cx="3823158" cy="4615588"/>
            <a:chOff x="0" y="0"/>
            <a:chExt cx="5097544" cy="6154118"/>
          </a:xfrm>
        </p:grpSpPr>
        <p:pic>
          <p:nvPicPr>
            <p:cNvPr id="7" name="Picture 7"/>
            <p:cNvPicPr>
              <a:picLocks noChangeAspect="1"/>
            </p:cNvPicPr>
            <p:nvPr/>
          </p:nvPicPr>
          <p:blipFill>
            <a:blip r:embed="rId4"/>
            <a:srcRect l="26709" r="26709"/>
            <a:stretch>
              <a:fillRect/>
            </a:stretch>
          </p:blipFill>
          <p:spPr>
            <a:xfrm>
              <a:off x="0" y="0"/>
              <a:ext cx="5097544" cy="6154118"/>
            </a:xfrm>
            <a:prstGeom prst="rect">
              <a:avLst/>
            </a:prstGeom>
          </p:spPr>
        </p:pic>
      </p:grpSp>
      <p:grpSp>
        <p:nvGrpSpPr>
          <p:cNvPr id="8" name="Group 8"/>
          <p:cNvGrpSpPr/>
          <p:nvPr/>
        </p:nvGrpSpPr>
        <p:grpSpPr>
          <a:xfrm>
            <a:off x="13377698" y="2652223"/>
            <a:ext cx="3823158" cy="4615588"/>
            <a:chOff x="0" y="0"/>
            <a:chExt cx="5097544" cy="6154118"/>
          </a:xfrm>
        </p:grpSpPr>
        <p:pic>
          <p:nvPicPr>
            <p:cNvPr id="9" name="Picture 9"/>
            <p:cNvPicPr>
              <a:picLocks noChangeAspect="1"/>
            </p:cNvPicPr>
            <p:nvPr/>
          </p:nvPicPr>
          <p:blipFill>
            <a:blip r:embed="rId5"/>
            <a:srcRect l="23770" r="23770"/>
            <a:stretch>
              <a:fillRect/>
            </a:stretch>
          </p:blipFill>
          <p:spPr>
            <a:xfrm>
              <a:off x="0" y="0"/>
              <a:ext cx="5097544" cy="6154118"/>
            </a:xfrm>
            <a:prstGeom prst="rect">
              <a:avLst/>
            </a:prstGeom>
          </p:spPr>
        </p:pic>
      </p:grpSp>
      <p:sp>
        <p:nvSpPr>
          <p:cNvPr id="10" name="TextBox 10"/>
          <p:cNvSpPr txBox="1"/>
          <p:nvPr/>
        </p:nvSpPr>
        <p:spPr>
          <a:xfrm>
            <a:off x="0" y="411163"/>
            <a:ext cx="5029928" cy="1111250"/>
          </a:xfrm>
          <a:prstGeom prst="rect">
            <a:avLst/>
          </a:prstGeom>
        </p:spPr>
        <p:txBody>
          <a:bodyPr lIns="0" tIns="0" rIns="0" bIns="0" rtlCol="0" anchor="t">
            <a:spAutoFit/>
          </a:bodyPr>
          <a:lstStyle/>
          <a:p>
            <a:pPr algn="r">
              <a:lnSpc>
                <a:spcPts val="9100"/>
              </a:lnSpc>
              <a:spcBef>
                <a:spcPct val="0"/>
              </a:spcBef>
            </a:pPr>
            <a:r>
              <a:rPr lang="en-US" sz="6500">
                <a:solidFill>
                  <a:srgbClr val="F4F0E1"/>
                </a:solidFill>
                <a:latin typeface="TAN Meringue"/>
              </a:rPr>
              <a:t>DISCOVER</a:t>
            </a:r>
          </a:p>
        </p:txBody>
      </p:sp>
      <p:sp>
        <p:nvSpPr>
          <p:cNvPr id="11" name="TextBox 11"/>
          <p:cNvSpPr txBox="1"/>
          <p:nvPr/>
        </p:nvSpPr>
        <p:spPr>
          <a:xfrm>
            <a:off x="5325864" y="144463"/>
            <a:ext cx="6872291" cy="1377949"/>
          </a:xfrm>
          <a:prstGeom prst="rect">
            <a:avLst/>
          </a:prstGeom>
        </p:spPr>
        <p:txBody>
          <a:bodyPr lIns="0" tIns="0" rIns="0" bIns="0" rtlCol="0" anchor="t">
            <a:spAutoFit/>
          </a:bodyPr>
          <a:lstStyle/>
          <a:p>
            <a:pPr>
              <a:lnSpc>
                <a:spcPts val="11200"/>
              </a:lnSpc>
              <a:spcBef>
                <a:spcPct val="0"/>
              </a:spcBef>
            </a:pPr>
            <a:r>
              <a:rPr lang="en-US" sz="8000">
                <a:solidFill>
                  <a:srgbClr val="F4F0E1"/>
                </a:solidFill>
                <a:latin typeface="DM Sans"/>
              </a:rPr>
              <a:t>THE AREA</a:t>
            </a:r>
          </a:p>
        </p:txBody>
      </p:sp>
      <p:sp>
        <p:nvSpPr>
          <p:cNvPr id="12" name="TextBox 12"/>
          <p:cNvSpPr txBox="1"/>
          <p:nvPr/>
        </p:nvSpPr>
        <p:spPr>
          <a:xfrm>
            <a:off x="197406" y="7615191"/>
            <a:ext cx="18308680" cy="2501265"/>
          </a:xfrm>
          <a:prstGeom prst="rect">
            <a:avLst/>
          </a:prstGeom>
        </p:spPr>
        <p:txBody>
          <a:bodyPr lIns="0" tIns="0" rIns="0" bIns="0" rtlCol="0" anchor="t">
            <a:spAutoFit/>
          </a:bodyPr>
          <a:lstStyle/>
          <a:p>
            <a:pPr algn="ctr">
              <a:lnSpc>
                <a:spcPts val="3359"/>
              </a:lnSpc>
              <a:spcBef>
                <a:spcPct val="0"/>
              </a:spcBef>
            </a:pPr>
            <a:r>
              <a:rPr lang="en-US" sz="2400">
                <a:solidFill>
                  <a:srgbClr val="573405"/>
                </a:solidFill>
                <a:latin typeface="DM Sans"/>
              </a:rPr>
              <a:t>SWANSEA IS NOT JUST A VIBRANT CITY BUSTLING WITH ACTIVITY; IT IS ALSO HOME TO A SUBSTANTIAL COMMUNITY OF STUDENTS FROM DIVERSE BACKGROUNDS. HOWEVER, WHAT TRULY SETS SWANSEA APART IS NOT SIMPLY ITS URBAN CHARM, BUT THE REMARKABLE SURROUNDING AREAS THAT MAKE IT TRULY SPECIAL. JUST BEYOND THE CITY'S LIMITS LIES THE BREATHTAKING GOWER COASTLINE – A HAVEN OF NATURAL BEAUTY. BOASTING STUNNING LANDSCAPES ADORNED WITH SERENE FARMLAND AND PICTURESQUE BEACHES, THE GOWER COASTLINE OFFERS VISITORS A CAPTIVATING EXPERIENCE. IT ENWRAPS A DIVERSE ARRAY OF ECOSYSTEMS, SHOWCASING ABUNDANT WILDLIFE ACROSS ITS VARIED TERRAIN.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8940" r="8940"/>
          <a:stretch>
            <a:fillRect/>
          </a:stretch>
        </p:blipFill>
        <p:spPr>
          <a:xfrm>
            <a:off x="0" y="0"/>
            <a:ext cx="18288000" cy="10287000"/>
          </a:xfrm>
          <a:prstGeom prst="rect">
            <a:avLst/>
          </a:prstGeom>
        </p:spPr>
      </p:pic>
      <p:grpSp>
        <p:nvGrpSpPr>
          <p:cNvPr id="3" name="Group 3"/>
          <p:cNvGrpSpPr/>
          <p:nvPr/>
        </p:nvGrpSpPr>
        <p:grpSpPr>
          <a:xfrm>
            <a:off x="4266733" y="-622821"/>
            <a:ext cx="9754534" cy="11532642"/>
            <a:chOff x="0" y="0"/>
            <a:chExt cx="2569095" cy="3037404"/>
          </a:xfrm>
        </p:grpSpPr>
        <p:sp>
          <p:nvSpPr>
            <p:cNvPr id="4" name="Freeform 4"/>
            <p:cNvSpPr/>
            <p:nvPr/>
          </p:nvSpPr>
          <p:spPr>
            <a:xfrm>
              <a:off x="0" y="0"/>
              <a:ext cx="2569096" cy="3037404"/>
            </a:xfrm>
            <a:custGeom>
              <a:avLst/>
              <a:gdLst/>
              <a:ahLst/>
              <a:cxnLst/>
              <a:rect l="l" t="t" r="r" b="b"/>
              <a:pathLst>
                <a:path w="2569096" h="3037404">
                  <a:moveTo>
                    <a:pt x="0" y="0"/>
                  </a:moveTo>
                  <a:lnTo>
                    <a:pt x="2569096" y="0"/>
                  </a:lnTo>
                  <a:lnTo>
                    <a:pt x="2569096" y="3037404"/>
                  </a:lnTo>
                  <a:lnTo>
                    <a:pt x="0" y="3037404"/>
                  </a:lnTo>
                  <a:close/>
                </a:path>
              </a:pathLst>
            </a:custGeom>
            <a:solidFill>
              <a:srgbClr val="F4F0E1"/>
            </a:solidFill>
          </p:spPr>
        </p:sp>
        <p:sp>
          <p:nvSpPr>
            <p:cNvPr id="5" name="TextBox 5"/>
            <p:cNvSpPr txBox="1"/>
            <p:nvPr/>
          </p:nvSpPr>
          <p:spPr>
            <a:xfrm>
              <a:off x="0" y="-47625"/>
              <a:ext cx="812800" cy="860425"/>
            </a:xfrm>
            <a:prstGeom prst="rect">
              <a:avLst/>
            </a:prstGeom>
          </p:spPr>
          <p:txBody>
            <a:bodyPr lIns="50800" tIns="50800" rIns="50800" bIns="50800" rtlCol="0" anchor="ctr"/>
            <a:lstStyle/>
            <a:p>
              <a:pPr algn="ctr">
                <a:lnSpc>
                  <a:spcPts val="3359"/>
                </a:lnSpc>
              </a:pPr>
              <a:endParaRPr/>
            </a:p>
          </p:txBody>
        </p:sp>
      </p:grpSp>
      <p:sp>
        <p:nvSpPr>
          <p:cNvPr id="6" name="Freeform 6"/>
          <p:cNvSpPr/>
          <p:nvPr/>
        </p:nvSpPr>
        <p:spPr>
          <a:xfrm>
            <a:off x="5680235" y="7104154"/>
            <a:ext cx="6927530" cy="3182846"/>
          </a:xfrm>
          <a:custGeom>
            <a:avLst/>
            <a:gdLst/>
            <a:ahLst/>
            <a:cxnLst/>
            <a:rect l="l" t="t" r="r" b="b"/>
            <a:pathLst>
              <a:path w="6927530" h="3182846">
                <a:moveTo>
                  <a:pt x="0" y="0"/>
                </a:moveTo>
                <a:lnTo>
                  <a:pt x="6927530" y="0"/>
                </a:lnTo>
                <a:lnTo>
                  <a:pt x="6927530" y="3182846"/>
                </a:lnTo>
                <a:lnTo>
                  <a:pt x="0" y="3182846"/>
                </a:lnTo>
                <a:lnTo>
                  <a:pt x="0" y="0"/>
                </a:lnTo>
                <a:close/>
              </a:path>
            </a:pathLst>
          </a:custGeom>
          <a:blipFill>
            <a:blip r:embed="rId3"/>
            <a:stretch>
              <a:fillRect t="-536"/>
            </a:stretch>
          </a:blipFill>
        </p:spPr>
      </p:sp>
      <p:sp>
        <p:nvSpPr>
          <p:cNvPr id="7" name="TextBox 7"/>
          <p:cNvSpPr txBox="1"/>
          <p:nvPr/>
        </p:nvSpPr>
        <p:spPr>
          <a:xfrm>
            <a:off x="3055578" y="113029"/>
            <a:ext cx="6868813" cy="1094741"/>
          </a:xfrm>
          <a:prstGeom prst="rect">
            <a:avLst/>
          </a:prstGeom>
        </p:spPr>
        <p:txBody>
          <a:bodyPr lIns="0" tIns="0" rIns="0" bIns="0" rtlCol="0" anchor="t">
            <a:spAutoFit/>
          </a:bodyPr>
          <a:lstStyle/>
          <a:p>
            <a:pPr algn="ctr">
              <a:lnSpc>
                <a:spcPts val="8959"/>
              </a:lnSpc>
              <a:spcBef>
                <a:spcPct val="0"/>
              </a:spcBef>
            </a:pPr>
            <a:r>
              <a:rPr lang="en-US" sz="6399">
                <a:solidFill>
                  <a:srgbClr val="39543B"/>
                </a:solidFill>
                <a:latin typeface="TAN Meringue"/>
              </a:rPr>
              <a:t>EXPLORE</a:t>
            </a:r>
          </a:p>
        </p:txBody>
      </p:sp>
      <p:sp>
        <p:nvSpPr>
          <p:cNvPr id="8" name="TextBox 8"/>
          <p:cNvSpPr txBox="1"/>
          <p:nvPr/>
        </p:nvSpPr>
        <p:spPr>
          <a:xfrm>
            <a:off x="4345405" y="1661029"/>
            <a:ext cx="9597191" cy="5278879"/>
          </a:xfrm>
          <a:prstGeom prst="rect">
            <a:avLst/>
          </a:prstGeom>
        </p:spPr>
        <p:txBody>
          <a:bodyPr lIns="0" tIns="0" rIns="0" bIns="0" rtlCol="0" anchor="t">
            <a:spAutoFit/>
          </a:bodyPr>
          <a:lstStyle/>
          <a:p>
            <a:pPr algn="ctr">
              <a:lnSpc>
                <a:spcPts val="3836"/>
              </a:lnSpc>
              <a:spcBef>
                <a:spcPct val="0"/>
              </a:spcBef>
            </a:pPr>
            <a:r>
              <a:rPr lang="en-US" sz="2740">
                <a:solidFill>
                  <a:srgbClr val="39543B"/>
                </a:solidFill>
                <a:latin typeface="DM Sans"/>
              </a:rPr>
              <a:t>IT WAS GREAT TO EXPLORE MY GARDEN AFTER THE LONG WINTER. I WAS PLEASANTLY SURPRISED TO FIND THAT IT WAS SO TIDY AND SPACIOUS. IN THE BACK, TOWARD MY FENCE, WAS OPEN GRASS. THIS IS WHERE I DECIDED TO CREATE MY ALLOTMENT. THE SUN SHONE ON THAT AREA THROUGHOUT THE DAY, AND IT WAS SECLUDED FROM MY DOG GETTING INTO THE ALLOTMENT AND DIGGING UP THE PLANTS AND TREES. IT WAS ALSO A GREAT PLACE TO GROW PLANTS. I DECIDED TO GROW VEGETABLES, BECAUSE I KNOW THAT THEY ARE FERTILE AND LOW-MAINTENANCE.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9543B"/>
        </a:solidFill>
        <a:effectLst/>
      </p:bgPr>
    </p:bg>
    <p:spTree>
      <p:nvGrpSpPr>
        <p:cNvPr id="1" name=""/>
        <p:cNvGrpSpPr/>
        <p:nvPr/>
      </p:nvGrpSpPr>
      <p:grpSpPr>
        <a:xfrm>
          <a:off x="0" y="0"/>
          <a:ext cx="0" cy="0"/>
          <a:chOff x="0" y="0"/>
          <a:chExt cx="0" cy="0"/>
        </a:xfrm>
      </p:grpSpPr>
      <p:grpSp>
        <p:nvGrpSpPr>
          <p:cNvPr id="2" name="Group 2"/>
          <p:cNvGrpSpPr/>
          <p:nvPr/>
        </p:nvGrpSpPr>
        <p:grpSpPr>
          <a:xfrm>
            <a:off x="534492" y="3066081"/>
            <a:ext cx="16230600" cy="4154838"/>
            <a:chOff x="0" y="0"/>
            <a:chExt cx="21640800" cy="5539784"/>
          </a:xfrm>
        </p:grpSpPr>
        <p:pic>
          <p:nvPicPr>
            <p:cNvPr id="3" name="Picture 3"/>
            <p:cNvPicPr>
              <a:picLocks noChangeAspect="1"/>
            </p:cNvPicPr>
            <p:nvPr/>
          </p:nvPicPr>
          <p:blipFill>
            <a:blip r:embed="rId6"/>
            <a:srcRect t="739" b="739"/>
            <a:stretch>
              <a:fillRect/>
            </a:stretch>
          </p:blipFill>
          <p:spPr>
            <a:xfrm>
              <a:off x="0" y="0"/>
              <a:ext cx="7128933" cy="5539784"/>
            </a:xfrm>
            <a:prstGeom prst="rect">
              <a:avLst/>
            </a:prstGeom>
          </p:spPr>
        </p:pic>
        <p:pic>
          <p:nvPicPr>
            <p:cNvPr id="4" name="Picture 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rcRect l="13687" r="13687"/>
            <a:stretch>
              <a:fillRect/>
            </a:stretch>
          </p:blipFill>
          <p:spPr>
            <a:xfrm>
              <a:off x="7255933" y="0"/>
              <a:ext cx="7128933" cy="5539784"/>
            </a:xfrm>
            <a:prstGeom prst="rect">
              <a:avLst/>
            </a:prstGeom>
          </p:spPr>
        </p:pic>
        <p:pic>
          <p:nvPicPr>
            <p:cNvPr id="5" name="Picture 5">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8"/>
            <a:srcRect l="13687" r="13687"/>
            <a:stretch>
              <a:fillRect/>
            </a:stretch>
          </p:blipFill>
          <p:spPr>
            <a:xfrm>
              <a:off x="14511867" y="0"/>
              <a:ext cx="7128933" cy="5539784"/>
            </a:xfrm>
            <a:prstGeom prst="rect">
              <a:avLst/>
            </a:prstGeom>
          </p:spPr>
        </p:pic>
      </p:grpSp>
      <p:grpSp>
        <p:nvGrpSpPr>
          <p:cNvPr id="6" name="Group 6"/>
          <p:cNvGrpSpPr/>
          <p:nvPr/>
        </p:nvGrpSpPr>
        <p:grpSpPr>
          <a:xfrm>
            <a:off x="0" y="0"/>
            <a:ext cx="5342513" cy="1473472"/>
            <a:chOff x="0" y="0"/>
            <a:chExt cx="1407082" cy="388075"/>
          </a:xfrm>
        </p:grpSpPr>
        <p:sp>
          <p:nvSpPr>
            <p:cNvPr id="7" name="Freeform 7"/>
            <p:cNvSpPr/>
            <p:nvPr/>
          </p:nvSpPr>
          <p:spPr>
            <a:xfrm>
              <a:off x="0" y="0"/>
              <a:ext cx="1407082" cy="388075"/>
            </a:xfrm>
            <a:custGeom>
              <a:avLst/>
              <a:gdLst/>
              <a:ahLst/>
              <a:cxnLst/>
              <a:rect l="l" t="t" r="r" b="b"/>
              <a:pathLst>
                <a:path w="1407082" h="388075">
                  <a:moveTo>
                    <a:pt x="0" y="0"/>
                  </a:moveTo>
                  <a:lnTo>
                    <a:pt x="1407082" y="0"/>
                  </a:lnTo>
                  <a:lnTo>
                    <a:pt x="1407082" y="388075"/>
                  </a:lnTo>
                  <a:lnTo>
                    <a:pt x="0" y="388075"/>
                  </a:lnTo>
                  <a:close/>
                </a:path>
              </a:pathLst>
            </a:custGeom>
            <a:solidFill>
              <a:srgbClr val="F4F0E1"/>
            </a:solidFill>
          </p:spPr>
        </p:sp>
        <p:sp>
          <p:nvSpPr>
            <p:cNvPr id="8" name="TextBox 8"/>
            <p:cNvSpPr txBox="1"/>
            <p:nvPr/>
          </p:nvSpPr>
          <p:spPr>
            <a:xfrm>
              <a:off x="0" y="-38100"/>
              <a:ext cx="812800" cy="850900"/>
            </a:xfrm>
            <a:prstGeom prst="rect">
              <a:avLst/>
            </a:prstGeom>
          </p:spPr>
          <p:txBody>
            <a:bodyPr lIns="50800" tIns="50800" rIns="50800" bIns="50800" rtlCol="0" anchor="ctr"/>
            <a:lstStyle/>
            <a:p>
              <a:pPr algn="ctr">
                <a:lnSpc>
                  <a:spcPts val="2520"/>
                </a:lnSpc>
              </a:pPr>
              <a:endParaRPr/>
            </a:p>
          </p:txBody>
        </p:sp>
      </p:grpSp>
      <p:sp>
        <p:nvSpPr>
          <p:cNvPr id="9" name="TextBox 9"/>
          <p:cNvSpPr txBox="1"/>
          <p:nvPr/>
        </p:nvSpPr>
        <p:spPr>
          <a:xfrm>
            <a:off x="-709797" y="288600"/>
            <a:ext cx="6052310" cy="810547"/>
          </a:xfrm>
          <a:prstGeom prst="rect">
            <a:avLst/>
          </a:prstGeom>
        </p:spPr>
        <p:txBody>
          <a:bodyPr lIns="0" tIns="0" rIns="0" bIns="0" rtlCol="0" anchor="t">
            <a:spAutoFit/>
          </a:bodyPr>
          <a:lstStyle/>
          <a:p>
            <a:pPr algn="ctr">
              <a:lnSpc>
                <a:spcPts val="6698"/>
              </a:lnSpc>
              <a:spcBef>
                <a:spcPct val="0"/>
              </a:spcBef>
            </a:pPr>
            <a:r>
              <a:rPr lang="en-US" sz="4784">
                <a:solidFill>
                  <a:srgbClr val="39543B"/>
                </a:solidFill>
                <a:latin typeface="TAN Meringue"/>
              </a:rPr>
              <a:t>WILDLIFE</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4"/>
                </p:tgtEl>
              </p:cMediaNode>
            </p:video>
            <p:video>
              <p:cMediaNode vol="100000">
                <p:cTn id="3" fill="hold" display="0">
                  <p:stCondLst>
                    <p:cond delay="indefinite"/>
                  </p:stCondLst>
                </p:cTn>
                <p:tgtEl>
                  <p:spTgt spid="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D9CD"/>
        </a:solidFill>
        <a:effectLst/>
      </p:bgPr>
    </p:bg>
    <p:spTree>
      <p:nvGrpSpPr>
        <p:cNvPr id="1" name=""/>
        <p:cNvGrpSpPr/>
        <p:nvPr/>
      </p:nvGrpSpPr>
      <p:grpSpPr>
        <a:xfrm>
          <a:off x="0" y="0"/>
          <a:ext cx="0" cy="0"/>
          <a:chOff x="0" y="0"/>
          <a:chExt cx="0" cy="0"/>
        </a:xfrm>
      </p:grpSpPr>
      <p:sp>
        <p:nvSpPr>
          <p:cNvPr id="2" name="AutoShape 2"/>
          <p:cNvSpPr/>
          <p:nvPr/>
        </p:nvSpPr>
        <p:spPr>
          <a:xfrm>
            <a:off x="5897880" y="1368796"/>
            <a:ext cx="6492240" cy="0"/>
          </a:xfrm>
          <a:prstGeom prst="line">
            <a:avLst/>
          </a:prstGeom>
          <a:ln w="28575" cap="flat">
            <a:solidFill>
              <a:srgbClr val="39543B"/>
            </a:solidFill>
            <a:prstDash val="solid"/>
            <a:headEnd type="none" w="sm" len="sm"/>
            <a:tailEnd type="none" w="sm" len="sm"/>
          </a:ln>
        </p:spPr>
      </p:sp>
      <p:grpSp>
        <p:nvGrpSpPr>
          <p:cNvPr id="3" name="Group 3"/>
          <p:cNvGrpSpPr/>
          <p:nvPr/>
        </p:nvGrpSpPr>
        <p:grpSpPr>
          <a:xfrm>
            <a:off x="3301413" y="1878694"/>
            <a:ext cx="12166834" cy="7379606"/>
            <a:chOff x="0" y="0"/>
            <a:chExt cx="3204434" cy="1943600"/>
          </a:xfrm>
        </p:grpSpPr>
        <p:sp>
          <p:nvSpPr>
            <p:cNvPr id="4" name="Freeform 4"/>
            <p:cNvSpPr/>
            <p:nvPr/>
          </p:nvSpPr>
          <p:spPr>
            <a:xfrm>
              <a:off x="0" y="0"/>
              <a:ext cx="3204434" cy="1943600"/>
            </a:xfrm>
            <a:custGeom>
              <a:avLst/>
              <a:gdLst/>
              <a:ahLst/>
              <a:cxnLst/>
              <a:rect l="l" t="t" r="r" b="b"/>
              <a:pathLst>
                <a:path w="3204434" h="1943600">
                  <a:moveTo>
                    <a:pt x="0" y="0"/>
                  </a:moveTo>
                  <a:lnTo>
                    <a:pt x="3204434" y="0"/>
                  </a:lnTo>
                  <a:lnTo>
                    <a:pt x="3204434" y="1943600"/>
                  </a:lnTo>
                  <a:lnTo>
                    <a:pt x="0" y="1943600"/>
                  </a:lnTo>
                  <a:close/>
                </a:path>
              </a:pathLst>
            </a:custGeom>
            <a:solidFill>
              <a:srgbClr val="39543B"/>
            </a:solidFill>
            <a:ln>
              <a:noFill/>
            </a:ln>
          </p:spPr>
        </p:sp>
        <p:sp>
          <p:nvSpPr>
            <p:cNvPr id="5" name="TextBox 5"/>
            <p:cNvSpPr txBox="1"/>
            <p:nvPr/>
          </p:nvSpPr>
          <p:spPr>
            <a:xfrm>
              <a:off x="0" y="-47625"/>
              <a:ext cx="812800" cy="860425"/>
            </a:xfrm>
            <a:prstGeom prst="rect">
              <a:avLst/>
            </a:prstGeom>
          </p:spPr>
          <p:txBody>
            <a:bodyPr lIns="50800" tIns="50800" rIns="50800" bIns="50800" rtlCol="0" anchor="ctr"/>
            <a:lstStyle/>
            <a:p>
              <a:pPr algn="ctr">
                <a:lnSpc>
                  <a:spcPts val="3359"/>
                </a:lnSpc>
              </a:pPr>
              <a:endParaRPr/>
            </a:p>
          </p:txBody>
        </p:sp>
      </p:grpSp>
      <p:sp>
        <p:nvSpPr>
          <p:cNvPr id="6" name="TextBox 6"/>
          <p:cNvSpPr txBox="1"/>
          <p:nvPr/>
        </p:nvSpPr>
        <p:spPr>
          <a:xfrm>
            <a:off x="5134431" y="259768"/>
            <a:ext cx="8013350" cy="1094741"/>
          </a:xfrm>
          <a:prstGeom prst="rect">
            <a:avLst/>
          </a:prstGeom>
        </p:spPr>
        <p:txBody>
          <a:bodyPr lIns="0" tIns="0" rIns="0" bIns="0" rtlCol="0" anchor="t">
            <a:spAutoFit/>
          </a:bodyPr>
          <a:lstStyle/>
          <a:p>
            <a:pPr algn="ctr">
              <a:lnSpc>
                <a:spcPts val="8959"/>
              </a:lnSpc>
              <a:spcBef>
                <a:spcPct val="0"/>
              </a:spcBef>
            </a:pPr>
            <a:r>
              <a:rPr lang="en-US" sz="6399">
                <a:solidFill>
                  <a:srgbClr val="39543B"/>
                </a:solidFill>
                <a:latin typeface="TAN Meringue"/>
              </a:rPr>
              <a:t>CONSERVE</a:t>
            </a:r>
          </a:p>
        </p:txBody>
      </p:sp>
      <p:sp>
        <p:nvSpPr>
          <p:cNvPr id="7" name="TextBox 7"/>
          <p:cNvSpPr txBox="1"/>
          <p:nvPr/>
        </p:nvSpPr>
        <p:spPr>
          <a:xfrm>
            <a:off x="3858524" y="2804160"/>
            <a:ext cx="11052612" cy="4970128"/>
          </a:xfrm>
          <a:prstGeom prst="rect">
            <a:avLst/>
          </a:prstGeom>
        </p:spPr>
        <p:txBody>
          <a:bodyPr lIns="0" tIns="0" rIns="0" bIns="0" rtlCol="0" anchor="t">
            <a:spAutoFit/>
          </a:bodyPr>
          <a:lstStyle/>
          <a:p>
            <a:pPr algn="ctr">
              <a:lnSpc>
                <a:spcPts val="4972"/>
              </a:lnSpc>
              <a:spcBef>
                <a:spcPct val="0"/>
              </a:spcBef>
            </a:pPr>
            <a:r>
              <a:rPr lang="en-US" sz="3552">
                <a:solidFill>
                  <a:srgbClr val="F4F0E1"/>
                </a:solidFill>
                <a:latin typeface="DM Sans"/>
              </a:rPr>
              <a:t>I decided to grow my own vegetables and herbs in my garden using pots and plants that my friends recommended. I found unused materials from my dad's business to build a small herb garden. I watered them everyday and my daughter helped me plant strawberries and blueberries. I wanted green beans so we went to the garden centre and bought some seeds. We'll see how the vegetables grow!</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9543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451245"/>
            <a:ext cx="4634717" cy="5921296"/>
            <a:chOff x="0" y="0"/>
            <a:chExt cx="6179622" cy="7895061"/>
          </a:xfrm>
        </p:grpSpPr>
        <p:pic>
          <p:nvPicPr>
            <p:cNvPr id="3" name="Picture 3"/>
            <p:cNvPicPr>
              <a:picLocks noChangeAspect="1"/>
            </p:cNvPicPr>
            <p:nvPr/>
          </p:nvPicPr>
          <p:blipFill>
            <a:blip r:embed="rId2"/>
            <a:srcRect t="20493" b="20493"/>
            <a:stretch>
              <a:fillRect/>
            </a:stretch>
          </p:blipFill>
          <p:spPr>
            <a:xfrm>
              <a:off x="0" y="0"/>
              <a:ext cx="6179622" cy="7895061"/>
            </a:xfrm>
            <a:prstGeom prst="rect">
              <a:avLst/>
            </a:prstGeom>
          </p:spPr>
        </p:pic>
      </p:grpSp>
      <p:grpSp>
        <p:nvGrpSpPr>
          <p:cNvPr id="4" name="Group 4"/>
          <p:cNvGrpSpPr/>
          <p:nvPr/>
        </p:nvGrpSpPr>
        <p:grpSpPr>
          <a:xfrm>
            <a:off x="6614663" y="2451245"/>
            <a:ext cx="4612783" cy="5921296"/>
            <a:chOff x="0" y="0"/>
            <a:chExt cx="6150377" cy="7895061"/>
          </a:xfrm>
        </p:grpSpPr>
        <p:pic>
          <p:nvPicPr>
            <p:cNvPr id="5" name="Picture 5"/>
            <p:cNvPicPr>
              <a:picLocks noChangeAspect="1"/>
            </p:cNvPicPr>
            <p:nvPr/>
          </p:nvPicPr>
          <p:blipFill>
            <a:blip r:embed="rId3"/>
            <a:srcRect l="10724" r="10724"/>
            <a:stretch>
              <a:fillRect/>
            </a:stretch>
          </p:blipFill>
          <p:spPr>
            <a:xfrm>
              <a:off x="0" y="0"/>
              <a:ext cx="6150377" cy="7895061"/>
            </a:xfrm>
            <a:prstGeom prst="rect">
              <a:avLst/>
            </a:prstGeom>
          </p:spPr>
        </p:pic>
      </p:grpSp>
      <p:grpSp>
        <p:nvGrpSpPr>
          <p:cNvPr id="6" name="Group 6"/>
          <p:cNvGrpSpPr/>
          <p:nvPr/>
        </p:nvGrpSpPr>
        <p:grpSpPr>
          <a:xfrm>
            <a:off x="12049234" y="2451245"/>
            <a:ext cx="4617848" cy="5921296"/>
            <a:chOff x="0" y="0"/>
            <a:chExt cx="6157131" cy="7895061"/>
          </a:xfrm>
        </p:grpSpPr>
        <p:pic>
          <p:nvPicPr>
            <p:cNvPr id="7" name="Picture 7"/>
            <p:cNvPicPr>
              <a:picLocks noChangeAspect="1"/>
            </p:cNvPicPr>
            <p:nvPr/>
          </p:nvPicPr>
          <p:blipFill>
            <a:blip r:embed="rId4"/>
            <a:srcRect l="14844" r="14844"/>
            <a:stretch>
              <a:fillRect/>
            </a:stretch>
          </p:blipFill>
          <p:spPr>
            <a:xfrm>
              <a:off x="0" y="0"/>
              <a:ext cx="6157131" cy="7895061"/>
            </a:xfrm>
            <a:prstGeom prst="rect">
              <a:avLst/>
            </a:prstGeom>
          </p:spPr>
        </p:pic>
      </p:grpSp>
      <p:sp>
        <p:nvSpPr>
          <p:cNvPr id="8" name="TextBox 8"/>
          <p:cNvSpPr txBox="1"/>
          <p:nvPr/>
        </p:nvSpPr>
        <p:spPr>
          <a:xfrm>
            <a:off x="303206" y="171900"/>
            <a:ext cx="6966699" cy="1223708"/>
          </a:xfrm>
          <a:prstGeom prst="rect">
            <a:avLst/>
          </a:prstGeom>
        </p:spPr>
        <p:txBody>
          <a:bodyPr lIns="0" tIns="0" rIns="0" bIns="0" rtlCol="0" anchor="t">
            <a:spAutoFit/>
          </a:bodyPr>
          <a:lstStyle/>
          <a:p>
            <a:pPr>
              <a:lnSpc>
                <a:spcPts val="10048"/>
              </a:lnSpc>
              <a:spcBef>
                <a:spcPct val="0"/>
              </a:spcBef>
            </a:pPr>
            <a:r>
              <a:rPr lang="en-US" sz="7177">
                <a:solidFill>
                  <a:srgbClr val="F4F0E1"/>
                </a:solidFill>
                <a:latin typeface="TAN Meringue"/>
              </a:rPr>
              <a:t>OUTCOME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0E1"/>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65734"/>
            <a:ext cx="13061988" cy="10818467"/>
            <a:chOff x="0" y="0"/>
            <a:chExt cx="17415984" cy="14424623"/>
          </a:xfrm>
        </p:grpSpPr>
        <p:pic>
          <p:nvPicPr>
            <p:cNvPr id="3" name="Picture 3"/>
            <p:cNvPicPr>
              <a:picLocks noChangeAspect="1"/>
            </p:cNvPicPr>
            <p:nvPr/>
          </p:nvPicPr>
          <p:blipFill>
            <a:blip r:embed="rId2"/>
            <a:srcRect l="9779" r="9779"/>
            <a:stretch>
              <a:fillRect/>
            </a:stretch>
          </p:blipFill>
          <p:spPr>
            <a:xfrm>
              <a:off x="0" y="0"/>
              <a:ext cx="17415984" cy="14424623"/>
            </a:xfrm>
            <a:prstGeom prst="rect">
              <a:avLst/>
            </a:prstGeom>
          </p:spPr>
        </p:pic>
      </p:grpSp>
      <p:sp>
        <p:nvSpPr>
          <p:cNvPr id="4" name="AutoShape 4"/>
          <p:cNvSpPr/>
          <p:nvPr/>
        </p:nvSpPr>
        <p:spPr>
          <a:xfrm>
            <a:off x="14090688" y="1644520"/>
            <a:ext cx="1178676" cy="0"/>
          </a:xfrm>
          <a:prstGeom prst="line">
            <a:avLst/>
          </a:prstGeom>
          <a:ln w="28575" cap="flat">
            <a:solidFill>
              <a:srgbClr val="39543B"/>
            </a:solidFill>
            <a:prstDash val="solid"/>
            <a:headEnd type="none" w="sm" len="sm"/>
            <a:tailEnd type="oval" w="lg" len="lg"/>
          </a:ln>
        </p:spPr>
      </p:sp>
      <p:sp>
        <p:nvSpPr>
          <p:cNvPr id="5" name="AutoShape 5"/>
          <p:cNvSpPr/>
          <p:nvPr/>
        </p:nvSpPr>
        <p:spPr>
          <a:xfrm>
            <a:off x="14090688" y="3033378"/>
            <a:ext cx="1178676" cy="0"/>
          </a:xfrm>
          <a:prstGeom prst="line">
            <a:avLst/>
          </a:prstGeom>
          <a:ln w="28575" cap="flat">
            <a:solidFill>
              <a:srgbClr val="39543B"/>
            </a:solidFill>
            <a:prstDash val="solid"/>
            <a:headEnd type="none" w="sm" len="sm"/>
            <a:tailEnd type="oval" w="lg" len="lg"/>
          </a:ln>
        </p:spPr>
      </p:sp>
      <p:sp>
        <p:nvSpPr>
          <p:cNvPr id="6" name="AutoShape 6"/>
          <p:cNvSpPr/>
          <p:nvPr/>
        </p:nvSpPr>
        <p:spPr>
          <a:xfrm>
            <a:off x="14090688" y="4391007"/>
            <a:ext cx="1178676" cy="0"/>
          </a:xfrm>
          <a:prstGeom prst="line">
            <a:avLst/>
          </a:prstGeom>
          <a:ln w="28575" cap="flat">
            <a:solidFill>
              <a:srgbClr val="39543B"/>
            </a:solidFill>
            <a:prstDash val="solid"/>
            <a:headEnd type="none" w="sm" len="sm"/>
            <a:tailEnd type="oval" w="lg" len="lg"/>
          </a:ln>
        </p:spPr>
      </p:sp>
      <p:sp>
        <p:nvSpPr>
          <p:cNvPr id="7" name="TextBox 7"/>
          <p:cNvSpPr txBox="1"/>
          <p:nvPr/>
        </p:nvSpPr>
        <p:spPr>
          <a:xfrm>
            <a:off x="15269365" y="1288920"/>
            <a:ext cx="2871373" cy="606425"/>
          </a:xfrm>
          <a:prstGeom prst="rect">
            <a:avLst/>
          </a:prstGeom>
        </p:spPr>
        <p:txBody>
          <a:bodyPr lIns="0" tIns="0" rIns="0" bIns="0" rtlCol="0" anchor="t">
            <a:spAutoFit/>
          </a:bodyPr>
          <a:lstStyle/>
          <a:p>
            <a:pPr>
              <a:lnSpc>
                <a:spcPts val="4900"/>
              </a:lnSpc>
              <a:spcBef>
                <a:spcPct val="0"/>
              </a:spcBef>
            </a:pPr>
            <a:r>
              <a:rPr lang="en-US" sz="3500">
                <a:solidFill>
                  <a:srgbClr val="39543B"/>
                </a:solidFill>
                <a:latin typeface="DM Sans Bold"/>
              </a:rPr>
              <a:t>COLLEGUES </a:t>
            </a:r>
          </a:p>
        </p:txBody>
      </p:sp>
      <p:sp>
        <p:nvSpPr>
          <p:cNvPr id="8" name="TextBox 8"/>
          <p:cNvSpPr txBox="1"/>
          <p:nvPr/>
        </p:nvSpPr>
        <p:spPr>
          <a:xfrm>
            <a:off x="15629560" y="2677778"/>
            <a:ext cx="2871373" cy="606425"/>
          </a:xfrm>
          <a:prstGeom prst="rect">
            <a:avLst/>
          </a:prstGeom>
        </p:spPr>
        <p:txBody>
          <a:bodyPr lIns="0" tIns="0" rIns="0" bIns="0" rtlCol="0" anchor="t">
            <a:spAutoFit/>
          </a:bodyPr>
          <a:lstStyle/>
          <a:p>
            <a:pPr>
              <a:lnSpc>
                <a:spcPts val="4900"/>
              </a:lnSpc>
              <a:spcBef>
                <a:spcPct val="0"/>
              </a:spcBef>
            </a:pPr>
            <a:r>
              <a:rPr lang="en-US" sz="3500">
                <a:solidFill>
                  <a:srgbClr val="39543B"/>
                </a:solidFill>
                <a:latin typeface="DM Sans Bold"/>
              </a:rPr>
              <a:t>STUDENTS</a:t>
            </a:r>
          </a:p>
        </p:txBody>
      </p:sp>
      <p:sp>
        <p:nvSpPr>
          <p:cNvPr id="9" name="TextBox 9"/>
          <p:cNvSpPr txBox="1"/>
          <p:nvPr/>
        </p:nvSpPr>
        <p:spPr>
          <a:xfrm>
            <a:off x="15416627" y="3917950"/>
            <a:ext cx="2871373" cy="1225550"/>
          </a:xfrm>
          <a:prstGeom prst="rect">
            <a:avLst/>
          </a:prstGeom>
        </p:spPr>
        <p:txBody>
          <a:bodyPr lIns="0" tIns="0" rIns="0" bIns="0" rtlCol="0" anchor="t">
            <a:spAutoFit/>
          </a:bodyPr>
          <a:lstStyle/>
          <a:p>
            <a:pPr>
              <a:lnSpc>
                <a:spcPts val="4900"/>
              </a:lnSpc>
              <a:spcBef>
                <a:spcPct val="0"/>
              </a:spcBef>
            </a:pPr>
            <a:r>
              <a:rPr lang="en-US" sz="3500">
                <a:solidFill>
                  <a:srgbClr val="39543B"/>
                </a:solidFill>
                <a:latin typeface="DM Sans Bold"/>
              </a:rPr>
              <a:t>FAMILY AND FRIENDS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7D9CD"/>
        </a:solidFill>
        <a:effectLst/>
      </p:bgPr>
    </p:bg>
    <p:spTree>
      <p:nvGrpSpPr>
        <p:cNvPr id="1" name=""/>
        <p:cNvGrpSpPr/>
        <p:nvPr/>
      </p:nvGrpSpPr>
      <p:grpSpPr>
        <a:xfrm>
          <a:off x="0" y="0"/>
          <a:ext cx="0" cy="0"/>
          <a:chOff x="0" y="0"/>
          <a:chExt cx="0" cy="0"/>
        </a:xfrm>
      </p:grpSpPr>
      <p:grpSp>
        <p:nvGrpSpPr>
          <p:cNvPr id="2" name="Group 2"/>
          <p:cNvGrpSpPr/>
          <p:nvPr/>
        </p:nvGrpSpPr>
        <p:grpSpPr>
          <a:xfrm>
            <a:off x="-218086" y="-189317"/>
            <a:ext cx="18724173" cy="3049804"/>
            <a:chOff x="0" y="0"/>
            <a:chExt cx="24965564" cy="4066405"/>
          </a:xfrm>
        </p:grpSpPr>
        <p:pic>
          <p:nvPicPr>
            <p:cNvPr id="3" name="Picture 3"/>
            <p:cNvPicPr>
              <a:picLocks noChangeAspect="1"/>
            </p:cNvPicPr>
            <p:nvPr/>
          </p:nvPicPr>
          <p:blipFill>
            <a:blip r:embed="rId2"/>
            <a:srcRect t="67152" b="8354"/>
            <a:stretch>
              <a:fillRect/>
            </a:stretch>
          </p:blipFill>
          <p:spPr>
            <a:xfrm>
              <a:off x="0" y="0"/>
              <a:ext cx="24965564" cy="4066405"/>
            </a:xfrm>
            <a:prstGeom prst="rect">
              <a:avLst/>
            </a:prstGeom>
          </p:spPr>
        </p:pic>
      </p:grpSp>
      <p:sp>
        <p:nvSpPr>
          <p:cNvPr id="4" name="TextBox 4"/>
          <p:cNvSpPr txBox="1"/>
          <p:nvPr/>
        </p:nvSpPr>
        <p:spPr>
          <a:xfrm>
            <a:off x="5329716" y="876300"/>
            <a:ext cx="8023039" cy="1302386"/>
          </a:xfrm>
          <a:prstGeom prst="rect">
            <a:avLst/>
          </a:prstGeom>
        </p:spPr>
        <p:txBody>
          <a:bodyPr lIns="0" tIns="0" rIns="0" bIns="0" rtlCol="0" anchor="t">
            <a:spAutoFit/>
          </a:bodyPr>
          <a:lstStyle/>
          <a:p>
            <a:pPr>
              <a:lnSpc>
                <a:spcPts val="10639"/>
              </a:lnSpc>
              <a:spcBef>
                <a:spcPct val="0"/>
              </a:spcBef>
            </a:pPr>
            <a:r>
              <a:rPr lang="en-US" sz="7599">
                <a:solidFill>
                  <a:srgbClr val="F4F0E1"/>
                </a:solidFill>
                <a:latin typeface="TAN Meringue"/>
              </a:rPr>
              <a:t>REFLECTION</a:t>
            </a:r>
          </a:p>
        </p:txBody>
      </p:sp>
      <p:sp>
        <p:nvSpPr>
          <p:cNvPr id="5" name="TextBox 5"/>
          <p:cNvSpPr txBox="1"/>
          <p:nvPr/>
        </p:nvSpPr>
        <p:spPr>
          <a:xfrm>
            <a:off x="346982" y="4810442"/>
            <a:ext cx="17553214" cy="3980180"/>
          </a:xfrm>
          <a:prstGeom prst="rect">
            <a:avLst/>
          </a:prstGeom>
        </p:spPr>
        <p:txBody>
          <a:bodyPr lIns="0" tIns="0" rIns="0" bIns="0" rtlCol="0" anchor="t">
            <a:spAutoFit/>
          </a:bodyPr>
          <a:lstStyle/>
          <a:p>
            <a:pPr algn="ctr">
              <a:lnSpc>
                <a:spcPts val="5319"/>
              </a:lnSpc>
            </a:pPr>
            <a:r>
              <a:rPr lang="en-US" sz="3799">
                <a:solidFill>
                  <a:srgbClr val="000000"/>
                </a:solidFill>
                <a:latin typeface="DM Sans"/>
              </a:rPr>
              <a:t>Completing the John Muir Award has significantly enhanced my knowledge and skills, empowering me to cultivate my own food. Although there could have been additional support for activities beyond those recommended in the John Muir Award, I am now able to share what I have learnt throughout this experience. By sharing the information to others not only promotes healthier eating habits but also contributes to long-term savings for individuals.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577</Words>
  <Application>Microsoft Macintosh PowerPoint</Application>
  <PresentationFormat>Custom</PresentationFormat>
  <Paragraphs>27</Paragraphs>
  <Slides>9</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TAN Meringue</vt:lpstr>
      <vt:lpstr>DM Sans Bold</vt:lpstr>
      <vt:lpstr>DM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Beige Modern Photocentric Environment Campaign Presentation</dc:title>
  <cp:lastModifiedBy>ROP09093478 (Siobhan Louise Roper)</cp:lastModifiedBy>
  <cp:revision>1</cp:revision>
  <dcterms:created xsi:type="dcterms:W3CDTF">2006-08-16T00:00:00Z</dcterms:created>
  <dcterms:modified xsi:type="dcterms:W3CDTF">2023-07-15T21:13:57Z</dcterms:modified>
  <dc:identifier>DAFoEHwkanc</dc:identifier>
</cp:coreProperties>
</file>