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2"/>
  </p:notesMasterIdLst>
  <p:handoutMasterIdLst>
    <p:handoutMasterId r:id="rId33"/>
  </p:handoutMasterIdLst>
  <p:sldIdLst>
    <p:sldId id="256" r:id="rId4"/>
    <p:sldId id="257" r:id="rId5"/>
    <p:sldId id="336" r:id="rId6"/>
    <p:sldId id="337" r:id="rId7"/>
    <p:sldId id="334" r:id="rId8"/>
    <p:sldId id="338" r:id="rId9"/>
    <p:sldId id="339" r:id="rId10"/>
    <p:sldId id="340" r:id="rId11"/>
    <p:sldId id="347" r:id="rId12"/>
    <p:sldId id="348" r:id="rId13"/>
    <p:sldId id="349" r:id="rId14"/>
    <p:sldId id="350" r:id="rId15"/>
    <p:sldId id="351" r:id="rId16"/>
    <p:sldId id="352" r:id="rId17"/>
    <p:sldId id="335" r:id="rId18"/>
    <p:sldId id="353" r:id="rId19"/>
    <p:sldId id="356" r:id="rId20"/>
    <p:sldId id="357" r:id="rId21"/>
    <p:sldId id="358" r:id="rId22"/>
    <p:sldId id="359" r:id="rId23"/>
    <p:sldId id="355" r:id="rId24"/>
    <p:sldId id="360" r:id="rId25"/>
    <p:sldId id="361" r:id="rId26"/>
    <p:sldId id="341" r:id="rId27"/>
    <p:sldId id="342" r:id="rId28"/>
    <p:sldId id="343" r:id="rId29"/>
    <p:sldId id="344" r:id="rId30"/>
    <p:sldId id="345" r:id="rId3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040" autoAdjust="0"/>
  </p:normalViewPr>
  <p:slideViewPr>
    <p:cSldViewPr>
      <p:cViewPr varScale="1">
        <p:scale>
          <a:sx n="99" d="100"/>
          <a:sy n="99" d="100"/>
        </p:scale>
        <p:origin x="138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smtClean="0"/>
              <a:t>http://www.c-sharpcorner.com/blogs/viewdata-vs-viewbag-vs-tempdata-in-mvc1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http://www.dotnettricks.com/learn/mvc/viewdata-vs-viewbag-vs-tempdata-vs-session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http://www.mytecbits.com/microsoft/dot-net/viewmodel-viewdata-viewbag-tempdata-mvc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http://www.c-sharpcorner.com/blogs/viewdata-vs-viewbag-vs-tempdata-in-mvc1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http://www.tutorialsteacher.com/mvc/viewdata-in-asp.net-mvc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http://www.tutorialsteacher.com/mvc/viewbag-in-asp.net-mvc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3762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https://docs.microsoft.com/en-us/dotnet/csharp/language-reference/keywords/async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7363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https://docs.microsoft.com/en-us/dotnet/csharp/language-reference/keywords/await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9682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 https://docs.microsoft.com/en-us/dotnet/csharp/programming-guide/concepts/async/media/navigationtrace.png [accessed: 12-Oct-2016]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107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aspnet/core/mvc/views/partia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aspnet/core/mvc/views/working-with-forms#the-form-tag-helper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utorialsteacher.com/mvc/viewdata-in-asp.net-mvc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-sharpcorner.com/blogs/viewdata-vs-viewbag-vs-tempdata-in-mvc1" TargetMode="External"/><Relationship Id="rId4" Type="http://schemas.openxmlformats.org/officeDocument/2006/relationships/hyperlink" Target="http://www.tutorialsteacher.com/mvc/viewbag-in-asp.net-mvc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language-reference/keywords/async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csharp/language-reference/keywords/await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docs.microsoft.com/en-us/dotnet/csharp/programming-guide/concepts/async/index#BKMK_WhatHappensUnderstandinganAsyncMetho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Searching and Filtering Views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4: </a:t>
            </a:r>
            <a:r>
              <a:rPr lang="en-GB" dirty="0"/>
              <a:t>Web Development: ASP.NET (WD </a:t>
            </a:r>
            <a:r>
              <a:rPr lang="en-GB" dirty="0" err="1"/>
              <a:t>DotNet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26-Feb-2018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View Layouts</a:t>
            </a:r>
          </a:p>
          <a:p>
            <a:r>
              <a:rPr lang="en-GB" dirty="0" smtClean="0"/>
              <a:t>Searching Model Data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smtClean="0"/>
              <a:t>Layout and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HTML Web Pages are usually divided into sections collectively referred to as the Web Page Layout.</a:t>
            </a:r>
          </a:p>
          <a:p>
            <a:r>
              <a:rPr lang="en-GB" dirty="0"/>
              <a:t>It includes the common user interface elements  of the web site/application, such as the header navigation or menu elements and footer.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817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Simple Layout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4" y="1600200"/>
          <a:ext cx="8153273" cy="45651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3566">
                  <a:extLst>
                    <a:ext uri="{9D8B030D-6E8A-4147-A177-3AD203B41FA5}">
                      <a16:colId xmlns:a16="http://schemas.microsoft.com/office/drawing/2014/main" xmlns="" val="1440192697"/>
                    </a:ext>
                  </a:extLst>
                </a:gridCol>
                <a:gridCol w="6419707">
                  <a:extLst>
                    <a:ext uri="{9D8B030D-6E8A-4147-A177-3AD203B41FA5}">
                      <a16:colId xmlns:a16="http://schemas.microsoft.com/office/drawing/2014/main" xmlns="" val="4047641679"/>
                    </a:ext>
                  </a:extLst>
                </a:gridCol>
              </a:tblGrid>
              <a:tr h="658483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Header</a:t>
                      </a:r>
                      <a:r>
                        <a:rPr lang="en-GB" baseline="0" dirty="0"/>
                        <a:t> Section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661497129"/>
                  </a:ext>
                </a:extLst>
              </a:tr>
              <a:tr h="3248139">
                <a:tc>
                  <a:txBody>
                    <a:bodyPr/>
                    <a:lstStyle/>
                    <a:p>
                      <a:r>
                        <a:rPr lang="en-GB" dirty="0"/>
                        <a:t>Sidebar or Left Navigation Section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/>
                      <a:r>
                        <a:rPr lang="en-GB" dirty="0"/>
                        <a:t>Main</a:t>
                      </a:r>
                      <a:r>
                        <a:rPr lang="en-GB" baseline="0" dirty="0"/>
                        <a:t> Content Section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xmlns="" val="1541820192"/>
                  </a:ext>
                </a:extLst>
              </a:tr>
              <a:tr h="658483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Footer Section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697582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2965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 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Just like standard HTML pages, views frequently share visual and programmatic elements.</a:t>
            </a:r>
          </a:p>
          <a:p>
            <a:r>
              <a:rPr lang="en-GB" dirty="0"/>
              <a:t>In ASP.NET, you define this common content </a:t>
            </a:r>
            <a:r>
              <a:rPr lang="en-GB" dirty="0" smtClean="0"/>
              <a:t>once </a:t>
            </a:r>
            <a:r>
              <a:rPr lang="en-GB" dirty="0"/>
              <a:t>for reuse in a </a:t>
            </a:r>
            <a:r>
              <a:rPr lang="en-GB" b="1" dirty="0"/>
              <a:t>layout</a:t>
            </a:r>
            <a:r>
              <a:rPr lang="en-GB" dirty="0"/>
              <a:t> file</a:t>
            </a:r>
            <a:r>
              <a:rPr lang="en-GB" dirty="0" smtClean="0"/>
              <a:t>.</a:t>
            </a:r>
          </a:p>
          <a:p>
            <a:r>
              <a:rPr lang="en-GB" dirty="0"/>
              <a:t>The default layout of an ASP.NET app </a:t>
            </a:r>
            <a:r>
              <a:rPr lang="en-GB" dirty="0" smtClean="0"/>
              <a:t>is called </a:t>
            </a:r>
            <a:r>
              <a:rPr lang="en-GB" b="1" dirty="0" smtClean="0"/>
              <a:t>_</a:t>
            </a:r>
            <a:r>
              <a:rPr lang="en-GB" b="1" dirty="0" err="1" smtClean="0"/>
              <a:t>Layout.cshtml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 is located in: </a:t>
            </a:r>
            <a:r>
              <a:rPr lang="en-GB" b="1" dirty="0" smtClean="0"/>
              <a:t>Views/Shared/_</a:t>
            </a:r>
            <a:r>
              <a:rPr lang="en-GB" b="1" dirty="0" err="1" smtClean="0"/>
              <a:t>Layout.cshtml</a:t>
            </a:r>
            <a:endParaRPr lang="en-GB" dirty="0"/>
          </a:p>
          <a:p>
            <a:r>
              <a:rPr lang="en-GB" dirty="0" smtClean="0"/>
              <a:t>By convention, </a:t>
            </a:r>
            <a:r>
              <a:rPr lang="en-GB" b="1" i="1" dirty="0" smtClean="0"/>
              <a:t>shared files’ names</a:t>
            </a:r>
            <a:r>
              <a:rPr lang="en-GB" dirty="0" smtClean="0"/>
              <a:t> (reusable sections) start with an </a:t>
            </a:r>
            <a:r>
              <a:rPr lang="en-GB" b="1" i="1" dirty="0" smtClean="0"/>
              <a:t>underscore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4820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 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Layout will usually have:</a:t>
            </a:r>
          </a:p>
          <a:p>
            <a:pPr lvl="1"/>
            <a:r>
              <a:rPr lang="en-GB" b="1" dirty="0" smtClean="0"/>
              <a:t>@</a:t>
            </a:r>
            <a:r>
              <a:rPr lang="en-GB" b="1" dirty="0" err="1" smtClean="0"/>
              <a:t>RenderBody</a:t>
            </a:r>
            <a:r>
              <a:rPr lang="en-GB" dirty="0" smtClean="0"/>
              <a:t>() directive: indicates where view specific content should be added in the layout.</a:t>
            </a:r>
          </a:p>
          <a:p>
            <a:pPr lvl="1"/>
            <a:r>
              <a:rPr lang="en-GB" b="1" dirty="0" smtClean="0"/>
              <a:t>@</a:t>
            </a:r>
            <a:r>
              <a:rPr lang="en-GB" b="1" dirty="0" err="1"/>
              <a:t>RenderSection</a:t>
            </a:r>
            <a:r>
              <a:rPr lang="en-GB" dirty="0"/>
              <a:t>("</a:t>
            </a:r>
            <a:r>
              <a:rPr lang="en-GB" dirty="0" smtClean="0"/>
              <a:t>Scripts", required: false): indicates if views using the layout can have a scripts section and where to add it.</a:t>
            </a:r>
          </a:p>
          <a:p>
            <a:r>
              <a:rPr lang="en-GB" dirty="0" smtClean="0"/>
              <a:t>It may also have </a:t>
            </a:r>
            <a:r>
              <a:rPr lang="en-GB" dirty="0"/>
              <a:t>some </a:t>
            </a:r>
            <a:r>
              <a:rPr lang="en-GB" b="1" dirty="0"/>
              <a:t>partial view content </a:t>
            </a:r>
            <a:r>
              <a:rPr lang="en-GB" dirty="0"/>
              <a:t>(discussed later</a:t>
            </a:r>
            <a:r>
              <a:rPr lang="en-GB" dirty="0" smtClean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643062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_</a:t>
            </a:r>
            <a:r>
              <a:rPr lang="en-GB" dirty="0" err="1"/>
              <a:t>ViewStart</a:t>
            </a:r>
            <a:r>
              <a:rPr lang="en-GB" dirty="0"/>
              <a:t> File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</a:t>
            </a:r>
            <a:r>
              <a:rPr lang="en-GB" b="1" dirty="0"/>
              <a:t>_</a:t>
            </a:r>
            <a:r>
              <a:rPr lang="en-GB" b="1" dirty="0" err="1"/>
              <a:t>ViewStart</a:t>
            </a:r>
            <a:r>
              <a:rPr lang="en-GB" b="1" dirty="0"/>
              <a:t> </a:t>
            </a:r>
            <a:r>
              <a:rPr lang="en-GB" dirty="0"/>
              <a:t>file is used to specify any code that you need to run before every view.</a:t>
            </a:r>
          </a:p>
          <a:p>
            <a:r>
              <a:rPr lang="en-GB" dirty="0"/>
              <a:t>For example, it is commonly used to specify the shared layout file to use across the app.</a:t>
            </a:r>
          </a:p>
          <a:p>
            <a:pPr lvl="1"/>
            <a:r>
              <a:rPr lang="en-GB" dirty="0"/>
              <a:t>It is server-based code so starts with @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Layout =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"~/Views/Shared/_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Layout.cshtml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/>
          </a:p>
          <a:p>
            <a:pPr lvl="1"/>
            <a:r>
              <a:rPr lang="en-GB" dirty="0"/>
              <a:t>You can, however, also specify a different layout to use directly in a view.</a:t>
            </a:r>
          </a:p>
          <a:p>
            <a:r>
              <a:rPr lang="en-GB" dirty="0"/>
              <a:t>The _</a:t>
            </a:r>
            <a:r>
              <a:rPr lang="en-GB" dirty="0" err="1"/>
              <a:t>ViewStart</a:t>
            </a:r>
            <a:r>
              <a:rPr lang="en-GB" dirty="0"/>
              <a:t> file can be found in the Views folder.</a:t>
            </a:r>
          </a:p>
        </p:txBody>
      </p:sp>
    </p:spTree>
    <p:extLst>
      <p:ext uri="{BB962C8B-B14F-4D97-AF65-F5344CB8AC3E}">
        <p14:creationId xmlns:p14="http://schemas.microsoft.com/office/powerpoint/2010/main" val="493715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Partial Views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Partial views</a:t>
            </a:r>
            <a:r>
              <a:rPr lang="en-GB" dirty="0"/>
              <a:t> are reusable view blocks that can be shared and reused across your application.</a:t>
            </a:r>
          </a:p>
          <a:p>
            <a:r>
              <a:rPr lang="en-GB" dirty="0"/>
              <a:t>You simply plug the reusable partial view into a desired location in the view.</a:t>
            </a:r>
          </a:p>
          <a:p>
            <a:r>
              <a:rPr lang="en-GB" dirty="0"/>
              <a:t>For example, you could create a partial view displaying login information. It could display:</a:t>
            </a:r>
          </a:p>
          <a:p>
            <a:pPr lvl="1"/>
            <a:r>
              <a:rPr lang="en-GB" dirty="0"/>
              <a:t>A login link if user is not logged in or a welcome/ hello message if logged in.</a:t>
            </a:r>
          </a:p>
          <a:p>
            <a:r>
              <a:rPr lang="en-GB" dirty="0"/>
              <a:t>You add a partial view using the </a:t>
            </a:r>
            <a:r>
              <a:rPr lang="en-GB" b="1" dirty="0"/>
              <a:t>@</a:t>
            </a:r>
            <a:r>
              <a:rPr lang="en-GB" b="1" dirty="0" err="1" smtClean="0"/>
              <a:t>Html.Partial</a:t>
            </a:r>
            <a:r>
              <a:rPr lang="en-GB" dirty="0" smtClean="0"/>
              <a:t> or </a:t>
            </a:r>
            <a:r>
              <a:rPr lang="en-GB" b="1" dirty="0" smtClean="0"/>
              <a:t>@</a:t>
            </a:r>
            <a:r>
              <a:rPr lang="en-GB" b="1" dirty="0" err="1" smtClean="0"/>
              <a:t>Html.PartialAsync</a:t>
            </a:r>
            <a:r>
              <a:rPr lang="en-GB" dirty="0" smtClean="0"/>
              <a:t> helper methods </a:t>
            </a:r>
            <a:r>
              <a:rPr lang="en-GB" dirty="0"/>
              <a:t>e.g.</a:t>
            </a:r>
          </a:p>
          <a:p>
            <a:pPr marL="640080" lvl="2" indent="0">
              <a:buNone/>
            </a:pPr>
            <a:r>
              <a:rPr lang="en-GB" sz="2100" dirty="0" smtClean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100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Html.Partial</a:t>
            </a:r>
            <a:r>
              <a:rPr lang="en-GB" sz="21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1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"_</a:t>
            </a:r>
            <a:r>
              <a:rPr lang="en-GB" sz="2100" dirty="0" err="1">
                <a:solidFill>
                  <a:srgbClr val="A31515"/>
                </a:solidFill>
                <a:latin typeface="Consolas" panose="020B0609020204030204" pitchFamily="49" charset="0"/>
              </a:rPr>
              <a:t>LoginPartial</a:t>
            </a:r>
            <a:r>
              <a:rPr lang="en-GB" sz="21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4029166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Passing Data to Partial Views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Passing the current view’s Model: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Html.Partial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"_</a:t>
            </a:r>
            <a:r>
              <a:rPr lang="en-GB" sz="2000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PartialName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viewModel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  <a:endParaRPr lang="en-GB" sz="2000" dirty="0"/>
          </a:p>
          <a:p>
            <a:pPr lvl="1"/>
            <a:r>
              <a:rPr lang="en-GB" dirty="0" smtClean="0"/>
              <a:t>You can pass the entire page’s view model or just parts of it.</a:t>
            </a:r>
          </a:p>
          <a:p>
            <a:r>
              <a:rPr lang="en-GB" dirty="0" smtClean="0"/>
              <a:t>Passing custom data not part of the model via the view data dictionary object: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@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Html.Partial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"_</a:t>
            </a:r>
            <a:r>
              <a:rPr lang="en-GB" sz="2000" dirty="0" err="1" smtClean="0">
                <a:solidFill>
                  <a:srgbClr val="A31515"/>
                </a:solidFill>
                <a:latin typeface="Consolas" panose="020B0609020204030204" pitchFamily="49" charset="0"/>
              </a:rPr>
              <a:t>PartialNAme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ViewDataDictionary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this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.ViewData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) { { 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"Key"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Value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})</a:t>
            </a:r>
            <a:endParaRPr lang="en-GB" dirty="0"/>
          </a:p>
          <a:p>
            <a:endParaRPr lang="en-GB" dirty="0" smtClean="0"/>
          </a:p>
        </p:txBody>
      </p:sp>
      <p:sp>
        <p:nvSpPr>
          <p:cNvPr id="4" name="Rectangle 3"/>
          <p:cNvSpPr/>
          <p:nvPr/>
        </p:nvSpPr>
        <p:spPr>
          <a:xfrm>
            <a:off x="5292080" y="2132856"/>
            <a:ext cx="1512168" cy="360040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259632" y="4653136"/>
            <a:ext cx="7416824" cy="432048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022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a Search to a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default index view of a model typically shows a list of all the items available for that model.</a:t>
            </a:r>
          </a:p>
          <a:p>
            <a:r>
              <a:rPr lang="en-GB" dirty="0"/>
              <a:t>If this is a long list, you may want to provide a way for </a:t>
            </a:r>
            <a:r>
              <a:rPr lang="en-GB" b="1" dirty="0"/>
              <a:t>users to search the list and filter out items of interest</a:t>
            </a:r>
            <a:r>
              <a:rPr lang="en-GB" dirty="0"/>
              <a:t>.</a:t>
            </a:r>
          </a:p>
          <a:p>
            <a:r>
              <a:rPr lang="en-GB" dirty="0"/>
              <a:t>For example, for a view displaying list of Films:</a:t>
            </a:r>
          </a:p>
          <a:p>
            <a:pPr lvl="1"/>
            <a:r>
              <a:rPr lang="en-GB" dirty="0" smtClean="0"/>
              <a:t>Title contains </a:t>
            </a:r>
            <a:r>
              <a:rPr lang="en-GB" dirty="0"/>
              <a:t>the word “Lego”?</a:t>
            </a:r>
          </a:p>
          <a:p>
            <a:pPr lvl="1"/>
            <a:r>
              <a:rPr lang="en-GB" dirty="0"/>
              <a:t>Belonging to the “Horror” genre</a:t>
            </a:r>
          </a:p>
          <a:p>
            <a:pPr lvl="1"/>
            <a:r>
              <a:rPr lang="en-GB" dirty="0"/>
              <a:t>Starring a particular actor</a:t>
            </a:r>
          </a:p>
          <a:p>
            <a:pPr lvl="1"/>
            <a:r>
              <a:rPr lang="en-GB" dirty="0"/>
              <a:t>Etc.</a:t>
            </a:r>
          </a:p>
        </p:txBody>
      </p:sp>
    </p:spTree>
    <p:extLst>
      <p:ext uri="{BB962C8B-B14F-4D97-AF65-F5344CB8AC3E}">
        <p14:creationId xmlns:p14="http://schemas.microsoft.com/office/powerpoint/2010/main" val="3967148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a Search to a </a:t>
            </a:r>
            <a:r>
              <a:rPr lang="en-GB" dirty="0" smtClean="0"/>
              <a:t>View: Step 1</a:t>
            </a:r>
            <a:br>
              <a:rPr lang="en-GB" dirty="0" smtClean="0"/>
            </a:br>
            <a:r>
              <a:rPr lang="en-GB" sz="3600" dirty="0" smtClean="0"/>
              <a:t>Search Form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have to create a search form with an input field for users to type the search text.</a:t>
            </a:r>
          </a:p>
          <a:p>
            <a:r>
              <a:rPr lang="en-GB" dirty="0" smtClean="0"/>
              <a:t>Two options:</a:t>
            </a:r>
          </a:p>
          <a:p>
            <a:pPr lvl="1"/>
            <a:r>
              <a:rPr lang="en-GB" dirty="0" smtClean="0"/>
              <a:t>Modify the current view and add a search form to it.</a:t>
            </a:r>
          </a:p>
          <a:p>
            <a:pPr lvl="1"/>
            <a:r>
              <a:rPr lang="en-GB" dirty="0" smtClean="0"/>
              <a:t>Create a partial view containing the search form</a:t>
            </a:r>
          </a:p>
          <a:p>
            <a:pPr lvl="2"/>
            <a:r>
              <a:rPr lang="en-GB" dirty="0" smtClean="0"/>
              <a:t>This provides a more flexible solution allowing you to reuse the form.</a:t>
            </a:r>
            <a:endParaRPr lang="en-GB" dirty="0"/>
          </a:p>
          <a:p>
            <a:r>
              <a:rPr lang="en-GB" dirty="0" smtClean="0"/>
              <a:t>For the form, you can use the </a:t>
            </a:r>
            <a:r>
              <a:rPr lang="en-GB" dirty="0" smtClean="0">
                <a:hlinkClick r:id="rId2"/>
              </a:rPr>
              <a:t>Form Tag Helper method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6963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 Tag Helper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Example Search Form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b="1" dirty="0">
                <a:solidFill>
                  <a:srgbClr val="800080"/>
                </a:solidFill>
                <a:latin typeface="Consolas" panose="020B0609020204030204" pitchFamily="49" charset="0"/>
              </a:rPr>
              <a:t>form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0080"/>
                </a:solidFill>
                <a:latin typeface="Consolas" panose="020B0609020204030204" pitchFamily="49" charset="0"/>
              </a:rPr>
              <a:t>asp-controller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="Films"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0080"/>
                </a:solidFill>
                <a:latin typeface="Consolas" panose="020B0609020204030204" pitchFamily="49" charset="0"/>
              </a:rPr>
              <a:t>asp-action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="Search"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b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0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role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="search"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method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="post"&gt;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>
                <a:solidFill>
                  <a:srgbClr val="006400"/>
                </a:solidFill>
                <a:latin typeface="Consolas" panose="020B0609020204030204" pitchFamily="49" charset="0"/>
              </a:rPr>
              <a:t>&lt;!-- Add Input Search Field and Submit Button --&gt;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b="1" dirty="0">
                <a:solidFill>
                  <a:srgbClr val="800080"/>
                </a:solidFill>
                <a:latin typeface="Consolas" panose="020B0609020204030204" pitchFamily="49" charset="0"/>
              </a:rPr>
              <a:t>form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 smtClean="0"/>
          </a:p>
          <a:p>
            <a:r>
              <a:rPr lang="en-GB" dirty="0" smtClean="0"/>
              <a:t>The ASP attributes</a:t>
            </a:r>
          </a:p>
          <a:p>
            <a:pPr lvl="1"/>
            <a:r>
              <a:rPr lang="en-GB" b="1" dirty="0" smtClean="0"/>
              <a:t>asp-controller</a:t>
            </a:r>
            <a:r>
              <a:rPr lang="en-GB" dirty="0" smtClean="0"/>
              <a:t>: what controller to use</a:t>
            </a:r>
          </a:p>
          <a:p>
            <a:pPr lvl="1"/>
            <a:r>
              <a:rPr lang="en-GB" b="1" dirty="0" smtClean="0"/>
              <a:t>asp-action</a:t>
            </a:r>
            <a:r>
              <a:rPr lang="en-GB" dirty="0" smtClean="0"/>
              <a:t>: what action method in the controller to use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835696" y="2132856"/>
            <a:ext cx="5904656" cy="360040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500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a Search to a View: Step </a:t>
            </a:r>
            <a:r>
              <a:rPr lang="en-GB" dirty="0" smtClean="0"/>
              <a:t>2</a:t>
            </a:r>
            <a:r>
              <a:rPr lang="en-GB" dirty="0"/>
              <a:t/>
            </a:r>
            <a:br>
              <a:rPr lang="en-GB" dirty="0"/>
            </a:br>
            <a:r>
              <a:rPr lang="en-GB" sz="3600" dirty="0" smtClean="0"/>
              <a:t>Controller Action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need to add an action method to the controller to handle the Search Request.</a:t>
            </a:r>
          </a:p>
          <a:p>
            <a:r>
              <a:rPr lang="en-GB" dirty="0" smtClean="0"/>
              <a:t>The action method must accept a string parameter to receive the search text.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18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HttpPost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ActionName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"Search"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async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Task&lt;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IActionResult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&gt; Search(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searchText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	// Search Code 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800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300192" y="3848100"/>
            <a:ext cx="2160240" cy="432048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04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a Search to a View: Step 2</a:t>
            </a:r>
            <a:br>
              <a:rPr lang="en-GB" dirty="0"/>
            </a:br>
            <a:r>
              <a:rPr lang="en-GB" sz="3600" dirty="0"/>
              <a:t>Controller Action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If the search string is </a:t>
            </a:r>
            <a:r>
              <a:rPr lang="en-GB" b="1" u="sng" dirty="0" smtClean="0"/>
              <a:t>not</a:t>
            </a:r>
            <a:r>
              <a:rPr lang="en-GB" dirty="0" smtClean="0"/>
              <a:t> blank, you need </a:t>
            </a:r>
            <a:r>
              <a:rPr lang="en-GB" dirty="0" smtClean="0"/>
              <a:t>to:</a:t>
            </a:r>
          </a:p>
          <a:p>
            <a:pPr lvl="1"/>
            <a:r>
              <a:rPr lang="en-GB" dirty="0"/>
              <a:t>R</a:t>
            </a:r>
            <a:r>
              <a:rPr lang="en-GB" dirty="0" smtClean="0"/>
              <a:t>eturn </a:t>
            </a:r>
            <a:r>
              <a:rPr lang="en-GB" dirty="0" smtClean="0"/>
              <a:t>the list of model items </a:t>
            </a:r>
            <a:r>
              <a:rPr lang="en-GB" b="1" dirty="0" smtClean="0"/>
              <a:t>WHERE</a:t>
            </a:r>
            <a:r>
              <a:rPr lang="en-GB" dirty="0" smtClean="0"/>
              <a:t> the model items’ </a:t>
            </a:r>
            <a:r>
              <a:rPr lang="en-GB" b="1" i="1" dirty="0" smtClean="0"/>
              <a:t>properties match the search text</a:t>
            </a:r>
            <a:r>
              <a:rPr lang="en-GB" dirty="0" smtClean="0"/>
              <a:t>.</a:t>
            </a:r>
          </a:p>
          <a:p>
            <a:pPr lvl="1"/>
            <a:r>
              <a:rPr lang="en-GB" b="1" dirty="0"/>
              <a:t>Question</a:t>
            </a:r>
            <a:r>
              <a:rPr lang="en-GB" dirty="0"/>
              <a:t>: How are you going to do this search</a:t>
            </a:r>
            <a:r>
              <a:rPr lang="en-GB" dirty="0" smtClean="0"/>
              <a:t>? </a:t>
            </a:r>
            <a:endParaRPr lang="en-GB" dirty="0"/>
          </a:p>
          <a:p>
            <a:r>
              <a:rPr lang="en-GB" dirty="0" smtClean="0"/>
              <a:t>Return the results as a list to the view.</a:t>
            </a:r>
          </a:p>
          <a:p>
            <a:r>
              <a:rPr lang="en-GB" dirty="0" smtClean="0"/>
              <a:t>If the search string is blank, you can:</a:t>
            </a:r>
          </a:p>
          <a:p>
            <a:pPr lvl="1"/>
            <a:r>
              <a:rPr lang="en-GB" dirty="0" smtClean="0"/>
              <a:t>Simply return the full list</a:t>
            </a:r>
          </a:p>
          <a:p>
            <a:pPr lvl="1"/>
            <a:r>
              <a:rPr lang="en-GB" dirty="0" smtClean="0"/>
              <a:t>Or r</a:t>
            </a:r>
            <a:r>
              <a:rPr lang="en-GB" dirty="0" smtClean="0"/>
              <a:t>eturn </a:t>
            </a:r>
            <a:r>
              <a:rPr lang="en-GB" dirty="0" smtClean="0"/>
              <a:t>an appropriate error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3260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 Again </a:t>
            </a:r>
            <a:r>
              <a:rPr lang="en-GB" dirty="0" smtClean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probably suggested using a for { … } loop!</a:t>
            </a:r>
          </a:p>
          <a:p>
            <a:pPr lvl="1"/>
            <a:r>
              <a:rPr lang="en-GB" dirty="0"/>
              <a:t>Yes it would work, but it will require a few lines of code.</a:t>
            </a:r>
          </a:p>
          <a:p>
            <a:pPr lvl="1"/>
            <a:r>
              <a:rPr lang="en-GB" dirty="0"/>
              <a:t>I happen to be a bit lazy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You can do the search using one line of code with a </a:t>
            </a:r>
            <a:r>
              <a:rPr lang="en-GB" b="1" dirty="0">
                <a:sym typeface="Wingdings" panose="05000000000000000000" pitchFamily="2" charset="2"/>
              </a:rPr>
              <a:t>Lambda Expression </a:t>
            </a:r>
            <a:r>
              <a:rPr lang="en-GB" dirty="0">
                <a:sym typeface="Wingdings" panose="05000000000000000000" pitchFamily="2" charset="2"/>
              </a:rPr>
              <a:t>(Anonymous Function).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7162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Lambda Expressions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Recall that you use the Lambda Operator (</a:t>
            </a:r>
            <a:r>
              <a:rPr lang="en-GB" b="1" dirty="0"/>
              <a:t>=&gt;</a:t>
            </a:r>
            <a:r>
              <a:rPr lang="en-GB" dirty="0"/>
              <a:t>) to create a Lambda Expression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You specify:</a:t>
            </a:r>
          </a:p>
          <a:p>
            <a:pPr lvl="1"/>
            <a:r>
              <a:rPr lang="en-GB" b="1" dirty="0"/>
              <a:t>input parameters </a:t>
            </a:r>
            <a:r>
              <a:rPr lang="en-GB" dirty="0"/>
              <a:t>(if any) on the </a:t>
            </a:r>
            <a:r>
              <a:rPr lang="en-GB" b="1" dirty="0"/>
              <a:t>left</a:t>
            </a:r>
            <a:r>
              <a:rPr lang="en-GB" dirty="0"/>
              <a:t> side of the lambda operator =&gt;, </a:t>
            </a:r>
          </a:p>
          <a:p>
            <a:pPr lvl="1"/>
            <a:r>
              <a:rPr lang="en-GB" dirty="0"/>
              <a:t>and you put the return value or expression or statement block </a:t>
            </a:r>
            <a:r>
              <a:rPr lang="en-GB" dirty="0" smtClean="0"/>
              <a:t>to execute on </a:t>
            </a:r>
            <a:r>
              <a:rPr lang="en-GB" dirty="0"/>
              <a:t>the other side. </a:t>
            </a:r>
          </a:p>
          <a:p>
            <a:pPr marL="365760" lvl="1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dirty="0"/>
              <a:t>(Input Parameters) </a:t>
            </a:r>
            <a:r>
              <a:rPr lang="en-GB" b="1" dirty="0"/>
              <a:t>=&gt;</a:t>
            </a:r>
            <a:r>
              <a:rPr lang="en-GB" dirty="0"/>
              <a:t> Code Expression to Execute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111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and Collections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r>
              <a:rPr lang="en-GB" dirty="0"/>
              <a:t>Lambda expressions are very useful for querying collections (arrays, lists, etc.)</a:t>
            </a:r>
          </a:p>
          <a:p>
            <a:pPr lvl="1"/>
            <a:r>
              <a:rPr lang="en-GB" b="1" dirty="0" smtClean="0"/>
              <a:t>The </a:t>
            </a:r>
            <a:r>
              <a:rPr lang="en-GB" b="1" dirty="0"/>
              <a:t>input parameter</a:t>
            </a:r>
            <a:r>
              <a:rPr lang="en-GB" dirty="0"/>
              <a:t>: is each </a:t>
            </a:r>
            <a:r>
              <a:rPr lang="en-GB" dirty="0" smtClean="0"/>
              <a:t>item </a:t>
            </a:r>
            <a:r>
              <a:rPr lang="en-GB" dirty="0"/>
              <a:t>in the collection (i.e. </a:t>
            </a:r>
            <a:r>
              <a:rPr lang="en-GB" b="1" dirty="0"/>
              <a:t>your looping variable</a:t>
            </a:r>
            <a:r>
              <a:rPr lang="en-GB" dirty="0"/>
              <a:t> in </a:t>
            </a:r>
            <a:r>
              <a:rPr lang="en-GB" dirty="0" smtClean="0"/>
              <a:t>the for </a:t>
            </a:r>
            <a:r>
              <a:rPr lang="en-GB" dirty="0"/>
              <a:t>{ } loop).</a:t>
            </a:r>
          </a:p>
          <a:p>
            <a:pPr lvl="1"/>
            <a:r>
              <a:rPr lang="en-GB" b="1" dirty="0"/>
              <a:t>The return value</a:t>
            </a:r>
            <a:r>
              <a:rPr lang="en-GB" dirty="0"/>
              <a:t>: </a:t>
            </a:r>
            <a:r>
              <a:rPr lang="en-GB" dirty="0" smtClean="0"/>
              <a:t>the condition to check for what </a:t>
            </a:r>
            <a:r>
              <a:rPr lang="en-GB" dirty="0"/>
              <a:t>matches what you are searching for.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64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Lambda Expressions and Collections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E.g. find the numbers </a:t>
            </a:r>
            <a:r>
              <a:rPr lang="en-GB" dirty="0"/>
              <a:t>over 5 in the following list:</a:t>
            </a:r>
          </a:p>
          <a:p>
            <a:pPr marL="594360" lvl="2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int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[] numbers = { 5, 4, 1, 3, 9, 8, 6, 7, 2, 0 };</a:t>
            </a:r>
          </a:p>
          <a:p>
            <a:r>
              <a:rPr lang="en-GB" dirty="0" smtClean="0"/>
              <a:t>Using a for { … } loop</a:t>
            </a:r>
          </a:p>
          <a:p>
            <a:pPr marL="594360" lvl="2" indent="0"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foreach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number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numbers)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20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number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&gt; 5) { 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...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000" dirty="0"/>
          </a:p>
          <a:p>
            <a:r>
              <a:rPr lang="en-GB" dirty="0" smtClean="0"/>
              <a:t>Using a Lambda Expression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v</a:t>
            </a:r>
            <a:r>
              <a:rPr lang="en-GB" sz="2000" dirty="0" err="1" smtClean="0">
                <a:solidFill>
                  <a:srgbClr val="0000FF"/>
                </a:solidFill>
                <a:latin typeface="Consolas" panose="020B0609020204030204" pitchFamily="49" charset="0"/>
              </a:rPr>
              <a:t>ar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results </a:t>
            </a:r>
            <a:r>
              <a:rPr lang="en-GB" sz="2000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numbers.</a:t>
            </a:r>
            <a:r>
              <a:rPr lang="en-GB" sz="2000" b="1" dirty="0" err="1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Where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000" b="1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number </a:t>
            </a:r>
            <a:r>
              <a:rPr lang="en-GB" sz="2000" b="1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=&gt; number &gt; 5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);</a:t>
            </a:r>
            <a:endParaRPr lang="en-GB" sz="3600" dirty="0">
              <a:solidFill>
                <a:prstClr val="black"/>
              </a:solidFill>
            </a:endParaRPr>
          </a:p>
          <a:p>
            <a:pPr lvl="1"/>
            <a:r>
              <a:rPr lang="en-GB" b="1" dirty="0" smtClean="0"/>
              <a:t>Where</a:t>
            </a:r>
            <a:r>
              <a:rPr lang="en-GB" dirty="0" smtClean="0"/>
              <a:t> is used to filter the collection based on the Lambda expression.</a:t>
            </a:r>
          </a:p>
          <a:p>
            <a:pPr lvl="1"/>
            <a:r>
              <a:rPr lang="en-GB" b="1" dirty="0" smtClean="0"/>
              <a:t>number</a:t>
            </a:r>
            <a:r>
              <a:rPr lang="en-GB" dirty="0" smtClean="0"/>
              <a:t> is the looping variable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923928" y="5013176"/>
            <a:ext cx="3960440" cy="432048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3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Adding a Search to a View: Step 2</a:t>
            </a:r>
            <a:br>
              <a:rPr lang="en-GB" dirty="0"/>
            </a:br>
            <a:r>
              <a:rPr lang="en-GB" sz="3600" dirty="0"/>
              <a:t>Controller Action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/>
          </a:bodyPr>
          <a:lstStyle/>
          <a:p>
            <a:r>
              <a:rPr lang="en-GB" dirty="0" smtClean="0"/>
              <a:t>The current code to return all films in the Films controller method is: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View(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"Index"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_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context.Films.ToListAsync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());</a:t>
            </a:r>
            <a:endParaRPr lang="en-GB" sz="2000" dirty="0"/>
          </a:p>
          <a:p>
            <a:pPr lvl="1"/>
            <a:r>
              <a:rPr lang="en-GB" b="1" dirty="0" smtClean="0"/>
              <a:t>_context</a:t>
            </a:r>
            <a:r>
              <a:rPr lang="en-GB" dirty="0" smtClean="0"/>
              <a:t> is the database context.</a:t>
            </a:r>
          </a:p>
          <a:p>
            <a:r>
              <a:rPr lang="en-GB" dirty="0" smtClean="0"/>
              <a:t>If we wanted to filter for films where the title contains “magic” using a Lambda expression:</a:t>
            </a:r>
          </a:p>
          <a:p>
            <a:pPr lvl="1"/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View(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"Index"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 _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context.Films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000" b="1" dirty="0" smtClean="0">
                <a:solidFill>
                  <a:srgbClr val="000000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(film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=&gt;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film.Title.Contains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"magic"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))</a:t>
            </a:r>
            <a:b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ToListAsync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());</a:t>
            </a:r>
            <a:endParaRPr lang="en-GB" sz="2000" dirty="0"/>
          </a:p>
          <a:p>
            <a:pPr lvl="1"/>
            <a:r>
              <a:rPr lang="en-GB" b="1" dirty="0" smtClean="0"/>
              <a:t>film</a:t>
            </a:r>
            <a:r>
              <a:rPr lang="en-GB" dirty="0" smtClean="0"/>
              <a:t> is the looping variable in the expression</a:t>
            </a:r>
          </a:p>
          <a:p>
            <a:pPr lvl="1"/>
            <a:r>
              <a:rPr lang="en-GB" dirty="0" smtClean="0"/>
              <a:t>The looping variable can also be a single letter e.g. </a:t>
            </a:r>
            <a:r>
              <a:rPr lang="en-GB" b="1" dirty="0" smtClean="0"/>
              <a:t>f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4797152"/>
            <a:ext cx="6192688" cy="288032"/>
          </a:xfrm>
          <a:prstGeom prst="rect">
            <a:avLst/>
          </a:prstGeom>
          <a:solidFill>
            <a:srgbClr val="FFFF00">
              <a:alpha val="21000"/>
            </a:srgb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283968" y="6427113"/>
            <a:ext cx="495038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/>
              <a:t>Please note </a:t>
            </a:r>
            <a:r>
              <a:rPr lang="en-GB" sz="1100" dirty="0"/>
              <a:t>that the Lambda input variable can be anything you want. It is common practice to use the first letter of the item type. So in this case </a:t>
            </a:r>
            <a:r>
              <a:rPr lang="en-GB" sz="1100" b="1" dirty="0"/>
              <a:t>f for Film</a:t>
            </a:r>
          </a:p>
        </p:txBody>
      </p:sp>
    </p:spTree>
    <p:extLst>
      <p:ext uri="{BB962C8B-B14F-4D97-AF65-F5344CB8AC3E}">
        <p14:creationId xmlns:p14="http://schemas.microsoft.com/office/powerpoint/2010/main" val="248543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Sending Additional Data to the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You may need to send </a:t>
            </a:r>
            <a:r>
              <a:rPr lang="en-GB" b="1" dirty="0" smtClean="0"/>
              <a:t>additional data</a:t>
            </a:r>
            <a:r>
              <a:rPr lang="en-GB" dirty="0" smtClean="0"/>
              <a:t> to a view that is </a:t>
            </a:r>
            <a:r>
              <a:rPr lang="en-GB" b="1" i="1" dirty="0" smtClean="0"/>
              <a:t>not part of the model data</a:t>
            </a:r>
            <a:r>
              <a:rPr lang="en-GB" dirty="0" smtClean="0"/>
              <a:t>.</a:t>
            </a:r>
          </a:p>
          <a:p>
            <a:r>
              <a:rPr lang="en-GB" dirty="0" smtClean="0"/>
              <a:t>Two main options:</a:t>
            </a:r>
          </a:p>
          <a:p>
            <a:pPr lvl="1"/>
            <a:r>
              <a:rPr lang="en-GB" b="1" dirty="0" err="1" smtClean="0">
                <a:hlinkClick r:id="rId3"/>
              </a:rPr>
              <a:t>ViewData</a:t>
            </a:r>
            <a:r>
              <a:rPr lang="en-GB" dirty="0" smtClean="0"/>
              <a:t>: </a:t>
            </a:r>
            <a:r>
              <a:rPr lang="en-GB" dirty="0"/>
              <a:t>Key-value dictionary </a:t>
            </a:r>
            <a:r>
              <a:rPr lang="en-GB" dirty="0" smtClean="0"/>
              <a:t>object</a:t>
            </a:r>
            <a:endParaRPr lang="en-GB" dirty="0"/>
          </a:p>
          <a:p>
            <a:pPr lvl="1"/>
            <a:r>
              <a:rPr lang="en-GB" b="1" dirty="0" err="1" smtClean="0">
                <a:hlinkClick r:id="rId4"/>
              </a:rPr>
              <a:t>ViewBag</a:t>
            </a:r>
            <a:r>
              <a:rPr lang="en-GB" dirty="0" smtClean="0"/>
              <a:t>: Strongly-typed object</a:t>
            </a:r>
          </a:p>
          <a:p>
            <a:pPr lvl="1"/>
            <a:r>
              <a:rPr lang="en-GB" dirty="0" smtClean="0"/>
              <a:t>There are some other options (later lessons)</a:t>
            </a:r>
          </a:p>
          <a:p>
            <a:r>
              <a:rPr lang="en-GB" dirty="0" smtClean="0"/>
              <a:t>They are both very </a:t>
            </a:r>
            <a:r>
              <a:rPr lang="en-GB" dirty="0" smtClean="0"/>
              <a:t>similar, but have </a:t>
            </a:r>
            <a:r>
              <a:rPr lang="en-GB" dirty="0" smtClean="0">
                <a:hlinkClick r:id="rId5"/>
              </a:rPr>
              <a:t>some differences</a:t>
            </a:r>
            <a:r>
              <a:rPr lang="en-GB" dirty="0" smtClean="0"/>
              <a:t>. Both:</a:t>
            </a:r>
            <a:endParaRPr lang="en-GB" dirty="0" smtClean="0"/>
          </a:p>
          <a:p>
            <a:pPr lvl="1"/>
            <a:r>
              <a:rPr lang="en-GB" dirty="0" smtClean="0"/>
              <a:t>Used to send data that is not part of the model to the </a:t>
            </a:r>
            <a:r>
              <a:rPr lang="en-GB" dirty="0" smtClean="0"/>
              <a:t>view.</a:t>
            </a:r>
            <a:endParaRPr lang="en-GB" dirty="0" smtClean="0"/>
          </a:p>
          <a:p>
            <a:pPr lvl="1"/>
            <a:r>
              <a:rPr lang="en-GB" dirty="0" smtClean="0"/>
              <a:t>The data only exists for the current HTTP request.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899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 Data and View Bag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For example, to send extra data from the controller to the view for a custom value called greeting:</a:t>
            </a:r>
          </a:p>
          <a:p>
            <a:pPr lvl="1"/>
            <a:r>
              <a:rPr lang="en-GB" dirty="0" smtClean="0"/>
              <a:t>Using the </a:t>
            </a:r>
            <a:r>
              <a:rPr lang="en-GB" dirty="0" err="1" smtClean="0"/>
              <a:t>ViewBag</a:t>
            </a:r>
            <a:r>
              <a:rPr lang="en-GB" dirty="0" smtClean="0"/>
              <a:t>:</a:t>
            </a:r>
          </a:p>
          <a:p>
            <a:pPr lvl="2"/>
            <a:r>
              <a:rPr lang="en-GB" sz="24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ViewBag.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Greeting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"Hello world</a:t>
            </a:r>
            <a:r>
              <a:rPr lang="en-GB" sz="2400" dirty="0" smtClean="0">
                <a:solidFill>
                  <a:srgbClr val="A31515"/>
                </a:solidFill>
                <a:latin typeface="Consolas" panose="020B0609020204030204" pitchFamily="49" charset="0"/>
              </a:rPr>
              <a:t>!"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pPr lvl="1"/>
            <a:r>
              <a:rPr lang="en-GB" dirty="0" smtClean="0"/>
              <a:t>Using the </a:t>
            </a:r>
            <a:r>
              <a:rPr lang="en-GB" dirty="0" err="1" smtClean="0"/>
              <a:t>ViewData</a:t>
            </a:r>
            <a:r>
              <a:rPr lang="en-GB" dirty="0" smtClean="0"/>
              <a:t>:</a:t>
            </a:r>
          </a:p>
          <a:p>
            <a:pPr lvl="2"/>
            <a:r>
              <a:rPr lang="en-GB" b="1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ViewData.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Greeting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>
                <a:solidFill>
                  <a:srgbClr val="A31515"/>
                </a:solidFill>
                <a:latin typeface="Consolas" panose="020B0609020204030204" pitchFamily="49" charset="0"/>
              </a:rPr>
              <a:t>"Hello world</a:t>
            </a:r>
            <a:r>
              <a:rPr lang="en-GB" dirty="0" smtClean="0">
                <a:solidFill>
                  <a:srgbClr val="A31515"/>
                </a:solidFill>
                <a:latin typeface="Consolas" panose="020B0609020204030204" pitchFamily="49" charset="0"/>
              </a:rPr>
              <a:t>!"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68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on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74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Asynchronous Programming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may have noticed </a:t>
            </a:r>
            <a:r>
              <a:rPr lang="en-GB" b="1" dirty="0" err="1"/>
              <a:t>Async</a:t>
            </a:r>
            <a:r>
              <a:rPr lang="en-GB" dirty="0"/>
              <a:t> being added to a number of method names and/or the keywords </a:t>
            </a:r>
            <a:r>
              <a:rPr lang="en-GB" b="1" dirty="0"/>
              <a:t>await</a:t>
            </a:r>
            <a:r>
              <a:rPr lang="en-GB" dirty="0"/>
              <a:t> and </a:t>
            </a:r>
            <a:r>
              <a:rPr lang="en-GB" b="1" dirty="0"/>
              <a:t>Task</a:t>
            </a:r>
            <a:r>
              <a:rPr lang="en-GB" dirty="0"/>
              <a:t>.</a:t>
            </a:r>
          </a:p>
          <a:p>
            <a:r>
              <a:rPr lang="en-GB" b="1" dirty="0" smtClean="0"/>
              <a:t>See notes at end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25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Asynchronous Programming in C#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may have noticed </a:t>
            </a:r>
            <a:r>
              <a:rPr lang="en-GB" b="1" dirty="0" err="1" smtClean="0"/>
              <a:t>Async</a:t>
            </a:r>
            <a:r>
              <a:rPr lang="en-GB" dirty="0" smtClean="0"/>
              <a:t> being added to a number of method names and/or the keywords </a:t>
            </a:r>
            <a:r>
              <a:rPr lang="en-GB" b="1" dirty="0" smtClean="0"/>
              <a:t>await</a:t>
            </a:r>
            <a:r>
              <a:rPr lang="en-GB" dirty="0" smtClean="0"/>
              <a:t> and </a:t>
            </a:r>
            <a:r>
              <a:rPr lang="en-GB" b="1" dirty="0" smtClean="0"/>
              <a:t>Task</a:t>
            </a:r>
            <a:r>
              <a:rPr lang="en-GB" dirty="0" smtClean="0"/>
              <a:t>.</a:t>
            </a:r>
          </a:p>
          <a:p>
            <a:r>
              <a:rPr lang="en-GB" dirty="0" smtClean="0"/>
              <a:t>Asynchronous programming is used to </a:t>
            </a:r>
            <a:r>
              <a:rPr lang="en-GB" dirty="0"/>
              <a:t>avoid bottlenecks and </a:t>
            </a:r>
            <a:r>
              <a:rPr lang="en-GB" dirty="0" smtClean="0"/>
              <a:t>enhance responsiveness.</a:t>
            </a:r>
          </a:p>
          <a:p>
            <a:r>
              <a:rPr lang="en-GB" dirty="0"/>
              <a:t>C# 5 introduced a simplified approach.</a:t>
            </a:r>
          </a:p>
          <a:p>
            <a:pPr lvl="1"/>
            <a:r>
              <a:rPr lang="en-GB" dirty="0"/>
              <a:t>The compiler does the difficult work developers had to do.</a:t>
            </a:r>
          </a:p>
          <a:p>
            <a:r>
              <a:rPr lang="en-GB" dirty="0"/>
              <a:t>The </a:t>
            </a:r>
            <a:r>
              <a:rPr lang="en-GB" b="1" dirty="0" err="1"/>
              <a:t>async</a:t>
            </a:r>
            <a:r>
              <a:rPr lang="en-GB" dirty="0"/>
              <a:t> and </a:t>
            </a:r>
            <a:r>
              <a:rPr lang="en-GB" b="1" dirty="0"/>
              <a:t>await</a:t>
            </a:r>
            <a:r>
              <a:rPr lang="en-GB" dirty="0"/>
              <a:t> keywords are at the heart of asynchronous programming.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60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use the </a:t>
            </a:r>
            <a:r>
              <a:rPr lang="en-GB" b="1" dirty="0" err="1" smtClean="0">
                <a:hlinkClick r:id="rId3"/>
              </a:rPr>
              <a:t>async</a:t>
            </a:r>
            <a:r>
              <a:rPr lang="en-GB" dirty="0" smtClean="0"/>
              <a:t> modifier to specify that a method, lambda expression or anonymous method is asynchronous.</a:t>
            </a:r>
          </a:p>
          <a:p>
            <a:r>
              <a:rPr lang="en-GB" dirty="0" smtClean="0"/>
              <a:t>For example, in a method:</a:t>
            </a:r>
          </a:p>
          <a:p>
            <a:pPr marL="320040" lvl="1" indent="0">
              <a:buNone/>
            </a:pPr>
            <a:r>
              <a:rPr lang="en-GB" sz="2400" dirty="0" err="1">
                <a:solidFill>
                  <a:srgbClr val="0000FF"/>
                </a:solidFill>
                <a:latin typeface="Consolas" panose="020B0609020204030204" pitchFamily="49" charset="0"/>
              </a:rPr>
              <a:t>async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400" dirty="0" err="1">
                <a:solidFill>
                  <a:srgbClr val="2B91AF"/>
                </a:solidFill>
                <a:latin typeface="Consolas" panose="020B0609020204030204" pitchFamily="49" charset="0"/>
              </a:rPr>
              <a:t>TResult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methodNameAsync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// Do something</a:t>
            </a:r>
          </a:p>
          <a:p>
            <a:pPr marL="320040" lvl="1" indent="0">
              <a:buNone/>
            </a:pP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400" dirty="0"/>
          </a:p>
          <a:p>
            <a:r>
              <a:rPr lang="en-GB" dirty="0" smtClean="0"/>
              <a:t>It is common practice to make the name of an </a:t>
            </a:r>
            <a:r>
              <a:rPr lang="en-GB" dirty="0" err="1" smtClean="0"/>
              <a:t>async</a:t>
            </a:r>
            <a:r>
              <a:rPr lang="en-GB" dirty="0" smtClean="0"/>
              <a:t> method end with the “</a:t>
            </a:r>
            <a:r>
              <a:rPr lang="en-GB" dirty="0" err="1" smtClean="0"/>
              <a:t>Async</a:t>
            </a:r>
            <a:r>
              <a:rPr lang="en-GB" dirty="0" smtClean="0"/>
              <a:t>” suffix.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084168" y="3284984"/>
            <a:ext cx="864096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971600" y="3288066"/>
            <a:ext cx="936104" cy="50405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776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 Method: Return Type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return type of an </a:t>
            </a:r>
            <a:r>
              <a:rPr lang="en-GB" dirty="0" err="1" smtClean="0"/>
              <a:t>async</a:t>
            </a:r>
            <a:r>
              <a:rPr lang="en-GB" dirty="0" smtClean="0"/>
              <a:t> method can be:</a:t>
            </a:r>
          </a:p>
          <a:p>
            <a:pPr lvl="1"/>
            <a:r>
              <a:rPr lang="en-GB" sz="28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800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TResult</a:t>
            </a:r>
            <a:r>
              <a:rPr lang="en-GB" sz="28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&gt; </a:t>
            </a:r>
            <a:r>
              <a:rPr lang="en-GB" dirty="0" smtClean="0"/>
              <a:t>if your method has a return  statement. The value will have type </a:t>
            </a:r>
            <a:r>
              <a:rPr lang="en-GB" dirty="0" err="1" smtClean="0"/>
              <a:t>TResult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Simply </a:t>
            </a:r>
            <a:r>
              <a:rPr lang="en-GB" sz="28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Task</a:t>
            </a:r>
            <a:r>
              <a:rPr lang="en-GB" dirty="0" smtClean="0"/>
              <a:t>, if your method has no return value.</a:t>
            </a:r>
          </a:p>
          <a:p>
            <a:pPr lvl="1"/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dirty="0" smtClean="0"/>
              <a:t>, if you are writing an </a:t>
            </a:r>
            <a:r>
              <a:rPr lang="en-GB" dirty="0" err="1" smtClean="0"/>
              <a:t>async</a:t>
            </a:r>
            <a:r>
              <a:rPr lang="en-GB" dirty="0" smtClean="0"/>
              <a:t> event handler.</a:t>
            </a:r>
          </a:p>
          <a:p>
            <a:pPr lvl="1"/>
            <a:r>
              <a:rPr lang="en-GB" dirty="0"/>
              <a:t>Any other type that has a </a:t>
            </a:r>
            <a:r>
              <a:rPr lang="en-GB" dirty="0" err="1"/>
              <a:t>GetAwaiter</a:t>
            </a:r>
            <a:r>
              <a:rPr lang="en-GB" dirty="0"/>
              <a:t> method (starting with C# 7</a:t>
            </a:r>
            <a:r>
              <a:rPr lang="en-GB" dirty="0" smtClean="0"/>
              <a:t>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8661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 Method: Awaiting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</a:t>
            </a:r>
            <a:r>
              <a:rPr lang="en-GB" dirty="0" err="1"/>
              <a:t>async</a:t>
            </a:r>
            <a:r>
              <a:rPr lang="en-GB" dirty="0"/>
              <a:t> </a:t>
            </a:r>
            <a:r>
              <a:rPr lang="en-GB" dirty="0" smtClean="0"/>
              <a:t>method</a:t>
            </a:r>
            <a:r>
              <a:rPr lang="en-GB" dirty="0"/>
              <a:t> </a:t>
            </a:r>
            <a:r>
              <a:rPr lang="en-GB" dirty="0" smtClean="0"/>
              <a:t>usually </a:t>
            </a:r>
            <a:r>
              <a:rPr lang="en-GB" b="1" i="1" dirty="0" smtClean="0"/>
              <a:t>includes at least one await expression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You mark the task to await completion (ongoing work) with the </a:t>
            </a:r>
            <a:r>
              <a:rPr lang="en-GB" b="1" dirty="0" smtClean="0">
                <a:hlinkClick r:id="rId3"/>
              </a:rPr>
              <a:t>await operator</a:t>
            </a:r>
            <a:r>
              <a:rPr lang="en-GB" dirty="0" smtClean="0"/>
              <a:t>.</a:t>
            </a:r>
          </a:p>
          <a:p>
            <a:pPr marL="365760" lvl="1" indent="0">
              <a:buNone/>
            </a:pPr>
            <a:r>
              <a:rPr lang="en-GB" sz="28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weather = </a:t>
            </a:r>
            <a:r>
              <a:rPr lang="en-GB" sz="2800" dirty="0">
                <a:solidFill>
                  <a:srgbClr val="0000FF"/>
                </a:solidFill>
                <a:latin typeface="Consolas" panose="020B0609020204030204" pitchFamily="49" charset="0"/>
              </a:rPr>
              <a:t>await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 	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weatherService.GetWeather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2800" dirty="0" err="1">
                <a:solidFill>
                  <a:srgbClr val="000000"/>
                </a:solidFill>
                <a:latin typeface="Consolas" panose="020B0609020204030204" pitchFamily="49" charset="0"/>
              </a:rPr>
              <a:t>zipCode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r>
              <a:rPr lang="en-GB" dirty="0" smtClean="0"/>
              <a:t>It marks the point where the method cannot continue until the awaited operation completes.</a:t>
            </a:r>
          </a:p>
          <a:p>
            <a:r>
              <a:rPr lang="en-GB" dirty="0" smtClean="0"/>
              <a:t>The method is temporarily suspended at this point, and control returns to the method’s caller.</a:t>
            </a:r>
          </a:p>
          <a:p>
            <a:r>
              <a:rPr lang="en-GB" b="1" dirty="0" smtClean="0"/>
              <a:t>Note</a:t>
            </a:r>
            <a:r>
              <a:rPr lang="en-GB" dirty="0" smtClean="0"/>
              <a:t>: await can only be used in an asynchronous method modified by the </a:t>
            </a:r>
            <a:r>
              <a:rPr lang="en-GB" dirty="0" err="1" smtClean="0"/>
              <a:t>async</a:t>
            </a:r>
            <a:r>
              <a:rPr lang="en-GB" dirty="0" smtClean="0"/>
              <a:t> keyword.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491880" y="3284984"/>
            <a:ext cx="1106788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257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happens in an </a:t>
            </a:r>
            <a:r>
              <a:rPr lang="en-GB" dirty="0" err="1" smtClean="0"/>
              <a:t>async</a:t>
            </a:r>
            <a:r>
              <a:rPr lang="en-GB" dirty="0" smtClean="0"/>
              <a:t> method.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1175" y="1628800"/>
            <a:ext cx="5810250" cy="47910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689964" y="6351711"/>
            <a:ext cx="5992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smtClean="0"/>
              <a:t>See more: </a:t>
            </a:r>
            <a:r>
              <a:rPr lang="en-GB" sz="1200" dirty="0">
                <a:hlinkClick r:id="rId4"/>
              </a:rPr>
              <a:t>https://</a:t>
            </a:r>
            <a:r>
              <a:rPr lang="en-GB" sz="1200" dirty="0" smtClean="0">
                <a:hlinkClick r:id="rId4"/>
              </a:rPr>
              <a:t>docs.microsoft.com/en-us/dotnet/csharp/programming-guide/concepts/async/index#BKMK_WhatHappensUnderstandinganAsyncMethod</a:t>
            </a:r>
            <a:r>
              <a:rPr lang="en-GB" sz="1200" dirty="0" smtClean="0"/>
              <a:t> 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338441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13048</TotalTime>
  <Words>1568</Words>
  <Application>Microsoft Office PowerPoint</Application>
  <PresentationFormat>On-screen Show (4:3)</PresentationFormat>
  <Paragraphs>188</Paragraphs>
  <Slides>28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Searching and Filtering Views</vt:lpstr>
      <vt:lpstr>Today’s Lecture</vt:lpstr>
      <vt:lpstr>The Layout and Views</vt:lpstr>
      <vt:lpstr>A Simple Layout</vt:lpstr>
      <vt:lpstr>View Layout</vt:lpstr>
      <vt:lpstr>View Layout</vt:lpstr>
      <vt:lpstr>The _ViewStart File</vt:lpstr>
      <vt:lpstr>Partial Views</vt:lpstr>
      <vt:lpstr>Passing Data to Partial Views</vt:lpstr>
      <vt:lpstr>Adding a Search to a View</vt:lpstr>
      <vt:lpstr>Adding a Search to a View: Step 1 Search Form</vt:lpstr>
      <vt:lpstr>Form Tag Helper</vt:lpstr>
      <vt:lpstr>Adding a Search to a View: Step 2 Controller Action Method</vt:lpstr>
      <vt:lpstr>Adding a Search to a View: Step 2 Controller Action Method</vt:lpstr>
      <vt:lpstr>Lambda Expressions Again </vt:lpstr>
      <vt:lpstr>Lambda Expressions</vt:lpstr>
      <vt:lpstr>Lambda Expressions and Collections</vt:lpstr>
      <vt:lpstr>Lambda Expressions and Collections</vt:lpstr>
      <vt:lpstr>Adding a Search to a View: Step 2 Controller Action Method</vt:lpstr>
      <vt:lpstr>Sending Additional Data to the View</vt:lpstr>
      <vt:lpstr>View Data and View Bag</vt:lpstr>
      <vt:lpstr>Lab Exercise</vt:lpstr>
      <vt:lpstr>Asynchronous Programming</vt:lpstr>
      <vt:lpstr>Asynchronous Programming in C#</vt:lpstr>
      <vt:lpstr>Async Method</vt:lpstr>
      <vt:lpstr>Async Method: Return Type</vt:lpstr>
      <vt:lpstr>Async Method: Awaiting</vt:lpstr>
      <vt:lpstr>What happens in an async method.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1751</cp:revision>
  <cp:lastPrinted>2014-09-29T16:21:25Z</cp:lastPrinted>
  <dcterms:created xsi:type="dcterms:W3CDTF">2013-09-18T07:00:31Z</dcterms:created>
  <dcterms:modified xsi:type="dcterms:W3CDTF">2018-03-15T07:07:28Z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