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2" r:id="rId2"/>
    <p:sldId id="274" r:id="rId3"/>
    <p:sldId id="273" r:id="rId4"/>
    <p:sldId id="275" r:id="rId5"/>
    <p:sldId id="265" r:id="rId6"/>
    <p:sldId id="264" r:id="rId7"/>
    <p:sldId id="271" r:id="rId8"/>
    <p:sldId id="266" r:id="rId9"/>
    <p:sldId id="270" r:id="rId10"/>
    <p:sldId id="267" r:id="rId11"/>
    <p:sldId id="268" r:id="rId12"/>
    <p:sldId id="269" r:id="rId13"/>
    <p:sldId id="257" r:id="rId14"/>
    <p:sldId id="258" r:id="rId15"/>
    <p:sldId id="259" r:id="rId16"/>
    <p:sldId id="260" r:id="rId17"/>
    <p:sldId id="261"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52"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A4729A0F-98EC-4A39-B3D7-C1791F042B62}" type="datetimeFigureOut">
              <a:rPr lang="en-US" smtClean="0"/>
              <a:pPr/>
              <a:t>10/26/2010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772E50-1D86-4304-BF0A-24AC1367459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4729A0F-98EC-4A39-B3D7-C1791F042B62}" type="datetimeFigureOut">
              <a:rPr lang="en-US" smtClean="0"/>
              <a:pPr/>
              <a:t>10/26/2010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772E50-1D86-4304-BF0A-24AC1367459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4729A0F-98EC-4A39-B3D7-C1791F042B62}" type="datetimeFigureOut">
              <a:rPr lang="en-US" smtClean="0"/>
              <a:pPr/>
              <a:t>10/26/2010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772E50-1D86-4304-BF0A-24AC1367459D}"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A4729A0F-98EC-4A39-B3D7-C1791F042B62}" type="datetimeFigureOut">
              <a:rPr lang="en-US" smtClean="0"/>
              <a:pPr/>
              <a:t>10/26/2010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772E50-1D86-4304-BF0A-24AC1367459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A4729A0F-98EC-4A39-B3D7-C1791F042B62}" type="datetimeFigureOut">
              <a:rPr lang="en-US" smtClean="0"/>
              <a:pPr/>
              <a:t>10/26/2010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8772E50-1D86-4304-BF0A-24AC1367459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4729A0F-98EC-4A39-B3D7-C1791F042B62}" type="datetimeFigureOut">
              <a:rPr lang="en-US" smtClean="0"/>
              <a:pPr/>
              <a:t>10/26/2010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8772E50-1D86-4304-BF0A-24AC1367459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729A0F-98EC-4A39-B3D7-C1791F042B62}" type="datetimeFigureOut">
              <a:rPr lang="en-US" smtClean="0"/>
              <a:pPr/>
              <a:t>10/26/2010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8772E50-1D86-4304-BF0A-24AC1367459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4729A0F-98EC-4A39-B3D7-C1791F042B62}" type="datetimeFigureOut">
              <a:rPr lang="en-US" smtClean="0"/>
              <a:pPr/>
              <a:t>10/26/2010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772E50-1D86-4304-BF0A-24AC1367459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4729A0F-98EC-4A39-B3D7-C1791F042B62}" type="datetimeFigureOut">
              <a:rPr lang="en-US" smtClean="0"/>
              <a:pPr/>
              <a:t>10/26/2010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772E50-1D86-4304-BF0A-24AC1367459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4729A0F-98EC-4A39-B3D7-C1791F042B62}" type="datetimeFigureOut">
              <a:rPr lang="en-US" smtClean="0"/>
              <a:pPr/>
              <a:t>10/26/2010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772E50-1D86-4304-BF0A-24AC1367459D}"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4729A0F-98EC-4A39-B3D7-C1791F042B62}" type="datetimeFigureOut">
              <a:rPr lang="en-US" smtClean="0"/>
              <a:pPr/>
              <a:t>10/26/2010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772E50-1D86-4304-BF0A-24AC1367459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729A0F-98EC-4A39-B3D7-C1791F042B62}" type="datetimeFigureOut">
              <a:rPr lang="en-US" smtClean="0"/>
              <a:pPr/>
              <a:t>10/26/2010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772E50-1D86-4304-BF0A-24AC1367459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images.google.co.uk/imgres?imgurl=http://www.cas.usf.edu/anthropology/women/weiner/annette_photo.jpg&amp;imgrefurl=http://www.cas.usf.edu/anthropology/women/weiner/FinalWeiner.htm&amp;h=200&amp;w=320&amp;sz=7&amp;hl=en&amp;start=3&amp;tbnid=oT7bL4qN1NUnSM:&amp;tbnh=74&amp;tbnw=118&amp;prev=/images?q=annette+weiner&amp;ndsp=20&amp;svnum=10&amp;hl=en&amp;lr=&amp;safe=active&amp;sa=N" TargetMode="External"/><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classes.yale.edu/02-03/anth500a/projects/project_sites/00_Busbee/500b_compare.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Number Placeholder 5"/>
          <p:cNvSpPr>
            <a:spLocks noGrp="1"/>
          </p:cNvSpPr>
          <p:nvPr>
            <p:ph type="sldNum" sz="quarter" idx="12"/>
          </p:nvPr>
        </p:nvSpPr>
        <p:spPr>
          <a:noFill/>
        </p:spPr>
        <p:txBody>
          <a:bodyPr/>
          <a:lstStyle/>
          <a:p>
            <a:fld id="{4A1AD700-56E8-4203-9F2C-E52F66964DED}" type="slidenum">
              <a:rPr lang="en-US" smtClean="0"/>
              <a:pPr/>
              <a:t>1</a:t>
            </a:fld>
            <a:endParaRPr lang="en-US" smtClean="0"/>
          </a:p>
        </p:txBody>
      </p:sp>
      <p:sp>
        <p:nvSpPr>
          <p:cNvPr id="23555" name="Text Box 11"/>
          <p:cNvSpPr txBox="1">
            <a:spLocks noChangeArrowheads="1"/>
          </p:cNvSpPr>
          <p:nvPr/>
        </p:nvSpPr>
        <p:spPr bwMode="auto">
          <a:xfrm>
            <a:off x="250825" y="1916113"/>
            <a:ext cx="3816350" cy="3925887"/>
          </a:xfrm>
          <a:prstGeom prst="rect">
            <a:avLst/>
          </a:prstGeom>
          <a:noFill/>
          <a:ln w="9525">
            <a:noFill/>
            <a:miter lim="800000"/>
            <a:headEnd/>
            <a:tailEnd/>
          </a:ln>
        </p:spPr>
        <p:txBody>
          <a:bodyPr>
            <a:spAutoFit/>
          </a:bodyPr>
          <a:lstStyle/>
          <a:p>
            <a:pPr>
              <a:spcBef>
                <a:spcPct val="50000"/>
              </a:spcBef>
            </a:pPr>
            <a:r>
              <a:rPr lang="en-GB" sz="2400" dirty="0"/>
              <a:t>Fieldwork as a methodological paradigm was the brainchild of </a:t>
            </a:r>
            <a:r>
              <a:rPr lang="en-GB" sz="2400" dirty="0" err="1"/>
              <a:t>Bronislaw</a:t>
            </a:r>
            <a:r>
              <a:rPr lang="en-GB" sz="2400" dirty="0"/>
              <a:t> Malinowski who studied in the Trobriand Islands, Papua New Guinea at the outbreak of WW1</a:t>
            </a:r>
          </a:p>
          <a:p>
            <a:pPr>
              <a:spcBef>
                <a:spcPct val="50000"/>
              </a:spcBef>
            </a:pPr>
            <a:r>
              <a:rPr lang="en-GB" sz="2400" dirty="0"/>
              <a:t>-&gt; influenced by Frazer’s </a:t>
            </a:r>
            <a:r>
              <a:rPr lang="en-GB" sz="2400" i="1" dirty="0"/>
              <a:t>The Golden Bough</a:t>
            </a:r>
            <a:endParaRPr lang="en-US" sz="2400" dirty="0"/>
          </a:p>
        </p:txBody>
      </p:sp>
      <p:pic>
        <p:nvPicPr>
          <p:cNvPr id="23556" name="Picture 12" descr="untitled2"/>
          <p:cNvPicPr>
            <a:picLocks noChangeAspect="1" noChangeArrowheads="1"/>
          </p:cNvPicPr>
          <p:nvPr/>
        </p:nvPicPr>
        <p:blipFill>
          <a:blip r:embed="rId2" cstate="print"/>
          <a:srcRect/>
          <a:stretch>
            <a:fillRect/>
          </a:stretch>
        </p:blipFill>
        <p:spPr bwMode="auto">
          <a:xfrm>
            <a:off x="4427538" y="1955800"/>
            <a:ext cx="4248150" cy="3836988"/>
          </a:xfrm>
          <a:prstGeom prst="rect">
            <a:avLst/>
          </a:prstGeom>
          <a:noFill/>
          <a:ln w="9525">
            <a:noFill/>
            <a:miter lim="800000"/>
            <a:headEnd/>
            <a:tailEnd/>
          </a:ln>
        </p:spPr>
      </p:pic>
      <p:sp>
        <p:nvSpPr>
          <p:cNvPr id="8"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US"/>
          </a:p>
        </p:txBody>
      </p:sp>
      <p:sp>
        <p:nvSpPr>
          <p:cNvPr id="9" name="Text Box 3"/>
          <p:cNvSpPr txBox="1">
            <a:spLocks noChangeArrowheads="1"/>
          </p:cNvSpPr>
          <p:nvPr/>
        </p:nvSpPr>
        <p:spPr bwMode="auto">
          <a:xfrm>
            <a:off x="395288" y="404813"/>
            <a:ext cx="6408960" cy="584775"/>
          </a:xfrm>
          <a:prstGeom prst="rect">
            <a:avLst/>
          </a:prstGeom>
          <a:noFill/>
          <a:ln w="9525">
            <a:noFill/>
            <a:miter lim="800000"/>
            <a:headEnd/>
            <a:tailEnd/>
          </a:ln>
        </p:spPr>
        <p:txBody>
          <a:bodyPr wrap="square">
            <a:spAutoFit/>
          </a:bodyPr>
          <a:lstStyle/>
          <a:p>
            <a:pPr>
              <a:spcBef>
                <a:spcPct val="50000"/>
              </a:spcBef>
            </a:pPr>
            <a:r>
              <a:rPr lang="en-GB" sz="3200" b="1" dirty="0" smtClean="0">
                <a:solidFill>
                  <a:schemeClr val="bg1"/>
                </a:solidFill>
                <a:latin typeface="Tahoma" pitchFamily="34" charset="0"/>
              </a:rPr>
              <a:t>Anthropological fieldwork</a:t>
            </a:r>
            <a:endParaRPr lang="en-US" sz="3200" b="1" dirty="0">
              <a:solidFill>
                <a:schemeClr val="bg1"/>
              </a:solidFill>
              <a:latin typeface="Tahoma"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Number Placeholder 5"/>
          <p:cNvSpPr>
            <a:spLocks noGrp="1"/>
          </p:cNvSpPr>
          <p:nvPr>
            <p:ph type="sldNum" sz="quarter" idx="12"/>
          </p:nvPr>
        </p:nvSpPr>
        <p:spPr>
          <a:noFill/>
        </p:spPr>
        <p:txBody>
          <a:bodyPr/>
          <a:lstStyle/>
          <a:p>
            <a:fld id="{AB26C562-011A-4DCB-BD65-ABBB2F5FE6FD}" type="slidenum">
              <a:rPr lang="en-US" smtClean="0"/>
              <a:pPr/>
              <a:t>2</a:t>
            </a:fld>
            <a:endParaRPr lang="en-US" smtClean="0"/>
          </a:p>
        </p:txBody>
      </p:sp>
      <p:sp>
        <p:nvSpPr>
          <p:cNvPr id="25603" name="Rectangle 4"/>
          <p:cNvSpPr>
            <a:spLocks noChangeArrowheads="1"/>
          </p:cNvSpPr>
          <p:nvPr/>
        </p:nvSpPr>
        <p:spPr bwMode="auto">
          <a:xfrm>
            <a:off x="611188" y="1814513"/>
            <a:ext cx="7848600" cy="2838450"/>
          </a:xfrm>
          <a:prstGeom prst="rect">
            <a:avLst/>
          </a:prstGeom>
          <a:noFill/>
          <a:ln w="9525">
            <a:noFill/>
            <a:miter lim="800000"/>
            <a:headEnd/>
            <a:tailEnd/>
          </a:ln>
        </p:spPr>
        <p:txBody>
          <a:bodyPr>
            <a:spAutoFit/>
          </a:bodyPr>
          <a:lstStyle/>
          <a:p>
            <a:r>
              <a:rPr lang="en-US" b="1" i="1"/>
              <a:t>“This goal [of fieldwork] is, briefly, to grasp the native’s point of view, his relation to life, to realise his vision of his world. We have to study man, and we must study what concerns him most intimately, that is, the hold which life has on him. In each culture, the values are slightly different; people aspire after different aims, follow different impulses, yearn after a different form of happiness. In each culture, we find different institutions in which man pursues his life-interest, different customs by which he satisfies his aspirations, different codes of law and morality which reward his virtues or punish his defections.” </a:t>
            </a:r>
            <a:endParaRPr lang="en-US"/>
          </a:p>
          <a:p>
            <a:pPr algn="r"/>
            <a:r>
              <a:rPr lang="en-US"/>
              <a:t>(Malinowski, B. 1922. </a:t>
            </a:r>
            <a:r>
              <a:rPr lang="en-US" i="1"/>
              <a:t>Argonauts of the Western Pacific</a:t>
            </a:r>
            <a:r>
              <a:rPr lang="en-US"/>
              <a:t>. Routledge)</a:t>
            </a:r>
          </a:p>
        </p:txBody>
      </p:sp>
      <p:sp>
        <p:nvSpPr>
          <p:cNvPr id="25604" name="Text Box 6"/>
          <p:cNvSpPr txBox="1">
            <a:spLocks noChangeArrowheads="1"/>
          </p:cNvSpPr>
          <p:nvPr/>
        </p:nvSpPr>
        <p:spPr bwMode="auto">
          <a:xfrm>
            <a:off x="179388" y="5084763"/>
            <a:ext cx="8964612" cy="784830"/>
          </a:xfrm>
          <a:prstGeom prst="rect">
            <a:avLst/>
          </a:prstGeom>
          <a:noFill/>
          <a:ln w="9525">
            <a:noFill/>
            <a:miter lim="800000"/>
            <a:headEnd/>
            <a:tailEnd/>
          </a:ln>
        </p:spPr>
        <p:txBody>
          <a:bodyPr>
            <a:spAutoFit/>
          </a:bodyPr>
          <a:lstStyle/>
          <a:p>
            <a:pPr>
              <a:spcBef>
                <a:spcPct val="50000"/>
              </a:spcBef>
              <a:buFontTx/>
              <a:buChar char="•"/>
            </a:pPr>
            <a:r>
              <a:rPr lang="en-GB" dirty="0"/>
              <a:t> But how do anthropologists go about conducting fieldwork? </a:t>
            </a:r>
          </a:p>
          <a:p>
            <a:pPr>
              <a:spcBef>
                <a:spcPct val="50000"/>
              </a:spcBef>
              <a:buFontTx/>
              <a:buChar char="•"/>
            </a:pPr>
            <a:r>
              <a:rPr lang="en-GB" dirty="0"/>
              <a:t> How do we ‘grasp the native’s point of view’ or ‘the </a:t>
            </a:r>
            <a:r>
              <a:rPr lang="en-GB" dirty="0" err="1"/>
              <a:t>imponderabilia</a:t>
            </a:r>
            <a:r>
              <a:rPr lang="en-GB" dirty="0"/>
              <a:t> of everyday life’? </a:t>
            </a:r>
          </a:p>
        </p:txBody>
      </p:sp>
      <p:sp>
        <p:nvSpPr>
          <p:cNvPr id="25605" name="Rectangle 7"/>
          <p:cNvSpPr>
            <a:spLocks noChangeArrowheads="1"/>
          </p:cNvSpPr>
          <p:nvPr/>
        </p:nvSpPr>
        <p:spPr bwMode="auto">
          <a:xfrm>
            <a:off x="0" y="0"/>
            <a:ext cx="9144000" cy="1295400"/>
          </a:xfrm>
          <a:prstGeom prst="rect">
            <a:avLst/>
          </a:prstGeom>
          <a:solidFill>
            <a:schemeClr val="tx1"/>
          </a:solidFill>
          <a:ln w="9525">
            <a:noFill/>
            <a:miter lim="800000"/>
            <a:headEnd/>
            <a:tailEnd/>
          </a:ln>
        </p:spPr>
        <p:txBody>
          <a:bodyPr wrap="none" anchor="ctr"/>
          <a:lstStyle/>
          <a:p>
            <a:endParaRPr lang="en-US"/>
          </a:p>
        </p:txBody>
      </p:sp>
      <p:sp>
        <p:nvSpPr>
          <p:cNvPr id="25606" name="Rectangle 10"/>
          <p:cNvSpPr>
            <a:spLocks noChangeArrowheads="1"/>
          </p:cNvSpPr>
          <p:nvPr/>
        </p:nvSpPr>
        <p:spPr bwMode="auto">
          <a:xfrm>
            <a:off x="357188" y="428625"/>
            <a:ext cx="3633787" cy="400050"/>
          </a:xfrm>
          <a:prstGeom prst="rect">
            <a:avLst/>
          </a:prstGeom>
          <a:noFill/>
          <a:ln w="9525">
            <a:noFill/>
            <a:miter lim="800000"/>
            <a:headEnd/>
            <a:tailEnd/>
          </a:ln>
        </p:spPr>
        <p:txBody>
          <a:bodyPr wrap="none" anchor="ctr">
            <a:spAutoFit/>
          </a:bodyPr>
          <a:lstStyle/>
          <a:p>
            <a:r>
              <a:rPr lang="en-GB" sz="2000" b="1">
                <a:solidFill>
                  <a:schemeClr val="bg1"/>
                </a:solidFill>
                <a:latin typeface="Tahoma" pitchFamily="34" charset="0"/>
                <a:ea typeface="Times New Roman" pitchFamily="18" charset="0"/>
                <a:cs typeface="Tahoma" pitchFamily="34" charset="0"/>
              </a:rPr>
              <a:t>Anthropological ancestors:</a:t>
            </a:r>
            <a:endParaRPr lang="en-US">
              <a:ea typeface="Times New Roman" pitchFamily="18" charset="0"/>
              <a:cs typeface="Tahoma"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Number Placeholder 3"/>
          <p:cNvSpPr>
            <a:spLocks noGrp="1"/>
          </p:cNvSpPr>
          <p:nvPr>
            <p:ph type="sldNum" sz="quarter" idx="12"/>
          </p:nvPr>
        </p:nvSpPr>
        <p:spPr>
          <a:noFill/>
        </p:spPr>
        <p:txBody>
          <a:bodyPr/>
          <a:lstStyle/>
          <a:p>
            <a:fld id="{37CDE168-B4A3-4C80-922E-23E7D40FDF96}" type="slidenum">
              <a:rPr lang="en-US" smtClean="0"/>
              <a:pPr/>
              <a:t>3</a:t>
            </a:fld>
            <a:endParaRPr lang="en-US" smtClean="0"/>
          </a:p>
        </p:txBody>
      </p:sp>
      <p:pic>
        <p:nvPicPr>
          <p:cNvPr id="24579" name="Picture 2" descr="An anth in the field"/>
          <p:cNvPicPr>
            <a:picLocks noChangeAspect="1" noChangeArrowheads="1"/>
          </p:cNvPicPr>
          <p:nvPr/>
        </p:nvPicPr>
        <p:blipFill>
          <a:blip r:embed="rId2" cstate="print"/>
          <a:srcRect/>
          <a:stretch>
            <a:fillRect/>
          </a:stretch>
        </p:blipFill>
        <p:spPr bwMode="auto">
          <a:xfrm>
            <a:off x="3357563" y="1988840"/>
            <a:ext cx="5786437" cy="4411662"/>
          </a:xfrm>
          <a:prstGeom prst="rect">
            <a:avLst/>
          </a:prstGeom>
          <a:noFill/>
          <a:ln w="9525">
            <a:noFill/>
            <a:miter lim="800000"/>
            <a:headEnd/>
            <a:tailEnd/>
          </a:ln>
        </p:spPr>
      </p:pic>
      <p:sp>
        <p:nvSpPr>
          <p:cNvPr id="6"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US"/>
          </a:p>
        </p:txBody>
      </p:sp>
      <p:sp>
        <p:nvSpPr>
          <p:cNvPr id="7" name="Text Box 3"/>
          <p:cNvSpPr txBox="1">
            <a:spLocks noChangeArrowheads="1"/>
          </p:cNvSpPr>
          <p:nvPr/>
        </p:nvSpPr>
        <p:spPr bwMode="auto">
          <a:xfrm>
            <a:off x="395288" y="404813"/>
            <a:ext cx="6408960" cy="584775"/>
          </a:xfrm>
          <a:prstGeom prst="rect">
            <a:avLst/>
          </a:prstGeom>
          <a:noFill/>
          <a:ln w="9525">
            <a:noFill/>
            <a:miter lim="800000"/>
            <a:headEnd/>
            <a:tailEnd/>
          </a:ln>
        </p:spPr>
        <p:txBody>
          <a:bodyPr wrap="square">
            <a:spAutoFit/>
          </a:bodyPr>
          <a:lstStyle/>
          <a:p>
            <a:pPr>
              <a:spcBef>
                <a:spcPct val="50000"/>
              </a:spcBef>
            </a:pPr>
            <a:r>
              <a:rPr lang="en-GB" sz="3200" b="1" dirty="0" smtClean="0">
                <a:solidFill>
                  <a:schemeClr val="bg1"/>
                </a:solidFill>
                <a:latin typeface="Tahoma" pitchFamily="34" charset="0"/>
              </a:rPr>
              <a:t>Anthropological fieldwork</a:t>
            </a:r>
            <a:endParaRPr lang="en-US" sz="3200" b="1" dirty="0">
              <a:solidFill>
                <a:schemeClr val="bg1"/>
              </a:solidFill>
              <a:latin typeface="Tahoma" pitchFamily="34" charset="0"/>
            </a:endParaRPr>
          </a:p>
        </p:txBody>
      </p:sp>
      <p:sp>
        <p:nvSpPr>
          <p:cNvPr id="8" name="Rectangle 7"/>
          <p:cNvSpPr/>
          <p:nvPr/>
        </p:nvSpPr>
        <p:spPr>
          <a:xfrm>
            <a:off x="179512" y="1988840"/>
            <a:ext cx="3059832" cy="4247317"/>
          </a:xfrm>
          <a:prstGeom prst="rect">
            <a:avLst/>
          </a:prstGeom>
        </p:spPr>
        <p:txBody>
          <a:bodyPr wrap="square">
            <a:spAutoFit/>
          </a:bodyPr>
          <a:lstStyle/>
          <a:p>
            <a:r>
              <a:rPr lang="en-US" b="1" i="1" dirty="0"/>
              <a:t>“The ability of anthropologists to get us to take what they say seriously has less to do with either a factual look or an air of conceptual elegance than it has with their capacity to convince us that what they say is a result of their having actually penetrated (or, if you prefer, been penetrated by) another form of life, of having, one way or another, truly been there.”</a:t>
            </a:r>
            <a:r>
              <a:rPr lang="en-US" dirty="0"/>
              <a:t> </a:t>
            </a:r>
            <a:endParaRPr lang="en-US" dirty="0" smtClean="0"/>
          </a:p>
          <a:p>
            <a:r>
              <a:rPr lang="en-US" dirty="0" smtClean="0"/>
              <a:t>(</a:t>
            </a:r>
            <a:r>
              <a:rPr lang="en-US" dirty="0" err="1"/>
              <a:t>Geertz</a:t>
            </a:r>
            <a:r>
              <a:rPr lang="en-US" dirty="0"/>
              <a:t>, 1990: 3 – 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79512" y="1772816"/>
            <a:ext cx="8208912" cy="5047536"/>
          </a:xfrm>
          <a:prstGeom prst="rect">
            <a:avLst/>
          </a:prstGeom>
          <a:noFill/>
        </p:spPr>
        <p:txBody>
          <a:bodyPr wrap="square" rtlCol="0">
            <a:spAutoFit/>
          </a:bodyPr>
          <a:lstStyle/>
          <a:p>
            <a:r>
              <a:rPr lang="en-GB" sz="1400" dirty="0"/>
              <a:t>“</a:t>
            </a:r>
            <a:r>
              <a:rPr lang="en-GB" sz="1400" i="1" dirty="0"/>
              <a:t>I</a:t>
            </a:r>
            <a:r>
              <a:rPr lang="en-GB" sz="1400" dirty="0"/>
              <a:t> [Evans-Pritchard]: Who are you?</a:t>
            </a:r>
            <a:endParaRPr lang="en-US" sz="1400" dirty="0"/>
          </a:p>
          <a:p>
            <a:r>
              <a:rPr lang="en-GB" sz="1400" i="1" dirty="0" err="1"/>
              <a:t>Cuol</a:t>
            </a:r>
            <a:r>
              <a:rPr lang="en-GB" sz="1400" dirty="0"/>
              <a:t>: A man.</a:t>
            </a:r>
            <a:endParaRPr lang="en-US" sz="1400" dirty="0"/>
          </a:p>
          <a:p>
            <a:r>
              <a:rPr lang="en-GB" sz="1400" i="1" dirty="0"/>
              <a:t>I</a:t>
            </a:r>
            <a:r>
              <a:rPr lang="en-GB" sz="1400" dirty="0"/>
              <a:t>: What is your name?</a:t>
            </a:r>
            <a:endParaRPr lang="en-US" sz="1400" dirty="0"/>
          </a:p>
          <a:p>
            <a:r>
              <a:rPr lang="en-GB" sz="1400" i="1" dirty="0" err="1"/>
              <a:t>Cuol</a:t>
            </a:r>
            <a:r>
              <a:rPr lang="en-GB" sz="1400" dirty="0"/>
              <a:t>: Do you want to know my </a:t>
            </a:r>
            <a:r>
              <a:rPr lang="en-GB" sz="1400" i="1" dirty="0"/>
              <a:t>name</a:t>
            </a:r>
            <a:r>
              <a:rPr lang="en-GB" sz="1400" dirty="0"/>
              <a:t>?</a:t>
            </a:r>
            <a:endParaRPr lang="en-US" sz="1400" dirty="0"/>
          </a:p>
          <a:p>
            <a:r>
              <a:rPr lang="en-GB" sz="1400" i="1" dirty="0"/>
              <a:t>I</a:t>
            </a:r>
            <a:r>
              <a:rPr lang="en-GB" sz="1400" dirty="0"/>
              <a:t>: Yes</a:t>
            </a:r>
            <a:endParaRPr lang="en-US" sz="1400" dirty="0"/>
          </a:p>
          <a:p>
            <a:r>
              <a:rPr lang="en-GB" sz="1400" i="1" dirty="0" err="1"/>
              <a:t>Cuol</a:t>
            </a:r>
            <a:r>
              <a:rPr lang="en-GB" sz="1400" dirty="0"/>
              <a:t>: You want to know </a:t>
            </a:r>
            <a:r>
              <a:rPr lang="en-GB" sz="1400" i="1" dirty="0"/>
              <a:t>my</a:t>
            </a:r>
            <a:r>
              <a:rPr lang="en-GB" sz="1400" dirty="0"/>
              <a:t> name?</a:t>
            </a:r>
            <a:endParaRPr lang="en-US" sz="1400" dirty="0"/>
          </a:p>
          <a:p>
            <a:r>
              <a:rPr lang="en-GB" sz="1400" i="1" dirty="0"/>
              <a:t>I</a:t>
            </a:r>
            <a:r>
              <a:rPr lang="en-GB" sz="1400" dirty="0"/>
              <a:t>: Yes, you have come to visit me in my tent and I would like to know who you are.</a:t>
            </a:r>
            <a:endParaRPr lang="en-US" sz="1400" dirty="0"/>
          </a:p>
          <a:p>
            <a:r>
              <a:rPr lang="en-GB" sz="1400" i="1" dirty="0" err="1"/>
              <a:t>Cuol</a:t>
            </a:r>
            <a:r>
              <a:rPr lang="en-GB" sz="1400" dirty="0"/>
              <a:t>: All right. I am </a:t>
            </a:r>
            <a:r>
              <a:rPr lang="en-GB" sz="1400" dirty="0" err="1"/>
              <a:t>Cuol</a:t>
            </a:r>
            <a:r>
              <a:rPr lang="en-GB" sz="1400" dirty="0"/>
              <a:t>. What is your name?</a:t>
            </a:r>
            <a:endParaRPr lang="en-US" sz="1400" dirty="0"/>
          </a:p>
          <a:p>
            <a:r>
              <a:rPr lang="en-GB" sz="1400" i="1" dirty="0"/>
              <a:t>I</a:t>
            </a:r>
            <a:r>
              <a:rPr lang="en-GB" sz="1400" dirty="0"/>
              <a:t>: My name is Pritchard.</a:t>
            </a:r>
            <a:endParaRPr lang="en-US" sz="1400" dirty="0"/>
          </a:p>
          <a:p>
            <a:r>
              <a:rPr lang="en-GB" sz="1400" i="1" dirty="0" err="1"/>
              <a:t>Cuol</a:t>
            </a:r>
            <a:r>
              <a:rPr lang="en-GB" sz="1400" dirty="0"/>
              <a:t>: What is your father’s name?</a:t>
            </a:r>
            <a:endParaRPr lang="en-US" sz="1400" dirty="0"/>
          </a:p>
          <a:p>
            <a:r>
              <a:rPr lang="en-GB" sz="1400" i="1" dirty="0"/>
              <a:t>I</a:t>
            </a:r>
            <a:r>
              <a:rPr lang="en-GB" sz="1400" dirty="0"/>
              <a:t>: My father’s name is also Pritchard.</a:t>
            </a:r>
            <a:endParaRPr lang="en-US" sz="1400" dirty="0"/>
          </a:p>
          <a:p>
            <a:r>
              <a:rPr lang="en-GB" sz="1400" i="1" dirty="0" err="1"/>
              <a:t>Cuol</a:t>
            </a:r>
            <a:r>
              <a:rPr lang="en-GB" sz="1400" dirty="0"/>
              <a:t>: No, that cannot be true. You cannot have the same name as your father.</a:t>
            </a:r>
            <a:endParaRPr lang="en-US" sz="1400" dirty="0"/>
          </a:p>
          <a:p>
            <a:r>
              <a:rPr lang="en-GB" sz="1400" i="1" dirty="0"/>
              <a:t>I</a:t>
            </a:r>
            <a:r>
              <a:rPr lang="en-GB" sz="1400" dirty="0"/>
              <a:t>: It is the name of my lineage. What is the name of your lineage?</a:t>
            </a:r>
            <a:endParaRPr lang="en-US" sz="1400" dirty="0"/>
          </a:p>
          <a:p>
            <a:r>
              <a:rPr lang="en-GB" sz="1400" i="1" dirty="0" err="1"/>
              <a:t>Cuol</a:t>
            </a:r>
            <a:r>
              <a:rPr lang="en-GB" sz="1400" dirty="0"/>
              <a:t>: Do you want to know the name of my lineage?</a:t>
            </a:r>
            <a:endParaRPr lang="en-US" sz="1400" dirty="0"/>
          </a:p>
          <a:p>
            <a:r>
              <a:rPr lang="en-GB" sz="1400" i="1" dirty="0"/>
              <a:t>I</a:t>
            </a:r>
            <a:r>
              <a:rPr lang="en-GB" sz="1400" dirty="0"/>
              <a:t>: Yes.</a:t>
            </a:r>
            <a:endParaRPr lang="en-US" sz="1400" dirty="0"/>
          </a:p>
          <a:p>
            <a:r>
              <a:rPr lang="en-GB" sz="1400" i="1" dirty="0" err="1"/>
              <a:t>Cuol</a:t>
            </a:r>
            <a:r>
              <a:rPr lang="en-GB" sz="1400" dirty="0"/>
              <a:t>: What will you do with it if I tell you? Will you take it to your country?</a:t>
            </a:r>
            <a:endParaRPr lang="en-US" sz="1400" dirty="0"/>
          </a:p>
          <a:p>
            <a:r>
              <a:rPr lang="en-GB" sz="1400" i="1" dirty="0"/>
              <a:t>I</a:t>
            </a:r>
            <a:r>
              <a:rPr lang="en-GB" sz="1400" dirty="0"/>
              <a:t>: I don’t want to do anything with it. I just want to know it since I am living at your camp.</a:t>
            </a:r>
            <a:endParaRPr lang="en-US" sz="1400" dirty="0"/>
          </a:p>
          <a:p>
            <a:r>
              <a:rPr lang="en-GB" sz="1400" i="1" dirty="0" err="1"/>
              <a:t>Cuol</a:t>
            </a:r>
            <a:r>
              <a:rPr lang="en-GB" sz="1400" dirty="0"/>
              <a:t>: Oh well, we are Lou.</a:t>
            </a:r>
            <a:endParaRPr lang="en-US" sz="1400" dirty="0"/>
          </a:p>
          <a:p>
            <a:r>
              <a:rPr lang="en-GB" sz="1400" i="1" dirty="0"/>
              <a:t>I</a:t>
            </a:r>
            <a:r>
              <a:rPr lang="en-GB" sz="1400" dirty="0"/>
              <a:t>: I did not ask you the name of your tribe. I know that. I am asking you the name of your lineage.</a:t>
            </a:r>
            <a:endParaRPr lang="en-US" sz="1400" dirty="0"/>
          </a:p>
          <a:p>
            <a:r>
              <a:rPr lang="en-GB" sz="1400" i="1" dirty="0" err="1"/>
              <a:t>Cuol</a:t>
            </a:r>
            <a:r>
              <a:rPr lang="en-GB" sz="1400" dirty="0"/>
              <a:t>: Why do you want to know the name of my lineage?</a:t>
            </a:r>
            <a:endParaRPr lang="en-US" sz="1400" dirty="0"/>
          </a:p>
          <a:p>
            <a:r>
              <a:rPr lang="en-GB" sz="1400" i="1" dirty="0"/>
              <a:t>I</a:t>
            </a:r>
            <a:r>
              <a:rPr lang="en-GB" sz="1400" dirty="0"/>
              <a:t>: I don’t want to know it.</a:t>
            </a:r>
            <a:endParaRPr lang="en-US" sz="1400" dirty="0"/>
          </a:p>
          <a:p>
            <a:r>
              <a:rPr lang="en-GB" sz="1400" i="1" dirty="0" err="1"/>
              <a:t>Cuol</a:t>
            </a:r>
            <a:r>
              <a:rPr lang="en-GB" sz="1400" dirty="0"/>
              <a:t>: Then why do you ask me for it? Give me some tobacco.”</a:t>
            </a:r>
            <a:endParaRPr lang="en-US" sz="1400" dirty="0"/>
          </a:p>
          <a:p>
            <a:pPr algn="r"/>
            <a:r>
              <a:rPr lang="en-GB" sz="1400" dirty="0" smtClean="0"/>
              <a:t>(Evans-Pritchard1940</a:t>
            </a:r>
            <a:r>
              <a:rPr lang="en-GB" sz="1400" dirty="0"/>
              <a:t>: 12 – 13)</a:t>
            </a:r>
            <a:endParaRPr lang="en-US" sz="1400" dirty="0"/>
          </a:p>
        </p:txBody>
      </p:sp>
      <p:sp>
        <p:nvSpPr>
          <p:cNvPr id="5"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US"/>
          </a:p>
        </p:txBody>
      </p:sp>
      <p:sp>
        <p:nvSpPr>
          <p:cNvPr id="6" name="Text Box 3"/>
          <p:cNvSpPr txBox="1">
            <a:spLocks noChangeArrowheads="1"/>
          </p:cNvSpPr>
          <p:nvPr/>
        </p:nvSpPr>
        <p:spPr bwMode="auto">
          <a:xfrm>
            <a:off x="395288" y="404813"/>
            <a:ext cx="6408960" cy="584775"/>
          </a:xfrm>
          <a:prstGeom prst="rect">
            <a:avLst/>
          </a:prstGeom>
          <a:noFill/>
          <a:ln w="9525">
            <a:noFill/>
            <a:miter lim="800000"/>
            <a:headEnd/>
            <a:tailEnd/>
          </a:ln>
        </p:spPr>
        <p:txBody>
          <a:bodyPr wrap="square">
            <a:spAutoFit/>
          </a:bodyPr>
          <a:lstStyle/>
          <a:p>
            <a:pPr>
              <a:spcBef>
                <a:spcPct val="50000"/>
              </a:spcBef>
            </a:pPr>
            <a:r>
              <a:rPr lang="en-GB" sz="3200" b="1" dirty="0" smtClean="0">
                <a:solidFill>
                  <a:schemeClr val="bg1"/>
                </a:solidFill>
                <a:latin typeface="Tahoma" pitchFamily="34" charset="0"/>
              </a:rPr>
              <a:t>Anthropological fieldwork</a:t>
            </a:r>
            <a:endParaRPr lang="en-US" sz="3200" b="1" dirty="0">
              <a:solidFill>
                <a:schemeClr val="bg1"/>
              </a:solidFill>
              <a:latin typeface="Tahoma" pitchFamily="34" charset="0"/>
            </a:endParaRPr>
          </a:p>
        </p:txBody>
      </p:sp>
      <p:pic>
        <p:nvPicPr>
          <p:cNvPr id="1026" name="Picture 2" descr="http://upload.wikimedia.org/wikipedia/en/b/b5/Evans_Pritchard_(1902%E2%80%931973)_in_Sudan.jpg"/>
          <p:cNvPicPr>
            <a:picLocks noChangeAspect="1" noChangeArrowheads="1"/>
          </p:cNvPicPr>
          <p:nvPr/>
        </p:nvPicPr>
        <p:blipFill>
          <a:blip r:embed="rId2" cstate="print"/>
          <a:srcRect/>
          <a:stretch>
            <a:fillRect/>
          </a:stretch>
        </p:blipFill>
        <p:spPr bwMode="auto">
          <a:xfrm>
            <a:off x="6372200" y="1484784"/>
            <a:ext cx="2824178" cy="3744416"/>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6" name="Rectangle 8"/>
          <p:cNvSpPr>
            <a:spLocks noChangeArrowheads="1"/>
          </p:cNvSpPr>
          <p:nvPr/>
        </p:nvSpPr>
        <p:spPr bwMode="auto">
          <a:xfrm>
            <a:off x="539750" y="1844675"/>
            <a:ext cx="7848600" cy="457200"/>
          </a:xfrm>
          <a:prstGeom prst="rect">
            <a:avLst/>
          </a:prstGeom>
          <a:noFill/>
          <a:ln w="9525">
            <a:noFill/>
            <a:miter lim="800000"/>
            <a:headEnd/>
            <a:tailEnd/>
          </a:ln>
          <a:effectLst/>
        </p:spPr>
        <p:txBody>
          <a:bodyPr>
            <a:spAutoFit/>
          </a:bodyPr>
          <a:lstStyle/>
          <a:p>
            <a:r>
              <a:rPr lang="en-GB" sz="2400" b="1">
                <a:solidFill>
                  <a:srgbClr val="000000"/>
                </a:solidFill>
              </a:rPr>
              <a:t>Anthropology = anthropos + logos = ‘study of men’</a:t>
            </a:r>
            <a:endParaRPr lang="en-US" sz="2400" b="1">
              <a:solidFill>
                <a:srgbClr val="000000"/>
              </a:solidFill>
            </a:endParaRPr>
          </a:p>
        </p:txBody>
      </p:sp>
      <p:sp>
        <p:nvSpPr>
          <p:cNvPr id="27665" name="Rectangle 17"/>
          <p:cNvSpPr>
            <a:spLocks noChangeArrowheads="1"/>
          </p:cNvSpPr>
          <p:nvPr/>
        </p:nvSpPr>
        <p:spPr bwMode="auto">
          <a:xfrm>
            <a:off x="827088" y="3573463"/>
            <a:ext cx="4176712" cy="1006475"/>
          </a:xfrm>
          <a:prstGeom prst="rect">
            <a:avLst/>
          </a:prstGeom>
          <a:noFill/>
          <a:ln w="9525">
            <a:noFill/>
            <a:miter lim="800000"/>
            <a:headEnd/>
            <a:tailEnd/>
          </a:ln>
          <a:effectLst/>
        </p:spPr>
        <p:txBody>
          <a:bodyPr anchor="ctr">
            <a:spAutoFit/>
          </a:bodyPr>
          <a:lstStyle/>
          <a:p>
            <a:r>
              <a:rPr lang="en-GB" sz="2000" b="1">
                <a:latin typeface="Tahoma" pitchFamily="34" charset="0"/>
              </a:rPr>
              <a:t>“Anthropology is the study of Man, embracing women.”</a:t>
            </a:r>
            <a:r>
              <a:rPr lang="en-GB" sz="2000"/>
              <a:t> </a:t>
            </a:r>
          </a:p>
          <a:p>
            <a:pPr algn="r"/>
            <a:r>
              <a:rPr lang="en-GB" sz="2000"/>
              <a:t>(Malinowski???)</a:t>
            </a:r>
          </a:p>
        </p:txBody>
      </p:sp>
      <p:pic>
        <p:nvPicPr>
          <p:cNvPr id="27666" name="Picture 18" descr="rodin_kiss3"/>
          <p:cNvPicPr>
            <a:picLocks noChangeAspect="1" noChangeArrowheads="1"/>
          </p:cNvPicPr>
          <p:nvPr/>
        </p:nvPicPr>
        <p:blipFill>
          <a:blip r:embed="rId2" cstate="print"/>
          <a:srcRect/>
          <a:stretch>
            <a:fillRect/>
          </a:stretch>
        </p:blipFill>
        <p:spPr bwMode="auto">
          <a:xfrm>
            <a:off x="5292725" y="2492375"/>
            <a:ext cx="2855913" cy="4068763"/>
          </a:xfrm>
          <a:prstGeom prst="rect">
            <a:avLst/>
          </a:prstGeom>
          <a:noFill/>
        </p:spPr>
      </p:pic>
      <p:sp>
        <p:nvSpPr>
          <p:cNvPr id="27667" name="Rectangle 19"/>
          <p:cNvSpPr>
            <a:spLocks noChangeArrowheads="1"/>
          </p:cNvSpPr>
          <p:nvPr/>
        </p:nvSpPr>
        <p:spPr bwMode="auto">
          <a:xfrm>
            <a:off x="468313" y="5595938"/>
            <a:ext cx="4895850" cy="641350"/>
          </a:xfrm>
          <a:prstGeom prst="rect">
            <a:avLst/>
          </a:prstGeom>
          <a:noFill/>
          <a:ln w="9525">
            <a:noFill/>
            <a:miter lim="800000"/>
            <a:headEnd/>
            <a:tailEnd/>
          </a:ln>
          <a:effectLst/>
        </p:spPr>
        <p:txBody>
          <a:bodyPr>
            <a:spAutoFit/>
          </a:bodyPr>
          <a:lstStyle/>
          <a:p>
            <a:r>
              <a:rPr lang="en-GB" b="1">
                <a:solidFill>
                  <a:srgbClr val="000000"/>
                </a:solidFill>
              </a:rPr>
              <a:t>Why do you think this apocryphal quote has been attributed to Malinowski?</a:t>
            </a:r>
            <a:endParaRPr lang="en-US" b="1">
              <a:solidFill>
                <a:srgbClr val="000000"/>
              </a:solidFill>
            </a:endParaRPr>
          </a:p>
        </p:txBody>
      </p:sp>
      <p:sp>
        <p:nvSpPr>
          <p:cNvPr id="8"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US"/>
          </a:p>
        </p:txBody>
      </p:sp>
      <p:sp>
        <p:nvSpPr>
          <p:cNvPr id="9" name="Text Box 3"/>
          <p:cNvSpPr txBox="1">
            <a:spLocks noChangeArrowheads="1"/>
          </p:cNvSpPr>
          <p:nvPr/>
        </p:nvSpPr>
        <p:spPr bwMode="auto">
          <a:xfrm>
            <a:off x="395288" y="404813"/>
            <a:ext cx="6408960" cy="584775"/>
          </a:xfrm>
          <a:prstGeom prst="rect">
            <a:avLst/>
          </a:prstGeom>
          <a:noFill/>
          <a:ln w="9525">
            <a:noFill/>
            <a:miter lim="800000"/>
            <a:headEnd/>
            <a:tailEnd/>
          </a:ln>
        </p:spPr>
        <p:txBody>
          <a:bodyPr wrap="square">
            <a:spAutoFit/>
          </a:bodyPr>
          <a:lstStyle/>
          <a:p>
            <a:pPr>
              <a:spcBef>
                <a:spcPct val="50000"/>
              </a:spcBef>
            </a:pPr>
            <a:r>
              <a:rPr lang="en-GB" sz="3200" b="1" dirty="0" smtClean="0">
                <a:solidFill>
                  <a:schemeClr val="bg1"/>
                </a:solidFill>
                <a:latin typeface="Tahoma" pitchFamily="34" charset="0"/>
              </a:rPr>
              <a:t>Anthropological fieldwork</a:t>
            </a:r>
            <a:endParaRPr lang="en-US" sz="3200" b="1" dirty="0">
              <a:solidFill>
                <a:schemeClr val="bg1"/>
              </a:solidFill>
              <a:latin typeface="Tahoma"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Rectangle 4"/>
          <p:cNvSpPr>
            <a:spLocks noChangeArrowheads="1"/>
          </p:cNvSpPr>
          <p:nvPr/>
        </p:nvSpPr>
        <p:spPr bwMode="auto">
          <a:xfrm>
            <a:off x="539750" y="1557338"/>
            <a:ext cx="7416800" cy="457200"/>
          </a:xfrm>
          <a:prstGeom prst="rect">
            <a:avLst/>
          </a:prstGeom>
          <a:noFill/>
          <a:ln w="9525">
            <a:noFill/>
            <a:miter lim="800000"/>
            <a:headEnd/>
            <a:tailEnd/>
          </a:ln>
          <a:effectLst/>
        </p:spPr>
        <p:txBody>
          <a:bodyPr>
            <a:spAutoFit/>
          </a:bodyPr>
          <a:lstStyle/>
          <a:p>
            <a:r>
              <a:rPr lang="en-GB" sz="2400" b="1">
                <a:solidFill>
                  <a:srgbClr val="000000"/>
                </a:solidFill>
              </a:rPr>
              <a:t>What impact did feminism have on anthropology?</a:t>
            </a:r>
            <a:endParaRPr lang="en-US" sz="2400" b="1">
              <a:solidFill>
                <a:srgbClr val="000000"/>
              </a:solidFill>
            </a:endParaRPr>
          </a:p>
        </p:txBody>
      </p:sp>
      <p:sp>
        <p:nvSpPr>
          <p:cNvPr id="26629" name="Rectangle 5"/>
          <p:cNvSpPr>
            <a:spLocks noChangeArrowheads="1"/>
          </p:cNvSpPr>
          <p:nvPr/>
        </p:nvSpPr>
        <p:spPr bwMode="auto">
          <a:xfrm>
            <a:off x="576263" y="5589588"/>
            <a:ext cx="8027987" cy="1190625"/>
          </a:xfrm>
          <a:prstGeom prst="rect">
            <a:avLst/>
          </a:prstGeom>
          <a:noFill/>
          <a:ln w="9525">
            <a:noFill/>
            <a:miter lim="800000"/>
            <a:headEnd/>
            <a:tailEnd/>
          </a:ln>
          <a:effectLst/>
        </p:spPr>
        <p:txBody>
          <a:bodyPr>
            <a:spAutoFit/>
          </a:bodyPr>
          <a:lstStyle/>
          <a:p>
            <a:pPr>
              <a:buFontTx/>
              <a:buChar char="•"/>
            </a:pPr>
            <a:r>
              <a:rPr lang="en-GB" b="1">
                <a:solidFill>
                  <a:srgbClr val="000000"/>
                </a:solidFill>
              </a:rPr>
              <a:t> Anthropology had previously been dominated by men </a:t>
            </a:r>
          </a:p>
          <a:p>
            <a:pPr>
              <a:buFontTx/>
              <a:buChar char="•"/>
            </a:pPr>
            <a:r>
              <a:rPr lang="en-GB" b="1">
                <a:solidFill>
                  <a:srgbClr val="000000"/>
                </a:solidFill>
              </a:rPr>
              <a:t> Androcentricity of the discipline</a:t>
            </a:r>
          </a:p>
          <a:p>
            <a:pPr>
              <a:buFontTx/>
              <a:buChar char="•"/>
            </a:pPr>
            <a:r>
              <a:rPr lang="en-GB" b="1">
                <a:solidFill>
                  <a:srgbClr val="000000"/>
                </a:solidFill>
              </a:rPr>
              <a:t> Female anthropologists (e.g. Weiner) challenged male bias and a whole lot more…</a:t>
            </a:r>
            <a:endParaRPr lang="en-US" b="1">
              <a:solidFill>
                <a:srgbClr val="000000"/>
              </a:solidFill>
            </a:endParaRPr>
          </a:p>
        </p:txBody>
      </p:sp>
      <p:pic>
        <p:nvPicPr>
          <p:cNvPr id="26631" name="Picture 7" descr="rosie2"/>
          <p:cNvPicPr>
            <a:picLocks noChangeAspect="1" noChangeArrowheads="1"/>
          </p:cNvPicPr>
          <p:nvPr/>
        </p:nvPicPr>
        <p:blipFill>
          <a:blip r:embed="rId2" cstate="print"/>
          <a:srcRect/>
          <a:stretch>
            <a:fillRect/>
          </a:stretch>
        </p:blipFill>
        <p:spPr bwMode="auto">
          <a:xfrm>
            <a:off x="3131840" y="2060848"/>
            <a:ext cx="2582862" cy="3384550"/>
          </a:xfrm>
          <a:prstGeom prst="rect">
            <a:avLst/>
          </a:prstGeom>
          <a:noFill/>
        </p:spPr>
      </p:pic>
      <p:sp>
        <p:nvSpPr>
          <p:cNvPr id="8"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US"/>
          </a:p>
        </p:txBody>
      </p:sp>
      <p:sp>
        <p:nvSpPr>
          <p:cNvPr id="9" name="Text Box 3"/>
          <p:cNvSpPr txBox="1">
            <a:spLocks noChangeArrowheads="1"/>
          </p:cNvSpPr>
          <p:nvPr/>
        </p:nvSpPr>
        <p:spPr bwMode="auto">
          <a:xfrm>
            <a:off x="395288" y="404813"/>
            <a:ext cx="6408960" cy="584775"/>
          </a:xfrm>
          <a:prstGeom prst="rect">
            <a:avLst/>
          </a:prstGeom>
          <a:noFill/>
          <a:ln w="9525">
            <a:noFill/>
            <a:miter lim="800000"/>
            <a:headEnd/>
            <a:tailEnd/>
          </a:ln>
        </p:spPr>
        <p:txBody>
          <a:bodyPr wrap="square">
            <a:spAutoFit/>
          </a:bodyPr>
          <a:lstStyle/>
          <a:p>
            <a:pPr>
              <a:spcBef>
                <a:spcPct val="50000"/>
              </a:spcBef>
            </a:pPr>
            <a:r>
              <a:rPr lang="en-GB" sz="3200" b="1" dirty="0" smtClean="0">
                <a:solidFill>
                  <a:schemeClr val="bg1"/>
                </a:solidFill>
                <a:latin typeface="Tahoma" pitchFamily="34" charset="0"/>
              </a:rPr>
              <a:t>Anthropological fieldwork</a:t>
            </a:r>
            <a:endParaRPr lang="en-US" sz="3200" b="1" dirty="0">
              <a:solidFill>
                <a:schemeClr val="bg1"/>
              </a:solidFill>
              <a:latin typeface="Tahoma"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9" descr="03"/>
          <p:cNvPicPr>
            <a:picLocks noChangeAspect="1" noChangeArrowheads="1"/>
          </p:cNvPicPr>
          <p:nvPr/>
        </p:nvPicPr>
        <p:blipFill>
          <a:blip r:embed="rId2" cstate="print"/>
          <a:srcRect/>
          <a:stretch>
            <a:fillRect/>
          </a:stretch>
        </p:blipFill>
        <p:spPr bwMode="auto">
          <a:xfrm>
            <a:off x="0" y="2071688"/>
            <a:ext cx="3017838" cy="4411662"/>
          </a:xfrm>
          <a:prstGeom prst="rect">
            <a:avLst/>
          </a:prstGeom>
          <a:noFill/>
          <a:ln w="9525">
            <a:noFill/>
            <a:miter lim="800000"/>
            <a:headEnd/>
            <a:tailEnd/>
          </a:ln>
        </p:spPr>
      </p:pic>
      <p:pic>
        <p:nvPicPr>
          <p:cNvPr id="22531" name="Picture 8" descr="bagi"/>
          <p:cNvPicPr>
            <a:picLocks noChangeAspect="1" noChangeArrowheads="1"/>
          </p:cNvPicPr>
          <p:nvPr/>
        </p:nvPicPr>
        <p:blipFill>
          <a:blip r:embed="rId3" cstate="print"/>
          <a:srcRect/>
          <a:stretch>
            <a:fillRect/>
          </a:stretch>
        </p:blipFill>
        <p:spPr bwMode="auto">
          <a:xfrm>
            <a:off x="3429000" y="1785938"/>
            <a:ext cx="4929188" cy="3616325"/>
          </a:xfrm>
          <a:prstGeom prst="rect">
            <a:avLst/>
          </a:prstGeom>
          <a:noFill/>
          <a:ln w="9525">
            <a:noFill/>
            <a:miter lim="800000"/>
            <a:headEnd/>
            <a:tailEnd/>
          </a:ln>
        </p:spPr>
      </p:pic>
      <p:sp>
        <p:nvSpPr>
          <p:cNvPr id="22534" name="TextBox 7"/>
          <p:cNvSpPr txBox="1">
            <a:spLocks noChangeArrowheads="1"/>
          </p:cNvSpPr>
          <p:nvPr/>
        </p:nvSpPr>
        <p:spPr bwMode="auto">
          <a:xfrm>
            <a:off x="3203848" y="5733256"/>
            <a:ext cx="5786437" cy="707886"/>
          </a:xfrm>
          <a:prstGeom prst="rect">
            <a:avLst/>
          </a:prstGeom>
          <a:noFill/>
          <a:ln w="9525">
            <a:noFill/>
            <a:miter lim="800000"/>
            <a:headEnd/>
            <a:tailEnd/>
          </a:ln>
        </p:spPr>
        <p:txBody>
          <a:bodyPr>
            <a:spAutoFit/>
          </a:bodyPr>
          <a:lstStyle/>
          <a:p>
            <a:r>
              <a:rPr lang="en-GB" sz="2000" b="1" dirty="0"/>
              <a:t>Kula </a:t>
            </a:r>
            <a:r>
              <a:rPr lang="en-GB" sz="2000" b="1" dirty="0" smtClean="0"/>
              <a:t>shells (Malinowski) </a:t>
            </a:r>
            <a:r>
              <a:rPr lang="en-GB" sz="2000" b="1" dirty="0"/>
              <a:t>versus </a:t>
            </a:r>
            <a:endParaRPr lang="en-GB" sz="2000" b="1" dirty="0" smtClean="0"/>
          </a:p>
          <a:p>
            <a:pPr algn="r"/>
            <a:r>
              <a:rPr lang="en-GB" sz="2000" b="1" dirty="0" smtClean="0"/>
              <a:t>banana </a:t>
            </a:r>
            <a:r>
              <a:rPr lang="en-GB" sz="2000" b="1" dirty="0"/>
              <a:t>leaf </a:t>
            </a:r>
            <a:r>
              <a:rPr lang="en-GB" sz="2000" b="1" dirty="0" smtClean="0"/>
              <a:t>bundles (Weiner)…</a:t>
            </a:r>
            <a:endParaRPr lang="en-US" sz="2000" b="1" dirty="0"/>
          </a:p>
        </p:txBody>
      </p:sp>
      <p:sp>
        <p:nvSpPr>
          <p:cNvPr id="7"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US"/>
          </a:p>
        </p:txBody>
      </p:sp>
      <p:sp>
        <p:nvSpPr>
          <p:cNvPr id="8" name="Text Box 3"/>
          <p:cNvSpPr txBox="1">
            <a:spLocks noChangeArrowheads="1"/>
          </p:cNvSpPr>
          <p:nvPr/>
        </p:nvSpPr>
        <p:spPr bwMode="auto">
          <a:xfrm>
            <a:off x="395288" y="404813"/>
            <a:ext cx="6408960" cy="584775"/>
          </a:xfrm>
          <a:prstGeom prst="rect">
            <a:avLst/>
          </a:prstGeom>
          <a:noFill/>
          <a:ln w="9525">
            <a:noFill/>
            <a:miter lim="800000"/>
            <a:headEnd/>
            <a:tailEnd/>
          </a:ln>
        </p:spPr>
        <p:txBody>
          <a:bodyPr wrap="square">
            <a:spAutoFit/>
          </a:bodyPr>
          <a:lstStyle/>
          <a:p>
            <a:pPr>
              <a:spcBef>
                <a:spcPct val="50000"/>
              </a:spcBef>
            </a:pPr>
            <a:r>
              <a:rPr lang="en-GB" sz="3200" b="1" dirty="0" smtClean="0">
                <a:solidFill>
                  <a:schemeClr val="bg1"/>
                </a:solidFill>
                <a:latin typeface="Tahoma" pitchFamily="34" charset="0"/>
              </a:rPr>
              <a:t>Anthropological fieldwork</a:t>
            </a:r>
            <a:endParaRPr lang="en-US" sz="3200" b="1" dirty="0">
              <a:solidFill>
                <a:schemeClr val="bg1"/>
              </a:solidFill>
              <a:latin typeface="Tahoma"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7" name="Rectangle 5"/>
          <p:cNvSpPr>
            <a:spLocks noChangeArrowheads="1"/>
          </p:cNvSpPr>
          <p:nvPr/>
        </p:nvSpPr>
        <p:spPr bwMode="auto">
          <a:xfrm>
            <a:off x="2193925" y="1917700"/>
            <a:ext cx="4465638" cy="457200"/>
          </a:xfrm>
          <a:prstGeom prst="rect">
            <a:avLst/>
          </a:prstGeom>
          <a:noFill/>
          <a:ln w="9525">
            <a:noFill/>
            <a:miter lim="800000"/>
            <a:headEnd/>
            <a:tailEnd/>
          </a:ln>
          <a:effectLst/>
        </p:spPr>
        <p:txBody>
          <a:bodyPr>
            <a:spAutoFit/>
          </a:bodyPr>
          <a:lstStyle/>
          <a:p>
            <a:r>
              <a:rPr lang="en-GB" sz="2400" b="1">
                <a:solidFill>
                  <a:srgbClr val="000000"/>
                </a:solidFill>
              </a:rPr>
              <a:t>Malinowski versus Weiner</a:t>
            </a:r>
            <a:endParaRPr lang="en-US" sz="2400" b="1">
              <a:solidFill>
                <a:srgbClr val="000000"/>
              </a:solidFill>
            </a:endParaRPr>
          </a:p>
        </p:txBody>
      </p:sp>
      <p:pic>
        <p:nvPicPr>
          <p:cNvPr id="28678" name="Picture 6" descr="malinowski"/>
          <p:cNvPicPr>
            <a:picLocks noChangeAspect="1" noChangeArrowheads="1"/>
          </p:cNvPicPr>
          <p:nvPr/>
        </p:nvPicPr>
        <p:blipFill>
          <a:blip r:embed="rId2" cstate="print"/>
          <a:srcRect/>
          <a:stretch>
            <a:fillRect/>
          </a:stretch>
        </p:blipFill>
        <p:spPr bwMode="auto">
          <a:xfrm>
            <a:off x="395288" y="1557338"/>
            <a:ext cx="1428750" cy="1495425"/>
          </a:xfrm>
          <a:prstGeom prst="rect">
            <a:avLst/>
          </a:prstGeom>
          <a:noFill/>
        </p:spPr>
      </p:pic>
      <p:pic>
        <p:nvPicPr>
          <p:cNvPr id="28679" name="Picture 7" descr="annette_photo">
            <a:hlinkClick r:id="rId3"/>
          </p:cNvPr>
          <p:cNvPicPr>
            <a:picLocks noChangeAspect="1" noChangeArrowheads="1"/>
          </p:cNvPicPr>
          <p:nvPr/>
        </p:nvPicPr>
        <p:blipFill>
          <a:blip r:embed="rId4" cstate="print"/>
          <a:srcRect/>
          <a:stretch>
            <a:fillRect/>
          </a:stretch>
        </p:blipFill>
        <p:spPr bwMode="auto">
          <a:xfrm>
            <a:off x="6443663" y="1628775"/>
            <a:ext cx="2376487" cy="1490663"/>
          </a:xfrm>
          <a:prstGeom prst="rect">
            <a:avLst/>
          </a:prstGeom>
          <a:noFill/>
        </p:spPr>
      </p:pic>
      <p:sp>
        <p:nvSpPr>
          <p:cNvPr id="28682" name="Rectangle 10"/>
          <p:cNvSpPr>
            <a:spLocks noChangeArrowheads="1"/>
          </p:cNvSpPr>
          <p:nvPr/>
        </p:nvSpPr>
        <p:spPr bwMode="auto">
          <a:xfrm>
            <a:off x="395288" y="3284538"/>
            <a:ext cx="8064500" cy="3282950"/>
          </a:xfrm>
          <a:prstGeom prst="rect">
            <a:avLst/>
          </a:prstGeom>
          <a:noFill/>
          <a:ln w="9525">
            <a:noFill/>
            <a:miter lim="800000"/>
            <a:headEnd/>
            <a:tailEnd/>
          </a:ln>
          <a:effectLst/>
        </p:spPr>
        <p:txBody>
          <a:bodyPr>
            <a:spAutoFit/>
          </a:bodyPr>
          <a:lstStyle/>
          <a:p>
            <a:pPr>
              <a:spcBef>
                <a:spcPct val="50000"/>
              </a:spcBef>
            </a:pPr>
            <a:r>
              <a:rPr lang="en-US" sz="1400"/>
              <a:t>“My most significant point of departure from Malinowski’s analysis was the attention I gave to women’s productive work. In my original research plans, women were not the central focus of study, but on the first day I took up residence in a village I was taken by them to watch a distribution of their own wealth – bundles of banana leaves and banana fibre skirts – which they exchanged with other women in commemoration of someone who had recently died. Watching the event forced me to take women’s economic roles more seriously than I would have from reading Malinowski’s studies. Although Malinowski noted the high status of Trobriand women, he attributed their importance to the fact that Trobrianders reckon descent through women, thereby giving them genealogical significance in a matrilineal society. Yet he never considered that this significance was underwritten by women’s own wealth because he did not systematically investigate the women’s productive activities. Although in his field notes he mentions Trobriand women making these seemingly useless banana bundles to be exchanged at a death, his published work only deals with men’s wealth. My taking seriously the importance of women’s wealth not only brought women as the neglected half of society clearly into the ethnographic picture but also forced me to revise many of Malinowski’s assumptions about Trobriand men.” (Weiner, 1988: 5)</a:t>
            </a:r>
          </a:p>
        </p:txBody>
      </p:sp>
      <p:sp>
        <p:nvSpPr>
          <p:cNvPr id="8"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US"/>
          </a:p>
        </p:txBody>
      </p:sp>
      <p:sp>
        <p:nvSpPr>
          <p:cNvPr id="9" name="Text Box 3"/>
          <p:cNvSpPr txBox="1">
            <a:spLocks noChangeArrowheads="1"/>
          </p:cNvSpPr>
          <p:nvPr/>
        </p:nvSpPr>
        <p:spPr bwMode="auto">
          <a:xfrm>
            <a:off x="395288" y="404813"/>
            <a:ext cx="6408960" cy="584775"/>
          </a:xfrm>
          <a:prstGeom prst="rect">
            <a:avLst/>
          </a:prstGeom>
          <a:noFill/>
          <a:ln w="9525">
            <a:noFill/>
            <a:miter lim="800000"/>
            <a:headEnd/>
            <a:tailEnd/>
          </a:ln>
        </p:spPr>
        <p:txBody>
          <a:bodyPr wrap="square">
            <a:spAutoFit/>
          </a:bodyPr>
          <a:lstStyle/>
          <a:p>
            <a:pPr>
              <a:spcBef>
                <a:spcPct val="50000"/>
              </a:spcBef>
            </a:pPr>
            <a:r>
              <a:rPr lang="en-GB" sz="3200" b="1" dirty="0" smtClean="0">
                <a:solidFill>
                  <a:schemeClr val="bg1"/>
                </a:solidFill>
                <a:latin typeface="Tahoma" pitchFamily="34" charset="0"/>
              </a:rPr>
              <a:t>Anthropological fieldwork</a:t>
            </a:r>
            <a:endParaRPr lang="en-US" sz="3200" b="1" dirty="0">
              <a:solidFill>
                <a:schemeClr val="bg1"/>
              </a:solidFill>
              <a:latin typeface="Tahoma"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4"/>
          <p:cNvSpPr txBox="1">
            <a:spLocks noChangeArrowheads="1"/>
          </p:cNvSpPr>
          <p:nvPr/>
        </p:nvSpPr>
        <p:spPr bwMode="auto">
          <a:xfrm>
            <a:off x="251520" y="1772816"/>
            <a:ext cx="8358188" cy="4247317"/>
          </a:xfrm>
          <a:prstGeom prst="rect">
            <a:avLst/>
          </a:prstGeom>
          <a:noFill/>
          <a:ln w="9525">
            <a:noFill/>
            <a:miter lim="800000"/>
            <a:headEnd/>
            <a:tailEnd/>
          </a:ln>
        </p:spPr>
        <p:txBody>
          <a:bodyPr>
            <a:spAutoFit/>
          </a:bodyPr>
          <a:lstStyle/>
          <a:p>
            <a:pPr>
              <a:spcBef>
                <a:spcPct val="50000"/>
              </a:spcBef>
            </a:pPr>
            <a:r>
              <a:rPr lang="en-GB" sz="2000" b="1" dirty="0"/>
              <a:t>Weiner ‘s and Hutchinson’s </a:t>
            </a:r>
            <a:r>
              <a:rPr lang="en-GB" sz="2000" b="1" dirty="0" smtClean="0"/>
              <a:t>revisions</a:t>
            </a:r>
            <a:r>
              <a:rPr lang="en-GB" sz="2000" b="1" dirty="0"/>
              <a:t>:</a:t>
            </a:r>
          </a:p>
          <a:p>
            <a:pPr>
              <a:spcBef>
                <a:spcPct val="50000"/>
              </a:spcBef>
            </a:pPr>
            <a:endParaRPr lang="en-GB" sz="2000" dirty="0"/>
          </a:p>
          <a:p>
            <a:r>
              <a:rPr lang="en-US" sz="2000" dirty="0"/>
              <a:t>All ethnographies are “partial and limited”</a:t>
            </a:r>
          </a:p>
          <a:p>
            <a:endParaRPr lang="en-GB" sz="2000" dirty="0"/>
          </a:p>
          <a:p>
            <a:r>
              <a:rPr lang="en-GB" sz="2000" dirty="0" smtClean="0"/>
              <a:t>Need to consider the motivations </a:t>
            </a:r>
            <a:r>
              <a:rPr lang="en-GB" sz="2000" dirty="0"/>
              <a:t>of the researcher, </a:t>
            </a:r>
            <a:r>
              <a:rPr lang="en-GB" sz="2000" dirty="0" smtClean="0"/>
              <a:t>their personal characteristics, the methodologies </a:t>
            </a:r>
            <a:r>
              <a:rPr lang="en-GB" sz="2000" dirty="0"/>
              <a:t>employed, </a:t>
            </a:r>
            <a:r>
              <a:rPr lang="en-GB" sz="2000" dirty="0" smtClean="0"/>
              <a:t>levels of access</a:t>
            </a:r>
          </a:p>
          <a:p>
            <a:endParaRPr lang="en-GB" sz="2000" dirty="0"/>
          </a:p>
          <a:p>
            <a:r>
              <a:rPr lang="en-GB" sz="2000" dirty="0"/>
              <a:t>All ethnographies are edited works – implications?</a:t>
            </a:r>
            <a:endParaRPr lang="en-US" sz="2000" dirty="0"/>
          </a:p>
          <a:p>
            <a:endParaRPr lang="en-US" sz="2000" dirty="0"/>
          </a:p>
          <a:p>
            <a:r>
              <a:rPr lang="en-US" sz="2000" dirty="0"/>
              <a:t>Can we speak of </a:t>
            </a:r>
            <a:r>
              <a:rPr lang="en-US" sz="2000" dirty="0" smtClean="0"/>
              <a:t>‘The </a:t>
            </a:r>
            <a:r>
              <a:rPr lang="en-US" sz="2000" dirty="0" err="1" smtClean="0"/>
              <a:t>Nuer</a:t>
            </a:r>
            <a:r>
              <a:rPr lang="en-US" sz="2000" dirty="0" smtClean="0"/>
              <a:t>’ </a:t>
            </a:r>
            <a:r>
              <a:rPr lang="en-US" sz="2000" dirty="0"/>
              <a:t>and The </a:t>
            </a:r>
            <a:r>
              <a:rPr lang="en-US" sz="2000" dirty="0" smtClean="0"/>
              <a:t>‘</a:t>
            </a:r>
            <a:r>
              <a:rPr lang="en-US" sz="2000" dirty="0" err="1" smtClean="0"/>
              <a:t>Trobrainders</a:t>
            </a:r>
            <a:r>
              <a:rPr lang="en-US" sz="2000" dirty="0" smtClean="0"/>
              <a:t>’? </a:t>
            </a:r>
            <a:endParaRPr lang="en-US" sz="2000" dirty="0"/>
          </a:p>
          <a:p>
            <a:endParaRPr lang="en-US" sz="2000" dirty="0"/>
          </a:p>
          <a:p>
            <a:r>
              <a:rPr lang="en-US" sz="2000" dirty="0"/>
              <a:t>How might this theoretical development be linked to </a:t>
            </a:r>
          </a:p>
          <a:p>
            <a:r>
              <a:rPr lang="en-US" sz="2000" dirty="0"/>
              <a:t>methodology?</a:t>
            </a:r>
          </a:p>
        </p:txBody>
      </p:sp>
      <p:sp>
        <p:nvSpPr>
          <p:cNvPr id="21507"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US"/>
          </a:p>
        </p:txBody>
      </p:sp>
      <p:sp>
        <p:nvSpPr>
          <p:cNvPr id="21508" name="Text Box 3"/>
          <p:cNvSpPr txBox="1">
            <a:spLocks noChangeArrowheads="1"/>
          </p:cNvSpPr>
          <p:nvPr/>
        </p:nvSpPr>
        <p:spPr bwMode="auto">
          <a:xfrm>
            <a:off x="395288" y="404813"/>
            <a:ext cx="6408960" cy="584775"/>
          </a:xfrm>
          <a:prstGeom prst="rect">
            <a:avLst/>
          </a:prstGeom>
          <a:noFill/>
          <a:ln w="9525">
            <a:noFill/>
            <a:miter lim="800000"/>
            <a:headEnd/>
            <a:tailEnd/>
          </a:ln>
        </p:spPr>
        <p:txBody>
          <a:bodyPr wrap="square">
            <a:spAutoFit/>
          </a:bodyPr>
          <a:lstStyle/>
          <a:p>
            <a:pPr>
              <a:spcBef>
                <a:spcPct val="50000"/>
              </a:spcBef>
            </a:pPr>
            <a:r>
              <a:rPr lang="en-GB" sz="3200" b="1" dirty="0" smtClean="0">
                <a:solidFill>
                  <a:schemeClr val="bg1"/>
                </a:solidFill>
                <a:latin typeface="Tahoma" pitchFamily="34" charset="0"/>
              </a:rPr>
              <a:t>Anthropological fieldwork</a:t>
            </a:r>
            <a:endParaRPr lang="en-US" sz="3200" b="1" dirty="0">
              <a:solidFill>
                <a:schemeClr val="bg1"/>
              </a:solidFill>
              <a:latin typeface="Tahoma" pitchFamily="34" charset="0"/>
            </a:endParaRPr>
          </a:p>
        </p:txBody>
      </p:sp>
      <p:pic>
        <p:nvPicPr>
          <p:cNvPr id="21509" name="Picture 8" descr="http://classes.yale.edu/02-03/anth500a/projects/project_sites/00_Busbee/nuerdillcover.jpg">
            <a:hlinkClick r:id="rId2"/>
          </p:cNvPr>
          <p:cNvPicPr>
            <a:picLocks noChangeAspect="1" noChangeArrowheads="1"/>
          </p:cNvPicPr>
          <p:nvPr/>
        </p:nvPicPr>
        <p:blipFill>
          <a:blip r:embed="rId3" cstate="print"/>
          <a:srcRect/>
          <a:stretch>
            <a:fillRect/>
          </a:stretch>
        </p:blipFill>
        <p:spPr bwMode="auto">
          <a:xfrm>
            <a:off x="6858000" y="3475038"/>
            <a:ext cx="2286000" cy="3382962"/>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6" name="Rectangle 6"/>
          <p:cNvSpPr>
            <a:spLocks noChangeArrowheads="1"/>
          </p:cNvSpPr>
          <p:nvPr/>
        </p:nvSpPr>
        <p:spPr bwMode="auto">
          <a:xfrm>
            <a:off x="323850" y="1944688"/>
            <a:ext cx="8496300" cy="4292600"/>
          </a:xfrm>
          <a:prstGeom prst="rect">
            <a:avLst/>
          </a:prstGeom>
          <a:noFill/>
          <a:ln w="9525">
            <a:noFill/>
            <a:miter lim="800000"/>
            <a:headEnd/>
            <a:tailEnd/>
          </a:ln>
          <a:effectLst/>
        </p:spPr>
        <p:txBody>
          <a:bodyPr>
            <a:spAutoFit/>
          </a:bodyPr>
          <a:lstStyle/>
          <a:p>
            <a:pPr>
              <a:buFontTx/>
              <a:buChar char="•"/>
            </a:pPr>
            <a:r>
              <a:rPr lang="en-GB" sz="2000" b="1">
                <a:solidFill>
                  <a:srgbClr val="000000"/>
                </a:solidFill>
              </a:rPr>
              <a:t> </a:t>
            </a:r>
            <a:r>
              <a:rPr lang="en-GB" sz="2400" b="1">
                <a:solidFill>
                  <a:srgbClr val="000000"/>
                </a:solidFill>
              </a:rPr>
              <a:t>Male anthropologists only granted access to (or only sought access to) the male realm in any given society</a:t>
            </a:r>
          </a:p>
          <a:p>
            <a:pPr>
              <a:buFontTx/>
              <a:buChar char="•"/>
            </a:pPr>
            <a:endParaRPr lang="en-GB" sz="2400" b="1">
              <a:solidFill>
                <a:srgbClr val="000000"/>
              </a:solidFill>
            </a:endParaRPr>
          </a:p>
          <a:p>
            <a:pPr>
              <a:buFontTx/>
              <a:buChar char="•"/>
            </a:pPr>
            <a:r>
              <a:rPr lang="en-GB" sz="2400" b="1">
                <a:solidFill>
                  <a:srgbClr val="000000"/>
                </a:solidFill>
              </a:rPr>
              <a:t> Also guilty of looking for Western institutions in non-Western contexts and assuming that these institutions (e.g. politics, religion) were of commensurate importance</a:t>
            </a:r>
          </a:p>
          <a:p>
            <a:pPr>
              <a:buFontTx/>
              <a:buChar char="•"/>
            </a:pPr>
            <a:endParaRPr lang="en-GB" sz="2400" b="1">
              <a:solidFill>
                <a:srgbClr val="000000"/>
              </a:solidFill>
            </a:endParaRPr>
          </a:p>
          <a:p>
            <a:pPr>
              <a:buFontTx/>
              <a:buChar char="•"/>
            </a:pPr>
            <a:r>
              <a:rPr lang="en-GB" sz="2400" b="1">
                <a:solidFill>
                  <a:srgbClr val="000000"/>
                </a:solidFill>
              </a:rPr>
              <a:t> Therefore androcentricity was a product of ethnocentricity</a:t>
            </a:r>
          </a:p>
          <a:p>
            <a:pPr>
              <a:buFontTx/>
              <a:buChar char="•"/>
            </a:pPr>
            <a:endParaRPr lang="en-GB" sz="2400" b="1">
              <a:solidFill>
                <a:srgbClr val="000000"/>
              </a:solidFill>
            </a:endParaRPr>
          </a:p>
          <a:p>
            <a:r>
              <a:rPr lang="en-GB" sz="3600" b="1">
                <a:solidFill>
                  <a:srgbClr val="000000"/>
                </a:solidFill>
              </a:rPr>
              <a:t>What does this mean?</a:t>
            </a:r>
            <a:endParaRPr lang="en-US" sz="3600" b="1">
              <a:solidFill>
                <a:srgbClr val="000000"/>
              </a:solidFill>
            </a:endParaRPr>
          </a:p>
        </p:txBody>
      </p:sp>
      <p:sp>
        <p:nvSpPr>
          <p:cNvPr id="5"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US"/>
          </a:p>
        </p:txBody>
      </p:sp>
      <p:sp>
        <p:nvSpPr>
          <p:cNvPr id="6" name="Text Box 3"/>
          <p:cNvSpPr txBox="1">
            <a:spLocks noChangeArrowheads="1"/>
          </p:cNvSpPr>
          <p:nvPr/>
        </p:nvSpPr>
        <p:spPr bwMode="auto">
          <a:xfrm>
            <a:off x="395288" y="404813"/>
            <a:ext cx="6408960" cy="584775"/>
          </a:xfrm>
          <a:prstGeom prst="rect">
            <a:avLst/>
          </a:prstGeom>
          <a:noFill/>
          <a:ln w="9525">
            <a:noFill/>
            <a:miter lim="800000"/>
            <a:headEnd/>
            <a:tailEnd/>
          </a:ln>
        </p:spPr>
        <p:txBody>
          <a:bodyPr wrap="square">
            <a:spAutoFit/>
          </a:bodyPr>
          <a:lstStyle/>
          <a:p>
            <a:pPr>
              <a:spcBef>
                <a:spcPct val="50000"/>
              </a:spcBef>
            </a:pPr>
            <a:r>
              <a:rPr lang="en-GB" sz="3200" b="1" dirty="0" smtClean="0">
                <a:solidFill>
                  <a:schemeClr val="bg1"/>
                </a:solidFill>
                <a:latin typeface="Tahoma" pitchFamily="34" charset="0"/>
              </a:rPr>
              <a:t>Anthropological fieldwork</a:t>
            </a:r>
            <a:endParaRPr lang="en-US" sz="3200" b="1" dirty="0">
              <a:solidFill>
                <a:schemeClr val="bg1"/>
              </a:solidFill>
              <a:latin typeface="Tahoma"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4"/>
          <p:cNvSpPr>
            <a:spLocks noChangeArrowheads="1"/>
          </p:cNvSpPr>
          <p:nvPr/>
        </p:nvSpPr>
        <p:spPr bwMode="auto">
          <a:xfrm>
            <a:off x="179388" y="1628775"/>
            <a:ext cx="8713787" cy="5203825"/>
          </a:xfrm>
          <a:prstGeom prst="rect">
            <a:avLst/>
          </a:prstGeom>
          <a:noFill/>
          <a:ln w="9525">
            <a:noFill/>
            <a:miter lim="800000"/>
            <a:headEnd/>
            <a:tailEnd/>
          </a:ln>
          <a:effectLst/>
        </p:spPr>
        <p:txBody>
          <a:bodyPr>
            <a:spAutoFit/>
          </a:bodyPr>
          <a:lstStyle/>
          <a:p>
            <a:pPr>
              <a:buFontTx/>
              <a:buChar char="•"/>
            </a:pPr>
            <a:r>
              <a:rPr lang="en-GB" sz="2400" b="1">
                <a:solidFill>
                  <a:srgbClr val="000000"/>
                </a:solidFill>
              </a:rPr>
              <a:t> Because of their ‘cultural baggage’ and the historical context in which they conducted their research, male anthropologists (and some early female anthropologists, e.g. Mead) did not appreciate that gender roles were not ubiquitous</a:t>
            </a:r>
          </a:p>
          <a:p>
            <a:pPr>
              <a:buFontTx/>
              <a:buChar char="•"/>
            </a:pPr>
            <a:endParaRPr lang="en-GB" sz="2400" b="1">
              <a:solidFill>
                <a:srgbClr val="000000"/>
              </a:solidFill>
            </a:endParaRPr>
          </a:p>
          <a:p>
            <a:pPr>
              <a:buFontTx/>
              <a:buChar char="•"/>
            </a:pPr>
            <a:r>
              <a:rPr lang="en-GB" sz="2400" b="1">
                <a:solidFill>
                  <a:srgbClr val="000000"/>
                </a:solidFill>
              </a:rPr>
              <a:t> They expected the find women in a position of subordination, lacking economic, political or religious power and so this is what they did find</a:t>
            </a:r>
          </a:p>
          <a:p>
            <a:pPr>
              <a:buFontTx/>
              <a:buChar char="•"/>
            </a:pPr>
            <a:endParaRPr lang="en-GB" sz="2400" b="1">
              <a:solidFill>
                <a:srgbClr val="000000"/>
              </a:solidFill>
            </a:endParaRPr>
          </a:p>
          <a:p>
            <a:pPr>
              <a:buFontTx/>
              <a:buChar char="•"/>
            </a:pPr>
            <a:r>
              <a:rPr lang="en-GB" sz="2400" b="1">
                <a:solidFill>
                  <a:srgbClr val="000000"/>
                </a:solidFill>
              </a:rPr>
              <a:t> However, is it really so straightforward? For example, are polygamous marriages necessarily an example of female subordination? Or are we simply applying Western judgement/standards to an unfamiliar situation?</a:t>
            </a:r>
            <a:endParaRPr lang="en-US" sz="2400" b="1">
              <a:solidFill>
                <a:srgbClr val="000000"/>
              </a:solidFill>
            </a:endParaRPr>
          </a:p>
        </p:txBody>
      </p:sp>
      <p:sp>
        <p:nvSpPr>
          <p:cNvPr id="5"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US"/>
          </a:p>
        </p:txBody>
      </p:sp>
      <p:sp>
        <p:nvSpPr>
          <p:cNvPr id="6" name="Text Box 3"/>
          <p:cNvSpPr txBox="1">
            <a:spLocks noChangeArrowheads="1"/>
          </p:cNvSpPr>
          <p:nvPr/>
        </p:nvSpPr>
        <p:spPr bwMode="auto">
          <a:xfrm>
            <a:off x="395288" y="404813"/>
            <a:ext cx="6408960" cy="584775"/>
          </a:xfrm>
          <a:prstGeom prst="rect">
            <a:avLst/>
          </a:prstGeom>
          <a:noFill/>
          <a:ln w="9525">
            <a:noFill/>
            <a:miter lim="800000"/>
            <a:headEnd/>
            <a:tailEnd/>
          </a:ln>
        </p:spPr>
        <p:txBody>
          <a:bodyPr wrap="square">
            <a:spAutoFit/>
          </a:bodyPr>
          <a:lstStyle/>
          <a:p>
            <a:pPr>
              <a:spcBef>
                <a:spcPct val="50000"/>
              </a:spcBef>
            </a:pPr>
            <a:r>
              <a:rPr lang="en-GB" sz="3200" b="1" dirty="0" smtClean="0">
                <a:solidFill>
                  <a:schemeClr val="bg1"/>
                </a:solidFill>
                <a:latin typeface="Tahoma" pitchFamily="34" charset="0"/>
              </a:rPr>
              <a:t>Anthropological fieldwork</a:t>
            </a:r>
            <a:endParaRPr lang="en-US" sz="3200" b="1" dirty="0">
              <a:solidFill>
                <a:schemeClr val="bg1"/>
              </a:solidFill>
              <a:latin typeface="Tahoma"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8" name="Text Box 8"/>
          <p:cNvSpPr txBox="1">
            <a:spLocks noChangeArrowheads="1"/>
          </p:cNvSpPr>
          <p:nvPr/>
        </p:nvSpPr>
        <p:spPr bwMode="auto">
          <a:xfrm>
            <a:off x="611188" y="1720850"/>
            <a:ext cx="7993062" cy="2428875"/>
          </a:xfrm>
          <a:prstGeom prst="rect">
            <a:avLst/>
          </a:prstGeom>
          <a:noFill/>
          <a:ln w="9525">
            <a:noFill/>
            <a:miter lim="800000"/>
            <a:headEnd/>
            <a:tailEnd/>
          </a:ln>
          <a:effectLst/>
        </p:spPr>
        <p:txBody>
          <a:bodyPr>
            <a:spAutoFit/>
          </a:bodyPr>
          <a:lstStyle/>
          <a:p>
            <a:pPr>
              <a:spcBef>
                <a:spcPct val="50000"/>
              </a:spcBef>
            </a:pPr>
            <a:r>
              <a:rPr lang="en-GB" b="1"/>
              <a:t>The handmaiden of colonialism?</a:t>
            </a:r>
          </a:p>
          <a:p>
            <a:pPr>
              <a:spcBef>
                <a:spcPct val="50000"/>
              </a:spcBef>
            </a:pPr>
            <a:endParaRPr lang="en-GB" b="1"/>
          </a:p>
          <a:p>
            <a:pPr>
              <a:spcBef>
                <a:spcPct val="50000"/>
              </a:spcBef>
            </a:pPr>
            <a:r>
              <a:rPr lang="en-GB" b="1"/>
              <a:t>“My study of the Nuer was undertaken at the request of, and was mainly financed by, the Government of the Anglo-Egyptian Sudan.” </a:t>
            </a:r>
          </a:p>
          <a:p>
            <a:pPr>
              <a:spcBef>
                <a:spcPct val="50000"/>
              </a:spcBef>
            </a:pPr>
            <a:r>
              <a:rPr lang="en-GB" b="1"/>
              <a:t>(Evans-Pritchard’s opening sentence to the preface of his book (1940) </a:t>
            </a:r>
            <a:r>
              <a:rPr lang="en-GB" b="1" i="1"/>
              <a:t>The Nuer: A description of the modes of livelihood and political institutions of a Nilotic people. </a:t>
            </a:r>
            <a:r>
              <a:rPr lang="en-GB" b="1"/>
              <a:t>Oxford: Oxford Uni Press.)</a:t>
            </a:r>
            <a:endParaRPr lang="en-US" b="1"/>
          </a:p>
        </p:txBody>
      </p:sp>
      <p:pic>
        <p:nvPicPr>
          <p:cNvPr id="10249" name="Picture 9" descr="014"/>
          <p:cNvPicPr>
            <a:picLocks noChangeAspect="1" noChangeArrowheads="1"/>
          </p:cNvPicPr>
          <p:nvPr/>
        </p:nvPicPr>
        <p:blipFill>
          <a:blip r:embed="rId2" cstate="print"/>
          <a:srcRect/>
          <a:stretch>
            <a:fillRect/>
          </a:stretch>
        </p:blipFill>
        <p:spPr bwMode="auto">
          <a:xfrm>
            <a:off x="3348038" y="4435475"/>
            <a:ext cx="4752975" cy="2378075"/>
          </a:xfrm>
          <a:prstGeom prst="rect">
            <a:avLst/>
          </a:prstGeom>
          <a:noFill/>
        </p:spPr>
      </p:pic>
      <p:sp>
        <p:nvSpPr>
          <p:cNvPr id="6"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US"/>
          </a:p>
        </p:txBody>
      </p:sp>
      <p:sp>
        <p:nvSpPr>
          <p:cNvPr id="7" name="Text Box 3"/>
          <p:cNvSpPr txBox="1">
            <a:spLocks noChangeArrowheads="1"/>
          </p:cNvSpPr>
          <p:nvPr/>
        </p:nvSpPr>
        <p:spPr bwMode="auto">
          <a:xfrm>
            <a:off x="395288" y="404813"/>
            <a:ext cx="6408960" cy="584775"/>
          </a:xfrm>
          <a:prstGeom prst="rect">
            <a:avLst/>
          </a:prstGeom>
          <a:noFill/>
          <a:ln w="9525">
            <a:noFill/>
            <a:miter lim="800000"/>
            <a:headEnd/>
            <a:tailEnd/>
          </a:ln>
        </p:spPr>
        <p:txBody>
          <a:bodyPr wrap="square">
            <a:spAutoFit/>
          </a:bodyPr>
          <a:lstStyle/>
          <a:p>
            <a:pPr>
              <a:spcBef>
                <a:spcPct val="50000"/>
              </a:spcBef>
            </a:pPr>
            <a:r>
              <a:rPr lang="en-GB" sz="3200" b="1" dirty="0" smtClean="0">
                <a:solidFill>
                  <a:schemeClr val="bg1"/>
                </a:solidFill>
                <a:latin typeface="Tahoma" pitchFamily="34" charset="0"/>
              </a:rPr>
              <a:t>Anthropological fieldwork</a:t>
            </a:r>
            <a:endParaRPr lang="en-US" sz="3200" b="1" dirty="0">
              <a:solidFill>
                <a:schemeClr val="bg1"/>
              </a:solidFill>
              <a:latin typeface="Tahoma"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Box 3"/>
          <p:cNvSpPr txBox="1">
            <a:spLocks noChangeArrowheads="1"/>
          </p:cNvSpPr>
          <p:nvPr/>
        </p:nvSpPr>
        <p:spPr bwMode="auto">
          <a:xfrm>
            <a:off x="500063" y="1857375"/>
            <a:ext cx="7643812" cy="1323975"/>
          </a:xfrm>
          <a:prstGeom prst="rect">
            <a:avLst/>
          </a:prstGeom>
          <a:noFill/>
          <a:ln w="9525">
            <a:noFill/>
            <a:miter lim="800000"/>
            <a:headEnd/>
            <a:tailEnd/>
          </a:ln>
        </p:spPr>
        <p:txBody>
          <a:bodyPr>
            <a:spAutoFit/>
          </a:bodyPr>
          <a:lstStyle/>
          <a:p>
            <a:r>
              <a:rPr lang="en-US" sz="2000"/>
              <a:t>"this book is unusual, I suspect, in the degree to which it was composed in active collaboration with Nuer not only as informants but as critical commentators" (Hutchinson 1996:29).</a:t>
            </a:r>
          </a:p>
          <a:p>
            <a:endParaRPr lang="en-GB" sz="2000"/>
          </a:p>
        </p:txBody>
      </p:sp>
      <p:pic>
        <p:nvPicPr>
          <p:cNvPr id="24579" name="Picture 6" descr="Nuer woman.jpg"/>
          <p:cNvPicPr>
            <a:picLocks noChangeAspect="1"/>
          </p:cNvPicPr>
          <p:nvPr/>
        </p:nvPicPr>
        <p:blipFill>
          <a:blip r:embed="rId2" cstate="print"/>
          <a:srcRect/>
          <a:stretch>
            <a:fillRect/>
          </a:stretch>
        </p:blipFill>
        <p:spPr bwMode="auto">
          <a:xfrm>
            <a:off x="4960938" y="3071813"/>
            <a:ext cx="4183062" cy="2957512"/>
          </a:xfrm>
          <a:prstGeom prst="rect">
            <a:avLst/>
          </a:prstGeom>
          <a:noFill/>
          <a:ln w="9525">
            <a:noFill/>
            <a:miter lim="800000"/>
            <a:headEnd/>
            <a:tailEnd/>
          </a:ln>
        </p:spPr>
      </p:pic>
      <p:sp>
        <p:nvSpPr>
          <p:cNvPr id="24580" name="Rectangle 7"/>
          <p:cNvSpPr>
            <a:spLocks noChangeArrowheads="1"/>
          </p:cNvSpPr>
          <p:nvPr/>
        </p:nvSpPr>
        <p:spPr bwMode="auto">
          <a:xfrm>
            <a:off x="500063" y="3214688"/>
            <a:ext cx="4214812" cy="2862262"/>
          </a:xfrm>
          <a:prstGeom prst="rect">
            <a:avLst/>
          </a:prstGeom>
          <a:noFill/>
          <a:ln w="9525">
            <a:noFill/>
            <a:miter lim="800000"/>
            <a:headEnd/>
            <a:tailEnd/>
          </a:ln>
        </p:spPr>
        <p:txBody>
          <a:bodyPr>
            <a:spAutoFit/>
          </a:bodyPr>
          <a:lstStyle/>
          <a:p>
            <a:r>
              <a:rPr lang="en-US" sz="2000"/>
              <a:t>"My principal objective in this book is to convey an understanding of how Nuer men and women have variously experienced these last six decades of turbulent history and have incorporated that experience into their contemporary culture and social life" (Hutchinson 1996:27).</a:t>
            </a:r>
          </a:p>
          <a:p>
            <a:endParaRPr lang="en-GB" sz="2000"/>
          </a:p>
        </p:txBody>
      </p:sp>
      <p:sp>
        <p:nvSpPr>
          <p:cNvPr id="24581" name="Rectangle 8"/>
          <p:cNvSpPr>
            <a:spLocks noChangeArrowheads="1"/>
          </p:cNvSpPr>
          <p:nvPr/>
        </p:nvSpPr>
        <p:spPr bwMode="auto">
          <a:xfrm>
            <a:off x="357188" y="6072188"/>
            <a:ext cx="8143875" cy="400050"/>
          </a:xfrm>
          <a:prstGeom prst="rect">
            <a:avLst/>
          </a:prstGeom>
          <a:noFill/>
          <a:ln w="9525">
            <a:noFill/>
            <a:miter lim="800000"/>
            <a:headEnd/>
            <a:tailEnd/>
          </a:ln>
        </p:spPr>
        <p:txBody>
          <a:bodyPr>
            <a:spAutoFit/>
          </a:bodyPr>
          <a:lstStyle/>
          <a:p>
            <a:r>
              <a:rPr lang="en-GB" sz="2000"/>
              <a:t>How does this compare to Evans-Pritchards approach and objectives?</a:t>
            </a:r>
            <a:endParaRPr lang="en-US" sz="2000"/>
          </a:p>
        </p:txBody>
      </p:sp>
      <p:sp>
        <p:nvSpPr>
          <p:cNvPr id="8"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US"/>
          </a:p>
        </p:txBody>
      </p:sp>
      <p:sp>
        <p:nvSpPr>
          <p:cNvPr id="9" name="Text Box 3"/>
          <p:cNvSpPr txBox="1">
            <a:spLocks noChangeArrowheads="1"/>
          </p:cNvSpPr>
          <p:nvPr/>
        </p:nvSpPr>
        <p:spPr bwMode="auto">
          <a:xfrm>
            <a:off x="395288" y="404813"/>
            <a:ext cx="6408960" cy="584775"/>
          </a:xfrm>
          <a:prstGeom prst="rect">
            <a:avLst/>
          </a:prstGeom>
          <a:noFill/>
          <a:ln w="9525">
            <a:noFill/>
            <a:miter lim="800000"/>
            <a:headEnd/>
            <a:tailEnd/>
          </a:ln>
        </p:spPr>
        <p:txBody>
          <a:bodyPr wrap="square">
            <a:spAutoFit/>
          </a:bodyPr>
          <a:lstStyle/>
          <a:p>
            <a:pPr>
              <a:spcBef>
                <a:spcPct val="50000"/>
              </a:spcBef>
            </a:pPr>
            <a:r>
              <a:rPr lang="en-GB" sz="3200" b="1" dirty="0" smtClean="0">
                <a:solidFill>
                  <a:schemeClr val="bg1"/>
                </a:solidFill>
                <a:latin typeface="Tahoma" pitchFamily="34" charset="0"/>
              </a:rPr>
              <a:t>Anthropological fieldwork</a:t>
            </a:r>
            <a:endParaRPr lang="en-US" sz="3200" b="1" dirty="0">
              <a:solidFill>
                <a:schemeClr val="bg1"/>
              </a:solidFill>
              <a:latin typeface="Tahoma"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3"/>
          <p:cNvPicPr>
            <a:picLocks noChangeAspect="1" noChangeArrowheads="1"/>
          </p:cNvPicPr>
          <p:nvPr/>
        </p:nvPicPr>
        <p:blipFill>
          <a:blip r:embed="rId2" cstate="print"/>
          <a:srcRect l="35938" t="38750" r="9686" b="4782"/>
          <a:stretch>
            <a:fillRect/>
          </a:stretch>
        </p:blipFill>
        <p:spPr bwMode="auto">
          <a:xfrm>
            <a:off x="571500" y="436563"/>
            <a:ext cx="7786688" cy="6064250"/>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cstate="print"/>
          <a:srcRect l="35938" t="51250" r="9686" b="11250"/>
          <a:stretch>
            <a:fillRect/>
          </a:stretch>
        </p:blipFill>
        <p:spPr bwMode="auto">
          <a:xfrm>
            <a:off x="0" y="1428750"/>
            <a:ext cx="8562975" cy="4429125"/>
          </a:xfrm>
          <a:prstGeom prst="rect">
            <a:avLst/>
          </a:prstGeom>
          <a:noFill/>
          <a:ln w="9525">
            <a:noFill/>
            <a:miter lim="800000"/>
            <a:headEnd/>
            <a:tailEnd/>
          </a:ln>
        </p:spPr>
      </p:pic>
      <p:sp>
        <p:nvSpPr>
          <p:cNvPr id="3"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US"/>
          </a:p>
        </p:txBody>
      </p:sp>
      <p:sp>
        <p:nvSpPr>
          <p:cNvPr id="4" name="Text Box 3"/>
          <p:cNvSpPr txBox="1">
            <a:spLocks noChangeArrowheads="1"/>
          </p:cNvSpPr>
          <p:nvPr/>
        </p:nvSpPr>
        <p:spPr bwMode="auto">
          <a:xfrm>
            <a:off x="395288" y="404813"/>
            <a:ext cx="6408960" cy="584775"/>
          </a:xfrm>
          <a:prstGeom prst="rect">
            <a:avLst/>
          </a:prstGeom>
          <a:noFill/>
          <a:ln w="9525">
            <a:noFill/>
            <a:miter lim="800000"/>
            <a:headEnd/>
            <a:tailEnd/>
          </a:ln>
        </p:spPr>
        <p:txBody>
          <a:bodyPr wrap="square">
            <a:spAutoFit/>
          </a:bodyPr>
          <a:lstStyle/>
          <a:p>
            <a:pPr>
              <a:spcBef>
                <a:spcPct val="50000"/>
              </a:spcBef>
            </a:pPr>
            <a:r>
              <a:rPr lang="en-GB" sz="3200" b="1" dirty="0" smtClean="0">
                <a:solidFill>
                  <a:schemeClr val="bg1"/>
                </a:solidFill>
                <a:latin typeface="Tahoma" pitchFamily="34" charset="0"/>
              </a:rPr>
              <a:t>Anthropological fieldwork</a:t>
            </a:r>
            <a:endParaRPr lang="en-US" sz="3200" b="1" dirty="0">
              <a:solidFill>
                <a:schemeClr val="bg1"/>
              </a:solidFill>
              <a:latin typeface="Tahoma"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cstate="print"/>
          <a:srcRect l="37811" t="37500" r="10625" b="11250"/>
          <a:stretch>
            <a:fillRect/>
          </a:stretch>
        </p:blipFill>
        <p:spPr bwMode="auto">
          <a:xfrm>
            <a:off x="714375" y="500063"/>
            <a:ext cx="7858125" cy="5857875"/>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cstate="print"/>
          <a:srcRect l="38750" t="38750" r="9686" b="6250"/>
          <a:stretch>
            <a:fillRect/>
          </a:stretch>
        </p:blipFill>
        <p:spPr bwMode="auto">
          <a:xfrm>
            <a:off x="642938" y="428625"/>
            <a:ext cx="7589837" cy="6072188"/>
          </a:xfrm>
          <a:prstGeom prst="rect">
            <a:avLst/>
          </a:prstGeom>
          <a:noFill/>
          <a:ln w="9525">
            <a:noFill/>
            <a:miter lim="800000"/>
            <a:headEnd/>
            <a:tailEnd/>
          </a:ln>
        </p:spPr>
      </p:pic>
      <p:sp>
        <p:nvSpPr>
          <p:cNvPr id="28675" name="TextBox 4"/>
          <p:cNvSpPr txBox="1">
            <a:spLocks noChangeArrowheads="1"/>
          </p:cNvSpPr>
          <p:nvPr/>
        </p:nvSpPr>
        <p:spPr bwMode="auto">
          <a:xfrm>
            <a:off x="714375" y="6488113"/>
            <a:ext cx="7000875" cy="369887"/>
          </a:xfrm>
          <a:prstGeom prst="rect">
            <a:avLst/>
          </a:prstGeom>
          <a:noFill/>
          <a:ln w="9525">
            <a:noFill/>
            <a:miter lim="800000"/>
            <a:headEnd/>
            <a:tailEnd/>
          </a:ln>
        </p:spPr>
        <p:txBody>
          <a:bodyPr>
            <a:spAutoFit/>
          </a:bodyPr>
          <a:lstStyle/>
          <a:p>
            <a:r>
              <a:rPr lang="en-GB"/>
              <a:t>(All taken from Hutchinson, 1996: 44 – 45 on Google books)</a:t>
            </a:r>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TotalTime>
  <Words>1341</Words>
  <Application>Microsoft Office PowerPoint</Application>
  <PresentationFormat>On-screen Show (4:3)</PresentationFormat>
  <Paragraphs>92</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vector>
  </TitlesOfParts>
  <Company>University of Wales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sc024</dc:creator>
  <cp:lastModifiedBy>sc024</cp:lastModifiedBy>
  <cp:revision>3</cp:revision>
  <dcterms:created xsi:type="dcterms:W3CDTF">2010-10-26T07:25:02Z</dcterms:created>
  <dcterms:modified xsi:type="dcterms:W3CDTF">2010-10-26T10:09:49Z</dcterms:modified>
</cp:coreProperties>
</file>