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4"/>
    <p:sldMasterId id="2147483714" r:id="rId5"/>
    <p:sldMasterId id="2147483720" r:id="rId6"/>
    <p:sldMasterId id="2147483728" r:id="rId7"/>
    <p:sldMasterId id="2147483731" r:id="rId8"/>
    <p:sldMasterId id="2147483735" r:id="rId9"/>
    <p:sldMasterId id="2147483739" r:id="rId10"/>
  </p:sldMasterIdLst>
  <p:sldIdLst>
    <p:sldId id="256" r:id="rId11"/>
    <p:sldId id="258" r:id="rId12"/>
    <p:sldId id="350" r:id="rId13"/>
    <p:sldId id="364" r:id="rId14"/>
    <p:sldId id="366" r:id="rId15"/>
    <p:sldId id="310" r:id="rId16"/>
    <p:sldId id="316" r:id="rId17"/>
    <p:sldId id="349" r:id="rId18"/>
    <p:sldId id="367" r:id="rId19"/>
    <p:sldId id="368" r:id="rId20"/>
    <p:sldId id="370" r:id="rId21"/>
    <p:sldId id="369" r:id="rId22"/>
    <p:sldId id="365" r:id="rId23"/>
    <p:sldId id="351" r:id="rId24"/>
    <p:sldId id="265"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D1ED61-B271-4E15-9D81-0B538168F15F}" v="7" dt="2024-10-10T13:40:09.9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1" autoAdjust="0"/>
    <p:restoredTop sz="94712" autoAdjust="0"/>
  </p:normalViewPr>
  <p:slideViewPr>
    <p:cSldViewPr>
      <p:cViewPr varScale="1">
        <p:scale>
          <a:sx n="88" d="100"/>
          <a:sy n="88" d="100"/>
        </p:scale>
        <p:origin x="885" y="60"/>
      </p:cViewPr>
      <p:guideLst>
        <p:guide orient="horz" pos="2160"/>
        <p:guide pos="2880"/>
      </p:guideLst>
    </p:cSldViewPr>
  </p:slideViewPr>
  <p:outlineViewPr>
    <p:cViewPr>
      <p:scale>
        <a:sx n="33" d="100"/>
        <a:sy n="33" d="100"/>
      </p:scale>
      <p:origin x="0" y="-4260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1.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9.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viewProps" Target="viewProps.xml"/><Relationship Id="rId30"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51000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17/10/2024</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2200605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75779B43-CA7A-455C-ABA1-8379DC736556}" type="datetimeFigureOut">
              <a:rPr lang="en-GB" smtClean="0"/>
              <a:t>17/10/2024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
        <p:nvSpPr>
          <p:cNvPr id="13" name="Content Placeholder 12"/>
          <p:cNvSpPr>
            <a:spLocks noGrp="1"/>
          </p:cNvSpPr>
          <p:nvPr>
            <p:ph sz="quarter" idx="13"/>
          </p:nvPr>
        </p:nvSpPr>
        <p:spPr>
          <a:xfrm>
            <a:off x="685800" y="1536192"/>
            <a:ext cx="3657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14"/>
          <p:cNvSpPr>
            <a:spLocks noGrp="1"/>
          </p:cNvSpPr>
          <p:nvPr>
            <p:ph sz="quarter" idx="14"/>
          </p:nvPr>
        </p:nvSpPr>
        <p:spPr>
          <a:xfrm>
            <a:off x="4800600" y="1536192"/>
            <a:ext cx="3657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52010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17/10/2024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1094626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114179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29573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51785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90319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98259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531729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813859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462418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853166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40907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866247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631443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084896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137400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17/10/2024</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18287600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75779B43-CA7A-455C-ABA1-8379DC736556}" type="datetimeFigureOut">
              <a:rPr lang="en-GB" smtClean="0"/>
              <a:t>17/10/2024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
        <p:nvSpPr>
          <p:cNvPr id="13" name="Content Placeholder 12"/>
          <p:cNvSpPr>
            <a:spLocks noGrp="1"/>
          </p:cNvSpPr>
          <p:nvPr>
            <p:ph sz="quarter" idx="13"/>
          </p:nvPr>
        </p:nvSpPr>
        <p:spPr>
          <a:xfrm>
            <a:off x="685800" y="1536192"/>
            <a:ext cx="3657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14"/>
          <p:cNvSpPr>
            <a:spLocks noGrp="1"/>
          </p:cNvSpPr>
          <p:nvPr>
            <p:ph sz="quarter" idx="14"/>
          </p:nvPr>
        </p:nvSpPr>
        <p:spPr>
          <a:xfrm>
            <a:off x="4800600" y="1536192"/>
            <a:ext cx="3657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955574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17/10/2024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24464579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38606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498077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59103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368832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68325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6562869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9059039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555519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6195394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206629480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325771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0142591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31681854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666884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14.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4.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5779B43-CA7A-455C-ABA1-8379DC736556}" type="datetimeFigureOut">
              <a:rPr lang="en-GB" smtClean="0"/>
              <a:t>17/10/2024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C935741-5D89-4008-8F08-26031587A366}"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728565246"/>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561200905"/>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77981604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6739240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48" r:id="rId3"/>
    <p:sldLayoutId id="2147483749" r:id="rId4"/>
    <p:sldLayoutId id="2147483750"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2136290419"/>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52234640"/>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8917965"/>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hyperlink" Target="https://hwb.gov.wales/curriculum-for-wales/designing-your-curriculum/implementation-and-practical-considerations/" TargetMode="Externa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www.youtube.com/watch?v=fnaKnVWFh44" TargetMode="Externa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u5ft4Hbyoes" TargetMode="Externa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hyperlink" Target="https://www.estyn.gov.wales/effective-practice/using-person-centred-planning-across-school" TargetMode="External"/><Relationship Id="rId2" Type="http://schemas.openxmlformats.org/officeDocument/2006/relationships/hyperlink" Target="https://www.estyn.llyw.cymru/arfer-effeithiol/defnyddio-cynllunio-syn-canolbwyntio-ar-yr-unigolyn-ar-draws-yr-ysgol?_ga=2.29016500.962160619.1699868398-255419455.1699868398" TargetMode="Externa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hyperlink" Target="https://gov.wales/sites/default/files/publications/2019-01/person-centred-practice-in-education-a-guide-for-early-years-schools-and-colleges-in-wales.pdf" TargetMode="External"/><Relationship Id="rId2" Type="http://schemas.openxmlformats.org/officeDocument/2006/relationships/hyperlink" Target="https://llyw.cymru/sites/default/files/publications/2019-01/ymarfer-sy-n-canolbwyntio-ar-unigolion-mewn-addysg-canllaw-ar-gyfer-blynyddoedd-cynnar-ysgolion-a-cholegau-yng-nghymru.pdf" TargetMode="Externa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hyperlink" Target="http://www.helensandersonassociates.co.uk/" TargetMode="External"/><Relationship Id="rId2" Type="http://schemas.openxmlformats.org/officeDocument/2006/relationships/hyperlink" Target="http://www.helensandersonassociates.co.uk/media/43014/outcomefocusedreviews2.pdf" TargetMode="External"/><Relationship Id="rId1" Type="http://schemas.openxmlformats.org/officeDocument/2006/relationships/slideLayout" Target="../slideLayouts/slideLayout21.xml"/><Relationship Id="rId4" Type="http://schemas.openxmlformats.org/officeDocument/2006/relationships/hyperlink" Target="https://www.youtube.com/watch?v=fnaKnVWFh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779101"/>
          </a:xfrm>
        </p:spPr>
        <p:txBody>
          <a:bodyPr>
            <a:noAutofit/>
          </a:bodyPr>
          <a:lstStyle/>
          <a:p>
            <a:br>
              <a:rPr lang="cy-GB" sz="4000" dirty="0"/>
            </a:br>
            <a:r>
              <a:rPr lang="cy-GB" sz="4000" dirty="0"/>
              <a:t>ECES6019/C</a:t>
            </a:r>
            <a:br>
              <a:rPr lang="cy-GB" sz="4000" dirty="0"/>
            </a:br>
            <a:r>
              <a:rPr lang="cy-GB" sz="4000" dirty="0"/>
              <a:t>Cynllunio SY’N CANOLBWYNTIO AR UNIGOLION /</a:t>
            </a:r>
            <a:br>
              <a:rPr lang="cy-GB" sz="4000" dirty="0"/>
            </a:br>
            <a:r>
              <a:rPr lang="en-GB" sz="4000" dirty="0"/>
              <a:t>Person Centred Planning </a:t>
            </a:r>
            <a:endParaRPr lang="cy-GB" sz="4000" dirty="0"/>
          </a:p>
        </p:txBody>
      </p:sp>
      <p:sp>
        <p:nvSpPr>
          <p:cNvPr id="3" name="Subtitle 2"/>
          <p:cNvSpPr>
            <a:spLocks noGrp="1"/>
          </p:cNvSpPr>
          <p:nvPr>
            <p:ph type="subTitle" idx="1"/>
          </p:nvPr>
        </p:nvSpPr>
        <p:spPr>
          <a:xfrm>
            <a:off x="2396319" y="4114800"/>
            <a:ext cx="5618515" cy="914400"/>
          </a:xfrm>
        </p:spPr>
        <p:txBody>
          <a:bodyPr>
            <a:normAutofit/>
          </a:bodyPr>
          <a:lstStyle/>
          <a:p>
            <a:r>
              <a:rPr lang="cy-GB" dirty="0"/>
              <a:t>Sesiwn 5B</a:t>
            </a:r>
          </a:p>
          <a:p>
            <a:r>
              <a:rPr lang="cy-GB" dirty="0" err="1"/>
              <a:t>Session</a:t>
            </a:r>
            <a:r>
              <a:rPr lang="cy-GB"/>
              <a:t> 5B</a:t>
            </a:r>
            <a:endParaRPr lang="en-GB" dirty="0"/>
          </a:p>
        </p:txBody>
      </p:sp>
    </p:spTree>
    <p:extLst>
      <p:ext uri="{BB962C8B-B14F-4D97-AF65-F5344CB8AC3E}">
        <p14:creationId xmlns:p14="http://schemas.microsoft.com/office/powerpoint/2010/main" val="3848929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dirty="0">
                <a:latin typeface="Arial" panose="020B0604020202020204" pitchFamily="34" charset="0"/>
                <a:cs typeface="Arial" panose="020B0604020202020204" pitchFamily="34" charset="0"/>
              </a:rPr>
              <a:t>Trosolwg / </a:t>
            </a:r>
            <a:r>
              <a:rPr lang="en-GB" dirty="0">
                <a:latin typeface="Arial" panose="020B0604020202020204" pitchFamily="34" charset="0"/>
                <a:cs typeface="Arial" panose="020B0604020202020204" pitchFamily="34" charset="0"/>
              </a:rPr>
              <a:t>Overview</a:t>
            </a:r>
          </a:p>
        </p:txBody>
      </p:sp>
      <p:sp>
        <p:nvSpPr>
          <p:cNvPr id="5" name="Content Placeholder 4"/>
          <p:cNvSpPr>
            <a:spLocks noGrp="1"/>
          </p:cNvSpPr>
          <p:nvPr>
            <p:ph sz="quarter" idx="13"/>
          </p:nvPr>
        </p:nvSpPr>
        <p:spPr>
          <a:xfrm>
            <a:off x="676655" y="2514600"/>
            <a:ext cx="3822192" cy="3611880"/>
          </a:xfrm>
          <a:prstGeom prst="rect">
            <a:avLst/>
          </a:prstGeom>
        </p:spPr>
        <p:txBody>
          <a:bodyPr>
            <a:normAutofit/>
          </a:bodyPr>
          <a:lstStyle/>
          <a:p>
            <a:r>
              <a:rPr lang="cy-GB" sz="3200" i="1" dirty="0">
                <a:latin typeface="Arial" panose="020B0604020202020204" pitchFamily="34" charset="0"/>
                <a:cs typeface="Arial" panose="020B0604020202020204" pitchFamily="34" charset="0"/>
              </a:rPr>
              <a:t>Dulliau o Gynllunio sy’n Canolbwyntio ar Unigolion</a:t>
            </a:r>
          </a:p>
        </p:txBody>
      </p:sp>
      <p:sp>
        <p:nvSpPr>
          <p:cNvPr id="6" name="Content Placeholder 5"/>
          <p:cNvSpPr>
            <a:spLocks noGrp="1"/>
          </p:cNvSpPr>
          <p:nvPr>
            <p:ph sz="quarter" idx="14"/>
          </p:nvPr>
        </p:nvSpPr>
        <p:spPr>
          <a:xfrm>
            <a:off x="4645152" y="2514600"/>
            <a:ext cx="3822192" cy="3611880"/>
          </a:xfrm>
          <a:prstGeom prst="rect">
            <a:avLst/>
          </a:prstGeom>
        </p:spPr>
        <p:txBody>
          <a:bodyPr>
            <a:normAutofit/>
          </a:bodyPr>
          <a:lstStyle/>
          <a:p>
            <a:r>
              <a:rPr lang="en-GB" sz="3200" i="1" dirty="0">
                <a:latin typeface="Arial" panose="020B0604020202020204" pitchFamily="34" charset="0"/>
                <a:cs typeface="Arial" panose="020B0604020202020204" pitchFamily="34" charset="0"/>
              </a:rPr>
              <a:t>Person Centred Planning Approaches</a:t>
            </a:r>
          </a:p>
        </p:txBody>
      </p:sp>
    </p:spTree>
    <p:extLst>
      <p:ext uri="{BB962C8B-B14F-4D97-AF65-F5344CB8AC3E}">
        <p14:creationId xmlns:p14="http://schemas.microsoft.com/office/powerpoint/2010/main" val="2864122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50D3C-00F2-448E-8E34-2AF6D782D3CD}"/>
              </a:ext>
            </a:extLst>
          </p:cNvPr>
          <p:cNvSpPr>
            <a:spLocks noGrp="1"/>
          </p:cNvSpPr>
          <p:nvPr>
            <p:ph type="title"/>
          </p:nvPr>
        </p:nvSpPr>
        <p:spPr>
          <a:xfrm>
            <a:off x="1443491" y="228600"/>
            <a:ext cx="6571343" cy="914401"/>
          </a:xfrm>
        </p:spPr>
        <p:txBody>
          <a:bodyPr>
            <a:normAutofit fontScale="90000"/>
          </a:bodyPr>
          <a:lstStyle/>
          <a:p>
            <a:r>
              <a:rPr lang="cy-GB" dirty="0"/>
              <a:t>Cynllunio sy’n Canolbwyntio ar blant mewn addysg / </a:t>
            </a:r>
            <a:r>
              <a:rPr lang="en-GB" dirty="0"/>
              <a:t>Child centred planning in education</a:t>
            </a:r>
          </a:p>
        </p:txBody>
      </p:sp>
      <p:sp>
        <p:nvSpPr>
          <p:cNvPr id="3" name="Content Placeholder 2">
            <a:extLst>
              <a:ext uri="{FF2B5EF4-FFF2-40B4-BE49-F238E27FC236}">
                <a16:creationId xmlns:a16="http://schemas.microsoft.com/office/drawing/2014/main" id="{809C4C25-7D29-4EA8-A9B4-D88EC1B60BB0}"/>
              </a:ext>
            </a:extLst>
          </p:cNvPr>
          <p:cNvSpPr>
            <a:spLocks noGrp="1"/>
          </p:cNvSpPr>
          <p:nvPr>
            <p:ph sz="quarter" idx="13"/>
          </p:nvPr>
        </p:nvSpPr>
        <p:spPr>
          <a:xfrm>
            <a:off x="304800" y="1536192"/>
            <a:ext cx="4114800" cy="3877056"/>
          </a:xfrm>
        </p:spPr>
        <p:txBody>
          <a:bodyPr>
            <a:noAutofit/>
          </a:bodyPr>
          <a:lstStyle/>
          <a:p>
            <a:pPr marL="411480" marR="0" lvl="0" indent="-342900" algn="l" defTabSz="914400" rtl="0" eaLnBrk="1" fontAlgn="auto" latinLnBrk="0" hangingPunct="1">
              <a:lnSpc>
                <a:spcPct val="130000"/>
              </a:lnSpc>
              <a:spcAft>
                <a:spcPts val="0"/>
              </a:spcAft>
              <a:buClr>
                <a:srgbClr val="C00000"/>
              </a:buClr>
              <a:buSzPct val="85000"/>
              <a:tabLst/>
              <a:defRPr/>
            </a:pPr>
            <a:r>
              <a:rPr lang="cy-GB" sz="1900" dirty="0"/>
              <a:t>Mae cynllunio sy’n canolbwyntio ar blant neu unigolion yn greiddiol i arfer addysgol da heddiw </a:t>
            </a:r>
          </a:p>
          <a:p>
            <a:pPr marL="411480" marR="0" lvl="0" indent="-342900" algn="l" defTabSz="914400" rtl="0" eaLnBrk="1" fontAlgn="auto" latinLnBrk="0" hangingPunct="1">
              <a:lnSpc>
                <a:spcPct val="130000"/>
              </a:lnSpc>
              <a:spcAft>
                <a:spcPts val="0"/>
              </a:spcAft>
              <a:buClr>
                <a:srgbClr val="C00000"/>
              </a:buClr>
              <a:buSzPct val="85000"/>
              <a:tabLst/>
              <a:defRPr/>
            </a:pPr>
            <a:r>
              <a:rPr lang="cy-GB" sz="1900" dirty="0"/>
              <a:t>Meddyliwch am ddosbarth rydych chi wedi gweithio ynddo, pa mor dda ydych chi’n adnabod y dysgwyr? </a:t>
            </a:r>
          </a:p>
          <a:p>
            <a:pPr marL="411480" marR="0" lvl="0" indent="-342900" algn="l" defTabSz="914400" rtl="0" eaLnBrk="1" fontAlgn="auto" latinLnBrk="0" hangingPunct="1">
              <a:lnSpc>
                <a:spcPct val="130000"/>
              </a:lnSpc>
              <a:spcAft>
                <a:spcPts val="0"/>
              </a:spcAft>
              <a:buClr>
                <a:srgbClr val="C00000"/>
              </a:buClr>
              <a:buSzPct val="85000"/>
              <a:tabLst/>
              <a:defRPr/>
            </a:pPr>
            <a:r>
              <a:rPr lang="cy-GB" sz="1900" dirty="0"/>
              <a:t>A oes un dysgwr nad ydych chi’n gwybod llawer amdano? Sut y gallai CCU gefnogi'r dysgwr hwnnw?</a:t>
            </a:r>
          </a:p>
        </p:txBody>
      </p:sp>
      <p:sp>
        <p:nvSpPr>
          <p:cNvPr id="4" name="Content Placeholder 3">
            <a:extLst>
              <a:ext uri="{FF2B5EF4-FFF2-40B4-BE49-F238E27FC236}">
                <a16:creationId xmlns:a16="http://schemas.microsoft.com/office/drawing/2014/main" id="{643CFB32-A28E-4A27-BEBA-BB46199CE00B}"/>
              </a:ext>
            </a:extLst>
          </p:cNvPr>
          <p:cNvSpPr>
            <a:spLocks noGrp="1"/>
          </p:cNvSpPr>
          <p:nvPr>
            <p:ph sz="quarter" idx="14"/>
          </p:nvPr>
        </p:nvSpPr>
        <p:spPr/>
        <p:txBody>
          <a:bodyPr>
            <a:normAutofit/>
          </a:bodyPr>
          <a:lstStyle/>
          <a:p>
            <a:r>
              <a:rPr lang="en-GB" dirty="0"/>
              <a:t>Child centred or person centred planning is at the heart of good educational practice today</a:t>
            </a:r>
          </a:p>
          <a:p>
            <a:r>
              <a:rPr lang="en-GB" dirty="0"/>
              <a:t>Think of a class you have worked in, how well do you know the learners?</a:t>
            </a:r>
          </a:p>
          <a:p>
            <a:r>
              <a:rPr lang="en-GB" dirty="0"/>
              <a:t>Is there one learner that you know very little about? How could PCP support that learner?</a:t>
            </a:r>
          </a:p>
        </p:txBody>
      </p:sp>
    </p:spTree>
    <p:extLst>
      <p:ext uri="{BB962C8B-B14F-4D97-AF65-F5344CB8AC3E}">
        <p14:creationId xmlns:p14="http://schemas.microsoft.com/office/powerpoint/2010/main" val="1160019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EC15E-D8C2-94F9-E347-ED4E42F69534}"/>
              </a:ext>
            </a:extLst>
          </p:cNvPr>
          <p:cNvSpPr>
            <a:spLocks noGrp="1"/>
          </p:cNvSpPr>
          <p:nvPr>
            <p:ph type="title"/>
          </p:nvPr>
        </p:nvSpPr>
        <p:spPr>
          <a:xfrm>
            <a:off x="1443491" y="304800"/>
            <a:ext cx="6571343" cy="914401"/>
          </a:xfrm>
        </p:spPr>
        <p:txBody>
          <a:bodyPr>
            <a:normAutofit fontScale="90000"/>
          </a:bodyPr>
          <a:lstStyle/>
          <a:p>
            <a:r>
              <a:rPr lang="cy-GB" dirty="0"/>
              <a:t>Cynllunio sy’n Canolbwyntio ar BLANT MEWN ADDYSG / </a:t>
            </a:r>
            <a:r>
              <a:rPr lang="en-GB" dirty="0"/>
              <a:t>Child centred planning in education</a:t>
            </a:r>
          </a:p>
        </p:txBody>
      </p:sp>
      <p:sp>
        <p:nvSpPr>
          <p:cNvPr id="3" name="Content Placeholder 2">
            <a:extLst>
              <a:ext uri="{FF2B5EF4-FFF2-40B4-BE49-F238E27FC236}">
                <a16:creationId xmlns:a16="http://schemas.microsoft.com/office/drawing/2014/main" id="{FA3CC681-876D-4546-28A0-05E17C145FA3}"/>
              </a:ext>
            </a:extLst>
          </p:cNvPr>
          <p:cNvSpPr>
            <a:spLocks noGrp="1"/>
          </p:cNvSpPr>
          <p:nvPr>
            <p:ph sz="quarter" idx="13"/>
          </p:nvPr>
        </p:nvSpPr>
        <p:spPr/>
        <p:txBody>
          <a:bodyPr>
            <a:normAutofit fontScale="92500" lnSpcReduction="10000"/>
          </a:bodyPr>
          <a:lstStyle/>
          <a:p>
            <a:r>
              <a:rPr lang="cy-GB" dirty="0"/>
              <a:t>Mae CCB yn ymwneud â rhoi plant yn ganolog i'w dysgu eu hunain
Galluogi plant i gael yr amser a'r cyfle i ddatblygu eu diddordebau a'u hymholiadau eu hunain</a:t>
            </a:r>
            <a:r>
              <a:rPr lang="cy-GB" b="0" i="0" dirty="0">
                <a:effectLst/>
              </a:rPr>
              <a:t>.</a:t>
            </a:r>
          </a:p>
          <a:p>
            <a:r>
              <a:rPr lang="cy-GB" dirty="0"/>
              <a:t>Mae dull sy'n canolbwyntio ar blant yn gofyn am fwy na chynnig dewis syml o ddeunyddiau, adnoddau, neu weithgareddau. </a:t>
            </a:r>
            <a:endParaRPr lang="cy-GB" b="0" i="0" dirty="0">
              <a:effectLst/>
            </a:endParaRPr>
          </a:p>
          <a:p>
            <a:r>
              <a:rPr lang="cy-GB" dirty="0"/>
              <a:t>Mae'n bwysig bod dysgu’n ymgysylltu â chymhellion ac ymholiadau'r plentyn, a'u bodloni, er mwyn iddo fod yn ystyrlon. </a:t>
            </a:r>
          </a:p>
          <a:p>
            <a:endParaRPr lang="en-GB" dirty="0"/>
          </a:p>
        </p:txBody>
      </p:sp>
      <p:sp>
        <p:nvSpPr>
          <p:cNvPr id="4" name="Content Placeholder 3">
            <a:extLst>
              <a:ext uri="{FF2B5EF4-FFF2-40B4-BE49-F238E27FC236}">
                <a16:creationId xmlns:a16="http://schemas.microsoft.com/office/drawing/2014/main" id="{E7FD3FE3-A4E5-437E-3A72-FC244D38EDF3}"/>
              </a:ext>
            </a:extLst>
          </p:cNvPr>
          <p:cNvSpPr>
            <a:spLocks noGrp="1"/>
          </p:cNvSpPr>
          <p:nvPr>
            <p:ph sz="quarter" idx="14"/>
          </p:nvPr>
        </p:nvSpPr>
        <p:spPr/>
        <p:txBody>
          <a:bodyPr>
            <a:normAutofit fontScale="92500"/>
          </a:bodyPr>
          <a:lstStyle/>
          <a:p>
            <a:r>
              <a:rPr lang="en-GB" b="0" i="0" dirty="0">
                <a:effectLst/>
              </a:rPr>
              <a:t>CCP is about putting children at the centre of their own learning</a:t>
            </a:r>
          </a:p>
          <a:p>
            <a:r>
              <a:rPr lang="en-GB" b="0" i="0" dirty="0">
                <a:effectLst/>
              </a:rPr>
              <a:t>Enabling children the time and opportunity to develop their own interests and enquiries.</a:t>
            </a:r>
          </a:p>
          <a:p>
            <a:r>
              <a:rPr lang="en-GB" b="0" i="0" dirty="0">
                <a:effectLst/>
              </a:rPr>
              <a:t>A child-centred approach requires more than offering a simple choice of materials, resources, or activities. </a:t>
            </a:r>
          </a:p>
          <a:p>
            <a:r>
              <a:rPr lang="en-GB" b="0" i="0" dirty="0">
                <a:effectLst/>
              </a:rPr>
              <a:t>It is important for learning to engage with and meet with the child’s motivations and enquiries for it to be meaningful. </a:t>
            </a:r>
            <a:endParaRPr lang="en-GB" dirty="0"/>
          </a:p>
        </p:txBody>
      </p:sp>
    </p:spTree>
    <p:extLst>
      <p:ext uri="{BB962C8B-B14F-4D97-AF65-F5344CB8AC3E}">
        <p14:creationId xmlns:p14="http://schemas.microsoft.com/office/powerpoint/2010/main" val="2929812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2771B-3F4C-B40B-E761-37D26CB7F9C8}"/>
              </a:ext>
            </a:extLst>
          </p:cNvPr>
          <p:cNvSpPr>
            <a:spLocks noGrp="1"/>
          </p:cNvSpPr>
          <p:nvPr>
            <p:ph type="title"/>
          </p:nvPr>
        </p:nvSpPr>
        <p:spPr>
          <a:xfrm>
            <a:off x="1443491" y="304800"/>
            <a:ext cx="6571343" cy="1548955"/>
          </a:xfrm>
        </p:spPr>
        <p:txBody>
          <a:bodyPr/>
          <a:lstStyle/>
          <a:p>
            <a:r>
              <a:rPr lang="cy-GB" dirty="0"/>
              <a:t>Cwricwlwm i Gymru</a:t>
            </a:r>
            <a:br>
              <a:rPr lang="en-GB" dirty="0"/>
            </a:br>
            <a:r>
              <a:rPr lang="en-GB" dirty="0"/>
              <a:t>Curriculum for Wales</a:t>
            </a:r>
          </a:p>
        </p:txBody>
      </p:sp>
      <p:sp>
        <p:nvSpPr>
          <p:cNvPr id="3" name="Content Placeholder 2">
            <a:extLst>
              <a:ext uri="{FF2B5EF4-FFF2-40B4-BE49-F238E27FC236}">
                <a16:creationId xmlns:a16="http://schemas.microsoft.com/office/drawing/2014/main" id="{8FC639A2-F5DD-930C-5917-4446AE426267}"/>
              </a:ext>
            </a:extLst>
          </p:cNvPr>
          <p:cNvSpPr>
            <a:spLocks noGrp="1"/>
          </p:cNvSpPr>
          <p:nvPr>
            <p:ph sz="quarter" idx="13"/>
          </p:nvPr>
        </p:nvSpPr>
        <p:spPr/>
        <p:txBody>
          <a:bodyPr>
            <a:normAutofit fontScale="92500"/>
          </a:bodyPr>
          <a:lstStyle/>
          <a:p>
            <a:r>
              <a:rPr lang="cy-GB" dirty="0">
                <a:solidFill>
                  <a:srgbClr val="1F1F1F"/>
                </a:solidFill>
                <a:latin typeface="Arial" panose="020B0604020202020204" pitchFamily="34" charset="0"/>
              </a:rPr>
              <a:t>Dylid datblygu'r cwricwlwm ar y cyd, gan annog dysgwyr, rhieni, gofalwyr a'r gymuned leol i ddeall a chyfrannu at ddatblygiad y cwricwlwm.</a:t>
            </a:r>
            <a:endParaRPr lang="cy-GB" b="0" i="0" dirty="0">
              <a:solidFill>
                <a:srgbClr val="1F1F1F"/>
              </a:solidFill>
              <a:effectLst/>
              <a:latin typeface="Arial" panose="020B0604020202020204" pitchFamily="34" charset="0"/>
            </a:endParaRPr>
          </a:p>
          <a:p>
            <a:r>
              <a:rPr lang="cy-GB" dirty="0">
                <a:latin typeface="Arial" panose="020B0604020202020204" pitchFamily="34" charset="0"/>
              </a:rPr>
              <a:t>Mae </a:t>
            </a:r>
            <a:r>
              <a:rPr lang="cy-GB" u="sng" dirty="0">
                <a:solidFill>
                  <a:srgbClr val="FF0000"/>
                </a:solidFill>
                <a:latin typeface="Arial" panose="020B0604020202020204" pitchFamily="34" charset="0"/>
              </a:rPr>
              <a:t>datblygu ar y cyd</a:t>
            </a:r>
            <a:r>
              <a:rPr lang="cy-GB" dirty="0">
                <a:solidFill>
                  <a:srgbClr val="1F1F1F"/>
                </a:solidFill>
                <a:latin typeface="Arial" panose="020B0604020202020204" pitchFamily="34" charset="0"/>
              </a:rPr>
              <a:t> yn cynnwys gosod y dysgwr yng nghanol y broses.</a:t>
            </a:r>
          </a:p>
          <a:p>
            <a:r>
              <a:rPr lang="cy-GB" dirty="0">
                <a:solidFill>
                  <a:srgbClr val="1F1F1F"/>
                </a:solidFill>
                <a:latin typeface="Arial" panose="020B0604020202020204" pitchFamily="34" charset="0"/>
              </a:rPr>
              <a:t>Dylai'r cwricwlwm gynnig cyfleoedd cynyddol i ddysgwyr helpu i gyfeirio eu dysgu wrth iddynt fynd yn eu blaenau.</a:t>
            </a:r>
            <a:endParaRPr lang="cy-GB" dirty="0"/>
          </a:p>
          <a:p>
            <a:endParaRPr lang="en-GB" dirty="0"/>
          </a:p>
        </p:txBody>
      </p:sp>
      <p:sp>
        <p:nvSpPr>
          <p:cNvPr id="4" name="Content Placeholder 3">
            <a:extLst>
              <a:ext uri="{FF2B5EF4-FFF2-40B4-BE49-F238E27FC236}">
                <a16:creationId xmlns:a16="http://schemas.microsoft.com/office/drawing/2014/main" id="{F930CE4A-3226-FE79-973A-D1DFBFE44C9A}"/>
              </a:ext>
            </a:extLst>
          </p:cNvPr>
          <p:cNvSpPr>
            <a:spLocks noGrp="1"/>
          </p:cNvSpPr>
          <p:nvPr>
            <p:ph sz="quarter" idx="14"/>
          </p:nvPr>
        </p:nvSpPr>
        <p:spPr/>
        <p:txBody>
          <a:bodyPr>
            <a:normAutofit fontScale="92500"/>
          </a:bodyPr>
          <a:lstStyle/>
          <a:p>
            <a:r>
              <a:rPr lang="en-GB" b="0" i="0" dirty="0">
                <a:solidFill>
                  <a:srgbClr val="1F1F1F"/>
                </a:solidFill>
                <a:effectLst/>
                <a:latin typeface="Arial" panose="020B0604020202020204" pitchFamily="34" charset="0"/>
              </a:rPr>
              <a:t>The curriculum should be co-constructed, encouraging learners, parents, carers and the local community to understand and contribute to curriculum development.</a:t>
            </a:r>
          </a:p>
          <a:p>
            <a:r>
              <a:rPr lang="en-GB" dirty="0">
                <a:solidFill>
                  <a:srgbClr val="1F1F1F"/>
                </a:solidFill>
                <a:latin typeface="Arial" panose="020B0604020202020204" pitchFamily="34" charset="0"/>
                <a:hlinkClick r:id="rId2"/>
              </a:rPr>
              <a:t>Co-construction</a:t>
            </a:r>
            <a:r>
              <a:rPr lang="en-GB" dirty="0">
                <a:solidFill>
                  <a:srgbClr val="1F1F1F"/>
                </a:solidFill>
                <a:latin typeface="Arial" panose="020B0604020202020204" pitchFamily="34" charset="0"/>
              </a:rPr>
              <a:t> includes placing the learner at the centre of the process.</a:t>
            </a:r>
          </a:p>
          <a:p>
            <a:r>
              <a:rPr lang="en-GB" b="0" i="0" dirty="0">
                <a:solidFill>
                  <a:srgbClr val="1F1F1F"/>
                </a:solidFill>
                <a:effectLst/>
                <a:latin typeface="Arial" panose="020B0604020202020204" pitchFamily="34" charset="0"/>
              </a:rPr>
              <a:t>The curriculum should provide increasing opportunities for learners to help direct their learning as they progress.</a:t>
            </a:r>
            <a:endParaRPr lang="en-GB" dirty="0"/>
          </a:p>
        </p:txBody>
      </p:sp>
    </p:spTree>
    <p:extLst>
      <p:ext uri="{BB962C8B-B14F-4D97-AF65-F5344CB8AC3E}">
        <p14:creationId xmlns:p14="http://schemas.microsoft.com/office/powerpoint/2010/main" val="1711145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Cynllunio sy’n Canolbwyntio ar BLANT MEWN ADDYSG / </a:t>
            </a:r>
            <a:r>
              <a:rPr lang="en-GB" dirty="0"/>
              <a:t>Child centred planning in education</a:t>
            </a:r>
            <a:endParaRPr lang="cy-GB" dirty="0"/>
          </a:p>
        </p:txBody>
      </p:sp>
      <p:sp>
        <p:nvSpPr>
          <p:cNvPr id="3" name="Content Placeholder 2"/>
          <p:cNvSpPr>
            <a:spLocks noGrp="1"/>
          </p:cNvSpPr>
          <p:nvPr>
            <p:ph sz="quarter" idx="13"/>
          </p:nvPr>
        </p:nvSpPr>
        <p:spPr>
          <a:xfrm>
            <a:off x="457200" y="2069592"/>
            <a:ext cx="4038600" cy="3343656"/>
          </a:xfrm>
        </p:spPr>
        <p:txBody>
          <a:bodyPr>
            <a:normAutofit/>
          </a:bodyPr>
          <a:lstStyle/>
          <a:p>
            <a:r>
              <a:rPr lang="cy-GB" sz="2400" i="1" dirty="0">
                <a:solidFill>
                  <a:srgbClr val="FF0000"/>
                </a:solidFill>
              </a:rPr>
              <a:t>Proffiliau Un Dudalen
Adolygiadau sy'n Canolbwyntio ar Unigolion</a:t>
            </a:r>
          </a:p>
          <a:p>
            <a:pPr>
              <a:buFont typeface="Arial" panose="020B0604020202020204" pitchFamily="34" charset="0"/>
              <a:buChar char="•"/>
            </a:pPr>
            <a:endParaRPr lang="cy-GB" dirty="0"/>
          </a:p>
        </p:txBody>
      </p:sp>
      <p:sp>
        <p:nvSpPr>
          <p:cNvPr id="4" name="Content Placeholder 3"/>
          <p:cNvSpPr>
            <a:spLocks noGrp="1"/>
          </p:cNvSpPr>
          <p:nvPr>
            <p:ph sz="quarter" idx="14"/>
          </p:nvPr>
        </p:nvSpPr>
        <p:spPr>
          <a:xfrm>
            <a:off x="4800600" y="2057400"/>
            <a:ext cx="3657600" cy="3343656"/>
          </a:xfrm>
        </p:spPr>
        <p:txBody>
          <a:bodyPr>
            <a:noAutofit/>
          </a:bodyPr>
          <a:lstStyle/>
          <a:p>
            <a:pPr>
              <a:buFont typeface="Arial" panose="020B0604020202020204" pitchFamily="34" charset="0"/>
              <a:buChar char="•"/>
            </a:pPr>
            <a:r>
              <a:rPr lang="en-GB" sz="2400" i="1" dirty="0">
                <a:solidFill>
                  <a:srgbClr val="FF0000"/>
                </a:solidFill>
              </a:rPr>
              <a:t>One Page Profiles</a:t>
            </a:r>
          </a:p>
          <a:p>
            <a:pPr>
              <a:buFont typeface="Arial" panose="020B0604020202020204" pitchFamily="34" charset="0"/>
              <a:buChar char="•"/>
            </a:pPr>
            <a:r>
              <a:rPr lang="en-GB" sz="2400" i="1" dirty="0">
                <a:solidFill>
                  <a:srgbClr val="FF0000"/>
                </a:solidFill>
              </a:rPr>
              <a:t>Person Centred Reviews</a:t>
            </a:r>
          </a:p>
          <a:p>
            <a:pPr marL="0" indent="0">
              <a:buNone/>
            </a:pPr>
            <a:endParaRPr lang="en-GB" sz="2400" dirty="0"/>
          </a:p>
        </p:txBody>
      </p:sp>
    </p:spTree>
    <p:extLst>
      <p:ext uri="{BB962C8B-B14F-4D97-AF65-F5344CB8AC3E}">
        <p14:creationId xmlns:p14="http://schemas.microsoft.com/office/powerpoint/2010/main" val="905594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74638"/>
            <a:ext cx="7924800" cy="1143000"/>
          </a:xfrm>
        </p:spPr>
        <p:txBody>
          <a:bodyPr>
            <a:normAutofit/>
          </a:bodyPr>
          <a:lstStyle/>
          <a:p>
            <a:pPr algn="r"/>
            <a:r>
              <a:rPr lang="cy-GB" dirty="0"/>
              <a:t>PROFFILIAU UN DUDALEN</a:t>
            </a:r>
            <a:br>
              <a:rPr lang="cy-GB" dirty="0"/>
            </a:br>
            <a:r>
              <a:rPr lang="en-GB" dirty="0"/>
              <a:t>One-page profiles</a:t>
            </a:r>
          </a:p>
        </p:txBody>
      </p:sp>
      <p:sp>
        <p:nvSpPr>
          <p:cNvPr id="5" name="Content Placeholder 4"/>
          <p:cNvSpPr>
            <a:spLocks noGrp="1"/>
          </p:cNvSpPr>
          <p:nvPr>
            <p:ph sz="quarter" idx="13"/>
          </p:nvPr>
        </p:nvSpPr>
        <p:spPr/>
        <p:txBody>
          <a:bodyPr>
            <a:normAutofit lnSpcReduction="10000"/>
          </a:bodyPr>
          <a:lstStyle/>
          <a:p>
            <a:pPr lvl="0">
              <a:buClr>
                <a:srgbClr val="C00000"/>
              </a:buClr>
              <a:defRPr/>
            </a:pPr>
            <a:r>
              <a:rPr lang="cy-GB" sz="1500" dirty="0">
                <a:solidFill>
                  <a:prstClr val="black"/>
                </a:solidFill>
              </a:rPr>
              <a:t>Sylfaen Cynllun sy'n Canolbwyntio ar Unigolion yw Proffil Un Dudalen. Dyma gofnod o'r hyn sy'n bwysig i rywun, a’r ffordd orau o’i gefnogi.</a:t>
            </a:r>
            <a:endParaRPr lang="cy-GB" sz="1500" dirty="0">
              <a:solidFill>
                <a:prstClr val="black"/>
              </a:solidFill>
              <a:latin typeface="Arial"/>
            </a:endParaRPr>
          </a:p>
          <a:p>
            <a:pPr lvl="0">
              <a:buClr>
                <a:srgbClr val="C00000"/>
              </a:buClr>
              <a:defRPr/>
            </a:pPr>
            <a:r>
              <a:rPr lang="cy-GB" sz="1500" dirty="0">
                <a:solidFill>
                  <a:prstClr val="black"/>
                </a:solidFill>
              </a:rPr>
              <a:t>Ar sail proffil un dudalen, gallwch ddefnyddio’r offer meddwl ‘gweithio a ddim yn gweithio’,</a:t>
            </a:r>
            <a:r>
              <a:rPr kumimoji="0" lang="cy-GB" sz="1500" b="0" i="0" u="none" strike="noStrike" kern="1200" cap="none" spc="0" normalizeH="0" baseline="0" noProof="0" dirty="0">
                <a:ln>
                  <a:noFill/>
                </a:ln>
                <a:solidFill>
                  <a:prstClr val="black"/>
                </a:solidFill>
                <a:effectLst/>
                <a:uLnTx/>
                <a:uFillTx/>
                <a:latin typeface="Arial"/>
                <a:ea typeface="+mn-ea"/>
                <a:cs typeface="+mn-cs"/>
              </a:rPr>
              <a:t> </a:t>
            </a:r>
            <a:r>
              <a:rPr lang="cy-GB" sz="1500" dirty="0">
                <a:solidFill>
                  <a:prstClr val="black"/>
                </a:solidFill>
              </a:rPr>
              <a:t>sy'n canolbwyntio ar unigolion, i greu camau gweithredu sy'n adeiladu ar yr hyn sy'n gweithio ac sy’n mynd i'r afael â'r hyn nad yw’n gweithio. Yna gallwch ddefnyddio gwybodaeth am yr hyn nad yw’n gweithio i'ch helpu i benderfynu pa offer meddwl sy'n canolbwyntio ar unigolion i'w ddefnyddio nesaf.</a:t>
            </a:r>
          </a:p>
          <a:p>
            <a:pPr lvl="0">
              <a:buClr>
                <a:srgbClr val="C00000"/>
              </a:buClr>
              <a:defRPr/>
            </a:pPr>
            <a:r>
              <a:rPr lang="cy-GB" sz="1500" dirty="0">
                <a:solidFill>
                  <a:prstClr val="black"/>
                </a:solidFill>
              </a:rPr>
              <a:t>(</a:t>
            </a:r>
            <a:r>
              <a:rPr lang="cy-GB" sz="1500" dirty="0" err="1">
                <a:solidFill>
                  <a:prstClr val="black"/>
                </a:solidFill>
              </a:rPr>
              <a:t>Sanderson</a:t>
            </a:r>
            <a:r>
              <a:rPr lang="cy-GB" sz="1500" dirty="0">
                <a:solidFill>
                  <a:prstClr val="black"/>
                </a:solidFill>
              </a:rPr>
              <a:t>, 2015)</a:t>
            </a:r>
          </a:p>
          <a:p>
            <a:pPr lvl="0">
              <a:buClr>
                <a:srgbClr val="C00000"/>
              </a:buClr>
              <a:defRPr/>
            </a:pPr>
            <a:r>
              <a:rPr lang="cy-GB" sz="1500" dirty="0">
                <a:solidFill>
                  <a:srgbClr val="FF0000"/>
                </a:solidFill>
                <a:hlinkClick r:id="rId2">
                  <a:extLst>
                    <a:ext uri="{A12FA001-AC4F-418D-AE19-62706E023703}">
                      <ahyp:hlinkClr xmlns:ahyp="http://schemas.microsoft.com/office/drawing/2018/hyperlinkcolor" val="tx"/>
                    </a:ext>
                  </a:extLst>
                </a:hlinkClick>
              </a:rPr>
              <a:t>Proffiliau un dudalen</a:t>
            </a:r>
            <a:r>
              <a:rPr lang="cy-GB" sz="1500" dirty="0">
                <a:solidFill>
                  <a:srgbClr val="FF0000"/>
                </a:solidFill>
              </a:rPr>
              <a:t> </a:t>
            </a:r>
            <a:r>
              <a:rPr lang="cy-GB" sz="1500" dirty="0">
                <a:solidFill>
                  <a:prstClr val="black"/>
                </a:solidFill>
              </a:rPr>
              <a:t>(fideo 5 munud, gwyliwch ef ac yna fe drafodwn)</a:t>
            </a:r>
          </a:p>
        </p:txBody>
      </p:sp>
      <p:sp>
        <p:nvSpPr>
          <p:cNvPr id="3" name="Content Placeholder 2">
            <a:extLst>
              <a:ext uri="{FF2B5EF4-FFF2-40B4-BE49-F238E27FC236}">
                <a16:creationId xmlns:a16="http://schemas.microsoft.com/office/drawing/2014/main" id="{06CEFEC6-675B-485F-9D63-7B61ED3ED831}"/>
              </a:ext>
            </a:extLst>
          </p:cNvPr>
          <p:cNvSpPr>
            <a:spLocks noGrp="1"/>
          </p:cNvSpPr>
          <p:nvPr>
            <p:ph sz="quarter" idx="14"/>
          </p:nvPr>
        </p:nvSpPr>
        <p:spPr/>
        <p:txBody>
          <a:bodyPr>
            <a:noAutofit/>
          </a:bodyPr>
          <a:lstStyle/>
          <a:p>
            <a:r>
              <a:rPr lang="en-GB" sz="1400" dirty="0"/>
              <a:t>The foundation of a Person-Centred Plan is a One Page Profile. This is a record of what is important to someone, and how to best support them. </a:t>
            </a:r>
          </a:p>
          <a:p>
            <a:r>
              <a:rPr lang="en-GB" sz="1400" dirty="0"/>
              <a:t>From a one page profile, you can use the 'working and not working' person centred thinking tool to create actions that build on what is working and address what is not working. You can then use information about what is not working to help you to decide which person centred thinking tool to use next.</a:t>
            </a:r>
          </a:p>
          <a:p>
            <a:r>
              <a:rPr lang="en-GB" sz="1400" dirty="0"/>
              <a:t>(Sanderson, 2015)</a:t>
            </a:r>
          </a:p>
          <a:p>
            <a:r>
              <a:rPr lang="en-GB" sz="1400" dirty="0">
                <a:hlinkClick r:id="rId2"/>
              </a:rPr>
              <a:t>One page profiles</a:t>
            </a:r>
            <a:r>
              <a:rPr lang="en-GB" sz="1400" dirty="0"/>
              <a:t> (5 mins video, watch and then we will discuss)</a:t>
            </a:r>
          </a:p>
          <a:p>
            <a:r>
              <a:rPr lang="cy-GB" sz="1400" dirty="0" err="1"/>
              <a:t>In</a:t>
            </a:r>
            <a:r>
              <a:rPr lang="cy-GB" sz="1400" dirty="0"/>
              <a:t> Wales </a:t>
            </a:r>
            <a:r>
              <a:rPr lang="cy-GB" sz="1400" dirty="0" err="1"/>
              <a:t>these</a:t>
            </a:r>
            <a:r>
              <a:rPr lang="cy-GB" sz="1400" dirty="0"/>
              <a:t> </a:t>
            </a:r>
            <a:r>
              <a:rPr lang="cy-GB" sz="1400" dirty="0" err="1"/>
              <a:t>are</a:t>
            </a:r>
            <a:r>
              <a:rPr lang="cy-GB" sz="1400" dirty="0"/>
              <a:t> </a:t>
            </a:r>
            <a:r>
              <a:rPr lang="cy-GB" sz="1400" dirty="0" err="1"/>
              <a:t>also</a:t>
            </a:r>
            <a:r>
              <a:rPr lang="cy-GB" sz="1400" dirty="0"/>
              <a:t> </a:t>
            </a:r>
            <a:r>
              <a:rPr lang="cy-GB" sz="1400" dirty="0" err="1"/>
              <a:t>called</a:t>
            </a:r>
            <a:r>
              <a:rPr lang="cy-GB" sz="1400" dirty="0"/>
              <a:t> </a:t>
            </a:r>
            <a:r>
              <a:rPr lang="cy-GB" sz="1400" dirty="0" err="1"/>
              <a:t>About</a:t>
            </a:r>
            <a:r>
              <a:rPr lang="cy-GB" sz="1400" dirty="0"/>
              <a:t> </a:t>
            </a:r>
            <a:r>
              <a:rPr lang="cy-GB" sz="1400" dirty="0" err="1"/>
              <a:t>Me</a:t>
            </a:r>
            <a:r>
              <a:rPr lang="cy-GB" sz="1400" dirty="0"/>
              <a:t> </a:t>
            </a:r>
            <a:r>
              <a:rPr lang="cy-GB" sz="1400" dirty="0" err="1"/>
              <a:t>Profiles</a:t>
            </a:r>
            <a:endParaRPr lang="cy-GB" sz="1400" dirty="0"/>
          </a:p>
        </p:txBody>
      </p:sp>
      <p:pic>
        <p:nvPicPr>
          <p:cNvPr id="4098" name="Picture 2" descr="C:\Users\l.roberts\AppData\Local\Microsoft\Windows\Temporary Internet Files\Content.IE5\UU4Z21D1\44_person_centred_planning[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2400"/>
            <a:ext cx="3441700" cy="129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2835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9A863-FB71-485D-A0CB-57D0B60533B8}"/>
              </a:ext>
            </a:extLst>
          </p:cNvPr>
          <p:cNvSpPr>
            <a:spLocks noGrp="1"/>
          </p:cNvSpPr>
          <p:nvPr>
            <p:ph type="title"/>
          </p:nvPr>
        </p:nvSpPr>
        <p:spPr/>
        <p:txBody>
          <a:bodyPr>
            <a:normAutofit/>
          </a:bodyPr>
          <a:lstStyle/>
          <a:p>
            <a:r>
              <a:rPr lang="cy-GB" dirty="0"/>
              <a:t>Tasg / TASK</a:t>
            </a:r>
          </a:p>
        </p:txBody>
      </p:sp>
      <p:sp>
        <p:nvSpPr>
          <p:cNvPr id="3" name="Content Placeholder 2">
            <a:extLst>
              <a:ext uri="{FF2B5EF4-FFF2-40B4-BE49-F238E27FC236}">
                <a16:creationId xmlns:a16="http://schemas.microsoft.com/office/drawing/2014/main" id="{0D901576-3059-4983-B985-57658D8D9B39}"/>
              </a:ext>
            </a:extLst>
          </p:cNvPr>
          <p:cNvSpPr>
            <a:spLocks noGrp="1"/>
          </p:cNvSpPr>
          <p:nvPr>
            <p:ph sz="quarter" idx="13"/>
          </p:nvPr>
        </p:nvSpPr>
        <p:spPr>
          <a:xfrm>
            <a:off x="667307" y="1670027"/>
            <a:ext cx="3657600" cy="3877056"/>
          </a:xfrm>
        </p:spPr>
        <p:txBody>
          <a:bodyPr>
            <a:normAutofit/>
          </a:bodyPr>
          <a:lstStyle/>
          <a:p>
            <a:pPr lvl="0">
              <a:buClr>
                <a:srgbClr val="C00000"/>
              </a:buClr>
              <a:defRPr/>
            </a:pPr>
            <a:r>
              <a:rPr lang="cy-GB" sz="1700" dirty="0">
                <a:solidFill>
                  <a:prstClr val="black"/>
                </a:solidFill>
              </a:rPr>
              <a:t>Gwyliwch y </a:t>
            </a:r>
            <a:r>
              <a:rPr lang="cy-GB" sz="1700" dirty="0">
                <a:solidFill>
                  <a:prstClr val="black"/>
                </a:solidFill>
                <a:hlinkClick r:id="rId2"/>
              </a:rPr>
              <a:t>fideo</a:t>
            </a:r>
            <a:r>
              <a:rPr lang="cy-GB" sz="1700" dirty="0">
                <a:solidFill>
                  <a:prstClr val="black"/>
                </a:solidFill>
              </a:rPr>
              <a:t> (12 munud)</a:t>
            </a:r>
          </a:p>
          <a:p>
            <a:pPr lvl="0">
              <a:buClr>
                <a:srgbClr val="C00000"/>
              </a:buClr>
              <a:defRPr/>
            </a:pPr>
            <a:r>
              <a:rPr lang="cy-GB" sz="1700" dirty="0">
                <a:solidFill>
                  <a:prstClr val="black"/>
                </a:solidFill>
              </a:rPr>
              <a:t>Ystyriwch y dulliau a ddisgrifir </a:t>
            </a:r>
          </a:p>
          <a:p>
            <a:pPr lvl="0">
              <a:buClr>
                <a:srgbClr val="324A8E"/>
              </a:buClr>
              <a:defRPr/>
            </a:pPr>
            <a:r>
              <a:rPr lang="cy-GB" sz="1700" dirty="0">
                <a:solidFill>
                  <a:prstClr val="black"/>
                </a:solidFill>
              </a:rPr>
              <a:t>Yn eich grwpiau, trafodwch y modd y cymhwysir y dull hwn mewn ysgolion. 
</a:t>
            </a:r>
            <a:r>
              <a:rPr lang="cy-GB" sz="1700" i="1" dirty="0">
                <a:solidFill>
                  <a:prstClr val="black"/>
                </a:solidFill>
              </a:rPr>
              <a:t>Cyfleoedd?
Rhwystrau?
Adborth</a:t>
            </a:r>
          </a:p>
          <a:p>
            <a:pPr lvl="0">
              <a:buClr>
                <a:srgbClr val="C00000"/>
              </a:buClr>
              <a:defRPr/>
            </a:pPr>
            <a:r>
              <a:rPr lang="cy-GB" sz="1700" dirty="0">
                <a:solidFill>
                  <a:prstClr val="black"/>
                </a:solidFill>
              </a:rPr>
              <a:t>Ydych chi wedi gweld arfer tebyg mewn ysgolion yng Nghymru?</a:t>
            </a:r>
            <a:endParaRPr lang="cy-GB" dirty="0"/>
          </a:p>
        </p:txBody>
      </p:sp>
      <p:sp>
        <p:nvSpPr>
          <p:cNvPr id="4" name="Content Placeholder 3">
            <a:extLst>
              <a:ext uri="{FF2B5EF4-FFF2-40B4-BE49-F238E27FC236}">
                <a16:creationId xmlns:a16="http://schemas.microsoft.com/office/drawing/2014/main" id="{CDE17DDD-BBF9-4D64-89BC-FCE72D4C40A0}"/>
              </a:ext>
            </a:extLst>
          </p:cNvPr>
          <p:cNvSpPr>
            <a:spLocks noGrp="1"/>
          </p:cNvSpPr>
          <p:nvPr>
            <p:ph sz="quarter" idx="14"/>
          </p:nvPr>
        </p:nvSpPr>
        <p:spPr>
          <a:xfrm>
            <a:off x="4800600" y="1536192"/>
            <a:ext cx="3657600" cy="4026408"/>
          </a:xfrm>
        </p:spPr>
        <p:txBody>
          <a:bodyPr>
            <a:noAutofit/>
          </a:bodyPr>
          <a:lstStyle/>
          <a:p>
            <a:r>
              <a:rPr lang="en-GB" sz="1700" dirty="0">
                <a:latin typeface="+mj-lt"/>
              </a:rPr>
              <a:t>Watch the </a:t>
            </a:r>
            <a:r>
              <a:rPr lang="en-GB" sz="1700" dirty="0">
                <a:latin typeface="+mj-lt"/>
                <a:hlinkClick r:id="rId2"/>
              </a:rPr>
              <a:t>video</a:t>
            </a:r>
            <a:r>
              <a:rPr lang="en-GB" sz="1700" dirty="0">
                <a:latin typeface="+mj-lt"/>
              </a:rPr>
              <a:t> (12 mins)</a:t>
            </a:r>
          </a:p>
          <a:p>
            <a:r>
              <a:rPr lang="en-GB" sz="1700" dirty="0">
                <a:latin typeface="+mj-lt"/>
              </a:rPr>
              <a:t>Consider the approaches described </a:t>
            </a:r>
          </a:p>
          <a:p>
            <a:pPr lvl="0">
              <a:buClr>
                <a:srgbClr val="53548A"/>
              </a:buClr>
            </a:pPr>
            <a:r>
              <a:rPr lang="en-GB" sz="1700" dirty="0">
                <a:latin typeface="+mj-lt"/>
              </a:rPr>
              <a:t>In your groups discuss the application of this approach in schools.</a:t>
            </a:r>
            <a:r>
              <a:rPr lang="en-GB" sz="1700" i="1" dirty="0">
                <a:solidFill>
                  <a:prstClr val="black"/>
                </a:solidFill>
                <a:latin typeface="+mj-lt"/>
              </a:rPr>
              <a:t> </a:t>
            </a:r>
          </a:p>
          <a:p>
            <a:pPr lvl="0">
              <a:buClr>
                <a:srgbClr val="53548A"/>
              </a:buClr>
            </a:pPr>
            <a:r>
              <a:rPr lang="en-GB" sz="1700" i="1" dirty="0">
                <a:solidFill>
                  <a:prstClr val="black"/>
                </a:solidFill>
                <a:latin typeface="+mj-lt"/>
              </a:rPr>
              <a:t>Opportunities?</a:t>
            </a:r>
          </a:p>
          <a:p>
            <a:pPr lvl="0">
              <a:buClr>
                <a:srgbClr val="53548A"/>
              </a:buClr>
            </a:pPr>
            <a:r>
              <a:rPr lang="en-GB" sz="1700" i="1" dirty="0">
                <a:solidFill>
                  <a:prstClr val="black"/>
                </a:solidFill>
                <a:latin typeface="+mj-lt"/>
              </a:rPr>
              <a:t>Barriers?</a:t>
            </a:r>
          </a:p>
          <a:p>
            <a:pPr lvl="0">
              <a:buClr>
                <a:srgbClr val="53548A"/>
              </a:buClr>
            </a:pPr>
            <a:r>
              <a:rPr lang="en-GB" sz="1700" i="1" dirty="0">
                <a:solidFill>
                  <a:prstClr val="black"/>
                </a:solidFill>
                <a:latin typeface="+mj-lt"/>
              </a:rPr>
              <a:t>Feedback</a:t>
            </a:r>
          </a:p>
          <a:p>
            <a:r>
              <a:rPr lang="en-GB" sz="1700" dirty="0">
                <a:latin typeface="+mj-lt"/>
              </a:rPr>
              <a:t>Have you observed similar practice in Welsh schools?</a:t>
            </a:r>
          </a:p>
        </p:txBody>
      </p:sp>
    </p:spTree>
    <p:extLst>
      <p:ext uri="{BB962C8B-B14F-4D97-AF65-F5344CB8AC3E}">
        <p14:creationId xmlns:p14="http://schemas.microsoft.com/office/powerpoint/2010/main" val="720401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69261-EB6E-E4DA-0BF1-0E3964704362}"/>
              </a:ext>
            </a:extLst>
          </p:cNvPr>
          <p:cNvSpPr>
            <a:spLocks noGrp="1"/>
          </p:cNvSpPr>
          <p:nvPr>
            <p:ph type="title"/>
          </p:nvPr>
        </p:nvSpPr>
        <p:spPr>
          <a:xfrm>
            <a:off x="268665" y="0"/>
            <a:ext cx="8611385" cy="1371601"/>
          </a:xfrm>
        </p:spPr>
        <p:txBody>
          <a:bodyPr>
            <a:normAutofit fontScale="90000"/>
          </a:bodyPr>
          <a:lstStyle/>
          <a:p>
            <a:r>
              <a:rPr lang="en-GB" dirty="0"/>
              <a:t>Child centred planning for ALN in Wales (ALNET 2018) / </a:t>
            </a:r>
            <a:r>
              <a:rPr lang="cy-GB" dirty="0"/>
              <a:t>Cynllunio sy’n canolbwyntio ar y plentyn ar gyfer ADY yng Nghymru (ALNET 2018)</a:t>
            </a:r>
          </a:p>
        </p:txBody>
      </p:sp>
      <p:sp>
        <p:nvSpPr>
          <p:cNvPr id="3" name="Content Placeholder 2">
            <a:extLst>
              <a:ext uri="{FF2B5EF4-FFF2-40B4-BE49-F238E27FC236}">
                <a16:creationId xmlns:a16="http://schemas.microsoft.com/office/drawing/2014/main" id="{5AB6BC0E-481D-D868-AF6D-14E90DF80A7A}"/>
              </a:ext>
            </a:extLst>
          </p:cNvPr>
          <p:cNvSpPr>
            <a:spLocks noGrp="1"/>
          </p:cNvSpPr>
          <p:nvPr>
            <p:ph sz="quarter" idx="13"/>
          </p:nvPr>
        </p:nvSpPr>
        <p:spPr/>
        <p:txBody>
          <a:bodyPr>
            <a:normAutofit/>
          </a:bodyPr>
          <a:lstStyle/>
          <a:p>
            <a:r>
              <a:rPr lang="cy-GB" sz="1800" dirty="0"/>
              <a:t>Mae’r Ddeddf yn cyflwyno dyletswydd clir ar awdurdodau lleol ac ysgolion i gefnogi’r plentyn a’i rieni/gofalwyr i gyfrannu at y cynllunio ar gyfer ADY.</a:t>
            </a:r>
          </a:p>
          <a:p>
            <a:r>
              <a:rPr lang="cy-GB" sz="1800" dirty="0"/>
              <a:t>Mae hyn yn cynnwys:</a:t>
            </a:r>
          </a:p>
          <a:p>
            <a:r>
              <a:rPr lang="cy-GB" sz="1800" dirty="0"/>
              <a:t>Ystyried barn a theimladau’r plentyn, y person ifanc a’r rhieni/gofalwyr.</a:t>
            </a:r>
          </a:p>
          <a:p>
            <a:r>
              <a:rPr lang="cy-GB" sz="1800" dirty="0"/>
              <a:t>Hyrwyddo cyfranogiad wrth wneud penderfyniadau.</a:t>
            </a:r>
          </a:p>
          <a:p>
            <a:r>
              <a:rPr lang="cy-GB" sz="1800" dirty="0"/>
              <a:t>Darparu gwybodaeth a chefnogaeth.</a:t>
            </a:r>
          </a:p>
          <a:p>
            <a:endParaRPr lang="cy-GB" sz="1800" dirty="0"/>
          </a:p>
        </p:txBody>
      </p:sp>
      <p:sp>
        <p:nvSpPr>
          <p:cNvPr id="4" name="Content Placeholder 3">
            <a:extLst>
              <a:ext uri="{FF2B5EF4-FFF2-40B4-BE49-F238E27FC236}">
                <a16:creationId xmlns:a16="http://schemas.microsoft.com/office/drawing/2014/main" id="{3A62834D-2A52-944E-AB9D-6C47702A84B8}"/>
              </a:ext>
            </a:extLst>
          </p:cNvPr>
          <p:cNvSpPr>
            <a:spLocks noGrp="1"/>
          </p:cNvSpPr>
          <p:nvPr>
            <p:ph sz="quarter" idx="14"/>
          </p:nvPr>
        </p:nvSpPr>
        <p:spPr/>
        <p:txBody>
          <a:bodyPr>
            <a:normAutofit fontScale="92500" lnSpcReduction="10000"/>
          </a:bodyPr>
          <a:lstStyle/>
          <a:p>
            <a:r>
              <a:rPr lang="en-GB" dirty="0"/>
              <a:t>The Act introduces a clear duty on local authorities and schools to support the child and their parent/carers contribute to the planning for ALN. </a:t>
            </a:r>
          </a:p>
          <a:p>
            <a:r>
              <a:rPr lang="en-GB" dirty="0"/>
              <a:t>This includes: </a:t>
            </a:r>
          </a:p>
          <a:p>
            <a:r>
              <a:rPr lang="en-GB" dirty="0"/>
              <a:t>Having regard for the child’s, young person’s and parents/carers’ views and feelings.</a:t>
            </a:r>
          </a:p>
          <a:p>
            <a:r>
              <a:rPr lang="en-GB" dirty="0"/>
              <a:t>Promoting participation in decision making.</a:t>
            </a:r>
          </a:p>
          <a:p>
            <a:r>
              <a:rPr lang="en-GB" dirty="0"/>
              <a:t>Providing information and support.</a:t>
            </a:r>
          </a:p>
        </p:txBody>
      </p:sp>
    </p:spTree>
    <p:extLst>
      <p:ext uri="{BB962C8B-B14F-4D97-AF65-F5344CB8AC3E}">
        <p14:creationId xmlns:p14="http://schemas.microsoft.com/office/powerpoint/2010/main" val="50290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20F4D-6BC9-F0F7-F5EB-008CFC4908ED}"/>
              </a:ext>
            </a:extLst>
          </p:cNvPr>
          <p:cNvSpPr>
            <a:spLocks noGrp="1"/>
          </p:cNvSpPr>
          <p:nvPr>
            <p:ph type="title"/>
          </p:nvPr>
        </p:nvSpPr>
        <p:spPr/>
        <p:txBody>
          <a:bodyPr/>
          <a:lstStyle/>
          <a:p>
            <a:r>
              <a:rPr lang="en-GB" dirty="0"/>
              <a:t>ALN Planning and Reviews in Wales / </a:t>
            </a:r>
            <a:r>
              <a:rPr lang="cy-GB" dirty="0"/>
              <a:t>Cynllunio ac Adolygu ADY yng </a:t>
            </a:r>
            <a:r>
              <a:rPr lang="cy-GB" dirty="0" err="1"/>
              <a:t>Ngymru</a:t>
            </a:r>
            <a:endParaRPr lang="cy-GB" dirty="0"/>
          </a:p>
        </p:txBody>
      </p:sp>
      <p:sp>
        <p:nvSpPr>
          <p:cNvPr id="3" name="Content Placeholder 2">
            <a:extLst>
              <a:ext uri="{FF2B5EF4-FFF2-40B4-BE49-F238E27FC236}">
                <a16:creationId xmlns:a16="http://schemas.microsoft.com/office/drawing/2014/main" id="{A435A597-BB20-6E3D-6626-F5C8D73652C5}"/>
              </a:ext>
            </a:extLst>
          </p:cNvPr>
          <p:cNvSpPr>
            <a:spLocks noGrp="1"/>
          </p:cNvSpPr>
          <p:nvPr>
            <p:ph sz="quarter" idx="13"/>
          </p:nvPr>
        </p:nvSpPr>
        <p:spPr/>
        <p:txBody>
          <a:bodyPr>
            <a:normAutofit lnSpcReduction="10000"/>
          </a:bodyPr>
          <a:lstStyle/>
          <a:p>
            <a:r>
              <a:rPr lang="cy-GB" sz="1800" dirty="0"/>
              <a:t>Mae Ymarfer sy'n Canolbwyntio ar yr Unigolyn (YCU) yn ffordd o gydweithio a chyfathrebu'n gadarnhaol â phawb sy'n gysylltiedig â’r broses, gyda'r plentyn neu'r person ifanc bob amser yn ganolog i'r broses.</a:t>
            </a:r>
          </a:p>
          <a:p>
            <a:r>
              <a:rPr lang="cy-GB" sz="1800" dirty="0"/>
              <a:t>Bydd barn, dymuniadau a theimladau’r plentyn neu’r person ifanc wrth wraidd y broses o wneud penderfyniadau. Bydd pob ysgol a gynhelir a lleoliadau blynyddoedd cynnar yng Nghymru yn defnyddio arfer sy’n canolbwyntio ar yr unigolyn.</a:t>
            </a:r>
          </a:p>
        </p:txBody>
      </p:sp>
      <p:sp>
        <p:nvSpPr>
          <p:cNvPr id="4" name="Content Placeholder 3">
            <a:extLst>
              <a:ext uri="{FF2B5EF4-FFF2-40B4-BE49-F238E27FC236}">
                <a16:creationId xmlns:a16="http://schemas.microsoft.com/office/drawing/2014/main" id="{0F38343F-AED0-8514-8DAF-A74565EAB870}"/>
              </a:ext>
            </a:extLst>
          </p:cNvPr>
          <p:cNvSpPr>
            <a:spLocks noGrp="1"/>
          </p:cNvSpPr>
          <p:nvPr>
            <p:ph sz="quarter" idx="14"/>
          </p:nvPr>
        </p:nvSpPr>
        <p:spPr/>
        <p:txBody>
          <a:bodyPr>
            <a:normAutofit lnSpcReduction="10000"/>
          </a:bodyPr>
          <a:lstStyle/>
          <a:p>
            <a:r>
              <a:rPr lang="en-GB" dirty="0"/>
              <a:t>Person </a:t>
            </a:r>
            <a:r>
              <a:rPr lang="en-GB" dirty="0" err="1"/>
              <a:t>Centered</a:t>
            </a:r>
            <a:r>
              <a:rPr lang="en-GB" dirty="0"/>
              <a:t> Practice (PCP) is a way of working together and communicating positively with everyone involved, always with the child or young person at the centre of the process. </a:t>
            </a:r>
          </a:p>
          <a:p>
            <a:r>
              <a:rPr lang="en-GB" dirty="0"/>
              <a:t>The views, wishes and feeling of the child or young person will be at the heart of decisions making. All maintained schools and early years settings in Wales will use person-centred practice. </a:t>
            </a:r>
          </a:p>
        </p:txBody>
      </p:sp>
    </p:spTree>
    <p:extLst>
      <p:ext uri="{BB962C8B-B14F-4D97-AF65-F5344CB8AC3E}">
        <p14:creationId xmlns:p14="http://schemas.microsoft.com/office/powerpoint/2010/main" val="623561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61CF1-53E9-0F59-68CA-F2066314506D}"/>
              </a:ext>
            </a:extLst>
          </p:cNvPr>
          <p:cNvSpPr>
            <a:spLocks noGrp="1"/>
          </p:cNvSpPr>
          <p:nvPr>
            <p:ph type="title"/>
          </p:nvPr>
        </p:nvSpPr>
        <p:spPr/>
        <p:txBody>
          <a:bodyPr/>
          <a:lstStyle/>
          <a:p>
            <a:r>
              <a:rPr lang="en-GB" dirty="0"/>
              <a:t>Focus of PCP meetings /</a:t>
            </a:r>
            <a:r>
              <a:rPr lang="cy-GB" dirty="0"/>
              <a:t>Ffocws cyfarfodydd YCU</a:t>
            </a:r>
          </a:p>
        </p:txBody>
      </p:sp>
      <p:sp>
        <p:nvSpPr>
          <p:cNvPr id="3" name="Content Placeholder 2">
            <a:extLst>
              <a:ext uri="{FF2B5EF4-FFF2-40B4-BE49-F238E27FC236}">
                <a16:creationId xmlns:a16="http://schemas.microsoft.com/office/drawing/2014/main" id="{11B6F540-77EC-2EAC-C314-9637F3C3C4CA}"/>
              </a:ext>
            </a:extLst>
          </p:cNvPr>
          <p:cNvSpPr>
            <a:spLocks noGrp="1"/>
          </p:cNvSpPr>
          <p:nvPr>
            <p:ph sz="quarter" idx="13"/>
          </p:nvPr>
        </p:nvSpPr>
        <p:spPr/>
        <p:txBody>
          <a:bodyPr>
            <a:normAutofit/>
          </a:bodyPr>
          <a:lstStyle/>
          <a:p>
            <a:r>
              <a:rPr lang="cy-GB" sz="1800" dirty="0"/>
              <a:t>Beth sy’n bwysig i’r plentyn nawr (y tu mewn a’r tu allan i’r amgylchedd addysgol?)</a:t>
            </a:r>
            <a:endParaRPr lang="en-GB" sz="1800" dirty="0"/>
          </a:p>
          <a:p>
            <a:r>
              <a:rPr lang="cy-GB" sz="1800" dirty="0"/>
              <a:t>Beth sy’n bwysig yn y dyfodol (beth sydd angen bod yn ei le i ddiwallu anghenion dysgu yn y dyfodol?)</a:t>
            </a:r>
          </a:p>
          <a:p>
            <a:r>
              <a:rPr lang="cy-GB" sz="1800" dirty="0"/>
              <a:t>Sut i gefnogi’r plentyn orau? (er mwyn cwblhau eu cynllun dysgu)</a:t>
            </a:r>
          </a:p>
          <a:p>
            <a:r>
              <a:rPr lang="cy-GB" sz="1800" dirty="0"/>
              <a:t>Beth sy’n gweithio a beth nad yw’n gweithio (o safbwynt y plentyn/y teulu a’r ysgol)?</a:t>
            </a:r>
          </a:p>
        </p:txBody>
      </p:sp>
      <p:sp>
        <p:nvSpPr>
          <p:cNvPr id="4" name="Content Placeholder 3">
            <a:extLst>
              <a:ext uri="{FF2B5EF4-FFF2-40B4-BE49-F238E27FC236}">
                <a16:creationId xmlns:a16="http://schemas.microsoft.com/office/drawing/2014/main" id="{796DAFAD-EB32-5D67-1FDD-1A62CFAB8ABB}"/>
              </a:ext>
            </a:extLst>
          </p:cNvPr>
          <p:cNvSpPr>
            <a:spLocks noGrp="1"/>
          </p:cNvSpPr>
          <p:nvPr>
            <p:ph sz="quarter" idx="14"/>
          </p:nvPr>
        </p:nvSpPr>
        <p:spPr/>
        <p:txBody>
          <a:bodyPr>
            <a:normAutofit fontScale="92500"/>
          </a:bodyPr>
          <a:lstStyle/>
          <a:p>
            <a:r>
              <a:rPr lang="en-GB" dirty="0"/>
              <a:t>What’s important to the child now (inside and outside the educational environment?) </a:t>
            </a:r>
          </a:p>
          <a:p>
            <a:r>
              <a:rPr lang="en-GB" dirty="0"/>
              <a:t>What’s important in the future (what needs to be in place to meet future learning needs?) </a:t>
            </a:r>
          </a:p>
          <a:p>
            <a:r>
              <a:rPr lang="en-GB" dirty="0"/>
              <a:t>How best to support the child? (to complete their learning plan) </a:t>
            </a:r>
          </a:p>
          <a:p>
            <a:r>
              <a:rPr lang="en-GB" dirty="0"/>
              <a:t>What’s working and not working (from the child’s/families’ and school’s point of views?</a:t>
            </a:r>
          </a:p>
        </p:txBody>
      </p:sp>
    </p:spTree>
    <p:extLst>
      <p:ext uri="{BB962C8B-B14F-4D97-AF65-F5344CB8AC3E}">
        <p14:creationId xmlns:p14="http://schemas.microsoft.com/office/powerpoint/2010/main" val="35717376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63242-03CA-13E0-303B-DC4554DDD20F}"/>
              </a:ext>
            </a:extLst>
          </p:cNvPr>
          <p:cNvSpPr>
            <a:spLocks noGrp="1"/>
          </p:cNvSpPr>
          <p:nvPr>
            <p:ph type="title"/>
          </p:nvPr>
        </p:nvSpPr>
        <p:spPr>
          <a:xfrm>
            <a:off x="268665" y="365127"/>
            <a:ext cx="8611385" cy="930274"/>
          </a:xfrm>
        </p:spPr>
        <p:txBody>
          <a:bodyPr>
            <a:normAutofit fontScale="90000"/>
          </a:bodyPr>
          <a:lstStyle/>
          <a:p>
            <a:r>
              <a:rPr lang="en-GB" dirty="0"/>
              <a:t>About Me Profiles  / </a:t>
            </a:r>
            <a:r>
              <a:rPr lang="cy-GB" dirty="0"/>
              <a:t>Proffiliau Amdanaf i</a:t>
            </a:r>
            <a:br>
              <a:rPr lang="en-GB" dirty="0"/>
            </a:br>
            <a:endParaRPr lang="en-GB" dirty="0"/>
          </a:p>
        </p:txBody>
      </p:sp>
      <p:sp>
        <p:nvSpPr>
          <p:cNvPr id="3" name="Content Placeholder 2">
            <a:extLst>
              <a:ext uri="{FF2B5EF4-FFF2-40B4-BE49-F238E27FC236}">
                <a16:creationId xmlns:a16="http://schemas.microsoft.com/office/drawing/2014/main" id="{B2E93780-CFDB-8C97-78D7-F3EDF5538BA5}"/>
              </a:ext>
            </a:extLst>
          </p:cNvPr>
          <p:cNvSpPr>
            <a:spLocks noGrp="1"/>
          </p:cNvSpPr>
          <p:nvPr>
            <p:ph sz="quarter" idx="13"/>
          </p:nvPr>
        </p:nvSpPr>
        <p:spPr>
          <a:xfrm>
            <a:off x="685800" y="1371600"/>
            <a:ext cx="3657600" cy="4041648"/>
          </a:xfrm>
        </p:spPr>
        <p:txBody>
          <a:bodyPr>
            <a:normAutofit fontScale="92500" lnSpcReduction="10000"/>
          </a:bodyPr>
          <a:lstStyle/>
          <a:p>
            <a:r>
              <a:rPr lang="cy-GB" dirty="0"/>
              <a:t>Gyda gweithrediad Deddf ALNET (Cymru), bydd y rhai sy’n gweithio gyda phlant a phobl ifanc yn defnyddio Proffiliau Amdanaf i er mwyn casglu gwybodaeth berthnasol a fydd yn rhan o CDU y plentyn/person ifanc. Mae’r Proffil Amdanaf i yn casglu’r holl wybodaeth bwysig am y plentyn neu’r person ifanc ar un ddalen o bapur o dan dri phennawd syml:</a:t>
            </a:r>
          </a:p>
          <a:p>
            <a:r>
              <a:rPr lang="cy-GB" sz="1700" dirty="0"/>
              <a:t>Beth mae pobl yn ei hoffi ac yn ei edmygu amdanaf</a:t>
            </a:r>
          </a:p>
          <a:p>
            <a:r>
              <a:rPr lang="cy-GB" sz="1700" dirty="0"/>
              <a:t>Beth sy'n bwysig i mi</a:t>
            </a:r>
          </a:p>
          <a:p>
            <a:r>
              <a:rPr lang="cy-GB" sz="1700" dirty="0"/>
              <a:t>Beth sy'n bwysig i gefnogi fy nysgu</a:t>
            </a:r>
          </a:p>
        </p:txBody>
      </p:sp>
      <p:sp>
        <p:nvSpPr>
          <p:cNvPr id="4" name="Content Placeholder 3">
            <a:extLst>
              <a:ext uri="{FF2B5EF4-FFF2-40B4-BE49-F238E27FC236}">
                <a16:creationId xmlns:a16="http://schemas.microsoft.com/office/drawing/2014/main" id="{09F07EFE-4F2D-47B8-2315-8ACAB960725E}"/>
              </a:ext>
            </a:extLst>
          </p:cNvPr>
          <p:cNvSpPr>
            <a:spLocks noGrp="1"/>
          </p:cNvSpPr>
          <p:nvPr>
            <p:ph sz="quarter" idx="14"/>
          </p:nvPr>
        </p:nvSpPr>
        <p:spPr>
          <a:xfrm>
            <a:off x="4800600" y="1295401"/>
            <a:ext cx="3657600" cy="4117847"/>
          </a:xfrm>
        </p:spPr>
        <p:txBody>
          <a:bodyPr>
            <a:normAutofit fontScale="92500" lnSpcReduction="10000"/>
          </a:bodyPr>
          <a:lstStyle/>
          <a:p>
            <a:r>
              <a:rPr lang="en-GB" dirty="0"/>
              <a:t>With the implementation of the ALNET (Wales) Act, those working with children and young people will be using About Me Profiles to gather relevant information which will form part of the child/young person’s IDP. The About Me Profile captures all the important information about the child or young person on a single sheet of paper under three simple headings: </a:t>
            </a:r>
          </a:p>
          <a:p>
            <a:pPr marL="800100" lvl="1" indent="-457200">
              <a:buAutoNum type="arabicPeriod"/>
            </a:pPr>
            <a:r>
              <a:rPr lang="en-GB" dirty="0"/>
              <a:t>What do people like and admire about me</a:t>
            </a:r>
          </a:p>
          <a:p>
            <a:pPr marL="800100" lvl="1" indent="-457200">
              <a:buAutoNum type="arabicPeriod"/>
            </a:pPr>
            <a:r>
              <a:rPr lang="en-GB" dirty="0"/>
              <a:t>What is important to me </a:t>
            </a:r>
          </a:p>
          <a:p>
            <a:pPr marL="800100" lvl="1" indent="-457200">
              <a:buAutoNum type="arabicPeriod"/>
            </a:pPr>
            <a:r>
              <a:rPr lang="en-GB" dirty="0"/>
              <a:t>What is important to support my learning</a:t>
            </a:r>
          </a:p>
        </p:txBody>
      </p:sp>
    </p:spTree>
    <p:extLst>
      <p:ext uri="{BB962C8B-B14F-4D97-AF65-F5344CB8AC3E}">
        <p14:creationId xmlns:p14="http://schemas.microsoft.com/office/powerpoint/2010/main" val="124689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24B08-ACF4-8ACC-3A2C-1D1243BFFA48}"/>
              </a:ext>
            </a:extLst>
          </p:cNvPr>
          <p:cNvSpPr>
            <a:spLocks noGrp="1"/>
          </p:cNvSpPr>
          <p:nvPr>
            <p:ph type="title"/>
          </p:nvPr>
        </p:nvSpPr>
        <p:spPr>
          <a:xfrm>
            <a:off x="533400" y="228600"/>
            <a:ext cx="8381999" cy="1625155"/>
          </a:xfrm>
        </p:spPr>
        <p:txBody>
          <a:bodyPr>
            <a:normAutofit/>
          </a:bodyPr>
          <a:lstStyle/>
          <a:p>
            <a:r>
              <a:rPr lang="cy-GB" dirty="0"/>
              <a:t>Adolygiadau sy'n canolbwyntio ar unigolion /</a:t>
            </a:r>
            <a:br>
              <a:rPr lang="en-GB" dirty="0"/>
            </a:br>
            <a:r>
              <a:rPr lang="en-GB" dirty="0"/>
              <a:t>Person centred reviews</a:t>
            </a:r>
          </a:p>
        </p:txBody>
      </p:sp>
      <p:sp>
        <p:nvSpPr>
          <p:cNvPr id="3" name="Content Placeholder 2">
            <a:extLst>
              <a:ext uri="{FF2B5EF4-FFF2-40B4-BE49-F238E27FC236}">
                <a16:creationId xmlns:a16="http://schemas.microsoft.com/office/drawing/2014/main" id="{BD40B01C-9AF5-A2B1-E574-5A3E705E997F}"/>
              </a:ext>
            </a:extLst>
          </p:cNvPr>
          <p:cNvSpPr>
            <a:spLocks noGrp="1"/>
          </p:cNvSpPr>
          <p:nvPr>
            <p:ph sz="quarter" idx="13"/>
          </p:nvPr>
        </p:nvSpPr>
        <p:spPr/>
        <p:txBody>
          <a:bodyPr>
            <a:normAutofit fontScale="92500" lnSpcReduction="10000"/>
          </a:bodyPr>
          <a:lstStyle/>
          <a:p>
            <a:r>
              <a:rPr lang="cy-GB" dirty="0">
                <a:hlinkClick r:id="rId2"/>
              </a:rPr>
              <a:t>Defnyddio Cynllunio sy’n Canolbwyntio ar yr Unigolyn ar draws yr ysgol | Estyn (</a:t>
            </a:r>
            <a:r>
              <a:rPr lang="cy-GB" dirty="0" err="1">
                <a:hlinkClick r:id="rId2"/>
              </a:rPr>
              <a:t>llyw.cymru</a:t>
            </a:r>
            <a:r>
              <a:rPr lang="cy-GB" dirty="0">
                <a:hlinkClick r:id="rId2"/>
              </a:rPr>
              <a:t>)</a:t>
            </a:r>
            <a:endParaRPr lang="cy-GB" dirty="0"/>
          </a:p>
          <a:p>
            <a:r>
              <a:rPr lang="cy-GB" dirty="0"/>
              <a:t>Mae'r adroddiad yn ystyried defnyddio CCU ar gyfer plant sydd ag anghenion dysgu ychwanegol
DARLLENWCH A THRAFODWCH YN EICH GRWPIAU</a:t>
            </a:r>
          </a:p>
          <a:p>
            <a:pPr lvl="0">
              <a:buClr>
                <a:srgbClr val="53548A"/>
              </a:buClr>
            </a:pPr>
            <a:r>
              <a:rPr lang="cy-GB" i="1" dirty="0">
                <a:solidFill>
                  <a:prstClr val="black"/>
                </a:solidFill>
              </a:rPr>
              <a:t>Cyfleoedd?</a:t>
            </a:r>
            <a:endParaRPr lang="cy-GB" sz="2000" i="1" dirty="0">
              <a:solidFill>
                <a:prstClr val="black"/>
              </a:solidFill>
            </a:endParaRPr>
          </a:p>
          <a:p>
            <a:pPr lvl="0">
              <a:buClr>
                <a:srgbClr val="53548A"/>
              </a:buClr>
            </a:pPr>
            <a:r>
              <a:rPr lang="cy-GB" i="1" dirty="0">
                <a:solidFill>
                  <a:prstClr val="black"/>
                </a:solidFill>
              </a:rPr>
              <a:t>Rhwystrau?</a:t>
            </a:r>
            <a:endParaRPr lang="cy-GB" sz="2000" i="1" dirty="0">
              <a:solidFill>
                <a:prstClr val="black"/>
              </a:solidFill>
            </a:endParaRPr>
          </a:p>
          <a:p>
            <a:pPr lvl="0">
              <a:buClr>
                <a:srgbClr val="53548A"/>
              </a:buClr>
            </a:pPr>
            <a:r>
              <a:rPr lang="cy-GB" i="1" dirty="0">
                <a:solidFill>
                  <a:prstClr val="black"/>
                </a:solidFill>
              </a:rPr>
              <a:t>Adborth</a:t>
            </a:r>
            <a:endParaRPr lang="cy-GB" dirty="0"/>
          </a:p>
        </p:txBody>
      </p:sp>
      <p:sp>
        <p:nvSpPr>
          <p:cNvPr id="4" name="Content Placeholder 3">
            <a:extLst>
              <a:ext uri="{FF2B5EF4-FFF2-40B4-BE49-F238E27FC236}">
                <a16:creationId xmlns:a16="http://schemas.microsoft.com/office/drawing/2014/main" id="{3A9ED207-AB41-0DC4-A40F-17F7A376E0EC}"/>
              </a:ext>
            </a:extLst>
          </p:cNvPr>
          <p:cNvSpPr>
            <a:spLocks noGrp="1"/>
          </p:cNvSpPr>
          <p:nvPr>
            <p:ph sz="quarter" idx="14"/>
          </p:nvPr>
        </p:nvSpPr>
        <p:spPr/>
        <p:txBody>
          <a:bodyPr>
            <a:normAutofit/>
          </a:bodyPr>
          <a:lstStyle/>
          <a:p>
            <a:r>
              <a:rPr lang="en-GB" dirty="0">
                <a:hlinkClick r:id="rId3"/>
              </a:rPr>
              <a:t>Using Person Centred Planning across the school | Estyn (</a:t>
            </a:r>
            <a:r>
              <a:rPr lang="en-GB" dirty="0" err="1">
                <a:hlinkClick r:id="rId3"/>
              </a:rPr>
              <a:t>gov.wales</a:t>
            </a:r>
            <a:r>
              <a:rPr lang="en-GB" dirty="0">
                <a:hlinkClick r:id="rId3"/>
              </a:rPr>
              <a:t>)</a:t>
            </a:r>
            <a:endParaRPr lang="en-GB" dirty="0"/>
          </a:p>
          <a:p>
            <a:r>
              <a:rPr lang="en-GB" dirty="0"/>
              <a:t>The report considers the use of PCP for children with additional learning needs</a:t>
            </a:r>
          </a:p>
          <a:p>
            <a:r>
              <a:rPr lang="en-GB" dirty="0"/>
              <a:t>READ AND DISCUSS IN YOUR GROUPS</a:t>
            </a:r>
          </a:p>
          <a:p>
            <a:pPr lvl="0">
              <a:buClr>
                <a:srgbClr val="53548A"/>
              </a:buClr>
            </a:pPr>
            <a:r>
              <a:rPr lang="en-GB" sz="2000" i="1" dirty="0">
                <a:solidFill>
                  <a:prstClr val="black"/>
                </a:solidFill>
              </a:rPr>
              <a:t>Opportunities?</a:t>
            </a:r>
          </a:p>
          <a:p>
            <a:pPr lvl="0">
              <a:buClr>
                <a:srgbClr val="53548A"/>
              </a:buClr>
            </a:pPr>
            <a:r>
              <a:rPr lang="en-GB" sz="2000" i="1" dirty="0">
                <a:solidFill>
                  <a:prstClr val="black"/>
                </a:solidFill>
              </a:rPr>
              <a:t>Barriers?</a:t>
            </a:r>
          </a:p>
          <a:p>
            <a:pPr lvl="0">
              <a:buClr>
                <a:srgbClr val="53548A"/>
              </a:buClr>
            </a:pPr>
            <a:r>
              <a:rPr lang="en-GB" sz="2000" i="1" dirty="0">
                <a:solidFill>
                  <a:prstClr val="black"/>
                </a:solidFill>
              </a:rPr>
              <a:t>Feedback</a:t>
            </a:r>
          </a:p>
          <a:p>
            <a:endParaRPr lang="en-GB" dirty="0"/>
          </a:p>
        </p:txBody>
      </p:sp>
    </p:spTree>
    <p:extLst>
      <p:ext uri="{BB962C8B-B14F-4D97-AF65-F5344CB8AC3E}">
        <p14:creationId xmlns:p14="http://schemas.microsoft.com/office/powerpoint/2010/main" val="1621163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CA477-64AF-40B0-87A1-ED9A83F1E5CD}"/>
              </a:ext>
            </a:extLst>
          </p:cNvPr>
          <p:cNvSpPr>
            <a:spLocks noGrp="1"/>
          </p:cNvSpPr>
          <p:nvPr>
            <p:ph type="title"/>
          </p:nvPr>
        </p:nvSpPr>
        <p:spPr/>
        <p:txBody>
          <a:bodyPr/>
          <a:lstStyle/>
          <a:p>
            <a:r>
              <a:rPr lang="cy-GB" dirty="0"/>
              <a:t>TASG				</a:t>
            </a:r>
            <a:r>
              <a:rPr lang="en-GB" dirty="0"/>
              <a:t>Task</a:t>
            </a:r>
          </a:p>
        </p:txBody>
      </p:sp>
      <p:sp>
        <p:nvSpPr>
          <p:cNvPr id="3" name="Content Placeholder 2">
            <a:extLst>
              <a:ext uri="{FF2B5EF4-FFF2-40B4-BE49-F238E27FC236}">
                <a16:creationId xmlns:a16="http://schemas.microsoft.com/office/drawing/2014/main" id="{E1EA1E34-04A7-4744-9604-5623E0E33BB1}"/>
              </a:ext>
            </a:extLst>
          </p:cNvPr>
          <p:cNvSpPr>
            <a:spLocks noGrp="1"/>
          </p:cNvSpPr>
          <p:nvPr>
            <p:ph sz="quarter" idx="13"/>
          </p:nvPr>
        </p:nvSpPr>
        <p:spPr>
          <a:xfrm>
            <a:off x="381000" y="1536192"/>
            <a:ext cx="4191000" cy="4331208"/>
          </a:xfrm>
        </p:spPr>
        <p:txBody>
          <a:bodyPr>
            <a:normAutofit/>
          </a:bodyPr>
          <a:lstStyle/>
          <a:p>
            <a:pPr marL="354330" marR="0" lvl="0" indent="-285750" algn="l" defTabSz="914400" rtl="0" eaLnBrk="1" fontAlgn="auto" latinLnBrk="0" hangingPunct="1">
              <a:spcBef>
                <a:spcPts val="700"/>
              </a:spcBef>
              <a:spcAft>
                <a:spcPts val="0"/>
              </a:spcAft>
              <a:buClr>
                <a:srgbClr val="C00000"/>
              </a:buClr>
              <a:buSzPct val="85000"/>
              <a:tabLst/>
              <a:defRPr/>
            </a:pPr>
            <a:r>
              <a:rPr lang="cy-GB" sz="2000" dirty="0"/>
              <a:t>Darllenwch dudalennau 6-10 yng nghanllaw Llywodraeth Cymru:</a:t>
            </a:r>
          </a:p>
          <a:p>
            <a:pPr marL="354330" marR="0" lvl="0" indent="-285750" algn="l" defTabSz="914400" rtl="0" eaLnBrk="1" fontAlgn="auto" latinLnBrk="0" hangingPunct="1">
              <a:spcBef>
                <a:spcPts val="700"/>
              </a:spcBef>
              <a:spcAft>
                <a:spcPts val="0"/>
              </a:spcAft>
              <a:buClr>
                <a:srgbClr val="C00000"/>
              </a:buClr>
              <a:buSzPct val="85000"/>
              <a:tabLst/>
              <a:defRPr/>
            </a:pPr>
            <a:r>
              <a:rPr lang="cy-GB" sz="2000" dirty="0">
                <a:solidFill>
                  <a:srgbClr val="FF0000"/>
                </a:solidFill>
                <a:hlinkClick r:id="rId2">
                  <a:extLst>
                    <a:ext uri="{A12FA001-AC4F-418D-AE19-62706E023703}">
                      <ahyp:hlinkClr xmlns:ahyp="http://schemas.microsoft.com/office/drawing/2018/hyperlinkcolor" val="tx"/>
                    </a:ext>
                  </a:extLst>
                </a:hlinkClick>
              </a:rPr>
              <a:t>Canllaw YCU </a:t>
            </a:r>
            <a:endParaRPr lang="cy-GB" sz="2000" dirty="0">
              <a:solidFill>
                <a:srgbClr val="FF0000"/>
              </a:solidFill>
            </a:endParaRPr>
          </a:p>
          <a:p>
            <a:pPr marL="354330" marR="0" lvl="0" indent="-285750" algn="l" defTabSz="914400" rtl="0" eaLnBrk="1" fontAlgn="auto" latinLnBrk="0" hangingPunct="1">
              <a:spcBef>
                <a:spcPts val="700"/>
              </a:spcBef>
              <a:spcAft>
                <a:spcPts val="0"/>
              </a:spcAft>
              <a:buClr>
                <a:srgbClr val="C00000"/>
              </a:buClr>
              <a:buSzPct val="85000"/>
              <a:tabLst/>
              <a:defRPr/>
            </a:pPr>
            <a:r>
              <a:rPr lang="cy-GB" sz="2000" dirty="0"/>
              <a:t>Mae hwn yn rhoi trosolwg o sut y defnyddiwyd Ymarfer sy’n Canolbwyntio ar Unigolion (YCU) mewn ysgol yn Sir Gaerfyrddin
Adfyfyriwch ar y manteision a'r heriau a wynebwyd gan yr ysgol.</a:t>
            </a:r>
          </a:p>
          <a:p>
            <a:pPr marL="0" indent="0">
              <a:buNone/>
            </a:pPr>
            <a:endParaRPr lang="cy-GB" dirty="0"/>
          </a:p>
        </p:txBody>
      </p:sp>
      <p:sp>
        <p:nvSpPr>
          <p:cNvPr id="4" name="Content Placeholder 3">
            <a:extLst>
              <a:ext uri="{FF2B5EF4-FFF2-40B4-BE49-F238E27FC236}">
                <a16:creationId xmlns:a16="http://schemas.microsoft.com/office/drawing/2014/main" id="{8074081F-AC4F-4FC1-B661-CE687958DFFB}"/>
              </a:ext>
            </a:extLst>
          </p:cNvPr>
          <p:cNvSpPr>
            <a:spLocks noGrp="1"/>
          </p:cNvSpPr>
          <p:nvPr>
            <p:ph sz="quarter" idx="14"/>
          </p:nvPr>
        </p:nvSpPr>
        <p:spPr/>
        <p:txBody>
          <a:bodyPr>
            <a:normAutofit/>
          </a:bodyPr>
          <a:lstStyle/>
          <a:p>
            <a:r>
              <a:rPr lang="en-GB" dirty="0"/>
              <a:t>Read pages 6-10 in the WG guidance:</a:t>
            </a:r>
          </a:p>
          <a:p>
            <a:r>
              <a:rPr lang="en-GB" sz="2000" dirty="0">
                <a:hlinkClick r:id="rId3"/>
              </a:rPr>
              <a:t>PCP guide </a:t>
            </a:r>
            <a:endParaRPr lang="en-GB" sz="2000" dirty="0"/>
          </a:p>
          <a:p>
            <a:r>
              <a:rPr lang="en-GB" dirty="0"/>
              <a:t>This provides an overview of how PCP was used in a Carmarthenshire school</a:t>
            </a:r>
          </a:p>
          <a:p>
            <a:r>
              <a:rPr lang="en-GB" dirty="0"/>
              <a:t>Reflect on the benefits and challenges faced by the school.</a:t>
            </a:r>
          </a:p>
          <a:p>
            <a:endParaRPr lang="cy-GB" dirty="0"/>
          </a:p>
        </p:txBody>
      </p:sp>
    </p:spTree>
    <p:extLst>
      <p:ext uri="{BB962C8B-B14F-4D97-AF65-F5344CB8AC3E}">
        <p14:creationId xmlns:p14="http://schemas.microsoft.com/office/powerpoint/2010/main" val="30930656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cy-GB" dirty="0"/>
              <a:t>RHESTR GYFEIRIADAU </a:t>
            </a:r>
            <a:br>
              <a:rPr lang="cy-GB" dirty="0"/>
            </a:br>
            <a:r>
              <a:rPr lang="en-GB" dirty="0"/>
              <a:t>Reference list</a:t>
            </a:r>
          </a:p>
        </p:txBody>
      </p:sp>
      <p:sp>
        <p:nvSpPr>
          <p:cNvPr id="9" name="Content Placeholder 8"/>
          <p:cNvSpPr>
            <a:spLocks noGrp="1"/>
          </p:cNvSpPr>
          <p:nvPr>
            <p:ph idx="1"/>
          </p:nvPr>
        </p:nvSpPr>
        <p:spPr/>
        <p:txBody>
          <a:bodyPr>
            <a:noAutofit/>
          </a:bodyPr>
          <a:lstStyle/>
          <a:p>
            <a:r>
              <a:rPr lang="en-US" sz="1600" dirty="0"/>
              <a:t>Bennett, T.,  Cattermole, M. &amp; Sanderson, H.  ( 2009) </a:t>
            </a:r>
            <a:r>
              <a:rPr lang="en-US" sz="1600" i="1" dirty="0"/>
              <a:t>Outcome Focused Reviews: A Practical Guide</a:t>
            </a:r>
            <a:r>
              <a:rPr lang="en-US" sz="1600" dirty="0"/>
              <a:t>. </a:t>
            </a:r>
            <a:r>
              <a:rPr lang="cy-GB" sz="1600" dirty="0"/>
              <a:t>Llundain: Yr Adran Iechyd </a:t>
            </a:r>
            <a:r>
              <a:rPr lang="en-US" sz="1600" dirty="0"/>
              <a:t>/ London: Department of Health. </a:t>
            </a:r>
            <a:r>
              <a:rPr lang="cy-GB" sz="1600" dirty="0"/>
              <a:t>Ar gael yn </a:t>
            </a:r>
            <a:r>
              <a:rPr lang="en-US" sz="1600" dirty="0"/>
              <a:t>/ Available at </a:t>
            </a:r>
            <a:r>
              <a:rPr lang="en-US" sz="1600" dirty="0">
                <a:hlinkClick r:id="rId2"/>
              </a:rPr>
              <a:t>http://www.helensandersonassociates.co.uk/media/43014/outcomefocusedreviews2.pdf</a:t>
            </a:r>
            <a:r>
              <a:rPr lang="en-US" sz="1600" dirty="0"/>
              <a:t> (</a:t>
            </a:r>
            <a:r>
              <a:rPr lang="cy-GB" sz="1600" dirty="0"/>
              <a:t>Cyrchwyd</a:t>
            </a:r>
            <a:r>
              <a:rPr lang="en-US" sz="1600" dirty="0"/>
              <a:t> / Accessed 16.2.15)</a:t>
            </a:r>
          </a:p>
          <a:p>
            <a:r>
              <a:rPr lang="en-GB" sz="1600" dirty="0">
                <a:latin typeface="Arial" panose="020B0604020202020204" pitchFamily="34" charset="0"/>
                <a:cs typeface="Arial" panose="020B0604020202020204" pitchFamily="34" charset="0"/>
              </a:rPr>
              <a:t>Sanderson, H. ( 2015) </a:t>
            </a:r>
            <a:r>
              <a:rPr lang="en-GB" sz="1600" i="1" dirty="0">
                <a:latin typeface="Arial" panose="020B0604020202020204" pitchFamily="34" charset="0"/>
                <a:cs typeface="Arial" panose="020B0604020202020204" pitchFamily="34" charset="0"/>
              </a:rPr>
              <a:t>Helen Sanderson Associates</a:t>
            </a:r>
            <a:r>
              <a:rPr lang="en-GB" sz="1600" dirty="0">
                <a:latin typeface="Arial" panose="020B0604020202020204" pitchFamily="34" charset="0"/>
                <a:cs typeface="Arial" panose="020B0604020202020204" pitchFamily="34" charset="0"/>
              </a:rPr>
              <a:t>. </a:t>
            </a:r>
            <a:r>
              <a:rPr lang="cy-GB" sz="1600" dirty="0">
                <a:latin typeface="Arial" panose="020B0604020202020204" pitchFamily="34" charset="0"/>
                <a:cs typeface="Arial" panose="020B0604020202020204" pitchFamily="34" charset="0"/>
              </a:rPr>
              <a:t>Ar gael yn </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3"/>
              </a:rPr>
              <a:t>http://www.helensandersonassociates.co.uk/</a:t>
            </a:r>
            <a:r>
              <a:rPr lang="en-GB" sz="1600" dirty="0">
                <a:latin typeface="Arial" panose="020B0604020202020204" pitchFamily="34" charset="0"/>
                <a:cs typeface="Arial" panose="020B0604020202020204" pitchFamily="34" charset="0"/>
              </a:rPr>
              <a:t>. (</a:t>
            </a:r>
            <a:r>
              <a:rPr lang="cy-GB" sz="1600" dirty="0">
                <a:latin typeface="Arial" panose="020B0604020202020204" pitchFamily="34" charset="0"/>
                <a:cs typeface="Arial" panose="020B0604020202020204" pitchFamily="34" charset="0"/>
              </a:rPr>
              <a:t>Cyrchwyd</a:t>
            </a:r>
            <a:r>
              <a:rPr lang="en-GB" sz="1600" dirty="0">
                <a:latin typeface="Arial" panose="020B0604020202020204" pitchFamily="34" charset="0"/>
                <a:cs typeface="Arial" panose="020B0604020202020204" pitchFamily="34" charset="0"/>
              </a:rPr>
              <a:t> / Accessed 16.2.15)</a:t>
            </a:r>
          </a:p>
          <a:p>
            <a:r>
              <a:rPr lang="en-GB" sz="1600" dirty="0">
                <a:latin typeface="Arial" panose="020B0604020202020204" pitchFamily="34" charset="0"/>
                <a:cs typeface="Arial" panose="020B0604020202020204" pitchFamily="34" charset="0"/>
              </a:rPr>
              <a:t>Sanderson, H ( 2012) </a:t>
            </a:r>
            <a:r>
              <a:rPr lang="en-GB" sz="1600" i="1" dirty="0">
                <a:latin typeface="Arial" panose="020B0604020202020204" pitchFamily="34" charset="0"/>
                <a:cs typeface="Arial" panose="020B0604020202020204" pitchFamily="34" charset="0"/>
              </a:rPr>
              <a:t>One page profiles – personalisation</a:t>
            </a:r>
            <a:r>
              <a:rPr lang="en-GB" sz="1600" dirty="0">
                <a:latin typeface="Arial" panose="020B0604020202020204" pitchFamily="34" charset="0"/>
                <a:cs typeface="Arial" panose="020B0604020202020204" pitchFamily="34" charset="0"/>
              </a:rPr>
              <a:t>. </a:t>
            </a:r>
            <a:r>
              <a:rPr lang="cy-GB" sz="1600" dirty="0">
                <a:latin typeface="Arial" panose="020B0604020202020204" pitchFamily="34" charset="0"/>
                <a:cs typeface="Arial" panose="020B0604020202020204" pitchFamily="34" charset="0"/>
              </a:rPr>
              <a:t>Ar gael yn</a:t>
            </a:r>
            <a:r>
              <a:rPr lang="en-GB" sz="1600" dirty="0">
                <a:latin typeface="Arial" panose="020B0604020202020204" pitchFamily="34" charset="0"/>
                <a:cs typeface="Arial" panose="020B0604020202020204" pitchFamily="34" charset="0"/>
              </a:rPr>
              <a:t> / Available at </a:t>
            </a:r>
            <a:r>
              <a:rPr lang="en-GB" sz="1600" dirty="0">
                <a:latin typeface="Arial" panose="020B0604020202020204" pitchFamily="34" charset="0"/>
                <a:cs typeface="Arial" panose="020B0604020202020204" pitchFamily="34" charset="0"/>
                <a:hlinkClick r:id="rId4"/>
              </a:rPr>
              <a:t>https://www.youtube.com/watch?v=fnaKnVWFh44</a:t>
            </a:r>
            <a:r>
              <a:rPr lang="en-GB" sz="1600" dirty="0">
                <a:latin typeface="Arial" panose="020B0604020202020204" pitchFamily="34" charset="0"/>
                <a:cs typeface="Arial" panose="020B0604020202020204" pitchFamily="34" charset="0"/>
              </a:rPr>
              <a:t> (</a:t>
            </a:r>
            <a:r>
              <a:rPr lang="cy-GB" sz="1600" dirty="0">
                <a:latin typeface="Arial" panose="020B0604020202020204" pitchFamily="34" charset="0"/>
                <a:cs typeface="Arial" panose="020B0604020202020204" pitchFamily="34" charset="0"/>
              </a:rPr>
              <a:t>Cyrchwyd</a:t>
            </a:r>
            <a:r>
              <a:rPr lang="en-GB" sz="1600" dirty="0">
                <a:latin typeface="Arial" panose="020B0604020202020204" pitchFamily="34" charset="0"/>
                <a:cs typeface="Arial" panose="020B0604020202020204" pitchFamily="34" charset="0"/>
              </a:rPr>
              <a:t> / Accessed 17.02.17)</a:t>
            </a:r>
          </a:p>
        </p:txBody>
      </p:sp>
    </p:spTree>
    <p:extLst>
      <p:ext uri="{BB962C8B-B14F-4D97-AF65-F5344CB8AC3E}">
        <p14:creationId xmlns:p14="http://schemas.microsoft.com/office/powerpoint/2010/main" val="1073883927"/>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6AB0FCE-2A46-48A1-9FDF-F8FD299C41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C5BD625-6E6B-4C0C-AD20-6C51D430B46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4BB09601-03DD-4D74-B735-CC6A8F8A52C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 (2)</Template>
  <TotalTime>0</TotalTime>
  <Words>1714</Words>
  <Application>Microsoft Office PowerPoint</Application>
  <PresentationFormat>On-screen Show (4:3)</PresentationFormat>
  <Paragraphs>112</Paragraphs>
  <Slides>15</Slides>
  <Notes>0</Notes>
  <HiddenSlides>0</HiddenSlides>
  <MMClips>0</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15</vt:i4>
      </vt:variant>
    </vt:vector>
  </HeadingPairs>
  <TitlesOfParts>
    <vt:vector size="25" baseType="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 ECES6019/C Cynllunio SY’N CANOLBWYNTIO AR UNIGOLION / Person Centred Planning </vt:lpstr>
      <vt:lpstr>Trosolwg / Overview</vt:lpstr>
      <vt:lpstr>Cynllunio sy’n Canolbwyntio ar blant mewn addysg / Child centred planning in education</vt:lpstr>
      <vt:lpstr>Cynllunio sy’n Canolbwyntio ar BLANT MEWN ADDYSG / Child centred planning in education</vt:lpstr>
      <vt:lpstr>Cwricwlwm i Gymru Curriculum for Wales</vt:lpstr>
      <vt:lpstr>Cynllunio sy’n Canolbwyntio ar BLANT MEWN ADDYSG / Child centred planning in education</vt:lpstr>
      <vt:lpstr>PROFFILIAU UN DUDALEN One-page profiles</vt:lpstr>
      <vt:lpstr>Tasg / TASK</vt:lpstr>
      <vt:lpstr>Child centred planning for ALN in Wales (ALNET 2018) / Cynllunio sy’n canolbwyntio ar y plentyn ar gyfer ADY yng Nghymru (ALNET 2018)</vt:lpstr>
      <vt:lpstr>ALN Planning and Reviews in Wales / Cynllunio ac Adolygu ADY yng Ngymru</vt:lpstr>
      <vt:lpstr>Focus of PCP meetings /Ffocws cyfarfodydd YCU</vt:lpstr>
      <vt:lpstr>About Me Profiles  / Proffiliau Amdanaf i </vt:lpstr>
      <vt:lpstr>Adolygiadau sy'n canolbwyntio ar unigolion / Person centred reviews</vt:lpstr>
      <vt:lpstr>TASG    Task</vt:lpstr>
      <vt:lpstr>RHESTR GYFEIRIADAU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SJPE6011/C Dimensions of Collaboration/ Agweddau ar Gydweithio</dc:title>
  <dc:creator>Administrator</dc:creator>
  <cp:lastModifiedBy>Alison Murphy</cp:lastModifiedBy>
  <cp:revision>178</cp:revision>
  <dcterms:created xsi:type="dcterms:W3CDTF">2014-08-18T08:44:16Z</dcterms:created>
  <dcterms:modified xsi:type="dcterms:W3CDTF">2024-10-17T10:28:41Z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