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8288000" cy="10287000"/>
  <p:notesSz cx="6858000" cy="9144000"/>
  <p:embeddedFontLst>
    <p:embeddedFont>
      <p:font typeface="Arimo" panose="020B0604020202020204" charset="0"/>
      <p:regular r:id="rId22"/>
    </p:embeddedFont>
    <p:embeddedFont>
      <p:font typeface="Arimo Italics" panose="020B0604020202020204" charset="0"/>
      <p:regular r:id="rId23"/>
    </p:embeddedFont>
    <p:embeddedFont>
      <p:font typeface="Calibri" panose="020F0502020204030204" pitchFamily="34" charset="0"/>
      <p:regular r:id="rId24"/>
      <p:bold r:id="rId25"/>
      <p:italic r:id="rId26"/>
      <p:boldItalic r:id="rId27"/>
    </p:embeddedFont>
    <p:embeddedFont>
      <p:font typeface="Montserrat Classic" panose="020B0604020202020204" charset="0"/>
      <p:regular r:id="rId28"/>
    </p:embeddedFont>
    <p:embeddedFont>
      <p:font typeface="Montserrat Classic Bold" panose="020B0604020202020204" charset="0"/>
      <p:regular r:id="rId29"/>
    </p:embeddedFont>
    <p:embeddedFont>
      <p:font typeface="Montserrat Light" panose="020B0604020202020204" charset="0"/>
      <p:regular r:id="rId30"/>
    </p:embeddedFont>
    <p:embeddedFont>
      <p:font typeface="Montserrat Light Bold" panose="020B0604020202020204" charset="0"/>
      <p:regular r:id="rId31"/>
    </p:embeddedFont>
    <p:embeddedFont>
      <p:font typeface="Montserrat Light Bold Italics" panose="020B0604020202020204" charset="0"/>
      <p:regular r:id="rId32"/>
    </p:embeddedFont>
    <p:embeddedFont>
      <p:font typeface="Montserrat Light Italics" panose="020B0604020202020204" charset="0"/>
      <p:regular r:id="rId33"/>
    </p:embeddedFont>
    <p:embeddedFont>
      <p:font typeface="Oswald" panose="020B0604020202020204" charset="0"/>
      <p:regular r:id="rId34"/>
    </p:embeddedFont>
    <p:embeddedFont>
      <p:font typeface="Oswald Bold" panose="020B0604020202020204" charset="0"/>
      <p:regular r:id="rId3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6" d="100"/>
          <a:sy n="46" d="100"/>
        </p:scale>
        <p:origin x="738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5.fntdata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34" Type="http://schemas.openxmlformats.org/officeDocument/2006/relationships/font" Target="fonts/font1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4.fntdata"/><Relationship Id="rId33" Type="http://schemas.openxmlformats.org/officeDocument/2006/relationships/font" Target="fonts/font12.fntdata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32" Type="http://schemas.openxmlformats.org/officeDocument/2006/relationships/font" Target="fonts/font11.fntdata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28" Type="http://schemas.openxmlformats.org/officeDocument/2006/relationships/font" Target="fonts/font7.fntdata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0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27" Type="http://schemas.openxmlformats.org/officeDocument/2006/relationships/font" Target="fonts/font6.fntdata"/><Relationship Id="rId30" Type="http://schemas.openxmlformats.org/officeDocument/2006/relationships/font" Target="fonts/font9.fntdata"/><Relationship Id="rId35" Type="http://schemas.openxmlformats.org/officeDocument/2006/relationships/font" Target="fonts/font14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05.04.2020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05.04.2020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Similar ethos to Brown (2012) on how to effectively use social media for business. As an artist, you are essentially your brand &amp; a business so her strategies on how to 'deepen their customer interactions through powerful word of mouth marketing strategies' are prevalent here.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4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8.jpe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7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22.jpe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7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3.png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rcRect l="2008" t="17759" r="2008" b="105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4369706" y="1028700"/>
            <a:ext cx="2889594" cy="163055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28700" y="9220200"/>
            <a:ext cx="16230600" cy="38100"/>
          </a:xfrm>
          <a:prstGeom prst="rect">
            <a:avLst/>
          </a:prstGeom>
          <a:solidFill>
            <a:srgbClr val="FFD3C9"/>
          </a:solidFill>
        </p:spPr>
      </p:sp>
      <p:sp>
        <p:nvSpPr>
          <p:cNvPr id="4" name="TextBox 4"/>
          <p:cNvSpPr txBox="1"/>
          <p:nvPr/>
        </p:nvSpPr>
        <p:spPr>
          <a:xfrm>
            <a:off x="1028700" y="1572579"/>
            <a:ext cx="9424107" cy="511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60"/>
              </a:lnSpc>
            </a:pPr>
            <a:r>
              <a:rPr lang="en-US" sz="3200" spc="480">
                <a:solidFill>
                  <a:srgbClr val="FFD3C9"/>
                </a:solidFill>
                <a:latin typeface="Montserrat Classic"/>
              </a:rPr>
              <a:t>TRACEY KASONGO PRESENTS...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0" y="3208909"/>
            <a:ext cx="11829383" cy="5486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4400"/>
              </a:lnSpc>
            </a:pPr>
            <a:r>
              <a:rPr lang="en-US" sz="12000" spc="240">
                <a:solidFill>
                  <a:srgbClr val="C4654D"/>
                </a:solidFill>
                <a:latin typeface="Oswald Bold"/>
              </a:rPr>
              <a:t>ENTERTAINMENT MARKETING PRESENTATION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077986" y="7431360"/>
            <a:ext cx="6583440" cy="976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</a:pPr>
            <a:r>
              <a:rPr lang="en-US" sz="2800" spc="140">
                <a:solidFill>
                  <a:srgbClr val="FFD3C9"/>
                </a:solidFill>
                <a:latin typeface="Montserrat Classic"/>
              </a:rPr>
              <a:t>Lecturer: Tim Ferrone</a:t>
            </a:r>
          </a:p>
          <a:p>
            <a:pPr algn="r">
              <a:lnSpc>
                <a:spcPts val="3919"/>
              </a:lnSpc>
            </a:pPr>
            <a:r>
              <a:rPr lang="en-US" sz="2800" spc="140">
                <a:solidFill>
                  <a:srgbClr val="FFD3C9"/>
                </a:solidFill>
                <a:latin typeface="Montserrat Classic"/>
              </a:rPr>
              <a:t>Module Code: SBTY7003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BA7A753-FF6B-4966-95B4-AE5CD32F92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826"/>
    </mc:Choice>
    <mc:Fallback>
      <p:transition spd="slow" advTm="14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38125" y="1028700"/>
            <a:ext cx="18764250" cy="8267700"/>
            <a:chOff x="0" y="0"/>
            <a:chExt cx="25019000" cy="11023600"/>
          </a:xfrm>
        </p:grpSpPr>
        <p:sp>
          <p:nvSpPr>
            <p:cNvPr id="3" name="AutoShape 3"/>
            <p:cNvSpPr/>
            <p:nvPr/>
          </p:nvSpPr>
          <p:spPr>
            <a:xfrm>
              <a:off x="0" y="0"/>
              <a:ext cx="25019000" cy="50800"/>
            </a:xfrm>
            <a:prstGeom prst="rect">
              <a:avLst/>
            </a:prstGeom>
            <a:solidFill>
              <a:srgbClr val="727131"/>
            </a:solidFill>
          </p:spPr>
        </p:sp>
        <p:sp>
          <p:nvSpPr>
            <p:cNvPr id="4" name="AutoShape 4"/>
            <p:cNvSpPr/>
            <p:nvPr/>
          </p:nvSpPr>
          <p:spPr>
            <a:xfrm>
              <a:off x="9359900" y="0"/>
              <a:ext cx="50800" cy="10972800"/>
            </a:xfrm>
            <a:prstGeom prst="rect">
              <a:avLst/>
            </a:prstGeom>
            <a:solidFill>
              <a:srgbClr val="727131"/>
            </a:solidFill>
          </p:spPr>
        </p:sp>
        <p:sp>
          <p:nvSpPr>
            <p:cNvPr id="5" name="AutoShape 5"/>
            <p:cNvSpPr/>
            <p:nvPr/>
          </p:nvSpPr>
          <p:spPr>
            <a:xfrm>
              <a:off x="0" y="10972800"/>
              <a:ext cx="25019000" cy="50800"/>
            </a:xfrm>
            <a:prstGeom prst="rect">
              <a:avLst/>
            </a:prstGeom>
            <a:solidFill>
              <a:srgbClr val="727131"/>
            </a:solidFill>
          </p:spPr>
        </p:sp>
      </p:grpSp>
      <p:sp>
        <p:nvSpPr>
          <p:cNvPr id="6" name="TextBox 6"/>
          <p:cNvSpPr txBox="1"/>
          <p:nvPr/>
        </p:nvSpPr>
        <p:spPr>
          <a:xfrm>
            <a:off x="1028700" y="1438275"/>
            <a:ext cx="4661605" cy="2117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450"/>
              </a:lnSpc>
            </a:pPr>
            <a:r>
              <a:rPr lang="en-US" sz="6500" spc="455">
                <a:solidFill>
                  <a:srgbClr val="727131"/>
                </a:solidFill>
                <a:latin typeface="Oswald Bold"/>
              </a:rPr>
              <a:t>WHAT WE'LL DISCUSS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873292" y="1647825"/>
            <a:ext cx="9386008" cy="2032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4200" spc="420">
                <a:solidFill>
                  <a:srgbClr val="513F22"/>
                </a:solidFill>
                <a:latin typeface="Oswald"/>
              </a:rPr>
              <a:t>PRESENTATION HIGHLIGHTS FOR </a:t>
            </a:r>
          </a:p>
          <a:p>
            <a:pPr>
              <a:lnSpc>
                <a:spcPts val="5460"/>
              </a:lnSpc>
            </a:pPr>
            <a:r>
              <a:rPr lang="en-US" sz="4200" spc="420">
                <a:solidFill>
                  <a:srgbClr val="513F22"/>
                </a:solidFill>
                <a:latin typeface="Oswald"/>
              </a:rPr>
              <a:t>LORD ISAAC - SINGLE/EP RELEASE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73292" y="6229793"/>
            <a:ext cx="9386008" cy="2257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500"/>
              </a:lnSpc>
            </a:pPr>
            <a:r>
              <a:rPr lang="en-US" sz="3000" spc="30">
                <a:solidFill>
                  <a:srgbClr val="513F22"/>
                </a:solidFill>
                <a:latin typeface="Montserrat Light"/>
              </a:rPr>
              <a:t>Marketing Strategy </a:t>
            </a:r>
          </a:p>
          <a:p>
            <a:pPr>
              <a:lnSpc>
                <a:spcPts val="4500"/>
              </a:lnSpc>
            </a:pPr>
            <a:r>
              <a:rPr lang="en-US" sz="3000" spc="30">
                <a:solidFill>
                  <a:srgbClr val="513F22"/>
                </a:solidFill>
                <a:latin typeface="Montserrat Light"/>
              </a:rPr>
              <a:t>Marketing Budget </a:t>
            </a:r>
          </a:p>
          <a:p>
            <a:pPr>
              <a:lnSpc>
                <a:spcPts val="4500"/>
              </a:lnSpc>
            </a:pPr>
            <a:r>
              <a:rPr lang="en-US" sz="3000" spc="30">
                <a:solidFill>
                  <a:srgbClr val="513F22"/>
                </a:solidFill>
                <a:latin typeface="Montserrat Light"/>
              </a:rPr>
              <a:t>Marketing Timeline </a:t>
            </a:r>
          </a:p>
          <a:p>
            <a:pPr>
              <a:lnSpc>
                <a:spcPts val="4500"/>
              </a:lnSpc>
            </a:pPr>
            <a:r>
              <a:rPr lang="en-US" sz="3000" spc="30">
                <a:solidFill>
                  <a:srgbClr val="513F22"/>
                </a:solidFill>
                <a:latin typeface="Montserrat Light"/>
              </a:rPr>
              <a:t>Marketing Analysis 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028700" y="6857011"/>
            <a:ext cx="2888974" cy="1630207"/>
          </a:xfrm>
          <a:prstGeom prst="rect">
            <a:avLst/>
          </a:prstGeo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D2AC92B6-CBC0-4D91-A6E8-B27E4A2902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830"/>
    </mc:Choice>
    <mc:Fallback>
      <p:transition spd="slow" advTm="788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71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209550" y="-171450"/>
            <a:ext cx="8534400" cy="10572750"/>
          </a:xfrm>
          <a:prstGeom prst="rect">
            <a:avLst/>
          </a:prstGeom>
          <a:solidFill>
            <a:srgbClr val="FFFAF9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alphaModFix amt="24000"/>
          </a:blip>
          <a:srcRect/>
          <a:stretch>
            <a:fillRect/>
          </a:stretch>
        </p:blipFill>
        <p:spPr>
          <a:xfrm rot="-10800000">
            <a:off x="10817322" y="-3030902"/>
            <a:ext cx="10134767" cy="5718904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9359195" y="9258300"/>
            <a:ext cx="7905750" cy="38100"/>
          </a:xfrm>
          <a:prstGeom prst="rect">
            <a:avLst/>
          </a:prstGeom>
          <a:solidFill>
            <a:srgbClr val="FFFAF9"/>
          </a:solidFill>
        </p:spPr>
      </p:sp>
      <p:sp>
        <p:nvSpPr>
          <p:cNvPr id="5" name="AutoShape 5"/>
          <p:cNvSpPr/>
          <p:nvPr/>
        </p:nvSpPr>
        <p:spPr>
          <a:xfrm>
            <a:off x="1230630" y="-514350"/>
            <a:ext cx="57150" cy="4457700"/>
          </a:xfrm>
          <a:prstGeom prst="rect">
            <a:avLst/>
          </a:prstGeom>
          <a:solidFill>
            <a:srgbClr val="727131"/>
          </a:solidFill>
        </p:spPr>
      </p:sp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919996" y="694455"/>
            <a:ext cx="5932059" cy="8898089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9359192" y="6556375"/>
            <a:ext cx="7900108" cy="2092325"/>
            <a:chOff x="0" y="0"/>
            <a:chExt cx="10533477" cy="2789767"/>
          </a:xfrm>
        </p:grpSpPr>
        <p:sp>
          <p:nvSpPr>
            <p:cNvPr id="8" name="TextBox 8"/>
            <p:cNvSpPr txBox="1"/>
            <p:nvPr/>
          </p:nvSpPr>
          <p:spPr>
            <a:xfrm>
              <a:off x="0" y="-66675"/>
              <a:ext cx="10533473" cy="13790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450"/>
                </a:lnSpc>
              </a:pPr>
              <a:r>
                <a:rPr lang="en-US" sz="6500" spc="455">
                  <a:solidFill>
                    <a:srgbClr val="FFFAF9"/>
                  </a:solidFill>
                  <a:latin typeface="Oswald Bold"/>
                </a:rPr>
                <a:t>LORD ISAAC: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2072640"/>
              <a:ext cx="10533477" cy="7171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20"/>
                </a:lnSpc>
              </a:pPr>
              <a:r>
                <a:rPr lang="en-US" sz="3400" spc="340">
                  <a:solidFill>
                    <a:srgbClr val="FFFAF9"/>
                  </a:solidFill>
                  <a:latin typeface="Montserrat Classic"/>
                </a:rPr>
                <a:t>ARTIST 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 rot="-5400000">
            <a:off x="-1285912" y="6425528"/>
            <a:ext cx="5004508" cy="661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4200" spc="420">
                <a:solidFill>
                  <a:srgbClr val="727131"/>
                </a:solidFill>
                <a:latin typeface="Oswald"/>
              </a:rPr>
              <a:t>MANAGEMENT 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7396152B-357A-47D5-973E-8EEA3E90FE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458"/>
    </mc:Choice>
    <mc:Fallback>
      <p:transition spd="slow" advTm="604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 rot="-5400000">
            <a:off x="-366670" y="5963884"/>
            <a:ext cx="5537905" cy="1050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450"/>
              </a:lnSpc>
            </a:pPr>
            <a:r>
              <a:rPr lang="en-US" sz="6500" spc="455">
                <a:solidFill>
                  <a:srgbClr val="727131"/>
                </a:solidFill>
                <a:latin typeface="Oswald Bold"/>
              </a:rPr>
              <a:t>OBJECTIVES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 t="24049" b="24049"/>
          <a:stretch>
            <a:fillRect/>
          </a:stretch>
        </p:blipFill>
        <p:spPr>
          <a:xfrm>
            <a:off x="5117332" y="0"/>
            <a:ext cx="13387335" cy="462915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5117332" y="5562600"/>
            <a:ext cx="12186358" cy="2608844"/>
            <a:chOff x="0" y="0"/>
            <a:chExt cx="16248477" cy="3478458"/>
          </a:xfrm>
        </p:grpSpPr>
        <p:sp>
          <p:nvSpPr>
            <p:cNvPr id="5" name="TextBox 5"/>
            <p:cNvSpPr txBox="1"/>
            <p:nvPr/>
          </p:nvSpPr>
          <p:spPr>
            <a:xfrm>
              <a:off x="0" y="-28575"/>
              <a:ext cx="16248477" cy="8718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460"/>
                </a:lnSpc>
              </a:pPr>
              <a:r>
                <a:rPr lang="en-US" sz="4200" spc="420">
                  <a:solidFill>
                    <a:srgbClr val="727131"/>
                  </a:solidFill>
                  <a:latin typeface="Oswald"/>
                </a:rPr>
                <a:t>MARKETING STRATEGY 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259133"/>
              <a:ext cx="16248477" cy="2219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727131"/>
                  </a:solidFill>
                  <a:latin typeface="Montserrat Light"/>
                </a:rPr>
                <a:t>Setting goals and identifying realistic targets for achievements. Discuss in depth what these are, how is this useful? Full analysis can be found in the marketing report </a:t>
              </a:r>
            </a:p>
          </p:txBody>
        </p:sp>
      </p:grp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-10800000">
            <a:off x="1028700" y="1028700"/>
            <a:ext cx="2813839" cy="158780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5117332" y="9258300"/>
            <a:ext cx="13373100" cy="38100"/>
          </a:xfrm>
          <a:prstGeom prst="rect">
            <a:avLst/>
          </a:prstGeom>
          <a:solidFill>
            <a:srgbClr val="727131"/>
          </a:solidFill>
        </p:spPr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1601FF0-3E34-4555-B344-0578A337DE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040"/>
    </mc:Choice>
    <mc:Fallback>
      <p:transition spd="slow" advTm="570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65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07437" y="1196658"/>
            <a:ext cx="7121221" cy="661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4200" spc="420">
                <a:solidFill>
                  <a:srgbClr val="FFD3C9"/>
                </a:solidFill>
                <a:latin typeface="Oswald"/>
              </a:rPr>
              <a:t>PRINCIPLES OF MARKETING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7720892" y="3611080"/>
            <a:ext cx="9538408" cy="5647220"/>
            <a:chOff x="0" y="0"/>
            <a:chExt cx="12717877" cy="7529627"/>
          </a:xfrm>
        </p:grpSpPr>
        <p:sp>
          <p:nvSpPr>
            <p:cNvPr id="4" name="TextBox 4"/>
            <p:cNvSpPr txBox="1"/>
            <p:nvPr/>
          </p:nvSpPr>
          <p:spPr>
            <a:xfrm>
              <a:off x="0" y="-57150"/>
              <a:ext cx="12717877" cy="59965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150"/>
                </a:lnSpc>
              </a:pPr>
              <a:r>
                <a:rPr lang="en-US" sz="5500" spc="110">
                  <a:solidFill>
                    <a:srgbClr val="FFD3C9"/>
                  </a:solidFill>
                  <a:latin typeface="Montserrat Classic Bold"/>
                </a:rPr>
                <a:t>Finding the people it's meant to serve... marketing isn't just selling something! The market decides... 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6812500"/>
              <a:ext cx="12717877" cy="7171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20"/>
                </a:lnSpc>
              </a:pPr>
              <a:r>
                <a:rPr lang="en-US" sz="3400" spc="340">
                  <a:solidFill>
                    <a:srgbClr val="FFD3C9"/>
                  </a:solidFill>
                  <a:latin typeface="Montserrat Classic"/>
                </a:rPr>
                <a:t>SETH GODIN, 2018 </a:t>
              </a:r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10800000">
            <a:off x="1028700" y="6872910"/>
            <a:ext cx="4227274" cy="2385390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7728658" y="1503363"/>
            <a:ext cx="10991850" cy="38100"/>
          </a:xfrm>
          <a:prstGeom prst="rect">
            <a:avLst/>
          </a:prstGeom>
          <a:solidFill>
            <a:srgbClr val="FFD3C9"/>
          </a:solidFill>
        </p:spPr>
      </p:sp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767639" y="7720077"/>
            <a:ext cx="909283" cy="691055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2E0997FB-42B6-4D54-B0BB-9A748DC81E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813"/>
    </mc:Choice>
    <mc:Fallback>
      <p:transition spd="slow" advTm="768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71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>
            <a:alphaModFix amt="53000"/>
          </a:blip>
          <a:srcRect/>
          <a:stretch>
            <a:fillRect/>
          </a:stretch>
        </p:blipFill>
        <p:spPr>
          <a:xfrm>
            <a:off x="13451063" y="-550185"/>
            <a:ext cx="5596047" cy="315777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-264322" y="4624157"/>
            <a:ext cx="18922983" cy="4634143"/>
            <a:chOff x="0" y="0"/>
            <a:chExt cx="22768012" cy="557577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2768012" cy="5575772"/>
            </a:xfrm>
            <a:custGeom>
              <a:avLst/>
              <a:gdLst/>
              <a:ahLst/>
              <a:cxnLst/>
              <a:rect l="l" t="t" r="r" b="b"/>
              <a:pathLst>
                <a:path w="22768012" h="5575772">
                  <a:moveTo>
                    <a:pt x="0" y="0"/>
                  </a:moveTo>
                  <a:lnTo>
                    <a:pt x="0" y="5575772"/>
                  </a:lnTo>
                  <a:lnTo>
                    <a:pt x="22768012" y="5575772"/>
                  </a:lnTo>
                  <a:lnTo>
                    <a:pt x="22768012" y="0"/>
                  </a:lnTo>
                  <a:lnTo>
                    <a:pt x="0" y="0"/>
                  </a:lnTo>
                  <a:close/>
                  <a:moveTo>
                    <a:pt x="22707051" y="5514812"/>
                  </a:moveTo>
                  <a:lnTo>
                    <a:pt x="59690" y="5514812"/>
                  </a:lnTo>
                  <a:lnTo>
                    <a:pt x="59690" y="59690"/>
                  </a:lnTo>
                  <a:lnTo>
                    <a:pt x="22707051" y="59690"/>
                  </a:lnTo>
                  <a:lnTo>
                    <a:pt x="22707051" y="5514812"/>
                  </a:lnTo>
                  <a:close/>
                </a:path>
              </a:pathLst>
            </a:custGeom>
            <a:solidFill>
              <a:srgbClr val="FFFAF9"/>
            </a:solidFill>
          </p:spPr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597" r="2597"/>
          <a:stretch>
            <a:fillRect/>
          </a:stretch>
        </p:blipFill>
        <p:spPr>
          <a:xfrm>
            <a:off x="8517370" y="4046600"/>
            <a:ext cx="1253260" cy="132194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4272226" y="4046600"/>
            <a:ext cx="1321943" cy="132194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2628066" y="4046600"/>
            <a:ext cx="1321943" cy="1321943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1191270" y="8444871"/>
            <a:ext cx="16068030" cy="511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60"/>
              </a:lnSpc>
            </a:pPr>
            <a:r>
              <a:rPr lang="en-US" sz="3200" spc="64">
                <a:solidFill>
                  <a:srgbClr val="FFFAF9"/>
                </a:solidFill>
                <a:latin typeface="Montserrat Classic"/>
              </a:rPr>
              <a:t>*These are not the only platforms used but the main ones illustrated. 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028700" y="6192220"/>
            <a:ext cx="4769278" cy="1341291"/>
            <a:chOff x="0" y="0"/>
            <a:chExt cx="6359037" cy="1788388"/>
          </a:xfrm>
        </p:grpSpPr>
        <p:sp>
          <p:nvSpPr>
            <p:cNvPr id="10" name="TextBox 10"/>
            <p:cNvSpPr txBox="1"/>
            <p:nvPr/>
          </p:nvSpPr>
          <p:spPr>
            <a:xfrm>
              <a:off x="0" y="-38100"/>
              <a:ext cx="6359037" cy="7171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20"/>
                </a:lnSpc>
              </a:pPr>
              <a:r>
                <a:rPr lang="en-US" sz="3400" spc="340">
                  <a:solidFill>
                    <a:srgbClr val="FFFAF9"/>
                  </a:solidFill>
                  <a:latin typeface="Montserrat Classic"/>
                </a:rPr>
                <a:t>SPOTIFY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1183868"/>
              <a:ext cx="6359037" cy="6045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900"/>
                </a:lnSpc>
              </a:pPr>
              <a:r>
                <a:rPr lang="en-US" sz="2600" spc="26">
                  <a:solidFill>
                    <a:srgbClr val="FFFAF9"/>
                  </a:solidFill>
                  <a:latin typeface="Montserrat Light"/>
                </a:rPr>
                <a:t>music streaming platform 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2490022" y="6192220"/>
            <a:ext cx="4769278" cy="1836591"/>
            <a:chOff x="0" y="0"/>
            <a:chExt cx="6359037" cy="2448788"/>
          </a:xfrm>
        </p:grpSpPr>
        <p:sp>
          <p:nvSpPr>
            <p:cNvPr id="13" name="TextBox 13"/>
            <p:cNvSpPr txBox="1"/>
            <p:nvPr/>
          </p:nvSpPr>
          <p:spPr>
            <a:xfrm>
              <a:off x="0" y="-38100"/>
              <a:ext cx="6359037" cy="7171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20"/>
                </a:lnSpc>
              </a:pPr>
              <a:r>
                <a:rPr lang="en-US" sz="3400" spc="340">
                  <a:solidFill>
                    <a:srgbClr val="FFFAF9"/>
                  </a:solidFill>
                  <a:latin typeface="Montserrat Classic"/>
                </a:rPr>
                <a:t>INSTAGRAM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1183868"/>
              <a:ext cx="6359037" cy="12649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900"/>
                </a:lnSpc>
              </a:pPr>
              <a:r>
                <a:rPr lang="en-US" sz="2600" spc="26">
                  <a:solidFill>
                    <a:srgbClr val="FFFAF9"/>
                  </a:solidFill>
                  <a:latin typeface="Montserrat Light"/>
                </a:rPr>
                <a:t>photo and video-sharing social networking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812530" y="6192220"/>
            <a:ext cx="4769278" cy="1836591"/>
            <a:chOff x="0" y="0"/>
            <a:chExt cx="6359037" cy="2448788"/>
          </a:xfrm>
        </p:grpSpPr>
        <p:sp>
          <p:nvSpPr>
            <p:cNvPr id="16" name="TextBox 16"/>
            <p:cNvSpPr txBox="1"/>
            <p:nvPr/>
          </p:nvSpPr>
          <p:spPr>
            <a:xfrm>
              <a:off x="0" y="-38100"/>
              <a:ext cx="6359037" cy="7171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20"/>
                </a:lnSpc>
              </a:pPr>
              <a:r>
                <a:rPr lang="en-US" sz="3400" spc="340">
                  <a:solidFill>
                    <a:srgbClr val="FFFAF9"/>
                  </a:solidFill>
                  <a:latin typeface="Montserrat Classic"/>
                </a:rPr>
                <a:t>TIKTOK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1183868"/>
              <a:ext cx="6359037" cy="12649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900"/>
                </a:lnSpc>
              </a:pPr>
              <a:r>
                <a:rPr lang="en-US" sz="2600" spc="26">
                  <a:solidFill>
                    <a:srgbClr val="FFFAF9"/>
                  </a:solidFill>
                  <a:latin typeface="Montserrat Light"/>
                </a:rPr>
                <a:t>video-sharing social networking</a:t>
              </a: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219200" y="1148433"/>
            <a:ext cx="11242521" cy="1797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150"/>
              </a:lnSpc>
            </a:pPr>
            <a:r>
              <a:rPr lang="en-US" sz="5500" spc="110">
                <a:solidFill>
                  <a:srgbClr val="FFFAF9"/>
                </a:solidFill>
                <a:latin typeface="Montserrat Classic Bold"/>
              </a:rPr>
              <a:t>STREAMING &amp; SOCIAL MEDIA PLATFORMS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A7E9EAEA-68E3-4B4D-8435-6AEB7BE9E6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629"/>
    </mc:Choice>
    <mc:Fallback>
      <p:transition spd="slow" advTm="626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3C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494762" y="771980"/>
            <a:ext cx="6163899" cy="8486320"/>
            <a:chOff x="0" y="0"/>
            <a:chExt cx="7416364" cy="102106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416364" cy="10210686"/>
            </a:xfrm>
            <a:custGeom>
              <a:avLst/>
              <a:gdLst/>
              <a:ahLst/>
              <a:cxnLst/>
              <a:rect l="l" t="t" r="r" b="b"/>
              <a:pathLst>
                <a:path w="7416364" h="10210686">
                  <a:moveTo>
                    <a:pt x="0" y="0"/>
                  </a:moveTo>
                  <a:lnTo>
                    <a:pt x="0" y="10210686"/>
                  </a:lnTo>
                  <a:lnTo>
                    <a:pt x="7416364" y="10210686"/>
                  </a:lnTo>
                  <a:lnTo>
                    <a:pt x="7416364" y="0"/>
                  </a:lnTo>
                  <a:lnTo>
                    <a:pt x="0" y="0"/>
                  </a:lnTo>
                  <a:close/>
                  <a:moveTo>
                    <a:pt x="7355404" y="10149726"/>
                  </a:moveTo>
                  <a:lnTo>
                    <a:pt x="59690" y="10149726"/>
                  </a:lnTo>
                  <a:lnTo>
                    <a:pt x="59690" y="59690"/>
                  </a:lnTo>
                  <a:lnTo>
                    <a:pt x="7355404" y="59690"/>
                  </a:lnTo>
                  <a:lnTo>
                    <a:pt x="7355404" y="10149726"/>
                  </a:lnTo>
                  <a:close/>
                </a:path>
              </a:pathLst>
            </a:custGeom>
            <a:solidFill>
              <a:srgbClr val="C4654D"/>
            </a:solidFill>
          </p:spPr>
        </p:sp>
      </p:grpSp>
      <p:sp>
        <p:nvSpPr>
          <p:cNvPr id="4" name="AutoShape 4"/>
          <p:cNvSpPr/>
          <p:nvPr/>
        </p:nvSpPr>
        <p:spPr>
          <a:xfrm>
            <a:off x="4739695" y="-36142"/>
            <a:ext cx="6913236" cy="9294442"/>
          </a:xfrm>
          <a:prstGeom prst="rect">
            <a:avLst/>
          </a:prstGeom>
          <a:solidFill>
            <a:srgbClr val="C4654D"/>
          </a:solidFill>
        </p:spPr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5400000">
            <a:off x="50782" y="-237784"/>
            <a:ext cx="4488803" cy="2532968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3060095" y="2707519"/>
            <a:ext cx="4799277" cy="397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500"/>
              </a:lnSpc>
            </a:pPr>
            <a:r>
              <a:rPr lang="en-US" sz="3000" spc="30">
                <a:solidFill>
                  <a:srgbClr val="C4654D"/>
                </a:solidFill>
                <a:latin typeface="Montserrat Light"/>
              </a:rPr>
              <a:t>Promotional marketing tool via social media -Instagram IGTV.</a:t>
            </a:r>
          </a:p>
          <a:p>
            <a:pPr>
              <a:lnSpc>
                <a:spcPts val="4500"/>
              </a:lnSpc>
            </a:pPr>
            <a:endParaRPr lang="en-US" sz="3000" spc="30">
              <a:solidFill>
                <a:srgbClr val="C4654D"/>
              </a:solidFill>
              <a:latin typeface="Montserrat Light"/>
            </a:endParaRPr>
          </a:p>
          <a:p>
            <a:pPr>
              <a:lnSpc>
                <a:spcPts val="4500"/>
              </a:lnSpc>
            </a:pPr>
            <a:r>
              <a:rPr lang="en-US" sz="3000" spc="30">
                <a:solidFill>
                  <a:srgbClr val="C4654D"/>
                </a:solidFill>
                <a:latin typeface="Montserrat Light"/>
              </a:rPr>
              <a:t>https://www.instagram.com/p/B-SjlUWH8KB/?igshid=1pgnlt86mvl57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312247" y="5328481"/>
            <a:ext cx="5157712" cy="270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150"/>
              </a:lnSpc>
            </a:pPr>
            <a:r>
              <a:rPr lang="en-US" sz="5500" spc="110">
                <a:solidFill>
                  <a:srgbClr val="C4654D"/>
                </a:solidFill>
                <a:latin typeface="Montserrat Classic Bold"/>
              </a:rPr>
              <a:t>Single Release Promo Video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7450091" y="3864856"/>
            <a:ext cx="1492446" cy="1492446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0FA2FE4F-7522-46A4-B32A-45BC7C63DC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169"/>
    </mc:Choice>
    <mc:Fallback>
      <p:transition spd="slow" advTm="321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71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323744" y="-742901"/>
            <a:ext cx="10427376" cy="11763276"/>
            <a:chOff x="0" y="0"/>
            <a:chExt cx="13903168" cy="15684368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5">
              <a:alphaModFix amt="18999"/>
            </a:blip>
            <a:srcRect/>
            <a:stretch>
              <a:fillRect/>
            </a:stretch>
          </p:blipFill>
          <p:spPr>
            <a:xfrm rot="-10800000">
              <a:off x="0" y="0"/>
              <a:ext cx="13903168" cy="7845359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6">
              <a:alphaModFix amt="18999"/>
            </a:blip>
            <a:srcRect/>
            <a:stretch>
              <a:fillRect/>
            </a:stretch>
          </p:blipFill>
          <p:spPr>
            <a:xfrm rot="-10800000">
              <a:off x="0" y="7839009"/>
              <a:ext cx="13903168" cy="7845359"/>
            </a:xfrm>
            <a:prstGeom prst="rect">
              <a:avLst/>
            </a:prstGeom>
          </p:spPr>
        </p:pic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7"/>
          <a:srcRect l="19812" r="19812"/>
          <a:stretch>
            <a:fillRect/>
          </a:stretch>
        </p:blipFill>
        <p:spPr>
          <a:xfrm>
            <a:off x="-3000323" y="1273631"/>
            <a:ext cx="7443735" cy="822960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-264924" y="-171450"/>
            <a:ext cx="8991600" cy="10629900"/>
          </a:xfrm>
          <a:prstGeom prst="rect">
            <a:avLst/>
          </a:prstGeom>
          <a:solidFill>
            <a:srgbClr val="FFFAF9"/>
          </a:solidFill>
        </p:spPr>
      </p:sp>
      <p:grpSp>
        <p:nvGrpSpPr>
          <p:cNvPr id="7" name="Group 7"/>
          <p:cNvGrpSpPr/>
          <p:nvPr/>
        </p:nvGrpSpPr>
        <p:grpSpPr>
          <a:xfrm>
            <a:off x="795890" y="743072"/>
            <a:ext cx="7295044" cy="8800856"/>
            <a:chOff x="0" y="0"/>
            <a:chExt cx="8217121" cy="991326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217120" cy="9913262"/>
            </a:xfrm>
            <a:custGeom>
              <a:avLst/>
              <a:gdLst/>
              <a:ahLst/>
              <a:cxnLst/>
              <a:rect l="l" t="t" r="r" b="b"/>
              <a:pathLst>
                <a:path w="8217120" h="9913262">
                  <a:moveTo>
                    <a:pt x="0" y="0"/>
                  </a:moveTo>
                  <a:lnTo>
                    <a:pt x="0" y="9913262"/>
                  </a:lnTo>
                  <a:lnTo>
                    <a:pt x="8217120" y="9913262"/>
                  </a:lnTo>
                  <a:lnTo>
                    <a:pt x="8217120" y="0"/>
                  </a:lnTo>
                  <a:lnTo>
                    <a:pt x="0" y="0"/>
                  </a:lnTo>
                  <a:close/>
                  <a:moveTo>
                    <a:pt x="8156160" y="9852303"/>
                  </a:moveTo>
                  <a:lnTo>
                    <a:pt x="59690" y="9852303"/>
                  </a:lnTo>
                  <a:lnTo>
                    <a:pt x="59690" y="59690"/>
                  </a:lnTo>
                  <a:lnTo>
                    <a:pt x="8156160" y="59690"/>
                  </a:lnTo>
                  <a:lnTo>
                    <a:pt x="8156160" y="9852303"/>
                  </a:lnTo>
                  <a:close/>
                </a:path>
              </a:pathLst>
            </a:custGeom>
            <a:solidFill>
              <a:srgbClr val="727131"/>
            </a:solidFill>
          </p:spPr>
        </p:sp>
      </p:grpSp>
      <p:grpSp>
        <p:nvGrpSpPr>
          <p:cNvPr id="9" name="Group 9"/>
          <p:cNvGrpSpPr/>
          <p:nvPr/>
        </p:nvGrpSpPr>
        <p:grpSpPr>
          <a:xfrm>
            <a:off x="1683984" y="975677"/>
            <a:ext cx="5518858" cy="9482773"/>
            <a:chOff x="0" y="0"/>
            <a:chExt cx="7358477" cy="12643697"/>
          </a:xfrm>
        </p:grpSpPr>
        <p:sp>
          <p:nvSpPr>
            <p:cNvPr id="10" name="TextBox 10"/>
            <p:cNvSpPr txBox="1"/>
            <p:nvPr/>
          </p:nvSpPr>
          <p:spPr>
            <a:xfrm>
              <a:off x="0" y="-66675"/>
              <a:ext cx="7358473" cy="28014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450"/>
                </a:lnSpc>
              </a:pPr>
              <a:r>
                <a:rPr lang="en-US" sz="6500" spc="455">
                  <a:solidFill>
                    <a:srgbClr val="727131"/>
                  </a:solidFill>
                  <a:latin typeface="Oswald Bold"/>
                </a:rPr>
                <a:t>HOW FAR IS THE REACH?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3429308"/>
              <a:ext cx="7358477" cy="17862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460"/>
                </a:lnSpc>
              </a:pPr>
              <a:r>
                <a:rPr lang="en-US" sz="4200" spc="420">
                  <a:solidFill>
                    <a:srgbClr val="727131"/>
                  </a:solidFill>
                  <a:latin typeface="Oswald"/>
                </a:rPr>
                <a:t>INFLUENCER MARKETING 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5826972"/>
              <a:ext cx="7358477" cy="68167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727131"/>
                  </a:solidFill>
                  <a:latin typeface="Montserrat Light"/>
                </a:rPr>
                <a:t>'How do you mobilize your fans? That’s the question. Digital social ads, top creative, and reliable partners are tried-and-true'.</a:t>
              </a:r>
            </a:p>
            <a:p>
              <a:pPr>
                <a:lnSpc>
                  <a:spcPts val="4500"/>
                </a:lnSpc>
              </a:pPr>
              <a:endParaRPr lang="en-US" sz="3000" spc="30">
                <a:solidFill>
                  <a:srgbClr val="727131"/>
                </a:solidFill>
                <a:latin typeface="Montserrat Light"/>
              </a:endParaRPr>
            </a:p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727131"/>
                  </a:solidFill>
                  <a:latin typeface="Montserrat Light Bold Italics"/>
                </a:rPr>
                <a:t>Horsburgh, A. (2019)</a:t>
              </a:r>
            </a:p>
            <a:p>
              <a:pPr>
                <a:lnSpc>
                  <a:spcPts val="4500"/>
                </a:lnSpc>
              </a:pPr>
              <a:endParaRPr lang="en-US" sz="3000" spc="30">
                <a:solidFill>
                  <a:srgbClr val="727131"/>
                </a:solidFill>
                <a:latin typeface="Montserrat Light Bold Italics"/>
              </a:endParaRPr>
            </a:p>
            <a:p>
              <a:pPr>
                <a:lnSpc>
                  <a:spcPts val="4500"/>
                </a:lnSpc>
              </a:pPr>
              <a:endParaRPr lang="en-US" sz="3000" spc="30">
                <a:solidFill>
                  <a:srgbClr val="727131"/>
                </a:solidFill>
                <a:latin typeface="Montserrat Light Bold Italics"/>
              </a:endParaRPr>
            </a:p>
          </p:txBody>
        </p:sp>
      </p:grpSp>
      <p:pic>
        <p:nvPicPr>
          <p:cNvPr id="13" name="Picture 13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0192443" y="1019175"/>
            <a:ext cx="6488311" cy="8239125"/>
          </a:xfrm>
          <a:prstGeom prst="rect">
            <a:avLst/>
          </a:prstGeom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4895EC77-F0F8-4950-B1F0-5A65F7378E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247"/>
    </mc:Choice>
    <mc:Fallback>
      <p:transition spd="slow" advTm="60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38125" y="-112202"/>
            <a:ext cx="18764250" cy="9408602"/>
            <a:chOff x="0" y="0"/>
            <a:chExt cx="25019000" cy="12544802"/>
          </a:xfrm>
        </p:grpSpPr>
        <p:sp>
          <p:nvSpPr>
            <p:cNvPr id="3" name="AutoShape 3"/>
            <p:cNvSpPr/>
            <p:nvPr/>
          </p:nvSpPr>
          <p:spPr>
            <a:xfrm>
              <a:off x="10876596" y="0"/>
              <a:ext cx="65082" cy="12494002"/>
            </a:xfrm>
            <a:prstGeom prst="rect">
              <a:avLst/>
            </a:prstGeom>
            <a:solidFill>
              <a:srgbClr val="727131"/>
            </a:solidFill>
          </p:spPr>
        </p:sp>
        <p:sp>
          <p:nvSpPr>
            <p:cNvPr id="4" name="AutoShape 4"/>
            <p:cNvSpPr/>
            <p:nvPr/>
          </p:nvSpPr>
          <p:spPr>
            <a:xfrm>
              <a:off x="0" y="12494002"/>
              <a:ext cx="25019000" cy="50800"/>
            </a:xfrm>
            <a:prstGeom prst="rect">
              <a:avLst/>
            </a:prstGeom>
            <a:solidFill>
              <a:srgbClr val="727131"/>
            </a:solidFill>
          </p:spPr>
        </p:sp>
        <p:sp>
          <p:nvSpPr>
            <p:cNvPr id="5" name="AutoShape 5"/>
            <p:cNvSpPr/>
            <p:nvPr/>
          </p:nvSpPr>
          <p:spPr>
            <a:xfrm>
              <a:off x="10941678" y="6201504"/>
              <a:ext cx="12462880" cy="45497"/>
            </a:xfrm>
            <a:prstGeom prst="rect">
              <a:avLst/>
            </a:prstGeom>
            <a:solidFill>
              <a:srgbClr val="727131"/>
            </a:solidFill>
          </p:spPr>
        </p:sp>
        <p:sp>
          <p:nvSpPr>
            <p:cNvPr id="6" name="AutoShape 6"/>
            <p:cNvSpPr/>
            <p:nvPr/>
          </p:nvSpPr>
          <p:spPr>
            <a:xfrm>
              <a:off x="23329900" y="2604"/>
              <a:ext cx="65082" cy="12494002"/>
            </a:xfrm>
            <a:prstGeom prst="rect">
              <a:avLst/>
            </a:prstGeom>
            <a:solidFill>
              <a:srgbClr val="727131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9144000" y="999670"/>
            <a:ext cx="7078230" cy="2430802"/>
            <a:chOff x="0" y="0"/>
            <a:chExt cx="9437640" cy="3241069"/>
          </a:xfrm>
        </p:grpSpPr>
        <p:sp>
          <p:nvSpPr>
            <p:cNvPr id="8" name="TextBox 8"/>
            <p:cNvSpPr txBox="1"/>
            <p:nvPr/>
          </p:nvSpPr>
          <p:spPr>
            <a:xfrm>
              <a:off x="0" y="-66675"/>
              <a:ext cx="9437636" cy="13790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450"/>
                </a:lnSpc>
              </a:pPr>
              <a:r>
                <a:rPr lang="en-US" sz="6500" spc="455">
                  <a:solidFill>
                    <a:srgbClr val="727131"/>
                  </a:solidFill>
                  <a:latin typeface="Oswald Bold"/>
                </a:rPr>
                <a:t>4.6K LISTENERS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1787343"/>
              <a:ext cx="9437640" cy="14537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20"/>
                </a:lnSpc>
              </a:pPr>
              <a:r>
                <a:rPr lang="en-US" sz="3400" spc="340">
                  <a:solidFill>
                    <a:srgbClr val="727131"/>
                  </a:solidFill>
                  <a:latin typeface="Montserrat Classic"/>
                </a:rPr>
                <a:t>8 MAR 2020 – 4 APR 2020, </a:t>
              </a:r>
              <a:r>
                <a:rPr lang="en-US" sz="3400" spc="340">
                  <a:solidFill>
                    <a:srgbClr val="727131"/>
                  </a:solidFill>
                  <a:latin typeface="Montserrat Classic Bold"/>
                </a:rPr>
                <a:t>SPOTIFY 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388931" y="5578454"/>
            <a:ext cx="7078230" cy="2430802"/>
            <a:chOff x="0" y="0"/>
            <a:chExt cx="9437640" cy="3241069"/>
          </a:xfrm>
        </p:grpSpPr>
        <p:sp>
          <p:nvSpPr>
            <p:cNvPr id="11" name="TextBox 11"/>
            <p:cNvSpPr txBox="1"/>
            <p:nvPr/>
          </p:nvSpPr>
          <p:spPr>
            <a:xfrm>
              <a:off x="0" y="-66675"/>
              <a:ext cx="9437636" cy="13790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450"/>
                </a:lnSpc>
              </a:pPr>
              <a:r>
                <a:rPr lang="en-US" sz="6500" spc="455">
                  <a:solidFill>
                    <a:srgbClr val="727131"/>
                  </a:solidFill>
                  <a:latin typeface="Oswald Bold"/>
                </a:rPr>
                <a:t>17,000 VIEWS 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787343"/>
              <a:ext cx="9437640" cy="14537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19"/>
                </a:lnSpc>
              </a:pPr>
              <a:r>
                <a:rPr lang="en-US" sz="3400" spc="340">
                  <a:solidFill>
                    <a:srgbClr val="727131"/>
                  </a:solidFill>
                  <a:latin typeface="Montserrat Classic"/>
                </a:rPr>
                <a:t>14 MAR 2020 - 5 APR 2020</a:t>
              </a:r>
            </a:p>
            <a:p>
              <a:pPr>
                <a:lnSpc>
                  <a:spcPts val="4420"/>
                </a:lnSpc>
              </a:pPr>
              <a:r>
                <a:rPr lang="en-US" sz="3399" spc="339">
                  <a:solidFill>
                    <a:srgbClr val="727131"/>
                  </a:solidFill>
                  <a:latin typeface="Montserrat Classic Bold"/>
                </a:rPr>
                <a:t>INSTAGRAM</a:t>
              </a:r>
              <a:r>
                <a:rPr lang="en-US" sz="3399" spc="339">
                  <a:solidFill>
                    <a:srgbClr val="727131"/>
                  </a:solidFill>
                  <a:latin typeface="Montserrat Classic"/>
                </a:rPr>
                <a:t> </a:t>
              </a:r>
            </a:p>
          </p:txBody>
        </p:sp>
      </p:grpSp>
      <p:sp>
        <p:nvSpPr>
          <p:cNvPr id="13" name="AutoShape 13"/>
          <p:cNvSpPr/>
          <p:nvPr/>
        </p:nvSpPr>
        <p:spPr>
          <a:xfrm>
            <a:off x="-774663" y="-74102"/>
            <a:ext cx="7787928" cy="8343690"/>
          </a:xfrm>
          <a:prstGeom prst="rect">
            <a:avLst/>
          </a:prstGeom>
          <a:solidFill>
            <a:srgbClr val="727131"/>
          </a:solidFill>
        </p:spPr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21386" r="21386"/>
          <a:stretch>
            <a:fillRect/>
          </a:stretch>
        </p:blipFill>
        <p:spPr>
          <a:xfrm>
            <a:off x="-160120" y="-77407"/>
            <a:ext cx="7021942" cy="8175248"/>
          </a:xfrm>
          <a:prstGeom prst="rect">
            <a:avLst/>
          </a:prstGeom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CF0B5775-0330-494E-BA54-2C5EA1EA17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542"/>
    </mc:Choice>
    <mc:Fallback>
      <p:transition spd="slow" advTm="165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65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843876" y="1161805"/>
            <a:ext cx="9814784" cy="7991930"/>
            <a:chOff x="0" y="0"/>
            <a:chExt cx="11809086" cy="961583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809086" cy="9615839"/>
            </a:xfrm>
            <a:custGeom>
              <a:avLst/>
              <a:gdLst/>
              <a:ahLst/>
              <a:cxnLst/>
              <a:rect l="l" t="t" r="r" b="b"/>
              <a:pathLst>
                <a:path w="11809086" h="9615839">
                  <a:moveTo>
                    <a:pt x="0" y="0"/>
                  </a:moveTo>
                  <a:lnTo>
                    <a:pt x="0" y="9615839"/>
                  </a:lnTo>
                  <a:lnTo>
                    <a:pt x="11809086" y="9615839"/>
                  </a:lnTo>
                  <a:lnTo>
                    <a:pt x="11809086" y="0"/>
                  </a:lnTo>
                  <a:lnTo>
                    <a:pt x="0" y="0"/>
                  </a:lnTo>
                  <a:close/>
                  <a:moveTo>
                    <a:pt x="11748126" y="9554879"/>
                  </a:moveTo>
                  <a:lnTo>
                    <a:pt x="59690" y="9554879"/>
                  </a:lnTo>
                  <a:lnTo>
                    <a:pt x="59690" y="59690"/>
                  </a:lnTo>
                  <a:lnTo>
                    <a:pt x="11748126" y="59690"/>
                  </a:lnTo>
                  <a:lnTo>
                    <a:pt x="11748126" y="9554879"/>
                  </a:lnTo>
                  <a:close/>
                </a:path>
              </a:pathLst>
            </a:custGeom>
            <a:solidFill>
              <a:srgbClr val="FFD3C9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028700" y="1161805"/>
            <a:ext cx="7579541" cy="6866907"/>
            <a:chOff x="0" y="0"/>
            <a:chExt cx="10106055" cy="9155876"/>
          </a:xfrm>
        </p:grpSpPr>
        <p:sp>
          <p:nvSpPr>
            <p:cNvPr id="5" name="TextBox 5"/>
            <p:cNvSpPr txBox="1"/>
            <p:nvPr/>
          </p:nvSpPr>
          <p:spPr>
            <a:xfrm>
              <a:off x="0" y="-66675"/>
              <a:ext cx="10106051" cy="28014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8450"/>
                </a:lnSpc>
              </a:pPr>
              <a:r>
                <a:rPr lang="en-US" sz="6500" spc="455">
                  <a:solidFill>
                    <a:srgbClr val="FFD3C9"/>
                  </a:solidFill>
                  <a:latin typeface="Oswald Bold"/>
                </a:rPr>
                <a:t>MARKETING BUDGET 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3322795"/>
              <a:ext cx="10106055" cy="8718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5460"/>
                </a:lnSpc>
              </a:pPr>
              <a:r>
                <a:rPr lang="en-US" sz="4200" spc="420">
                  <a:solidFill>
                    <a:srgbClr val="FFD3C9"/>
                  </a:solidFill>
                  <a:latin typeface="Oswald"/>
                </a:rPr>
                <a:t>JAN 2020 - JAN 2021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4650551"/>
              <a:ext cx="10106055" cy="4505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D3C9"/>
                  </a:solidFill>
                  <a:latin typeface="Montserrat Light"/>
                </a:rPr>
                <a:t>Implement &amp; manage budget costs for each project or milestone.</a:t>
              </a:r>
            </a:p>
            <a:p>
              <a:pPr>
                <a:lnSpc>
                  <a:spcPts val="4500"/>
                </a:lnSpc>
              </a:pPr>
              <a:endParaRPr lang="en-US" sz="3000" spc="30">
                <a:solidFill>
                  <a:srgbClr val="FFD3C9"/>
                </a:solidFill>
                <a:latin typeface="Montserrat Light"/>
              </a:endParaRPr>
            </a:p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D3C9"/>
                  </a:solidFill>
                  <a:latin typeface="Montserrat Light"/>
                </a:rPr>
                <a:t>As an independent artist, it is very important for management to keep tracks of total expenditure.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853649" y="2011413"/>
            <a:ext cx="7405651" cy="6292715"/>
            <a:chOff x="0" y="0"/>
            <a:chExt cx="9874201" cy="8390286"/>
          </a:xfrm>
        </p:grpSpPr>
        <p:sp>
          <p:nvSpPr>
            <p:cNvPr id="9" name="TextBox 9"/>
            <p:cNvSpPr txBox="1"/>
            <p:nvPr/>
          </p:nvSpPr>
          <p:spPr>
            <a:xfrm>
              <a:off x="423862" y="7974996"/>
              <a:ext cx="1890068" cy="4152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20"/>
                </a:lnSpc>
              </a:pPr>
              <a:r>
                <a:rPr lang="en-US" sz="1800">
                  <a:solidFill>
                    <a:srgbClr val="FFD3C9"/>
                  </a:solidFill>
                  <a:latin typeface="Arimo"/>
                </a:rPr>
                <a:t>Month 1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2313930" y="7974996"/>
              <a:ext cx="1890068" cy="4152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20"/>
                </a:lnSpc>
              </a:pPr>
              <a:r>
                <a:rPr lang="en-US" sz="1800">
                  <a:solidFill>
                    <a:srgbClr val="FFD3C9"/>
                  </a:solidFill>
                  <a:latin typeface="Arimo"/>
                </a:rPr>
                <a:t>Month 2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4203998" y="7974996"/>
              <a:ext cx="1890068" cy="4152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20"/>
                </a:lnSpc>
              </a:pPr>
              <a:r>
                <a:rPr lang="en-US" sz="1800">
                  <a:solidFill>
                    <a:srgbClr val="FFD3C9"/>
                  </a:solidFill>
                  <a:latin typeface="Arimo"/>
                </a:rPr>
                <a:t>Month 3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6094066" y="7974996"/>
              <a:ext cx="1890068" cy="4152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20"/>
                </a:lnSpc>
              </a:pPr>
              <a:r>
                <a:rPr lang="en-US" sz="1800">
                  <a:solidFill>
                    <a:srgbClr val="FFD3C9"/>
                  </a:solidFill>
                  <a:latin typeface="Arimo"/>
                </a:rPr>
                <a:t>Month 4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984134" y="7974996"/>
              <a:ext cx="1890068" cy="4152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520"/>
                </a:lnSpc>
              </a:pPr>
              <a:r>
                <a:rPr lang="en-US" sz="1800">
                  <a:solidFill>
                    <a:srgbClr val="FFD3C9"/>
                  </a:solidFill>
                  <a:latin typeface="Arimo"/>
                </a:rPr>
                <a:t>Month 5</a:t>
              </a:r>
            </a:p>
          </p:txBody>
        </p:sp>
        <p:grpSp>
          <p:nvGrpSpPr>
            <p:cNvPr id="14" name="Group 14"/>
            <p:cNvGrpSpPr>
              <a:grpSpLocks noChangeAspect="1"/>
            </p:cNvGrpSpPr>
            <p:nvPr/>
          </p:nvGrpSpPr>
          <p:grpSpPr>
            <a:xfrm>
              <a:off x="423862" y="179070"/>
              <a:ext cx="9450339" cy="7853076"/>
              <a:chOff x="0" y="0"/>
              <a:chExt cx="9450339" cy="7853076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-6350"/>
                <a:ext cx="9450339" cy="7865776"/>
              </a:xfrm>
              <a:custGeom>
                <a:avLst/>
                <a:gdLst/>
                <a:ahLst/>
                <a:cxnLst/>
                <a:rect l="l" t="t" r="r" b="b"/>
                <a:pathLst>
                  <a:path w="9450339" h="7865776">
                    <a:moveTo>
                      <a:pt x="0" y="0"/>
                    </a:moveTo>
                    <a:lnTo>
                      <a:pt x="9450339" y="0"/>
                    </a:lnTo>
                    <a:lnTo>
                      <a:pt x="9450339" y="12700"/>
                    </a:lnTo>
                    <a:lnTo>
                      <a:pt x="0" y="12700"/>
                    </a:lnTo>
                    <a:close/>
                    <a:moveTo>
                      <a:pt x="0" y="1570615"/>
                    </a:moveTo>
                    <a:lnTo>
                      <a:pt x="9450339" y="1570615"/>
                    </a:lnTo>
                    <a:lnTo>
                      <a:pt x="9450339" y="1583315"/>
                    </a:lnTo>
                    <a:lnTo>
                      <a:pt x="0" y="1583315"/>
                    </a:lnTo>
                    <a:close/>
                    <a:moveTo>
                      <a:pt x="0" y="3141231"/>
                    </a:moveTo>
                    <a:lnTo>
                      <a:pt x="9450339" y="3141231"/>
                    </a:lnTo>
                    <a:lnTo>
                      <a:pt x="9450339" y="3153931"/>
                    </a:lnTo>
                    <a:lnTo>
                      <a:pt x="0" y="3153931"/>
                    </a:lnTo>
                    <a:close/>
                    <a:moveTo>
                      <a:pt x="0" y="4711846"/>
                    </a:moveTo>
                    <a:lnTo>
                      <a:pt x="9450339" y="4711846"/>
                    </a:lnTo>
                    <a:lnTo>
                      <a:pt x="9450339" y="4724546"/>
                    </a:lnTo>
                    <a:lnTo>
                      <a:pt x="0" y="4724546"/>
                    </a:lnTo>
                    <a:close/>
                    <a:moveTo>
                      <a:pt x="0" y="6282461"/>
                    </a:moveTo>
                    <a:lnTo>
                      <a:pt x="9450339" y="6282461"/>
                    </a:lnTo>
                    <a:lnTo>
                      <a:pt x="9450339" y="6295161"/>
                    </a:lnTo>
                    <a:lnTo>
                      <a:pt x="0" y="6295161"/>
                    </a:lnTo>
                    <a:close/>
                    <a:moveTo>
                      <a:pt x="0" y="7853076"/>
                    </a:moveTo>
                    <a:lnTo>
                      <a:pt x="9450339" y="7853076"/>
                    </a:lnTo>
                    <a:lnTo>
                      <a:pt x="9450339" y="7865776"/>
                    </a:lnTo>
                    <a:lnTo>
                      <a:pt x="0" y="7865776"/>
                    </a:lnTo>
                    <a:close/>
                  </a:path>
                </a:pathLst>
              </a:custGeom>
              <a:solidFill>
                <a:srgbClr val="FFD3C9">
                  <a:alpha val="24705"/>
                </a:srgbClr>
              </a:solidFill>
            </p:spPr>
          </p:sp>
        </p:grpSp>
        <p:sp>
          <p:nvSpPr>
            <p:cNvPr id="16" name="TextBox 16"/>
            <p:cNvSpPr txBox="1"/>
            <p:nvPr/>
          </p:nvSpPr>
          <p:spPr>
            <a:xfrm>
              <a:off x="0" y="-57150"/>
              <a:ext cx="423862" cy="4152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520"/>
                </a:lnSpc>
              </a:pPr>
              <a:r>
                <a:rPr lang="en-US" sz="1800">
                  <a:solidFill>
                    <a:srgbClr val="FFD3C9"/>
                  </a:solidFill>
                  <a:latin typeface="Arimo"/>
                </a:rPr>
                <a:t>50 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1513465"/>
              <a:ext cx="423862" cy="4152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520"/>
                </a:lnSpc>
              </a:pPr>
              <a:r>
                <a:rPr lang="en-US" sz="1800">
                  <a:solidFill>
                    <a:srgbClr val="FFD3C9"/>
                  </a:solidFill>
                  <a:latin typeface="Arimo"/>
                </a:rPr>
                <a:t>40 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3084081"/>
              <a:ext cx="423862" cy="4152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520"/>
                </a:lnSpc>
              </a:pPr>
              <a:r>
                <a:rPr lang="en-US" sz="1800">
                  <a:solidFill>
                    <a:srgbClr val="FFD3C9"/>
                  </a:solidFill>
                  <a:latin typeface="Arimo"/>
                </a:rPr>
                <a:t>30 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4654696"/>
              <a:ext cx="423862" cy="4152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520"/>
                </a:lnSpc>
              </a:pPr>
              <a:r>
                <a:rPr lang="en-US" sz="1800">
                  <a:solidFill>
                    <a:srgbClr val="FFD3C9"/>
                  </a:solidFill>
                  <a:latin typeface="Arimo"/>
                </a:rPr>
                <a:t>20 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6225311"/>
              <a:ext cx="423862" cy="4152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520"/>
                </a:lnSpc>
              </a:pPr>
              <a:r>
                <a:rPr lang="en-US" sz="1800">
                  <a:solidFill>
                    <a:srgbClr val="FFD3C9"/>
                  </a:solidFill>
                  <a:latin typeface="Arimo"/>
                </a:rPr>
                <a:t>10 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69466" y="7795926"/>
              <a:ext cx="254397" cy="4152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2520"/>
                </a:lnSpc>
              </a:pPr>
              <a:r>
                <a:rPr lang="en-US" sz="1800">
                  <a:solidFill>
                    <a:srgbClr val="FFD3C9"/>
                  </a:solidFill>
                  <a:latin typeface="Arimo"/>
                </a:rPr>
                <a:t>0 </a:t>
              </a:r>
            </a:p>
          </p:txBody>
        </p:sp>
        <p:grpSp>
          <p:nvGrpSpPr>
            <p:cNvPr id="22" name="Group 22"/>
            <p:cNvGrpSpPr>
              <a:grpSpLocks noChangeAspect="1"/>
            </p:cNvGrpSpPr>
            <p:nvPr/>
          </p:nvGrpSpPr>
          <p:grpSpPr>
            <a:xfrm>
              <a:off x="423862" y="179070"/>
              <a:ext cx="9450339" cy="7853076"/>
              <a:chOff x="0" y="0"/>
              <a:chExt cx="9450339" cy="7853076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881534" y="3742343"/>
                <a:ext cx="1962527" cy="718597"/>
              </a:xfrm>
              <a:custGeom>
                <a:avLst/>
                <a:gdLst/>
                <a:ahLst/>
                <a:cxnLst/>
                <a:rect l="l" t="t" r="r" b="b"/>
                <a:pathLst>
                  <a:path w="1962527" h="718597">
                    <a:moveTo>
                      <a:pt x="127000" y="655380"/>
                    </a:moveTo>
                    <a:cubicBezTo>
                      <a:pt x="126844" y="620421"/>
                      <a:pt x="98459" y="592163"/>
                      <a:pt x="63500" y="592163"/>
                    </a:cubicBezTo>
                    <a:cubicBezTo>
                      <a:pt x="28540" y="592163"/>
                      <a:pt x="156" y="620421"/>
                      <a:pt x="0" y="655380"/>
                    </a:cubicBezTo>
                    <a:cubicBezTo>
                      <a:pt x="156" y="690339"/>
                      <a:pt x="28540" y="718596"/>
                      <a:pt x="63500" y="718596"/>
                    </a:cubicBezTo>
                    <a:cubicBezTo>
                      <a:pt x="98459" y="718596"/>
                      <a:pt x="126844" y="690339"/>
                      <a:pt x="127000" y="655380"/>
                    </a:cubicBezTo>
                    <a:close/>
                    <a:moveTo>
                      <a:pt x="54541" y="628246"/>
                    </a:moveTo>
                    <a:lnTo>
                      <a:pt x="72459" y="682514"/>
                    </a:lnTo>
                    <a:lnTo>
                      <a:pt x="1962527" y="54268"/>
                    </a:lnTo>
                    <a:lnTo>
                      <a:pt x="1944609" y="0"/>
                    </a:lnTo>
                    <a:close/>
                  </a:path>
                </a:pathLst>
              </a:custGeom>
              <a:solidFill>
                <a:srgbClr val="FFD3C9"/>
              </a:solidFill>
            </p:spPr>
          </p:sp>
          <p:sp>
            <p:nvSpPr>
              <p:cNvPr id="24" name="Freeform 24"/>
              <p:cNvSpPr/>
              <p:nvPr/>
            </p:nvSpPr>
            <p:spPr>
              <a:xfrm>
                <a:off x="2771602" y="3706260"/>
                <a:ext cx="1960436" cy="562138"/>
              </a:xfrm>
              <a:custGeom>
                <a:avLst/>
                <a:gdLst/>
                <a:ahLst/>
                <a:cxnLst/>
                <a:rect l="l" t="t" r="r" b="b"/>
                <a:pathLst>
                  <a:path w="1960436" h="562138">
                    <a:moveTo>
                      <a:pt x="127000" y="63217"/>
                    </a:moveTo>
                    <a:cubicBezTo>
                      <a:pt x="126843" y="28258"/>
                      <a:pt x="98459" y="0"/>
                      <a:pt x="63500" y="0"/>
                    </a:cubicBezTo>
                    <a:cubicBezTo>
                      <a:pt x="28540" y="0"/>
                      <a:pt x="156" y="28258"/>
                      <a:pt x="0" y="63217"/>
                    </a:cubicBezTo>
                    <a:cubicBezTo>
                      <a:pt x="156" y="98176"/>
                      <a:pt x="28540" y="126434"/>
                      <a:pt x="63500" y="126434"/>
                    </a:cubicBezTo>
                    <a:cubicBezTo>
                      <a:pt x="98459" y="126434"/>
                      <a:pt x="126843" y="98176"/>
                      <a:pt x="127000" y="63217"/>
                    </a:cubicBezTo>
                    <a:close/>
                    <a:moveTo>
                      <a:pt x="70368" y="35479"/>
                    </a:moveTo>
                    <a:lnTo>
                      <a:pt x="56631" y="90954"/>
                    </a:lnTo>
                    <a:lnTo>
                      <a:pt x="1946699" y="562138"/>
                    </a:lnTo>
                    <a:lnTo>
                      <a:pt x="1960436" y="506664"/>
                    </a:lnTo>
                    <a:close/>
                  </a:path>
                </a:pathLst>
              </a:custGeom>
              <a:solidFill>
                <a:srgbClr val="FFD3C9"/>
              </a:solidFill>
            </p:spPr>
          </p:sp>
          <p:sp>
            <p:nvSpPr>
              <p:cNvPr id="25" name="Freeform 25"/>
              <p:cNvSpPr/>
              <p:nvPr/>
            </p:nvSpPr>
            <p:spPr>
              <a:xfrm>
                <a:off x="4661669" y="771524"/>
                <a:ext cx="1978598" cy="3532354"/>
              </a:xfrm>
              <a:custGeom>
                <a:avLst/>
                <a:gdLst/>
                <a:ahLst/>
                <a:cxnLst/>
                <a:rect l="l" t="t" r="r" b="b"/>
                <a:pathLst>
                  <a:path w="1978598" h="3532354">
                    <a:moveTo>
                      <a:pt x="127000" y="3469137"/>
                    </a:moveTo>
                    <a:cubicBezTo>
                      <a:pt x="126844" y="3434178"/>
                      <a:pt x="98460" y="3405921"/>
                      <a:pt x="63500" y="3405921"/>
                    </a:cubicBezTo>
                    <a:cubicBezTo>
                      <a:pt x="28541" y="3405921"/>
                      <a:pt x="157" y="3434178"/>
                      <a:pt x="0" y="3469137"/>
                    </a:cubicBezTo>
                    <a:cubicBezTo>
                      <a:pt x="157" y="3504096"/>
                      <a:pt x="28541" y="3532354"/>
                      <a:pt x="63500" y="3532354"/>
                    </a:cubicBezTo>
                    <a:cubicBezTo>
                      <a:pt x="98460" y="3532354"/>
                      <a:pt x="126844" y="3504096"/>
                      <a:pt x="127000" y="3469137"/>
                    </a:cubicBezTo>
                    <a:close/>
                    <a:moveTo>
                      <a:pt x="38470" y="3455354"/>
                    </a:moveTo>
                    <a:lnTo>
                      <a:pt x="88531" y="3482921"/>
                    </a:lnTo>
                    <a:lnTo>
                      <a:pt x="1978599" y="27567"/>
                    </a:lnTo>
                    <a:lnTo>
                      <a:pt x="1928537" y="0"/>
                    </a:lnTo>
                    <a:close/>
                  </a:path>
                </a:pathLst>
              </a:custGeom>
              <a:solidFill>
                <a:srgbClr val="FFD3C9"/>
              </a:solidFill>
            </p:spPr>
          </p:sp>
          <p:sp>
            <p:nvSpPr>
              <p:cNvPr id="26" name="Freeform 26"/>
              <p:cNvSpPr/>
              <p:nvPr/>
            </p:nvSpPr>
            <p:spPr>
              <a:xfrm>
                <a:off x="6551737" y="722091"/>
                <a:ext cx="2017068" cy="4367094"/>
              </a:xfrm>
              <a:custGeom>
                <a:avLst/>
                <a:gdLst/>
                <a:ahLst/>
                <a:cxnLst/>
                <a:rect l="l" t="t" r="r" b="b"/>
                <a:pathLst>
                  <a:path w="2017068" h="4367094">
                    <a:moveTo>
                      <a:pt x="127000" y="63217"/>
                    </a:moveTo>
                    <a:cubicBezTo>
                      <a:pt x="126844" y="28257"/>
                      <a:pt x="98460" y="0"/>
                      <a:pt x="63500" y="0"/>
                    </a:cubicBezTo>
                    <a:cubicBezTo>
                      <a:pt x="28540" y="0"/>
                      <a:pt x="157" y="28257"/>
                      <a:pt x="0" y="63217"/>
                    </a:cubicBezTo>
                    <a:cubicBezTo>
                      <a:pt x="157" y="98176"/>
                      <a:pt x="28540" y="126433"/>
                      <a:pt x="63500" y="126433"/>
                    </a:cubicBezTo>
                    <a:cubicBezTo>
                      <a:pt x="98460" y="126433"/>
                      <a:pt x="126844" y="98176"/>
                      <a:pt x="127000" y="63217"/>
                    </a:cubicBezTo>
                    <a:close/>
                    <a:moveTo>
                      <a:pt x="89571" y="51519"/>
                    </a:moveTo>
                    <a:lnTo>
                      <a:pt x="37429" y="74915"/>
                    </a:lnTo>
                    <a:lnTo>
                      <a:pt x="1927497" y="4315576"/>
                    </a:lnTo>
                    <a:lnTo>
                      <a:pt x="1979639" y="4292180"/>
                    </a:lnTo>
                    <a:close/>
                    <a:moveTo>
                      <a:pt x="2017068" y="4303878"/>
                    </a:moveTo>
                    <a:cubicBezTo>
                      <a:pt x="2016911" y="4268919"/>
                      <a:pt x="1988528" y="4240661"/>
                      <a:pt x="1953568" y="4240661"/>
                    </a:cubicBezTo>
                    <a:cubicBezTo>
                      <a:pt x="1918608" y="4240661"/>
                      <a:pt x="1890224" y="4268919"/>
                      <a:pt x="1890068" y="4303878"/>
                    </a:cubicBezTo>
                    <a:cubicBezTo>
                      <a:pt x="1890224" y="4338837"/>
                      <a:pt x="1918608" y="4367094"/>
                      <a:pt x="1953568" y="4367094"/>
                    </a:cubicBezTo>
                    <a:cubicBezTo>
                      <a:pt x="1988528" y="4367094"/>
                      <a:pt x="2016911" y="4338837"/>
                      <a:pt x="2017068" y="4303878"/>
                    </a:cubicBezTo>
                    <a:close/>
                  </a:path>
                </a:pathLst>
              </a:custGeom>
              <a:solidFill>
                <a:srgbClr val="FFD3C9"/>
              </a:solidFill>
            </p:spPr>
          </p:sp>
        </p:grp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4">
            <a:alphaModFix amt="56000"/>
          </a:blip>
          <a:srcRect/>
          <a:stretch>
            <a:fillRect/>
          </a:stretch>
        </p:blipFill>
        <p:spPr>
          <a:xfrm>
            <a:off x="-1240387" y="8600212"/>
            <a:ext cx="7593012" cy="4284628"/>
          </a:xfrm>
          <a:prstGeom prst="rect">
            <a:avLst/>
          </a:prstGeom>
        </p:spPr>
      </p:pic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13AADC81-FF5D-4325-9920-622E09AE37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883"/>
    </mc:Choice>
    <mc:Fallback>
      <p:transition spd="slow" advTm="928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190500" y="6324600"/>
            <a:ext cx="18630900" cy="438150"/>
          </a:xfrm>
          <a:prstGeom prst="rect">
            <a:avLst/>
          </a:prstGeom>
          <a:solidFill>
            <a:srgbClr val="727131"/>
          </a:solidFill>
        </p:spPr>
      </p:sp>
      <p:sp>
        <p:nvSpPr>
          <p:cNvPr id="3" name="AutoShape 3"/>
          <p:cNvSpPr/>
          <p:nvPr/>
        </p:nvSpPr>
        <p:spPr>
          <a:xfrm>
            <a:off x="3514725" y="9296400"/>
            <a:ext cx="15106650" cy="38100"/>
          </a:xfrm>
          <a:prstGeom prst="rect">
            <a:avLst/>
          </a:prstGeom>
          <a:solidFill>
            <a:srgbClr val="727131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10800000">
            <a:off x="691980" y="8710641"/>
            <a:ext cx="2076108" cy="1171518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70" r="170" b="16750"/>
          <a:stretch>
            <a:fillRect/>
          </a:stretch>
        </p:blipFill>
        <p:spPr>
          <a:xfrm>
            <a:off x="838234" y="0"/>
            <a:ext cx="16611532" cy="632460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514725" y="6810375"/>
            <a:ext cx="14000276" cy="2315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601"/>
              </a:lnSpc>
            </a:pPr>
            <a:r>
              <a:rPr lang="en-US" sz="3067" spc="30">
                <a:solidFill>
                  <a:srgbClr val="727131"/>
                </a:solidFill>
                <a:latin typeface="Montserrat Light"/>
              </a:rPr>
              <a:t>Budget spreadsheet to manage expenses, look at what is spent, could be useful for potential negotiations. Also same format for estimating costs per project. </a:t>
            </a:r>
          </a:p>
          <a:p>
            <a:pPr>
              <a:lnSpc>
                <a:spcPts val="4601"/>
              </a:lnSpc>
            </a:pPr>
            <a:r>
              <a:rPr lang="en-US" sz="3067" spc="30">
                <a:solidFill>
                  <a:srgbClr val="727131"/>
                </a:solidFill>
                <a:latin typeface="Montserrat Light"/>
              </a:rPr>
              <a:t>i.e. £1,250 for  x2 singles &amp; video using ads, press shots, pluggers.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2D7C69D1-A974-4117-88EE-1CC1F1C522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969"/>
    </mc:Choice>
    <mc:Fallback>
      <p:transition spd="slow" advTm="409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71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38125" y="1028700"/>
            <a:ext cx="18814206" cy="2487132"/>
            <a:chOff x="0" y="0"/>
            <a:chExt cx="25085608" cy="3316175"/>
          </a:xfrm>
        </p:grpSpPr>
        <p:sp>
          <p:nvSpPr>
            <p:cNvPr id="3" name="AutoShape 3"/>
            <p:cNvSpPr/>
            <p:nvPr/>
          </p:nvSpPr>
          <p:spPr>
            <a:xfrm>
              <a:off x="0" y="0"/>
              <a:ext cx="25019000" cy="50800"/>
            </a:xfrm>
            <a:prstGeom prst="rect">
              <a:avLst/>
            </a:prstGeom>
            <a:solidFill>
              <a:srgbClr val="FFFAF9"/>
            </a:solidFill>
          </p:spPr>
        </p:sp>
        <p:sp>
          <p:nvSpPr>
            <p:cNvPr id="4" name="AutoShape 4"/>
            <p:cNvSpPr/>
            <p:nvPr/>
          </p:nvSpPr>
          <p:spPr>
            <a:xfrm>
              <a:off x="15487659" y="50800"/>
              <a:ext cx="9597949" cy="3265375"/>
            </a:xfrm>
            <a:prstGeom prst="rect">
              <a:avLst/>
            </a:prstGeom>
            <a:solidFill>
              <a:srgbClr val="FFFAF9"/>
            </a:solidFill>
          </p:spPr>
        </p:sp>
      </p:grpSp>
      <p:sp>
        <p:nvSpPr>
          <p:cNvPr id="5" name="TextBox 5"/>
          <p:cNvSpPr txBox="1"/>
          <p:nvPr/>
        </p:nvSpPr>
        <p:spPr>
          <a:xfrm>
            <a:off x="1028700" y="1684594"/>
            <a:ext cx="9398061" cy="1050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450"/>
              </a:lnSpc>
            </a:pPr>
            <a:r>
              <a:rPr lang="en-US" sz="6500" spc="455">
                <a:solidFill>
                  <a:srgbClr val="FFFAF9"/>
                </a:solidFill>
                <a:latin typeface="Oswald Bold"/>
              </a:rPr>
              <a:t>PROJECT TIMELINE</a:t>
            </a:r>
          </a:p>
        </p:txBody>
      </p:sp>
      <p:sp>
        <p:nvSpPr>
          <p:cNvPr id="6" name="AutoShape 6"/>
          <p:cNvSpPr/>
          <p:nvPr/>
        </p:nvSpPr>
        <p:spPr>
          <a:xfrm>
            <a:off x="-238125" y="3500999"/>
            <a:ext cx="18764250" cy="38100"/>
          </a:xfrm>
          <a:prstGeom prst="rect">
            <a:avLst/>
          </a:prstGeom>
          <a:solidFill>
            <a:srgbClr val="FFFAF9"/>
          </a:solidFill>
        </p:spPr>
      </p:sp>
      <p:sp>
        <p:nvSpPr>
          <p:cNvPr id="7" name="TextBox 7"/>
          <p:cNvSpPr txBox="1"/>
          <p:nvPr/>
        </p:nvSpPr>
        <p:spPr>
          <a:xfrm>
            <a:off x="12291738" y="1898589"/>
            <a:ext cx="4967562" cy="661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4200" spc="420">
                <a:solidFill>
                  <a:srgbClr val="727131"/>
                </a:solidFill>
                <a:latin typeface="Oswald"/>
              </a:rPr>
              <a:t>PLAN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5238505"/>
            <a:ext cx="4321051" cy="547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20"/>
              </a:lnSpc>
            </a:pPr>
            <a:r>
              <a:rPr lang="en-US" sz="3400" spc="340">
                <a:solidFill>
                  <a:srgbClr val="FFFAF9"/>
                </a:solidFill>
                <a:latin typeface="Montserrat Classic"/>
              </a:rPr>
              <a:t>PHASE 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3153" y="7039662"/>
            <a:ext cx="4302036" cy="3958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00"/>
              </a:lnSpc>
            </a:pPr>
            <a:r>
              <a:rPr lang="en-US" sz="2600" u="sng" spc="26">
                <a:solidFill>
                  <a:srgbClr val="FFFAF9"/>
                </a:solidFill>
                <a:latin typeface="Montserrat Light Bold"/>
              </a:rPr>
              <a:t>Jan 2020 - April 2020</a:t>
            </a:r>
            <a:r>
              <a:rPr lang="en-US" sz="2600" spc="26">
                <a:solidFill>
                  <a:srgbClr val="FFFAF9"/>
                </a:solidFill>
                <a:latin typeface="Montserrat Light"/>
              </a:rPr>
              <a:t> </a:t>
            </a:r>
          </a:p>
          <a:p>
            <a:pPr marL="429260" lvl="1" indent="-214630">
              <a:lnSpc>
                <a:spcPts val="3900"/>
              </a:lnSpc>
              <a:buFont typeface="Arial"/>
              <a:buChar char="•"/>
            </a:pPr>
            <a:r>
              <a:rPr lang="en-US" sz="2600" spc="26">
                <a:solidFill>
                  <a:srgbClr val="FFFAF9"/>
                </a:solidFill>
                <a:latin typeface="Montserrat Light"/>
              </a:rPr>
              <a:t>Photoshoot</a:t>
            </a:r>
          </a:p>
          <a:p>
            <a:pPr marL="429260" lvl="1" indent="-214630">
              <a:lnSpc>
                <a:spcPts val="3900"/>
              </a:lnSpc>
              <a:buFont typeface="Arial"/>
              <a:buChar char="•"/>
            </a:pPr>
            <a:r>
              <a:rPr lang="en-US" sz="2600" spc="26">
                <a:solidFill>
                  <a:srgbClr val="FFFAF9"/>
                </a:solidFill>
                <a:latin typeface="Montserrat Light"/>
              </a:rPr>
              <a:t>(Rebranding)</a:t>
            </a:r>
          </a:p>
          <a:p>
            <a:pPr marL="429260" lvl="1" indent="-214630">
              <a:lnSpc>
                <a:spcPts val="3900"/>
              </a:lnSpc>
              <a:buFont typeface="Arial"/>
              <a:buChar char="•"/>
            </a:pPr>
            <a:r>
              <a:rPr lang="en-US" sz="2600" spc="26">
                <a:solidFill>
                  <a:srgbClr val="FFFAF9"/>
                </a:solidFill>
                <a:latin typeface="Montserrat Light"/>
              </a:rPr>
              <a:t>Double single release - </a:t>
            </a:r>
          </a:p>
          <a:p>
            <a:pPr marL="429260" lvl="1" indent="-214630">
              <a:lnSpc>
                <a:spcPts val="3900"/>
              </a:lnSpc>
              <a:buFont typeface="Arial"/>
              <a:buChar char="•"/>
            </a:pPr>
            <a:r>
              <a:rPr lang="en-US" sz="2600" spc="26">
                <a:solidFill>
                  <a:srgbClr val="FFFAF9"/>
                </a:solidFill>
                <a:latin typeface="Montserrat Light"/>
              </a:rPr>
              <a:t>Mgmt Website</a:t>
            </a:r>
          </a:p>
          <a:p>
            <a:pPr marL="429260" lvl="1" indent="-214630">
              <a:lnSpc>
                <a:spcPts val="3900"/>
              </a:lnSpc>
              <a:buFont typeface="Arial"/>
              <a:buChar char="•"/>
            </a:pPr>
            <a:r>
              <a:rPr lang="en-US" sz="2600" spc="26">
                <a:solidFill>
                  <a:srgbClr val="FFFAF9"/>
                </a:solidFill>
                <a:latin typeface="Montserrat Light"/>
              </a:rPr>
              <a:t>Trailers</a:t>
            </a:r>
          </a:p>
          <a:p>
            <a:pPr>
              <a:lnSpc>
                <a:spcPts val="3900"/>
              </a:lnSpc>
            </a:pPr>
            <a:endParaRPr lang="en-US" sz="2600" spc="26">
              <a:solidFill>
                <a:srgbClr val="FFFAF9"/>
              </a:solidFill>
              <a:latin typeface="Montserrat Light"/>
            </a:endParaRPr>
          </a:p>
          <a:p>
            <a:pPr>
              <a:lnSpc>
                <a:spcPts val="3900"/>
              </a:lnSpc>
            </a:pPr>
            <a:endParaRPr lang="en-US" sz="2600" spc="26">
              <a:solidFill>
                <a:srgbClr val="FFFAF9"/>
              </a:solidFill>
              <a:latin typeface="Montserrat Light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028700" y="6392891"/>
            <a:ext cx="16230600" cy="393455"/>
            <a:chOff x="0" y="0"/>
            <a:chExt cx="21640800" cy="524607"/>
          </a:xfrm>
        </p:grpSpPr>
        <p:sp>
          <p:nvSpPr>
            <p:cNvPr id="11" name="AutoShape 11"/>
            <p:cNvSpPr/>
            <p:nvPr/>
          </p:nvSpPr>
          <p:spPr>
            <a:xfrm>
              <a:off x="0" y="250929"/>
              <a:ext cx="21640800" cy="45497"/>
            </a:xfrm>
            <a:prstGeom prst="rect">
              <a:avLst/>
            </a:prstGeom>
            <a:solidFill>
              <a:srgbClr val="FFFAF9"/>
            </a:solidFill>
          </p:spPr>
        </p:sp>
        <p:grpSp>
          <p:nvGrpSpPr>
            <p:cNvPr id="12" name="Group 12"/>
            <p:cNvGrpSpPr/>
            <p:nvPr/>
          </p:nvGrpSpPr>
          <p:grpSpPr>
            <a:xfrm>
              <a:off x="0" y="22749"/>
              <a:ext cx="501858" cy="501858"/>
              <a:chOff x="0" y="0"/>
              <a:chExt cx="6350000" cy="635000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FAF9"/>
              </a:solid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13949563" y="0"/>
              <a:ext cx="501858" cy="501858"/>
              <a:chOff x="0" y="0"/>
              <a:chExt cx="6350000" cy="6350000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FAF9"/>
              </a:solid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6974781" y="0"/>
              <a:ext cx="501858" cy="501858"/>
              <a:chOff x="0" y="0"/>
              <a:chExt cx="6350000" cy="6350000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FAF9"/>
              </a:solidFill>
            </p:spPr>
          </p:sp>
        </p:grpSp>
      </p:grpSp>
      <p:sp>
        <p:nvSpPr>
          <p:cNvPr id="18" name="TextBox 18"/>
          <p:cNvSpPr txBox="1"/>
          <p:nvPr/>
        </p:nvSpPr>
        <p:spPr>
          <a:xfrm>
            <a:off x="6258182" y="5238505"/>
            <a:ext cx="4321051" cy="547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20"/>
              </a:lnSpc>
            </a:pPr>
            <a:r>
              <a:rPr lang="en-US" sz="3400" spc="340">
                <a:solidFill>
                  <a:srgbClr val="FFFAF9"/>
                </a:solidFill>
                <a:latin typeface="Montserrat Classic"/>
              </a:rPr>
              <a:t>PHASE 2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8182" y="6993255"/>
            <a:ext cx="4302036" cy="3463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00"/>
              </a:lnSpc>
            </a:pPr>
            <a:r>
              <a:rPr lang="en-US" sz="2600" u="sng" spc="26">
                <a:solidFill>
                  <a:srgbClr val="FFFAF9"/>
                </a:solidFill>
                <a:latin typeface="Montserrat Light Bold"/>
              </a:rPr>
              <a:t>May 2020 - Sept 2020</a:t>
            </a:r>
          </a:p>
          <a:p>
            <a:pPr marL="429260" lvl="1" indent="-214630">
              <a:lnSpc>
                <a:spcPts val="3900"/>
              </a:lnSpc>
              <a:buFont typeface="Arial"/>
              <a:buChar char="•"/>
            </a:pPr>
            <a:r>
              <a:rPr lang="en-US" sz="2600" spc="26">
                <a:solidFill>
                  <a:srgbClr val="FFFAF9"/>
                </a:solidFill>
                <a:latin typeface="Montserrat Light"/>
              </a:rPr>
              <a:t>Festival circuit</a:t>
            </a:r>
          </a:p>
          <a:p>
            <a:pPr marL="429260" lvl="1" indent="-214630">
              <a:lnSpc>
                <a:spcPts val="3900"/>
              </a:lnSpc>
              <a:buFont typeface="Arial"/>
              <a:buChar char="•"/>
            </a:pPr>
            <a:r>
              <a:rPr lang="en-US" sz="2600" spc="26">
                <a:solidFill>
                  <a:srgbClr val="FFFAF9"/>
                </a:solidFill>
                <a:latin typeface="Montserrat Light"/>
              </a:rPr>
              <a:t>Starter Pack - EP </a:t>
            </a:r>
          </a:p>
          <a:p>
            <a:pPr marL="429260" lvl="1" indent="-214630">
              <a:lnSpc>
                <a:spcPts val="3900"/>
              </a:lnSpc>
              <a:buFont typeface="Arial"/>
              <a:buChar char="•"/>
            </a:pPr>
            <a:r>
              <a:rPr lang="en-US" sz="2600" spc="26">
                <a:solidFill>
                  <a:srgbClr val="FFFAF9"/>
                </a:solidFill>
                <a:latin typeface="Montserrat Light"/>
              </a:rPr>
              <a:t>PR Campaign -US Targeted</a:t>
            </a:r>
          </a:p>
          <a:p>
            <a:pPr marL="429260" lvl="1" indent="-214630">
              <a:lnSpc>
                <a:spcPts val="3900"/>
              </a:lnSpc>
              <a:buFont typeface="Arial"/>
              <a:buChar char="•"/>
            </a:pPr>
            <a:r>
              <a:rPr lang="en-US" sz="2600" spc="26">
                <a:solidFill>
                  <a:srgbClr val="FFFAF9"/>
                </a:solidFill>
                <a:latin typeface="Montserrat Light"/>
              </a:rPr>
              <a:t>Promo: TikTok, IG</a:t>
            </a:r>
          </a:p>
          <a:p>
            <a:pPr>
              <a:lnSpc>
                <a:spcPts val="3900"/>
              </a:lnSpc>
            </a:pPr>
            <a:endParaRPr lang="en-US" sz="2600" spc="26">
              <a:solidFill>
                <a:srgbClr val="FFFAF9"/>
              </a:solidFill>
              <a:latin typeface="Montserrat Light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1506680" y="5238505"/>
            <a:ext cx="4321051" cy="547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20"/>
              </a:lnSpc>
            </a:pPr>
            <a:r>
              <a:rPr lang="en-US" sz="3400" spc="340">
                <a:solidFill>
                  <a:srgbClr val="FFFAF9"/>
                </a:solidFill>
                <a:latin typeface="Montserrat Classic"/>
              </a:rPr>
              <a:t>PHASE 3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904692" y="6993255"/>
            <a:ext cx="4791897" cy="2967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00"/>
              </a:lnSpc>
            </a:pPr>
            <a:r>
              <a:rPr lang="en-US" sz="2600" u="sng" spc="26">
                <a:solidFill>
                  <a:srgbClr val="FFFAF9"/>
                </a:solidFill>
                <a:latin typeface="Montserrat Light Bold"/>
              </a:rPr>
              <a:t>Sept 2020 - Jan 2021</a:t>
            </a:r>
          </a:p>
          <a:p>
            <a:pPr marL="429260" lvl="1" indent="-214630">
              <a:lnSpc>
                <a:spcPts val="3900"/>
              </a:lnSpc>
              <a:buFont typeface="Arial"/>
              <a:buChar char="•"/>
            </a:pPr>
            <a:r>
              <a:rPr lang="en-US" sz="2600" spc="26">
                <a:solidFill>
                  <a:srgbClr val="FFFAF9"/>
                </a:solidFill>
                <a:latin typeface="Montserrat Light"/>
              </a:rPr>
              <a:t>'2020' Pack – EP</a:t>
            </a:r>
          </a:p>
          <a:p>
            <a:pPr marL="429260" lvl="1" indent="-214630">
              <a:lnSpc>
                <a:spcPts val="3900"/>
              </a:lnSpc>
              <a:buFont typeface="Arial"/>
              <a:buChar char="•"/>
            </a:pPr>
            <a:r>
              <a:rPr lang="en-US" sz="2600" spc="26">
                <a:solidFill>
                  <a:srgbClr val="FFFAF9"/>
                </a:solidFill>
                <a:latin typeface="Montserrat Light"/>
              </a:rPr>
              <a:t>Content not in EP</a:t>
            </a:r>
          </a:p>
          <a:p>
            <a:pPr marL="429260" lvl="1" indent="-214630">
              <a:lnSpc>
                <a:spcPts val="3900"/>
              </a:lnSpc>
              <a:buFont typeface="Arial"/>
              <a:buChar char="•"/>
            </a:pPr>
            <a:r>
              <a:rPr lang="en-US" sz="2600" spc="26">
                <a:solidFill>
                  <a:srgbClr val="FFFAF9"/>
                </a:solidFill>
                <a:latin typeface="Montserrat Light"/>
              </a:rPr>
              <a:t>Audiomack/Soundcloud </a:t>
            </a:r>
          </a:p>
          <a:p>
            <a:pPr marL="429260" lvl="1" indent="-214630">
              <a:lnSpc>
                <a:spcPts val="3900"/>
              </a:lnSpc>
              <a:buFont typeface="Arial"/>
              <a:buChar char="•"/>
            </a:pPr>
            <a:r>
              <a:rPr lang="en-US" sz="2600" spc="26">
                <a:solidFill>
                  <a:srgbClr val="FFFAF9"/>
                </a:solidFill>
                <a:latin typeface="Montserrat Light"/>
              </a:rPr>
              <a:t>Collaborations/Remix</a:t>
            </a:r>
          </a:p>
          <a:p>
            <a:pPr marL="429260" lvl="1" indent="-214630">
              <a:lnSpc>
                <a:spcPts val="3900"/>
              </a:lnSpc>
              <a:buFont typeface="Arial"/>
              <a:buChar char="•"/>
            </a:pPr>
            <a:r>
              <a:rPr lang="en-US" sz="2600" spc="26">
                <a:solidFill>
                  <a:srgbClr val="FFFAF9"/>
                </a:solidFill>
                <a:latin typeface="Montserrat Light"/>
              </a:rPr>
              <a:t>Features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3EE1494E-DCF9-4062-B4DC-8DE22F89E6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633"/>
    </mc:Choice>
    <mc:Fallback>
      <p:transition spd="slow" advTm="786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190500" y="6324600"/>
            <a:ext cx="18630900" cy="438150"/>
          </a:xfrm>
          <a:prstGeom prst="rect">
            <a:avLst/>
          </a:prstGeom>
          <a:solidFill>
            <a:srgbClr val="727131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 l="3296" r="3296"/>
          <a:stretch>
            <a:fillRect/>
          </a:stretch>
        </p:blipFill>
        <p:spPr>
          <a:xfrm>
            <a:off x="0" y="-209856"/>
            <a:ext cx="18288000" cy="653445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14725" y="9296400"/>
            <a:ext cx="15106650" cy="38100"/>
          </a:xfrm>
          <a:prstGeom prst="rect">
            <a:avLst/>
          </a:prstGeom>
          <a:solidFill>
            <a:srgbClr val="727131"/>
          </a:solidFill>
        </p:spPr>
      </p:sp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-10800000">
            <a:off x="691980" y="8710641"/>
            <a:ext cx="2076108" cy="1171518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514725" y="6810375"/>
            <a:ext cx="13691308" cy="2276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500"/>
              </a:lnSpc>
            </a:pPr>
            <a:r>
              <a:rPr lang="en-US" sz="3000" spc="30">
                <a:solidFill>
                  <a:srgbClr val="727131"/>
                </a:solidFill>
                <a:latin typeface="Montserrat Light"/>
              </a:rPr>
              <a:t>Example of </a:t>
            </a:r>
            <a:r>
              <a:rPr lang="en-US" sz="3000" spc="30">
                <a:solidFill>
                  <a:srgbClr val="727131"/>
                </a:solidFill>
                <a:latin typeface="Montserrat Light Italics"/>
              </a:rPr>
              <a:t>single release artwork enclosed above </a:t>
            </a:r>
          </a:p>
          <a:p>
            <a:pPr>
              <a:lnSpc>
                <a:spcPts val="4500"/>
              </a:lnSpc>
            </a:pPr>
            <a:endParaRPr lang="en-US" sz="3000" spc="30">
              <a:solidFill>
                <a:srgbClr val="727131"/>
              </a:solidFill>
              <a:latin typeface="Montserrat Light Italics"/>
            </a:endParaRPr>
          </a:p>
          <a:p>
            <a:pPr>
              <a:lnSpc>
                <a:spcPts val="4500"/>
              </a:lnSpc>
            </a:pPr>
            <a:r>
              <a:rPr lang="en-US" sz="3000" spc="30">
                <a:solidFill>
                  <a:srgbClr val="727131"/>
                </a:solidFill>
                <a:latin typeface="Montserrat Light"/>
              </a:rPr>
              <a:t>How to reach each milestone, what to do when we get there and analysis of each stage.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B072C39-864A-4BB7-8B32-0C507164DD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049"/>
    </mc:Choice>
    <mc:Fallback>
      <p:transition spd="slow" advTm="270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3C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684594"/>
            <a:ext cx="9398061" cy="1050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450"/>
              </a:lnSpc>
            </a:pPr>
            <a:r>
              <a:rPr lang="en-US" sz="6500" spc="455">
                <a:solidFill>
                  <a:srgbClr val="C4654D"/>
                </a:solidFill>
                <a:latin typeface="Oswald Bold"/>
              </a:rPr>
              <a:t>MARKET ANALYSIS?  </a:t>
            </a:r>
          </a:p>
        </p:txBody>
      </p:sp>
      <p:sp>
        <p:nvSpPr>
          <p:cNvPr id="3" name="AutoShape 3"/>
          <p:cNvSpPr/>
          <p:nvPr/>
        </p:nvSpPr>
        <p:spPr>
          <a:xfrm>
            <a:off x="-238125" y="1028700"/>
            <a:ext cx="18764250" cy="38100"/>
          </a:xfrm>
          <a:prstGeom prst="rect">
            <a:avLst/>
          </a:prstGeom>
          <a:solidFill>
            <a:srgbClr val="C4654D"/>
          </a:solidFill>
        </p:spPr>
      </p:sp>
      <p:sp>
        <p:nvSpPr>
          <p:cNvPr id="4" name="AutoShape 4"/>
          <p:cNvSpPr/>
          <p:nvPr/>
        </p:nvSpPr>
        <p:spPr>
          <a:xfrm>
            <a:off x="-238125" y="3500999"/>
            <a:ext cx="18764250" cy="38100"/>
          </a:xfrm>
          <a:prstGeom prst="rect">
            <a:avLst/>
          </a:prstGeom>
          <a:solidFill>
            <a:srgbClr val="C4654D"/>
          </a:solidFill>
        </p:spPr>
      </p:sp>
      <p:sp>
        <p:nvSpPr>
          <p:cNvPr id="5" name="AutoShape 5"/>
          <p:cNvSpPr/>
          <p:nvPr/>
        </p:nvSpPr>
        <p:spPr>
          <a:xfrm>
            <a:off x="11377619" y="1066800"/>
            <a:ext cx="7198462" cy="2449032"/>
          </a:xfrm>
          <a:prstGeom prst="rect">
            <a:avLst/>
          </a:prstGeom>
          <a:solidFill>
            <a:srgbClr val="C4654D"/>
          </a:solidFill>
        </p:spPr>
      </p:sp>
      <p:sp>
        <p:nvSpPr>
          <p:cNvPr id="6" name="TextBox 6"/>
          <p:cNvSpPr txBox="1"/>
          <p:nvPr/>
        </p:nvSpPr>
        <p:spPr>
          <a:xfrm>
            <a:off x="12291738" y="1898589"/>
            <a:ext cx="4967562" cy="661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4200" spc="420">
                <a:solidFill>
                  <a:srgbClr val="FFD3C9"/>
                </a:solidFill>
                <a:latin typeface="Oswald"/>
              </a:rPr>
              <a:t>FEEDBACK 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028700" y="4546129"/>
            <a:ext cx="7505617" cy="1840551"/>
            <a:chOff x="0" y="0"/>
            <a:chExt cx="10007489" cy="2454068"/>
          </a:xfrm>
        </p:grpSpPr>
        <p:sp>
          <p:nvSpPr>
            <p:cNvPr id="8" name="TextBox 8"/>
            <p:cNvSpPr txBox="1"/>
            <p:nvPr/>
          </p:nvSpPr>
          <p:spPr>
            <a:xfrm>
              <a:off x="3231953" y="836509"/>
              <a:ext cx="6775536" cy="695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C4654D"/>
                  </a:solidFill>
                  <a:latin typeface="Montserrat Light"/>
                </a:rPr>
                <a:t>Better Sound, Quality </a:t>
              </a:r>
            </a:p>
          </p:txBody>
        </p:sp>
        <p:grpSp>
          <p:nvGrpSpPr>
            <p:cNvPr id="9" name="Group 9"/>
            <p:cNvGrpSpPr/>
            <p:nvPr/>
          </p:nvGrpSpPr>
          <p:grpSpPr>
            <a:xfrm>
              <a:off x="0" y="0"/>
              <a:ext cx="2454068" cy="2454068"/>
              <a:chOff x="0" y="0"/>
              <a:chExt cx="6350000" cy="635000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C4654D"/>
              </a:solidFill>
            </p:spPr>
          </p:sp>
        </p:grpSp>
      </p:grpSp>
      <p:grpSp>
        <p:nvGrpSpPr>
          <p:cNvPr id="11" name="Group 11"/>
          <p:cNvGrpSpPr/>
          <p:nvPr/>
        </p:nvGrpSpPr>
        <p:grpSpPr>
          <a:xfrm>
            <a:off x="1115019" y="7417749"/>
            <a:ext cx="7419298" cy="1840551"/>
            <a:chOff x="0" y="0"/>
            <a:chExt cx="9892397" cy="2454068"/>
          </a:xfrm>
        </p:grpSpPr>
        <p:sp>
          <p:nvSpPr>
            <p:cNvPr id="12" name="TextBox 12"/>
            <p:cNvSpPr txBox="1"/>
            <p:nvPr/>
          </p:nvSpPr>
          <p:spPr>
            <a:xfrm>
              <a:off x="3116861" y="836509"/>
              <a:ext cx="6775536" cy="695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C4654D"/>
                  </a:solidFill>
                  <a:latin typeface="Montserrat Light"/>
                </a:rPr>
                <a:t>Increased Value, Cost? </a:t>
              </a:r>
            </a:p>
          </p:txBody>
        </p:sp>
        <p:grpSp>
          <p:nvGrpSpPr>
            <p:cNvPr id="13" name="Group 13"/>
            <p:cNvGrpSpPr/>
            <p:nvPr/>
          </p:nvGrpSpPr>
          <p:grpSpPr>
            <a:xfrm>
              <a:off x="0" y="0"/>
              <a:ext cx="2454068" cy="2454068"/>
              <a:chOff x="0" y="0"/>
              <a:chExt cx="6350000" cy="635000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C4654D"/>
              </a:solidFill>
            </p:spPr>
          </p:sp>
        </p:grpSp>
      </p:grpSp>
      <p:grpSp>
        <p:nvGrpSpPr>
          <p:cNvPr id="15" name="Group 15"/>
          <p:cNvGrpSpPr/>
          <p:nvPr/>
        </p:nvGrpSpPr>
        <p:grpSpPr>
          <a:xfrm>
            <a:off x="9840002" y="4546129"/>
            <a:ext cx="7419298" cy="1840551"/>
            <a:chOff x="0" y="0"/>
            <a:chExt cx="9892397" cy="2454068"/>
          </a:xfrm>
        </p:grpSpPr>
        <p:sp>
          <p:nvSpPr>
            <p:cNvPr id="16" name="TextBox 16"/>
            <p:cNvSpPr txBox="1"/>
            <p:nvPr/>
          </p:nvSpPr>
          <p:spPr>
            <a:xfrm>
              <a:off x="3116861" y="455509"/>
              <a:ext cx="6775536" cy="1457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C4654D"/>
                  </a:solidFill>
                  <a:latin typeface="Montserrat Light"/>
                </a:rPr>
                <a:t>Record-Buying Experience -  What Platfroms?</a:t>
              </a:r>
            </a:p>
          </p:txBody>
        </p:sp>
        <p:grpSp>
          <p:nvGrpSpPr>
            <p:cNvPr id="17" name="Group 17"/>
            <p:cNvGrpSpPr/>
            <p:nvPr/>
          </p:nvGrpSpPr>
          <p:grpSpPr>
            <a:xfrm>
              <a:off x="0" y="0"/>
              <a:ext cx="2454068" cy="245406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C4654D"/>
              </a:solidFill>
            </p:spPr>
          </p:sp>
        </p:grpSp>
      </p:grpSp>
      <p:grpSp>
        <p:nvGrpSpPr>
          <p:cNvPr id="19" name="Group 19"/>
          <p:cNvGrpSpPr/>
          <p:nvPr/>
        </p:nvGrpSpPr>
        <p:grpSpPr>
          <a:xfrm>
            <a:off x="9926321" y="7417749"/>
            <a:ext cx="7419298" cy="1840551"/>
            <a:chOff x="0" y="0"/>
            <a:chExt cx="9892397" cy="2454068"/>
          </a:xfrm>
        </p:grpSpPr>
        <p:sp>
          <p:nvSpPr>
            <p:cNvPr id="20" name="TextBox 20"/>
            <p:cNvSpPr txBox="1"/>
            <p:nvPr/>
          </p:nvSpPr>
          <p:spPr>
            <a:xfrm>
              <a:off x="3116861" y="455509"/>
              <a:ext cx="6775536" cy="1457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C4654D"/>
                  </a:solidFill>
                  <a:latin typeface="Montserrat Light"/>
                </a:rPr>
                <a:t>Collectability? </a:t>
              </a:r>
            </a:p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C4654D"/>
                  </a:solidFill>
                  <a:latin typeface="Montserrat Light"/>
                </a:rPr>
                <a:t>Consumer perception </a:t>
              </a:r>
            </a:p>
          </p:txBody>
        </p:sp>
        <p:grpSp>
          <p:nvGrpSpPr>
            <p:cNvPr id="21" name="Group 21"/>
            <p:cNvGrpSpPr/>
            <p:nvPr/>
          </p:nvGrpSpPr>
          <p:grpSpPr>
            <a:xfrm>
              <a:off x="0" y="0"/>
              <a:ext cx="2454068" cy="2454068"/>
              <a:chOff x="0" y="0"/>
              <a:chExt cx="6350000" cy="6350000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C4654D"/>
              </a:solidFill>
            </p:spPr>
          </p:sp>
        </p:grp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265035" y="4806386"/>
            <a:ext cx="1354412" cy="1354412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485768" y="7763845"/>
            <a:ext cx="912946" cy="114836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9926321" y="4655991"/>
            <a:ext cx="1620826" cy="1620826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9926321" y="7402999"/>
            <a:ext cx="1870051" cy="1870051"/>
          </a:xfrm>
          <a:prstGeom prst="rect">
            <a:avLst/>
          </a:prstGeom>
        </p:spPr>
      </p:pic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4C246F52-F5F1-4AD2-AA3E-F7138742A2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729"/>
    </mc:Choice>
    <mc:Fallback>
      <p:transition spd="slow" advTm="57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71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6158865"/>
            <a:ext cx="4318708" cy="1346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4200" spc="420">
                <a:solidFill>
                  <a:srgbClr val="FFFAF9"/>
                </a:solidFill>
                <a:latin typeface="Oswald"/>
              </a:rPr>
              <a:t>SPOTIFY ANALYTICS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50973" y="6101715"/>
            <a:ext cx="10738060" cy="4010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500"/>
              </a:lnSpc>
            </a:pPr>
            <a:r>
              <a:rPr lang="en-US" sz="3000" spc="30" dirty="0">
                <a:solidFill>
                  <a:srgbClr val="FFFAF9"/>
                </a:solidFill>
                <a:latin typeface="Montserrat Light"/>
              </a:rPr>
              <a:t>Examples of metadata that is useful for the artist marketing plan, group analysis, establishing demographic, identifying growth, artist positioning </a:t>
            </a:r>
            <a:r>
              <a:rPr lang="en-US" sz="3000" spc="30" dirty="0" err="1">
                <a:solidFill>
                  <a:srgbClr val="FFFAF9"/>
                </a:solidFill>
                <a:latin typeface="Montserrat Light Italics"/>
              </a:rPr>
              <a:t>etc</a:t>
            </a:r>
            <a:r>
              <a:rPr lang="en-US" sz="3000" spc="30" dirty="0">
                <a:solidFill>
                  <a:srgbClr val="FFFAF9"/>
                </a:solidFill>
                <a:latin typeface="Montserrat Light Italics"/>
              </a:rPr>
              <a:t> </a:t>
            </a:r>
          </a:p>
          <a:p>
            <a:pPr>
              <a:lnSpc>
                <a:spcPts val="4500"/>
              </a:lnSpc>
            </a:pPr>
            <a:endParaRPr lang="en-US" sz="3000" spc="30" dirty="0">
              <a:solidFill>
                <a:srgbClr val="FFFAF9"/>
              </a:solidFill>
              <a:latin typeface="Montserrat Light Italics"/>
            </a:endParaRPr>
          </a:p>
          <a:p>
            <a:pPr>
              <a:lnSpc>
                <a:spcPts val="4500"/>
              </a:lnSpc>
            </a:pPr>
            <a:r>
              <a:rPr lang="en-US" sz="3000" spc="30" dirty="0">
                <a:solidFill>
                  <a:srgbClr val="FFFAF9"/>
                </a:solidFill>
                <a:latin typeface="Montserrat Light Italics"/>
              </a:rPr>
              <a:t>"Information is power!" - Chart Metrics (2019)</a:t>
            </a:r>
          </a:p>
          <a:p>
            <a:pPr>
              <a:lnSpc>
                <a:spcPts val="4500"/>
              </a:lnSpc>
            </a:pPr>
            <a:endParaRPr lang="en-US" sz="3000" spc="30" dirty="0">
              <a:solidFill>
                <a:srgbClr val="FFFAF9"/>
              </a:solidFill>
              <a:latin typeface="Montserrat Light Italics"/>
            </a:endParaRPr>
          </a:p>
          <a:p>
            <a:pPr>
              <a:lnSpc>
                <a:spcPts val="4500"/>
              </a:lnSpc>
            </a:pPr>
            <a:endParaRPr lang="en-US" sz="3000" spc="30" dirty="0">
              <a:solidFill>
                <a:srgbClr val="FFFAF9"/>
              </a:solidFill>
              <a:latin typeface="Montserrat Light Italics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-238125" y="9258300"/>
            <a:ext cx="15106650" cy="38100"/>
          </a:xfrm>
          <a:prstGeom prst="rect">
            <a:avLst/>
          </a:prstGeom>
          <a:solidFill>
            <a:srgbClr val="FFFAF9"/>
          </a:solidFill>
        </p:spPr>
      </p:sp>
      <p:sp>
        <p:nvSpPr>
          <p:cNvPr id="5" name="AutoShape 5"/>
          <p:cNvSpPr/>
          <p:nvPr/>
        </p:nvSpPr>
        <p:spPr>
          <a:xfrm>
            <a:off x="-28575" y="0"/>
            <a:ext cx="18326100" cy="5410200"/>
          </a:xfrm>
          <a:prstGeom prst="rect">
            <a:avLst/>
          </a:prstGeom>
          <a:solidFill>
            <a:srgbClr val="FFFAF9"/>
          </a:solidFill>
        </p:spPr>
      </p:sp>
      <p:grpSp>
        <p:nvGrpSpPr>
          <p:cNvPr id="6" name="Group 6"/>
          <p:cNvGrpSpPr/>
          <p:nvPr/>
        </p:nvGrpSpPr>
        <p:grpSpPr>
          <a:xfrm>
            <a:off x="219075" y="209550"/>
            <a:ext cx="17830800" cy="4991100"/>
            <a:chOff x="0" y="0"/>
            <a:chExt cx="23774400" cy="6654800"/>
          </a:xfrm>
        </p:grpSpPr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4"/>
            <a:srcRect b="15762"/>
            <a:stretch>
              <a:fillRect/>
            </a:stretch>
          </p:blipFill>
          <p:spPr>
            <a:xfrm>
              <a:off x="0" y="0"/>
              <a:ext cx="7738533" cy="6654800"/>
            </a:xfrm>
            <a:prstGeom prst="rect">
              <a:avLst/>
            </a:prstGeom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5"/>
            <a:srcRect t="2" b="2"/>
            <a:stretch>
              <a:fillRect/>
            </a:stretch>
          </p:blipFill>
          <p:spPr>
            <a:xfrm>
              <a:off x="8017933" y="0"/>
              <a:ext cx="7738533" cy="6654800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6"/>
            <a:srcRect l="914" r="12755"/>
            <a:stretch>
              <a:fillRect/>
            </a:stretch>
          </p:blipFill>
          <p:spPr>
            <a:xfrm>
              <a:off x="16035867" y="0"/>
              <a:ext cx="7738533" cy="6654800"/>
            </a:xfrm>
            <a:prstGeom prst="rect">
              <a:avLst/>
            </a:prstGeom>
          </p:spPr>
        </p:pic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-10800000">
            <a:off x="15550980" y="8672541"/>
            <a:ext cx="2076108" cy="1171518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4771832A-CA96-4E73-8886-E027C4690E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951"/>
    </mc:Choice>
    <mc:Fallback>
      <p:transition spd="slow" advTm="519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65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603863" y="-118392"/>
            <a:ext cx="48811" cy="9370502"/>
          </a:xfrm>
          <a:prstGeom prst="rect">
            <a:avLst/>
          </a:prstGeom>
          <a:solidFill>
            <a:srgbClr val="FFD3C9"/>
          </a:solidFill>
        </p:spPr>
      </p:sp>
      <p:sp>
        <p:nvSpPr>
          <p:cNvPr id="3" name="TextBox 3"/>
          <p:cNvSpPr txBox="1"/>
          <p:nvPr/>
        </p:nvSpPr>
        <p:spPr>
          <a:xfrm>
            <a:off x="1028700" y="4875828"/>
            <a:ext cx="6659897" cy="3184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450"/>
              </a:lnSpc>
            </a:pPr>
            <a:r>
              <a:rPr lang="en-US" sz="6500" spc="455">
                <a:solidFill>
                  <a:srgbClr val="FFD3C9"/>
                </a:solidFill>
                <a:latin typeface="Oswald Bold"/>
              </a:rPr>
              <a:t>WHY IT IS IMPORTANT FOR FEEDBACK?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9629634" y="544289"/>
            <a:ext cx="7629666" cy="8244558"/>
            <a:chOff x="0" y="0"/>
            <a:chExt cx="10172888" cy="10992744"/>
          </a:xfrm>
        </p:grpSpPr>
        <p:sp>
          <p:nvSpPr>
            <p:cNvPr id="5" name="TextBox 5"/>
            <p:cNvSpPr txBox="1"/>
            <p:nvPr/>
          </p:nvSpPr>
          <p:spPr>
            <a:xfrm>
              <a:off x="0" y="-38100"/>
              <a:ext cx="10172888" cy="7171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20"/>
                </a:lnSpc>
              </a:pPr>
              <a:r>
                <a:rPr lang="en-US" sz="3400" spc="340">
                  <a:solidFill>
                    <a:srgbClr val="FFD3C9"/>
                  </a:solidFill>
                  <a:latin typeface="Montserrat Classic"/>
                </a:rPr>
                <a:t>PROJECTIONS 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952048"/>
              <a:ext cx="10172888" cy="1457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D3C9"/>
                  </a:solidFill>
                  <a:latin typeface="Montserrat Light"/>
                </a:rPr>
                <a:t>Are targets being reached? If so, analyse what is and what is not working? 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3038927"/>
              <a:ext cx="10172888" cy="7171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20"/>
                </a:lnSpc>
              </a:pPr>
              <a:r>
                <a:rPr lang="en-US" sz="3400" spc="340">
                  <a:solidFill>
                    <a:srgbClr val="FFD3C9"/>
                  </a:solidFill>
                  <a:latin typeface="Montserrat Classic"/>
                </a:rPr>
                <a:t>RETURN ON INVESTMENT 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4029075"/>
              <a:ext cx="10172888" cy="2219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D3C9"/>
                  </a:solidFill>
                  <a:latin typeface="Montserrat Light"/>
                </a:rPr>
                <a:t>Useful to budget how much could be expected each quarter, indicate costs and spend per project. Is it feasible?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7021271"/>
              <a:ext cx="10172888" cy="7171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20"/>
                </a:lnSpc>
              </a:pPr>
              <a:r>
                <a:rPr lang="en-US" sz="3400" spc="340">
                  <a:solidFill>
                    <a:srgbClr val="FFD3C9"/>
                  </a:solidFill>
                  <a:latin typeface="Montserrat Classic"/>
                </a:rPr>
                <a:t>PLAN FOR SHOWS/TOURS 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8011419"/>
              <a:ext cx="10172888" cy="2981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 dirty="0">
                  <a:solidFill>
                    <a:srgbClr val="FFD3C9"/>
                  </a:solidFill>
                  <a:latin typeface="Montserrat Light"/>
                </a:rPr>
                <a:t>Analysis is useful for planning and promoting shows/tours, streaming will indicate where fans are located thus allowing to plan accordingly. </a:t>
              </a:r>
            </a:p>
          </p:txBody>
        </p:sp>
      </p:grpSp>
      <p:sp>
        <p:nvSpPr>
          <p:cNvPr id="11" name="AutoShape 11"/>
          <p:cNvSpPr/>
          <p:nvPr/>
        </p:nvSpPr>
        <p:spPr>
          <a:xfrm>
            <a:off x="-238125" y="9258300"/>
            <a:ext cx="18764250" cy="38100"/>
          </a:xfrm>
          <a:prstGeom prst="rect">
            <a:avLst/>
          </a:prstGeom>
          <a:solidFill>
            <a:srgbClr val="FFD3C9"/>
          </a:solidFill>
        </p:spPr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>
            <a:alphaModFix amt="70000"/>
          </a:blip>
          <a:srcRect/>
          <a:stretch>
            <a:fillRect/>
          </a:stretch>
        </p:blipFill>
        <p:spPr>
          <a:xfrm>
            <a:off x="-859100" y="-847418"/>
            <a:ext cx="7970988" cy="4497914"/>
          </a:xfrm>
          <a:prstGeom prst="rect">
            <a:avLst/>
          </a:prstGeom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B7138A3C-2B37-43FF-9A16-D82246F0D5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546"/>
    </mc:Choice>
    <mc:Fallback>
      <p:transition spd="slow" advTm="1155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300463"/>
            <a:ext cx="18952082" cy="10587463"/>
            <a:chOff x="0" y="0"/>
            <a:chExt cx="25269442" cy="14116618"/>
          </a:xfrm>
        </p:grpSpPr>
        <p:sp>
          <p:nvSpPr>
            <p:cNvPr id="3" name="AutoShape 3"/>
            <p:cNvSpPr/>
            <p:nvPr/>
          </p:nvSpPr>
          <p:spPr>
            <a:xfrm>
              <a:off x="250442" y="1597262"/>
              <a:ext cx="25019000" cy="50800"/>
            </a:xfrm>
            <a:prstGeom prst="rect">
              <a:avLst/>
            </a:prstGeom>
            <a:solidFill>
              <a:srgbClr val="727131"/>
            </a:solidFill>
          </p:spPr>
        </p:sp>
        <p:sp>
          <p:nvSpPr>
            <p:cNvPr id="4" name="AutoShape 4"/>
            <p:cNvSpPr/>
            <p:nvPr/>
          </p:nvSpPr>
          <p:spPr>
            <a:xfrm>
              <a:off x="1939542" y="9253887"/>
              <a:ext cx="7037259" cy="3265375"/>
            </a:xfrm>
            <a:prstGeom prst="rect">
              <a:avLst/>
            </a:prstGeom>
            <a:solidFill>
              <a:srgbClr val="727131"/>
            </a:solidFill>
          </p:spPr>
        </p:sp>
        <p:sp>
          <p:nvSpPr>
            <p:cNvPr id="5" name="AutoShape 5"/>
            <p:cNvSpPr/>
            <p:nvPr/>
          </p:nvSpPr>
          <p:spPr>
            <a:xfrm>
              <a:off x="0" y="12519262"/>
              <a:ext cx="25019000" cy="50800"/>
            </a:xfrm>
            <a:prstGeom prst="rect">
              <a:avLst/>
            </a:prstGeom>
            <a:solidFill>
              <a:srgbClr val="727131"/>
            </a:solidFill>
          </p:spPr>
        </p:sp>
        <p:sp>
          <p:nvSpPr>
            <p:cNvPr id="6" name="AutoShape 6"/>
            <p:cNvSpPr/>
            <p:nvPr/>
          </p:nvSpPr>
          <p:spPr>
            <a:xfrm>
              <a:off x="1939542" y="1597262"/>
              <a:ext cx="65082" cy="10972800"/>
            </a:xfrm>
            <a:prstGeom prst="rect">
              <a:avLst/>
            </a:prstGeom>
            <a:solidFill>
              <a:srgbClr val="727131"/>
            </a:solidFill>
          </p:spPr>
        </p:sp>
        <p:sp>
          <p:nvSpPr>
            <p:cNvPr id="7" name="AutoShape 7"/>
            <p:cNvSpPr/>
            <p:nvPr/>
          </p:nvSpPr>
          <p:spPr>
            <a:xfrm>
              <a:off x="8937539" y="1597262"/>
              <a:ext cx="65082" cy="10972800"/>
            </a:xfrm>
            <a:prstGeom prst="rect">
              <a:avLst/>
            </a:prstGeom>
            <a:solidFill>
              <a:srgbClr val="727131"/>
            </a:solidFill>
          </p:spPr>
        </p:sp>
        <p:sp>
          <p:nvSpPr>
            <p:cNvPr id="8" name="AutoShape 8"/>
            <p:cNvSpPr/>
            <p:nvPr/>
          </p:nvSpPr>
          <p:spPr>
            <a:xfrm>
              <a:off x="19373086" y="0"/>
              <a:ext cx="5820297" cy="14116618"/>
            </a:xfrm>
            <a:prstGeom prst="rect">
              <a:avLst/>
            </a:prstGeom>
            <a:solidFill>
              <a:srgbClr val="727131"/>
            </a:solidFill>
          </p:spPr>
        </p:sp>
      </p:grpSp>
      <p:grpSp>
        <p:nvGrpSpPr>
          <p:cNvPr id="9" name="Group 9"/>
          <p:cNvGrpSpPr/>
          <p:nvPr/>
        </p:nvGrpSpPr>
        <p:grpSpPr>
          <a:xfrm>
            <a:off x="14533009" y="0"/>
            <a:ext cx="3754991" cy="10287000"/>
            <a:chOff x="0" y="0"/>
            <a:chExt cx="5006655" cy="13716000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4"/>
            <a:srcRect t="5043" b="44541"/>
            <a:stretch>
              <a:fillRect/>
            </a:stretch>
          </p:blipFill>
          <p:spPr>
            <a:xfrm>
              <a:off x="0" y="0"/>
              <a:ext cx="5006655" cy="4487333"/>
            </a:xfrm>
            <a:prstGeom prst="rect">
              <a:avLst/>
            </a:prstGeom>
          </p:spPr>
        </p:pic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5"/>
            <a:srcRect l="21048" r="15225" b="57162"/>
            <a:stretch>
              <a:fillRect/>
            </a:stretch>
          </p:blipFill>
          <p:spPr>
            <a:xfrm>
              <a:off x="0" y="4614333"/>
              <a:ext cx="5006655" cy="4487333"/>
            </a:xfrm>
            <a:prstGeom prst="rect">
              <a:avLst/>
            </a:prstGeom>
          </p:spPr>
        </p:pic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6"/>
            <a:srcRect l="3418" r="3418" b="44368"/>
            <a:stretch>
              <a:fillRect/>
            </a:stretch>
          </p:blipFill>
          <p:spPr>
            <a:xfrm>
              <a:off x="0" y="9228667"/>
              <a:ext cx="5006655" cy="4487333"/>
            </a:xfrm>
            <a:prstGeom prst="rect">
              <a:avLst/>
            </a:prstGeom>
          </p:spPr>
        </p:pic>
      </p:grpSp>
      <p:grpSp>
        <p:nvGrpSpPr>
          <p:cNvPr id="13" name="Group 13"/>
          <p:cNvGrpSpPr/>
          <p:nvPr/>
        </p:nvGrpSpPr>
        <p:grpSpPr>
          <a:xfrm>
            <a:off x="7335259" y="2163611"/>
            <a:ext cx="5861268" cy="5921748"/>
            <a:chOff x="0" y="0"/>
            <a:chExt cx="7815024" cy="7895664"/>
          </a:xfrm>
        </p:grpSpPr>
        <p:sp>
          <p:nvSpPr>
            <p:cNvPr id="14" name="TextBox 14"/>
            <p:cNvSpPr txBox="1"/>
            <p:nvPr/>
          </p:nvSpPr>
          <p:spPr>
            <a:xfrm>
              <a:off x="0" y="-38100"/>
              <a:ext cx="7815024" cy="7171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20"/>
                </a:lnSpc>
              </a:pPr>
              <a:r>
                <a:rPr lang="en-US" sz="3400" spc="340">
                  <a:solidFill>
                    <a:srgbClr val="727131"/>
                  </a:solidFill>
                  <a:latin typeface="Montserrat Classic"/>
                </a:rPr>
                <a:t>TRACEY KASONGO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1053460"/>
              <a:ext cx="7815024" cy="695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727131"/>
                  </a:solidFill>
                  <a:latin typeface="Montserrat Light"/>
                </a:rPr>
                <a:t>Artist Manager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2624470"/>
              <a:ext cx="7815024" cy="7171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20"/>
                </a:lnSpc>
              </a:pPr>
              <a:r>
                <a:rPr lang="en-US" sz="3400" spc="340">
                  <a:solidFill>
                    <a:srgbClr val="727131"/>
                  </a:solidFill>
                  <a:latin typeface="Montserrat Classic"/>
                </a:rPr>
                <a:t>OLLY VALE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3716030"/>
              <a:ext cx="7815024" cy="695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727131"/>
                  </a:solidFill>
                  <a:latin typeface="Montserrat Light"/>
                </a:rPr>
                <a:t>Artist Manager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5346779"/>
              <a:ext cx="7815024" cy="7171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20"/>
                </a:lnSpc>
              </a:pPr>
              <a:r>
                <a:rPr lang="en-US" sz="3400" spc="340">
                  <a:solidFill>
                    <a:srgbClr val="727131"/>
                  </a:solidFill>
                  <a:latin typeface="Montserrat Classic"/>
                </a:rPr>
                <a:t>SIMON SEBHAT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6438339"/>
              <a:ext cx="7815024" cy="1457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727131"/>
                  </a:solidFill>
                  <a:latin typeface="Montserrat Light"/>
                </a:rPr>
                <a:t>Business Manager/</a:t>
              </a:r>
            </a:p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727131"/>
                  </a:solidFill>
                  <a:latin typeface="Montserrat Light"/>
                </a:rPr>
                <a:t>Finance Accountant</a:t>
              </a:r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1754343" y="1702630"/>
            <a:ext cx="3807642" cy="2117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450"/>
              </a:lnSpc>
            </a:pPr>
            <a:r>
              <a:rPr lang="en-US" sz="6500" spc="455">
                <a:solidFill>
                  <a:srgbClr val="727131"/>
                </a:solidFill>
                <a:latin typeface="Oswald Bold"/>
              </a:rPr>
              <a:t>MEET</a:t>
            </a:r>
          </a:p>
          <a:p>
            <a:pPr>
              <a:lnSpc>
                <a:spcPts val="8450"/>
              </a:lnSpc>
            </a:pPr>
            <a:r>
              <a:rPr lang="en-US" sz="6500" spc="455">
                <a:solidFill>
                  <a:srgbClr val="727131"/>
                </a:solidFill>
                <a:latin typeface="Oswald Bold"/>
              </a:rPr>
              <a:t>THE TEAM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535669" y="7307979"/>
            <a:ext cx="4244991" cy="1346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4200" spc="420">
                <a:solidFill>
                  <a:srgbClr val="FFFAF9"/>
                </a:solidFill>
                <a:latin typeface="Oswald"/>
              </a:rPr>
              <a:t>MAD NOISE MUSIC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48FEE946-72FA-4A12-A973-69E27BA506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522"/>
    </mc:Choice>
    <mc:Fallback>
      <p:transition spd="slow" advTm="685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65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25957" y="1028700"/>
            <a:ext cx="18952082" cy="8248650"/>
            <a:chOff x="0" y="0"/>
            <a:chExt cx="25269442" cy="10998200"/>
          </a:xfrm>
        </p:grpSpPr>
        <p:sp>
          <p:nvSpPr>
            <p:cNvPr id="3" name="AutoShape 3"/>
            <p:cNvSpPr/>
            <p:nvPr/>
          </p:nvSpPr>
          <p:spPr>
            <a:xfrm>
              <a:off x="250442" y="0"/>
              <a:ext cx="25019000" cy="50800"/>
            </a:xfrm>
            <a:prstGeom prst="rect">
              <a:avLst/>
            </a:prstGeom>
            <a:solidFill>
              <a:srgbClr val="FFD3C9"/>
            </a:solidFill>
          </p:spPr>
        </p:sp>
        <p:sp>
          <p:nvSpPr>
            <p:cNvPr id="4" name="AutoShape 4"/>
            <p:cNvSpPr/>
            <p:nvPr/>
          </p:nvSpPr>
          <p:spPr>
            <a:xfrm>
              <a:off x="1939542" y="7656625"/>
              <a:ext cx="8380987" cy="3265375"/>
            </a:xfrm>
            <a:prstGeom prst="rect">
              <a:avLst/>
            </a:prstGeom>
            <a:solidFill>
              <a:srgbClr val="FFD3C9"/>
            </a:solidFill>
          </p:spPr>
        </p:sp>
        <p:sp>
          <p:nvSpPr>
            <p:cNvPr id="5" name="AutoShape 5"/>
            <p:cNvSpPr/>
            <p:nvPr/>
          </p:nvSpPr>
          <p:spPr>
            <a:xfrm>
              <a:off x="0" y="10922000"/>
              <a:ext cx="25019000" cy="50800"/>
            </a:xfrm>
            <a:prstGeom prst="rect">
              <a:avLst/>
            </a:prstGeom>
            <a:solidFill>
              <a:srgbClr val="FFD3C9"/>
            </a:solidFill>
          </p:spPr>
        </p:sp>
        <p:sp>
          <p:nvSpPr>
            <p:cNvPr id="6" name="AutoShape 6"/>
            <p:cNvSpPr/>
            <p:nvPr/>
          </p:nvSpPr>
          <p:spPr>
            <a:xfrm>
              <a:off x="1939542" y="0"/>
              <a:ext cx="65082" cy="10972800"/>
            </a:xfrm>
            <a:prstGeom prst="rect">
              <a:avLst/>
            </a:prstGeom>
            <a:solidFill>
              <a:srgbClr val="FFD3C9"/>
            </a:solidFill>
          </p:spPr>
        </p:sp>
        <p:sp>
          <p:nvSpPr>
            <p:cNvPr id="7" name="AutoShape 7"/>
            <p:cNvSpPr/>
            <p:nvPr/>
          </p:nvSpPr>
          <p:spPr>
            <a:xfrm>
              <a:off x="10255914" y="25400"/>
              <a:ext cx="65082" cy="10972800"/>
            </a:xfrm>
            <a:prstGeom prst="rect">
              <a:avLst/>
            </a:prstGeom>
            <a:solidFill>
              <a:srgbClr val="FFD3C9"/>
            </a:solidFill>
          </p:spPr>
        </p:sp>
      </p:grpSp>
      <p:sp>
        <p:nvSpPr>
          <p:cNvPr id="8" name="TextBox 8"/>
          <p:cNvSpPr txBox="1"/>
          <p:nvPr/>
        </p:nvSpPr>
        <p:spPr>
          <a:xfrm>
            <a:off x="1754343" y="1702630"/>
            <a:ext cx="4834454" cy="4251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450"/>
              </a:lnSpc>
            </a:pPr>
            <a:r>
              <a:rPr lang="en-US" sz="6500" spc="455">
                <a:solidFill>
                  <a:srgbClr val="FFD3C9"/>
                </a:solidFill>
                <a:latin typeface="Oswald Bold"/>
              </a:rPr>
              <a:t>LET'S CONNECT</a:t>
            </a:r>
          </a:p>
          <a:p>
            <a:pPr>
              <a:lnSpc>
                <a:spcPts val="8450"/>
              </a:lnSpc>
            </a:pPr>
            <a:endParaRPr lang="en-US" sz="6500" spc="455">
              <a:solidFill>
                <a:srgbClr val="FFD3C9"/>
              </a:solidFill>
              <a:latin typeface="Oswald Bold"/>
            </a:endParaRPr>
          </a:p>
          <a:p>
            <a:pPr>
              <a:lnSpc>
                <a:spcPts val="8450"/>
              </a:lnSpc>
            </a:pPr>
            <a:r>
              <a:rPr lang="en-US" sz="6500" spc="455">
                <a:solidFill>
                  <a:srgbClr val="FFD3C9"/>
                </a:solidFill>
                <a:latin typeface="Oswald Bold"/>
              </a:rPr>
              <a:t>THANK YOU!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497639" y="7650879"/>
            <a:ext cx="5157712" cy="661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60"/>
              </a:lnSpc>
            </a:pPr>
            <a:r>
              <a:rPr lang="en-US" sz="4200" spc="420">
                <a:solidFill>
                  <a:srgbClr val="C4654D"/>
                </a:solidFill>
                <a:latin typeface="Oswald"/>
              </a:rPr>
              <a:t>CONTACT DETAILS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8203507" y="2480696"/>
            <a:ext cx="9055793" cy="5325608"/>
            <a:chOff x="0" y="0"/>
            <a:chExt cx="12074391" cy="7100810"/>
          </a:xfrm>
        </p:grpSpPr>
        <p:sp>
          <p:nvSpPr>
            <p:cNvPr id="11" name="TextBox 11"/>
            <p:cNvSpPr txBox="1"/>
            <p:nvPr/>
          </p:nvSpPr>
          <p:spPr>
            <a:xfrm>
              <a:off x="0" y="-38100"/>
              <a:ext cx="12074391" cy="7171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20"/>
                </a:lnSpc>
              </a:pPr>
              <a:r>
                <a:rPr lang="en-US" sz="3400" spc="340">
                  <a:solidFill>
                    <a:srgbClr val="FFD3C9"/>
                  </a:solidFill>
                  <a:latin typeface="Montserrat Classic"/>
                </a:rPr>
                <a:t>SOCIALS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952048"/>
              <a:ext cx="12074391" cy="695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D3C9"/>
                  </a:solidFill>
                  <a:latin typeface="Montserrat Light"/>
                </a:rPr>
                <a:t>@CEO.TRACE (IG) @TRACE.MNGR (TWITTER)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2693299"/>
              <a:ext cx="12074391" cy="7171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20"/>
                </a:lnSpc>
              </a:pPr>
              <a:r>
                <a:rPr lang="en-US" sz="3400" spc="340">
                  <a:solidFill>
                    <a:srgbClr val="FFD3C9"/>
                  </a:solidFill>
                  <a:latin typeface="Montserrat Classic"/>
                </a:rPr>
                <a:t>PHONE NUMBER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3683447"/>
              <a:ext cx="12074391" cy="695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D3C9"/>
                  </a:solidFill>
                  <a:latin typeface="Montserrat Light"/>
                </a:rPr>
                <a:t>07740592000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5415337"/>
              <a:ext cx="12074391" cy="71712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20"/>
                </a:lnSpc>
              </a:pPr>
              <a:r>
                <a:rPr lang="en-US" sz="3400" spc="340">
                  <a:solidFill>
                    <a:srgbClr val="FFD3C9"/>
                  </a:solidFill>
                  <a:latin typeface="Montserrat Classic"/>
                </a:rPr>
                <a:t>EMAIL ADDRESS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6405485"/>
              <a:ext cx="12074391" cy="695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D3C9"/>
                  </a:solidFill>
                  <a:latin typeface="Montserrat Light"/>
                </a:rPr>
                <a:t>tracey@madnoisemusic.co.uk</a:t>
              </a:r>
            </a:p>
          </p:txBody>
        </p:sp>
      </p:grp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65674254-27CA-4A83-9A26-92470596EA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26000" y="95250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591"/>
    </mc:Choice>
    <mc:Fallback>
      <p:transition spd="slow" advTm="545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410371"/>
            <a:ext cx="11242521" cy="892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150"/>
              </a:lnSpc>
            </a:pPr>
            <a:r>
              <a:rPr lang="en-US" sz="5500" spc="110">
                <a:solidFill>
                  <a:srgbClr val="727131"/>
                </a:solidFill>
                <a:latin typeface="Montserrat Classic Bold"/>
              </a:rPr>
              <a:t>References 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3451063" y="-550185"/>
            <a:ext cx="5596047" cy="315777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28700" y="2884814"/>
            <a:ext cx="16757921" cy="674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8320" lvl="1" indent="-264160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727131"/>
                </a:solidFill>
                <a:latin typeface="Arimo"/>
              </a:rPr>
              <a:t>Godin, S. (2018) </a:t>
            </a:r>
            <a:r>
              <a:rPr lang="en-US" sz="3200">
                <a:solidFill>
                  <a:srgbClr val="727131"/>
                </a:solidFill>
                <a:latin typeface="Arimo Italics"/>
              </a:rPr>
              <a:t>This Is Marketing: You Can’t Be Seen Until You Learn To See.</a:t>
            </a:r>
            <a:r>
              <a:rPr lang="en-US" sz="3200">
                <a:solidFill>
                  <a:srgbClr val="727131"/>
                </a:solidFill>
                <a:latin typeface="Arimo"/>
              </a:rPr>
              <a:t>  New York, Penguin</a:t>
            </a:r>
          </a:p>
          <a:p>
            <a:pPr marL="528320" lvl="1" indent="-264160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727131"/>
                </a:solidFill>
                <a:latin typeface="Arimo"/>
              </a:rPr>
              <a:t>Instagram (2020)</a:t>
            </a:r>
            <a:r>
              <a:rPr lang="en-US" sz="3200">
                <a:solidFill>
                  <a:srgbClr val="727131"/>
                </a:solidFill>
                <a:latin typeface="Arimo Italics"/>
              </a:rPr>
              <a:t> Lord Isaac.</a:t>
            </a:r>
            <a:r>
              <a:rPr lang="en-US" sz="3200">
                <a:solidFill>
                  <a:srgbClr val="727131"/>
                </a:solidFill>
                <a:latin typeface="Arimo"/>
              </a:rPr>
              <a:t> [online] Available at: https://www.instagram.com/p/B-SjlUWH8KB/?igshid=1pgnlt86mvl57</a:t>
            </a:r>
          </a:p>
          <a:p>
            <a:pPr marL="528320" lvl="1" indent="-264160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727131"/>
                </a:solidFill>
                <a:latin typeface="Arimo"/>
              </a:rPr>
              <a:t>Horsburgh, A. (2019) Artist Marketing That Works. [online] Available at: &lt;https://artists.spotify.com/blog/marketing-that-works&gt;</a:t>
            </a:r>
          </a:p>
          <a:p>
            <a:pPr marL="528320" lvl="1" indent="-264160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727131"/>
                </a:solidFill>
                <a:latin typeface="Arimo"/>
              </a:rPr>
              <a:t>Chaffey, David (2012) </a:t>
            </a:r>
            <a:r>
              <a:rPr lang="en-US" sz="3200">
                <a:solidFill>
                  <a:srgbClr val="727131"/>
                </a:solidFill>
                <a:latin typeface="Arimo Italics"/>
              </a:rPr>
              <a:t>Digital marketing, strategy, implementation and practice,</a:t>
            </a:r>
            <a:r>
              <a:rPr lang="en-US" sz="3200">
                <a:solidFill>
                  <a:srgbClr val="727131"/>
                </a:solidFill>
                <a:latin typeface="Arimo"/>
              </a:rPr>
              <a:t> Harlow: Pearson</a:t>
            </a:r>
          </a:p>
          <a:p>
            <a:pPr marL="528320" lvl="1" indent="-264160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727131"/>
                </a:solidFill>
                <a:latin typeface="Arimo"/>
              </a:rPr>
              <a:t>Brown, E. (2012) </a:t>
            </a:r>
            <a:r>
              <a:rPr lang="en-US" sz="3200">
                <a:solidFill>
                  <a:srgbClr val="727131"/>
                </a:solidFill>
                <a:latin typeface="Arimo Italics"/>
              </a:rPr>
              <a:t>Working the crowd: social media marketing for business.</a:t>
            </a:r>
            <a:r>
              <a:rPr lang="en-US" sz="3200">
                <a:solidFill>
                  <a:srgbClr val="727131"/>
                </a:solidFill>
                <a:latin typeface="Arimo"/>
              </a:rPr>
              <a:t> 2nd Ed, London: British Computer Society</a:t>
            </a:r>
          </a:p>
          <a:p>
            <a:pPr marL="528320" lvl="1" indent="-264160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727131"/>
                </a:solidFill>
                <a:latin typeface="Arimo"/>
              </a:rPr>
              <a:t>Chartmetric 6MO Music Report H2 2019. (2019) [online] Available at: &lt;https://chartmetric-public.s3uswest2.amazonaws.com/Chartmetric_6MO_Music_Report_H2_2019.pdf&gt;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823</TotalTime>
  <Words>827</Words>
  <Application>Microsoft Office PowerPoint</Application>
  <PresentationFormat>Custom</PresentationFormat>
  <Paragraphs>133</Paragraphs>
  <Slides>19</Slides>
  <Notes>1</Notes>
  <HiddenSlides>0</HiddenSlides>
  <MMClips>18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32" baseType="lpstr">
      <vt:lpstr>Arimo Italics</vt:lpstr>
      <vt:lpstr>Montserrat Classic</vt:lpstr>
      <vt:lpstr>Arial</vt:lpstr>
      <vt:lpstr>Montserrat Classic Bold</vt:lpstr>
      <vt:lpstr>Calibri</vt:lpstr>
      <vt:lpstr>Montserrat Light Italics</vt:lpstr>
      <vt:lpstr>Montserrat Light Bold Italics</vt:lpstr>
      <vt:lpstr>Montserrat Light Bold</vt:lpstr>
      <vt:lpstr>Oswald Bold</vt:lpstr>
      <vt:lpstr>Arimo</vt:lpstr>
      <vt:lpstr>Oswald</vt:lpstr>
      <vt:lpstr>Montserrat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Kasongo_T_SBTY7003_component2</dc:title>
  <cp:lastModifiedBy>Anifa Siraju</cp:lastModifiedBy>
  <cp:revision>4</cp:revision>
  <dcterms:created xsi:type="dcterms:W3CDTF">2006-08-16T00:00:00Z</dcterms:created>
  <dcterms:modified xsi:type="dcterms:W3CDTF">2020-04-06T12:29:45Z</dcterms:modified>
  <dc:identifier>DAD4g1uAIY0</dc:identifier>
</cp:coreProperties>
</file>