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s/slide29.xml" ContentType="application/vnd.openxmlformats-officedocument.presentationml.slide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s/slide27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31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3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s/slide28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slides/slide26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8" r:id="rId2"/>
    <p:sldId id="259" r:id="rId3"/>
    <p:sldId id="260" r:id="rId4"/>
    <p:sldId id="261" r:id="rId5"/>
    <p:sldId id="292" r:id="rId6"/>
    <p:sldId id="293" r:id="rId7"/>
    <p:sldId id="294" r:id="rId8"/>
    <p:sldId id="302" r:id="rId9"/>
    <p:sldId id="295" r:id="rId10"/>
    <p:sldId id="296" r:id="rId11"/>
    <p:sldId id="297" r:id="rId12"/>
    <p:sldId id="298" r:id="rId13"/>
    <p:sldId id="299" r:id="rId14"/>
    <p:sldId id="300" r:id="rId15"/>
    <p:sldId id="301" r:id="rId16"/>
    <p:sldId id="305" r:id="rId17"/>
    <p:sldId id="310" r:id="rId18"/>
    <p:sldId id="311" r:id="rId19"/>
    <p:sldId id="312" r:id="rId20"/>
    <p:sldId id="313" r:id="rId21"/>
    <p:sldId id="317" r:id="rId22"/>
    <p:sldId id="314" r:id="rId23"/>
    <p:sldId id="315" r:id="rId24"/>
    <p:sldId id="316" r:id="rId25"/>
    <p:sldId id="318" r:id="rId26"/>
    <p:sldId id="322" r:id="rId27"/>
    <p:sldId id="323" r:id="rId28"/>
    <p:sldId id="324" r:id="rId29"/>
    <p:sldId id="325" r:id="rId30"/>
    <p:sldId id="326" r:id="rId31"/>
    <p:sldId id="327" r:id="rId32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6" d="100"/>
          <a:sy n="86" d="100"/>
        </p:scale>
        <p:origin x="-1494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4400" y="2516624"/>
            <a:ext cx="7315200" cy="2595025"/>
          </a:xfrm>
        </p:spPr>
        <p:txBody>
          <a:bodyPr>
            <a:normAutofit/>
          </a:bodyPr>
          <a:lstStyle>
            <a:lvl1pPr>
              <a:defRPr sz="48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914400" y="5166530"/>
            <a:ext cx="7315200" cy="1144632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99E222-6358-4B9C-83F2-DFBAED252524}" type="datetimeFigureOut">
              <a:rPr lang="en-GB" smtClean="0"/>
              <a:pPr/>
              <a:t>16/10/2014</a:t>
            </a:fld>
            <a:endParaRPr lang="en-GB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401A1B2E-2394-41F3-ACD9-E99506FEABF9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99E222-6358-4B9C-83F2-DFBAED252524}" type="datetimeFigureOut">
              <a:rPr lang="en-GB" smtClean="0"/>
              <a:pPr/>
              <a:t>16/10/2014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1A1B2E-2394-41F3-ACD9-E99506FEABF9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5017572"/>
            <a:ext cx="7315200" cy="1293592"/>
          </a:xfrm>
        </p:spPr>
        <p:txBody>
          <a:bodyPr anchor="t"/>
          <a:lstStyle>
            <a:lvl1pPr algn="l">
              <a:defRPr sz="4000" b="0" cap="none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4400" y="3865097"/>
            <a:ext cx="7315200" cy="1098439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99E222-6358-4B9C-83F2-DFBAED252524}" type="datetimeFigureOut">
              <a:rPr lang="en-GB" smtClean="0"/>
              <a:pPr/>
              <a:t>16/10/2014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1A1B2E-2394-41F3-ACD9-E99506FEABF9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99E222-6358-4B9C-83F2-DFBAED252524}" type="datetimeFigureOut">
              <a:rPr lang="en-GB" smtClean="0"/>
              <a:pPr/>
              <a:t>16/10/2014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1A1B2E-2394-41F3-ACD9-E99506FEABF9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9" name="Title 8"/>
          <p:cNvSpPr>
            <a:spLocks noGrp="1"/>
          </p:cNvSpPr>
          <p:nvPr>
            <p:ph type="title"/>
          </p:nvPr>
        </p:nvSpPr>
        <p:spPr>
          <a:xfrm>
            <a:off x="914400" y="1544715"/>
            <a:ext cx="7315200" cy="1154097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3"/>
          </p:nvPr>
        </p:nvSpPr>
        <p:spPr>
          <a:xfrm>
            <a:off x="914400" y="2743200"/>
            <a:ext cx="3566160" cy="359359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81728" y="2743200"/>
            <a:ext cx="3566160" cy="3595687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16348" y="2743200"/>
            <a:ext cx="3364992" cy="621792"/>
          </a:xfrm>
        </p:spPr>
        <p:txBody>
          <a:bodyPr anchor="b">
            <a:noAutofit/>
          </a:bodyPr>
          <a:lstStyle>
            <a:lvl1pPr marL="0" indent="0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885144" y="2743200"/>
            <a:ext cx="3362062" cy="621792"/>
          </a:xfrm>
        </p:spPr>
        <p:txBody>
          <a:bodyPr anchor="b">
            <a:noAutofit/>
          </a:bodyPr>
          <a:lstStyle>
            <a:lvl1pPr marL="0" indent="0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99E222-6358-4B9C-83F2-DFBAED252524}" type="datetimeFigureOut">
              <a:rPr lang="en-GB" smtClean="0"/>
              <a:pPr/>
              <a:t>16/10/2014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1A1B2E-2394-41F3-ACD9-E99506FEABF9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914400" y="1544715"/>
            <a:ext cx="7315200" cy="1154097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914400" y="3383280"/>
            <a:ext cx="3566160" cy="295351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81727" y="3383280"/>
            <a:ext cx="3566160" cy="295351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99E222-6358-4B9C-83F2-DFBAED252524}" type="datetimeFigureOut">
              <a:rPr lang="en-GB" smtClean="0"/>
              <a:pPr/>
              <a:t>16/10/2014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1A1B2E-2394-41F3-ACD9-E99506FEABF9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99E222-6358-4B9C-83F2-DFBAED252524}" type="datetimeFigureOut">
              <a:rPr lang="en-GB" smtClean="0"/>
              <a:pPr/>
              <a:t>16/10/2014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1A1B2E-2394-41F3-ACD9-E99506FEABF9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1825362"/>
            <a:ext cx="2950936" cy="2173015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021752" y="1826709"/>
            <a:ext cx="4207848" cy="4476614"/>
          </a:xfrm>
        </p:spPr>
        <p:txBody>
          <a:bodyPr anchor="ctr"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4061095"/>
            <a:ext cx="2950936" cy="2245387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99E222-6358-4B9C-83F2-DFBAED252524}" type="datetimeFigureOut">
              <a:rPr lang="en-GB" smtClean="0"/>
              <a:pPr/>
              <a:t>16/10/2014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1A1B2E-2394-41F3-ACD9-E99506FEABF9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1828800"/>
            <a:ext cx="2953512" cy="2176272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191000" y="2286000"/>
            <a:ext cx="4038600" cy="3352800"/>
          </a:xfrm>
          <a:solidFill>
            <a:schemeClr val="accent2"/>
          </a:solidFill>
          <a:ln w="12700">
            <a:noFill/>
          </a:ln>
          <a:effectLst>
            <a:reflection blurRad="12700" stA="30000" endPos="30000" dist="31750" dir="5400000" sy="-100000" algn="bl" rotWithShape="0"/>
          </a:effectLst>
          <a:scene3d>
            <a:camera prst="perspectiveRight" fov="2700000">
              <a:rot lat="240000" lon="900000" rev="0"/>
            </a:camera>
            <a:lightRig rig="threePt" dir="t">
              <a:rot lat="0" lon="0" rev="2700000"/>
            </a:lightRig>
          </a:scene3d>
          <a:sp3d/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4059936"/>
            <a:ext cx="2953512" cy="2249424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99E222-6358-4B9C-83F2-DFBAED252524}" type="datetimeFigureOut">
              <a:rPr lang="en-GB" smtClean="0"/>
              <a:pPr/>
              <a:t>16/10/2014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1A1B2E-2394-41F3-ACD9-E99506FEABF9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99E222-6358-4B9C-83F2-DFBAED252524}" type="datetimeFigureOut">
              <a:rPr lang="en-GB" smtClean="0"/>
              <a:pPr/>
              <a:t>16/10/2014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1A1B2E-2394-41F3-ACD9-E99506FEABF9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248400" y="1826709"/>
            <a:ext cx="1492499" cy="4484454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54524" y="1826709"/>
            <a:ext cx="5241476" cy="4484454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99E222-6358-4B9C-83F2-DFBAED252524}" type="datetimeFigureOut">
              <a:rPr lang="en-GB" smtClean="0"/>
              <a:pPr/>
              <a:t>16/10/2014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1A1B2E-2394-41F3-ACD9-E99506FEABF9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8435268" y="573807"/>
            <a:ext cx="86236" cy="572316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/>
          <p:cNvSpPr/>
          <p:nvPr/>
        </p:nvSpPr>
        <p:spPr>
          <a:xfrm>
            <a:off x="8569419" y="573807"/>
            <a:ext cx="576072" cy="572316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914400" y="1544715"/>
            <a:ext cx="7315200" cy="115409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4400" y="2769833"/>
            <a:ext cx="7315200" cy="353952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007690" y="548797"/>
            <a:ext cx="1189132" cy="29791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alpha val="50000"/>
                  </a:schemeClr>
                </a:solidFill>
              </a:defRPr>
            </a:lvl1pPr>
          </a:lstStyle>
          <a:p>
            <a:fld id="{9C99E222-6358-4B9C-83F2-DFBAED252524}" type="datetimeFigureOut">
              <a:rPr lang="en-GB" smtClean="0"/>
              <a:pPr/>
              <a:t>16/10/2014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314415" y="548797"/>
            <a:ext cx="941203" cy="30175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/>
                </a:solidFill>
              </a:defRPr>
            </a:lvl1pPr>
          </a:lstStyle>
          <a:p>
            <a:fld id="{401A1B2E-2394-41F3-ACD9-E99506FEABF9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008688" y="855956"/>
            <a:ext cx="2246489" cy="301227"/>
          </a:xfrm>
          <a:prstGeom prst="rect">
            <a:avLst/>
          </a:prstGeom>
        </p:spPr>
        <p:txBody>
          <a:bodyPr vert="horz" lIns="91440" tIns="0" rIns="91440" bIns="45720" rtlCol="0" anchor="t"/>
          <a:lstStyle>
            <a:lvl1pPr algn="l">
              <a:defRPr sz="1000">
                <a:solidFill>
                  <a:schemeClr val="tx1"/>
                </a:solidFill>
              </a:defRPr>
            </a:lvl1pPr>
          </a:lstStyle>
          <a:p>
            <a:endParaRPr lang="en-GB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00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buClr>
          <a:schemeClr val="tx2"/>
        </a:buClr>
        <a:buFont typeface="Wingdings" charset="2"/>
        <a:buChar char="§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02920" indent="-182880" algn="l" defTabSz="914400" rtl="0" eaLnBrk="1" latinLnBrk="0" hangingPunct="1">
        <a:spcBef>
          <a:spcPct val="20000"/>
        </a:spcBef>
        <a:buClr>
          <a:schemeClr val="tx2"/>
        </a:buClr>
        <a:buFont typeface="Wingdings" charset="2"/>
        <a:buChar char="§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indent="-182880" algn="l" defTabSz="914400" rtl="0" eaLnBrk="1" latinLnBrk="0" hangingPunct="1">
        <a:spcBef>
          <a:spcPct val="20000"/>
        </a:spcBef>
        <a:buClr>
          <a:schemeClr val="tx2"/>
        </a:buClr>
        <a:buFont typeface="Wingdings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914400" indent="-182880" algn="l" defTabSz="914400" rtl="0" eaLnBrk="1" latinLnBrk="0" hangingPunct="1">
        <a:spcBef>
          <a:spcPct val="20000"/>
        </a:spcBef>
        <a:buClr>
          <a:schemeClr val="tx2"/>
        </a:buClr>
        <a:buFont typeface="Wingdings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143000" indent="-182880" algn="l" defTabSz="914400" rtl="0" eaLnBrk="1" latinLnBrk="0" hangingPunct="1">
        <a:spcBef>
          <a:spcPct val="20000"/>
        </a:spcBef>
        <a:buClr>
          <a:schemeClr val="tx2"/>
        </a:buClr>
        <a:buFont typeface="Wingdings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371600" indent="-182880" algn="l" defTabSz="914400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1600200" indent="-182880" algn="l" defTabSz="914400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1828800" indent="-182880" algn="l" defTabSz="914400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057400" indent="-182880" algn="l" defTabSz="914400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hyperlink" Target="http://www.britarch.ac.uk/grants" TargetMode="External"/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hyperlink" Target="http://www.trinitysaintdavid.ac.uk/en/postgraduate/howtoapply/applicationforms/" TargetMode="External"/><Relationship Id="rId1" Type="http://schemas.openxmlformats.org/officeDocument/2006/relationships/slideLayout" Target="../slideLayouts/slideLayout4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4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4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4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wmf"/><Relationship Id="rId1" Type="http://schemas.openxmlformats.org/officeDocument/2006/relationships/slideLayout" Target="../slideLayouts/slideLayout4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wmf"/><Relationship Id="rId1" Type="http://schemas.openxmlformats.org/officeDocument/2006/relationships/slideLayout" Target="../slideLayouts/slideLayout4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4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wmf"/><Relationship Id="rId1" Type="http://schemas.openxmlformats.org/officeDocument/2006/relationships/slideLayout" Target="../slideLayouts/slideLayout4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wmf"/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C:\Users\sw003.CAMPUS\AppData\Local\Microsoft\Windows\Temporary Internet Files\Content.IE5\IJKH65VT\MC910216387[1].png"/>
          <p:cNvPicPr>
            <a:picLocks noChangeAspect="1" noChangeArrowheads="1"/>
          </p:cNvPicPr>
          <p:nvPr/>
        </p:nvPicPr>
        <p:blipFill>
          <a:blip r:embed="rId2" cstate="email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8024" y="2996952"/>
            <a:ext cx="4572000" cy="398303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050" name="Rectangle 2"/>
          <p:cNvSpPr>
            <a:spLocks noGrp="1" noChangeArrowheads="1"/>
          </p:cNvSpPr>
          <p:nvPr>
            <p:ph type="ctrTitle"/>
          </p:nvPr>
        </p:nvSpPr>
        <p:spPr>
          <a:xfrm>
            <a:off x="179512" y="475233"/>
            <a:ext cx="8280276" cy="2809751"/>
          </a:xfrm>
        </p:spPr>
        <p:txBody>
          <a:bodyPr/>
          <a:lstStyle/>
          <a:p>
            <a:r>
              <a:rPr lang="en-GB" sz="6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RESEARCH METHODS</a:t>
            </a:r>
          </a:p>
        </p:txBody>
      </p:sp>
      <p:sp>
        <p:nvSpPr>
          <p:cNvPr id="2051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1259632" y="3645024"/>
            <a:ext cx="6400800" cy="695325"/>
          </a:xfrm>
        </p:spPr>
        <p:txBody>
          <a:bodyPr>
            <a:normAutofit lnSpcReduction="10000"/>
          </a:bodyPr>
          <a:lstStyle/>
          <a:p>
            <a:r>
              <a:rPr lang="en-GB" sz="4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Research Design</a:t>
            </a:r>
          </a:p>
        </p:txBody>
      </p:sp>
    </p:spTree>
    <p:extLst>
      <p:ext uri="{BB962C8B-B14F-4D97-AF65-F5344CB8AC3E}">
        <p14:creationId xmlns="" xmlns:p14="http://schemas.microsoft.com/office/powerpoint/2010/main" val="36876053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2"/>
          <p:cNvSpPr>
            <a:spLocks noGrp="1" noChangeArrowheads="1"/>
          </p:cNvSpPr>
          <p:nvPr>
            <p:ph type="title"/>
          </p:nvPr>
        </p:nvSpPr>
        <p:spPr>
          <a:xfrm>
            <a:off x="685800" y="332656"/>
            <a:ext cx="7772400" cy="1143000"/>
          </a:xfrm>
        </p:spPr>
        <p:txBody>
          <a:bodyPr>
            <a:normAutofit/>
          </a:bodyPr>
          <a:lstStyle/>
          <a:p>
            <a:r>
              <a:rPr lang="en-GB" b="1" dirty="0"/>
              <a:t>Research Design</a:t>
            </a:r>
          </a:p>
        </p:txBody>
      </p:sp>
      <p:sp>
        <p:nvSpPr>
          <p:cNvPr id="1945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85800" y="1704256"/>
            <a:ext cx="7772400" cy="4114800"/>
          </a:xfrm>
        </p:spPr>
        <p:txBody>
          <a:bodyPr>
            <a:normAutofit/>
          </a:bodyPr>
          <a:lstStyle/>
          <a:p>
            <a:r>
              <a:rPr lang="en-GB" sz="2400" dirty="0"/>
              <a:t>How to write a </a:t>
            </a:r>
            <a:r>
              <a:rPr lang="en-GB" sz="2400" dirty="0">
                <a:solidFill>
                  <a:schemeClr val="tx2"/>
                </a:solidFill>
                <a:ea typeface="+mj-ea"/>
                <a:cs typeface="+mj-cs"/>
              </a:rPr>
              <a:t>good / successful </a:t>
            </a:r>
            <a:r>
              <a:rPr lang="en-GB" sz="2400" dirty="0"/>
              <a:t>research proposal</a:t>
            </a:r>
          </a:p>
          <a:p>
            <a:r>
              <a:rPr lang="en-GB" sz="2400" dirty="0"/>
              <a:t>“one of the most difficult and demanding tasks confronting any research student”</a:t>
            </a:r>
          </a:p>
          <a:p>
            <a:r>
              <a:rPr lang="en-GB" sz="2400" dirty="0"/>
              <a:t>A rite of passage…</a:t>
            </a:r>
          </a:p>
          <a:p>
            <a:r>
              <a:rPr lang="en-GB" sz="2400" dirty="0"/>
              <a:t>“…a Darwinian learning-by-doing ordeal for which there is presumed to be no body of preparatory knowledge that can be passed on in advance; those that succeed return, and those that don't are never seen again…”</a:t>
            </a:r>
          </a:p>
        </p:txBody>
      </p:sp>
    </p:spTree>
    <p:extLst>
      <p:ext uri="{BB962C8B-B14F-4D97-AF65-F5344CB8AC3E}">
        <p14:creationId xmlns="" xmlns:p14="http://schemas.microsoft.com/office/powerpoint/2010/main" val="5823473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945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1945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1945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1945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459" grpId="0" uiExpand="1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Rectangle 2"/>
          <p:cNvSpPr>
            <a:spLocks noGrp="1" noChangeArrowheads="1"/>
          </p:cNvSpPr>
          <p:nvPr>
            <p:ph type="title"/>
          </p:nvPr>
        </p:nvSpPr>
        <p:spPr>
          <a:xfrm>
            <a:off x="323850" y="274638"/>
            <a:ext cx="8362950" cy="1425575"/>
          </a:xfrm>
        </p:spPr>
        <p:txBody>
          <a:bodyPr>
            <a:normAutofit/>
          </a:bodyPr>
          <a:lstStyle/>
          <a:p>
            <a:r>
              <a:rPr lang="en-GB" b="1" dirty="0"/>
              <a:t>Framing </a:t>
            </a:r>
            <a:r>
              <a:rPr lang="en-GB" b="1" dirty="0" smtClean="0"/>
              <a:t>your Research </a:t>
            </a:r>
            <a:r>
              <a:rPr lang="en-GB" b="1" dirty="0"/>
              <a:t>Design</a:t>
            </a:r>
          </a:p>
        </p:txBody>
      </p:sp>
      <p:sp>
        <p:nvSpPr>
          <p:cNvPr id="4096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67544" y="2060848"/>
            <a:ext cx="8229600" cy="4105275"/>
          </a:xfrm>
        </p:spPr>
        <p:txBody>
          <a:bodyPr/>
          <a:lstStyle/>
          <a:p>
            <a:pPr>
              <a:lnSpc>
                <a:spcPct val="90000"/>
              </a:lnSpc>
            </a:pPr>
            <a:r>
              <a:rPr lang="en-US" sz="2800" dirty="0"/>
              <a:t>The basis of any good research topic is </a:t>
            </a:r>
            <a:r>
              <a:rPr lang="en-US" sz="2800" dirty="0">
                <a:solidFill>
                  <a:schemeClr val="tx2"/>
                </a:solidFill>
                <a:ea typeface="+mj-ea"/>
                <a:cs typeface="+mj-cs"/>
              </a:rPr>
              <a:t>a sound, well thought out research question,</a:t>
            </a:r>
            <a:r>
              <a:rPr lang="en-US" sz="2800" dirty="0"/>
              <a:t> which aims to test current models or theories using new data</a:t>
            </a:r>
          </a:p>
          <a:p>
            <a:pPr>
              <a:lnSpc>
                <a:spcPct val="90000"/>
              </a:lnSpc>
            </a:pPr>
            <a:r>
              <a:rPr lang="en-GB" sz="2800" dirty="0"/>
              <a:t>Research design: a coherent framework within which the researcher aims to provide conclusive answers to their research question(s</a:t>
            </a:r>
            <a:r>
              <a:rPr lang="en-GB" sz="2800" dirty="0" smtClean="0"/>
              <a:t>)</a:t>
            </a:r>
            <a:endParaRPr lang="en-GB" sz="2800" dirty="0"/>
          </a:p>
          <a:p>
            <a:pPr>
              <a:lnSpc>
                <a:spcPct val="90000"/>
              </a:lnSpc>
            </a:pPr>
            <a:r>
              <a:rPr lang="en-GB" sz="2800" dirty="0"/>
              <a:t>You need to have very clear objectives</a:t>
            </a:r>
          </a:p>
        </p:txBody>
      </p:sp>
    </p:spTree>
    <p:extLst>
      <p:ext uri="{BB962C8B-B14F-4D97-AF65-F5344CB8AC3E}">
        <p14:creationId xmlns="" xmlns:p14="http://schemas.microsoft.com/office/powerpoint/2010/main" val="16515740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6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4096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6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4096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6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4096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096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6" name="Rectangle 2"/>
          <p:cNvSpPr>
            <a:spLocks noGrp="1" noChangeArrowheads="1"/>
          </p:cNvSpPr>
          <p:nvPr>
            <p:ph type="title"/>
          </p:nvPr>
        </p:nvSpPr>
        <p:spPr>
          <a:xfrm>
            <a:off x="395288" y="274638"/>
            <a:ext cx="8291512" cy="1425575"/>
          </a:xfrm>
        </p:spPr>
        <p:txBody>
          <a:bodyPr>
            <a:normAutofit/>
          </a:bodyPr>
          <a:lstStyle/>
          <a:p>
            <a:r>
              <a:rPr lang="en-GB" b="1" dirty="0"/>
              <a:t>Framing </a:t>
            </a:r>
            <a:r>
              <a:rPr lang="en-GB" b="1" dirty="0" smtClean="0"/>
              <a:t>your Research </a:t>
            </a:r>
            <a:r>
              <a:rPr lang="en-GB" b="1" dirty="0"/>
              <a:t>Design</a:t>
            </a:r>
          </a:p>
        </p:txBody>
      </p:sp>
      <p:sp>
        <p:nvSpPr>
          <p:cNvPr id="4198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395288" y="2133600"/>
            <a:ext cx="8229600" cy="3816350"/>
          </a:xfrm>
        </p:spPr>
        <p:txBody>
          <a:bodyPr/>
          <a:lstStyle/>
          <a:p>
            <a:pPr>
              <a:lnSpc>
                <a:spcPct val="90000"/>
              </a:lnSpc>
            </a:pPr>
            <a:r>
              <a:rPr lang="en-GB" sz="2800" dirty="0"/>
              <a:t>The form of the research design depends upon the nature of the proposed research:</a:t>
            </a:r>
          </a:p>
          <a:p>
            <a:pPr lvl="1">
              <a:lnSpc>
                <a:spcPct val="90000"/>
              </a:lnSpc>
            </a:pPr>
            <a:r>
              <a:rPr lang="en-GB" sz="2400" dirty="0">
                <a:solidFill>
                  <a:schemeClr val="tx2"/>
                </a:solidFill>
              </a:rPr>
              <a:t>EXPLORATORY:</a:t>
            </a:r>
            <a:r>
              <a:rPr lang="en-GB" sz="2400" dirty="0"/>
              <a:t> aiming to learn more about a particular theme/area &amp; to provide the research community with a more comprehensive data set</a:t>
            </a:r>
          </a:p>
          <a:p>
            <a:pPr lvl="1">
              <a:lnSpc>
                <a:spcPct val="90000"/>
              </a:lnSpc>
            </a:pPr>
            <a:r>
              <a:rPr lang="en-GB" sz="2400" dirty="0" smtClean="0">
                <a:solidFill>
                  <a:schemeClr val="tx2"/>
                </a:solidFill>
              </a:rPr>
              <a:t>DESCRIPTIVE</a:t>
            </a:r>
            <a:r>
              <a:rPr lang="en-GB" sz="2400" dirty="0">
                <a:solidFill>
                  <a:schemeClr val="tx2"/>
                </a:solidFill>
              </a:rPr>
              <a:t>:</a:t>
            </a:r>
            <a:r>
              <a:rPr lang="en-GB" sz="2400" dirty="0"/>
              <a:t> describing (or defining) a set of variables &amp; their relationships</a:t>
            </a:r>
          </a:p>
          <a:p>
            <a:pPr lvl="1">
              <a:lnSpc>
                <a:spcPct val="90000"/>
              </a:lnSpc>
            </a:pPr>
            <a:r>
              <a:rPr lang="en-GB" sz="2400" dirty="0" smtClean="0">
                <a:solidFill>
                  <a:schemeClr val="tx2"/>
                </a:solidFill>
              </a:rPr>
              <a:t>EXPLANATORY</a:t>
            </a:r>
            <a:r>
              <a:rPr lang="en-GB" sz="2400" dirty="0">
                <a:solidFill>
                  <a:schemeClr val="tx2"/>
                </a:solidFill>
              </a:rPr>
              <a:t>:</a:t>
            </a:r>
            <a:r>
              <a:rPr lang="en-GB" sz="2400" dirty="0"/>
              <a:t> testing an existing model or theory with new data</a:t>
            </a:r>
          </a:p>
        </p:txBody>
      </p:sp>
    </p:spTree>
    <p:extLst>
      <p:ext uri="{BB962C8B-B14F-4D97-AF65-F5344CB8AC3E}">
        <p14:creationId xmlns="" xmlns:p14="http://schemas.microsoft.com/office/powerpoint/2010/main" val="629235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98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4198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98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4198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98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4198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6000"/>
                            </p:stCondLst>
                            <p:childTnLst>
                              <p:par>
                                <p:cTn id="1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98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4198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1987" grpId="0" uiExpand="1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188640"/>
            <a:ext cx="7315200" cy="1154097"/>
          </a:xfrm>
        </p:spPr>
        <p:txBody>
          <a:bodyPr/>
          <a:lstStyle/>
          <a:p>
            <a:r>
              <a:rPr lang="en-GB" b="1" dirty="0"/>
              <a:t>Exploratory Research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>
          <a:xfrm>
            <a:off x="323528" y="1556792"/>
            <a:ext cx="4680520" cy="5112568"/>
          </a:xfrm>
        </p:spPr>
        <p:txBody>
          <a:bodyPr>
            <a:normAutofit/>
          </a:bodyPr>
          <a:lstStyle/>
          <a:p>
            <a:r>
              <a:rPr lang="en-GB" sz="2400" dirty="0">
                <a:effectLst>
                  <a:outerShdw blurRad="38100" dist="38100" dir="2700000" algn="tl">
                    <a:srgbClr val="000000"/>
                  </a:outerShdw>
                </a:effectLst>
              </a:rPr>
              <a:t>Aims to uncover initial information, to set the parameters of a potential </a:t>
            </a:r>
            <a:r>
              <a:rPr lang="en-GB" sz="2400" dirty="0" smtClean="0">
                <a:effectLst>
                  <a:outerShdw blurRad="38100" dist="38100" dir="2700000" algn="tl">
                    <a:srgbClr val="000000"/>
                  </a:outerShdw>
                </a:effectLst>
              </a:rPr>
              <a:t>research question</a:t>
            </a:r>
          </a:p>
          <a:p>
            <a:r>
              <a:rPr lang="en-GB" sz="2400" dirty="0" smtClean="0">
                <a:effectLst>
                  <a:outerShdw blurRad="38100" dist="38100" dir="2700000" algn="tl">
                    <a:srgbClr val="000000"/>
                  </a:outerShdw>
                </a:effectLst>
              </a:rPr>
              <a:t>Is it important </a:t>
            </a:r>
            <a:r>
              <a:rPr lang="en-GB" sz="2400" dirty="0">
                <a:effectLst>
                  <a:outerShdw blurRad="38100" dist="38100" dir="2700000" algn="tl">
                    <a:srgbClr val="000000"/>
                  </a:outerShdw>
                </a:effectLst>
              </a:rPr>
              <a:t>to test </a:t>
            </a:r>
            <a:r>
              <a:rPr lang="en-GB" sz="2400" dirty="0" smtClean="0">
                <a:effectLst>
                  <a:outerShdw blurRad="38100" dist="38100" dir="2700000" algn="tl">
                    <a:srgbClr val="000000"/>
                  </a:outerShdw>
                </a:effectLst>
              </a:rPr>
              <a:t>a </a:t>
            </a:r>
            <a:r>
              <a:rPr lang="en-GB" sz="2400" dirty="0">
                <a:effectLst>
                  <a:outerShdw blurRad="38100" dist="38100" dir="2700000" algn="tl">
                    <a:srgbClr val="000000"/>
                  </a:outerShdw>
                </a:effectLst>
              </a:rPr>
              <a:t>particular model or </a:t>
            </a:r>
            <a:r>
              <a:rPr lang="en-GB" sz="2400" dirty="0" smtClean="0">
                <a:effectLst>
                  <a:outerShdw blurRad="38100" dist="38100" dir="2700000" algn="tl">
                    <a:srgbClr val="000000"/>
                  </a:outerShdw>
                </a:effectLst>
              </a:rPr>
              <a:t>theory?</a:t>
            </a:r>
          </a:p>
          <a:p>
            <a:r>
              <a:rPr lang="en-GB" sz="2400" dirty="0" smtClean="0">
                <a:effectLst>
                  <a:outerShdw blurRad="38100" dist="38100" dir="2700000" algn="tl">
                    <a:srgbClr val="000000"/>
                  </a:outerShdw>
                </a:effectLst>
              </a:rPr>
              <a:t>Have </a:t>
            </a:r>
            <a:r>
              <a:rPr lang="en-GB" sz="2400" dirty="0">
                <a:effectLst>
                  <a:outerShdw blurRad="38100" dist="38100" dir="2700000" algn="tl">
                    <a:srgbClr val="000000"/>
                  </a:outerShdw>
                </a:effectLst>
              </a:rPr>
              <a:t>you </a:t>
            </a:r>
            <a:r>
              <a:rPr lang="en-GB" sz="2400" dirty="0" smtClean="0">
                <a:effectLst>
                  <a:outerShdw blurRad="38100" dist="38100" dir="2700000" algn="tl">
                    <a:srgbClr val="000000"/>
                  </a:outerShdw>
                </a:effectLst>
              </a:rPr>
              <a:t>got sufficient </a:t>
            </a:r>
            <a:r>
              <a:rPr lang="en-GB" sz="2400" dirty="0">
                <a:effectLst>
                  <a:outerShdw blurRad="38100" dist="38100" dir="2700000" algn="tl">
                    <a:srgbClr val="000000"/>
                  </a:outerShdw>
                </a:effectLst>
              </a:rPr>
              <a:t>information to conduct this research </a:t>
            </a:r>
            <a:r>
              <a:rPr lang="en-GB" sz="2400" dirty="0" smtClean="0">
                <a:effectLst>
                  <a:outerShdw blurRad="38100" dist="38100" dir="2700000" algn="tl">
                    <a:srgbClr val="000000"/>
                  </a:outerShdw>
                </a:effectLst>
              </a:rPr>
              <a:t>&amp; write </a:t>
            </a:r>
            <a:r>
              <a:rPr lang="en-GB" sz="2400" dirty="0">
                <a:effectLst>
                  <a:outerShdw blurRad="38100" dist="38100" dir="2700000" algn="tl">
                    <a:srgbClr val="000000"/>
                  </a:outerShdw>
                </a:effectLst>
              </a:rPr>
              <a:t>a clear &amp; coherent research </a:t>
            </a:r>
            <a:r>
              <a:rPr lang="en-GB" sz="2400" dirty="0" smtClean="0">
                <a:effectLst>
                  <a:outerShdw blurRad="38100" dist="38100" dir="2700000" algn="tl">
                    <a:srgbClr val="000000"/>
                  </a:outerShdw>
                </a:effectLst>
              </a:rPr>
              <a:t>question?</a:t>
            </a:r>
          </a:p>
          <a:p>
            <a:pPr lvl="1"/>
            <a:r>
              <a:rPr lang="en-GB" sz="2000" dirty="0">
                <a:effectLst>
                  <a:outerShdw blurRad="38100" dist="38100" dir="2700000" algn="tl">
                    <a:srgbClr val="000000"/>
                  </a:outerShdw>
                </a:effectLst>
              </a:rPr>
              <a:t>Collecting valuable information for designing larger </a:t>
            </a:r>
            <a:r>
              <a:rPr lang="en-GB" sz="2000" dirty="0" smtClean="0">
                <a:effectLst>
                  <a:outerShdw blurRad="38100" dist="38100" dir="2700000" algn="tl">
                    <a:srgbClr val="000000"/>
                  </a:outerShdw>
                </a:effectLst>
              </a:rPr>
              <a:t>scale research</a:t>
            </a:r>
          </a:p>
          <a:p>
            <a:endParaRPr lang="en-GB" dirty="0"/>
          </a:p>
        </p:txBody>
      </p:sp>
      <p:pic>
        <p:nvPicPr>
          <p:cNvPr id="5" name="Content Placeholder 5" descr="field walk1"/>
          <p:cNvPicPr>
            <a:picLocks noGrp="1" noChangeAspect="1" noChangeArrowheads="1"/>
          </p:cNvPicPr>
          <p:nvPr>
            <p:ph sz="quarter" idx="14"/>
          </p:nvPr>
        </p:nvPicPr>
        <p:blipFill>
          <a:blip r:embed="rId2" cstate="email">
            <a:lum bright="-4000" contrast="-4000"/>
          </a:blip>
          <a:srcRect/>
          <a:stretch>
            <a:fillRect/>
          </a:stretch>
        </p:blipFill>
        <p:spPr bwMode="auto">
          <a:xfrm>
            <a:off x="4932040" y="2276872"/>
            <a:ext cx="3745897" cy="2808312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="" xmlns:p14="http://schemas.microsoft.com/office/powerpoint/2010/main" val="31202055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500"/>
                            </p:stCondLst>
                            <p:childTnLst>
                              <p:par>
                                <p:cTn id="1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99592" y="404664"/>
            <a:ext cx="7315200" cy="1154097"/>
          </a:xfrm>
        </p:spPr>
        <p:txBody>
          <a:bodyPr/>
          <a:lstStyle/>
          <a:p>
            <a:r>
              <a:rPr lang="en-GB" b="1" dirty="0" smtClean="0"/>
              <a:t>Descriptive Research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>
          <a:xfrm>
            <a:off x="323528" y="1772816"/>
            <a:ext cx="4320480" cy="4896544"/>
          </a:xfrm>
        </p:spPr>
        <p:txBody>
          <a:bodyPr/>
          <a:lstStyle/>
          <a:p>
            <a:r>
              <a:rPr lang="en-GB" sz="2400" dirty="0">
                <a:effectLst>
                  <a:outerShdw blurRad="38100" dist="38100" dir="2700000" algn="tl">
                    <a:srgbClr val="000000"/>
                  </a:outerShdw>
                </a:effectLst>
              </a:rPr>
              <a:t>The objective is </a:t>
            </a:r>
            <a:r>
              <a:rPr lang="en-GB" sz="2400" dirty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to define an area of material</a:t>
            </a:r>
          </a:p>
          <a:p>
            <a:r>
              <a:rPr lang="en-GB" sz="2400" dirty="0">
                <a:effectLst>
                  <a:outerShdw blurRad="38100" dist="38100" dir="2700000" algn="tl">
                    <a:srgbClr val="000000"/>
                  </a:outerShdw>
                </a:effectLst>
              </a:rPr>
              <a:t>Tends to be more specific &amp; </a:t>
            </a:r>
            <a:r>
              <a:rPr lang="en-GB" sz="2400" dirty="0" smtClean="0">
                <a:effectLst>
                  <a:outerShdw blurRad="38100" dist="38100" dir="2700000" algn="tl">
                    <a:srgbClr val="000000"/>
                  </a:outerShdw>
                </a:effectLst>
              </a:rPr>
              <a:t>focused:</a:t>
            </a:r>
          </a:p>
          <a:p>
            <a:pPr lvl="1"/>
            <a:r>
              <a:rPr lang="en-GB" sz="2000" dirty="0" smtClean="0"/>
              <a:t>A </a:t>
            </a:r>
            <a:r>
              <a:rPr lang="en-GB" sz="2000" dirty="0"/>
              <a:t>well defined problem or research </a:t>
            </a:r>
            <a:r>
              <a:rPr lang="en-GB" sz="2000" dirty="0" smtClean="0"/>
              <a:t>question</a:t>
            </a:r>
          </a:p>
          <a:p>
            <a:r>
              <a:rPr lang="en-GB" sz="2400" dirty="0">
                <a:effectLst>
                  <a:outerShdw blurRad="38100" dist="38100" dir="2700000" algn="tl">
                    <a:srgbClr val="000000"/>
                  </a:outerShdw>
                </a:effectLst>
              </a:rPr>
              <a:t>Clearly defined methodology for collecting &amp; analysing data</a:t>
            </a:r>
          </a:p>
          <a:p>
            <a:pPr marL="45720" indent="0">
              <a:buNone/>
            </a:pPr>
            <a:endParaRPr lang="en-GB" dirty="0"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pPr lvl="1"/>
            <a:endParaRPr lang="en-GB" dirty="0">
              <a:effectLst>
                <a:outerShdw blurRad="38100" dist="38100" dir="2700000" algn="tl">
                  <a:srgbClr val="000000"/>
                </a:outerShdw>
              </a:effectLst>
            </a:endParaRPr>
          </a:p>
        </p:txBody>
      </p:sp>
      <p:pic>
        <p:nvPicPr>
          <p:cNvPr id="5" name="Picture 5" descr="chalc house"/>
          <p:cNvPicPr>
            <a:picLocks noGrp="1" noChangeAspect="1" noChangeArrowheads="1"/>
          </p:cNvPicPr>
          <p:nvPr>
            <p:ph sz="quarter" idx="14"/>
          </p:nvPr>
        </p:nvPicPr>
        <p:blipFill>
          <a:blip r:embed="rId2" cstate="email"/>
          <a:srcRect/>
          <a:stretch>
            <a:fillRect/>
          </a:stretch>
        </p:blipFill>
        <p:spPr>
          <a:xfrm>
            <a:off x="4932040" y="2204863"/>
            <a:ext cx="3810338" cy="3889721"/>
          </a:xfrm>
          <a:noFill/>
          <a:ln/>
        </p:spPr>
      </p:pic>
    </p:spTree>
    <p:extLst>
      <p:ext uri="{BB962C8B-B14F-4D97-AF65-F5344CB8AC3E}">
        <p14:creationId xmlns="" xmlns:p14="http://schemas.microsoft.com/office/powerpoint/2010/main" val="1682060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500"/>
                            </p:stCondLst>
                            <p:childTnLst>
                              <p:par>
                                <p:cTn id="1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55576" y="332656"/>
            <a:ext cx="7315200" cy="1154097"/>
          </a:xfrm>
        </p:spPr>
        <p:txBody>
          <a:bodyPr/>
          <a:lstStyle/>
          <a:p>
            <a:r>
              <a:rPr lang="en-GB" b="1" dirty="0" smtClean="0"/>
              <a:t>Explanatory Research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>
          <a:xfrm>
            <a:off x="323528" y="1772816"/>
            <a:ext cx="4157032" cy="4419960"/>
          </a:xfrm>
        </p:spPr>
        <p:txBody>
          <a:bodyPr/>
          <a:lstStyle/>
          <a:p>
            <a:pPr>
              <a:lnSpc>
                <a:spcPct val="90000"/>
              </a:lnSpc>
            </a:pPr>
            <a:r>
              <a:rPr lang="en-GB" sz="2400" dirty="0">
                <a:effectLst>
                  <a:outerShdw blurRad="38100" dist="38100" dir="2700000" algn="tl">
                    <a:srgbClr val="000000"/>
                  </a:outerShdw>
                </a:effectLst>
              </a:rPr>
              <a:t>Aims to </a:t>
            </a:r>
            <a:r>
              <a:rPr lang="en-GB" sz="2400" dirty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examine </a:t>
            </a:r>
            <a:r>
              <a:rPr lang="en-GB" sz="2400" dirty="0">
                <a:effectLst>
                  <a:outerShdw blurRad="38100" dist="38100" dir="2700000" algn="tl">
                    <a:srgbClr val="000000"/>
                  </a:outerShdw>
                </a:effectLst>
              </a:rPr>
              <a:t>&amp; </a:t>
            </a:r>
            <a:r>
              <a:rPr lang="en-GB" sz="2400" dirty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explain </a:t>
            </a:r>
            <a:r>
              <a:rPr lang="en-GB" sz="2400" dirty="0" smtClean="0">
                <a:effectLst>
                  <a:outerShdw blurRad="38100" dist="38100" dir="2700000" algn="tl">
                    <a:srgbClr val="000000"/>
                  </a:outerShdw>
                </a:effectLst>
              </a:rPr>
              <a:t>relationships &amp; the </a:t>
            </a:r>
            <a:r>
              <a:rPr lang="en-GB" sz="2400" dirty="0">
                <a:effectLst>
                  <a:outerShdw blurRad="38100" dist="38100" dir="2700000" algn="tl">
                    <a:srgbClr val="000000"/>
                  </a:outerShdw>
                </a:effectLst>
              </a:rPr>
              <a:t>observations made in descriptive </a:t>
            </a:r>
            <a:r>
              <a:rPr lang="en-GB" sz="2400" dirty="0"/>
              <a:t>research</a:t>
            </a:r>
          </a:p>
          <a:p>
            <a:pPr>
              <a:lnSpc>
                <a:spcPct val="90000"/>
              </a:lnSpc>
            </a:pPr>
            <a:r>
              <a:rPr lang="en-GB" sz="2400" dirty="0"/>
              <a:t>Should be </a:t>
            </a:r>
            <a:r>
              <a:rPr lang="en-GB" sz="2400" dirty="0">
                <a:solidFill>
                  <a:schemeClr val="tx2"/>
                </a:solidFill>
              </a:rPr>
              <a:t>theoretically informed</a:t>
            </a:r>
          </a:p>
          <a:p>
            <a:endParaRPr lang="en-GB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quarter" idx="14"/>
          </p:nvPr>
        </p:nvPicPr>
        <p:blipFill>
          <a:blip r:embed="rId2" cstate="email">
            <a:extLst>
              <a:ext uri="{28A0092B-C50C-407E-A947-70E740481C1C}">
                <a14:useLocalDpi xmlns=""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95536" y="4221088"/>
            <a:ext cx="3668422" cy="2448272"/>
          </a:xfr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3" cstate="email">
            <a:extLst>
              <a:ext uri="{28A0092B-C50C-407E-A947-70E740481C1C}">
                <a14:useLocalDpi xmlns="" xmlns:a14="http://schemas.microsoft.com/office/drawing/2010/main"/>
              </a:ext>
            </a:extLst>
          </a:blip>
          <a:stretch>
            <a:fillRect/>
          </a:stretch>
        </p:blipFill>
        <p:spPr>
          <a:xfrm rot="16200000">
            <a:off x="5208605" y="1824380"/>
            <a:ext cx="3072425" cy="4345632"/>
          </a:xfrm>
          <a:prstGeom prst="rect">
            <a:avLst/>
          </a:prstGeom>
        </p:spPr>
      </p:pic>
      <p:cxnSp>
        <p:nvCxnSpPr>
          <p:cNvPr id="8" name="Straight Arrow Connector 7"/>
          <p:cNvCxnSpPr/>
          <p:nvPr/>
        </p:nvCxnSpPr>
        <p:spPr>
          <a:xfrm flipV="1">
            <a:off x="3995936" y="3645024"/>
            <a:ext cx="2952328" cy="576064"/>
          </a:xfrm>
          <a:prstGeom prst="straightConnector1">
            <a:avLst/>
          </a:prstGeom>
          <a:ln w="57150">
            <a:solidFill>
              <a:schemeClr val="tx2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Straight Arrow Connector 9"/>
          <p:cNvCxnSpPr/>
          <p:nvPr/>
        </p:nvCxnSpPr>
        <p:spPr>
          <a:xfrm flipV="1">
            <a:off x="3995936" y="3997196"/>
            <a:ext cx="3816424" cy="2672164"/>
          </a:xfrm>
          <a:prstGeom prst="straightConnector1">
            <a:avLst/>
          </a:prstGeom>
          <a:ln w="57150">
            <a:solidFill>
              <a:schemeClr val="tx2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="" xmlns:p14="http://schemas.microsoft.com/office/powerpoint/2010/main" val="7597154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>
          <a:xfrm>
            <a:off x="899592" y="332656"/>
            <a:ext cx="7315200" cy="1154097"/>
          </a:xfrm>
        </p:spPr>
        <p:txBody>
          <a:bodyPr/>
          <a:lstStyle/>
          <a:p>
            <a:r>
              <a:rPr lang="en-GB" b="1" dirty="0" smtClean="0"/>
              <a:t>Research Question</a:t>
            </a:r>
            <a:endParaRPr lang="en-GB" b="1" dirty="0"/>
          </a:p>
        </p:txBody>
      </p:sp>
      <p:sp>
        <p:nvSpPr>
          <p:cNvPr id="8" name="Content Placeholder 7"/>
          <p:cNvSpPr>
            <a:spLocks noGrp="1"/>
          </p:cNvSpPr>
          <p:nvPr>
            <p:ph idx="1"/>
          </p:nvPr>
        </p:nvSpPr>
        <p:spPr>
          <a:xfrm>
            <a:off x="395536" y="1916832"/>
            <a:ext cx="5385792" cy="4536544"/>
          </a:xfrm>
        </p:spPr>
        <p:txBody>
          <a:bodyPr>
            <a:normAutofit/>
          </a:bodyPr>
          <a:lstStyle/>
          <a:p>
            <a:r>
              <a:rPr lang="en-GB" sz="2400" dirty="0"/>
              <a:t>The most critical part of your research proposal</a:t>
            </a:r>
          </a:p>
          <a:p>
            <a:r>
              <a:rPr lang="en-GB" sz="2400" dirty="0"/>
              <a:t>You must excite the interest of your reviewers: </a:t>
            </a:r>
            <a:r>
              <a:rPr lang="en-GB" sz="2400" dirty="0">
                <a:solidFill>
                  <a:schemeClr val="tx2"/>
                </a:solidFill>
              </a:rPr>
              <a:t>catch the eye &amp; be memorable</a:t>
            </a:r>
          </a:p>
          <a:p>
            <a:r>
              <a:rPr lang="en-GB" sz="2400" dirty="0"/>
              <a:t>Defines the proposal</a:t>
            </a:r>
          </a:p>
          <a:p>
            <a:r>
              <a:rPr lang="en-GB" sz="2400" dirty="0"/>
              <a:t>Guides your arguments &amp; enquiry</a:t>
            </a:r>
          </a:p>
          <a:p>
            <a:r>
              <a:rPr lang="en-GB" sz="2400" dirty="0" smtClean="0"/>
              <a:t>How do you choose your topic?</a:t>
            </a:r>
          </a:p>
          <a:p>
            <a:pPr lvl="1"/>
            <a:r>
              <a:rPr lang="en-GB" sz="2200" dirty="0" smtClean="0"/>
              <a:t>What are you interested in?</a:t>
            </a:r>
          </a:p>
          <a:p>
            <a:pPr lvl="1"/>
            <a:r>
              <a:rPr lang="en-GB" sz="2200" dirty="0" smtClean="0"/>
              <a:t>Why?</a:t>
            </a:r>
            <a:endParaRPr lang="en-GB" sz="2200" dirty="0"/>
          </a:p>
        </p:txBody>
      </p:sp>
      <p:pic>
        <p:nvPicPr>
          <p:cNvPr id="5122" name="Picture 2" descr="C:\Users\sw003.CAMPUS\AppData\Local\Microsoft\Windows\Temporary Internet Files\Content.IE5\VLETZB8Z\MP900390083[1].jpg"/>
          <p:cNvPicPr>
            <a:picLocks noChangeAspect="1" noChangeArrowheads="1"/>
          </p:cNvPicPr>
          <p:nvPr/>
        </p:nvPicPr>
        <p:blipFill>
          <a:blip r:embed="rId2" cstate="email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2160" y="1916832"/>
            <a:ext cx="2877440" cy="4033794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30269986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500"/>
                            </p:stCondLst>
                            <p:childTnLst>
                              <p:par>
                                <p:cTn id="3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uiExpand="1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/>
          <p:cNvSpPr>
            <a:spLocks noGrp="1"/>
          </p:cNvSpPr>
          <p:nvPr>
            <p:ph type="title"/>
          </p:nvPr>
        </p:nvSpPr>
        <p:spPr>
          <a:xfrm>
            <a:off x="914400" y="332656"/>
            <a:ext cx="7315200" cy="1154097"/>
          </a:xfrm>
        </p:spPr>
        <p:txBody>
          <a:bodyPr/>
          <a:lstStyle/>
          <a:p>
            <a:r>
              <a:rPr lang="en-GB" dirty="0" smtClean="0"/>
              <a:t>Research Question</a:t>
            </a:r>
            <a:endParaRPr lang="en-GB" dirty="0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3"/>
          </p:nvPr>
        </p:nvSpPr>
        <p:spPr>
          <a:xfrm>
            <a:off x="539552" y="1916832"/>
            <a:ext cx="4464496" cy="4419960"/>
          </a:xfrm>
        </p:spPr>
        <p:txBody>
          <a:bodyPr>
            <a:normAutofit/>
          </a:bodyPr>
          <a:lstStyle/>
          <a:p>
            <a:r>
              <a:rPr lang="en-GB" sz="2400" dirty="0"/>
              <a:t>Extensively research your topic to </a:t>
            </a:r>
            <a:r>
              <a:rPr lang="en-GB" sz="2400" dirty="0" smtClean="0"/>
              <a:t>define:</a:t>
            </a:r>
          </a:p>
          <a:p>
            <a:pPr lvl="1"/>
            <a:r>
              <a:rPr lang="en-GB" sz="2000" dirty="0"/>
              <a:t>Previous </a:t>
            </a:r>
            <a:r>
              <a:rPr lang="en-GB" sz="2000" dirty="0" smtClean="0"/>
              <a:t>research</a:t>
            </a:r>
          </a:p>
          <a:p>
            <a:pPr lvl="1"/>
            <a:r>
              <a:rPr lang="en-GB" sz="2000" dirty="0"/>
              <a:t>Gaps: need for research</a:t>
            </a:r>
          </a:p>
          <a:p>
            <a:pPr lvl="1"/>
            <a:r>
              <a:rPr lang="en-GB" sz="2000" dirty="0"/>
              <a:t>Contradictions</a:t>
            </a:r>
          </a:p>
          <a:p>
            <a:r>
              <a:rPr lang="en-GB" sz="2400" dirty="0"/>
              <a:t>A strong research question should be clear, relevant, evocative </a:t>
            </a:r>
            <a:r>
              <a:rPr lang="en-GB" sz="2400" dirty="0" smtClean="0"/>
              <a:t>&amp; researchable</a:t>
            </a:r>
            <a:endParaRPr lang="en-GB" sz="2400" dirty="0"/>
          </a:p>
          <a:p>
            <a:pPr lvl="1"/>
            <a:endParaRPr lang="en-GB" sz="2000" dirty="0"/>
          </a:p>
        </p:txBody>
      </p:sp>
      <p:pic>
        <p:nvPicPr>
          <p:cNvPr id="2050" name="Picture 2" descr="C:\Users\sw003.CAMPUS\AppData\Local\Microsoft\Windows\Temporary Internet Files\Content.IE5\VLETZB8Z\MP900382649[1].jpg"/>
          <p:cNvPicPr>
            <a:picLocks noGrp="1" noChangeAspect="1" noChangeArrowheads="1"/>
          </p:cNvPicPr>
          <p:nvPr>
            <p:ph sz="quarter" idx="14"/>
          </p:nvPr>
        </p:nvPicPr>
        <p:blipFill>
          <a:blip r:embed="rId2" cstate="email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08104" y="1844824"/>
            <a:ext cx="3216420" cy="4502989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17775689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uiExpand="1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99592" y="260648"/>
            <a:ext cx="7315200" cy="1154097"/>
          </a:xfrm>
        </p:spPr>
        <p:txBody>
          <a:bodyPr/>
          <a:lstStyle/>
          <a:p>
            <a:r>
              <a:rPr lang="en-GB" b="1" dirty="0" smtClean="0"/>
              <a:t>Practicalities of Research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>
          <a:xfrm>
            <a:off x="323528" y="1916832"/>
            <a:ext cx="4536504" cy="4419960"/>
          </a:xfrm>
        </p:spPr>
        <p:txBody>
          <a:bodyPr>
            <a:noAutofit/>
          </a:bodyPr>
          <a:lstStyle/>
          <a:p>
            <a:r>
              <a:rPr lang="en-GB" sz="2400" dirty="0">
                <a:effectLst>
                  <a:outerShdw blurRad="38100" dist="38100" dir="2700000" algn="tl">
                    <a:srgbClr val="000000"/>
                  </a:outerShdw>
                </a:effectLst>
              </a:rPr>
              <a:t>Is your result question practical?</a:t>
            </a:r>
          </a:p>
          <a:p>
            <a:r>
              <a:rPr lang="en-GB" sz="2400" dirty="0">
                <a:effectLst>
                  <a:outerShdw blurRad="38100" dist="38100" dir="2700000" algn="tl">
                    <a:srgbClr val="000000"/>
                  </a:outerShdw>
                </a:effectLst>
              </a:rPr>
              <a:t>Do you have the necessary background to complete research?</a:t>
            </a:r>
          </a:p>
          <a:p>
            <a:r>
              <a:rPr lang="en-GB" sz="2400" dirty="0">
                <a:effectLst>
                  <a:outerShdw blurRad="38100" dist="38100" dir="2700000" algn="tl">
                    <a:srgbClr val="000000"/>
                  </a:outerShdw>
                </a:effectLst>
              </a:rPr>
              <a:t>Is the time-frame realistic?</a:t>
            </a:r>
          </a:p>
          <a:p>
            <a:r>
              <a:rPr lang="en-GB" sz="2400" dirty="0">
                <a:effectLst>
                  <a:outerShdw blurRad="38100" dist="38100" dir="2700000" algn="tl">
                    <a:srgbClr val="000000"/>
                  </a:outerShdw>
                </a:effectLst>
              </a:rPr>
              <a:t>Consider possible limitations</a:t>
            </a:r>
          </a:p>
          <a:p>
            <a:pPr lvl="1"/>
            <a:r>
              <a:rPr lang="en-GB" sz="2000" dirty="0">
                <a:effectLst>
                  <a:outerShdw blurRad="38100" dist="38100" dir="2700000" algn="tl">
                    <a:srgbClr val="000000"/>
                  </a:outerShdw>
                </a:effectLst>
              </a:rPr>
              <a:t>Any ethical restraints?</a:t>
            </a:r>
          </a:p>
          <a:p>
            <a:pPr lvl="1"/>
            <a:r>
              <a:rPr lang="en-GB" sz="2000" dirty="0">
                <a:effectLst>
                  <a:outerShdw blurRad="38100" dist="38100" dir="2700000" algn="tl">
                    <a:srgbClr val="000000"/>
                  </a:outerShdw>
                </a:effectLst>
              </a:rPr>
              <a:t>Any problems with access to the material?</a:t>
            </a:r>
          </a:p>
          <a:p>
            <a:pPr lvl="1"/>
            <a:r>
              <a:rPr lang="en-GB" sz="2000" dirty="0">
                <a:effectLst>
                  <a:outerShdw blurRad="38100" dist="38100" dir="2700000" algn="tl">
                    <a:srgbClr val="000000"/>
                  </a:outerShdw>
                </a:effectLst>
              </a:rPr>
              <a:t>Cooperation from local community</a:t>
            </a:r>
            <a:r>
              <a:rPr lang="en-GB" sz="2000" dirty="0" smtClean="0">
                <a:effectLst>
                  <a:outerShdw blurRad="38100" dist="38100" dir="2700000" algn="tl">
                    <a:srgbClr val="000000"/>
                  </a:outerShdw>
                </a:effectLst>
              </a:rPr>
              <a:t>?</a:t>
            </a:r>
            <a:endParaRPr lang="en-GB" sz="2000" dirty="0">
              <a:effectLst>
                <a:outerShdw blurRad="38100" dist="38100" dir="2700000" algn="tl">
                  <a:srgbClr val="000000"/>
                </a:outerShdw>
              </a:effectLst>
            </a:endParaRPr>
          </a:p>
        </p:txBody>
      </p:sp>
      <p:pic>
        <p:nvPicPr>
          <p:cNvPr id="5" name="Picture 8" descr="mog02"/>
          <p:cNvPicPr>
            <a:picLocks noGrp="1" noChangeAspect="1" noChangeArrowheads="1"/>
          </p:cNvPicPr>
          <p:nvPr>
            <p:ph sz="quarter" idx="14"/>
          </p:nvPr>
        </p:nvPicPr>
        <p:blipFill rotWithShape="1">
          <a:blip r:embed="rId2" cstate="email"/>
          <a:srcRect/>
          <a:stretch/>
        </p:blipFill>
        <p:spPr bwMode="auto">
          <a:xfrm>
            <a:off x="5056920" y="2636913"/>
            <a:ext cx="3927542" cy="252028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="" xmlns:p14="http://schemas.microsoft.com/office/powerpoint/2010/main" val="3867409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500"/>
                            </p:stCondLst>
                            <p:childTnLst>
                              <p:par>
                                <p:cTn id="2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1000"/>
                            </p:stCondLst>
                            <p:childTnLst>
                              <p:par>
                                <p:cTn id="2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1500"/>
                            </p:stCondLst>
                            <p:childTnLst>
                              <p:par>
                                <p:cTn id="3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55576" y="332656"/>
            <a:ext cx="7315200" cy="1154097"/>
          </a:xfrm>
        </p:spPr>
        <p:txBody>
          <a:bodyPr>
            <a:normAutofit fontScale="90000"/>
          </a:bodyPr>
          <a:lstStyle/>
          <a:p>
            <a:r>
              <a:rPr lang="en-GB" b="1" dirty="0" smtClean="0"/>
              <a:t>A good research question is…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>
          <a:xfrm>
            <a:off x="395536" y="1916832"/>
            <a:ext cx="4536504" cy="4419960"/>
          </a:xfrm>
        </p:spPr>
        <p:txBody>
          <a:bodyPr>
            <a:normAutofit/>
          </a:bodyPr>
          <a:lstStyle/>
          <a:p>
            <a:r>
              <a:rPr lang="en-GB" sz="2400" dirty="0">
                <a:solidFill>
                  <a:schemeClr val="tx2"/>
                </a:solidFill>
              </a:rPr>
              <a:t>Relevant:</a:t>
            </a:r>
            <a:r>
              <a:rPr lang="en-GB" sz="2400" dirty="0"/>
              <a:t> to a wide community of researchers (&amp; local communities)</a:t>
            </a:r>
            <a:endParaRPr lang="en-GB" sz="3200" dirty="0"/>
          </a:p>
          <a:p>
            <a:pPr lvl="1"/>
            <a:r>
              <a:rPr lang="en-GB" sz="2000" dirty="0"/>
              <a:t>Fills a gap in knowledge</a:t>
            </a:r>
          </a:p>
          <a:p>
            <a:pPr lvl="1"/>
            <a:r>
              <a:rPr lang="en-GB" sz="2000" dirty="0"/>
              <a:t>Ties in with broader theories, themes, contexts</a:t>
            </a:r>
          </a:p>
          <a:p>
            <a:r>
              <a:rPr lang="en-GB" sz="2400" dirty="0" smtClean="0">
                <a:solidFill>
                  <a:schemeClr val="tx2"/>
                </a:solidFill>
              </a:rPr>
              <a:t>Distinctive</a:t>
            </a:r>
            <a:r>
              <a:rPr lang="en-GB" sz="2400" dirty="0" smtClean="0"/>
              <a:t> </a:t>
            </a:r>
            <a:r>
              <a:rPr lang="en-GB" sz="2400" dirty="0"/>
              <a:t>in approach &amp; stands out from the </a:t>
            </a:r>
            <a:r>
              <a:rPr lang="en-GB" sz="2400" dirty="0" smtClean="0"/>
              <a:t>crowd</a:t>
            </a:r>
          </a:p>
          <a:p>
            <a:r>
              <a:rPr lang="en-GB" sz="2400" dirty="0" smtClean="0"/>
              <a:t>Clear</a:t>
            </a:r>
            <a:r>
              <a:rPr lang="en-GB" sz="2400" dirty="0"/>
              <a:t>, concise, </a:t>
            </a:r>
            <a:r>
              <a:rPr lang="en-GB" sz="2400" dirty="0" smtClean="0"/>
              <a:t>&amp; jargon-free</a:t>
            </a:r>
            <a:endParaRPr lang="en-GB" sz="2400" dirty="0"/>
          </a:p>
          <a:p>
            <a:r>
              <a:rPr lang="en-GB" sz="2400" dirty="0" smtClean="0">
                <a:solidFill>
                  <a:schemeClr val="tx2"/>
                </a:solidFill>
              </a:rPr>
              <a:t>Achievable</a:t>
            </a:r>
            <a:endParaRPr lang="en-GB" sz="2400" dirty="0">
              <a:solidFill>
                <a:schemeClr val="tx2"/>
              </a:solidFill>
            </a:endParaRPr>
          </a:p>
        </p:txBody>
      </p:sp>
      <p:pic>
        <p:nvPicPr>
          <p:cNvPr id="3074" name="Picture 2" descr="C:\Users\sw003.CAMPUS\AppData\Local\Microsoft\Windows\Temporary Internet Files\Content.IE5\IJKH65VT\MP900401828[1].jpg"/>
          <p:cNvPicPr>
            <a:picLocks noGrp="1" noChangeAspect="1" noChangeArrowheads="1"/>
          </p:cNvPicPr>
          <p:nvPr>
            <p:ph sz="quarter" idx="14"/>
          </p:nvPr>
        </p:nvPicPr>
        <p:blipFill>
          <a:blip r:embed="rId2" cstate="email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80112" y="1988840"/>
            <a:ext cx="2873872" cy="4308704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18619434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55576" y="332656"/>
            <a:ext cx="7315200" cy="1154097"/>
          </a:xfrm>
        </p:spPr>
        <p:txBody>
          <a:bodyPr/>
          <a:lstStyle/>
          <a:p>
            <a:r>
              <a:rPr lang="en-GB" b="1" dirty="0" smtClean="0"/>
              <a:t>Background to Research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>
          <a:xfrm>
            <a:off x="539552" y="1772816"/>
            <a:ext cx="4392488" cy="4563976"/>
          </a:xfrm>
        </p:spPr>
        <p:txBody>
          <a:bodyPr>
            <a:normAutofit/>
          </a:bodyPr>
          <a:lstStyle/>
          <a:p>
            <a:r>
              <a:rPr lang="en-GB" sz="2400" dirty="0">
                <a:effectLst>
                  <a:outerShdw blurRad="38100" dist="38100" dir="2700000" algn="tl">
                    <a:srgbClr val="000000"/>
                  </a:outerShdw>
                </a:effectLst>
              </a:rPr>
              <a:t>Situate your research in its broader intellectual/ </a:t>
            </a:r>
            <a:r>
              <a:rPr lang="en-GB" sz="2400" dirty="0" smtClean="0">
                <a:effectLst>
                  <a:outerShdw blurRad="38100" dist="38100" dir="2700000" algn="tl">
                    <a:srgbClr val="000000"/>
                  </a:outerShdw>
                </a:effectLst>
              </a:rPr>
              <a:t>disciplinary context</a:t>
            </a:r>
          </a:p>
          <a:p>
            <a:r>
              <a:rPr lang="en-GB" sz="2400" dirty="0" smtClean="0">
                <a:effectLst>
                  <a:outerShdw blurRad="38100" dist="38100" dir="2700000" algn="tl">
                    <a:srgbClr val="000000"/>
                  </a:outerShdw>
                </a:effectLst>
              </a:rPr>
              <a:t>Demonstrate </a:t>
            </a:r>
            <a:r>
              <a:rPr lang="en-GB" sz="2400" dirty="0">
                <a:effectLst>
                  <a:outerShdw blurRad="38100" dist="38100" dir="2700000" algn="tl">
                    <a:srgbClr val="000000"/>
                  </a:outerShdw>
                </a:effectLst>
              </a:rPr>
              <a:t>your knowledge of the relevant </a:t>
            </a:r>
            <a:r>
              <a:rPr lang="en-GB" sz="2400" dirty="0" smtClean="0">
                <a:effectLst>
                  <a:outerShdw blurRad="38100" dist="38100" dir="2700000" algn="tl">
                    <a:srgbClr val="000000"/>
                  </a:outerShdw>
                </a:effectLst>
              </a:rPr>
              <a:t>literature &amp; issues</a:t>
            </a:r>
          </a:p>
          <a:p>
            <a:r>
              <a:rPr lang="en-GB" sz="2400" dirty="0" smtClean="0">
                <a:effectLst>
                  <a:outerShdw blurRad="38100" dist="38100" dir="2700000" algn="tl">
                    <a:srgbClr val="000000"/>
                  </a:outerShdw>
                </a:effectLst>
              </a:rPr>
              <a:t>Make </a:t>
            </a:r>
            <a:r>
              <a:rPr lang="en-GB" sz="2400" dirty="0">
                <a:effectLst>
                  <a:outerShdw blurRad="38100" dist="38100" dir="2700000" algn="tl">
                    <a:srgbClr val="000000"/>
                  </a:outerShdw>
                </a:effectLst>
              </a:rPr>
              <a:t>explicit </a:t>
            </a:r>
            <a:r>
              <a:rPr lang="en-GB" sz="2400" dirty="0" smtClean="0">
                <a:effectLst>
                  <a:outerShdw blurRad="38100" dist="38100" dir="2700000" algn="tl">
                    <a:srgbClr val="000000"/>
                  </a:outerShdw>
                </a:effectLst>
              </a:rPr>
              <a:t>links between: </a:t>
            </a:r>
          </a:p>
          <a:p>
            <a:pPr lvl="1"/>
            <a:r>
              <a:rPr lang="en-GB" sz="2200" dirty="0" smtClean="0">
                <a:effectLst>
                  <a:outerShdw blurRad="38100" dist="38100" dir="2700000" algn="tl">
                    <a:srgbClr val="000000"/>
                  </a:outerShdw>
                </a:effectLst>
              </a:rPr>
              <a:t>Background</a:t>
            </a:r>
          </a:p>
          <a:p>
            <a:pPr lvl="1"/>
            <a:r>
              <a:rPr lang="en-GB" sz="2200" dirty="0" smtClean="0">
                <a:effectLst>
                  <a:outerShdw blurRad="38100" dist="38100" dir="2700000" algn="tl">
                    <a:srgbClr val="000000"/>
                  </a:outerShdw>
                </a:effectLst>
              </a:rPr>
              <a:t>Your </a:t>
            </a:r>
            <a:r>
              <a:rPr lang="en-GB" sz="2200" dirty="0">
                <a:effectLst>
                  <a:outerShdw blurRad="38100" dist="38100" dir="2700000" algn="tl">
                    <a:srgbClr val="000000"/>
                  </a:outerShdw>
                </a:effectLst>
              </a:rPr>
              <a:t>research </a:t>
            </a:r>
            <a:r>
              <a:rPr lang="en-GB" sz="2200" dirty="0" smtClean="0">
                <a:effectLst>
                  <a:outerShdw blurRad="38100" dist="38100" dir="2700000" algn="tl">
                    <a:srgbClr val="000000"/>
                  </a:outerShdw>
                </a:effectLst>
              </a:rPr>
              <a:t>question</a:t>
            </a:r>
          </a:p>
          <a:p>
            <a:pPr lvl="1"/>
            <a:r>
              <a:rPr lang="en-GB" sz="2200" dirty="0" smtClean="0">
                <a:effectLst>
                  <a:outerShdw blurRad="38100" dist="38100" dir="2700000" algn="tl">
                    <a:srgbClr val="000000"/>
                  </a:outerShdw>
                </a:effectLst>
              </a:rPr>
              <a:t>Your </a:t>
            </a:r>
            <a:r>
              <a:rPr lang="en-GB" sz="2200" dirty="0">
                <a:effectLst>
                  <a:outerShdw blurRad="38100" dist="38100" dir="2700000" algn="tl">
                    <a:srgbClr val="000000"/>
                  </a:outerShdw>
                </a:effectLst>
              </a:rPr>
              <a:t>theoretical/ methodological </a:t>
            </a:r>
            <a:r>
              <a:rPr lang="en-GB" sz="2200" dirty="0" smtClean="0">
                <a:effectLst>
                  <a:outerShdw blurRad="38100" dist="38100" dir="2700000" algn="tl">
                    <a:srgbClr val="000000"/>
                  </a:outerShdw>
                </a:effectLst>
              </a:rPr>
              <a:t>approach</a:t>
            </a:r>
            <a:endParaRPr lang="en-GB" sz="2200" dirty="0">
              <a:effectLst>
                <a:outerShdw blurRad="38100" dist="38100" dir="2700000" algn="tl">
                  <a:srgbClr val="000000"/>
                </a:outerShdw>
              </a:effectLst>
            </a:endParaRPr>
          </a:p>
        </p:txBody>
      </p:sp>
      <p:pic>
        <p:nvPicPr>
          <p:cNvPr id="5" name="Picture 2" descr="C:\Documents and Settings\sw003\Local Settings\Temporary Internet Files\Content.IE5\277A67O5\MP900409270[1].jpg"/>
          <p:cNvPicPr>
            <a:picLocks noGrp="1" noChangeAspect="1" noChangeArrowheads="1"/>
          </p:cNvPicPr>
          <p:nvPr>
            <p:ph sz="quarter" idx="14"/>
          </p:nvPr>
        </p:nvPicPr>
        <p:blipFill>
          <a:blip r:embed="rId2" cstate="email"/>
          <a:srcRect/>
          <a:stretch>
            <a:fillRect/>
          </a:stretch>
        </p:blipFill>
        <p:spPr bwMode="auto">
          <a:xfrm>
            <a:off x="5554460" y="1916832"/>
            <a:ext cx="2920099" cy="4392488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="" xmlns:p14="http://schemas.microsoft.com/office/powerpoint/2010/main" val="20205474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500"/>
                            </p:stCondLst>
                            <p:childTnLst>
                              <p:par>
                                <p:cTn id="1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1000"/>
                            </p:stCondLst>
                            <p:childTnLst>
                              <p:par>
                                <p:cTn id="2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1500"/>
                            </p:stCondLst>
                            <p:childTnLst>
                              <p:par>
                                <p:cTn id="2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99592" y="332656"/>
            <a:ext cx="7315200" cy="1154097"/>
          </a:xfrm>
        </p:spPr>
        <p:txBody>
          <a:bodyPr/>
          <a:lstStyle/>
          <a:p>
            <a:r>
              <a:rPr lang="en-GB" b="1" dirty="0" smtClean="0"/>
              <a:t>Be Interesting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7544" y="1916833"/>
            <a:ext cx="7762056" cy="4392528"/>
          </a:xfrm>
        </p:spPr>
        <p:txBody>
          <a:bodyPr>
            <a:noAutofit/>
          </a:bodyPr>
          <a:lstStyle/>
          <a:p>
            <a:r>
              <a:rPr lang="en-GB" sz="2400" dirty="0" smtClean="0">
                <a:solidFill>
                  <a:schemeClr val="tx2"/>
                </a:solidFill>
              </a:rPr>
              <a:t>Grab</a:t>
            </a:r>
            <a:r>
              <a:rPr lang="en-GB" sz="2400" dirty="0" smtClean="0"/>
              <a:t> &amp; keep the attention of your reviewer</a:t>
            </a:r>
          </a:p>
          <a:p>
            <a:r>
              <a:rPr lang="en-GB" sz="2400" dirty="0">
                <a:solidFill>
                  <a:schemeClr val="tx2"/>
                </a:solidFill>
              </a:rPr>
              <a:t>Engage </a:t>
            </a:r>
            <a:r>
              <a:rPr lang="en-GB" sz="2400" dirty="0"/>
              <a:t>your reviewer with the broad themes &amp; issues</a:t>
            </a:r>
          </a:p>
          <a:p>
            <a:pPr lvl="1"/>
            <a:r>
              <a:rPr lang="en-GB" sz="2000" dirty="0"/>
              <a:t>This should be concise, easy to read, jargon-free &amp; </a:t>
            </a:r>
            <a:r>
              <a:rPr lang="en-GB" sz="2000" dirty="0">
                <a:solidFill>
                  <a:schemeClr val="tx2"/>
                </a:solidFill>
              </a:rPr>
              <a:t>focused</a:t>
            </a:r>
          </a:p>
          <a:p>
            <a:pPr lvl="1"/>
            <a:r>
              <a:rPr lang="en-GB" sz="2000" dirty="0"/>
              <a:t>It should display relevance &amp; a fresh approach</a:t>
            </a:r>
          </a:p>
          <a:p>
            <a:pPr lvl="1"/>
            <a:r>
              <a:rPr lang="en-GB" sz="2000" dirty="0"/>
              <a:t>It should demonstrate the depth of your own knowledge &amp; your understanding of the literature</a:t>
            </a:r>
          </a:p>
          <a:p>
            <a:r>
              <a:rPr lang="en-GB" sz="2400" dirty="0">
                <a:solidFill>
                  <a:schemeClr val="tx2"/>
                </a:solidFill>
              </a:rPr>
              <a:t>Be engaged: </a:t>
            </a:r>
            <a:r>
              <a:rPr lang="en-GB" sz="2400" dirty="0"/>
              <a:t>implicitly reveal what has drawn you to the topic in the first </a:t>
            </a:r>
            <a:r>
              <a:rPr lang="en-GB" sz="2400" dirty="0" smtClean="0"/>
              <a:t>place</a:t>
            </a:r>
          </a:p>
          <a:p>
            <a:r>
              <a:rPr lang="en-GB" sz="2400" dirty="0"/>
              <a:t>Demonstrate that your interest in the topic is justified </a:t>
            </a:r>
            <a:r>
              <a:rPr lang="en-GB" sz="2400" dirty="0" smtClean="0"/>
              <a:t>&amp; will </a:t>
            </a:r>
            <a:r>
              <a:rPr lang="en-GB" sz="2400" dirty="0"/>
              <a:t>be sustained over the time required to complete the project</a:t>
            </a:r>
          </a:p>
          <a:p>
            <a:endParaRPr lang="en-GB" sz="2400" dirty="0"/>
          </a:p>
        </p:txBody>
      </p:sp>
    </p:spTree>
    <p:extLst>
      <p:ext uri="{BB962C8B-B14F-4D97-AF65-F5344CB8AC3E}">
        <p14:creationId xmlns="" xmlns:p14="http://schemas.microsoft.com/office/powerpoint/2010/main" val="3208430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500"/>
                            </p:stCondLst>
                            <p:childTnLst>
                              <p:par>
                                <p:cTn id="1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1000"/>
                            </p:stCondLst>
                            <p:childTnLst>
                              <p:par>
                                <p:cTn id="1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1500"/>
                            </p:stCondLst>
                            <p:childTnLst>
                              <p:par>
                                <p:cTn id="2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914400" y="332656"/>
            <a:ext cx="7315200" cy="1154097"/>
          </a:xfrm>
        </p:spPr>
        <p:txBody>
          <a:bodyPr/>
          <a:lstStyle/>
          <a:p>
            <a:r>
              <a:rPr lang="en-GB" b="1" dirty="0" smtClean="0"/>
              <a:t>Theory &amp; Methodology</a:t>
            </a:r>
            <a:endParaRPr lang="en-GB" b="1" dirty="0"/>
          </a:p>
        </p:txBody>
      </p:sp>
      <p:sp>
        <p:nvSpPr>
          <p:cNvPr id="5" name="Content Placeholder 4"/>
          <p:cNvSpPr>
            <a:spLocks noGrp="1"/>
          </p:cNvSpPr>
          <p:nvPr>
            <p:ph sz="quarter" idx="13"/>
          </p:nvPr>
        </p:nvSpPr>
        <p:spPr>
          <a:xfrm>
            <a:off x="611560" y="1844824"/>
            <a:ext cx="4176464" cy="4608512"/>
          </a:xfrm>
        </p:spPr>
        <p:txBody>
          <a:bodyPr>
            <a:noAutofit/>
          </a:bodyPr>
          <a:lstStyle/>
          <a:p>
            <a:r>
              <a:rPr lang="en-GB" sz="2400" dirty="0"/>
              <a:t>You need to be explicit &amp; to justify your </a:t>
            </a:r>
            <a:r>
              <a:rPr lang="en-GB" sz="2400" dirty="0" smtClean="0"/>
              <a:t>approach</a:t>
            </a:r>
          </a:p>
          <a:p>
            <a:r>
              <a:rPr lang="en-GB" sz="2400" dirty="0"/>
              <a:t>Situate your work within the wider theoretical context</a:t>
            </a:r>
          </a:p>
          <a:p>
            <a:r>
              <a:rPr lang="en-GB" sz="2400" dirty="0"/>
              <a:t>Justify the </a:t>
            </a:r>
            <a:r>
              <a:rPr lang="en-GB" sz="2400" dirty="0">
                <a:solidFill>
                  <a:schemeClr val="tx2"/>
                </a:solidFill>
              </a:rPr>
              <a:t>need</a:t>
            </a:r>
            <a:r>
              <a:rPr lang="en-GB" sz="2400" dirty="0"/>
              <a:t> for </a:t>
            </a:r>
            <a:r>
              <a:rPr lang="en-GB" sz="2400" dirty="0" smtClean="0"/>
              <a:t>&amp; </a:t>
            </a:r>
            <a:r>
              <a:rPr lang="en-GB" sz="2400" dirty="0" smtClean="0">
                <a:solidFill>
                  <a:schemeClr val="tx2"/>
                </a:solidFill>
              </a:rPr>
              <a:t>interest</a:t>
            </a:r>
            <a:r>
              <a:rPr lang="en-GB" sz="2400" dirty="0" smtClean="0"/>
              <a:t> </a:t>
            </a:r>
            <a:r>
              <a:rPr lang="en-GB" sz="2400" dirty="0"/>
              <a:t>in your proposed research</a:t>
            </a:r>
          </a:p>
          <a:p>
            <a:r>
              <a:rPr lang="en-GB" sz="2400" dirty="0"/>
              <a:t>How are you going to complete this </a:t>
            </a:r>
            <a:r>
              <a:rPr lang="en-GB" sz="2400" dirty="0" smtClean="0"/>
              <a:t>research?</a:t>
            </a:r>
          </a:p>
          <a:p>
            <a:r>
              <a:rPr lang="en-GB" sz="2400" dirty="0"/>
              <a:t>Is your methodology/ theory appropriate</a:t>
            </a:r>
            <a:r>
              <a:rPr lang="en-GB" sz="2400" dirty="0" smtClean="0"/>
              <a:t>?</a:t>
            </a:r>
            <a:endParaRPr lang="en-GB" sz="2400" dirty="0"/>
          </a:p>
        </p:txBody>
      </p:sp>
      <p:pic>
        <p:nvPicPr>
          <p:cNvPr id="7" name="Content Placeholder 6" descr="geophys"/>
          <p:cNvPicPr>
            <a:picLocks noGrp="1" noChangeAspect="1" noChangeArrowheads="1"/>
          </p:cNvPicPr>
          <p:nvPr>
            <p:ph sz="quarter" idx="14"/>
          </p:nvPr>
        </p:nvPicPr>
        <p:blipFill>
          <a:blip r:embed="rId2" cstate="email"/>
          <a:srcRect/>
          <a:stretch>
            <a:fillRect/>
          </a:stretch>
        </p:blipFill>
        <p:spPr>
          <a:xfrm>
            <a:off x="5436096" y="1988840"/>
            <a:ext cx="3229611" cy="4313278"/>
          </a:xfrm>
          <a:noFill/>
          <a:ln/>
        </p:spPr>
      </p:pic>
    </p:spTree>
    <p:extLst>
      <p:ext uri="{BB962C8B-B14F-4D97-AF65-F5344CB8AC3E}">
        <p14:creationId xmlns="" xmlns:p14="http://schemas.microsoft.com/office/powerpoint/2010/main" val="39724987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260648"/>
            <a:ext cx="7315200" cy="1154097"/>
          </a:xfrm>
        </p:spPr>
        <p:txBody>
          <a:bodyPr/>
          <a:lstStyle/>
          <a:p>
            <a:r>
              <a:rPr lang="en-GB" b="1" dirty="0" smtClean="0"/>
              <a:t>Framing the Question</a:t>
            </a:r>
            <a:endParaRPr lang="en-GB" b="1" dirty="0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914400" y="1700808"/>
            <a:ext cx="7315200" cy="4608553"/>
          </a:xfrm>
        </p:spPr>
        <p:txBody>
          <a:bodyPr>
            <a:normAutofit/>
          </a:bodyPr>
          <a:lstStyle/>
          <a:p>
            <a:r>
              <a:rPr lang="en-GB" sz="2400" dirty="0"/>
              <a:t>Develop a preliminary research question, topic, </a:t>
            </a:r>
            <a:r>
              <a:rPr lang="en-GB" sz="2400" dirty="0" smtClean="0"/>
              <a:t>&amp; approach</a:t>
            </a:r>
            <a:endParaRPr lang="en-GB" sz="2400" dirty="0"/>
          </a:p>
          <a:p>
            <a:r>
              <a:rPr lang="en-GB" sz="2400" dirty="0"/>
              <a:t>Identify relevant theoretical </a:t>
            </a:r>
            <a:r>
              <a:rPr lang="en-GB" sz="2400" dirty="0" smtClean="0"/>
              <a:t>&amp; empirical </a:t>
            </a:r>
            <a:r>
              <a:rPr lang="en-GB" sz="2400" dirty="0"/>
              <a:t>sources</a:t>
            </a:r>
          </a:p>
          <a:p>
            <a:r>
              <a:rPr lang="en-GB" sz="2400" dirty="0"/>
              <a:t>Work on a preliminary bibliography</a:t>
            </a:r>
          </a:p>
          <a:p>
            <a:r>
              <a:rPr lang="en-GB" sz="2400" dirty="0">
                <a:solidFill>
                  <a:schemeClr val="tx2"/>
                </a:solidFill>
              </a:rPr>
              <a:t>Advice!!!: </a:t>
            </a:r>
            <a:r>
              <a:rPr lang="en-GB" sz="2400" dirty="0"/>
              <a:t>present short version to your </a:t>
            </a:r>
            <a:r>
              <a:rPr lang="en-GB" sz="2400" dirty="0" smtClean="0"/>
              <a:t>advisor/a colleague</a:t>
            </a:r>
            <a:endParaRPr lang="en-GB" sz="2400" dirty="0"/>
          </a:p>
          <a:p>
            <a:r>
              <a:rPr lang="en-GB" sz="2400" dirty="0"/>
              <a:t>Use feedback to identify areas that need further background research &amp; development</a:t>
            </a:r>
          </a:p>
          <a:p>
            <a:r>
              <a:rPr lang="en-GB" sz="2400" dirty="0"/>
              <a:t>Research the context, history, background to your topic… refine your </a:t>
            </a:r>
            <a:r>
              <a:rPr lang="en-GB" sz="2400" dirty="0" smtClean="0"/>
              <a:t>question/approach</a:t>
            </a:r>
          </a:p>
          <a:p>
            <a:r>
              <a:rPr lang="en-GB" sz="2400" dirty="0" smtClean="0"/>
              <a:t>Are there any </a:t>
            </a:r>
            <a:r>
              <a:rPr lang="en-GB" sz="2400" dirty="0" smtClean="0">
                <a:solidFill>
                  <a:schemeClr val="tx2"/>
                </a:solidFill>
              </a:rPr>
              <a:t>ethical issues </a:t>
            </a:r>
            <a:r>
              <a:rPr lang="en-GB" sz="2400" dirty="0" smtClean="0"/>
              <a:t>you need to consider?</a:t>
            </a:r>
            <a:endParaRPr lang="en-GB" sz="2400" dirty="0"/>
          </a:p>
        </p:txBody>
      </p:sp>
    </p:spTree>
    <p:extLst>
      <p:ext uri="{BB962C8B-B14F-4D97-AF65-F5344CB8AC3E}">
        <p14:creationId xmlns="" xmlns:p14="http://schemas.microsoft.com/office/powerpoint/2010/main" val="26667140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23528" y="404664"/>
            <a:ext cx="7906072" cy="1154097"/>
          </a:xfrm>
        </p:spPr>
        <p:txBody>
          <a:bodyPr>
            <a:noAutofit/>
          </a:bodyPr>
          <a:lstStyle/>
          <a:p>
            <a:r>
              <a:rPr lang="en-GB" b="1" dirty="0"/>
              <a:t>Identify </a:t>
            </a:r>
            <a:r>
              <a:rPr lang="en-GB" b="1" dirty="0" smtClean="0"/>
              <a:t>Funding </a:t>
            </a:r>
            <a:r>
              <a:rPr lang="en-GB" b="1" dirty="0"/>
              <a:t>Sources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>
          <a:xfrm>
            <a:off x="611560" y="2060848"/>
            <a:ext cx="4176464" cy="4131928"/>
          </a:xfrm>
        </p:spPr>
        <p:txBody>
          <a:bodyPr>
            <a:normAutofit/>
          </a:bodyPr>
          <a:lstStyle/>
          <a:p>
            <a:r>
              <a:rPr lang="en-GB" sz="2400" dirty="0"/>
              <a:t>Be aware of possible funding bodies </a:t>
            </a:r>
            <a:r>
              <a:rPr lang="en-GB" sz="2400" dirty="0" smtClean="0"/>
              <a:t>&amp; </a:t>
            </a:r>
            <a:r>
              <a:rPr lang="en-GB" sz="2400" dirty="0"/>
              <a:t>what </a:t>
            </a:r>
            <a:r>
              <a:rPr lang="en-GB" sz="2400" dirty="0" smtClean="0"/>
              <a:t>they fund</a:t>
            </a:r>
          </a:p>
          <a:p>
            <a:r>
              <a:rPr lang="en-GB" sz="2400" dirty="0">
                <a:hlinkClick r:id="rId2"/>
              </a:rPr>
              <a:t>http://www.britarch.ac.uk/grants</a:t>
            </a:r>
            <a:endParaRPr lang="en-GB" sz="2400" dirty="0"/>
          </a:p>
          <a:p>
            <a:r>
              <a:rPr lang="en-GB" sz="2400" dirty="0"/>
              <a:t>Browse the web</a:t>
            </a:r>
          </a:p>
          <a:p>
            <a:r>
              <a:rPr lang="en-GB" sz="2400" dirty="0" smtClean="0"/>
              <a:t>Keep an eye on noticeboards</a:t>
            </a:r>
            <a:endParaRPr lang="en-GB" sz="2400" dirty="0"/>
          </a:p>
          <a:p>
            <a:endParaRPr lang="en-GB" sz="2400" dirty="0"/>
          </a:p>
        </p:txBody>
      </p:sp>
      <p:pic>
        <p:nvPicPr>
          <p:cNvPr id="7" name="Picture 3" descr="C:\Users\sw003.CAMPUS\AppData\Local\Microsoft\Windows\Temporary Internet Files\Content.IE5\IJKH65VT\MP900382634[1].jpg"/>
          <p:cNvPicPr>
            <a:picLocks noGrp="1" noChangeAspect="1" noChangeArrowheads="1"/>
          </p:cNvPicPr>
          <p:nvPr>
            <p:ph sz="quarter" idx="14"/>
          </p:nvPr>
        </p:nvPicPr>
        <p:blipFill>
          <a:blip r:embed="rId3" cstate="email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2080" y="2842650"/>
            <a:ext cx="3495104" cy="2496503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25660662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>
          <a:xfrm>
            <a:off x="914400" y="404664"/>
            <a:ext cx="7315200" cy="1154097"/>
          </a:xfrm>
        </p:spPr>
        <p:txBody>
          <a:bodyPr/>
          <a:lstStyle/>
          <a:p>
            <a:r>
              <a:rPr lang="en-GB" b="1" dirty="0" smtClean="0"/>
              <a:t>Successful Funding</a:t>
            </a:r>
            <a:endParaRPr lang="en-GB" b="1" dirty="0"/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>
          <a:xfrm>
            <a:off x="914400" y="1988841"/>
            <a:ext cx="7315200" cy="4320520"/>
          </a:xfrm>
        </p:spPr>
        <p:txBody>
          <a:bodyPr>
            <a:normAutofit/>
          </a:bodyPr>
          <a:lstStyle/>
          <a:p>
            <a:r>
              <a:rPr lang="en-US" sz="2400" dirty="0"/>
              <a:t>Reviewers read a proposal with three questions in mind:</a:t>
            </a:r>
          </a:p>
          <a:p>
            <a:r>
              <a:rPr lang="en-US" sz="2400" dirty="0"/>
              <a:t>What are we going to learn as a result of the proposed project that we do not know now?</a:t>
            </a:r>
          </a:p>
          <a:p>
            <a:pPr lvl="1"/>
            <a:r>
              <a:rPr lang="en-US" sz="2000" dirty="0" smtClean="0">
                <a:solidFill>
                  <a:schemeClr val="tx2"/>
                </a:solidFill>
              </a:rPr>
              <a:t>Your goals</a:t>
            </a:r>
            <a:r>
              <a:rPr lang="en-US" sz="2000" dirty="0">
                <a:solidFill>
                  <a:schemeClr val="tx2"/>
                </a:solidFill>
              </a:rPr>
              <a:t>, aims, </a:t>
            </a:r>
            <a:r>
              <a:rPr lang="en-US" sz="2000" dirty="0" smtClean="0">
                <a:solidFill>
                  <a:schemeClr val="tx2"/>
                </a:solidFill>
              </a:rPr>
              <a:t>&amp; outcomes</a:t>
            </a:r>
          </a:p>
          <a:p>
            <a:r>
              <a:rPr lang="en-US" sz="2400" dirty="0"/>
              <a:t>Why is it worth knowing</a:t>
            </a:r>
            <a:r>
              <a:rPr lang="en-US" sz="2400" dirty="0" smtClean="0"/>
              <a:t>?</a:t>
            </a:r>
          </a:p>
          <a:p>
            <a:pPr lvl="1"/>
            <a:r>
              <a:rPr lang="en-US" sz="2200" dirty="0" smtClean="0">
                <a:solidFill>
                  <a:schemeClr val="tx2"/>
                </a:solidFill>
              </a:rPr>
              <a:t>Significance</a:t>
            </a:r>
            <a:endParaRPr lang="en-US" sz="2200" dirty="0">
              <a:solidFill>
                <a:schemeClr val="tx2"/>
              </a:solidFill>
            </a:endParaRPr>
          </a:p>
          <a:p>
            <a:r>
              <a:rPr lang="en-US" sz="2400" dirty="0"/>
              <a:t>How will we know that the conclusions are </a:t>
            </a:r>
            <a:r>
              <a:rPr lang="en-US" sz="2400" dirty="0" smtClean="0"/>
              <a:t>valid?</a:t>
            </a:r>
          </a:p>
          <a:p>
            <a:pPr lvl="1"/>
            <a:r>
              <a:rPr lang="en-US" sz="2000" dirty="0" smtClean="0">
                <a:solidFill>
                  <a:schemeClr val="tx2"/>
                </a:solidFill>
              </a:rPr>
              <a:t>Criteria </a:t>
            </a:r>
            <a:r>
              <a:rPr lang="en-US" sz="2000" dirty="0">
                <a:solidFill>
                  <a:schemeClr val="tx2"/>
                </a:solidFill>
              </a:rPr>
              <a:t>for success</a:t>
            </a:r>
            <a:endParaRPr lang="en-GB" sz="2200" dirty="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36727718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500"/>
                            </p:stCondLst>
                            <p:childTnLst>
                              <p:par>
                                <p:cTn id="1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500"/>
                            </p:stCondLst>
                            <p:childTnLst>
                              <p:par>
                                <p:cTn id="2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500"/>
                            </p:stCondLst>
                            <p:childTnLst>
                              <p:par>
                                <p:cTn id="3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uiExpand="1" build="p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>
          <a:xfrm>
            <a:off x="914400" y="404664"/>
            <a:ext cx="7315200" cy="1154097"/>
          </a:xfrm>
        </p:spPr>
        <p:txBody>
          <a:bodyPr>
            <a:normAutofit fontScale="90000"/>
          </a:bodyPr>
          <a:lstStyle/>
          <a:p>
            <a:r>
              <a:rPr lang="en-GB" b="1" dirty="0" smtClean="0"/>
              <a:t>Developing a Research Proposal</a:t>
            </a:r>
            <a:endParaRPr lang="en-GB" b="1" dirty="0"/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>
          <a:xfrm>
            <a:off x="914400" y="1988840"/>
            <a:ext cx="7402016" cy="4536503"/>
          </a:xfrm>
        </p:spPr>
        <p:txBody>
          <a:bodyPr>
            <a:normAutofit/>
          </a:bodyPr>
          <a:lstStyle/>
          <a:p>
            <a:r>
              <a:rPr lang="en-US" sz="2800" dirty="0"/>
              <a:t>Begin by developing a </a:t>
            </a:r>
            <a:r>
              <a:rPr lang="en-US" sz="2800" dirty="0">
                <a:solidFill>
                  <a:schemeClr val="tx2"/>
                </a:solidFill>
              </a:rPr>
              <a:t>generic research proposal </a:t>
            </a:r>
            <a:r>
              <a:rPr lang="en-US" sz="2800" dirty="0"/>
              <a:t>&amp; budget (your “white paper</a:t>
            </a:r>
            <a:r>
              <a:rPr lang="en-US" sz="2800" dirty="0" smtClean="0"/>
              <a:t>”)</a:t>
            </a:r>
          </a:p>
          <a:p>
            <a:r>
              <a:rPr lang="en-US" sz="2800" dirty="0"/>
              <a:t>You will need to adapt &amp; tailor this to guidelines of different funding bodies:</a:t>
            </a:r>
          </a:p>
          <a:p>
            <a:pPr lvl="1"/>
            <a:r>
              <a:rPr lang="en-US" sz="2400" dirty="0" smtClean="0"/>
              <a:t>Highlight key words, phrases, research agendas &amp; couch your proposal in these terms</a:t>
            </a:r>
            <a:endParaRPr lang="en-US" sz="2400" dirty="0"/>
          </a:p>
        </p:txBody>
      </p:sp>
    </p:spTree>
    <p:extLst>
      <p:ext uri="{BB962C8B-B14F-4D97-AF65-F5344CB8AC3E}">
        <p14:creationId xmlns="" xmlns:p14="http://schemas.microsoft.com/office/powerpoint/2010/main" val="37317405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500"/>
                            </p:stCondLst>
                            <p:childTnLst>
                              <p:par>
                                <p:cTn id="1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uiExpand="1" build="p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55576" y="404664"/>
            <a:ext cx="7315200" cy="1154097"/>
          </a:xfrm>
        </p:spPr>
        <p:txBody>
          <a:bodyPr/>
          <a:lstStyle/>
          <a:p>
            <a:r>
              <a:rPr lang="en-GB" b="1" dirty="0" smtClean="0"/>
              <a:t>Abstract / Summary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14400" y="1988841"/>
            <a:ext cx="7315200" cy="4320520"/>
          </a:xfrm>
        </p:spPr>
        <p:txBody>
          <a:bodyPr>
            <a:normAutofit/>
          </a:bodyPr>
          <a:lstStyle/>
          <a:p>
            <a:r>
              <a:rPr lang="en-GB" sz="2800" dirty="0" smtClean="0"/>
              <a:t>Important: t</a:t>
            </a:r>
            <a:r>
              <a:rPr lang="en-US" sz="2800" dirty="0" smtClean="0"/>
              <a:t>his </a:t>
            </a:r>
            <a:r>
              <a:rPr lang="en-US" sz="2800" dirty="0"/>
              <a:t>is the </a:t>
            </a:r>
            <a:r>
              <a:rPr lang="en-US" sz="2800" dirty="0">
                <a:solidFill>
                  <a:schemeClr val="tx2"/>
                </a:solidFill>
              </a:rPr>
              <a:t>first impression </a:t>
            </a:r>
            <a:r>
              <a:rPr lang="en-US" sz="2800" dirty="0"/>
              <a:t>of your proposed research</a:t>
            </a:r>
          </a:p>
          <a:p>
            <a:r>
              <a:rPr lang="en-US" sz="2800" dirty="0"/>
              <a:t>Reviewers may refer back to this when making their final recommendations</a:t>
            </a:r>
          </a:p>
          <a:p>
            <a:pPr lvl="1"/>
            <a:r>
              <a:rPr lang="en-US" sz="2400" dirty="0" smtClean="0"/>
              <a:t>Also </a:t>
            </a:r>
            <a:r>
              <a:rPr lang="en-US" sz="2400" dirty="0"/>
              <a:t>their </a:t>
            </a:r>
            <a:r>
              <a:rPr lang="en-US" sz="2400" dirty="0">
                <a:solidFill>
                  <a:schemeClr val="tx2"/>
                </a:solidFill>
              </a:rPr>
              <a:t>final impression </a:t>
            </a:r>
            <a:r>
              <a:rPr lang="en-US" sz="2400" dirty="0"/>
              <a:t>of your project</a:t>
            </a:r>
          </a:p>
          <a:p>
            <a:r>
              <a:rPr lang="en-US" sz="2800" dirty="0" smtClean="0"/>
              <a:t>Word count? </a:t>
            </a:r>
            <a:r>
              <a:rPr lang="en-US" sz="2800" dirty="0"/>
              <a:t>stick to it…</a:t>
            </a:r>
          </a:p>
          <a:p>
            <a:r>
              <a:rPr lang="en-US" sz="2800" dirty="0">
                <a:solidFill>
                  <a:schemeClr val="tx2"/>
                </a:solidFill>
              </a:rPr>
              <a:t>Succinct</a:t>
            </a:r>
            <a:r>
              <a:rPr lang="en-US" sz="2800" dirty="0"/>
              <a:t> &amp; </a:t>
            </a:r>
            <a:r>
              <a:rPr lang="en-US" sz="2800" dirty="0">
                <a:solidFill>
                  <a:schemeClr val="tx2"/>
                </a:solidFill>
              </a:rPr>
              <a:t>interesting</a:t>
            </a:r>
            <a:r>
              <a:rPr lang="en-US" sz="2800" dirty="0"/>
              <a:t> summary of your proposed </a:t>
            </a:r>
            <a:r>
              <a:rPr lang="en-US" sz="2800" dirty="0" smtClean="0"/>
              <a:t>research</a:t>
            </a:r>
            <a:endParaRPr lang="en-US" sz="2800" dirty="0"/>
          </a:p>
        </p:txBody>
      </p:sp>
    </p:spTree>
    <p:extLst>
      <p:ext uri="{BB962C8B-B14F-4D97-AF65-F5344CB8AC3E}">
        <p14:creationId xmlns="" xmlns:p14="http://schemas.microsoft.com/office/powerpoint/2010/main" val="29638046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500"/>
                            </p:stCondLst>
                            <p:childTnLst>
                              <p:par>
                                <p:cTn id="1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476672"/>
            <a:ext cx="7315200" cy="1154097"/>
          </a:xfrm>
        </p:spPr>
        <p:txBody>
          <a:bodyPr/>
          <a:lstStyle/>
          <a:p>
            <a:r>
              <a:rPr lang="en-GB" b="1" dirty="0" smtClean="0"/>
              <a:t>Abstract / Summary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14400" y="1988841"/>
            <a:ext cx="7315200" cy="4320520"/>
          </a:xfrm>
        </p:spPr>
        <p:txBody>
          <a:bodyPr>
            <a:normAutofit/>
          </a:bodyPr>
          <a:lstStyle/>
          <a:p>
            <a:r>
              <a:rPr lang="en-GB" sz="2800" dirty="0" smtClean="0"/>
              <a:t>This should highlight the k</a:t>
            </a:r>
            <a:r>
              <a:rPr lang="en-US" sz="2800" dirty="0" err="1" smtClean="0"/>
              <a:t>ey</a:t>
            </a:r>
            <a:r>
              <a:rPr lang="en-US" sz="2800" dirty="0" smtClean="0"/>
              <a:t> </a:t>
            </a:r>
            <a:r>
              <a:rPr lang="en-US" sz="2800" dirty="0"/>
              <a:t>elements of your research:</a:t>
            </a:r>
          </a:p>
          <a:p>
            <a:pPr lvl="1"/>
            <a:r>
              <a:rPr lang="en-US" sz="2400" dirty="0" smtClean="0"/>
              <a:t>The general </a:t>
            </a:r>
            <a:r>
              <a:rPr lang="en-US" sz="2400" dirty="0"/>
              <a:t>purpose</a:t>
            </a:r>
          </a:p>
          <a:p>
            <a:pPr lvl="1"/>
            <a:r>
              <a:rPr lang="en-US" sz="2400" dirty="0" smtClean="0"/>
              <a:t>Your specific </a:t>
            </a:r>
            <a:r>
              <a:rPr lang="en-US" sz="2400" dirty="0"/>
              <a:t>goals</a:t>
            </a:r>
          </a:p>
          <a:p>
            <a:pPr lvl="1"/>
            <a:r>
              <a:rPr lang="en-US" sz="2400" dirty="0" smtClean="0"/>
              <a:t>Your research </a:t>
            </a:r>
            <a:r>
              <a:rPr lang="en-US" sz="2400" dirty="0"/>
              <a:t>design &amp; methods</a:t>
            </a:r>
          </a:p>
          <a:p>
            <a:pPr lvl="1"/>
            <a:r>
              <a:rPr lang="en-US" sz="2400" dirty="0" smtClean="0"/>
              <a:t> The wider significance </a:t>
            </a:r>
            <a:r>
              <a:rPr lang="en-US" sz="2400" dirty="0"/>
              <a:t>(contribution &amp; rationale)</a:t>
            </a:r>
          </a:p>
          <a:p>
            <a:r>
              <a:rPr lang="en-US" sz="2800" dirty="0">
                <a:solidFill>
                  <a:schemeClr val="tx2"/>
                </a:solidFill>
              </a:rPr>
              <a:t>“The proposed research aims to</a:t>
            </a:r>
            <a:r>
              <a:rPr lang="en-US" sz="2800" dirty="0" smtClean="0">
                <a:solidFill>
                  <a:schemeClr val="tx2"/>
                </a:solidFill>
              </a:rPr>
              <a:t>…”</a:t>
            </a:r>
            <a:endParaRPr lang="en-US" sz="2800" dirty="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17968607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000"/>
                            </p:stCondLst>
                            <p:childTnLst>
                              <p:par>
                                <p:cTn id="2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914400" y="332656"/>
            <a:ext cx="7315200" cy="1154097"/>
          </a:xfrm>
        </p:spPr>
        <p:txBody>
          <a:bodyPr/>
          <a:lstStyle/>
          <a:p>
            <a:r>
              <a:rPr lang="en-GB" b="1" dirty="0" smtClean="0"/>
              <a:t>Ethics</a:t>
            </a:r>
            <a:endParaRPr lang="en-GB" b="1" dirty="0"/>
          </a:p>
        </p:txBody>
      </p:sp>
      <p:sp>
        <p:nvSpPr>
          <p:cNvPr id="5" name="Content Placeholder 4"/>
          <p:cNvSpPr>
            <a:spLocks noGrp="1"/>
          </p:cNvSpPr>
          <p:nvPr>
            <p:ph sz="quarter" idx="13"/>
          </p:nvPr>
        </p:nvSpPr>
        <p:spPr>
          <a:xfrm>
            <a:off x="395536" y="1700808"/>
            <a:ext cx="4320480" cy="4824536"/>
          </a:xfrm>
        </p:spPr>
        <p:txBody>
          <a:bodyPr>
            <a:noAutofit/>
          </a:bodyPr>
          <a:lstStyle/>
          <a:p>
            <a:r>
              <a:rPr lang="en-GB" sz="2400" dirty="0" smtClean="0"/>
              <a:t>Clearly identify any ethical issues</a:t>
            </a:r>
          </a:p>
          <a:p>
            <a:r>
              <a:rPr lang="en-GB" sz="2400" dirty="0" smtClean="0"/>
              <a:t>How do you intend to resolve these?</a:t>
            </a:r>
          </a:p>
          <a:p>
            <a:pPr lvl="1"/>
            <a:r>
              <a:rPr lang="en-GB" sz="2000" dirty="0"/>
              <a:t>Have you discussed possible ramifications with your supervisor</a:t>
            </a:r>
            <a:r>
              <a:rPr lang="en-GB" sz="2000" dirty="0" smtClean="0"/>
              <a:t>?</a:t>
            </a:r>
          </a:p>
          <a:p>
            <a:r>
              <a:rPr lang="en-GB" sz="2400" dirty="0" smtClean="0"/>
              <a:t>Do </a:t>
            </a:r>
            <a:r>
              <a:rPr lang="en-GB" sz="2400" dirty="0"/>
              <a:t>you know where to find the University’s </a:t>
            </a:r>
            <a:r>
              <a:rPr lang="en-GB" sz="2400" dirty="0">
                <a:solidFill>
                  <a:srgbClr val="FFC000"/>
                </a:solidFill>
                <a:hlinkClick r:id="rId2"/>
              </a:rPr>
              <a:t>ethics policy?</a:t>
            </a:r>
            <a:endParaRPr lang="en-GB" sz="2400" dirty="0">
              <a:solidFill>
                <a:srgbClr val="FFC000"/>
              </a:solidFill>
            </a:endParaRPr>
          </a:p>
          <a:p>
            <a:r>
              <a:rPr lang="en-GB" sz="2400" dirty="0" smtClean="0"/>
              <a:t>You will need to complete this &amp; submit it to the ethics committee</a:t>
            </a:r>
            <a:endParaRPr lang="en-GB" sz="2400" dirty="0"/>
          </a:p>
        </p:txBody>
      </p:sp>
      <p:pic>
        <p:nvPicPr>
          <p:cNvPr id="7" name="Content Placeholder 4" descr="ethics.jpg"/>
          <p:cNvPicPr>
            <a:picLocks noGrp="1" noChangeAspect="1"/>
          </p:cNvPicPr>
          <p:nvPr>
            <p:ph sz="quarter" idx="14"/>
          </p:nvPr>
        </p:nvPicPr>
        <p:blipFill rotWithShape="1">
          <a:blip r:embed="rId3" cstate="email"/>
          <a:srcRect/>
          <a:stretch/>
        </p:blipFill>
        <p:spPr>
          <a:xfrm>
            <a:off x="4979407" y="2276872"/>
            <a:ext cx="3781770" cy="2736304"/>
          </a:xfrm>
        </p:spPr>
      </p:pic>
    </p:spTree>
    <p:extLst>
      <p:ext uri="{BB962C8B-B14F-4D97-AF65-F5344CB8AC3E}">
        <p14:creationId xmlns="" xmlns:p14="http://schemas.microsoft.com/office/powerpoint/2010/main" val="6440013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500"/>
                            </p:stCondLst>
                            <p:childTnLst>
                              <p:par>
                                <p:cTn id="1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uiExpand="1" build="p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755576" y="332656"/>
            <a:ext cx="7315200" cy="1154097"/>
          </a:xfrm>
        </p:spPr>
        <p:txBody>
          <a:bodyPr/>
          <a:lstStyle/>
          <a:p>
            <a:r>
              <a:rPr lang="en-GB" b="1" dirty="0" err="1" smtClean="0"/>
              <a:t>Costings</a:t>
            </a:r>
            <a:endParaRPr lang="en-GB" b="1" dirty="0"/>
          </a:p>
        </p:txBody>
      </p:sp>
      <p:sp>
        <p:nvSpPr>
          <p:cNvPr id="5" name="Content Placeholder 4"/>
          <p:cNvSpPr>
            <a:spLocks noGrp="1"/>
          </p:cNvSpPr>
          <p:nvPr>
            <p:ph sz="quarter" idx="13"/>
          </p:nvPr>
        </p:nvSpPr>
        <p:spPr>
          <a:xfrm>
            <a:off x="467544" y="1772816"/>
            <a:ext cx="4752528" cy="4824536"/>
          </a:xfrm>
        </p:spPr>
        <p:txBody>
          <a:bodyPr>
            <a:noAutofit/>
          </a:bodyPr>
          <a:lstStyle/>
          <a:p>
            <a:r>
              <a:rPr lang="en-GB" sz="2400" dirty="0" smtClean="0"/>
              <a:t>Budget carefully but </a:t>
            </a:r>
            <a:r>
              <a:rPr lang="en-GB" sz="2400" dirty="0" smtClean="0">
                <a:solidFill>
                  <a:schemeClr val="tx2"/>
                </a:solidFill>
              </a:rPr>
              <a:t>realistically</a:t>
            </a:r>
          </a:p>
          <a:p>
            <a:pPr>
              <a:lnSpc>
                <a:spcPct val="90000"/>
              </a:lnSpc>
            </a:pPr>
            <a:r>
              <a:rPr lang="en-US" sz="2400" dirty="0" smtClean="0"/>
              <a:t>Think </a:t>
            </a:r>
            <a:r>
              <a:rPr lang="en-US" sz="2400" dirty="0"/>
              <a:t>about </a:t>
            </a:r>
            <a:r>
              <a:rPr lang="en-US" sz="2400" dirty="0">
                <a:solidFill>
                  <a:schemeClr val="tx2"/>
                </a:solidFill>
              </a:rPr>
              <a:t>all</a:t>
            </a:r>
            <a:r>
              <a:rPr lang="en-US" sz="2400" dirty="0"/>
              <a:t> areas of expenditure</a:t>
            </a:r>
          </a:p>
          <a:p>
            <a:r>
              <a:rPr lang="en-US" sz="2400" dirty="0"/>
              <a:t>Does the funding body cover these areas of </a:t>
            </a:r>
            <a:r>
              <a:rPr lang="en-US" sz="2400" dirty="0" smtClean="0"/>
              <a:t>expense?</a:t>
            </a:r>
          </a:p>
          <a:p>
            <a:pPr lvl="1"/>
            <a:r>
              <a:rPr lang="en-US" sz="2000" dirty="0" smtClean="0"/>
              <a:t>Can you get this covered elsewhere?</a:t>
            </a:r>
          </a:p>
          <a:p>
            <a:pPr>
              <a:lnSpc>
                <a:spcPct val="90000"/>
              </a:lnSpc>
            </a:pPr>
            <a:r>
              <a:rPr lang="en-US" sz="2400" dirty="0" smtClean="0"/>
              <a:t>Consider </a:t>
            </a:r>
            <a:r>
              <a:rPr lang="en-US" sz="2400" dirty="0"/>
              <a:t>including a budget narrative (or budget justification) explaining the various expenses</a:t>
            </a:r>
            <a:endParaRPr lang="en-GB" sz="2400" dirty="0"/>
          </a:p>
        </p:txBody>
      </p:sp>
      <p:pic>
        <p:nvPicPr>
          <p:cNvPr id="12290" name="Picture 2" descr="C:\Users\sw003.CAMPUS\AppData\Local\Microsoft\Windows\Temporary Internet Files\Content.IE5\O3BHVH9R\MP900382662[1].jpg"/>
          <p:cNvPicPr>
            <a:picLocks noGrp="1" noChangeAspect="1" noChangeArrowheads="1"/>
          </p:cNvPicPr>
          <p:nvPr>
            <p:ph sz="quarter" idx="14"/>
          </p:nvPr>
        </p:nvPicPr>
        <p:blipFill>
          <a:blip r:embed="rId2" cstate="email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2080" y="2564904"/>
            <a:ext cx="3629203" cy="2592288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41323404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500"/>
                            </p:stCondLst>
                            <p:childTnLst>
                              <p:par>
                                <p:cTn id="1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uiExpand="1" build="p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332656"/>
            <a:ext cx="7315200" cy="1154097"/>
          </a:xfrm>
        </p:spPr>
        <p:txBody>
          <a:bodyPr/>
          <a:lstStyle/>
          <a:p>
            <a:r>
              <a:rPr lang="en-GB" b="1" dirty="0" err="1" smtClean="0"/>
              <a:t>Costings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9552" y="1772816"/>
            <a:ext cx="7920880" cy="4536545"/>
          </a:xfrm>
        </p:spPr>
        <p:txBody>
          <a:bodyPr>
            <a:noAutofit/>
          </a:bodyPr>
          <a:lstStyle/>
          <a:p>
            <a:r>
              <a:rPr lang="en-US" sz="2800" dirty="0"/>
              <a:t>How to </a:t>
            </a:r>
            <a:r>
              <a:rPr lang="en-US" sz="2800" dirty="0" err="1"/>
              <a:t>organise</a:t>
            </a:r>
            <a:r>
              <a:rPr lang="en-US" sz="2800" dirty="0"/>
              <a:t> your budget </a:t>
            </a:r>
            <a:r>
              <a:rPr lang="en-US" sz="2800" dirty="0" smtClean="0"/>
              <a:t>clearly:</a:t>
            </a:r>
          </a:p>
          <a:p>
            <a:r>
              <a:rPr lang="en-US" sz="2800" dirty="0"/>
              <a:t>Set out a spread sheet/table</a:t>
            </a:r>
          </a:p>
          <a:p>
            <a:r>
              <a:rPr lang="en-US" sz="2800" dirty="0"/>
              <a:t>Separate out different areas that need funding:</a:t>
            </a:r>
          </a:p>
          <a:p>
            <a:pPr lvl="1">
              <a:lnSpc>
                <a:spcPct val="90000"/>
              </a:lnSpc>
            </a:pPr>
            <a:r>
              <a:rPr lang="en-US" sz="2400" dirty="0"/>
              <a:t>Travel expenses</a:t>
            </a:r>
          </a:p>
          <a:p>
            <a:pPr lvl="1">
              <a:lnSpc>
                <a:spcPct val="90000"/>
              </a:lnSpc>
            </a:pPr>
            <a:r>
              <a:rPr lang="en-US" sz="2400" dirty="0"/>
              <a:t>Accommodation &amp; subsistence</a:t>
            </a:r>
          </a:p>
          <a:p>
            <a:pPr lvl="1">
              <a:lnSpc>
                <a:spcPct val="90000"/>
              </a:lnSpc>
            </a:pPr>
            <a:r>
              <a:rPr lang="en-US" sz="2400" dirty="0"/>
              <a:t>Any overheads?</a:t>
            </a:r>
          </a:p>
          <a:p>
            <a:pPr lvl="1">
              <a:lnSpc>
                <a:spcPct val="90000"/>
              </a:lnSpc>
            </a:pPr>
            <a:r>
              <a:rPr lang="en-US" sz="2400" dirty="0"/>
              <a:t>Translator costs</a:t>
            </a:r>
          </a:p>
          <a:p>
            <a:pPr lvl="1">
              <a:lnSpc>
                <a:spcPct val="90000"/>
              </a:lnSpc>
            </a:pPr>
            <a:r>
              <a:rPr lang="en-GB" sz="2400" dirty="0"/>
              <a:t>Consumables</a:t>
            </a:r>
          </a:p>
          <a:p>
            <a:r>
              <a:rPr lang="en-GB" sz="2800" dirty="0"/>
              <a:t>Indicate </a:t>
            </a:r>
            <a:r>
              <a:rPr lang="en-GB" sz="2800" dirty="0">
                <a:solidFill>
                  <a:schemeClr val="tx2"/>
                </a:solidFill>
              </a:rPr>
              <a:t>subtotals</a:t>
            </a:r>
            <a:r>
              <a:rPr lang="en-GB" sz="2800" dirty="0"/>
              <a:t> &amp; </a:t>
            </a:r>
            <a:r>
              <a:rPr lang="en-GB" sz="2800" dirty="0">
                <a:solidFill>
                  <a:schemeClr val="tx2"/>
                </a:solidFill>
              </a:rPr>
              <a:t>totals</a:t>
            </a:r>
            <a:r>
              <a:rPr lang="en-GB" sz="2800" dirty="0"/>
              <a:t> clearly</a:t>
            </a:r>
          </a:p>
          <a:p>
            <a:r>
              <a:rPr lang="en-US" sz="2800" dirty="0" smtClean="0">
                <a:solidFill>
                  <a:schemeClr val="tx2"/>
                </a:solidFill>
              </a:rPr>
              <a:t>Check your numbers!</a:t>
            </a:r>
          </a:p>
        </p:txBody>
      </p:sp>
    </p:spTree>
    <p:extLst>
      <p:ext uri="{BB962C8B-B14F-4D97-AF65-F5344CB8AC3E}">
        <p14:creationId xmlns="" xmlns:p14="http://schemas.microsoft.com/office/powerpoint/2010/main" val="20382303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500"/>
                            </p:stCondLst>
                            <p:childTnLst>
                              <p:par>
                                <p:cTn id="1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1000"/>
                            </p:stCondLst>
                            <p:childTnLst>
                              <p:par>
                                <p:cTn id="2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1500"/>
                            </p:stCondLst>
                            <p:childTnLst>
                              <p:par>
                                <p:cTn id="2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2000"/>
                            </p:stCondLst>
                            <p:childTnLst>
                              <p:par>
                                <p:cTn id="3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2500"/>
                            </p:stCondLst>
                            <p:childTnLst>
                              <p:par>
                                <p:cTn id="3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332656"/>
            <a:ext cx="7315200" cy="1154097"/>
          </a:xfrm>
        </p:spPr>
        <p:txBody>
          <a:bodyPr/>
          <a:lstStyle/>
          <a:p>
            <a:r>
              <a:rPr lang="en-GB" b="1" dirty="0" err="1" smtClean="0"/>
              <a:t>Costings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14400" y="1844825"/>
            <a:ext cx="7315200" cy="4464536"/>
          </a:xfrm>
        </p:spPr>
        <p:txBody>
          <a:bodyPr>
            <a:normAutofit/>
          </a:bodyPr>
          <a:lstStyle/>
          <a:p>
            <a:r>
              <a:rPr lang="en-US" sz="2800" dirty="0"/>
              <a:t>Do you have to pay university </a:t>
            </a:r>
            <a:r>
              <a:rPr lang="en-US" sz="2800" dirty="0" smtClean="0"/>
              <a:t>overheads?</a:t>
            </a:r>
          </a:p>
          <a:p>
            <a:r>
              <a:rPr lang="en-US" sz="2800" dirty="0" smtClean="0"/>
              <a:t>Research Development </a:t>
            </a:r>
            <a:r>
              <a:rPr lang="en-US" sz="2800" dirty="0"/>
              <a:t>Office: what are the standard (required) rates for overheads?</a:t>
            </a:r>
          </a:p>
          <a:p>
            <a:r>
              <a:rPr lang="en-US" sz="2800" dirty="0"/>
              <a:t>Can you gain exemption? (does the funding body itself cover overheads?)</a:t>
            </a:r>
          </a:p>
          <a:p>
            <a:r>
              <a:rPr lang="en-US" sz="2800" dirty="0"/>
              <a:t>Draft budget: get this checked by the </a:t>
            </a:r>
            <a:r>
              <a:rPr lang="en-US" sz="2800" dirty="0" smtClean="0"/>
              <a:t>university </a:t>
            </a:r>
            <a:r>
              <a:rPr lang="en-US" sz="2800" dirty="0"/>
              <a:t>officer in charge of grant administration</a:t>
            </a:r>
            <a:endParaRPr lang="en-GB" sz="2800" dirty="0"/>
          </a:p>
        </p:txBody>
      </p:sp>
    </p:spTree>
    <p:extLst>
      <p:ext uri="{BB962C8B-B14F-4D97-AF65-F5344CB8AC3E}">
        <p14:creationId xmlns="" xmlns:p14="http://schemas.microsoft.com/office/powerpoint/2010/main" val="29721044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899592" y="260648"/>
            <a:ext cx="7315200" cy="1154097"/>
          </a:xfrm>
        </p:spPr>
        <p:txBody>
          <a:bodyPr/>
          <a:lstStyle/>
          <a:p>
            <a:r>
              <a:rPr lang="en-GB" b="1" dirty="0" smtClean="0"/>
              <a:t>Timeframe for Research</a:t>
            </a:r>
            <a:endParaRPr lang="en-GB" b="1" dirty="0"/>
          </a:p>
        </p:txBody>
      </p:sp>
      <p:sp>
        <p:nvSpPr>
          <p:cNvPr id="5" name="Content Placeholder 4"/>
          <p:cNvSpPr>
            <a:spLocks noGrp="1"/>
          </p:cNvSpPr>
          <p:nvPr>
            <p:ph sz="quarter" idx="13"/>
          </p:nvPr>
        </p:nvSpPr>
        <p:spPr>
          <a:xfrm>
            <a:off x="395536" y="1772816"/>
            <a:ext cx="4680520" cy="4563976"/>
          </a:xfrm>
        </p:spPr>
        <p:txBody>
          <a:bodyPr>
            <a:noAutofit/>
          </a:bodyPr>
          <a:lstStyle/>
          <a:p>
            <a:r>
              <a:rPr lang="en-US" sz="2800" dirty="0"/>
              <a:t>Provide a detailed </a:t>
            </a:r>
            <a:r>
              <a:rPr lang="en-US" sz="2800" dirty="0" smtClean="0"/>
              <a:t>timetable</a:t>
            </a:r>
          </a:p>
          <a:p>
            <a:pPr lvl="1"/>
            <a:r>
              <a:rPr lang="en-US" sz="2400" dirty="0"/>
              <a:t>Breakdown research into key stages</a:t>
            </a:r>
          </a:p>
          <a:p>
            <a:pPr lvl="1"/>
            <a:r>
              <a:rPr lang="en-US" sz="2400" dirty="0"/>
              <a:t>When will you begin &amp; complete each step? </a:t>
            </a:r>
          </a:p>
          <a:p>
            <a:r>
              <a:rPr lang="en-US" sz="2800" dirty="0" smtClean="0"/>
              <a:t>Provide a </a:t>
            </a:r>
            <a:r>
              <a:rPr lang="en-US" sz="2800" dirty="0"/>
              <a:t>table summarizing the timeline for the </a:t>
            </a:r>
            <a:r>
              <a:rPr lang="en-US" sz="2800" dirty="0" smtClean="0"/>
              <a:t>project</a:t>
            </a:r>
            <a:endParaRPr lang="en-US" sz="2800" dirty="0"/>
          </a:p>
        </p:txBody>
      </p:sp>
      <p:pic>
        <p:nvPicPr>
          <p:cNvPr id="13314" name="Picture 2" descr="C:\Users\sw003.CAMPUS\AppData\Local\Microsoft\Windows\Temporary Internet Files\Content.IE5\LCY8IX1D\MP900309640[1].jpg"/>
          <p:cNvPicPr>
            <a:picLocks noGrp="1" noChangeAspect="1" noChangeArrowheads="1"/>
          </p:cNvPicPr>
          <p:nvPr>
            <p:ph sz="quarter" idx="14"/>
          </p:nvPr>
        </p:nvPicPr>
        <p:blipFill>
          <a:blip r:embed="rId2" cstate="email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4128" y="1772816"/>
            <a:ext cx="3068980" cy="4302309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19664712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uiExpand="1" build="p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332656"/>
            <a:ext cx="7315200" cy="1154097"/>
          </a:xfrm>
        </p:spPr>
        <p:txBody>
          <a:bodyPr/>
          <a:lstStyle/>
          <a:p>
            <a:r>
              <a:rPr lang="en-GB" b="1" dirty="0" smtClean="0"/>
              <a:t>Handy Hints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>
          <a:xfrm>
            <a:off x="683568" y="1844824"/>
            <a:ext cx="4017640" cy="4419960"/>
          </a:xfrm>
        </p:spPr>
        <p:txBody>
          <a:bodyPr>
            <a:normAutofit/>
          </a:bodyPr>
          <a:lstStyle/>
          <a:p>
            <a:r>
              <a:rPr lang="en-GB" sz="2400" dirty="0"/>
              <a:t>Begin early</a:t>
            </a:r>
          </a:p>
          <a:p>
            <a:r>
              <a:rPr lang="en-GB" sz="2400" dirty="0" smtClean="0"/>
              <a:t>Be aware of </a:t>
            </a:r>
            <a:r>
              <a:rPr lang="en-GB" sz="2400" dirty="0" smtClean="0">
                <a:solidFill>
                  <a:schemeClr val="tx2"/>
                </a:solidFill>
              </a:rPr>
              <a:t>deadlines</a:t>
            </a:r>
            <a:r>
              <a:rPr lang="en-GB" sz="2400" dirty="0" smtClean="0"/>
              <a:t> &amp; give yourself plenty of time</a:t>
            </a:r>
          </a:p>
          <a:p>
            <a:r>
              <a:rPr lang="en-GB" sz="2400" dirty="0"/>
              <a:t>Apply early &amp; often</a:t>
            </a:r>
          </a:p>
          <a:p>
            <a:pPr lvl="1"/>
            <a:r>
              <a:rPr lang="en-GB" sz="2000" dirty="0" smtClean="0"/>
              <a:t>If </a:t>
            </a:r>
            <a:r>
              <a:rPr lang="en-GB" sz="2000" dirty="0"/>
              <a:t>you don’t apply you won’t get any money</a:t>
            </a:r>
            <a:r>
              <a:rPr lang="en-GB" sz="2000" dirty="0" smtClean="0"/>
              <a:t>!</a:t>
            </a:r>
          </a:p>
          <a:p>
            <a:r>
              <a:rPr lang="en-GB" sz="2400" dirty="0" smtClean="0">
                <a:solidFill>
                  <a:schemeClr val="tx2"/>
                </a:solidFill>
              </a:rPr>
              <a:t>Don’t panic!</a:t>
            </a:r>
          </a:p>
        </p:txBody>
      </p:sp>
      <p:pic>
        <p:nvPicPr>
          <p:cNvPr id="9218" name="Picture 2" descr="C:\Users\sw003.CAMPUS\AppData\Local\Microsoft\Windows\Temporary Internet Files\Content.IE5\VLETZB8Z\MP900382637[1].jpg"/>
          <p:cNvPicPr>
            <a:picLocks noGrp="1" noChangeAspect="1" noChangeArrowheads="1"/>
          </p:cNvPicPr>
          <p:nvPr>
            <p:ph sz="quarter" idx="14"/>
          </p:nvPr>
        </p:nvPicPr>
        <p:blipFill>
          <a:blip r:embed="rId2" cstate="email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64088" y="1772816"/>
            <a:ext cx="3288428" cy="4603801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37555005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500"/>
                            </p:stCondLst>
                            <p:childTnLst>
                              <p:par>
                                <p:cTn id="1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332656"/>
            <a:ext cx="7315200" cy="1154097"/>
          </a:xfrm>
        </p:spPr>
        <p:txBody>
          <a:bodyPr/>
          <a:lstStyle/>
          <a:p>
            <a:r>
              <a:rPr lang="en-GB" b="1" dirty="0" smtClean="0"/>
              <a:t>Handy Hints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>
          <a:xfrm>
            <a:off x="539552" y="1772816"/>
            <a:ext cx="4248472" cy="4419960"/>
          </a:xfrm>
        </p:spPr>
        <p:txBody>
          <a:bodyPr>
            <a:normAutofit/>
          </a:bodyPr>
          <a:lstStyle/>
          <a:p>
            <a:r>
              <a:rPr lang="en-GB" sz="2400" dirty="0"/>
              <a:t>Include a covering letter</a:t>
            </a:r>
          </a:p>
          <a:p>
            <a:r>
              <a:rPr lang="en-GB" sz="2400" dirty="0"/>
              <a:t>Answer all questions &amp; </a:t>
            </a:r>
            <a:r>
              <a:rPr lang="en-GB" sz="2400" dirty="0">
                <a:solidFill>
                  <a:schemeClr val="tx2"/>
                </a:solidFill>
              </a:rPr>
              <a:t>follow the guidelines to the letter</a:t>
            </a:r>
          </a:p>
          <a:p>
            <a:r>
              <a:rPr lang="en-GB" sz="2400" dirty="0"/>
              <a:t>Keep a checklist of all elements needed</a:t>
            </a:r>
            <a:r>
              <a:rPr lang="en-GB" sz="2400" dirty="0" smtClean="0"/>
              <a:t>:</a:t>
            </a:r>
          </a:p>
          <a:p>
            <a:pPr lvl="1"/>
            <a:r>
              <a:rPr lang="en-GB" sz="2000" dirty="0" smtClean="0"/>
              <a:t>Separate </a:t>
            </a:r>
            <a:r>
              <a:rPr lang="en-GB" sz="2000" dirty="0"/>
              <a:t>CV, </a:t>
            </a:r>
            <a:r>
              <a:rPr lang="en-GB" sz="2000" dirty="0" err="1"/>
              <a:t>costings</a:t>
            </a:r>
            <a:r>
              <a:rPr lang="en-GB" sz="2000" dirty="0"/>
              <a:t>, reference letters, etc</a:t>
            </a:r>
            <a:r>
              <a:rPr lang="en-GB" sz="2000" dirty="0" smtClean="0"/>
              <a:t>.</a:t>
            </a:r>
            <a:endParaRPr lang="en-GB" sz="2000" dirty="0"/>
          </a:p>
        </p:txBody>
      </p:sp>
      <p:pic>
        <p:nvPicPr>
          <p:cNvPr id="14" name="Picture 6" descr="C:\Users\sw003.CAMPUS\AppData\Local\Microsoft\Windows\Temporary Internet Files\Content.IE5\O3BHVH9R\MC900140717[1].wmf"/>
          <p:cNvPicPr>
            <a:picLocks noGrp="1" noChangeAspect="1" noChangeArrowheads="1"/>
          </p:cNvPicPr>
          <p:nvPr>
            <p:ph sz="quarter" idx="14"/>
          </p:nvPr>
        </p:nvPicPr>
        <p:blipFill>
          <a:blip r:embed="rId2" cstate="email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51920" y="1772816"/>
            <a:ext cx="5179822" cy="4661279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35527251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500"/>
                            </p:stCondLst>
                            <p:childTnLst>
                              <p:par>
                                <p:cTn id="1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404664"/>
            <a:ext cx="7315200" cy="1154097"/>
          </a:xfrm>
        </p:spPr>
        <p:txBody>
          <a:bodyPr/>
          <a:lstStyle/>
          <a:p>
            <a:r>
              <a:rPr lang="en-GB" b="1" dirty="0" smtClean="0"/>
              <a:t>Rejection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>
          <a:xfrm>
            <a:off x="611560" y="1916832"/>
            <a:ext cx="3796992" cy="4347952"/>
          </a:xfrm>
        </p:spPr>
        <p:txBody>
          <a:bodyPr>
            <a:normAutofit/>
          </a:bodyPr>
          <a:lstStyle/>
          <a:p>
            <a:r>
              <a:rPr lang="en-GB" sz="2400" dirty="0"/>
              <a:t>If rejected…?</a:t>
            </a:r>
          </a:p>
          <a:p>
            <a:r>
              <a:rPr lang="en-GB" sz="2800" b="1" dirty="0" smtClean="0">
                <a:solidFill>
                  <a:schemeClr val="tx2"/>
                </a:solidFill>
              </a:rPr>
              <a:t>DON’T GIVE UP</a:t>
            </a:r>
          </a:p>
          <a:p>
            <a:r>
              <a:rPr lang="en-GB" sz="2400" dirty="0"/>
              <a:t>Ask for help &amp; advice</a:t>
            </a:r>
          </a:p>
          <a:p>
            <a:r>
              <a:rPr lang="en-GB" sz="2400" dirty="0" smtClean="0"/>
              <a:t>Revise your proposal</a:t>
            </a:r>
          </a:p>
          <a:p>
            <a:pPr lvl="1"/>
            <a:r>
              <a:rPr lang="en-GB" sz="2200" dirty="0" smtClean="0"/>
              <a:t>&amp; apply again</a:t>
            </a:r>
            <a:endParaRPr lang="en-GB" sz="2200" dirty="0"/>
          </a:p>
        </p:txBody>
      </p:sp>
      <p:pic>
        <p:nvPicPr>
          <p:cNvPr id="11266" name="Picture 2" descr="C:\Users\sw003.CAMPUS\AppData\Local\Microsoft\Windows\Temporary Internet Files\Content.IE5\IJKH65VT\MC900078823[1].wmf"/>
          <p:cNvPicPr>
            <a:picLocks noGrp="1" noChangeAspect="1" noChangeArrowheads="1"/>
          </p:cNvPicPr>
          <p:nvPr>
            <p:ph sz="quarter" idx="14"/>
          </p:nvPr>
        </p:nvPicPr>
        <p:blipFill>
          <a:blip r:embed="rId2" cstate="email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20072" y="2204864"/>
            <a:ext cx="3496047" cy="3881898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</p:pic>
    </p:spTree>
    <p:extLst>
      <p:ext uri="{BB962C8B-B14F-4D97-AF65-F5344CB8AC3E}">
        <p14:creationId xmlns="" xmlns:p14="http://schemas.microsoft.com/office/powerpoint/2010/main" val="11409564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500"/>
                            </p:stCondLst>
                            <p:childTnLst>
                              <p:par>
                                <p:cTn id="2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404664"/>
            <a:ext cx="7315200" cy="1154097"/>
          </a:xfrm>
        </p:spPr>
        <p:txBody>
          <a:bodyPr/>
          <a:lstStyle/>
          <a:p>
            <a:r>
              <a:rPr lang="en-GB" b="1" dirty="0" smtClean="0"/>
              <a:t>Successful Funding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>
          <a:xfrm>
            <a:off x="467544" y="1916832"/>
            <a:ext cx="4536504" cy="4608512"/>
          </a:xfrm>
        </p:spPr>
        <p:txBody>
          <a:bodyPr>
            <a:noAutofit/>
          </a:bodyPr>
          <a:lstStyle/>
          <a:p>
            <a:r>
              <a:rPr lang="en-GB" sz="2800" dirty="0"/>
              <a:t>Be prepared &amp; methodical</a:t>
            </a:r>
          </a:p>
          <a:p>
            <a:r>
              <a:rPr lang="en-GB" sz="2800" dirty="0"/>
              <a:t>Know what </a:t>
            </a:r>
            <a:r>
              <a:rPr lang="en-GB" sz="2800" dirty="0" smtClean="0"/>
              <a:t>your </a:t>
            </a:r>
            <a:r>
              <a:rPr lang="en-GB" sz="2800" dirty="0"/>
              <a:t>funding body is looking for</a:t>
            </a:r>
          </a:p>
          <a:p>
            <a:r>
              <a:rPr lang="en-GB" sz="2800" dirty="0">
                <a:solidFill>
                  <a:schemeClr val="tx2"/>
                </a:solidFill>
              </a:rPr>
              <a:t>Be prepared </a:t>
            </a:r>
            <a:r>
              <a:rPr lang="en-GB" sz="2800" dirty="0"/>
              <a:t>to </a:t>
            </a:r>
            <a:r>
              <a:rPr lang="en-GB" sz="2800" dirty="0">
                <a:solidFill>
                  <a:schemeClr val="tx2"/>
                </a:solidFill>
              </a:rPr>
              <a:t>adapt</a:t>
            </a:r>
            <a:r>
              <a:rPr lang="en-GB" sz="2800" dirty="0"/>
              <a:t> your research project accordingly</a:t>
            </a:r>
          </a:p>
          <a:p>
            <a:r>
              <a:rPr lang="en-GB" sz="2800" dirty="0">
                <a:solidFill>
                  <a:schemeClr val="tx2"/>
                </a:solidFill>
              </a:rPr>
              <a:t>Get advice: </a:t>
            </a:r>
            <a:r>
              <a:rPr lang="en-GB" sz="2800" dirty="0"/>
              <a:t>research proposal &amp; budget</a:t>
            </a:r>
          </a:p>
          <a:p>
            <a:r>
              <a:rPr lang="en-GB" sz="2800" dirty="0"/>
              <a:t>Keep to word </a:t>
            </a:r>
            <a:r>
              <a:rPr lang="en-GB" sz="2800" dirty="0" smtClean="0"/>
              <a:t>limits</a:t>
            </a:r>
            <a:endParaRPr lang="en-GB" sz="2800" dirty="0"/>
          </a:p>
        </p:txBody>
      </p:sp>
      <p:pic>
        <p:nvPicPr>
          <p:cNvPr id="14338" name="Picture 2" descr="C:\Users\sw003.CAMPUS\AppData\Local\Microsoft\Windows\Temporary Internet Files\Content.IE5\LCY8IX1D\MP900398869[1].jpg"/>
          <p:cNvPicPr>
            <a:picLocks noGrp="1" noChangeAspect="1" noChangeArrowheads="1"/>
          </p:cNvPicPr>
          <p:nvPr>
            <p:ph sz="quarter" idx="14"/>
          </p:nvPr>
        </p:nvPicPr>
        <p:blipFill rotWithShape="1">
          <a:blip r:embed="rId2" cstate="email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/>
        </p:blipFill>
        <p:spPr bwMode="auto">
          <a:xfrm>
            <a:off x="5508104" y="2492896"/>
            <a:ext cx="2976605" cy="350578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2637722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404664"/>
            <a:ext cx="7315200" cy="1154097"/>
          </a:xfrm>
        </p:spPr>
        <p:txBody>
          <a:bodyPr/>
          <a:lstStyle/>
          <a:p>
            <a:r>
              <a:rPr lang="en-GB" b="1" dirty="0" smtClean="0"/>
              <a:t>Successful Funding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>
          <a:xfrm>
            <a:off x="914400" y="2132856"/>
            <a:ext cx="3873624" cy="3888432"/>
          </a:xfrm>
        </p:spPr>
        <p:txBody>
          <a:bodyPr>
            <a:normAutofit/>
          </a:bodyPr>
          <a:lstStyle/>
          <a:p>
            <a:r>
              <a:rPr lang="en-GB" sz="2800" dirty="0"/>
              <a:t>There are two keys to successful grant proposal writing</a:t>
            </a:r>
          </a:p>
          <a:p>
            <a:pPr lvl="1"/>
            <a:r>
              <a:rPr lang="en-GB" sz="2400" dirty="0">
                <a:solidFill>
                  <a:schemeClr val="tx2"/>
                </a:solidFill>
              </a:rPr>
              <a:t>Know what you want to </a:t>
            </a:r>
            <a:r>
              <a:rPr lang="en-GB" sz="2400" dirty="0" smtClean="0">
                <a:solidFill>
                  <a:schemeClr val="tx2"/>
                </a:solidFill>
              </a:rPr>
              <a:t>do</a:t>
            </a:r>
          </a:p>
          <a:p>
            <a:pPr lvl="1"/>
            <a:r>
              <a:rPr lang="en-GB" sz="2400" dirty="0">
                <a:solidFill>
                  <a:schemeClr val="tx2"/>
                </a:solidFill>
              </a:rPr>
              <a:t>Know your funder: what do they want you to do</a:t>
            </a:r>
            <a:r>
              <a:rPr lang="en-GB" sz="2400" dirty="0" smtClean="0">
                <a:solidFill>
                  <a:schemeClr val="tx2"/>
                </a:solidFill>
              </a:rPr>
              <a:t>?</a:t>
            </a:r>
            <a:endParaRPr lang="en-GB" sz="2400" dirty="0">
              <a:solidFill>
                <a:schemeClr val="tx2"/>
              </a:solidFill>
            </a:endParaRPr>
          </a:p>
        </p:txBody>
      </p:sp>
      <p:pic>
        <p:nvPicPr>
          <p:cNvPr id="6" name="Picture 3" descr="C:\Documents and Settings\sw003\Local Settings\Temporary Internet Files\Content.IE5\277A67O5\MC900410805[1].wmf"/>
          <p:cNvPicPr>
            <a:picLocks noGrp="1" noChangeAspect="1" noChangeArrowheads="1"/>
          </p:cNvPicPr>
          <p:nvPr>
            <p:ph sz="quarter" idx="14"/>
          </p:nvPr>
        </p:nvPicPr>
        <p:blipFill>
          <a:blip r:embed="rId2" cstate="email"/>
          <a:srcRect/>
          <a:stretch>
            <a:fillRect/>
          </a:stretch>
        </p:blipFill>
        <p:spPr bwMode="auto">
          <a:xfrm>
            <a:off x="5148064" y="1648224"/>
            <a:ext cx="3721134" cy="4724888"/>
          </a:xfrm>
          <a:prstGeom prst="rect">
            <a:avLst/>
          </a:prstGeom>
          <a:solidFill>
            <a:srgbClr val="FFC000"/>
          </a:solidFill>
        </p:spPr>
      </p:pic>
    </p:spTree>
    <p:extLst>
      <p:ext uri="{BB962C8B-B14F-4D97-AF65-F5344CB8AC3E}">
        <p14:creationId xmlns="" xmlns:p14="http://schemas.microsoft.com/office/powerpoint/2010/main" val="167917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404664"/>
            <a:ext cx="7315200" cy="1154097"/>
          </a:xfrm>
        </p:spPr>
        <p:txBody>
          <a:bodyPr/>
          <a:lstStyle/>
          <a:p>
            <a:r>
              <a:rPr lang="en-GB" b="1" dirty="0" smtClean="0"/>
              <a:t>Successful Funding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>
          <a:xfrm>
            <a:off x="914400" y="2132856"/>
            <a:ext cx="4881736" cy="3888432"/>
          </a:xfrm>
        </p:spPr>
        <p:txBody>
          <a:bodyPr/>
          <a:lstStyle/>
          <a:p>
            <a:r>
              <a:rPr lang="en-GB" sz="2800" dirty="0" smtClean="0"/>
              <a:t>And finally..</a:t>
            </a:r>
          </a:p>
          <a:p>
            <a:r>
              <a:rPr lang="en-GB" sz="4800" b="1" dirty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Give yourself plenty of time!</a:t>
            </a:r>
            <a:r>
              <a:rPr lang="en-GB" sz="4800" dirty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 </a:t>
            </a:r>
          </a:p>
          <a:p>
            <a:endParaRPr lang="en-GB" dirty="0">
              <a:solidFill>
                <a:schemeClr val="tx2"/>
              </a:solidFill>
            </a:endParaRPr>
          </a:p>
        </p:txBody>
      </p:sp>
      <p:pic>
        <p:nvPicPr>
          <p:cNvPr id="8" name="Picture 5" descr="j0234131"/>
          <p:cNvPicPr>
            <a:picLocks noGrp="1" noChangeAspect="1" noChangeArrowheads="1"/>
          </p:cNvPicPr>
          <p:nvPr>
            <p:ph sz="quarter" idx="14"/>
          </p:nvPr>
        </p:nvPicPr>
        <p:blipFill>
          <a:blip r:embed="rId2" cstate="email"/>
          <a:srcRect/>
          <a:stretch>
            <a:fillRect/>
          </a:stretch>
        </p:blipFill>
        <p:spPr bwMode="auto">
          <a:xfrm>
            <a:off x="5923268" y="2492897"/>
            <a:ext cx="2911825" cy="3096344"/>
          </a:xfrm>
          <a:prstGeom prst="rect">
            <a:avLst/>
          </a:prstGeom>
          <a:solidFill>
            <a:srgbClr val="FFC000"/>
          </a:solidFill>
        </p:spPr>
      </p:pic>
    </p:spTree>
    <p:extLst>
      <p:ext uri="{BB962C8B-B14F-4D97-AF65-F5344CB8AC3E}">
        <p14:creationId xmlns="" xmlns:p14="http://schemas.microsoft.com/office/powerpoint/2010/main" val="25619132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erspective">
  <a:themeElements>
    <a:clrScheme name="Perspective">
      <a:dk1>
        <a:sysClr val="windowText" lastClr="000000"/>
      </a:dk1>
      <a:lt1>
        <a:sysClr val="window" lastClr="FFFFFF"/>
      </a:lt1>
      <a:dk2>
        <a:srgbClr val="283138"/>
      </a:dk2>
      <a:lt2>
        <a:srgbClr val="FF8600"/>
      </a:lt2>
      <a:accent1>
        <a:srgbClr val="838D9B"/>
      </a:accent1>
      <a:accent2>
        <a:srgbClr val="D2610C"/>
      </a:accent2>
      <a:accent3>
        <a:srgbClr val="80716A"/>
      </a:accent3>
      <a:accent4>
        <a:srgbClr val="94147C"/>
      </a:accent4>
      <a:accent5>
        <a:srgbClr val="5D5AD2"/>
      </a:accent5>
      <a:accent6>
        <a:srgbClr val="6F6C7D"/>
      </a:accent6>
      <a:hlink>
        <a:srgbClr val="6187E3"/>
      </a:hlink>
      <a:folHlink>
        <a:srgbClr val="7B8EB8"/>
      </a:folHlink>
    </a:clrScheme>
    <a:fontScheme name="Office Classic 2">
      <a:majorFont>
        <a:latin typeface="Arial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Perspectiv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alpha val="100000"/>
                <a:satMod val="160000"/>
                <a:lumMod val="105000"/>
              </a:schemeClr>
            </a:gs>
            <a:gs pos="41000">
              <a:schemeClr val="phClr">
                <a:tint val="57000"/>
                <a:satMod val="180000"/>
                <a:lumMod val="99000"/>
              </a:schemeClr>
            </a:gs>
            <a:gs pos="100000">
              <a:schemeClr val="phClr">
                <a:tint val="80000"/>
                <a:satMod val="200000"/>
                <a:lumMod val="104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6000"/>
                <a:satMod val="130000"/>
                <a:lumMod val="114000"/>
              </a:schemeClr>
            </a:gs>
            <a:gs pos="60000">
              <a:schemeClr val="phClr">
                <a:tint val="100000"/>
                <a:satMod val="106000"/>
                <a:lumMod val="110000"/>
              </a:schemeClr>
            </a:gs>
            <a:gs pos="100000">
              <a:schemeClr val="phClr"/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28000"/>
              </a:srgbClr>
            </a:outerShdw>
          </a:effectLst>
        </a:effectStyle>
        <a:effectStyle>
          <a:effectLst>
            <a:outerShdw blurRad="47625" dist="38100" dir="5400000" sy="98000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twoPt" dir="br">
              <a:rot lat="0" lon="0" rev="8700000"/>
            </a:lightRig>
          </a:scene3d>
          <a:sp3d prstMaterial="matte">
            <a:bevelT w="25400" h="53975"/>
          </a:sp3d>
        </a:effectStyle>
        <a:effectStyle>
          <a:effectLst>
            <a:reflection blurRad="12700" stA="24000" endPos="28000" dist="50800" dir="5400000" sy="-100000" rotWithShape="0"/>
          </a:effectLst>
          <a:scene3d>
            <a:camera prst="orthographicFront">
              <a:rot lat="0" lon="0" rev="0"/>
            </a:camera>
            <a:lightRig rig="threePt" dir="t">
              <a:rot lat="0" lon="0" rev="4800000"/>
            </a:lightRig>
          </a:scene3d>
          <a:sp3d>
            <a:bevelT w="69850" h="3175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100000"/>
                <a:shade val="80000"/>
                <a:satMod val="100000"/>
                <a:lumMod val="100000"/>
              </a:schemeClr>
            </a:gs>
            <a:gs pos="65000">
              <a:schemeClr val="phClr">
                <a:tint val="100000"/>
                <a:shade val="95000"/>
                <a:satMod val="100000"/>
                <a:lumMod val="100000"/>
              </a:schemeClr>
            </a:gs>
            <a:gs pos="100000">
              <a:schemeClr val="phClr">
                <a:tint val="88000"/>
                <a:shade val="100000"/>
                <a:satMod val="400000"/>
                <a:lumMod val="100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95000"/>
                <a:satMod val="90000"/>
              </a:schemeClr>
              <a:schemeClr val="phClr">
                <a:shade val="92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Perspective</Template>
  <TotalTime>109</TotalTime>
  <Words>1308</Words>
  <Application>Microsoft Office PowerPoint</Application>
  <PresentationFormat>On-screen Show (4:3)</PresentationFormat>
  <Paragraphs>180</Paragraphs>
  <Slides>31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31</vt:i4>
      </vt:variant>
    </vt:vector>
  </HeadingPairs>
  <TitlesOfParts>
    <vt:vector size="32" baseType="lpstr">
      <vt:lpstr>Perspective</vt:lpstr>
      <vt:lpstr>RESEARCH METHODS</vt:lpstr>
      <vt:lpstr>Research Design</vt:lpstr>
      <vt:lpstr>Framing your Research Design</vt:lpstr>
      <vt:lpstr>Framing your Research Design</vt:lpstr>
      <vt:lpstr>Exploratory Research</vt:lpstr>
      <vt:lpstr>Descriptive Research</vt:lpstr>
      <vt:lpstr>Explanatory Research</vt:lpstr>
      <vt:lpstr>Research Question</vt:lpstr>
      <vt:lpstr>Research Question</vt:lpstr>
      <vt:lpstr>Practicalities of Research</vt:lpstr>
      <vt:lpstr>A good research question is…</vt:lpstr>
      <vt:lpstr>Background to Research</vt:lpstr>
      <vt:lpstr>Be Interesting</vt:lpstr>
      <vt:lpstr>Theory &amp; Methodology</vt:lpstr>
      <vt:lpstr>Framing the Question</vt:lpstr>
      <vt:lpstr>Identify Funding Sources</vt:lpstr>
      <vt:lpstr>Successful Funding</vt:lpstr>
      <vt:lpstr>Developing a Research Proposal</vt:lpstr>
      <vt:lpstr>Abstract / Summary</vt:lpstr>
      <vt:lpstr>Abstract / Summary</vt:lpstr>
      <vt:lpstr>Ethics</vt:lpstr>
      <vt:lpstr>Costings</vt:lpstr>
      <vt:lpstr>Costings</vt:lpstr>
      <vt:lpstr>Costings</vt:lpstr>
      <vt:lpstr>Timeframe for Research</vt:lpstr>
      <vt:lpstr>Handy Hints</vt:lpstr>
      <vt:lpstr>Handy Hints</vt:lpstr>
      <vt:lpstr>Rejection</vt:lpstr>
      <vt:lpstr>Successful Funding</vt:lpstr>
      <vt:lpstr>Successful Funding</vt:lpstr>
      <vt:lpstr>Successful Funding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RESEARCH METHODS</dc:title>
  <dc:creator>Louise Steel</dc:creator>
  <cp:lastModifiedBy>Louise</cp:lastModifiedBy>
  <cp:revision>44</cp:revision>
  <dcterms:created xsi:type="dcterms:W3CDTF">2013-10-21T14:58:16Z</dcterms:created>
  <dcterms:modified xsi:type="dcterms:W3CDTF">2014-10-16T05:44:52Z</dcterms:modified>
</cp:coreProperties>
</file>