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2" r:id="rId7"/>
    <p:sldId id="275" r:id="rId8"/>
    <p:sldId id="263" r:id="rId9"/>
    <p:sldId id="276" r:id="rId10"/>
    <p:sldId id="277" r:id="rId11"/>
    <p:sldId id="264" r:id="rId12"/>
    <p:sldId id="265" r:id="rId13"/>
    <p:sldId id="278" r:id="rId14"/>
    <p:sldId id="279" r:id="rId15"/>
    <p:sldId id="266" r:id="rId16"/>
    <p:sldId id="268" r:id="rId17"/>
    <p:sldId id="269" r:id="rId18"/>
    <p:sldId id="270" r:id="rId19"/>
    <p:sldId id="271" r:id="rId20"/>
    <p:sldId id="272" r:id="rId21"/>
    <p:sldId id="273" r:id="rId22"/>
    <p:sldId id="274" r:id="rId23"/>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4660"/>
  </p:normalViewPr>
  <p:slideViewPr>
    <p:cSldViewPr>
      <p:cViewPr varScale="1">
        <p:scale>
          <a:sx n="73" d="100"/>
          <a:sy n="73" d="100"/>
        </p:scale>
        <p:origin x="600" y="5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3000" b="0" i="0">
                <a:solidFill>
                  <a:srgbClr val="333333"/>
                </a:solidFill>
                <a:latin typeface="Verdana"/>
                <a:cs typeface="Verdan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7F7F7"/>
          </a:solidFill>
        </p:spPr>
        <p:txBody>
          <a:bodyPr wrap="square" lIns="0" tIns="0" rIns="0" bIns="0" rtlCol="0"/>
          <a:lstStyle/>
          <a:p>
            <a:endParaRPr/>
          </a:p>
        </p:txBody>
      </p:sp>
      <p:sp>
        <p:nvSpPr>
          <p:cNvPr id="17" name="bg object 17"/>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pic>
        <p:nvPicPr>
          <p:cNvPr id="18" name="bg object 18"/>
          <p:cNvPicPr/>
          <p:nvPr/>
        </p:nvPicPr>
        <p:blipFill>
          <a:blip r:embed="rId2" cstate="print"/>
          <a:stretch>
            <a:fillRect/>
          </a:stretch>
        </p:blipFill>
        <p:spPr>
          <a:xfrm>
            <a:off x="962137" y="1946324"/>
            <a:ext cx="16297272" cy="6372224"/>
          </a:xfrm>
          <a:prstGeom prst="rect">
            <a:avLst/>
          </a:prstGeom>
        </p:spPr>
      </p:pic>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7F7F7"/>
          </a:solidFill>
        </p:spPr>
        <p:txBody>
          <a:bodyPr wrap="square" lIns="0" tIns="0" rIns="0" bIns="0" rtlCol="0"/>
          <a:lstStyle/>
          <a:p>
            <a:endParaRPr/>
          </a:p>
        </p:txBody>
      </p:sp>
      <p:sp>
        <p:nvSpPr>
          <p:cNvPr id="2" name="Holder 2"/>
          <p:cNvSpPr>
            <a:spLocks noGrp="1"/>
          </p:cNvSpPr>
          <p:nvPr>
            <p:ph type="title"/>
          </p:nvPr>
        </p:nvSpPr>
        <p:spPr>
          <a:xfrm>
            <a:off x="194573" y="199501"/>
            <a:ext cx="17898852" cy="528320"/>
          </a:xfrm>
          <a:prstGeom prst="rect">
            <a:avLst/>
          </a:prstGeom>
        </p:spPr>
        <p:txBody>
          <a:bodyPr wrap="square" lIns="0" tIns="0" rIns="0" bIns="0">
            <a:spAutoFit/>
          </a:bodyPr>
          <a:lstStyle>
            <a:lvl1pPr>
              <a:defRPr sz="3300" b="0" i="0">
                <a:solidFill>
                  <a:srgbClr val="333333"/>
                </a:solidFill>
                <a:latin typeface="Verdana"/>
                <a:cs typeface="Verdana"/>
              </a:defRPr>
            </a:lvl1pPr>
          </a:lstStyle>
          <a:p>
            <a:endParaRPr/>
          </a:p>
        </p:txBody>
      </p:sp>
      <p:sp>
        <p:nvSpPr>
          <p:cNvPr id="3" name="Holder 3"/>
          <p:cNvSpPr>
            <a:spLocks noGrp="1"/>
          </p:cNvSpPr>
          <p:nvPr>
            <p:ph type="body" idx="1"/>
          </p:nvPr>
        </p:nvSpPr>
        <p:spPr>
          <a:xfrm>
            <a:off x="986858" y="2045838"/>
            <a:ext cx="16314283" cy="3683000"/>
          </a:xfrm>
          <a:prstGeom prst="rect">
            <a:avLst/>
          </a:prstGeom>
        </p:spPr>
        <p:txBody>
          <a:bodyPr wrap="square" lIns="0" tIns="0" rIns="0" bIns="0">
            <a:spAutoFit/>
          </a:bodyPr>
          <a:lstStyle>
            <a:lvl1pPr>
              <a:defRPr sz="3000" b="0" i="0">
                <a:solidFill>
                  <a:srgbClr val="333333"/>
                </a:solidFill>
                <a:latin typeface="Verdana"/>
                <a:cs typeface="Verdana"/>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7/25/2023</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publichealth.medresearch.in/index.php/ijphr/article/view/136#%3A~%3Atext%3DData%20was%20obtained%20from%20students%2C28.9%25)%20as%20physically%20inactive" TargetMode="External"/><Relationship Id="rId2" Type="http://schemas.openxmlformats.org/officeDocument/2006/relationships/hyperlink" Target="https://www.mdpi.com/1660-4601/19/13/7691/pdf" TargetMode="External"/><Relationship Id="rId1" Type="http://schemas.openxmlformats.org/officeDocument/2006/relationships/slideLayout" Target="../slideLayouts/slideLayout2.xml"/><Relationship Id="rId4" Type="http://schemas.openxmlformats.org/officeDocument/2006/relationships/hyperlink" Target="https://www.mdpi.com/82228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eprints.glos.ac.uk/6781/1/6781%20Parker%20and%20Scott%20(2019)%20Snowball%20Sampling_Pe" TargetMode="External"/><Relationship Id="rId2" Type="http://schemas.openxmlformats.org/officeDocument/2006/relationships/hyperlink" Target="https://www.sciencedirect.com/science/article/pii/S0012369220304621" TargetMode="External"/><Relationship Id="rId1" Type="http://schemas.openxmlformats.org/officeDocument/2006/relationships/slideLayout" Target="../slideLayouts/slideLayout5.xml"/><Relationship Id="rId5" Type="http://schemas.openxmlformats.org/officeDocument/2006/relationships/hyperlink" Target="https://academic.oup.com/jcmc/article/25/1/89/5714020?login=true" TargetMode="External"/><Relationship Id="rId4" Type="http://schemas.openxmlformats.org/officeDocument/2006/relationships/hyperlink" Target="https://tidsskriftet.no/en/2020/06/medisin-og-tall/mean-and-standard-deviation-or-median-and-quartile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16181" y="9836474"/>
            <a:ext cx="16857345" cy="450850"/>
          </a:xfrm>
          <a:custGeom>
            <a:avLst/>
            <a:gdLst/>
            <a:ahLst/>
            <a:cxnLst/>
            <a:rect l="l" t="t" r="r" b="b"/>
            <a:pathLst>
              <a:path w="16857345" h="450850">
                <a:moveTo>
                  <a:pt x="16857163" y="450525"/>
                </a:moveTo>
                <a:lnTo>
                  <a:pt x="0" y="450525"/>
                </a:lnTo>
                <a:lnTo>
                  <a:pt x="0" y="0"/>
                </a:lnTo>
                <a:lnTo>
                  <a:pt x="16857163" y="0"/>
                </a:lnTo>
                <a:lnTo>
                  <a:pt x="16857163" y="450525"/>
                </a:lnTo>
                <a:close/>
              </a:path>
            </a:pathLst>
          </a:custGeom>
          <a:solidFill>
            <a:srgbClr val="00C399"/>
          </a:solidFill>
        </p:spPr>
        <p:txBody>
          <a:bodyPr wrap="square" lIns="0" tIns="0" rIns="0" bIns="0" rtlCol="0"/>
          <a:lstStyle/>
          <a:p>
            <a:endParaRPr/>
          </a:p>
        </p:txBody>
      </p:sp>
      <p:sp>
        <p:nvSpPr>
          <p:cNvPr id="3" name="object 3"/>
          <p:cNvSpPr txBox="1"/>
          <p:nvPr/>
        </p:nvSpPr>
        <p:spPr>
          <a:xfrm>
            <a:off x="1584085" y="3185679"/>
            <a:ext cx="14305280" cy="1244600"/>
          </a:xfrm>
          <a:prstGeom prst="rect">
            <a:avLst/>
          </a:prstGeom>
        </p:spPr>
        <p:txBody>
          <a:bodyPr vert="horz" wrap="square" lIns="0" tIns="12700" rIns="0" bIns="0" rtlCol="0">
            <a:spAutoFit/>
          </a:bodyPr>
          <a:lstStyle/>
          <a:p>
            <a:pPr marL="12700">
              <a:lnSpc>
                <a:spcPct val="100000"/>
              </a:lnSpc>
              <a:spcBef>
                <a:spcPts val="100"/>
              </a:spcBef>
            </a:pPr>
            <a:r>
              <a:rPr sz="8000" spc="655" dirty="0">
                <a:solidFill>
                  <a:srgbClr val="333333"/>
                </a:solidFill>
                <a:latin typeface="Verdana"/>
                <a:cs typeface="Verdana"/>
              </a:rPr>
              <a:t>Practice-Based</a:t>
            </a:r>
            <a:r>
              <a:rPr sz="8000" spc="20" dirty="0">
                <a:solidFill>
                  <a:srgbClr val="333333"/>
                </a:solidFill>
                <a:latin typeface="Verdana"/>
                <a:cs typeface="Verdana"/>
              </a:rPr>
              <a:t> </a:t>
            </a:r>
            <a:r>
              <a:rPr sz="8000" spc="530" dirty="0">
                <a:solidFill>
                  <a:srgbClr val="333333"/>
                </a:solidFill>
                <a:latin typeface="Verdana"/>
                <a:cs typeface="Verdana"/>
              </a:rPr>
              <a:t>Research</a:t>
            </a:r>
            <a:endParaRPr sz="8000" dirty="0">
              <a:latin typeface="Verdana"/>
              <a:cs typeface="Verdana"/>
            </a:endParaRPr>
          </a:p>
        </p:txBody>
      </p:sp>
      <p:sp>
        <p:nvSpPr>
          <p:cNvPr id="4" name="object 4"/>
          <p:cNvSpPr txBox="1"/>
          <p:nvPr/>
        </p:nvSpPr>
        <p:spPr>
          <a:xfrm>
            <a:off x="10792688" y="393422"/>
            <a:ext cx="2539365" cy="1062355"/>
          </a:xfrm>
          <a:prstGeom prst="rect">
            <a:avLst/>
          </a:prstGeom>
        </p:spPr>
        <p:txBody>
          <a:bodyPr vert="horz" wrap="square" lIns="0" tIns="12700" rIns="0" bIns="0" rtlCol="0">
            <a:spAutoFit/>
          </a:bodyPr>
          <a:lstStyle/>
          <a:p>
            <a:pPr marL="912494">
              <a:lnSpc>
                <a:spcPct val="100000"/>
              </a:lnSpc>
              <a:spcBef>
                <a:spcPts val="100"/>
              </a:spcBef>
            </a:pPr>
            <a:r>
              <a:rPr sz="2500" spc="-155" dirty="0">
                <a:solidFill>
                  <a:srgbClr val="333333"/>
                </a:solidFill>
                <a:latin typeface="Verdana"/>
                <a:cs typeface="Verdana"/>
              </a:rPr>
              <a:t>LECTURER</a:t>
            </a:r>
            <a:endParaRPr sz="2500">
              <a:latin typeface="Verdana"/>
              <a:cs typeface="Verdana"/>
            </a:endParaRPr>
          </a:p>
          <a:p>
            <a:pPr marL="12700">
              <a:lnSpc>
                <a:spcPct val="100000"/>
              </a:lnSpc>
              <a:spcBef>
                <a:spcPts val="2285"/>
              </a:spcBef>
            </a:pPr>
            <a:r>
              <a:rPr sz="2400" spc="-45" dirty="0">
                <a:solidFill>
                  <a:srgbClr val="333333"/>
                </a:solidFill>
                <a:latin typeface="Verdana"/>
                <a:cs typeface="Verdana"/>
              </a:rPr>
              <a:t>Dr</a:t>
            </a:r>
            <a:r>
              <a:rPr sz="2400" spc="-155" dirty="0">
                <a:solidFill>
                  <a:srgbClr val="333333"/>
                </a:solidFill>
                <a:latin typeface="Verdana"/>
                <a:cs typeface="Verdana"/>
              </a:rPr>
              <a:t> </a:t>
            </a:r>
            <a:r>
              <a:rPr sz="2400" spc="114" dirty="0">
                <a:solidFill>
                  <a:srgbClr val="333333"/>
                </a:solidFill>
                <a:latin typeface="Verdana"/>
                <a:cs typeface="Verdana"/>
              </a:rPr>
              <a:t>Aishat</a:t>
            </a:r>
            <a:r>
              <a:rPr sz="2400" spc="-155" dirty="0">
                <a:solidFill>
                  <a:srgbClr val="333333"/>
                </a:solidFill>
                <a:latin typeface="Verdana"/>
                <a:cs typeface="Verdana"/>
              </a:rPr>
              <a:t> </a:t>
            </a:r>
            <a:r>
              <a:rPr sz="2400" spc="85" dirty="0">
                <a:solidFill>
                  <a:srgbClr val="333333"/>
                </a:solidFill>
                <a:latin typeface="Verdana"/>
                <a:cs typeface="Verdana"/>
              </a:rPr>
              <a:t>Bakre</a:t>
            </a:r>
            <a:endParaRPr sz="2400">
              <a:latin typeface="Verdana"/>
              <a:cs typeface="Verdana"/>
            </a:endParaRPr>
          </a:p>
        </p:txBody>
      </p:sp>
      <p:grpSp>
        <p:nvGrpSpPr>
          <p:cNvPr id="5" name="object 5"/>
          <p:cNvGrpSpPr/>
          <p:nvPr/>
        </p:nvGrpSpPr>
        <p:grpSpPr>
          <a:xfrm>
            <a:off x="725709" y="9188"/>
            <a:ext cx="16840835" cy="2186305"/>
            <a:chOff x="725709" y="9188"/>
            <a:chExt cx="16840835" cy="2186305"/>
          </a:xfrm>
        </p:grpSpPr>
        <p:sp>
          <p:nvSpPr>
            <p:cNvPr id="6" name="object 6"/>
            <p:cNvSpPr/>
            <p:nvPr/>
          </p:nvSpPr>
          <p:spPr>
            <a:xfrm>
              <a:off x="6070865" y="9188"/>
              <a:ext cx="0" cy="2143760"/>
            </a:xfrm>
            <a:custGeom>
              <a:avLst/>
              <a:gdLst/>
              <a:ahLst/>
              <a:cxnLst/>
              <a:rect l="l" t="t" r="r" b="b"/>
              <a:pathLst>
                <a:path h="2143760">
                  <a:moveTo>
                    <a:pt x="0" y="2143203"/>
                  </a:moveTo>
                  <a:lnTo>
                    <a:pt x="0" y="0"/>
                  </a:lnTo>
                </a:path>
              </a:pathLst>
            </a:custGeom>
            <a:ln w="19052">
              <a:solidFill>
                <a:srgbClr val="00C399"/>
              </a:solidFill>
            </a:ln>
          </p:spPr>
          <p:txBody>
            <a:bodyPr wrap="square" lIns="0" tIns="0" rIns="0" bIns="0" rtlCol="0"/>
            <a:lstStyle/>
            <a:p>
              <a:endParaRPr/>
            </a:p>
          </p:txBody>
        </p:sp>
        <p:sp>
          <p:nvSpPr>
            <p:cNvPr id="7" name="object 7"/>
            <p:cNvSpPr/>
            <p:nvPr/>
          </p:nvSpPr>
          <p:spPr>
            <a:xfrm>
              <a:off x="13892012" y="9188"/>
              <a:ext cx="0" cy="2143760"/>
            </a:xfrm>
            <a:custGeom>
              <a:avLst/>
              <a:gdLst/>
              <a:ahLst/>
              <a:cxnLst/>
              <a:rect l="l" t="t" r="r" b="b"/>
              <a:pathLst>
                <a:path h="2143760">
                  <a:moveTo>
                    <a:pt x="0" y="2143203"/>
                  </a:moveTo>
                  <a:lnTo>
                    <a:pt x="0" y="0"/>
                  </a:lnTo>
                </a:path>
              </a:pathLst>
            </a:custGeom>
            <a:ln w="19052">
              <a:solidFill>
                <a:srgbClr val="00C399"/>
              </a:solidFill>
            </a:ln>
          </p:spPr>
          <p:txBody>
            <a:bodyPr wrap="square" lIns="0" tIns="0" rIns="0" bIns="0" rtlCol="0"/>
            <a:lstStyle/>
            <a:p>
              <a:endParaRPr/>
            </a:p>
          </p:txBody>
        </p:sp>
        <p:sp>
          <p:nvSpPr>
            <p:cNvPr id="8" name="object 8"/>
            <p:cNvSpPr/>
            <p:nvPr/>
          </p:nvSpPr>
          <p:spPr>
            <a:xfrm>
              <a:off x="725709" y="2185770"/>
              <a:ext cx="16840835" cy="0"/>
            </a:xfrm>
            <a:custGeom>
              <a:avLst/>
              <a:gdLst/>
              <a:ahLst/>
              <a:cxnLst/>
              <a:rect l="l" t="t" r="r" b="b"/>
              <a:pathLst>
                <a:path w="16840835">
                  <a:moveTo>
                    <a:pt x="0" y="0"/>
                  </a:moveTo>
                  <a:lnTo>
                    <a:pt x="16840303" y="0"/>
                  </a:lnTo>
                </a:path>
              </a:pathLst>
            </a:custGeom>
            <a:ln w="19049">
              <a:solidFill>
                <a:srgbClr val="00C399"/>
              </a:solidFill>
            </a:ln>
          </p:spPr>
          <p:txBody>
            <a:bodyPr wrap="square" lIns="0" tIns="0" rIns="0" bIns="0" rtlCol="0"/>
            <a:lstStyle/>
            <a:p>
              <a:endParaRPr/>
            </a:p>
          </p:txBody>
        </p:sp>
      </p:grpSp>
      <p:sp>
        <p:nvSpPr>
          <p:cNvPr id="9" name="object 9"/>
          <p:cNvSpPr txBox="1"/>
          <p:nvPr/>
        </p:nvSpPr>
        <p:spPr>
          <a:xfrm>
            <a:off x="14020801" y="397835"/>
            <a:ext cx="3809995" cy="1223412"/>
          </a:xfrm>
          <a:prstGeom prst="rect">
            <a:avLst/>
          </a:prstGeom>
        </p:spPr>
        <p:txBody>
          <a:bodyPr vert="horz" wrap="square" lIns="0" tIns="12700" rIns="0" bIns="0" rtlCol="0">
            <a:spAutoFit/>
          </a:bodyPr>
          <a:lstStyle/>
          <a:p>
            <a:pPr marL="1726564">
              <a:lnSpc>
                <a:spcPct val="100000"/>
              </a:lnSpc>
              <a:spcBef>
                <a:spcPts val="100"/>
              </a:spcBef>
            </a:pPr>
            <a:r>
              <a:rPr lang="en-GB" sz="2400" spc="-195" dirty="0">
                <a:solidFill>
                  <a:srgbClr val="333333"/>
                </a:solidFill>
                <a:latin typeface="Verdana"/>
                <a:cs typeface="Verdana"/>
              </a:rPr>
              <a:t>        </a:t>
            </a:r>
            <a:r>
              <a:rPr sz="2400" spc="-195" dirty="0">
                <a:solidFill>
                  <a:srgbClr val="333333"/>
                </a:solidFill>
                <a:latin typeface="Verdana"/>
                <a:cs typeface="Verdana"/>
              </a:rPr>
              <a:t>S</a:t>
            </a:r>
            <a:r>
              <a:rPr sz="2400" spc="-130" dirty="0">
                <a:solidFill>
                  <a:srgbClr val="333333"/>
                </a:solidFill>
                <a:latin typeface="Verdana"/>
                <a:cs typeface="Verdana"/>
              </a:rPr>
              <a:t>T</a:t>
            </a:r>
            <a:r>
              <a:rPr sz="2400" spc="-105" dirty="0">
                <a:solidFill>
                  <a:srgbClr val="333333"/>
                </a:solidFill>
                <a:latin typeface="Verdana"/>
                <a:cs typeface="Verdana"/>
              </a:rPr>
              <a:t>U</a:t>
            </a:r>
            <a:r>
              <a:rPr sz="2400" spc="-150" dirty="0">
                <a:solidFill>
                  <a:srgbClr val="333333"/>
                </a:solidFill>
                <a:latin typeface="Verdana"/>
                <a:cs typeface="Verdana"/>
              </a:rPr>
              <a:t>D</a:t>
            </a:r>
            <a:r>
              <a:rPr sz="2400" spc="-260" dirty="0">
                <a:solidFill>
                  <a:srgbClr val="333333"/>
                </a:solidFill>
                <a:latin typeface="Verdana"/>
                <a:cs typeface="Verdana"/>
              </a:rPr>
              <a:t>E</a:t>
            </a:r>
            <a:r>
              <a:rPr sz="2400" spc="-65" dirty="0">
                <a:solidFill>
                  <a:srgbClr val="333333"/>
                </a:solidFill>
                <a:latin typeface="Verdana"/>
                <a:cs typeface="Verdana"/>
              </a:rPr>
              <a:t>N</a:t>
            </a:r>
            <a:r>
              <a:rPr sz="2400" spc="-130" dirty="0">
                <a:solidFill>
                  <a:srgbClr val="333333"/>
                </a:solidFill>
                <a:latin typeface="Verdana"/>
                <a:cs typeface="Verdana"/>
              </a:rPr>
              <a:t>T</a:t>
            </a:r>
            <a:endParaRPr sz="2400" dirty="0">
              <a:latin typeface="Verdana"/>
              <a:cs typeface="Verdana"/>
            </a:endParaRPr>
          </a:p>
          <a:p>
            <a:pPr marR="5080" algn="r">
              <a:lnSpc>
                <a:spcPct val="100000"/>
              </a:lnSpc>
              <a:spcBef>
                <a:spcPts val="420"/>
              </a:spcBef>
            </a:pPr>
            <a:r>
              <a:rPr lang="en-GB" sz="2400" spc="-175" dirty="0">
                <a:solidFill>
                  <a:srgbClr val="333333"/>
                </a:solidFill>
                <a:latin typeface="Verdana"/>
                <a:cs typeface="Verdana"/>
              </a:rPr>
              <a:t>NIRALI KORADIA</a:t>
            </a:r>
          </a:p>
          <a:p>
            <a:pPr marR="5080" algn="r">
              <a:lnSpc>
                <a:spcPct val="100000"/>
              </a:lnSpc>
              <a:spcBef>
                <a:spcPts val="420"/>
              </a:spcBef>
            </a:pPr>
            <a:r>
              <a:rPr sz="2400" spc="-175" dirty="0">
                <a:solidFill>
                  <a:srgbClr val="333333"/>
                </a:solidFill>
                <a:latin typeface="Verdana"/>
                <a:cs typeface="Verdana"/>
              </a:rPr>
              <a:t>221</a:t>
            </a:r>
            <a:r>
              <a:rPr lang="en-GB" sz="2400" spc="-175" dirty="0">
                <a:solidFill>
                  <a:srgbClr val="333333"/>
                </a:solidFill>
                <a:latin typeface="Verdana"/>
                <a:cs typeface="Verdana"/>
              </a:rPr>
              <a:t>3910</a:t>
            </a:r>
            <a:endParaRPr sz="2400" dirty="0">
              <a:latin typeface="Verdana"/>
              <a:cs typeface="Verdana"/>
            </a:endParaRPr>
          </a:p>
        </p:txBody>
      </p:sp>
      <p:sp>
        <p:nvSpPr>
          <p:cNvPr id="10" name="object 10"/>
          <p:cNvSpPr txBox="1"/>
          <p:nvPr/>
        </p:nvSpPr>
        <p:spPr>
          <a:xfrm>
            <a:off x="1680950" y="4420691"/>
            <a:ext cx="14926310" cy="2775585"/>
          </a:xfrm>
          <a:prstGeom prst="rect">
            <a:avLst/>
          </a:prstGeom>
        </p:spPr>
        <p:txBody>
          <a:bodyPr vert="horz" wrap="square" lIns="0" tIns="12700" rIns="0" bIns="0" rtlCol="0">
            <a:spAutoFit/>
          </a:bodyPr>
          <a:lstStyle/>
          <a:p>
            <a:pPr marR="608965" algn="ctr">
              <a:lnSpc>
                <a:spcPct val="100000"/>
              </a:lnSpc>
              <a:spcBef>
                <a:spcPts val="100"/>
              </a:spcBef>
            </a:pPr>
            <a:r>
              <a:rPr sz="6300" spc="20" dirty="0">
                <a:solidFill>
                  <a:srgbClr val="333333"/>
                </a:solidFill>
                <a:latin typeface="Verdana"/>
                <a:cs typeface="Verdana"/>
              </a:rPr>
              <a:t>(LCHS7001)</a:t>
            </a:r>
            <a:endParaRPr sz="6300" dirty="0">
              <a:latin typeface="Verdana"/>
              <a:cs typeface="Verdana"/>
            </a:endParaRPr>
          </a:p>
          <a:p>
            <a:pPr marL="1831339" marR="5080" indent="-1819275">
              <a:lnSpc>
                <a:spcPts val="4730"/>
              </a:lnSpc>
              <a:spcBef>
                <a:spcPts val="4730"/>
              </a:spcBef>
            </a:pPr>
            <a:r>
              <a:rPr sz="4000" spc="290" dirty="0">
                <a:solidFill>
                  <a:srgbClr val="333333"/>
                </a:solidFill>
                <a:latin typeface="Verdana"/>
                <a:cs typeface="Verdana"/>
              </a:rPr>
              <a:t>Prevalence</a:t>
            </a:r>
            <a:r>
              <a:rPr sz="4000" spc="40" dirty="0">
                <a:solidFill>
                  <a:srgbClr val="333333"/>
                </a:solidFill>
                <a:latin typeface="Verdana"/>
                <a:cs typeface="Verdana"/>
              </a:rPr>
              <a:t> </a:t>
            </a:r>
            <a:r>
              <a:rPr sz="4000" spc="120" dirty="0">
                <a:solidFill>
                  <a:srgbClr val="333333"/>
                </a:solidFill>
                <a:latin typeface="Verdana"/>
                <a:cs typeface="Verdana"/>
              </a:rPr>
              <a:t>of</a:t>
            </a:r>
            <a:r>
              <a:rPr sz="4000" spc="45" dirty="0">
                <a:solidFill>
                  <a:srgbClr val="333333"/>
                </a:solidFill>
                <a:latin typeface="Verdana"/>
                <a:cs typeface="Verdana"/>
              </a:rPr>
              <a:t> </a:t>
            </a:r>
            <a:r>
              <a:rPr sz="4000" spc="350" dirty="0">
                <a:solidFill>
                  <a:srgbClr val="333333"/>
                </a:solidFill>
                <a:latin typeface="Verdana"/>
                <a:cs typeface="Verdana"/>
              </a:rPr>
              <a:t>physical</a:t>
            </a:r>
            <a:r>
              <a:rPr sz="4000" spc="45" dirty="0">
                <a:solidFill>
                  <a:srgbClr val="333333"/>
                </a:solidFill>
                <a:latin typeface="Verdana"/>
                <a:cs typeface="Verdana"/>
              </a:rPr>
              <a:t> </a:t>
            </a:r>
            <a:r>
              <a:rPr sz="4000" spc="300" dirty="0">
                <a:solidFill>
                  <a:srgbClr val="333333"/>
                </a:solidFill>
                <a:latin typeface="Verdana"/>
                <a:cs typeface="Verdana"/>
              </a:rPr>
              <a:t>activity</a:t>
            </a:r>
            <a:r>
              <a:rPr sz="4000" spc="45" dirty="0">
                <a:solidFill>
                  <a:srgbClr val="333333"/>
                </a:solidFill>
                <a:latin typeface="Verdana"/>
                <a:cs typeface="Verdana"/>
              </a:rPr>
              <a:t> </a:t>
            </a:r>
            <a:r>
              <a:rPr sz="4000" spc="409" dirty="0">
                <a:solidFill>
                  <a:srgbClr val="333333"/>
                </a:solidFill>
                <a:latin typeface="Verdana"/>
                <a:cs typeface="Verdana"/>
              </a:rPr>
              <a:t>among</a:t>
            </a:r>
            <a:r>
              <a:rPr sz="4000" spc="45" dirty="0">
                <a:solidFill>
                  <a:srgbClr val="333333"/>
                </a:solidFill>
                <a:latin typeface="Verdana"/>
                <a:cs typeface="Verdana"/>
              </a:rPr>
              <a:t> </a:t>
            </a:r>
            <a:r>
              <a:rPr sz="4000" spc="280" dirty="0">
                <a:solidFill>
                  <a:srgbClr val="333333"/>
                </a:solidFill>
                <a:latin typeface="Verdana"/>
                <a:cs typeface="Verdana"/>
              </a:rPr>
              <a:t>students</a:t>
            </a:r>
            <a:r>
              <a:rPr sz="4000" spc="45" dirty="0">
                <a:solidFill>
                  <a:srgbClr val="333333"/>
                </a:solidFill>
                <a:latin typeface="Verdana"/>
                <a:cs typeface="Verdana"/>
              </a:rPr>
              <a:t> </a:t>
            </a:r>
            <a:r>
              <a:rPr sz="4000" spc="285" dirty="0">
                <a:solidFill>
                  <a:srgbClr val="333333"/>
                </a:solidFill>
                <a:latin typeface="Verdana"/>
                <a:cs typeface="Verdana"/>
              </a:rPr>
              <a:t>in</a:t>
            </a:r>
            <a:r>
              <a:rPr sz="4000" spc="45" dirty="0">
                <a:solidFill>
                  <a:srgbClr val="333333"/>
                </a:solidFill>
                <a:latin typeface="Verdana"/>
                <a:cs typeface="Verdana"/>
              </a:rPr>
              <a:t> </a:t>
            </a:r>
            <a:r>
              <a:rPr sz="4000" spc="385" dirty="0">
                <a:solidFill>
                  <a:srgbClr val="333333"/>
                </a:solidFill>
                <a:latin typeface="Verdana"/>
                <a:cs typeface="Verdana"/>
              </a:rPr>
              <a:t>a </a:t>
            </a:r>
            <a:r>
              <a:rPr sz="4000" spc="-1390" dirty="0">
                <a:solidFill>
                  <a:srgbClr val="333333"/>
                </a:solidFill>
                <a:latin typeface="Verdana"/>
                <a:cs typeface="Verdana"/>
              </a:rPr>
              <a:t> </a:t>
            </a:r>
            <a:r>
              <a:rPr sz="4000" spc="285" dirty="0">
                <a:solidFill>
                  <a:srgbClr val="333333"/>
                </a:solidFill>
                <a:latin typeface="Verdana"/>
                <a:cs typeface="Verdana"/>
              </a:rPr>
              <a:t>student</a:t>
            </a:r>
            <a:r>
              <a:rPr sz="4000" spc="40" dirty="0">
                <a:solidFill>
                  <a:srgbClr val="333333"/>
                </a:solidFill>
                <a:latin typeface="Verdana"/>
                <a:cs typeface="Verdana"/>
              </a:rPr>
              <a:t> </a:t>
            </a:r>
            <a:r>
              <a:rPr sz="4000" spc="285" dirty="0">
                <a:solidFill>
                  <a:srgbClr val="333333"/>
                </a:solidFill>
                <a:latin typeface="Verdana"/>
                <a:cs typeface="Verdana"/>
              </a:rPr>
              <a:t>in</a:t>
            </a:r>
            <a:r>
              <a:rPr sz="4000" spc="40" dirty="0">
                <a:solidFill>
                  <a:srgbClr val="333333"/>
                </a:solidFill>
                <a:latin typeface="Verdana"/>
                <a:cs typeface="Verdana"/>
              </a:rPr>
              <a:t> </a:t>
            </a:r>
            <a:r>
              <a:rPr sz="4000" spc="385" dirty="0">
                <a:solidFill>
                  <a:srgbClr val="333333"/>
                </a:solidFill>
                <a:latin typeface="Verdana"/>
                <a:cs typeface="Verdana"/>
              </a:rPr>
              <a:t>a</a:t>
            </a:r>
            <a:r>
              <a:rPr sz="4000" spc="40" dirty="0">
                <a:solidFill>
                  <a:srgbClr val="333333"/>
                </a:solidFill>
                <a:latin typeface="Verdana"/>
                <a:cs typeface="Verdana"/>
              </a:rPr>
              <a:t> </a:t>
            </a:r>
            <a:r>
              <a:rPr sz="4000" spc="355" dirty="0">
                <a:solidFill>
                  <a:srgbClr val="333333"/>
                </a:solidFill>
                <a:latin typeface="Verdana"/>
                <a:cs typeface="Verdana"/>
              </a:rPr>
              <a:t>public</a:t>
            </a:r>
            <a:r>
              <a:rPr sz="4000" spc="40" dirty="0">
                <a:solidFill>
                  <a:srgbClr val="333333"/>
                </a:solidFill>
                <a:latin typeface="Verdana"/>
                <a:cs typeface="Verdana"/>
              </a:rPr>
              <a:t> </a:t>
            </a:r>
            <a:r>
              <a:rPr sz="4000" spc="265" dirty="0">
                <a:solidFill>
                  <a:srgbClr val="333333"/>
                </a:solidFill>
                <a:latin typeface="Verdana"/>
                <a:cs typeface="Verdana"/>
              </a:rPr>
              <a:t>university</a:t>
            </a:r>
            <a:r>
              <a:rPr sz="4000" spc="35" dirty="0">
                <a:solidFill>
                  <a:srgbClr val="333333"/>
                </a:solidFill>
                <a:latin typeface="Verdana"/>
                <a:cs typeface="Verdana"/>
              </a:rPr>
              <a:t> </a:t>
            </a:r>
            <a:r>
              <a:rPr sz="4000" spc="65" dirty="0">
                <a:solidFill>
                  <a:srgbClr val="333333"/>
                </a:solidFill>
                <a:latin typeface="Verdana"/>
                <a:cs typeface="Verdana"/>
              </a:rPr>
              <a:t>(UWTSD).</a:t>
            </a:r>
            <a:endParaRPr sz="4000" dirty="0">
              <a:latin typeface="Verdana"/>
              <a:cs typeface="Verdana"/>
            </a:endParaRPr>
          </a:p>
        </p:txBody>
      </p:sp>
      <p:sp>
        <p:nvSpPr>
          <p:cNvPr id="11" name="object 11"/>
          <p:cNvSpPr txBox="1"/>
          <p:nvPr/>
        </p:nvSpPr>
        <p:spPr>
          <a:xfrm>
            <a:off x="4049279" y="393422"/>
            <a:ext cx="1567815" cy="1026160"/>
          </a:xfrm>
          <a:prstGeom prst="rect">
            <a:avLst/>
          </a:prstGeom>
        </p:spPr>
        <p:txBody>
          <a:bodyPr vert="horz" wrap="square" lIns="0" tIns="12700" rIns="0" bIns="0" rtlCol="0">
            <a:spAutoFit/>
          </a:bodyPr>
          <a:lstStyle/>
          <a:p>
            <a:pPr marL="12700">
              <a:lnSpc>
                <a:spcPct val="100000"/>
              </a:lnSpc>
              <a:spcBef>
                <a:spcPts val="100"/>
              </a:spcBef>
            </a:pPr>
            <a:r>
              <a:rPr sz="2500" spc="-204" dirty="0">
                <a:solidFill>
                  <a:srgbClr val="333333"/>
                </a:solidFill>
                <a:latin typeface="Verdana"/>
                <a:cs typeface="Verdana"/>
              </a:rPr>
              <a:t>S</a:t>
            </a:r>
            <a:r>
              <a:rPr sz="2500" spc="-280" dirty="0">
                <a:solidFill>
                  <a:srgbClr val="333333"/>
                </a:solidFill>
                <a:latin typeface="Verdana"/>
                <a:cs typeface="Verdana"/>
              </a:rPr>
              <a:t>E</a:t>
            </a:r>
            <a:r>
              <a:rPr sz="2500" spc="90" dirty="0">
                <a:solidFill>
                  <a:srgbClr val="333333"/>
                </a:solidFill>
                <a:latin typeface="Verdana"/>
                <a:cs typeface="Verdana"/>
              </a:rPr>
              <a:t>M</a:t>
            </a:r>
            <a:r>
              <a:rPr sz="2500" spc="-280" dirty="0">
                <a:solidFill>
                  <a:srgbClr val="333333"/>
                </a:solidFill>
                <a:latin typeface="Verdana"/>
                <a:cs typeface="Verdana"/>
              </a:rPr>
              <a:t>E</a:t>
            </a:r>
            <a:r>
              <a:rPr sz="2500" spc="-204" dirty="0">
                <a:solidFill>
                  <a:srgbClr val="333333"/>
                </a:solidFill>
                <a:latin typeface="Verdana"/>
                <a:cs typeface="Verdana"/>
              </a:rPr>
              <a:t>S</a:t>
            </a:r>
            <a:r>
              <a:rPr sz="2500" spc="-140" dirty="0">
                <a:solidFill>
                  <a:srgbClr val="333333"/>
                </a:solidFill>
                <a:latin typeface="Verdana"/>
                <a:cs typeface="Verdana"/>
              </a:rPr>
              <a:t>T</a:t>
            </a:r>
            <a:r>
              <a:rPr sz="2500" spc="-280" dirty="0">
                <a:solidFill>
                  <a:srgbClr val="333333"/>
                </a:solidFill>
                <a:latin typeface="Verdana"/>
                <a:cs typeface="Verdana"/>
              </a:rPr>
              <a:t>E</a:t>
            </a:r>
            <a:r>
              <a:rPr sz="2500" spc="-160" dirty="0">
                <a:solidFill>
                  <a:srgbClr val="333333"/>
                </a:solidFill>
                <a:latin typeface="Verdana"/>
                <a:cs typeface="Verdana"/>
              </a:rPr>
              <a:t>R</a:t>
            </a:r>
            <a:endParaRPr sz="2500">
              <a:latin typeface="Verdana"/>
              <a:cs typeface="Verdana"/>
            </a:endParaRPr>
          </a:p>
          <a:p>
            <a:pPr marR="5080" algn="r">
              <a:lnSpc>
                <a:spcPct val="100000"/>
              </a:lnSpc>
              <a:spcBef>
                <a:spcPts val="1995"/>
              </a:spcBef>
            </a:pPr>
            <a:r>
              <a:rPr sz="2400" spc="-160" dirty="0">
                <a:solidFill>
                  <a:srgbClr val="333333"/>
                </a:solidFill>
                <a:latin typeface="Verdana"/>
                <a:cs typeface="Verdana"/>
              </a:rPr>
              <a:t>2</a:t>
            </a:r>
            <a:endParaRPr sz="2400">
              <a:latin typeface="Verdana"/>
              <a:cs typeface="Verdan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450850"/>
          </a:xfrm>
          <a:custGeom>
            <a:avLst/>
            <a:gdLst/>
            <a:ahLst/>
            <a:cxnLst/>
            <a:rect l="l" t="t" r="r" b="b"/>
            <a:pathLst>
              <a:path w="18284190" h="450850">
                <a:moveTo>
                  <a:pt x="18283827" y="450525"/>
                </a:moveTo>
                <a:lnTo>
                  <a:pt x="0" y="450525"/>
                </a:lnTo>
                <a:lnTo>
                  <a:pt x="0" y="0"/>
                </a:lnTo>
                <a:lnTo>
                  <a:pt x="18283827" y="0"/>
                </a:lnTo>
                <a:lnTo>
                  <a:pt x="18283827" y="450525"/>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48816"/>
            <a:ext cx="3346450" cy="619760"/>
          </a:xfrm>
          <a:prstGeom prst="rect">
            <a:avLst/>
          </a:prstGeom>
        </p:spPr>
        <p:txBody>
          <a:bodyPr vert="horz" wrap="square" lIns="0" tIns="12700" rIns="0" bIns="0" rtlCol="0">
            <a:spAutoFit/>
          </a:bodyPr>
          <a:lstStyle/>
          <a:p>
            <a:pPr marL="12700">
              <a:lnSpc>
                <a:spcPct val="100000"/>
              </a:lnSpc>
              <a:spcBef>
                <a:spcPts val="100"/>
              </a:spcBef>
            </a:pPr>
            <a:r>
              <a:rPr sz="3900" b="1" spc="-130" dirty="0">
                <a:latin typeface="Verdana"/>
                <a:cs typeface="Verdana"/>
              </a:rPr>
              <a:t>Introduction</a:t>
            </a:r>
            <a:endParaRPr sz="3900">
              <a:latin typeface="Verdana"/>
              <a:cs typeface="Verdana"/>
            </a:endParaRPr>
          </a:p>
        </p:txBody>
      </p:sp>
      <p:sp>
        <p:nvSpPr>
          <p:cNvPr id="9" name="object 9"/>
          <p:cNvSpPr txBox="1"/>
          <p:nvPr/>
        </p:nvSpPr>
        <p:spPr>
          <a:xfrm>
            <a:off x="1328011" y="1593015"/>
            <a:ext cx="15918815" cy="6731715"/>
          </a:xfrm>
          <a:prstGeom prst="rect">
            <a:avLst/>
          </a:prstGeom>
        </p:spPr>
        <p:txBody>
          <a:bodyPr vert="horz" wrap="square" lIns="0" tIns="12700" rIns="0" bIns="0" rtlCol="0">
            <a:spAutoFit/>
          </a:bodyPr>
          <a:lstStyle/>
          <a:p>
            <a:pPr marL="469900" marR="967105" indent="-457200">
              <a:lnSpc>
                <a:spcPct val="133300"/>
              </a:lnSpc>
              <a:spcBef>
                <a:spcPts val="100"/>
              </a:spcBef>
              <a:buFont typeface="Arial" panose="020B0604020202020204" pitchFamily="34" charset="0"/>
              <a:buChar char="•"/>
            </a:pPr>
            <a:r>
              <a:rPr lang="en-GB" sz="3000" dirty="0">
                <a:latin typeface="Verdana"/>
                <a:cs typeface="Verdana"/>
              </a:rPr>
              <a:t>Physical activity plays a pivotal role in maintaining overall health and well-being. </a:t>
            </a:r>
          </a:p>
          <a:p>
            <a:pPr marL="469900" marR="967105" indent="-457200">
              <a:lnSpc>
                <a:spcPct val="133300"/>
              </a:lnSpc>
              <a:spcBef>
                <a:spcPts val="100"/>
              </a:spcBef>
              <a:buFont typeface="Arial" panose="020B0604020202020204" pitchFamily="34" charset="0"/>
              <a:buChar char="•"/>
            </a:pPr>
            <a:r>
              <a:rPr lang="en-GB" sz="3000" dirty="0">
                <a:latin typeface="Verdana"/>
                <a:cs typeface="Verdana"/>
              </a:rPr>
              <a:t>Engaging in regular physical activity has been associated with numerous physical, mental, and emotional benefits, such as improved cardiovascular health, reduced stress, and enhanced cognitive function. </a:t>
            </a:r>
          </a:p>
          <a:p>
            <a:pPr marL="469900" marR="967105" indent="-457200">
              <a:lnSpc>
                <a:spcPct val="133300"/>
              </a:lnSpc>
              <a:spcBef>
                <a:spcPts val="100"/>
              </a:spcBef>
              <a:buFont typeface="Arial" panose="020B0604020202020204" pitchFamily="34" charset="0"/>
              <a:buChar char="•"/>
            </a:pPr>
            <a:r>
              <a:rPr lang="en-GB" sz="3000" dirty="0">
                <a:latin typeface="Verdana"/>
                <a:cs typeface="Verdana"/>
              </a:rPr>
              <a:t>For university students, adopting a physically active lifestyle is especially crucial as it can positively impact their academic performance, social interactions, and long-term health. </a:t>
            </a:r>
          </a:p>
          <a:p>
            <a:pPr marL="469900" marR="967105" indent="-457200">
              <a:lnSpc>
                <a:spcPct val="133300"/>
              </a:lnSpc>
              <a:spcBef>
                <a:spcPts val="100"/>
              </a:spcBef>
              <a:buFont typeface="Arial" panose="020B0604020202020204" pitchFamily="34" charset="0"/>
              <a:buChar char="•"/>
            </a:pPr>
            <a:r>
              <a:rPr lang="en-GB" sz="3000" dirty="0">
                <a:latin typeface="Verdana"/>
                <a:cs typeface="Verdana"/>
              </a:rPr>
              <a:t>Understanding the prevalence of physical activity among students in a public university is essential to develop targeted interventions and programs that promote healthy habits and well-being.</a:t>
            </a:r>
            <a:endParaRPr sz="3000" dirty="0">
              <a:latin typeface="Verdana"/>
              <a:cs typeface="Verdana"/>
            </a:endParaRPr>
          </a:p>
        </p:txBody>
      </p:sp>
      <p:sp>
        <p:nvSpPr>
          <p:cNvPr id="10" name="object 10"/>
          <p:cNvSpPr txBox="1"/>
          <p:nvPr/>
        </p:nvSpPr>
        <p:spPr>
          <a:xfrm>
            <a:off x="17361455" y="9207500"/>
            <a:ext cx="252095" cy="482600"/>
          </a:xfrm>
          <a:prstGeom prst="rect">
            <a:avLst/>
          </a:prstGeom>
        </p:spPr>
        <p:txBody>
          <a:bodyPr vert="horz" wrap="square" lIns="0" tIns="12700" rIns="0" bIns="0" rtlCol="0">
            <a:spAutoFit/>
          </a:bodyPr>
          <a:lstStyle/>
          <a:p>
            <a:pPr marL="12700">
              <a:lnSpc>
                <a:spcPct val="100000"/>
              </a:lnSpc>
              <a:spcBef>
                <a:spcPts val="100"/>
              </a:spcBef>
            </a:pPr>
            <a:r>
              <a:rPr sz="3000" spc="-130" dirty="0">
                <a:solidFill>
                  <a:srgbClr val="333333"/>
                </a:solidFill>
                <a:latin typeface="Verdana"/>
                <a:cs typeface="Verdana"/>
              </a:rPr>
              <a:t>3</a:t>
            </a:r>
            <a:endParaRPr sz="3000">
              <a:latin typeface="Verdana"/>
              <a:cs typeface="Verdan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p:cNvSpPr txBox="1"/>
          <p:nvPr/>
        </p:nvSpPr>
        <p:spPr>
          <a:xfrm>
            <a:off x="1325279" y="1054101"/>
            <a:ext cx="15918815" cy="7921271"/>
          </a:xfrm>
          <a:prstGeom prst="rect">
            <a:avLst/>
          </a:prstGeom>
        </p:spPr>
        <p:txBody>
          <a:bodyPr vert="horz" wrap="square" lIns="0" tIns="12700" rIns="0" bIns="0" rtlCol="0">
            <a:spAutoFit/>
          </a:bodyPr>
          <a:lstStyle/>
          <a:p>
            <a:pPr marL="469900" marR="265430" indent="-457200" algn="just">
              <a:lnSpc>
                <a:spcPct val="133300"/>
              </a:lnSpc>
              <a:buFont typeface="Arial" panose="020B0604020202020204" pitchFamily="34" charset="0"/>
              <a:buChar char="•"/>
            </a:pPr>
            <a:r>
              <a:rPr lang="en-GB" sz="3000" spc="-15" dirty="0">
                <a:solidFill>
                  <a:srgbClr val="333333"/>
                </a:solidFill>
                <a:latin typeface="Verdana"/>
                <a:cs typeface="Verdana"/>
              </a:rPr>
              <a:t>The UK Chief Medical Officers’ Guidelines recommend each week adults </a:t>
            </a:r>
            <a:r>
              <a:rPr lang="en-GB" sz="3000" spc="-15" dirty="0" err="1">
                <a:solidFill>
                  <a:srgbClr val="333333"/>
                </a:solidFill>
                <a:latin typeface="Verdana"/>
                <a:cs typeface="Verdana"/>
              </a:rPr>
              <a:t>do:Moderate</a:t>
            </a:r>
            <a:r>
              <a:rPr lang="en-GB" sz="3000" spc="-15" dirty="0">
                <a:solidFill>
                  <a:srgbClr val="333333"/>
                </a:solidFill>
                <a:latin typeface="Verdana"/>
                <a:cs typeface="Verdana"/>
              </a:rPr>
              <a:t> intensity activity for 150 minutes, vigorous activity for 75 minutes, or a  combination of both.</a:t>
            </a:r>
          </a:p>
          <a:p>
            <a:pPr marL="12700" marR="265430" algn="just">
              <a:lnSpc>
                <a:spcPct val="133300"/>
              </a:lnSpc>
            </a:pPr>
            <a:endParaRPr lang="en-GB" sz="3000" spc="-15" dirty="0">
              <a:solidFill>
                <a:srgbClr val="333333"/>
              </a:solidFill>
              <a:latin typeface="Verdana"/>
              <a:cs typeface="Verdana"/>
            </a:endParaRPr>
          </a:p>
          <a:p>
            <a:pPr marL="469900" marR="265430" indent="-457200" algn="just">
              <a:lnSpc>
                <a:spcPct val="133300"/>
              </a:lnSpc>
              <a:buFont typeface="Arial" panose="020B0604020202020204" pitchFamily="34" charset="0"/>
              <a:buChar char="•"/>
            </a:pPr>
            <a:r>
              <a:rPr lang="en-GB" sz="3000" spc="-15" dirty="0">
                <a:solidFill>
                  <a:srgbClr val="333333"/>
                </a:solidFill>
                <a:latin typeface="Verdana"/>
                <a:cs typeface="Verdana"/>
              </a:rPr>
              <a:t>Reducing prolonged sitting (GOV.UK,2022).</a:t>
            </a:r>
          </a:p>
          <a:p>
            <a:pPr marL="12700" marR="265430" algn="just">
              <a:lnSpc>
                <a:spcPct val="133300"/>
              </a:lnSpc>
            </a:pPr>
            <a:endParaRPr lang="en-GB" sz="3000" spc="-15" dirty="0">
              <a:solidFill>
                <a:srgbClr val="333333"/>
              </a:solidFill>
              <a:latin typeface="Verdana"/>
              <a:cs typeface="Verdana"/>
            </a:endParaRPr>
          </a:p>
          <a:p>
            <a:pPr marL="469900" marR="265430" indent="-457200" algn="just">
              <a:lnSpc>
                <a:spcPct val="133300"/>
              </a:lnSpc>
              <a:buFont typeface="Arial" panose="020B0604020202020204" pitchFamily="34" charset="0"/>
              <a:buChar char="•"/>
            </a:pPr>
            <a:r>
              <a:rPr lang="en-GB" sz="3000" spc="-15" dirty="0">
                <a:solidFill>
                  <a:srgbClr val="333333"/>
                </a:solidFill>
                <a:latin typeface="Verdana"/>
                <a:cs typeface="Verdana"/>
              </a:rPr>
              <a:t>Increasing physical activity patterns and structured exercise programs have been  shown to reduce cardiovascular risk factors and increase health benefits through  exercise(Kokkinos, 2012).</a:t>
            </a:r>
          </a:p>
          <a:p>
            <a:pPr marL="12700" marR="265430" algn="just">
              <a:lnSpc>
                <a:spcPct val="133300"/>
              </a:lnSpc>
            </a:pPr>
            <a:endParaRPr lang="en-GB" sz="3000" spc="-15" dirty="0">
              <a:solidFill>
                <a:srgbClr val="333333"/>
              </a:solidFill>
              <a:latin typeface="Verdana"/>
              <a:cs typeface="Verdana"/>
            </a:endParaRPr>
          </a:p>
          <a:p>
            <a:pPr marL="469900" marR="265430" indent="-457200" algn="just">
              <a:lnSpc>
                <a:spcPct val="133300"/>
              </a:lnSpc>
              <a:buFont typeface="Arial" panose="020B0604020202020204" pitchFamily="34" charset="0"/>
              <a:buChar char="•"/>
            </a:pPr>
            <a:r>
              <a:rPr sz="3000" spc="-15" dirty="0">
                <a:solidFill>
                  <a:srgbClr val="333333"/>
                </a:solidFill>
                <a:latin typeface="Verdana"/>
                <a:cs typeface="Verdana"/>
              </a:rPr>
              <a:t>The</a:t>
            </a:r>
            <a:r>
              <a:rPr sz="3000" spc="-155" dirty="0">
                <a:solidFill>
                  <a:srgbClr val="333333"/>
                </a:solidFill>
                <a:latin typeface="Verdana"/>
                <a:cs typeface="Verdana"/>
              </a:rPr>
              <a:t> </a:t>
            </a:r>
            <a:r>
              <a:rPr sz="3000" spc="-130" dirty="0">
                <a:solidFill>
                  <a:srgbClr val="333333"/>
                </a:solidFill>
                <a:latin typeface="Verdana"/>
                <a:cs typeface="Verdana"/>
              </a:rPr>
              <a:t>2022</a:t>
            </a:r>
            <a:r>
              <a:rPr sz="3000" spc="-150" dirty="0">
                <a:solidFill>
                  <a:srgbClr val="333333"/>
                </a:solidFill>
                <a:latin typeface="Verdana"/>
                <a:cs typeface="Verdana"/>
              </a:rPr>
              <a:t> </a:t>
            </a:r>
            <a:r>
              <a:rPr sz="3000" spc="-35" dirty="0">
                <a:solidFill>
                  <a:srgbClr val="333333"/>
                </a:solidFill>
                <a:latin typeface="Verdana"/>
                <a:cs typeface="Verdana"/>
              </a:rPr>
              <a:t>Sport</a:t>
            </a:r>
            <a:r>
              <a:rPr sz="3000" spc="-150" dirty="0">
                <a:solidFill>
                  <a:srgbClr val="333333"/>
                </a:solidFill>
                <a:latin typeface="Verdana"/>
                <a:cs typeface="Verdana"/>
              </a:rPr>
              <a:t> </a:t>
            </a:r>
            <a:r>
              <a:rPr sz="3000" spc="40" dirty="0">
                <a:solidFill>
                  <a:srgbClr val="333333"/>
                </a:solidFill>
                <a:latin typeface="Verdana"/>
                <a:cs typeface="Verdana"/>
              </a:rPr>
              <a:t>England</a:t>
            </a:r>
            <a:r>
              <a:rPr sz="3000" spc="-150" dirty="0">
                <a:solidFill>
                  <a:srgbClr val="333333"/>
                </a:solidFill>
                <a:latin typeface="Verdana"/>
                <a:cs typeface="Verdana"/>
              </a:rPr>
              <a:t> &amp; </a:t>
            </a:r>
            <a:r>
              <a:rPr sz="3000" spc="20" dirty="0">
                <a:solidFill>
                  <a:srgbClr val="333333"/>
                </a:solidFill>
                <a:latin typeface="Verdana"/>
                <a:cs typeface="Verdana"/>
              </a:rPr>
              <a:t>Mobility</a:t>
            </a:r>
            <a:r>
              <a:rPr sz="3000" spc="-150" dirty="0">
                <a:solidFill>
                  <a:srgbClr val="333333"/>
                </a:solidFill>
                <a:latin typeface="Verdana"/>
                <a:cs typeface="Verdana"/>
              </a:rPr>
              <a:t> </a:t>
            </a:r>
            <a:r>
              <a:rPr sz="3000" spc="-10" dirty="0">
                <a:solidFill>
                  <a:srgbClr val="333333"/>
                </a:solidFill>
                <a:latin typeface="Verdana"/>
                <a:cs typeface="Verdana"/>
              </a:rPr>
              <a:t>survey</a:t>
            </a:r>
            <a:r>
              <a:rPr sz="3000" spc="-150" dirty="0">
                <a:solidFill>
                  <a:srgbClr val="333333"/>
                </a:solidFill>
                <a:latin typeface="Verdana"/>
                <a:cs typeface="Verdana"/>
              </a:rPr>
              <a:t> </a:t>
            </a:r>
            <a:r>
              <a:rPr sz="3000" spc="25" dirty="0">
                <a:solidFill>
                  <a:srgbClr val="333333"/>
                </a:solidFill>
                <a:latin typeface="Verdana"/>
                <a:cs typeface="Verdana"/>
              </a:rPr>
              <a:t>reported</a:t>
            </a:r>
            <a:r>
              <a:rPr sz="3000" spc="-150" dirty="0">
                <a:solidFill>
                  <a:srgbClr val="333333"/>
                </a:solidFill>
                <a:latin typeface="Verdana"/>
                <a:cs typeface="Verdana"/>
              </a:rPr>
              <a:t> </a:t>
            </a:r>
            <a:r>
              <a:rPr sz="3000" spc="-630" dirty="0">
                <a:solidFill>
                  <a:srgbClr val="333333"/>
                </a:solidFill>
                <a:latin typeface="Verdana"/>
                <a:cs typeface="Verdana"/>
              </a:rPr>
              <a:t>14%</a:t>
            </a:r>
            <a:r>
              <a:rPr sz="3000" spc="-570" dirty="0">
                <a:solidFill>
                  <a:srgbClr val="333333"/>
                </a:solidFill>
                <a:latin typeface="Verdana"/>
                <a:cs typeface="Verdana"/>
              </a:rPr>
              <a:t> </a:t>
            </a:r>
            <a:r>
              <a:rPr sz="3000" spc="90" dirty="0">
                <a:solidFill>
                  <a:srgbClr val="333333"/>
                </a:solidFill>
                <a:latin typeface="Verdana"/>
                <a:cs typeface="Verdana"/>
              </a:rPr>
              <a:t>public</a:t>
            </a:r>
            <a:r>
              <a:rPr sz="3000" spc="-150" dirty="0">
                <a:solidFill>
                  <a:srgbClr val="333333"/>
                </a:solidFill>
                <a:latin typeface="Verdana"/>
                <a:cs typeface="Verdana"/>
              </a:rPr>
              <a:t> </a:t>
            </a:r>
            <a:r>
              <a:rPr sz="3000" spc="-15" dirty="0">
                <a:solidFill>
                  <a:srgbClr val="333333"/>
                </a:solidFill>
                <a:latin typeface="Verdana"/>
                <a:cs typeface="Verdana"/>
              </a:rPr>
              <a:t>university</a:t>
            </a:r>
            <a:r>
              <a:rPr sz="3000" spc="-150" dirty="0">
                <a:solidFill>
                  <a:srgbClr val="333333"/>
                </a:solidFill>
                <a:latin typeface="Verdana"/>
                <a:cs typeface="Verdana"/>
              </a:rPr>
              <a:t> </a:t>
            </a:r>
            <a:r>
              <a:rPr sz="3000" spc="30" dirty="0">
                <a:solidFill>
                  <a:srgbClr val="333333"/>
                </a:solidFill>
                <a:latin typeface="Verdana"/>
                <a:cs typeface="Verdana"/>
              </a:rPr>
              <a:t>students </a:t>
            </a:r>
            <a:r>
              <a:rPr sz="3000" spc="-1045" dirty="0">
                <a:solidFill>
                  <a:srgbClr val="333333"/>
                </a:solidFill>
                <a:latin typeface="Verdana"/>
                <a:cs typeface="Verdana"/>
              </a:rPr>
              <a:t> </a:t>
            </a:r>
            <a:r>
              <a:rPr sz="3000" spc="55" dirty="0">
                <a:solidFill>
                  <a:srgbClr val="333333"/>
                </a:solidFill>
                <a:latin typeface="Verdana"/>
                <a:cs typeface="Verdana"/>
              </a:rPr>
              <a:t>are</a:t>
            </a:r>
            <a:r>
              <a:rPr sz="3000" spc="-155" dirty="0">
                <a:solidFill>
                  <a:srgbClr val="333333"/>
                </a:solidFill>
                <a:latin typeface="Verdana"/>
                <a:cs typeface="Verdana"/>
              </a:rPr>
              <a:t> </a:t>
            </a:r>
            <a:r>
              <a:rPr sz="3000" spc="25" dirty="0">
                <a:solidFill>
                  <a:srgbClr val="333333"/>
                </a:solidFill>
                <a:latin typeface="Verdana"/>
                <a:cs typeface="Verdana"/>
              </a:rPr>
              <a:t>less</a:t>
            </a:r>
            <a:r>
              <a:rPr sz="3000" spc="-150" dirty="0">
                <a:solidFill>
                  <a:srgbClr val="333333"/>
                </a:solidFill>
                <a:latin typeface="Verdana"/>
                <a:cs typeface="Verdana"/>
              </a:rPr>
              <a:t> </a:t>
            </a:r>
            <a:r>
              <a:rPr sz="3000" spc="60" dirty="0">
                <a:solidFill>
                  <a:srgbClr val="333333"/>
                </a:solidFill>
                <a:latin typeface="Verdana"/>
                <a:cs typeface="Verdana"/>
              </a:rPr>
              <a:t>active</a:t>
            </a:r>
            <a:r>
              <a:rPr sz="3000" spc="-150" dirty="0">
                <a:solidFill>
                  <a:srgbClr val="333333"/>
                </a:solidFill>
                <a:latin typeface="Verdana"/>
                <a:cs typeface="Verdana"/>
              </a:rPr>
              <a:t> </a:t>
            </a:r>
            <a:r>
              <a:rPr sz="3000" spc="-185" dirty="0">
                <a:solidFill>
                  <a:srgbClr val="333333"/>
                </a:solidFill>
                <a:latin typeface="Verdana"/>
                <a:cs typeface="Verdana"/>
              </a:rPr>
              <a:t>(&lt;</a:t>
            </a:r>
            <a:r>
              <a:rPr sz="3000" spc="-150" dirty="0">
                <a:solidFill>
                  <a:srgbClr val="333333"/>
                </a:solidFill>
                <a:latin typeface="Verdana"/>
                <a:cs typeface="Verdana"/>
              </a:rPr>
              <a:t> </a:t>
            </a:r>
            <a:r>
              <a:rPr sz="3000" spc="-55" dirty="0">
                <a:solidFill>
                  <a:srgbClr val="333333"/>
                </a:solidFill>
                <a:latin typeface="Verdana"/>
                <a:cs typeface="Verdana"/>
              </a:rPr>
              <a:t>30</a:t>
            </a:r>
            <a:r>
              <a:rPr sz="3000" spc="-150" dirty="0">
                <a:solidFill>
                  <a:srgbClr val="333333"/>
                </a:solidFill>
                <a:latin typeface="Verdana"/>
                <a:cs typeface="Verdana"/>
              </a:rPr>
              <a:t> </a:t>
            </a:r>
            <a:r>
              <a:rPr sz="3000" spc="114" dirty="0">
                <a:solidFill>
                  <a:srgbClr val="333333"/>
                </a:solidFill>
                <a:latin typeface="Verdana"/>
                <a:cs typeface="Verdana"/>
              </a:rPr>
              <a:t>min)</a:t>
            </a:r>
            <a:r>
              <a:rPr sz="3000" spc="-150" dirty="0">
                <a:solidFill>
                  <a:srgbClr val="333333"/>
                </a:solidFill>
                <a:latin typeface="Verdana"/>
                <a:cs typeface="Verdana"/>
              </a:rPr>
              <a:t> </a:t>
            </a:r>
            <a:r>
              <a:rPr sz="3000" spc="5" dirty="0">
                <a:solidFill>
                  <a:srgbClr val="333333"/>
                </a:solidFill>
                <a:latin typeface="Verdana"/>
                <a:cs typeface="Verdana"/>
              </a:rPr>
              <a:t>in</a:t>
            </a:r>
            <a:r>
              <a:rPr sz="3000" spc="-150" dirty="0">
                <a:solidFill>
                  <a:srgbClr val="333333"/>
                </a:solidFill>
                <a:latin typeface="Verdana"/>
                <a:cs typeface="Verdana"/>
              </a:rPr>
              <a:t> </a:t>
            </a:r>
            <a:r>
              <a:rPr sz="3000" spc="229" dirty="0">
                <a:solidFill>
                  <a:srgbClr val="333333"/>
                </a:solidFill>
                <a:latin typeface="Verdana"/>
                <a:cs typeface="Verdana"/>
              </a:rPr>
              <a:t>a</a:t>
            </a:r>
            <a:r>
              <a:rPr sz="3000" spc="-150" dirty="0">
                <a:solidFill>
                  <a:srgbClr val="333333"/>
                </a:solidFill>
                <a:latin typeface="Verdana"/>
                <a:cs typeface="Verdana"/>
              </a:rPr>
              <a:t> </a:t>
            </a:r>
            <a:r>
              <a:rPr sz="3000" spc="5" dirty="0">
                <a:solidFill>
                  <a:srgbClr val="333333"/>
                </a:solidFill>
                <a:latin typeface="Verdana"/>
                <a:cs typeface="Verdana"/>
              </a:rPr>
              <a:t>week</a:t>
            </a:r>
            <a:r>
              <a:rPr sz="3000" spc="-155" dirty="0">
                <a:solidFill>
                  <a:srgbClr val="333333"/>
                </a:solidFill>
                <a:latin typeface="Verdana"/>
                <a:cs typeface="Verdana"/>
              </a:rPr>
              <a:t> </a:t>
            </a:r>
            <a:r>
              <a:rPr sz="3000" spc="145" dirty="0">
                <a:solidFill>
                  <a:srgbClr val="333333"/>
                </a:solidFill>
                <a:latin typeface="Verdana"/>
                <a:cs typeface="Verdana"/>
              </a:rPr>
              <a:t>and</a:t>
            </a:r>
            <a:r>
              <a:rPr sz="3000" spc="-150" dirty="0">
                <a:solidFill>
                  <a:srgbClr val="333333"/>
                </a:solidFill>
                <a:latin typeface="Verdana"/>
                <a:cs typeface="Verdana"/>
              </a:rPr>
              <a:t> </a:t>
            </a:r>
            <a:r>
              <a:rPr sz="3000" spc="-425" dirty="0">
                <a:solidFill>
                  <a:srgbClr val="333333"/>
                </a:solidFill>
                <a:latin typeface="Verdana"/>
                <a:cs typeface="Verdana"/>
              </a:rPr>
              <a:t>76%</a:t>
            </a:r>
            <a:r>
              <a:rPr sz="3000" spc="-150" dirty="0">
                <a:solidFill>
                  <a:srgbClr val="333333"/>
                </a:solidFill>
                <a:latin typeface="Verdana"/>
                <a:cs typeface="Verdana"/>
              </a:rPr>
              <a:t> </a:t>
            </a:r>
            <a:r>
              <a:rPr sz="3000" spc="90" dirty="0">
                <a:solidFill>
                  <a:srgbClr val="333333"/>
                </a:solidFill>
                <a:latin typeface="Verdana"/>
                <a:cs typeface="Verdana"/>
              </a:rPr>
              <a:t>public</a:t>
            </a:r>
            <a:r>
              <a:rPr sz="3000" spc="-150" dirty="0">
                <a:solidFill>
                  <a:srgbClr val="333333"/>
                </a:solidFill>
                <a:latin typeface="Verdana"/>
                <a:cs typeface="Verdana"/>
              </a:rPr>
              <a:t> </a:t>
            </a:r>
            <a:r>
              <a:rPr sz="3000" spc="-15" dirty="0">
                <a:solidFill>
                  <a:srgbClr val="333333"/>
                </a:solidFill>
                <a:latin typeface="Verdana"/>
                <a:cs typeface="Verdana"/>
              </a:rPr>
              <a:t>university</a:t>
            </a:r>
            <a:r>
              <a:rPr sz="3000" spc="-150" dirty="0">
                <a:solidFill>
                  <a:srgbClr val="333333"/>
                </a:solidFill>
                <a:latin typeface="Verdana"/>
                <a:cs typeface="Verdana"/>
              </a:rPr>
              <a:t> </a:t>
            </a:r>
            <a:r>
              <a:rPr sz="3000" spc="30" dirty="0">
                <a:solidFill>
                  <a:srgbClr val="333333"/>
                </a:solidFill>
                <a:latin typeface="Verdana"/>
                <a:cs typeface="Verdana"/>
              </a:rPr>
              <a:t>students</a:t>
            </a:r>
            <a:r>
              <a:rPr sz="3000" spc="-150" dirty="0">
                <a:solidFill>
                  <a:srgbClr val="333333"/>
                </a:solidFill>
                <a:latin typeface="Verdana"/>
                <a:cs typeface="Verdana"/>
              </a:rPr>
              <a:t> </a:t>
            </a:r>
            <a:r>
              <a:rPr sz="3000" spc="55" dirty="0">
                <a:solidFill>
                  <a:srgbClr val="333333"/>
                </a:solidFill>
                <a:latin typeface="Verdana"/>
                <a:cs typeface="Verdana"/>
              </a:rPr>
              <a:t>are</a:t>
            </a:r>
            <a:r>
              <a:rPr sz="3000" spc="-150" dirty="0">
                <a:solidFill>
                  <a:srgbClr val="333333"/>
                </a:solidFill>
                <a:latin typeface="Verdana"/>
                <a:cs typeface="Verdana"/>
              </a:rPr>
              <a:t> </a:t>
            </a:r>
            <a:r>
              <a:rPr sz="3000" spc="55" dirty="0">
                <a:solidFill>
                  <a:srgbClr val="333333"/>
                </a:solidFill>
                <a:latin typeface="Verdana"/>
                <a:cs typeface="Verdana"/>
              </a:rPr>
              <a:t>more </a:t>
            </a:r>
            <a:r>
              <a:rPr sz="3000" spc="-1045" dirty="0">
                <a:solidFill>
                  <a:srgbClr val="333333"/>
                </a:solidFill>
                <a:latin typeface="Verdana"/>
                <a:cs typeface="Verdana"/>
              </a:rPr>
              <a:t> </a:t>
            </a:r>
            <a:r>
              <a:rPr sz="3000" spc="60" dirty="0">
                <a:solidFill>
                  <a:srgbClr val="333333"/>
                </a:solidFill>
                <a:latin typeface="Verdana"/>
                <a:cs typeface="Verdana"/>
              </a:rPr>
              <a:t>active</a:t>
            </a:r>
            <a:r>
              <a:rPr sz="3000" spc="-155" dirty="0">
                <a:solidFill>
                  <a:srgbClr val="333333"/>
                </a:solidFill>
                <a:latin typeface="Verdana"/>
                <a:cs typeface="Verdana"/>
              </a:rPr>
              <a:t> </a:t>
            </a:r>
            <a:r>
              <a:rPr sz="3000" spc="-220" dirty="0">
                <a:solidFill>
                  <a:srgbClr val="333333"/>
                </a:solidFill>
                <a:latin typeface="Verdana"/>
                <a:cs typeface="Verdana"/>
              </a:rPr>
              <a:t>(&gt;</a:t>
            </a:r>
            <a:r>
              <a:rPr sz="3000" spc="-155" dirty="0">
                <a:solidFill>
                  <a:srgbClr val="333333"/>
                </a:solidFill>
                <a:latin typeface="Verdana"/>
                <a:cs typeface="Verdana"/>
              </a:rPr>
              <a:t> </a:t>
            </a:r>
            <a:r>
              <a:rPr sz="3000" spc="-55" dirty="0">
                <a:solidFill>
                  <a:srgbClr val="333333"/>
                </a:solidFill>
                <a:latin typeface="Verdana"/>
                <a:cs typeface="Verdana"/>
              </a:rPr>
              <a:t>30</a:t>
            </a:r>
            <a:r>
              <a:rPr sz="3000" spc="-155" dirty="0">
                <a:solidFill>
                  <a:srgbClr val="333333"/>
                </a:solidFill>
                <a:latin typeface="Verdana"/>
                <a:cs typeface="Verdana"/>
              </a:rPr>
              <a:t> </a:t>
            </a:r>
            <a:r>
              <a:rPr sz="3000" spc="114" dirty="0">
                <a:solidFill>
                  <a:srgbClr val="333333"/>
                </a:solidFill>
                <a:latin typeface="Verdana"/>
                <a:cs typeface="Verdana"/>
              </a:rPr>
              <a:t>min)</a:t>
            </a:r>
            <a:r>
              <a:rPr sz="3000" spc="-155" dirty="0">
                <a:solidFill>
                  <a:srgbClr val="333333"/>
                </a:solidFill>
                <a:latin typeface="Verdana"/>
                <a:cs typeface="Verdana"/>
              </a:rPr>
              <a:t> </a:t>
            </a:r>
            <a:r>
              <a:rPr sz="3000" spc="5" dirty="0">
                <a:solidFill>
                  <a:srgbClr val="333333"/>
                </a:solidFill>
                <a:latin typeface="Verdana"/>
                <a:cs typeface="Verdana"/>
              </a:rPr>
              <a:t>in</a:t>
            </a:r>
            <a:r>
              <a:rPr sz="3000" spc="-155" dirty="0">
                <a:solidFill>
                  <a:srgbClr val="333333"/>
                </a:solidFill>
                <a:latin typeface="Verdana"/>
                <a:cs typeface="Verdana"/>
              </a:rPr>
              <a:t> </a:t>
            </a:r>
            <a:r>
              <a:rPr sz="3000" spc="229" dirty="0">
                <a:solidFill>
                  <a:srgbClr val="333333"/>
                </a:solidFill>
                <a:latin typeface="Verdana"/>
                <a:cs typeface="Verdana"/>
              </a:rPr>
              <a:t>a</a:t>
            </a:r>
            <a:r>
              <a:rPr sz="3000" spc="-155" dirty="0">
                <a:solidFill>
                  <a:srgbClr val="333333"/>
                </a:solidFill>
                <a:latin typeface="Verdana"/>
                <a:cs typeface="Verdana"/>
              </a:rPr>
              <a:t> </a:t>
            </a:r>
            <a:r>
              <a:rPr sz="3000" spc="5" dirty="0">
                <a:solidFill>
                  <a:srgbClr val="333333"/>
                </a:solidFill>
                <a:latin typeface="Verdana"/>
                <a:cs typeface="Verdana"/>
              </a:rPr>
              <a:t>week</a:t>
            </a:r>
            <a:r>
              <a:rPr sz="3000" spc="-155" dirty="0">
                <a:solidFill>
                  <a:srgbClr val="333333"/>
                </a:solidFill>
                <a:latin typeface="Verdana"/>
                <a:cs typeface="Verdana"/>
              </a:rPr>
              <a:t> </a:t>
            </a:r>
            <a:r>
              <a:rPr sz="3000" spc="10" dirty="0">
                <a:solidFill>
                  <a:srgbClr val="333333"/>
                </a:solidFill>
                <a:latin typeface="Verdana"/>
                <a:cs typeface="Verdana"/>
              </a:rPr>
              <a:t>(Sport</a:t>
            </a:r>
            <a:r>
              <a:rPr sz="3000" spc="-155" dirty="0">
                <a:solidFill>
                  <a:srgbClr val="333333"/>
                </a:solidFill>
                <a:latin typeface="Verdana"/>
                <a:cs typeface="Verdana"/>
              </a:rPr>
              <a:t> </a:t>
            </a:r>
            <a:r>
              <a:rPr sz="3000" spc="-25" dirty="0">
                <a:solidFill>
                  <a:srgbClr val="333333"/>
                </a:solidFill>
                <a:latin typeface="Verdana"/>
                <a:cs typeface="Verdana"/>
              </a:rPr>
              <a:t>England,</a:t>
            </a:r>
            <a:r>
              <a:rPr sz="3000" spc="-155" dirty="0">
                <a:solidFill>
                  <a:srgbClr val="333333"/>
                </a:solidFill>
                <a:latin typeface="Verdana"/>
                <a:cs typeface="Verdana"/>
              </a:rPr>
              <a:t> </a:t>
            </a:r>
            <a:r>
              <a:rPr sz="3000" spc="-110" dirty="0">
                <a:solidFill>
                  <a:srgbClr val="333333"/>
                </a:solidFill>
                <a:latin typeface="Verdana"/>
                <a:cs typeface="Verdana"/>
              </a:rPr>
              <a:t>2022).</a:t>
            </a:r>
            <a:endParaRPr sz="3000" dirty="0">
              <a:latin typeface="Verdana"/>
              <a:cs typeface="Verdana"/>
            </a:endParaRPr>
          </a:p>
        </p:txBody>
      </p:sp>
      <p:sp>
        <p:nvSpPr>
          <p:cNvPr id="8" name="object 8"/>
          <p:cNvSpPr txBox="1">
            <a:spLocks noGrp="1"/>
          </p:cNvSpPr>
          <p:nvPr>
            <p:ph type="title"/>
          </p:nvPr>
        </p:nvSpPr>
        <p:spPr>
          <a:xfrm>
            <a:off x="1016000" y="190244"/>
            <a:ext cx="3346450" cy="619760"/>
          </a:xfrm>
          <a:prstGeom prst="rect">
            <a:avLst/>
          </a:prstGeom>
        </p:spPr>
        <p:txBody>
          <a:bodyPr vert="horz" wrap="square" lIns="0" tIns="12700" rIns="0" bIns="0" rtlCol="0">
            <a:spAutoFit/>
          </a:bodyPr>
          <a:lstStyle/>
          <a:p>
            <a:pPr marL="12700">
              <a:lnSpc>
                <a:spcPct val="100000"/>
              </a:lnSpc>
              <a:spcBef>
                <a:spcPts val="100"/>
              </a:spcBef>
            </a:pPr>
            <a:r>
              <a:rPr sz="3900" b="1" spc="-130" dirty="0">
                <a:latin typeface="Verdana"/>
                <a:cs typeface="Verdana"/>
              </a:rPr>
              <a:t>Introduction</a:t>
            </a:r>
            <a:endParaRPr sz="3900">
              <a:latin typeface="Verdana"/>
              <a:cs typeface="Verdan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0"/>
            <a:ext cx="3719829" cy="619760"/>
          </a:xfrm>
          <a:prstGeom prst="rect">
            <a:avLst/>
          </a:prstGeom>
        </p:spPr>
        <p:txBody>
          <a:bodyPr vert="horz" wrap="square" lIns="0" tIns="12700" rIns="0" bIns="0" rtlCol="0">
            <a:spAutoFit/>
          </a:bodyPr>
          <a:lstStyle/>
          <a:p>
            <a:pPr marL="12700">
              <a:lnSpc>
                <a:spcPct val="100000"/>
              </a:lnSpc>
              <a:spcBef>
                <a:spcPts val="100"/>
              </a:spcBef>
            </a:pPr>
            <a:r>
              <a:rPr sz="3900" b="1" spc="-320" dirty="0">
                <a:latin typeface="Verdana"/>
                <a:cs typeface="Verdana"/>
              </a:rPr>
              <a:t>B</a:t>
            </a:r>
            <a:r>
              <a:rPr sz="3900" b="1" spc="-160" dirty="0">
                <a:latin typeface="Verdana"/>
                <a:cs typeface="Verdana"/>
              </a:rPr>
              <a:t>A</a:t>
            </a:r>
            <a:r>
              <a:rPr sz="3900" b="1" spc="295" dirty="0">
                <a:latin typeface="Verdana"/>
                <a:cs typeface="Verdana"/>
              </a:rPr>
              <a:t>C</a:t>
            </a:r>
            <a:r>
              <a:rPr sz="3900" b="1" spc="-260" dirty="0">
                <a:latin typeface="Verdana"/>
                <a:cs typeface="Verdana"/>
              </a:rPr>
              <a:t>K</a:t>
            </a:r>
            <a:r>
              <a:rPr sz="3900" b="1" spc="-45" dirty="0">
                <a:latin typeface="Verdana"/>
                <a:cs typeface="Verdana"/>
              </a:rPr>
              <a:t>G</a:t>
            </a:r>
            <a:r>
              <a:rPr sz="3900" b="1" spc="-400" dirty="0">
                <a:latin typeface="Verdana"/>
                <a:cs typeface="Verdana"/>
              </a:rPr>
              <a:t>R</a:t>
            </a:r>
            <a:r>
              <a:rPr sz="3900" b="1" spc="-130" dirty="0">
                <a:latin typeface="Verdana"/>
                <a:cs typeface="Verdana"/>
              </a:rPr>
              <a:t>O</a:t>
            </a:r>
            <a:r>
              <a:rPr sz="3900" b="1" spc="-285" dirty="0">
                <a:latin typeface="Verdana"/>
                <a:cs typeface="Verdana"/>
              </a:rPr>
              <a:t>U</a:t>
            </a:r>
            <a:r>
              <a:rPr sz="3900" b="1" spc="-265" dirty="0">
                <a:latin typeface="Verdana"/>
                <a:cs typeface="Verdana"/>
              </a:rPr>
              <a:t>N</a:t>
            </a:r>
            <a:r>
              <a:rPr sz="3900" b="1" spc="-420" dirty="0">
                <a:latin typeface="Verdana"/>
                <a:cs typeface="Verdana"/>
              </a:rPr>
              <a:t>D</a:t>
            </a:r>
            <a:endParaRPr sz="3900">
              <a:latin typeface="Verdana"/>
              <a:cs typeface="Verdana"/>
            </a:endParaRPr>
          </a:p>
        </p:txBody>
      </p:sp>
      <p:sp>
        <p:nvSpPr>
          <p:cNvPr id="11" name="object 11"/>
          <p:cNvSpPr txBox="1"/>
          <p:nvPr/>
        </p:nvSpPr>
        <p:spPr>
          <a:xfrm>
            <a:off x="986858" y="1423147"/>
            <a:ext cx="15942944" cy="7168629"/>
          </a:xfrm>
          <a:prstGeom prst="rect">
            <a:avLst/>
          </a:prstGeom>
        </p:spPr>
        <p:txBody>
          <a:bodyPr vert="horz" wrap="square" lIns="0" tIns="165100" rIns="0" bIns="0" rtlCol="0">
            <a:spAutoFit/>
          </a:bodyPr>
          <a:lstStyle/>
          <a:p>
            <a:pPr marL="469900" indent="-457200">
              <a:lnSpc>
                <a:spcPct val="100000"/>
              </a:lnSpc>
              <a:spcBef>
                <a:spcPts val="1300"/>
              </a:spcBef>
              <a:buFont typeface="Arial" panose="020B0604020202020204" pitchFamily="34" charset="0"/>
              <a:buChar char="•"/>
            </a:pPr>
            <a:r>
              <a:rPr lang="en-GB" sz="3000" dirty="0">
                <a:latin typeface="Verdana"/>
                <a:cs typeface="Verdana"/>
              </a:rPr>
              <a:t>The prevalence of physical activity among university students has been a topic of interest for researchers in recent years. </a:t>
            </a:r>
          </a:p>
          <a:p>
            <a:pPr marL="469900" indent="-457200">
              <a:lnSpc>
                <a:spcPct val="100000"/>
              </a:lnSpc>
              <a:spcBef>
                <a:spcPts val="1300"/>
              </a:spcBef>
              <a:buFont typeface="Arial" panose="020B0604020202020204" pitchFamily="34" charset="0"/>
              <a:buChar char="•"/>
            </a:pPr>
            <a:r>
              <a:rPr lang="en-GB" sz="3000" dirty="0">
                <a:latin typeface="Verdana"/>
                <a:cs typeface="Verdana"/>
              </a:rPr>
              <a:t>Studies have shown that physical activity is important for maintaining good health and preventing chronic diseases, such as obesity and diabetes. </a:t>
            </a:r>
          </a:p>
          <a:p>
            <a:pPr marL="469900" indent="-457200">
              <a:lnSpc>
                <a:spcPct val="100000"/>
              </a:lnSpc>
              <a:spcBef>
                <a:spcPts val="1300"/>
              </a:spcBef>
              <a:buFont typeface="Arial" panose="020B0604020202020204" pitchFamily="34" charset="0"/>
              <a:buChar char="•"/>
            </a:pPr>
            <a:r>
              <a:rPr lang="en-GB" sz="3000" dirty="0">
                <a:latin typeface="Verdana"/>
                <a:cs typeface="Verdana"/>
              </a:rPr>
              <a:t>However, many university students lead sedentary lifestyles and do not engage in regular physical activity.</a:t>
            </a:r>
          </a:p>
          <a:p>
            <a:pPr marL="469900" indent="-457200">
              <a:lnSpc>
                <a:spcPct val="100000"/>
              </a:lnSpc>
              <a:spcBef>
                <a:spcPts val="1300"/>
              </a:spcBef>
              <a:buFont typeface="Arial" panose="020B0604020202020204" pitchFamily="34" charset="0"/>
              <a:buChar char="•"/>
            </a:pPr>
            <a:r>
              <a:rPr lang="en-GB" sz="3000" dirty="0">
                <a:latin typeface="Verdana"/>
                <a:cs typeface="Verdana"/>
              </a:rPr>
              <a:t>Research has also shown that there are several factors that influence physical activity among university students. </a:t>
            </a:r>
          </a:p>
          <a:p>
            <a:pPr marL="469900" indent="-457200">
              <a:lnSpc>
                <a:spcPct val="100000"/>
              </a:lnSpc>
              <a:spcBef>
                <a:spcPts val="1300"/>
              </a:spcBef>
              <a:buFont typeface="Arial" panose="020B0604020202020204" pitchFamily="34" charset="0"/>
              <a:buChar char="•"/>
            </a:pPr>
            <a:r>
              <a:rPr lang="en-GB" sz="3000" dirty="0">
                <a:latin typeface="Verdana"/>
                <a:cs typeface="Verdana"/>
              </a:rPr>
              <a:t>These include personal factors, such as motivation and self-efficacy, as well as environmental factors, such as access to facilities and social support. </a:t>
            </a:r>
          </a:p>
          <a:p>
            <a:pPr marL="469900" indent="-457200">
              <a:lnSpc>
                <a:spcPct val="100000"/>
              </a:lnSpc>
              <a:spcBef>
                <a:spcPts val="1300"/>
              </a:spcBef>
              <a:buFont typeface="Arial" panose="020B0604020202020204" pitchFamily="34" charset="0"/>
              <a:buChar char="•"/>
            </a:pPr>
            <a:r>
              <a:rPr lang="en-GB" sz="3000" dirty="0">
                <a:latin typeface="Verdana"/>
                <a:cs typeface="Verdana"/>
              </a:rPr>
              <a:t>Understanding these factors is important for developing effective interventions to promote physical activity among university students.</a:t>
            </a:r>
          </a:p>
          <a:p>
            <a:pPr marL="12700">
              <a:lnSpc>
                <a:spcPct val="100000"/>
              </a:lnSpc>
              <a:spcBef>
                <a:spcPts val="1300"/>
              </a:spcBef>
            </a:pPr>
            <a:endParaRPr lang="en-GB" sz="3000" dirty="0">
              <a:latin typeface="Verdana"/>
              <a:cs typeface="Verdan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3"/>
            <a:ext cx="3719829" cy="619760"/>
          </a:xfrm>
          <a:prstGeom prst="rect">
            <a:avLst/>
          </a:prstGeom>
        </p:spPr>
        <p:txBody>
          <a:bodyPr vert="horz" wrap="square" lIns="0" tIns="12700" rIns="0" bIns="0" rtlCol="0">
            <a:spAutoFit/>
          </a:bodyPr>
          <a:lstStyle/>
          <a:p>
            <a:pPr marL="12700">
              <a:lnSpc>
                <a:spcPct val="100000"/>
              </a:lnSpc>
              <a:spcBef>
                <a:spcPts val="100"/>
              </a:spcBef>
            </a:pPr>
            <a:r>
              <a:rPr sz="3900" b="1" spc="-320" dirty="0">
                <a:latin typeface="Verdana"/>
                <a:cs typeface="Verdana"/>
              </a:rPr>
              <a:t>B</a:t>
            </a:r>
            <a:r>
              <a:rPr sz="3900" b="1" spc="-160" dirty="0">
                <a:latin typeface="Verdana"/>
                <a:cs typeface="Verdana"/>
              </a:rPr>
              <a:t>A</a:t>
            </a:r>
            <a:r>
              <a:rPr sz="3900" b="1" spc="295" dirty="0">
                <a:latin typeface="Verdana"/>
                <a:cs typeface="Verdana"/>
              </a:rPr>
              <a:t>C</a:t>
            </a:r>
            <a:r>
              <a:rPr sz="3900" b="1" spc="-260" dirty="0">
                <a:latin typeface="Verdana"/>
                <a:cs typeface="Verdana"/>
              </a:rPr>
              <a:t>K</a:t>
            </a:r>
            <a:r>
              <a:rPr sz="3900" b="1" spc="-45" dirty="0">
                <a:latin typeface="Verdana"/>
                <a:cs typeface="Verdana"/>
              </a:rPr>
              <a:t>G</a:t>
            </a:r>
            <a:r>
              <a:rPr sz="3900" b="1" spc="-400" dirty="0">
                <a:latin typeface="Verdana"/>
                <a:cs typeface="Verdana"/>
              </a:rPr>
              <a:t>R</a:t>
            </a:r>
            <a:r>
              <a:rPr sz="3900" b="1" spc="-130" dirty="0">
                <a:latin typeface="Verdana"/>
                <a:cs typeface="Verdana"/>
              </a:rPr>
              <a:t>O</a:t>
            </a:r>
            <a:r>
              <a:rPr sz="3900" b="1" spc="-285" dirty="0">
                <a:latin typeface="Verdana"/>
                <a:cs typeface="Verdana"/>
              </a:rPr>
              <a:t>U</a:t>
            </a:r>
            <a:r>
              <a:rPr sz="3900" b="1" spc="-265" dirty="0">
                <a:latin typeface="Verdana"/>
                <a:cs typeface="Verdana"/>
              </a:rPr>
              <a:t>N</a:t>
            </a:r>
            <a:r>
              <a:rPr sz="3900" b="1" spc="-420" dirty="0">
                <a:latin typeface="Verdana"/>
                <a:cs typeface="Verdana"/>
              </a:rPr>
              <a:t>D</a:t>
            </a:r>
            <a:endParaRPr sz="3900">
              <a:latin typeface="Verdana"/>
              <a:cs typeface="Verdana"/>
            </a:endParaRPr>
          </a:p>
        </p:txBody>
      </p:sp>
      <p:sp>
        <p:nvSpPr>
          <p:cNvPr id="10" name="object 10"/>
          <p:cNvSpPr txBox="1"/>
          <p:nvPr/>
        </p:nvSpPr>
        <p:spPr>
          <a:xfrm>
            <a:off x="986858" y="1663703"/>
            <a:ext cx="16002000" cy="5490862"/>
          </a:xfrm>
          <a:prstGeom prst="rect">
            <a:avLst/>
          </a:prstGeom>
        </p:spPr>
        <p:txBody>
          <a:bodyPr vert="horz" wrap="square" lIns="0" tIns="12700" rIns="0" bIns="0" rtlCol="0">
            <a:spAutoFit/>
          </a:bodyPr>
          <a:lstStyle/>
          <a:p>
            <a:pPr marL="469900" marR="746760" indent="-457200">
              <a:lnSpc>
                <a:spcPct val="133300"/>
              </a:lnSpc>
              <a:spcBef>
                <a:spcPts val="100"/>
              </a:spcBef>
              <a:buFont typeface="Arial" panose="020B0604020202020204" pitchFamily="34" charset="0"/>
              <a:buChar char="•"/>
            </a:pPr>
            <a:r>
              <a:rPr lang="en-GB" sz="3000" dirty="0">
                <a:latin typeface="Verdana"/>
                <a:cs typeface="Verdana"/>
              </a:rPr>
              <a:t>Several studies have examined the prevalence of physical activity among university students in different countries and regions.</a:t>
            </a:r>
          </a:p>
          <a:p>
            <a:pPr marL="469900" marR="746760" indent="-457200">
              <a:lnSpc>
                <a:spcPct val="133300"/>
              </a:lnSpc>
              <a:spcBef>
                <a:spcPts val="100"/>
              </a:spcBef>
              <a:buFont typeface="Arial" panose="020B0604020202020204" pitchFamily="34" charset="0"/>
              <a:buChar char="•"/>
            </a:pPr>
            <a:r>
              <a:rPr lang="en-GB" sz="3000" dirty="0">
                <a:latin typeface="Verdana"/>
                <a:cs typeface="Verdana"/>
              </a:rPr>
              <a:t>These studies have found that the prevalence of physical activity varies widely, with some studies reporting high levels of physical activity and others reporting low levels. </a:t>
            </a:r>
          </a:p>
          <a:p>
            <a:pPr marL="469900" marR="746760" indent="-457200">
              <a:lnSpc>
                <a:spcPct val="133300"/>
              </a:lnSpc>
              <a:spcBef>
                <a:spcPts val="100"/>
              </a:spcBef>
              <a:buFont typeface="Arial" panose="020B0604020202020204" pitchFamily="34" charset="0"/>
              <a:buChar char="•"/>
            </a:pPr>
            <a:r>
              <a:rPr lang="en-GB" sz="3000" dirty="0">
                <a:latin typeface="Verdana"/>
                <a:cs typeface="Verdana"/>
              </a:rPr>
              <a:t>Factors that have been associated with higher levels of physical activity among university students include being male, having a higher socioeconomic status, and having a positive attitude towards physical activity.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1"/>
            <a:ext cx="2859405" cy="619760"/>
          </a:xfrm>
          <a:prstGeom prst="rect">
            <a:avLst/>
          </a:prstGeom>
        </p:spPr>
        <p:txBody>
          <a:bodyPr vert="horz" wrap="square" lIns="0" tIns="12700" rIns="0" bIns="0" rtlCol="0">
            <a:spAutoFit/>
          </a:bodyPr>
          <a:lstStyle/>
          <a:p>
            <a:pPr marL="12700">
              <a:lnSpc>
                <a:spcPct val="100000"/>
              </a:lnSpc>
              <a:spcBef>
                <a:spcPts val="100"/>
              </a:spcBef>
            </a:pPr>
            <a:r>
              <a:rPr sz="3900" b="1" spc="-90" dirty="0">
                <a:latin typeface="Tahoma"/>
                <a:cs typeface="Tahoma"/>
              </a:rPr>
              <a:t>RATIONALE</a:t>
            </a:r>
            <a:endParaRPr sz="3900">
              <a:latin typeface="Tahoma"/>
              <a:cs typeface="Tahoma"/>
            </a:endParaRPr>
          </a:p>
        </p:txBody>
      </p:sp>
      <p:sp>
        <p:nvSpPr>
          <p:cNvPr id="5" name="object 5"/>
          <p:cNvSpPr txBox="1">
            <a:spLocks noGrp="1"/>
          </p:cNvSpPr>
          <p:nvPr>
            <p:ph type="body" idx="1"/>
          </p:nvPr>
        </p:nvSpPr>
        <p:spPr>
          <a:xfrm>
            <a:off x="1016000" y="2095500"/>
            <a:ext cx="16285141" cy="5522644"/>
          </a:xfrm>
          <a:prstGeom prst="rect">
            <a:avLst/>
          </a:prstGeom>
        </p:spPr>
        <p:txBody>
          <a:bodyPr vert="horz" wrap="square" lIns="0" tIns="626851" rIns="0" bIns="0" rtlCol="0">
            <a:spAutoFit/>
          </a:bodyPr>
          <a:lstStyle/>
          <a:p>
            <a:pPr marL="810895" marR="5080" indent="-457200">
              <a:lnSpc>
                <a:spcPct val="133300"/>
              </a:lnSpc>
              <a:spcBef>
                <a:spcPts val="100"/>
              </a:spcBef>
              <a:buFont typeface="Arial" panose="020B0604020202020204" pitchFamily="34" charset="0"/>
              <a:buChar char="•"/>
            </a:pPr>
            <a:r>
              <a:rPr lang="en-GB" spc="-25" dirty="0"/>
              <a:t>Physical activity plays a crucial role in maintaining overall health and well-being.</a:t>
            </a:r>
          </a:p>
          <a:p>
            <a:pPr marL="810895" marR="5080" indent="-457200">
              <a:lnSpc>
                <a:spcPct val="133300"/>
              </a:lnSpc>
              <a:spcBef>
                <a:spcPts val="100"/>
              </a:spcBef>
              <a:buFont typeface="Arial" panose="020B0604020202020204" pitchFamily="34" charset="0"/>
              <a:buChar char="•"/>
            </a:pPr>
            <a:r>
              <a:rPr lang="en-GB" spc="-25" dirty="0"/>
              <a:t>University students may face challenges in maintaining an active lifestyle due to increased academic and social demands.</a:t>
            </a:r>
          </a:p>
          <a:p>
            <a:pPr marL="810895" marR="5080" indent="-457200">
              <a:lnSpc>
                <a:spcPct val="133300"/>
              </a:lnSpc>
              <a:spcBef>
                <a:spcPts val="100"/>
              </a:spcBef>
              <a:buFont typeface="Arial" panose="020B0604020202020204" pitchFamily="34" charset="0"/>
              <a:buChar char="•"/>
            </a:pPr>
            <a:r>
              <a:rPr lang="en-GB" spc="-25" dirty="0"/>
              <a:t>Understanding the prevalence of physical activity among students can provide insights into their health status.</a:t>
            </a:r>
          </a:p>
          <a:p>
            <a:pPr marL="810895" marR="5080" indent="-457200">
              <a:lnSpc>
                <a:spcPct val="133300"/>
              </a:lnSpc>
              <a:spcBef>
                <a:spcPts val="100"/>
              </a:spcBef>
              <a:buFont typeface="Arial" panose="020B0604020202020204" pitchFamily="34" charset="0"/>
              <a:buChar char="•"/>
            </a:pPr>
            <a:r>
              <a:rPr lang="en-GB" spc="-25" dirty="0"/>
              <a:t>Identifying factors influencing physical activity can inform targeted intervention programs.</a:t>
            </a:r>
          </a:p>
          <a:p>
            <a:pPr marL="810895" marR="5080" indent="-457200">
              <a:lnSpc>
                <a:spcPct val="133300"/>
              </a:lnSpc>
              <a:spcBef>
                <a:spcPts val="100"/>
              </a:spcBef>
              <a:buFont typeface="Arial" panose="020B0604020202020204" pitchFamily="34" charset="0"/>
              <a:buChar char="•"/>
            </a:pPr>
            <a:r>
              <a:rPr lang="en-GB" spc="-25" dirty="0"/>
              <a:t>Active students may exhibit improved academic performance and mental health.</a:t>
            </a:r>
            <a:endParaRPr lang="en-GB" spc="-39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1"/>
            <a:ext cx="2859405" cy="619760"/>
          </a:xfrm>
          <a:prstGeom prst="rect">
            <a:avLst/>
          </a:prstGeom>
        </p:spPr>
        <p:txBody>
          <a:bodyPr vert="horz" wrap="square" lIns="0" tIns="12700" rIns="0" bIns="0" rtlCol="0">
            <a:spAutoFit/>
          </a:bodyPr>
          <a:lstStyle/>
          <a:p>
            <a:pPr marL="12700">
              <a:lnSpc>
                <a:spcPct val="100000"/>
              </a:lnSpc>
              <a:spcBef>
                <a:spcPts val="100"/>
              </a:spcBef>
            </a:pPr>
            <a:r>
              <a:rPr sz="3900" b="1" spc="-90" dirty="0">
                <a:latin typeface="Tahoma"/>
                <a:cs typeface="Tahoma"/>
              </a:rPr>
              <a:t>RATIONALE</a:t>
            </a:r>
            <a:endParaRPr sz="3900">
              <a:latin typeface="Tahoma"/>
              <a:cs typeface="Tahoma"/>
            </a:endParaRPr>
          </a:p>
        </p:txBody>
      </p:sp>
      <p:sp>
        <p:nvSpPr>
          <p:cNvPr id="5" name="object 5"/>
          <p:cNvSpPr txBox="1">
            <a:spLocks noGrp="1"/>
          </p:cNvSpPr>
          <p:nvPr>
            <p:ph type="body" idx="1"/>
          </p:nvPr>
        </p:nvSpPr>
        <p:spPr>
          <a:xfrm>
            <a:off x="1016000" y="2095500"/>
            <a:ext cx="16285141" cy="6750673"/>
          </a:xfrm>
          <a:prstGeom prst="rect">
            <a:avLst/>
          </a:prstGeom>
        </p:spPr>
        <p:txBody>
          <a:bodyPr vert="horz" wrap="square" lIns="0" tIns="626851" rIns="0" bIns="0" rtlCol="0">
            <a:spAutoFit/>
          </a:bodyPr>
          <a:lstStyle/>
          <a:p>
            <a:pPr marL="810895" marR="5080" indent="-457200">
              <a:lnSpc>
                <a:spcPct val="133300"/>
              </a:lnSpc>
              <a:spcBef>
                <a:spcPts val="100"/>
              </a:spcBef>
              <a:buFont typeface="Arial" panose="020B0604020202020204" pitchFamily="34" charset="0"/>
              <a:buChar char="•"/>
            </a:pPr>
            <a:r>
              <a:rPr lang="en-GB" spc="-25" dirty="0"/>
              <a:t>The study can lead to the development of university policies and facilities supporting active lifestyles.</a:t>
            </a:r>
          </a:p>
          <a:p>
            <a:pPr marL="810895" marR="5080" indent="-457200">
              <a:lnSpc>
                <a:spcPct val="133300"/>
              </a:lnSpc>
              <a:spcBef>
                <a:spcPts val="100"/>
              </a:spcBef>
              <a:buFont typeface="Arial" panose="020B0604020202020204" pitchFamily="34" charset="0"/>
              <a:buChar char="•"/>
            </a:pPr>
            <a:r>
              <a:rPr lang="en-GB" spc="-25" dirty="0"/>
              <a:t>Promoting physical activity can enhance student well-being and long-term health outcomes.</a:t>
            </a:r>
          </a:p>
          <a:p>
            <a:pPr marL="810895" marR="5080" indent="-457200">
              <a:lnSpc>
                <a:spcPct val="133300"/>
              </a:lnSpc>
              <a:spcBef>
                <a:spcPts val="100"/>
              </a:spcBef>
              <a:buFont typeface="Arial" panose="020B0604020202020204" pitchFamily="34" charset="0"/>
              <a:buChar char="•"/>
            </a:pPr>
            <a:r>
              <a:rPr lang="en-GB" spc="-25" dirty="0"/>
              <a:t>Collaboration between academic departments and health services can create a holistic approach to student wellness.</a:t>
            </a:r>
          </a:p>
          <a:p>
            <a:pPr marL="810895" marR="5080" indent="-457200">
              <a:lnSpc>
                <a:spcPct val="133300"/>
              </a:lnSpc>
              <a:spcBef>
                <a:spcPts val="100"/>
              </a:spcBef>
              <a:buFont typeface="Arial" panose="020B0604020202020204" pitchFamily="34" charset="0"/>
              <a:buChar char="•"/>
            </a:pPr>
            <a:r>
              <a:rPr lang="en-GB" spc="-25" dirty="0"/>
              <a:t>The research can contribute to public health initiatives within the university setting.</a:t>
            </a:r>
          </a:p>
          <a:p>
            <a:pPr marL="810895" marR="5080" indent="-457200">
              <a:lnSpc>
                <a:spcPct val="133300"/>
              </a:lnSpc>
              <a:spcBef>
                <a:spcPts val="100"/>
              </a:spcBef>
              <a:buFont typeface="Arial" panose="020B0604020202020204" pitchFamily="34" charset="0"/>
              <a:buChar char="•"/>
            </a:pPr>
            <a:r>
              <a:rPr lang="en-GB" spc="-25" dirty="0"/>
              <a:t>It can help universities foster a culture of physical activity and healthy behaviours on campus.</a:t>
            </a:r>
            <a:endParaRPr lang="en-GB" spc="-390" dirty="0"/>
          </a:p>
        </p:txBody>
      </p:sp>
    </p:spTree>
    <p:extLst>
      <p:ext uri="{BB962C8B-B14F-4D97-AF65-F5344CB8AC3E}">
        <p14:creationId xmlns:p14="http://schemas.microsoft.com/office/powerpoint/2010/main" val="3596966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280" dirty="0">
                <a:latin typeface="Tahoma"/>
                <a:cs typeface="Tahoma"/>
              </a:rPr>
              <a:t> </a:t>
            </a:r>
            <a:r>
              <a:rPr sz="3900" b="1" spc="185" dirty="0">
                <a:latin typeface="Tahoma"/>
                <a:cs typeface="Tahoma"/>
              </a:rPr>
              <a:t>questions/aims/</a:t>
            </a:r>
            <a:r>
              <a:rPr lang="en-GB" sz="3900" b="1" spc="185" dirty="0">
                <a:latin typeface="Tahoma"/>
                <a:cs typeface="Tahoma"/>
              </a:rPr>
              <a:t>objectives</a:t>
            </a:r>
            <a:endParaRPr sz="3900" dirty="0">
              <a:latin typeface="Tahoma"/>
              <a:cs typeface="Tahoma"/>
            </a:endParaRPr>
          </a:p>
        </p:txBody>
      </p:sp>
      <p:sp>
        <p:nvSpPr>
          <p:cNvPr id="7" name="object 7"/>
          <p:cNvSpPr txBox="1">
            <a:spLocks noGrp="1"/>
          </p:cNvSpPr>
          <p:nvPr>
            <p:ph type="body" idx="1"/>
          </p:nvPr>
        </p:nvSpPr>
        <p:spPr>
          <a:xfrm>
            <a:off x="1016000" y="2171700"/>
            <a:ext cx="16314283" cy="5490862"/>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pc="-15" dirty="0"/>
              <a:t>The aim of the study on the prevalence of physical activity among students in a public university is to determine the overall level of physical activity among the student population and gain insights into their engagement in various types of physical activities.</a:t>
            </a:r>
          </a:p>
          <a:p>
            <a:pPr marL="12700" marR="5080">
              <a:lnSpc>
                <a:spcPct val="133300"/>
              </a:lnSpc>
              <a:spcBef>
                <a:spcPts val="100"/>
              </a:spcBef>
            </a:pPr>
            <a:endParaRPr lang="en-GB" spc="-15" dirty="0"/>
          </a:p>
          <a:p>
            <a:pPr marL="469900" marR="5080" indent="-457200">
              <a:lnSpc>
                <a:spcPct val="133300"/>
              </a:lnSpc>
              <a:spcBef>
                <a:spcPts val="100"/>
              </a:spcBef>
              <a:buFont typeface="Arial" panose="020B0604020202020204" pitchFamily="34" charset="0"/>
              <a:buChar char="•"/>
            </a:pPr>
            <a:r>
              <a:rPr lang="en-GB" spc="-30" dirty="0"/>
              <a:t>The aim of the study is to determine the prevalence of physical activity among students in a public university and identify factors influencing their engagement in various types of physical activities to inform interventions promoting a culture of physical activity on campus.</a:t>
            </a:r>
            <a:endParaRPr spc="-165"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280" dirty="0">
                <a:latin typeface="Tahoma"/>
                <a:cs typeface="Tahoma"/>
              </a:rPr>
              <a:t> </a:t>
            </a:r>
            <a:r>
              <a:rPr lang="en-GB" sz="3900" b="1" spc="185" dirty="0">
                <a:latin typeface="Tahoma"/>
                <a:cs typeface="Tahoma"/>
              </a:rPr>
              <a:t>objectives</a:t>
            </a:r>
            <a:endParaRPr sz="3900" dirty="0">
              <a:latin typeface="Tahoma"/>
              <a:cs typeface="Tahoma"/>
            </a:endParaRPr>
          </a:p>
        </p:txBody>
      </p:sp>
      <p:sp>
        <p:nvSpPr>
          <p:cNvPr id="7" name="object 7"/>
          <p:cNvSpPr txBox="1">
            <a:spLocks noGrp="1"/>
          </p:cNvSpPr>
          <p:nvPr>
            <p:ph type="body" idx="1"/>
          </p:nvPr>
        </p:nvSpPr>
        <p:spPr>
          <a:xfrm>
            <a:off x="1016000" y="2171700"/>
            <a:ext cx="16314283" cy="4902496"/>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pc="-15" dirty="0"/>
              <a:t>To explore the factors influencing students' decisions to participate or not participate in regular physical activity.</a:t>
            </a:r>
          </a:p>
          <a:p>
            <a:pPr marL="469900" marR="5080" indent="-457200">
              <a:lnSpc>
                <a:spcPct val="133300"/>
              </a:lnSpc>
              <a:spcBef>
                <a:spcPts val="100"/>
              </a:spcBef>
              <a:buFont typeface="Arial" panose="020B0604020202020204" pitchFamily="34" charset="0"/>
              <a:buChar char="•"/>
            </a:pPr>
            <a:endParaRPr lang="en-GB" spc="-15" dirty="0"/>
          </a:p>
          <a:p>
            <a:pPr marL="469900" marR="5080" indent="-457200">
              <a:lnSpc>
                <a:spcPct val="133300"/>
              </a:lnSpc>
              <a:spcBef>
                <a:spcPts val="100"/>
              </a:spcBef>
              <a:buFont typeface="Arial" panose="020B0604020202020204" pitchFamily="34" charset="0"/>
              <a:buChar char="•"/>
            </a:pPr>
            <a:r>
              <a:rPr lang="en-GB" spc="-15" dirty="0"/>
              <a:t>To investigate the potential impact of physical activity on students' mental health indicators, such as stress, anxiety, and well-being.</a:t>
            </a:r>
          </a:p>
          <a:p>
            <a:pPr marL="469900" marR="5080" indent="-457200">
              <a:lnSpc>
                <a:spcPct val="133300"/>
              </a:lnSpc>
              <a:spcBef>
                <a:spcPts val="100"/>
              </a:spcBef>
              <a:buFont typeface="Arial" panose="020B0604020202020204" pitchFamily="34" charset="0"/>
              <a:buChar char="•"/>
            </a:pPr>
            <a:endParaRPr lang="en-GB" spc="-15" dirty="0"/>
          </a:p>
          <a:p>
            <a:pPr marL="469900" marR="5080" indent="-457200">
              <a:lnSpc>
                <a:spcPct val="133300"/>
              </a:lnSpc>
              <a:spcBef>
                <a:spcPts val="100"/>
              </a:spcBef>
              <a:buFont typeface="Arial" panose="020B0604020202020204" pitchFamily="34" charset="0"/>
              <a:buChar char="•"/>
            </a:pPr>
            <a:r>
              <a:rPr lang="en-GB" spc="-15" dirty="0"/>
              <a:t>To </a:t>
            </a:r>
            <a:r>
              <a:rPr lang="en-GB" spc="-15" dirty="0" err="1"/>
              <a:t>analyze</a:t>
            </a:r>
            <a:r>
              <a:rPr lang="en-GB" spc="-15" dirty="0"/>
              <a:t> differences in physical activity prevalence between undergraduate and postgraduate students.</a:t>
            </a:r>
          </a:p>
        </p:txBody>
      </p:sp>
    </p:spTree>
    <p:extLst>
      <p:ext uri="{BB962C8B-B14F-4D97-AF65-F5344CB8AC3E}">
        <p14:creationId xmlns:p14="http://schemas.microsoft.com/office/powerpoint/2010/main" val="330315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280" dirty="0">
                <a:latin typeface="Tahoma"/>
                <a:cs typeface="Tahoma"/>
              </a:rPr>
              <a:t> </a:t>
            </a:r>
            <a:r>
              <a:rPr lang="en-GB" sz="3900" b="1" spc="185" dirty="0">
                <a:latin typeface="Tahoma"/>
                <a:cs typeface="Tahoma"/>
              </a:rPr>
              <a:t>Questionnaires</a:t>
            </a:r>
            <a:endParaRPr sz="3900" dirty="0">
              <a:latin typeface="Tahoma"/>
              <a:cs typeface="Tahoma"/>
            </a:endParaRPr>
          </a:p>
        </p:txBody>
      </p:sp>
      <p:sp>
        <p:nvSpPr>
          <p:cNvPr id="7" name="object 7"/>
          <p:cNvSpPr txBox="1">
            <a:spLocks noGrp="1"/>
          </p:cNvSpPr>
          <p:nvPr>
            <p:ph type="body" idx="1"/>
          </p:nvPr>
        </p:nvSpPr>
        <p:spPr>
          <a:xfrm>
            <a:off x="1016000" y="2171700"/>
            <a:ext cx="16314283" cy="8011039"/>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pc="-15" dirty="0"/>
              <a:t>Are u physically fit to do exercise in daily routine life?</a:t>
            </a:r>
          </a:p>
          <a:p>
            <a:pPr marL="469900" marR="5080" indent="-457200">
              <a:lnSpc>
                <a:spcPct val="133300"/>
              </a:lnSpc>
              <a:spcBef>
                <a:spcPts val="100"/>
              </a:spcBef>
              <a:buFont typeface="Arial" panose="020B0604020202020204" pitchFamily="34" charset="0"/>
              <a:buChar char="•"/>
            </a:pPr>
            <a:r>
              <a:rPr lang="en-GB" spc="-15" dirty="0"/>
              <a:t>Do u have any irregular heart beat that requires medical management?  When you do physical activity and during this any chest pain you have ?  </a:t>
            </a:r>
          </a:p>
          <a:p>
            <a:pPr marL="469900" marR="5080" indent="-457200">
              <a:lnSpc>
                <a:spcPct val="133300"/>
              </a:lnSpc>
              <a:spcBef>
                <a:spcPts val="100"/>
              </a:spcBef>
              <a:buFont typeface="Arial" panose="020B0604020202020204" pitchFamily="34" charset="0"/>
              <a:buChar char="•"/>
            </a:pPr>
            <a:r>
              <a:rPr lang="en-GB" spc="-15" dirty="0"/>
              <a:t>Do you have any medical prescription by any physicians?</a:t>
            </a:r>
          </a:p>
          <a:p>
            <a:pPr marL="469900" marR="5080" indent="-457200">
              <a:lnSpc>
                <a:spcPct val="133300"/>
              </a:lnSpc>
              <a:spcBef>
                <a:spcPts val="100"/>
              </a:spcBef>
              <a:buFont typeface="Arial" panose="020B0604020202020204" pitchFamily="34" charset="0"/>
              <a:buChar char="•"/>
            </a:pPr>
            <a:r>
              <a:rPr lang="en-GB" spc="-15" dirty="0"/>
              <a:t>Is there a correlation between physical activity levels and students' mental health indicators, such as stress and well-being?</a:t>
            </a:r>
          </a:p>
          <a:p>
            <a:pPr marL="469900" marR="5080" indent="-457200">
              <a:lnSpc>
                <a:spcPct val="133300"/>
              </a:lnSpc>
              <a:spcBef>
                <a:spcPts val="100"/>
              </a:spcBef>
              <a:buFont typeface="Arial" panose="020B0604020202020204" pitchFamily="34" charset="0"/>
              <a:buChar char="•"/>
            </a:pPr>
            <a:r>
              <a:rPr lang="en-GB" spc="-15" dirty="0"/>
              <a:t>What are the most common types of physical activities engaged in by students on campus?</a:t>
            </a:r>
          </a:p>
          <a:p>
            <a:pPr marL="469900" marR="5080" indent="-457200">
              <a:lnSpc>
                <a:spcPct val="133300"/>
              </a:lnSpc>
              <a:spcBef>
                <a:spcPts val="100"/>
              </a:spcBef>
              <a:buFont typeface="Arial" panose="020B0604020202020204" pitchFamily="34" charset="0"/>
              <a:buChar char="•"/>
            </a:pPr>
            <a:r>
              <a:rPr lang="en-GB" spc="-15" dirty="0"/>
              <a:t>Are there any barriers to adopting and maintaining an active lifestyle among university students?</a:t>
            </a:r>
          </a:p>
          <a:p>
            <a:pPr marL="469900" marR="5080" indent="-457200">
              <a:lnSpc>
                <a:spcPct val="133300"/>
              </a:lnSpc>
              <a:spcBef>
                <a:spcPts val="100"/>
              </a:spcBef>
              <a:buFont typeface="Arial" panose="020B0604020202020204" pitchFamily="34" charset="0"/>
              <a:buChar char="•"/>
            </a:pPr>
            <a:r>
              <a:rPr lang="en-GB" spc="-15" dirty="0"/>
              <a:t>What are the facilitators or motivators that encourage students to engage in regular physical activity?</a:t>
            </a:r>
          </a:p>
          <a:p>
            <a:pPr marL="469900" marR="5080" indent="-457200">
              <a:lnSpc>
                <a:spcPct val="133300"/>
              </a:lnSpc>
              <a:spcBef>
                <a:spcPts val="100"/>
              </a:spcBef>
              <a:buFont typeface="Arial" panose="020B0604020202020204" pitchFamily="34" charset="0"/>
              <a:buChar char="•"/>
            </a:pPr>
            <a:endParaRPr lang="en-GB" spc="-15" dirty="0"/>
          </a:p>
        </p:txBody>
      </p:sp>
    </p:spTree>
    <p:extLst>
      <p:ext uri="{BB962C8B-B14F-4D97-AF65-F5344CB8AC3E}">
        <p14:creationId xmlns:p14="http://schemas.microsoft.com/office/powerpoint/2010/main" val="404771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2"/>
            <a:ext cx="4504055"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195" dirty="0">
                <a:latin typeface="Tahoma"/>
                <a:cs typeface="Tahoma"/>
              </a:rPr>
              <a:t> </a:t>
            </a:r>
            <a:r>
              <a:rPr sz="3900" b="1" spc="225" dirty="0">
                <a:latin typeface="Tahoma"/>
                <a:cs typeface="Tahoma"/>
              </a:rPr>
              <a:t>design</a:t>
            </a:r>
            <a:endParaRPr sz="3900">
              <a:latin typeface="Tahoma"/>
              <a:cs typeface="Tahoma"/>
            </a:endParaRPr>
          </a:p>
        </p:txBody>
      </p:sp>
      <p:pic>
        <p:nvPicPr>
          <p:cNvPr id="4" name="object 4"/>
          <p:cNvPicPr/>
          <p:nvPr/>
        </p:nvPicPr>
        <p:blipFill>
          <a:blip r:embed="rId2" cstate="print"/>
          <a:stretch>
            <a:fillRect/>
          </a:stretch>
        </p:blipFill>
        <p:spPr>
          <a:xfrm>
            <a:off x="988286" y="2705531"/>
            <a:ext cx="142875" cy="142874"/>
          </a:xfrm>
          <a:prstGeom prst="rect">
            <a:avLst/>
          </a:prstGeom>
        </p:spPr>
      </p:pic>
      <p:pic>
        <p:nvPicPr>
          <p:cNvPr id="5" name="object 5"/>
          <p:cNvPicPr/>
          <p:nvPr/>
        </p:nvPicPr>
        <p:blipFill>
          <a:blip r:embed="rId2" cstate="print"/>
          <a:stretch>
            <a:fillRect/>
          </a:stretch>
        </p:blipFill>
        <p:spPr>
          <a:xfrm>
            <a:off x="988286" y="4534331"/>
            <a:ext cx="142875" cy="142874"/>
          </a:xfrm>
          <a:prstGeom prst="rect">
            <a:avLst/>
          </a:prstGeom>
        </p:spPr>
      </p:pic>
      <p:pic>
        <p:nvPicPr>
          <p:cNvPr id="6" name="object 6"/>
          <p:cNvPicPr/>
          <p:nvPr/>
        </p:nvPicPr>
        <p:blipFill>
          <a:blip r:embed="rId2" cstate="print"/>
          <a:stretch>
            <a:fillRect/>
          </a:stretch>
        </p:blipFill>
        <p:spPr>
          <a:xfrm>
            <a:off x="988286" y="5753531"/>
            <a:ext cx="142875" cy="142874"/>
          </a:xfrm>
          <a:prstGeom prst="rect">
            <a:avLst/>
          </a:prstGeom>
        </p:spPr>
      </p:pic>
      <p:sp>
        <p:nvSpPr>
          <p:cNvPr id="7" name="object 7"/>
          <p:cNvSpPr txBox="1"/>
          <p:nvPr/>
        </p:nvSpPr>
        <p:spPr>
          <a:xfrm>
            <a:off x="1328011" y="2378506"/>
            <a:ext cx="16095344" cy="4250010"/>
          </a:xfrm>
          <a:prstGeom prst="rect">
            <a:avLst/>
          </a:prstGeom>
        </p:spPr>
        <p:txBody>
          <a:bodyPr vert="horz" wrap="square" lIns="0" tIns="12700" rIns="0" bIns="0" rtlCol="0">
            <a:spAutoFit/>
          </a:bodyPr>
          <a:lstStyle/>
          <a:p>
            <a:pPr marL="12700" marR="90170">
              <a:lnSpc>
                <a:spcPct val="133300"/>
              </a:lnSpc>
              <a:spcBef>
                <a:spcPts val="100"/>
              </a:spcBef>
              <a:tabLst>
                <a:tab pos="6026150" algn="l"/>
              </a:tabLst>
            </a:pPr>
            <a:r>
              <a:rPr lang="en-GB" sz="3000" spc="-30" dirty="0">
                <a:solidFill>
                  <a:srgbClr val="333333"/>
                </a:solidFill>
                <a:latin typeface="Verdana"/>
                <a:cs typeface="Verdana"/>
              </a:rPr>
              <a:t>Research Design: Cross-sectional study design will be employed to collect data at a specific point in time (6 week).</a:t>
            </a:r>
          </a:p>
          <a:p>
            <a:pPr marL="12700" marR="90170">
              <a:lnSpc>
                <a:spcPct val="133300"/>
              </a:lnSpc>
              <a:spcBef>
                <a:spcPts val="100"/>
              </a:spcBef>
              <a:tabLst>
                <a:tab pos="6026150" algn="l"/>
              </a:tabLst>
            </a:pPr>
            <a:r>
              <a:rPr sz="3000" spc="80" dirty="0">
                <a:solidFill>
                  <a:srgbClr val="333333"/>
                </a:solidFill>
                <a:latin typeface="Verdana"/>
                <a:cs typeface="Verdana"/>
              </a:rPr>
              <a:t>Cross-sectional</a:t>
            </a:r>
            <a:r>
              <a:rPr sz="3000" spc="-150" dirty="0">
                <a:solidFill>
                  <a:srgbClr val="333333"/>
                </a:solidFill>
                <a:latin typeface="Verdana"/>
                <a:cs typeface="Verdana"/>
              </a:rPr>
              <a:t> </a:t>
            </a:r>
            <a:r>
              <a:rPr sz="3000" spc="30" dirty="0">
                <a:solidFill>
                  <a:srgbClr val="333333"/>
                </a:solidFill>
                <a:latin typeface="Verdana"/>
                <a:cs typeface="Verdana"/>
              </a:rPr>
              <a:t>study</a:t>
            </a:r>
            <a:r>
              <a:rPr sz="3000" spc="-150" dirty="0">
                <a:solidFill>
                  <a:srgbClr val="333333"/>
                </a:solidFill>
                <a:latin typeface="Verdana"/>
                <a:cs typeface="Verdana"/>
              </a:rPr>
              <a:t> </a:t>
            </a:r>
            <a:r>
              <a:rPr sz="3000" dirty="0">
                <a:solidFill>
                  <a:srgbClr val="333333"/>
                </a:solidFill>
                <a:latin typeface="Verdana"/>
                <a:cs typeface="Verdana"/>
              </a:rPr>
              <a:t>is</a:t>
            </a:r>
            <a:r>
              <a:rPr sz="3000" spc="-150" dirty="0">
                <a:solidFill>
                  <a:srgbClr val="333333"/>
                </a:solidFill>
                <a:latin typeface="Verdana"/>
                <a:cs typeface="Verdana"/>
              </a:rPr>
              <a:t> </a:t>
            </a:r>
            <a:r>
              <a:rPr sz="3000" spc="229" dirty="0">
                <a:solidFill>
                  <a:srgbClr val="333333"/>
                </a:solidFill>
                <a:latin typeface="Verdana"/>
                <a:cs typeface="Verdana"/>
              </a:rPr>
              <a:t>a</a:t>
            </a:r>
            <a:r>
              <a:rPr sz="3000" spc="-145" dirty="0">
                <a:solidFill>
                  <a:srgbClr val="333333"/>
                </a:solidFill>
                <a:latin typeface="Verdana"/>
                <a:cs typeface="Verdana"/>
              </a:rPr>
              <a:t> </a:t>
            </a:r>
            <a:r>
              <a:rPr sz="3000" spc="30" dirty="0">
                <a:solidFill>
                  <a:srgbClr val="333333"/>
                </a:solidFill>
                <a:latin typeface="Verdana"/>
                <a:cs typeface="Verdana"/>
              </a:rPr>
              <a:t>type</a:t>
            </a:r>
            <a:r>
              <a:rPr sz="3000" spc="-150" dirty="0">
                <a:solidFill>
                  <a:srgbClr val="333333"/>
                </a:solidFill>
                <a:latin typeface="Verdana"/>
                <a:cs typeface="Verdana"/>
              </a:rPr>
              <a:t> </a:t>
            </a:r>
            <a:r>
              <a:rPr sz="3000" spc="15" dirty="0">
                <a:solidFill>
                  <a:srgbClr val="333333"/>
                </a:solidFill>
                <a:latin typeface="Verdana"/>
                <a:cs typeface="Verdana"/>
              </a:rPr>
              <a:t>of</a:t>
            </a:r>
            <a:r>
              <a:rPr sz="3000" spc="-150" dirty="0">
                <a:solidFill>
                  <a:srgbClr val="333333"/>
                </a:solidFill>
                <a:latin typeface="Verdana"/>
                <a:cs typeface="Verdana"/>
              </a:rPr>
              <a:t> </a:t>
            </a:r>
            <a:r>
              <a:rPr sz="3000" spc="40" dirty="0">
                <a:solidFill>
                  <a:srgbClr val="333333"/>
                </a:solidFill>
                <a:latin typeface="Verdana"/>
                <a:cs typeface="Verdana"/>
              </a:rPr>
              <a:t>observation</a:t>
            </a:r>
            <a:r>
              <a:rPr sz="3000" spc="-145" dirty="0">
                <a:solidFill>
                  <a:srgbClr val="333333"/>
                </a:solidFill>
                <a:latin typeface="Verdana"/>
                <a:cs typeface="Verdana"/>
              </a:rPr>
              <a:t> </a:t>
            </a:r>
            <a:r>
              <a:rPr sz="3000" spc="145" dirty="0">
                <a:solidFill>
                  <a:srgbClr val="333333"/>
                </a:solidFill>
                <a:latin typeface="Verdana"/>
                <a:cs typeface="Verdana"/>
              </a:rPr>
              <a:t>and</a:t>
            </a:r>
            <a:r>
              <a:rPr sz="3000" spc="-150" dirty="0">
                <a:solidFill>
                  <a:srgbClr val="333333"/>
                </a:solidFill>
                <a:latin typeface="Verdana"/>
                <a:cs typeface="Verdana"/>
              </a:rPr>
              <a:t> </a:t>
            </a:r>
            <a:r>
              <a:rPr sz="3000" spc="30" dirty="0">
                <a:solidFill>
                  <a:srgbClr val="333333"/>
                </a:solidFill>
                <a:latin typeface="Verdana"/>
                <a:cs typeface="Verdana"/>
              </a:rPr>
              <a:t>study</a:t>
            </a:r>
            <a:r>
              <a:rPr sz="3000" spc="-150" dirty="0">
                <a:solidFill>
                  <a:srgbClr val="333333"/>
                </a:solidFill>
                <a:latin typeface="Verdana"/>
                <a:cs typeface="Verdana"/>
              </a:rPr>
              <a:t> </a:t>
            </a:r>
            <a:r>
              <a:rPr sz="3000" spc="5" dirty="0">
                <a:solidFill>
                  <a:srgbClr val="333333"/>
                </a:solidFill>
                <a:latin typeface="Verdana"/>
                <a:cs typeface="Verdana"/>
              </a:rPr>
              <a:t>in</a:t>
            </a:r>
            <a:r>
              <a:rPr sz="3000" spc="-145" dirty="0">
                <a:solidFill>
                  <a:srgbClr val="333333"/>
                </a:solidFill>
                <a:latin typeface="Verdana"/>
                <a:cs typeface="Verdana"/>
              </a:rPr>
              <a:t> </a:t>
            </a:r>
            <a:r>
              <a:rPr sz="3000" spc="60" dirty="0">
                <a:solidFill>
                  <a:srgbClr val="333333"/>
                </a:solidFill>
                <a:latin typeface="Verdana"/>
                <a:cs typeface="Verdana"/>
              </a:rPr>
              <a:t>which</a:t>
            </a:r>
            <a:r>
              <a:rPr sz="3000" spc="-150" dirty="0">
                <a:solidFill>
                  <a:srgbClr val="333333"/>
                </a:solidFill>
                <a:latin typeface="Verdana"/>
                <a:cs typeface="Verdana"/>
              </a:rPr>
              <a:t> </a:t>
            </a:r>
            <a:r>
              <a:rPr sz="3000" spc="15" dirty="0">
                <a:solidFill>
                  <a:srgbClr val="333333"/>
                </a:solidFill>
                <a:latin typeface="Verdana"/>
                <a:cs typeface="Verdana"/>
              </a:rPr>
              <a:t>the</a:t>
            </a:r>
            <a:r>
              <a:rPr sz="3000" spc="-150" dirty="0">
                <a:solidFill>
                  <a:srgbClr val="333333"/>
                </a:solidFill>
                <a:latin typeface="Verdana"/>
                <a:cs typeface="Verdana"/>
              </a:rPr>
              <a:t> </a:t>
            </a:r>
            <a:r>
              <a:rPr sz="3000" spc="85" dirty="0">
                <a:solidFill>
                  <a:srgbClr val="333333"/>
                </a:solidFill>
                <a:latin typeface="Verdana"/>
                <a:cs typeface="Verdana"/>
              </a:rPr>
              <a:t>outcomes </a:t>
            </a:r>
            <a:r>
              <a:rPr sz="3000" spc="-1045" dirty="0">
                <a:solidFill>
                  <a:srgbClr val="333333"/>
                </a:solidFill>
                <a:latin typeface="Verdana"/>
                <a:cs typeface="Verdana"/>
              </a:rPr>
              <a:t> </a:t>
            </a:r>
            <a:r>
              <a:rPr sz="3000" spc="145" dirty="0">
                <a:solidFill>
                  <a:srgbClr val="333333"/>
                </a:solidFill>
                <a:latin typeface="Verdana"/>
                <a:cs typeface="Verdana"/>
              </a:rPr>
              <a:t>and</a:t>
            </a:r>
            <a:r>
              <a:rPr sz="3000" spc="-155" dirty="0">
                <a:solidFill>
                  <a:srgbClr val="333333"/>
                </a:solidFill>
                <a:latin typeface="Verdana"/>
                <a:cs typeface="Verdana"/>
              </a:rPr>
              <a:t> </a:t>
            </a:r>
            <a:r>
              <a:rPr sz="3000" spc="10" dirty="0">
                <a:solidFill>
                  <a:srgbClr val="333333"/>
                </a:solidFill>
                <a:latin typeface="Verdana"/>
                <a:cs typeface="Verdana"/>
              </a:rPr>
              <a:t>exposures</a:t>
            </a:r>
            <a:r>
              <a:rPr sz="3000" spc="-155" dirty="0">
                <a:solidFill>
                  <a:srgbClr val="333333"/>
                </a:solidFill>
                <a:latin typeface="Verdana"/>
                <a:cs typeface="Verdana"/>
              </a:rPr>
              <a:t> </a:t>
            </a:r>
            <a:r>
              <a:rPr sz="3000" spc="55" dirty="0">
                <a:solidFill>
                  <a:srgbClr val="333333"/>
                </a:solidFill>
                <a:latin typeface="Verdana"/>
                <a:cs typeface="Verdana"/>
              </a:rPr>
              <a:t>are</a:t>
            </a:r>
            <a:r>
              <a:rPr sz="3000" spc="-155" dirty="0">
                <a:solidFill>
                  <a:srgbClr val="333333"/>
                </a:solidFill>
                <a:latin typeface="Verdana"/>
                <a:cs typeface="Verdana"/>
              </a:rPr>
              <a:t> </a:t>
            </a:r>
            <a:r>
              <a:rPr sz="3000" spc="50" dirty="0">
                <a:solidFill>
                  <a:srgbClr val="333333"/>
                </a:solidFill>
                <a:latin typeface="Verdana"/>
                <a:cs typeface="Verdana"/>
              </a:rPr>
              <a:t>studied</a:t>
            </a:r>
            <a:r>
              <a:rPr sz="3000" spc="-155" dirty="0">
                <a:solidFill>
                  <a:srgbClr val="333333"/>
                </a:solidFill>
                <a:latin typeface="Verdana"/>
                <a:cs typeface="Verdana"/>
              </a:rPr>
              <a:t> </a:t>
            </a:r>
            <a:r>
              <a:rPr sz="3000" spc="145" dirty="0">
                <a:solidFill>
                  <a:srgbClr val="333333"/>
                </a:solidFill>
                <a:latin typeface="Verdana"/>
                <a:cs typeface="Verdana"/>
              </a:rPr>
              <a:t>and</a:t>
            </a:r>
            <a:r>
              <a:rPr sz="3000" spc="-155" dirty="0">
                <a:solidFill>
                  <a:srgbClr val="333333"/>
                </a:solidFill>
                <a:latin typeface="Verdana"/>
                <a:cs typeface="Verdana"/>
              </a:rPr>
              <a:t> </a:t>
            </a:r>
            <a:r>
              <a:rPr sz="3000" spc="90" dirty="0">
                <a:solidFill>
                  <a:srgbClr val="333333"/>
                </a:solidFill>
                <a:latin typeface="Verdana"/>
                <a:cs typeface="Verdana"/>
              </a:rPr>
              <a:t>analysed</a:t>
            </a:r>
            <a:r>
              <a:rPr sz="3000" spc="-155" dirty="0">
                <a:solidFill>
                  <a:srgbClr val="333333"/>
                </a:solidFill>
                <a:latin typeface="Verdana"/>
                <a:cs typeface="Verdana"/>
              </a:rPr>
              <a:t> </a:t>
            </a:r>
            <a:r>
              <a:rPr sz="3000" spc="80" dirty="0">
                <a:solidFill>
                  <a:srgbClr val="333333"/>
                </a:solidFill>
                <a:latin typeface="Verdana"/>
                <a:cs typeface="Verdana"/>
              </a:rPr>
              <a:t>at</a:t>
            </a:r>
            <a:r>
              <a:rPr sz="3000" spc="-155" dirty="0">
                <a:solidFill>
                  <a:srgbClr val="333333"/>
                </a:solidFill>
                <a:latin typeface="Verdana"/>
                <a:cs typeface="Verdana"/>
              </a:rPr>
              <a:t> </a:t>
            </a:r>
            <a:r>
              <a:rPr sz="3000" spc="15" dirty="0">
                <a:solidFill>
                  <a:srgbClr val="333333"/>
                </a:solidFill>
                <a:latin typeface="Verdana"/>
                <a:cs typeface="Verdana"/>
              </a:rPr>
              <a:t>the</a:t>
            </a:r>
            <a:r>
              <a:rPr sz="3000" spc="-155" dirty="0">
                <a:solidFill>
                  <a:srgbClr val="333333"/>
                </a:solidFill>
                <a:latin typeface="Verdana"/>
                <a:cs typeface="Verdana"/>
              </a:rPr>
              <a:t> </a:t>
            </a:r>
            <a:r>
              <a:rPr sz="3000" spc="130" dirty="0">
                <a:solidFill>
                  <a:srgbClr val="333333"/>
                </a:solidFill>
                <a:latin typeface="Verdana"/>
                <a:cs typeface="Verdana"/>
              </a:rPr>
              <a:t>same</a:t>
            </a:r>
            <a:r>
              <a:rPr sz="3000" spc="-155" dirty="0">
                <a:solidFill>
                  <a:srgbClr val="333333"/>
                </a:solidFill>
                <a:latin typeface="Verdana"/>
                <a:cs typeface="Verdana"/>
              </a:rPr>
              <a:t> </a:t>
            </a:r>
            <a:r>
              <a:rPr sz="3000" spc="-45" dirty="0">
                <a:solidFill>
                  <a:srgbClr val="333333"/>
                </a:solidFill>
                <a:latin typeface="Verdana"/>
                <a:cs typeface="Verdana"/>
              </a:rPr>
              <a:t>time.</a:t>
            </a:r>
            <a:endParaRPr sz="3000" dirty="0">
              <a:latin typeface="Verdana"/>
              <a:cs typeface="Verdana"/>
            </a:endParaRPr>
          </a:p>
          <a:p>
            <a:pPr marL="12700" marR="5080">
              <a:lnSpc>
                <a:spcPct val="133300"/>
              </a:lnSpc>
            </a:pPr>
            <a:r>
              <a:rPr sz="3000" spc="-30" dirty="0">
                <a:solidFill>
                  <a:srgbClr val="333333"/>
                </a:solidFill>
                <a:latin typeface="Verdana"/>
                <a:cs typeface="Verdana"/>
              </a:rPr>
              <a:t>This</a:t>
            </a:r>
            <a:r>
              <a:rPr sz="3000" spc="-155" dirty="0">
                <a:solidFill>
                  <a:srgbClr val="333333"/>
                </a:solidFill>
                <a:latin typeface="Verdana"/>
                <a:cs typeface="Verdana"/>
              </a:rPr>
              <a:t> </a:t>
            </a:r>
            <a:r>
              <a:rPr sz="3000" spc="30" dirty="0">
                <a:solidFill>
                  <a:srgbClr val="333333"/>
                </a:solidFill>
                <a:latin typeface="Verdana"/>
                <a:cs typeface="Verdana"/>
              </a:rPr>
              <a:t>type</a:t>
            </a:r>
            <a:r>
              <a:rPr sz="3000" spc="-150" dirty="0">
                <a:solidFill>
                  <a:srgbClr val="333333"/>
                </a:solidFill>
                <a:latin typeface="Verdana"/>
                <a:cs typeface="Verdana"/>
              </a:rPr>
              <a:t> </a:t>
            </a:r>
            <a:r>
              <a:rPr sz="3000" spc="15" dirty="0">
                <a:solidFill>
                  <a:srgbClr val="333333"/>
                </a:solidFill>
                <a:latin typeface="Verdana"/>
                <a:cs typeface="Verdana"/>
              </a:rPr>
              <a:t>of</a:t>
            </a:r>
            <a:r>
              <a:rPr sz="3000" spc="-150" dirty="0">
                <a:solidFill>
                  <a:srgbClr val="333333"/>
                </a:solidFill>
                <a:latin typeface="Verdana"/>
                <a:cs typeface="Verdana"/>
              </a:rPr>
              <a:t> </a:t>
            </a:r>
            <a:r>
              <a:rPr sz="3000" spc="30" dirty="0">
                <a:solidFill>
                  <a:srgbClr val="333333"/>
                </a:solidFill>
                <a:latin typeface="Verdana"/>
                <a:cs typeface="Verdana"/>
              </a:rPr>
              <a:t>study</a:t>
            </a:r>
            <a:r>
              <a:rPr sz="3000" spc="-150" dirty="0">
                <a:solidFill>
                  <a:srgbClr val="333333"/>
                </a:solidFill>
                <a:latin typeface="Verdana"/>
                <a:cs typeface="Verdana"/>
              </a:rPr>
              <a:t> </a:t>
            </a:r>
            <a:r>
              <a:rPr sz="3000" spc="-20" dirty="0">
                <a:solidFill>
                  <a:srgbClr val="333333"/>
                </a:solidFill>
                <a:latin typeface="Verdana"/>
                <a:cs typeface="Verdana"/>
              </a:rPr>
              <a:t>will</a:t>
            </a:r>
            <a:r>
              <a:rPr sz="3000" spc="-150" dirty="0">
                <a:solidFill>
                  <a:srgbClr val="333333"/>
                </a:solidFill>
                <a:latin typeface="Verdana"/>
                <a:cs typeface="Verdana"/>
              </a:rPr>
              <a:t> </a:t>
            </a:r>
            <a:r>
              <a:rPr sz="3000" spc="70" dirty="0">
                <a:solidFill>
                  <a:srgbClr val="333333"/>
                </a:solidFill>
                <a:latin typeface="Verdana"/>
                <a:cs typeface="Verdana"/>
              </a:rPr>
              <a:t>include</a:t>
            </a:r>
            <a:r>
              <a:rPr sz="3000" spc="-150" dirty="0">
                <a:solidFill>
                  <a:srgbClr val="333333"/>
                </a:solidFill>
                <a:latin typeface="Verdana"/>
                <a:cs typeface="Verdana"/>
              </a:rPr>
              <a:t> </a:t>
            </a:r>
            <a:r>
              <a:rPr sz="3000" spc="15" dirty="0">
                <a:solidFill>
                  <a:srgbClr val="333333"/>
                </a:solidFill>
                <a:latin typeface="Verdana"/>
                <a:cs typeface="Verdana"/>
              </a:rPr>
              <a:t>the</a:t>
            </a:r>
            <a:r>
              <a:rPr sz="3000" spc="-155" dirty="0">
                <a:solidFill>
                  <a:srgbClr val="333333"/>
                </a:solidFill>
                <a:latin typeface="Verdana"/>
                <a:cs typeface="Verdana"/>
              </a:rPr>
              <a:t> </a:t>
            </a:r>
            <a:r>
              <a:rPr sz="3000" spc="60" dirty="0">
                <a:solidFill>
                  <a:srgbClr val="333333"/>
                </a:solidFill>
                <a:latin typeface="Verdana"/>
                <a:cs typeface="Verdana"/>
              </a:rPr>
              <a:t>collection</a:t>
            </a:r>
            <a:r>
              <a:rPr sz="3000" spc="-150" dirty="0">
                <a:solidFill>
                  <a:srgbClr val="333333"/>
                </a:solidFill>
                <a:latin typeface="Verdana"/>
                <a:cs typeface="Verdana"/>
              </a:rPr>
              <a:t> </a:t>
            </a:r>
            <a:r>
              <a:rPr sz="3000" spc="15" dirty="0">
                <a:solidFill>
                  <a:srgbClr val="333333"/>
                </a:solidFill>
                <a:latin typeface="Verdana"/>
                <a:cs typeface="Verdana"/>
              </a:rPr>
              <a:t>of</a:t>
            </a:r>
            <a:r>
              <a:rPr sz="3000" spc="-150" dirty="0">
                <a:solidFill>
                  <a:srgbClr val="333333"/>
                </a:solidFill>
                <a:latin typeface="Verdana"/>
                <a:cs typeface="Verdana"/>
              </a:rPr>
              <a:t> </a:t>
            </a:r>
            <a:r>
              <a:rPr sz="3000" spc="140" dirty="0">
                <a:solidFill>
                  <a:srgbClr val="333333"/>
                </a:solidFill>
                <a:latin typeface="Verdana"/>
                <a:cs typeface="Verdana"/>
              </a:rPr>
              <a:t>data</a:t>
            </a:r>
            <a:r>
              <a:rPr sz="3000" spc="-150" dirty="0">
                <a:solidFill>
                  <a:srgbClr val="333333"/>
                </a:solidFill>
                <a:latin typeface="Verdana"/>
                <a:cs typeface="Verdana"/>
              </a:rPr>
              <a:t> </a:t>
            </a:r>
            <a:r>
              <a:rPr sz="3000" spc="25" dirty="0">
                <a:solidFill>
                  <a:srgbClr val="333333"/>
                </a:solidFill>
                <a:latin typeface="Verdana"/>
                <a:cs typeface="Verdana"/>
              </a:rPr>
              <a:t>from</a:t>
            </a:r>
            <a:r>
              <a:rPr sz="3000" spc="-150" dirty="0">
                <a:solidFill>
                  <a:srgbClr val="333333"/>
                </a:solidFill>
                <a:latin typeface="Verdana"/>
                <a:cs typeface="Verdana"/>
              </a:rPr>
              <a:t> </a:t>
            </a:r>
            <a:r>
              <a:rPr sz="3000" spc="-5" dirty="0">
                <a:solidFill>
                  <a:srgbClr val="333333"/>
                </a:solidFill>
                <a:latin typeface="Verdana"/>
                <a:cs typeface="Verdana"/>
              </a:rPr>
              <a:t>different</a:t>
            </a:r>
            <a:r>
              <a:rPr sz="3000" spc="-150" dirty="0">
                <a:solidFill>
                  <a:srgbClr val="333333"/>
                </a:solidFill>
                <a:latin typeface="Verdana"/>
                <a:cs typeface="Verdana"/>
              </a:rPr>
              <a:t> </a:t>
            </a:r>
            <a:r>
              <a:rPr sz="3000" spc="45" dirty="0">
                <a:solidFill>
                  <a:srgbClr val="333333"/>
                </a:solidFill>
                <a:latin typeface="Verdana"/>
                <a:cs typeface="Verdana"/>
              </a:rPr>
              <a:t>individuals</a:t>
            </a:r>
            <a:r>
              <a:rPr sz="3000" spc="-155" dirty="0">
                <a:solidFill>
                  <a:srgbClr val="333333"/>
                </a:solidFill>
                <a:latin typeface="Verdana"/>
                <a:cs typeface="Verdana"/>
              </a:rPr>
              <a:t> </a:t>
            </a:r>
            <a:r>
              <a:rPr sz="3000" spc="80" dirty="0">
                <a:solidFill>
                  <a:srgbClr val="333333"/>
                </a:solidFill>
                <a:latin typeface="Verdana"/>
                <a:cs typeface="Verdana"/>
              </a:rPr>
              <a:t>at</a:t>
            </a:r>
            <a:r>
              <a:rPr sz="3000" spc="-150" dirty="0">
                <a:solidFill>
                  <a:srgbClr val="333333"/>
                </a:solidFill>
                <a:latin typeface="Verdana"/>
                <a:cs typeface="Verdana"/>
              </a:rPr>
              <a:t> </a:t>
            </a:r>
            <a:r>
              <a:rPr sz="3000" spc="229" dirty="0">
                <a:solidFill>
                  <a:srgbClr val="333333"/>
                </a:solidFill>
                <a:latin typeface="Verdana"/>
                <a:cs typeface="Verdana"/>
              </a:rPr>
              <a:t>a </a:t>
            </a:r>
            <a:r>
              <a:rPr sz="3000" spc="235" dirty="0">
                <a:solidFill>
                  <a:srgbClr val="333333"/>
                </a:solidFill>
                <a:latin typeface="Verdana"/>
                <a:cs typeface="Verdana"/>
              </a:rPr>
              <a:t> </a:t>
            </a:r>
            <a:r>
              <a:rPr sz="3000" spc="40" dirty="0">
                <a:solidFill>
                  <a:srgbClr val="333333"/>
                </a:solidFill>
                <a:latin typeface="Verdana"/>
                <a:cs typeface="Verdana"/>
              </a:rPr>
              <a:t>single</a:t>
            </a:r>
            <a:r>
              <a:rPr sz="3000" spc="-150" dirty="0">
                <a:solidFill>
                  <a:srgbClr val="333333"/>
                </a:solidFill>
                <a:latin typeface="Verdana"/>
                <a:cs typeface="Verdana"/>
              </a:rPr>
              <a:t> </a:t>
            </a:r>
            <a:r>
              <a:rPr sz="3000" spc="40" dirty="0">
                <a:solidFill>
                  <a:srgbClr val="333333"/>
                </a:solidFill>
                <a:latin typeface="Verdana"/>
                <a:cs typeface="Verdana"/>
              </a:rPr>
              <a:t>point</a:t>
            </a:r>
            <a:r>
              <a:rPr sz="3000" spc="-150" dirty="0">
                <a:solidFill>
                  <a:srgbClr val="333333"/>
                </a:solidFill>
                <a:latin typeface="Verdana"/>
                <a:cs typeface="Verdana"/>
              </a:rPr>
              <a:t> </a:t>
            </a:r>
            <a:r>
              <a:rPr sz="3000" spc="5" dirty="0">
                <a:solidFill>
                  <a:srgbClr val="333333"/>
                </a:solidFill>
                <a:latin typeface="Verdana"/>
                <a:cs typeface="Verdana"/>
              </a:rPr>
              <a:t>in</a:t>
            </a:r>
            <a:r>
              <a:rPr sz="3000" spc="-150" dirty="0">
                <a:solidFill>
                  <a:srgbClr val="333333"/>
                </a:solidFill>
                <a:latin typeface="Verdana"/>
                <a:cs typeface="Verdana"/>
              </a:rPr>
              <a:t> </a:t>
            </a:r>
            <a:r>
              <a:rPr sz="3000" spc="-45" dirty="0">
                <a:solidFill>
                  <a:srgbClr val="333333"/>
                </a:solidFill>
                <a:latin typeface="Verdana"/>
                <a:cs typeface="Verdana"/>
              </a:rPr>
              <a:t>time.</a:t>
            </a:r>
            <a:r>
              <a:rPr sz="3000" spc="-150" dirty="0">
                <a:solidFill>
                  <a:srgbClr val="333333"/>
                </a:solidFill>
                <a:latin typeface="Verdana"/>
                <a:cs typeface="Verdana"/>
              </a:rPr>
              <a:t> </a:t>
            </a:r>
            <a:r>
              <a:rPr sz="3000" spc="-40" dirty="0">
                <a:solidFill>
                  <a:srgbClr val="333333"/>
                </a:solidFill>
                <a:latin typeface="Verdana"/>
                <a:cs typeface="Verdana"/>
              </a:rPr>
              <a:t>Hence,</a:t>
            </a:r>
            <a:r>
              <a:rPr sz="3000" spc="-150" dirty="0">
                <a:solidFill>
                  <a:srgbClr val="333333"/>
                </a:solidFill>
                <a:latin typeface="Verdana"/>
                <a:cs typeface="Verdana"/>
              </a:rPr>
              <a:t> </a:t>
            </a:r>
            <a:r>
              <a:rPr sz="3000" spc="50" dirty="0">
                <a:solidFill>
                  <a:srgbClr val="333333"/>
                </a:solidFill>
                <a:latin typeface="Verdana"/>
                <a:cs typeface="Verdana"/>
              </a:rPr>
              <a:t>variables</a:t>
            </a:r>
            <a:r>
              <a:rPr sz="3000" spc="-150" dirty="0">
                <a:solidFill>
                  <a:srgbClr val="333333"/>
                </a:solidFill>
                <a:latin typeface="Verdana"/>
                <a:cs typeface="Verdana"/>
              </a:rPr>
              <a:t> </a:t>
            </a:r>
            <a:r>
              <a:rPr sz="3000" spc="15" dirty="0">
                <a:solidFill>
                  <a:srgbClr val="333333"/>
                </a:solidFill>
                <a:latin typeface="Verdana"/>
                <a:cs typeface="Verdana"/>
              </a:rPr>
              <a:t>of</a:t>
            </a:r>
            <a:r>
              <a:rPr sz="3000" spc="-150" dirty="0">
                <a:solidFill>
                  <a:srgbClr val="333333"/>
                </a:solidFill>
                <a:latin typeface="Verdana"/>
                <a:cs typeface="Verdana"/>
              </a:rPr>
              <a:t> </a:t>
            </a:r>
            <a:r>
              <a:rPr sz="3000" spc="15" dirty="0">
                <a:solidFill>
                  <a:srgbClr val="333333"/>
                </a:solidFill>
                <a:latin typeface="Verdana"/>
                <a:cs typeface="Verdana"/>
              </a:rPr>
              <a:t>the</a:t>
            </a:r>
            <a:r>
              <a:rPr sz="3000" spc="-150" dirty="0">
                <a:solidFill>
                  <a:srgbClr val="333333"/>
                </a:solidFill>
                <a:latin typeface="Verdana"/>
                <a:cs typeface="Verdana"/>
              </a:rPr>
              <a:t> </a:t>
            </a:r>
            <a:r>
              <a:rPr sz="3000" spc="30" dirty="0">
                <a:solidFill>
                  <a:srgbClr val="333333"/>
                </a:solidFill>
                <a:latin typeface="Verdana"/>
                <a:cs typeface="Verdana"/>
              </a:rPr>
              <a:t>study</a:t>
            </a:r>
            <a:r>
              <a:rPr sz="3000" spc="-150" dirty="0">
                <a:solidFill>
                  <a:srgbClr val="333333"/>
                </a:solidFill>
                <a:latin typeface="Verdana"/>
                <a:cs typeface="Verdana"/>
              </a:rPr>
              <a:t> </a:t>
            </a:r>
            <a:r>
              <a:rPr sz="3000" spc="170" dirty="0">
                <a:solidFill>
                  <a:srgbClr val="333333"/>
                </a:solidFill>
                <a:latin typeface="Verdana"/>
                <a:cs typeface="Verdana"/>
              </a:rPr>
              <a:t>can</a:t>
            </a:r>
            <a:r>
              <a:rPr sz="3000" spc="-150" dirty="0">
                <a:solidFill>
                  <a:srgbClr val="333333"/>
                </a:solidFill>
                <a:latin typeface="Verdana"/>
                <a:cs typeface="Verdana"/>
              </a:rPr>
              <a:t> </a:t>
            </a:r>
            <a:r>
              <a:rPr sz="3000" spc="110" dirty="0">
                <a:solidFill>
                  <a:srgbClr val="333333"/>
                </a:solidFill>
                <a:latin typeface="Verdana"/>
                <a:cs typeface="Verdana"/>
              </a:rPr>
              <a:t>be</a:t>
            </a:r>
            <a:r>
              <a:rPr sz="3000" spc="-150" dirty="0">
                <a:solidFill>
                  <a:srgbClr val="333333"/>
                </a:solidFill>
                <a:latin typeface="Verdana"/>
                <a:cs typeface="Verdana"/>
              </a:rPr>
              <a:t> </a:t>
            </a:r>
            <a:r>
              <a:rPr sz="3000" spc="50" dirty="0">
                <a:solidFill>
                  <a:srgbClr val="333333"/>
                </a:solidFill>
                <a:latin typeface="Verdana"/>
                <a:cs typeface="Verdana"/>
              </a:rPr>
              <a:t>understood</a:t>
            </a:r>
            <a:r>
              <a:rPr sz="3000" spc="-150" dirty="0">
                <a:solidFill>
                  <a:srgbClr val="333333"/>
                </a:solidFill>
                <a:latin typeface="Verdana"/>
                <a:cs typeface="Verdana"/>
              </a:rPr>
              <a:t> </a:t>
            </a:r>
            <a:r>
              <a:rPr sz="3000" spc="145" dirty="0">
                <a:solidFill>
                  <a:srgbClr val="333333"/>
                </a:solidFill>
                <a:latin typeface="Verdana"/>
                <a:cs typeface="Verdana"/>
              </a:rPr>
              <a:t>and</a:t>
            </a:r>
            <a:r>
              <a:rPr sz="3000" spc="-150" dirty="0">
                <a:solidFill>
                  <a:srgbClr val="333333"/>
                </a:solidFill>
                <a:latin typeface="Verdana"/>
                <a:cs typeface="Verdana"/>
              </a:rPr>
              <a:t> </a:t>
            </a:r>
            <a:r>
              <a:rPr sz="3000" spc="90" dirty="0">
                <a:solidFill>
                  <a:srgbClr val="333333"/>
                </a:solidFill>
                <a:latin typeface="Verdana"/>
                <a:cs typeface="Verdana"/>
              </a:rPr>
              <a:t>analysed </a:t>
            </a:r>
            <a:r>
              <a:rPr sz="3000" spc="-1040" dirty="0">
                <a:solidFill>
                  <a:srgbClr val="333333"/>
                </a:solidFill>
                <a:latin typeface="Verdana"/>
                <a:cs typeface="Verdana"/>
              </a:rPr>
              <a:t> </a:t>
            </a:r>
            <a:r>
              <a:rPr sz="3000" spc="5" dirty="0">
                <a:solidFill>
                  <a:srgbClr val="333333"/>
                </a:solidFill>
                <a:latin typeface="Verdana"/>
                <a:cs typeface="Verdana"/>
              </a:rPr>
              <a:t>without</a:t>
            </a:r>
            <a:r>
              <a:rPr sz="3000" spc="-160" dirty="0">
                <a:solidFill>
                  <a:srgbClr val="333333"/>
                </a:solidFill>
                <a:latin typeface="Verdana"/>
                <a:cs typeface="Verdana"/>
              </a:rPr>
              <a:t> </a:t>
            </a:r>
            <a:r>
              <a:rPr sz="3000" spc="45" dirty="0">
                <a:solidFill>
                  <a:srgbClr val="333333"/>
                </a:solidFill>
                <a:latin typeface="Verdana"/>
                <a:cs typeface="Verdana"/>
              </a:rPr>
              <a:t>influencing</a:t>
            </a:r>
            <a:r>
              <a:rPr sz="3000" spc="-155" dirty="0">
                <a:solidFill>
                  <a:srgbClr val="333333"/>
                </a:solidFill>
                <a:latin typeface="Verdana"/>
                <a:cs typeface="Verdana"/>
              </a:rPr>
              <a:t> </a:t>
            </a:r>
            <a:r>
              <a:rPr sz="3000" spc="-30" dirty="0">
                <a:solidFill>
                  <a:srgbClr val="333333"/>
                </a:solidFill>
                <a:latin typeface="Verdana"/>
                <a:cs typeface="Verdana"/>
              </a:rPr>
              <a:t>them.</a:t>
            </a:r>
            <a:endParaRPr sz="3000" dirty="0">
              <a:latin typeface="Verdana"/>
              <a:cs typeface="Verdan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6143348"/>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Recruitment: </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Invitations to participate will be sent via email to all registered students in the university.</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University-wide announcements and posters will be used to promote the study and encourage participation.</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Participation will be voluntary, and students can opt-out without any consequences.</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A clear explanation of the study's purpose and benefits will be provided in the recruitment materials.</a:t>
            </a:r>
          </a:p>
          <a:p>
            <a:pPr marL="12700" marR="229235">
              <a:lnSpc>
                <a:spcPct val="133300"/>
              </a:lnSpc>
              <a:spcBef>
                <a:spcPts val="100"/>
              </a:spcBef>
            </a:pPr>
            <a:endParaRPr sz="3000" dirty="0">
              <a:latin typeface="Verdana"/>
              <a:cs typeface="Verdan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5529334"/>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Sampling: </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Random sampling will be employed to select a representative sample of students from different faculties and academic programs. </a:t>
            </a:r>
          </a:p>
          <a:p>
            <a:pPr marL="12700" marR="229235">
              <a:lnSpc>
                <a:spcPct val="133300"/>
              </a:lnSpc>
              <a:spcBef>
                <a:spcPts val="100"/>
              </a:spcBef>
            </a:pPr>
            <a:endParaRPr lang="en-GB" sz="3000" dirty="0">
              <a:latin typeface="Verdana"/>
              <a:cs typeface="Verdana"/>
            </a:endParaRP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The sampling frame will include all enrolled students in the university, regardless of age or gender. </a:t>
            </a:r>
          </a:p>
          <a:p>
            <a:pPr marL="469900" marR="229235" indent="-457200">
              <a:lnSpc>
                <a:spcPct val="133300"/>
              </a:lnSpc>
              <a:spcBef>
                <a:spcPts val="100"/>
              </a:spcBef>
              <a:buFont typeface="Arial" panose="020B0604020202020204" pitchFamily="34" charset="0"/>
              <a:buChar char="•"/>
            </a:pPr>
            <a:endParaRPr lang="en-GB" sz="3000" dirty="0">
              <a:latin typeface="Verdana"/>
              <a:cs typeface="Verdana"/>
            </a:endParaRP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To ensure adequate statistical power, a power analysis will be conducted to determine the appropriate sample size.</a:t>
            </a:r>
            <a:endParaRPr sz="3000" dirty="0">
              <a:latin typeface="Verdana"/>
              <a:cs typeface="Verdana"/>
            </a:endParaRPr>
          </a:p>
        </p:txBody>
      </p:sp>
    </p:spTree>
    <p:extLst>
      <p:ext uri="{BB962C8B-B14F-4D97-AF65-F5344CB8AC3E}">
        <p14:creationId xmlns:p14="http://schemas.microsoft.com/office/powerpoint/2010/main" val="1094075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5516510"/>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Study Participants:- </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The study will include both undergraduate and postgraduate students in various academic disciplines.</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All students who provide informed consent and meet the inclusion criteria will be eligible to participate.</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Participants must be currently enrolled in the university during the data collection period.</a:t>
            </a:r>
          </a:p>
          <a:p>
            <a:pPr marL="469900" marR="229235" indent="-457200">
              <a:lnSpc>
                <a:spcPct val="133300"/>
              </a:lnSpc>
              <a:spcBef>
                <a:spcPts val="100"/>
              </a:spcBef>
              <a:buFont typeface="Arial" panose="020B0604020202020204" pitchFamily="34" charset="0"/>
              <a:buChar char="•"/>
            </a:pPr>
            <a:r>
              <a:rPr lang="en-GB" sz="3000" dirty="0">
                <a:latin typeface="Verdana"/>
                <a:cs typeface="Verdana"/>
              </a:rPr>
              <a:t>Students with disabilities will be included, and accommodations will be made for their participation if required.</a:t>
            </a:r>
            <a:endParaRPr sz="3000" dirty="0">
              <a:latin typeface="Verdana"/>
              <a:cs typeface="Verdana"/>
            </a:endParaRPr>
          </a:p>
        </p:txBody>
      </p:sp>
    </p:spTree>
    <p:extLst>
      <p:ext uri="{BB962C8B-B14F-4D97-AF65-F5344CB8AC3E}">
        <p14:creationId xmlns:p14="http://schemas.microsoft.com/office/powerpoint/2010/main" val="980441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3"/>
            <a:ext cx="7072630" cy="619760"/>
          </a:xfrm>
          <a:prstGeom prst="rect">
            <a:avLst/>
          </a:prstGeom>
        </p:spPr>
        <p:txBody>
          <a:bodyPr vert="horz" wrap="square" lIns="0" tIns="12700" rIns="0" bIns="0" rtlCol="0">
            <a:spAutoFit/>
          </a:bodyPr>
          <a:lstStyle/>
          <a:p>
            <a:pPr marL="12700">
              <a:lnSpc>
                <a:spcPct val="100000"/>
              </a:lnSpc>
              <a:spcBef>
                <a:spcPts val="100"/>
              </a:spcBef>
            </a:pPr>
            <a:r>
              <a:rPr sz="3900" b="1" spc="-40" dirty="0">
                <a:latin typeface="Verdana"/>
                <a:cs typeface="Verdana"/>
              </a:rPr>
              <a:t>Data</a:t>
            </a:r>
            <a:r>
              <a:rPr sz="3900" b="1" spc="70" dirty="0">
                <a:latin typeface="Verdana"/>
                <a:cs typeface="Verdana"/>
              </a:rPr>
              <a:t> </a:t>
            </a:r>
            <a:r>
              <a:rPr sz="3900" b="1" spc="-35" dirty="0">
                <a:latin typeface="Verdana"/>
                <a:cs typeface="Verdana"/>
              </a:rPr>
              <a:t>collection</a:t>
            </a:r>
            <a:r>
              <a:rPr sz="3900" b="1" spc="70" dirty="0">
                <a:latin typeface="Verdana"/>
                <a:cs typeface="Verdana"/>
              </a:rPr>
              <a:t> </a:t>
            </a:r>
            <a:r>
              <a:rPr sz="3900" b="1" spc="-55" dirty="0">
                <a:latin typeface="Verdana"/>
                <a:cs typeface="Verdana"/>
              </a:rPr>
              <a:t>procedure</a:t>
            </a:r>
            <a:endParaRPr sz="3900">
              <a:latin typeface="Verdana"/>
              <a:cs typeface="Verdana"/>
            </a:endParaRPr>
          </a:p>
        </p:txBody>
      </p:sp>
      <p:sp>
        <p:nvSpPr>
          <p:cNvPr id="8" name="object 8"/>
          <p:cNvSpPr txBox="1"/>
          <p:nvPr/>
        </p:nvSpPr>
        <p:spPr>
          <a:xfrm>
            <a:off x="1058885" y="2273300"/>
            <a:ext cx="16246475" cy="5516510"/>
          </a:xfrm>
          <a:prstGeom prst="rect">
            <a:avLst/>
          </a:prstGeom>
        </p:spPr>
        <p:txBody>
          <a:bodyPr vert="horz" wrap="square" lIns="0" tIns="12700" rIns="0" bIns="0" rtlCol="0">
            <a:spAutoFit/>
          </a:bodyPr>
          <a:lstStyle/>
          <a:p>
            <a:pPr marL="469900" marR="12700" indent="-457200">
              <a:lnSpc>
                <a:spcPct val="133300"/>
              </a:lnSpc>
              <a:spcBef>
                <a:spcPts val="100"/>
              </a:spcBef>
              <a:buFont typeface="Arial" panose="020B0604020202020204" pitchFamily="34" charset="0"/>
              <a:buChar char="•"/>
            </a:pPr>
            <a:r>
              <a:rPr lang="en-GB" sz="3000" dirty="0">
                <a:latin typeface="Verdana"/>
                <a:cs typeface="Verdana"/>
              </a:rPr>
              <a:t>Self-administered Questionnaire: </a:t>
            </a:r>
          </a:p>
          <a:p>
            <a:pPr marL="469900" marR="12700" indent="-457200">
              <a:lnSpc>
                <a:spcPct val="133300"/>
              </a:lnSpc>
              <a:spcBef>
                <a:spcPts val="100"/>
              </a:spcBef>
              <a:buFont typeface="Arial" panose="020B0604020202020204" pitchFamily="34" charset="0"/>
              <a:buChar char="•"/>
            </a:pPr>
            <a:r>
              <a:rPr lang="en-GB" sz="3000" dirty="0">
                <a:latin typeface="Verdana"/>
                <a:cs typeface="Verdana"/>
              </a:rPr>
              <a:t>A structured questionnaire will be developed to assess students' physical activity levels, types of activities, and factors influencing their participation.</a:t>
            </a:r>
          </a:p>
          <a:p>
            <a:pPr marL="12700" marR="12700">
              <a:lnSpc>
                <a:spcPct val="133300"/>
              </a:lnSpc>
              <a:spcBef>
                <a:spcPts val="100"/>
              </a:spcBef>
            </a:pPr>
            <a:endParaRPr lang="en-GB" sz="3000" dirty="0">
              <a:latin typeface="Verdana"/>
              <a:cs typeface="Verdana"/>
            </a:endParaRPr>
          </a:p>
          <a:p>
            <a:pPr marL="469900" marR="12700" indent="-457200">
              <a:lnSpc>
                <a:spcPct val="133300"/>
              </a:lnSpc>
              <a:spcBef>
                <a:spcPts val="100"/>
              </a:spcBef>
              <a:buFont typeface="Arial" panose="020B0604020202020204" pitchFamily="34" charset="0"/>
              <a:buChar char="•"/>
            </a:pPr>
            <a:r>
              <a:rPr lang="en-GB" sz="3000" dirty="0">
                <a:latin typeface="Verdana"/>
                <a:cs typeface="Verdana"/>
              </a:rPr>
              <a:t>Academic Performance Data: Data on students' academic performance will be collected from university records.</a:t>
            </a:r>
          </a:p>
          <a:p>
            <a:pPr marL="12700" marR="12700">
              <a:lnSpc>
                <a:spcPct val="133300"/>
              </a:lnSpc>
              <a:spcBef>
                <a:spcPts val="100"/>
              </a:spcBef>
            </a:pPr>
            <a:endParaRPr lang="en-GB" sz="3000" dirty="0">
              <a:latin typeface="Verdana"/>
              <a:cs typeface="Verdana"/>
            </a:endParaRPr>
          </a:p>
          <a:p>
            <a:pPr marL="469900" marR="12700" indent="-457200">
              <a:lnSpc>
                <a:spcPct val="133300"/>
              </a:lnSpc>
              <a:spcBef>
                <a:spcPts val="100"/>
              </a:spcBef>
              <a:buFont typeface="Arial" panose="020B0604020202020204" pitchFamily="34" charset="0"/>
              <a:buChar char="•"/>
            </a:pPr>
            <a:r>
              <a:rPr lang="en-GB" sz="3000" dirty="0">
                <a:latin typeface="Verdana"/>
                <a:cs typeface="Verdana"/>
              </a:rPr>
              <a:t>Mental Health Indicators: Existing mental health data, such as stress levels and well-being, may be obtained from health services or university databases.</a:t>
            </a:r>
            <a:endParaRPr sz="3000" dirty="0">
              <a:latin typeface="Verdana"/>
              <a:cs typeface="Verdan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3733165" cy="619760"/>
          </a:xfrm>
          <a:prstGeom prst="rect">
            <a:avLst/>
          </a:prstGeom>
        </p:spPr>
        <p:txBody>
          <a:bodyPr vert="horz" wrap="square" lIns="0" tIns="12700" rIns="0" bIns="0" rtlCol="0">
            <a:spAutoFit/>
          </a:bodyPr>
          <a:lstStyle/>
          <a:p>
            <a:pPr marL="12700">
              <a:lnSpc>
                <a:spcPct val="100000"/>
              </a:lnSpc>
              <a:spcBef>
                <a:spcPts val="100"/>
              </a:spcBef>
            </a:pPr>
            <a:r>
              <a:rPr sz="3900" b="1" spc="-40" dirty="0">
                <a:latin typeface="Verdana"/>
                <a:cs typeface="Verdana"/>
              </a:rPr>
              <a:t>Data</a:t>
            </a:r>
            <a:r>
              <a:rPr sz="3900" b="1" spc="-5" dirty="0">
                <a:latin typeface="Verdana"/>
                <a:cs typeface="Verdana"/>
              </a:rPr>
              <a:t> </a:t>
            </a:r>
            <a:r>
              <a:rPr sz="3900" b="1" spc="-15" dirty="0">
                <a:latin typeface="Verdana"/>
                <a:cs typeface="Verdana"/>
              </a:rPr>
              <a:t>analysis</a:t>
            </a:r>
            <a:endParaRPr sz="3900">
              <a:latin typeface="Verdana"/>
              <a:cs typeface="Verdana"/>
            </a:endParaRPr>
          </a:p>
        </p:txBody>
      </p:sp>
      <p:sp>
        <p:nvSpPr>
          <p:cNvPr id="11" name="object 11"/>
          <p:cNvSpPr txBox="1"/>
          <p:nvPr/>
        </p:nvSpPr>
        <p:spPr>
          <a:xfrm>
            <a:off x="1058885" y="1300892"/>
            <a:ext cx="16235044" cy="6143348"/>
          </a:xfrm>
          <a:prstGeom prst="rect">
            <a:avLst/>
          </a:prstGeom>
        </p:spPr>
        <p:txBody>
          <a:bodyPr vert="horz" wrap="square" lIns="0" tIns="12700" rIns="0" bIns="0" rtlCol="0">
            <a:spAutoFit/>
          </a:bodyPr>
          <a:lstStyle/>
          <a:p>
            <a:pPr marL="12700" marR="5080">
              <a:lnSpc>
                <a:spcPct val="133300"/>
              </a:lnSpc>
              <a:spcBef>
                <a:spcPts val="100"/>
              </a:spcBef>
            </a:pPr>
            <a:endParaRPr lang="en-GB" sz="3000" dirty="0">
              <a:latin typeface="Verdana"/>
              <a:cs typeface="Verdana"/>
            </a:endParaRP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Descriptive </a:t>
            </a:r>
            <a:r>
              <a:rPr lang="en-GB" sz="3000" dirty="0" err="1">
                <a:latin typeface="Verdana"/>
                <a:cs typeface="Verdana"/>
              </a:rPr>
              <a:t>Statistics:Calculate</a:t>
            </a:r>
            <a:r>
              <a:rPr lang="en-GB" sz="3000" dirty="0">
                <a:latin typeface="Verdana"/>
                <a:cs typeface="Verdana"/>
              </a:rPr>
              <a:t> frequencies and percentages to describe the prevalence of physical activity among </a:t>
            </a:r>
            <a:r>
              <a:rPr lang="en-GB" sz="3000" dirty="0" err="1">
                <a:latin typeface="Verdana"/>
                <a:cs typeface="Verdana"/>
              </a:rPr>
              <a:t>students.Summarize</a:t>
            </a:r>
            <a:r>
              <a:rPr lang="en-GB" sz="3000" dirty="0">
                <a:latin typeface="Verdana"/>
                <a:cs typeface="Verdana"/>
              </a:rPr>
              <a:t> the types and duration of physical activities engaged in by students.</a:t>
            </a:r>
          </a:p>
          <a:p>
            <a:pPr marL="12700" marR="5080">
              <a:lnSpc>
                <a:spcPct val="133300"/>
              </a:lnSpc>
              <a:spcBef>
                <a:spcPts val="100"/>
              </a:spcBef>
            </a:pPr>
            <a:endParaRPr lang="en-GB" sz="3000" dirty="0">
              <a:latin typeface="Verdana"/>
              <a:cs typeface="Verdana"/>
            </a:endParaRP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Statistical </a:t>
            </a:r>
            <a:r>
              <a:rPr lang="en-GB" sz="3000" dirty="0" err="1">
                <a:latin typeface="Verdana"/>
                <a:cs typeface="Verdana"/>
              </a:rPr>
              <a:t>Significance:Set</a:t>
            </a:r>
            <a:r>
              <a:rPr lang="en-GB" sz="3000" dirty="0">
                <a:latin typeface="Verdana"/>
                <a:cs typeface="Verdana"/>
              </a:rPr>
              <a:t> a significance level (e.g., p &lt; 0.05) to determine the statistical significance of associations and differences.</a:t>
            </a:r>
          </a:p>
          <a:p>
            <a:pPr marL="12700" marR="5080">
              <a:lnSpc>
                <a:spcPct val="133300"/>
              </a:lnSpc>
              <a:spcBef>
                <a:spcPts val="100"/>
              </a:spcBef>
            </a:pPr>
            <a:endParaRPr lang="en-GB" sz="3000" dirty="0">
              <a:latin typeface="Verdana"/>
              <a:cs typeface="Verdana"/>
            </a:endParaRP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Subgroup </a:t>
            </a:r>
            <a:r>
              <a:rPr lang="en-GB" sz="3000" dirty="0" err="1">
                <a:latin typeface="Verdana"/>
                <a:cs typeface="Verdana"/>
              </a:rPr>
              <a:t>Analysis:Perform</a:t>
            </a:r>
            <a:r>
              <a:rPr lang="en-GB" sz="3000" dirty="0">
                <a:latin typeface="Verdana"/>
                <a:cs typeface="Verdana"/>
              </a:rPr>
              <a:t> subgroup analyses to compare physical activity prevalence between different academic faculties or departments.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2"/>
            <a:ext cx="6032500" cy="619760"/>
          </a:xfrm>
          <a:prstGeom prst="rect">
            <a:avLst/>
          </a:prstGeom>
        </p:spPr>
        <p:txBody>
          <a:bodyPr vert="horz" wrap="square" lIns="0" tIns="12700" rIns="0" bIns="0" rtlCol="0">
            <a:spAutoFit/>
          </a:bodyPr>
          <a:lstStyle/>
          <a:p>
            <a:pPr marL="12700">
              <a:lnSpc>
                <a:spcPct val="100000"/>
              </a:lnSpc>
              <a:spcBef>
                <a:spcPts val="100"/>
              </a:spcBef>
            </a:pPr>
            <a:r>
              <a:rPr sz="3900" b="1" spc="-70" dirty="0">
                <a:latin typeface="Verdana"/>
                <a:cs typeface="Verdana"/>
              </a:rPr>
              <a:t>Ethical</a:t>
            </a:r>
            <a:r>
              <a:rPr sz="3900" b="1" spc="-10" dirty="0">
                <a:latin typeface="Verdana"/>
                <a:cs typeface="Verdana"/>
              </a:rPr>
              <a:t> </a:t>
            </a:r>
            <a:r>
              <a:rPr sz="3900" b="1" spc="-40" dirty="0">
                <a:latin typeface="Verdana"/>
                <a:cs typeface="Verdana"/>
              </a:rPr>
              <a:t>considerations</a:t>
            </a:r>
            <a:endParaRPr sz="3900">
              <a:latin typeface="Verdana"/>
              <a:cs typeface="Verdana"/>
            </a:endParaRPr>
          </a:p>
        </p:txBody>
      </p:sp>
      <p:sp>
        <p:nvSpPr>
          <p:cNvPr id="7" name="object 7"/>
          <p:cNvSpPr txBox="1"/>
          <p:nvPr/>
        </p:nvSpPr>
        <p:spPr>
          <a:xfrm>
            <a:off x="1058885" y="2273300"/>
            <a:ext cx="15735300" cy="3648819"/>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Verdana"/>
                <a:cs typeface="Verdana"/>
              </a:rPr>
              <a:t>The study will adhere to ethical guidelines set forth by the university's Institutional Review Board (IRB) or relevant ethics committee.</a:t>
            </a:r>
          </a:p>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Verdana"/>
                <a:cs typeface="Verdana"/>
              </a:rPr>
              <a:t>Participants' data will be kept confidential and stored securely to protect their privacy.</a:t>
            </a:r>
          </a:p>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Verdana"/>
                <a:cs typeface="Verdana"/>
              </a:rPr>
              <a:t>Any identifying information will be removed from the data to maintain anonymity during analysis and reporting.</a:t>
            </a:r>
            <a:endParaRPr sz="3000" dirty="0">
              <a:latin typeface="Verdana"/>
              <a:cs typeface="Verdan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91200"/>
            <a:ext cx="6327775" cy="619760"/>
          </a:xfrm>
          <a:prstGeom prst="rect">
            <a:avLst/>
          </a:prstGeom>
        </p:spPr>
        <p:txBody>
          <a:bodyPr vert="horz" wrap="square" lIns="0" tIns="12700" rIns="0" bIns="0" rtlCol="0">
            <a:spAutoFit/>
          </a:bodyPr>
          <a:lstStyle/>
          <a:p>
            <a:pPr marL="12700">
              <a:lnSpc>
                <a:spcPct val="100000"/>
              </a:lnSpc>
              <a:spcBef>
                <a:spcPts val="100"/>
              </a:spcBef>
            </a:pPr>
            <a:r>
              <a:rPr sz="3900" b="1" spc="-80" dirty="0">
                <a:latin typeface="Verdana"/>
                <a:cs typeface="Verdana"/>
              </a:rPr>
              <a:t>Implication</a:t>
            </a:r>
            <a:r>
              <a:rPr sz="3900" b="1" spc="35" dirty="0">
                <a:latin typeface="Verdana"/>
                <a:cs typeface="Verdana"/>
              </a:rPr>
              <a:t> </a:t>
            </a:r>
            <a:r>
              <a:rPr sz="3900" b="1" spc="-195" dirty="0">
                <a:latin typeface="Verdana"/>
                <a:cs typeface="Verdana"/>
              </a:rPr>
              <a:t>of</a:t>
            </a:r>
            <a:r>
              <a:rPr sz="3900" b="1" spc="35" dirty="0">
                <a:latin typeface="Verdana"/>
                <a:cs typeface="Verdana"/>
              </a:rPr>
              <a:t> </a:t>
            </a:r>
            <a:r>
              <a:rPr sz="3900" b="1" spc="-55" dirty="0">
                <a:latin typeface="Verdana"/>
                <a:cs typeface="Verdana"/>
              </a:rPr>
              <a:t>research</a:t>
            </a:r>
            <a:endParaRPr sz="3900">
              <a:latin typeface="Verdana"/>
              <a:cs typeface="Verdana"/>
            </a:endParaRPr>
          </a:p>
        </p:txBody>
      </p:sp>
      <p:sp>
        <p:nvSpPr>
          <p:cNvPr id="7" name="object 7"/>
          <p:cNvSpPr txBox="1"/>
          <p:nvPr/>
        </p:nvSpPr>
        <p:spPr>
          <a:xfrm>
            <a:off x="1058885" y="2273303"/>
            <a:ext cx="16228694" cy="4876848"/>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z="3000" dirty="0">
                <a:latin typeface="Verdana"/>
                <a:cs typeface="Verdana"/>
              </a:rPr>
              <a:t>This study can be used to </a:t>
            </a:r>
            <a:r>
              <a:rPr lang="en-GB" sz="3000" dirty="0" err="1">
                <a:latin typeface="Verdana"/>
                <a:cs typeface="Verdana"/>
              </a:rPr>
              <a:t>analyze</a:t>
            </a:r>
            <a:r>
              <a:rPr lang="en-GB" sz="3000" dirty="0">
                <a:latin typeface="Verdana"/>
                <a:cs typeface="Verdana"/>
              </a:rPr>
              <a:t> the physical activity levels of students at a certain university. </a:t>
            </a: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Additionally, it will aid in the analysis of the potential causes of the degree of activity among students.</a:t>
            </a: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With the aid of this information, the university can put into place some special programs or services that, if the level of physical activity among students is low, can assist to improve or increase it.</a:t>
            </a:r>
          </a:p>
          <a:p>
            <a:pPr marL="469900" marR="5080" indent="-457200">
              <a:lnSpc>
                <a:spcPct val="133300"/>
              </a:lnSpc>
              <a:spcBef>
                <a:spcPts val="100"/>
              </a:spcBef>
              <a:buFont typeface="Arial" panose="020B0604020202020204" pitchFamily="34" charset="0"/>
              <a:buChar char="•"/>
            </a:pPr>
            <a:r>
              <a:rPr lang="en-GB" sz="3000" dirty="0">
                <a:latin typeface="Verdana"/>
                <a:cs typeface="Verdana"/>
              </a:rPr>
              <a:t>As a result, it will assist the pupils succeed academically, mentally, and physically.</a:t>
            </a:r>
            <a:endParaRPr sz="3000" dirty="0">
              <a:latin typeface="Verdana"/>
              <a:cs typeface="Verdan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16000" y="701770"/>
            <a:ext cx="3243580" cy="619760"/>
          </a:xfrm>
          <a:prstGeom prst="rect">
            <a:avLst/>
          </a:prstGeom>
        </p:spPr>
        <p:txBody>
          <a:bodyPr vert="horz" wrap="square" lIns="0" tIns="12700" rIns="0" bIns="0" rtlCol="0">
            <a:spAutoFit/>
          </a:bodyPr>
          <a:lstStyle/>
          <a:p>
            <a:pPr marL="12700">
              <a:lnSpc>
                <a:spcPct val="100000"/>
              </a:lnSpc>
              <a:spcBef>
                <a:spcPts val="100"/>
              </a:spcBef>
            </a:pPr>
            <a:r>
              <a:rPr sz="3900" spc="160" dirty="0"/>
              <a:t>Plan</a:t>
            </a:r>
            <a:r>
              <a:rPr sz="3900" spc="5" dirty="0"/>
              <a:t> </a:t>
            </a:r>
            <a:r>
              <a:rPr sz="3900" spc="80" dirty="0"/>
              <a:t>of</a:t>
            </a:r>
            <a:r>
              <a:rPr sz="3900" spc="5" dirty="0"/>
              <a:t> </a:t>
            </a:r>
            <a:r>
              <a:rPr sz="3900" spc="45" dirty="0"/>
              <a:t>work</a:t>
            </a:r>
            <a:endParaRPr sz="3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4573" y="971614"/>
            <a:ext cx="18013045" cy="8605520"/>
          </a:xfrm>
          <a:prstGeom prst="rect">
            <a:avLst/>
          </a:prstGeom>
        </p:spPr>
        <p:txBody>
          <a:bodyPr vert="horz" wrap="square" lIns="0" tIns="30480" rIns="0" bIns="0" rtlCol="0">
            <a:spAutoFit/>
          </a:bodyPr>
          <a:lstStyle/>
          <a:p>
            <a:pPr marL="12700" marR="1900555">
              <a:lnSpc>
                <a:spcPts val="2700"/>
              </a:lnSpc>
              <a:spcBef>
                <a:spcPts val="240"/>
              </a:spcBef>
            </a:pPr>
            <a:r>
              <a:rPr sz="2300" spc="-25" dirty="0">
                <a:latin typeface="Verdana"/>
                <a:cs typeface="Verdana"/>
              </a:rPr>
              <a:t>GRUJIČIĆ, </a:t>
            </a:r>
            <a:r>
              <a:rPr sz="2300" spc="-150" dirty="0">
                <a:latin typeface="Verdana"/>
                <a:cs typeface="Verdana"/>
              </a:rPr>
              <a:t>M., </a:t>
            </a:r>
            <a:r>
              <a:rPr sz="2300" spc="-185" dirty="0">
                <a:latin typeface="Verdana"/>
                <a:cs typeface="Verdana"/>
              </a:rPr>
              <a:t>ILIĆ,</a:t>
            </a:r>
            <a:r>
              <a:rPr sz="2300" spc="-180" dirty="0">
                <a:latin typeface="Verdana"/>
                <a:cs typeface="Verdana"/>
              </a:rPr>
              <a:t> </a:t>
            </a:r>
            <a:r>
              <a:rPr sz="2300" spc="-150" dirty="0">
                <a:latin typeface="Verdana"/>
                <a:cs typeface="Verdana"/>
              </a:rPr>
              <a:t>M., </a:t>
            </a:r>
            <a:r>
              <a:rPr sz="2300" spc="-10" dirty="0">
                <a:latin typeface="Verdana"/>
                <a:cs typeface="Verdana"/>
              </a:rPr>
              <a:t>NOVAKOVIĆ, </a:t>
            </a:r>
            <a:r>
              <a:rPr sz="2300" spc="-220" dirty="0">
                <a:latin typeface="Verdana"/>
                <a:cs typeface="Verdana"/>
              </a:rPr>
              <a:t>B.,</a:t>
            </a:r>
            <a:r>
              <a:rPr sz="2300" spc="-215" dirty="0">
                <a:latin typeface="Verdana"/>
                <a:cs typeface="Verdana"/>
              </a:rPr>
              <a:t> </a:t>
            </a:r>
            <a:r>
              <a:rPr sz="2300" spc="-55" dirty="0">
                <a:latin typeface="Verdana"/>
                <a:cs typeface="Verdana"/>
              </a:rPr>
              <a:t>VRKATIĆ, </a:t>
            </a:r>
            <a:r>
              <a:rPr sz="2300" spc="-100" dirty="0">
                <a:latin typeface="Verdana"/>
                <a:cs typeface="Verdana"/>
              </a:rPr>
              <a:t>A. </a:t>
            </a:r>
            <a:r>
              <a:rPr sz="2300" spc="-15" dirty="0">
                <a:latin typeface="Verdana"/>
                <a:cs typeface="Verdana"/>
              </a:rPr>
              <a:t>AND </a:t>
            </a:r>
            <a:r>
              <a:rPr sz="2300" dirty="0">
                <a:latin typeface="Verdana"/>
                <a:cs typeface="Verdana"/>
              </a:rPr>
              <a:t>LOZANOV-CRVENKOVIĆ, </a:t>
            </a:r>
            <a:r>
              <a:rPr sz="2300" spc="-275" dirty="0">
                <a:latin typeface="Verdana"/>
                <a:cs typeface="Verdana"/>
              </a:rPr>
              <a:t>Z.,</a:t>
            </a:r>
            <a:r>
              <a:rPr sz="2300" spc="-270" dirty="0">
                <a:latin typeface="Verdana"/>
                <a:cs typeface="Verdana"/>
              </a:rPr>
              <a:t> </a:t>
            </a:r>
            <a:r>
              <a:rPr sz="2300" spc="-85" dirty="0">
                <a:latin typeface="Verdana"/>
                <a:cs typeface="Verdana"/>
              </a:rPr>
              <a:t>2022. </a:t>
            </a:r>
            <a:r>
              <a:rPr sz="2300" spc="-40" dirty="0">
                <a:latin typeface="Verdana"/>
                <a:cs typeface="Verdana"/>
              </a:rPr>
              <a:t>PREVALENCE </a:t>
            </a:r>
            <a:r>
              <a:rPr sz="2300" spc="-15" dirty="0">
                <a:latin typeface="Verdana"/>
                <a:cs typeface="Verdana"/>
              </a:rPr>
              <a:t>AND </a:t>
            </a:r>
            <a:r>
              <a:rPr sz="2300" spc="-795" dirty="0">
                <a:latin typeface="Verdana"/>
                <a:cs typeface="Verdana"/>
              </a:rPr>
              <a:t> </a:t>
            </a:r>
            <a:r>
              <a:rPr sz="2300" spc="-40" dirty="0">
                <a:latin typeface="Verdana"/>
                <a:cs typeface="Verdana"/>
              </a:rPr>
              <a:t>ASSOCIATED</a:t>
            </a:r>
            <a:r>
              <a:rPr sz="2300" spc="20" dirty="0">
                <a:latin typeface="Verdana"/>
                <a:cs typeface="Verdana"/>
              </a:rPr>
              <a:t> </a:t>
            </a:r>
            <a:r>
              <a:rPr sz="2300" dirty="0">
                <a:latin typeface="Verdana"/>
                <a:cs typeface="Verdana"/>
              </a:rPr>
              <a:t>FACTORS</a:t>
            </a:r>
            <a:r>
              <a:rPr sz="2300" spc="20" dirty="0">
                <a:latin typeface="Verdana"/>
                <a:cs typeface="Verdana"/>
              </a:rPr>
              <a:t> </a:t>
            </a:r>
            <a:r>
              <a:rPr sz="2300" spc="-40" dirty="0">
                <a:latin typeface="Verdana"/>
                <a:cs typeface="Verdana"/>
              </a:rPr>
              <a:t>OF</a:t>
            </a:r>
            <a:r>
              <a:rPr sz="2300" spc="25" dirty="0">
                <a:latin typeface="Verdana"/>
                <a:cs typeface="Verdana"/>
              </a:rPr>
              <a:t> </a:t>
            </a:r>
            <a:r>
              <a:rPr sz="2300" spc="-35" dirty="0">
                <a:latin typeface="Verdana"/>
                <a:cs typeface="Verdana"/>
              </a:rPr>
              <a:t>PHYSICAL</a:t>
            </a:r>
            <a:r>
              <a:rPr sz="2300" spc="20" dirty="0">
                <a:latin typeface="Verdana"/>
                <a:cs typeface="Verdana"/>
              </a:rPr>
              <a:t> </a:t>
            </a:r>
            <a:r>
              <a:rPr sz="2300" spc="-35" dirty="0">
                <a:latin typeface="Verdana"/>
                <a:cs typeface="Verdana"/>
              </a:rPr>
              <a:t>ACTIVITY</a:t>
            </a:r>
            <a:r>
              <a:rPr sz="2300" spc="25" dirty="0">
                <a:latin typeface="Verdana"/>
                <a:cs typeface="Verdana"/>
              </a:rPr>
              <a:t> </a:t>
            </a:r>
            <a:r>
              <a:rPr sz="2300" spc="65" dirty="0">
                <a:latin typeface="Verdana"/>
                <a:cs typeface="Verdana"/>
              </a:rPr>
              <a:t>AMONG</a:t>
            </a:r>
            <a:r>
              <a:rPr sz="2300" spc="20" dirty="0">
                <a:latin typeface="Verdana"/>
                <a:cs typeface="Verdana"/>
              </a:rPr>
              <a:t> </a:t>
            </a:r>
            <a:r>
              <a:rPr sz="2300" spc="-45" dirty="0">
                <a:latin typeface="Verdana"/>
                <a:cs typeface="Verdana"/>
              </a:rPr>
              <a:t>MEDICAL</a:t>
            </a:r>
            <a:r>
              <a:rPr sz="2300" spc="25" dirty="0">
                <a:latin typeface="Verdana"/>
                <a:cs typeface="Verdana"/>
              </a:rPr>
              <a:t> </a:t>
            </a:r>
            <a:r>
              <a:rPr sz="2300" spc="-85" dirty="0">
                <a:latin typeface="Verdana"/>
                <a:cs typeface="Verdana"/>
              </a:rPr>
              <a:t>STUDENTS</a:t>
            </a:r>
            <a:r>
              <a:rPr sz="2300" spc="20" dirty="0">
                <a:latin typeface="Verdana"/>
                <a:cs typeface="Verdana"/>
              </a:rPr>
              <a:t> </a:t>
            </a:r>
            <a:r>
              <a:rPr sz="2300" dirty="0">
                <a:latin typeface="Verdana"/>
                <a:cs typeface="Verdana"/>
              </a:rPr>
              <a:t>FROM</a:t>
            </a:r>
            <a:r>
              <a:rPr sz="2300" spc="25" dirty="0">
                <a:latin typeface="Verdana"/>
                <a:cs typeface="Verdana"/>
              </a:rPr>
              <a:t> </a:t>
            </a:r>
            <a:r>
              <a:rPr sz="2300" spc="-114" dirty="0">
                <a:latin typeface="Verdana"/>
                <a:cs typeface="Verdana"/>
              </a:rPr>
              <a:t>THE</a:t>
            </a:r>
            <a:r>
              <a:rPr sz="2300" spc="20" dirty="0">
                <a:latin typeface="Verdana"/>
                <a:cs typeface="Verdana"/>
              </a:rPr>
              <a:t> </a:t>
            </a:r>
            <a:r>
              <a:rPr sz="2300" spc="-85" dirty="0">
                <a:latin typeface="Verdana"/>
                <a:cs typeface="Verdana"/>
              </a:rPr>
              <a:t>WESTERN</a:t>
            </a:r>
            <a:endParaRPr sz="2300">
              <a:latin typeface="Verdana"/>
              <a:cs typeface="Verdana"/>
            </a:endParaRPr>
          </a:p>
          <a:p>
            <a:pPr marL="12700" marR="2525395">
              <a:lnSpc>
                <a:spcPts val="2700"/>
              </a:lnSpc>
            </a:pPr>
            <a:r>
              <a:rPr sz="2300" spc="-65" dirty="0">
                <a:latin typeface="Verdana"/>
                <a:cs typeface="Verdana"/>
              </a:rPr>
              <a:t>BALKANS.</a:t>
            </a:r>
            <a:r>
              <a:rPr sz="2300" spc="25" dirty="0">
                <a:latin typeface="Verdana"/>
                <a:cs typeface="Verdana"/>
              </a:rPr>
              <a:t> </a:t>
            </a:r>
            <a:r>
              <a:rPr sz="2300" spc="-70" dirty="0">
                <a:latin typeface="Verdana"/>
                <a:cs typeface="Verdana"/>
              </a:rPr>
              <a:t>INTERNATIONAL</a:t>
            </a:r>
            <a:r>
              <a:rPr sz="2300" spc="25" dirty="0">
                <a:latin typeface="Verdana"/>
                <a:cs typeface="Verdana"/>
              </a:rPr>
              <a:t> </a:t>
            </a:r>
            <a:r>
              <a:rPr sz="2300" spc="15" dirty="0">
                <a:latin typeface="Verdana"/>
                <a:cs typeface="Verdana"/>
              </a:rPr>
              <a:t>JOURNAL</a:t>
            </a:r>
            <a:r>
              <a:rPr sz="2300" spc="25" dirty="0">
                <a:latin typeface="Verdana"/>
                <a:cs typeface="Verdana"/>
              </a:rPr>
              <a:t> </a:t>
            </a:r>
            <a:r>
              <a:rPr sz="2300" spc="-40" dirty="0">
                <a:latin typeface="Verdana"/>
                <a:cs typeface="Verdana"/>
              </a:rPr>
              <a:t>OF</a:t>
            </a:r>
            <a:r>
              <a:rPr sz="2300" spc="25" dirty="0">
                <a:latin typeface="Verdana"/>
                <a:cs typeface="Verdana"/>
              </a:rPr>
              <a:t> </a:t>
            </a:r>
            <a:r>
              <a:rPr sz="2300" spc="-50" dirty="0">
                <a:latin typeface="Verdana"/>
                <a:cs typeface="Verdana"/>
              </a:rPr>
              <a:t>ENVIRONMENTAL</a:t>
            </a:r>
            <a:r>
              <a:rPr sz="2300" spc="25" dirty="0">
                <a:latin typeface="Verdana"/>
                <a:cs typeface="Verdana"/>
              </a:rPr>
              <a:t> </a:t>
            </a:r>
            <a:r>
              <a:rPr sz="2300" spc="-50" dirty="0">
                <a:latin typeface="Verdana"/>
                <a:cs typeface="Verdana"/>
              </a:rPr>
              <a:t>RESEARCH</a:t>
            </a:r>
            <a:r>
              <a:rPr sz="2300" spc="25" dirty="0">
                <a:latin typeface="Verdana"/>
                <a:cs typeface="Verdana"/>
              </a:rPr>
              <a:t> </a:t>
            </a:r>
            <a:r>
              <a:rPr sz="2300" spc="-15" dirty="0">
                <a:latin typeface="Verdana"/>
                <a:cs typeface="Verdana"/>
              </a:rPr>
              <a:t>AND</a:t>
            </a:r>
            <a:r>
              <a:rPr sz="2300" spc="30" dirty="0">
                <a:latin typeface="Verdana"/>
                <a:cs typeface="Verdana"/>
              </a:rPr>
              <a:t> </a:t>
            </a:r>
            <a:r>
              <a:rPr sz="2300" spc="-60" dirty="0">
                <a:latin typeface="Verdana"/>
                <a:cs typeface="Verdana"/>
              </a:rPr>
              <a:t>PUBLIC</a:t>
            </a:r>
            <a:r>
              <a:rPr sz="2300" spc="25" dirty="0">
                <a:latin typeface="Verdana"/>
                <a:cs typeface="Verdana"/>
              </a:rPr>
              <a:t> </a:t>
            </a:r>
            <a:r>
              <a:rPr sz="2300" spc="-110" dirty="0">
                <a:latin typeface="Verdana"/>
                <a:cs typeface="Verdana"/>
              </a:rPr>
              <a:t>HEALTH,</a:t>
            </a:r>
            <a:r>
              <a:rPr sz="2300" spc="25" dirty="0">
                <a:latin typeface="Verdana"/>
                <a:cs typeface="Verdana"/>
              </a:rPr>
              <a:t> </a:t>
            </a:r>
            <a:r>
              <a:rPr sz="2300" spc="-140" dirty="0">
                <a:latin typeface="Verdana"/>
                <a:cs typeface="Verdana"/>
              </a:rPr>
              <a:t>19(13),</a:t>
            </a:r>
            <a:r>
              <a:rPr sz="2300" spc="25" dirty="0">
                <a:latin typeface="Verdana"/>
                <a:cs typeface="Verdana"/>
              </a:rPr>
              <a:t> </a:t>
            </a:r>
            <a:r>
              <a:rPr sz="2300" spc="-145" dirty="0">
                <a:latin typeface="Verdana"/>
                <a:cs typeface="Verdana"/>
              </a:rPr>
              <a:t>P.7691. </a:t>
            </a:r>
            <a:r>
              <a:rPr sz="2300" spc="-795" dirty="0">
                <a:latin typeface="Verdana"/>
                <a:cs typeface="Verdana"/>
              </a:rPr>
              <a:t> </a:t>
            </a:r>
            <a:r>
              <a:rPr sz="2300" u="heavy" spc="-25" dirty="0">
                <a:uFill>
                  <a:solidFill>
                    <a:srgbClr val="000000"/>
                  </a:solidFill>
                </a:uFill>
                <a:latin typeface="Verdana"/>
                <a:cs typeface="Verdana"/>
                <a:hlinkClick r:id="rId2"/>
              </a:rPr>
              <a:t>HTTPS://WWW.MDPI.COM/1660-4601/19/13/7691/PDF</a:t>
            </a:r>
            <a:endParaRPr sz="2300">
              <a:latin typeface="Verdana"/>
              <a:cs typeface="Verdana"/>
            </a:endParaRPr>
          </a:p>
          <a:p>
            <a:pPr marL="12700" marR="339725">
              <a:lnSpc>
                <a:spcPts val="2700"/>
              </a:lnSpc>
              <a:spcBef>
                <a:spcPts val="2700"/>
              </a:spcBef>
            </a:pPr>
            <a:r>
              <a:rPr sz="2300" spc="10" dirty="0">
                <a:latin typeface="Verdana"/>
                <a:cs typeface="Verdana"/>
              </a:rPr>
              <a:t>JOY,</a:t>
            </a:r>
            <a:r>
              <a:rPr sz="2300" spc="20" dirty="0">
                <a:latin typeface="Verdana"/>
                <a:cs typeface="Verdana"/>
              </a:rPr>
              <a:t> </a:t>
            </a:r>
            <a:r>
              <a:rPr sz="2300" spc="-170" dirty="0">
                <a:latin typeface="Verdana"/>
                <a:cs typeface="Verdana"/>
              </a:rPr>
              <a:t>V.,</a:t>
            </a:r>
            <a:r>
              <a:rPr sz="2300" spc="25" dirty="0">
                <a:latin typeface="Verdana"/>
                <a:cs typeface="Verdana"/>
              </a:rPr>
              <a:t> </a:t>
            </a:r>
            <a:r>
              <a:rPr sz="2300" spc="-70" dirty="0">
                <a:latin typeface="Verdana"/>
                <a:cs typeface="Verdana"/>
              </a:rPr>
              <a:t>VINCENT,</a:t>
            </a:r>
            <a:r>
              <a:rPr sz="2300" spc="25" dirty="0">
                <a:latin typeface="Verdana"/>
                <a:cs typeface="Verdana"/>
              </a:rPr>
              <a:t> </a:t>
            </a:r>
            <a:r>
              <a:rPr sz="2300" spc="10" dirty="0">
                <a:latin typeface="Verdana"/>
                <a:cs typeface="Verdana"/>
              </a:rPr>
              <a:t>J.</a:t>
            </a:r>
            <a:r>
              <a:rPr sz="2300" spc="25" dirty="0">
                <a:latin typeface="Verdana"/>
                <a:cs typeface="Verdana"/>
              </a:rPr>
              <a:t> </a:t>
            </a:r>
            <a:r>
              <a:rPr sz="2300" spc="-15" dirty="0">
                <a:latin typeface="Verdana"/>
                <a:cs typeface="Verdana"/>
              </a:rPr>
              <a:t>AND</a:t>
            </a:r>
            <a:r>
              <a:rPr sz="2300" spc="25" dirty="0">
                <a:latin typeface="Verdana"/>
                <a:cs typeface="Verdana"/>
              </a:rPr>
              <a:t> </a:t>
            </a:r>
            <a:r>
              <a:rPr sz="2300" spc="-70" dirty="0">
                <a:latin typeface="Verdana"/>
                <a:cs typeface="Verdana"/>
              </a:rPr>
              <a:t>VINCENT,</a:t>
            </a:r>
            <a:r>
              <a:rPr sz="2300" spc="25" dirty="0">
                <a:latin typeface="Verdana"/>
                <a:cs typeface="Verdana"/>
              </a:rPr>
              <a:t> </a:t>
            </a:r>
            <a:r>
              <a:rPr sz="2300" spc="-114" dirty="0">
                <a:latin typeface="Verdana"/>
                <a:cs typeface="Verdana"/>
              </a:rPr>
              <a:t>D.J.,</a:t>
            </a:r>
            <a:r>
              <a:rPr sz="2300" spc="25" dirty="0">
                <a:latin typeface="Verdana"/>
                <a:cs typeface="Verdana"/>
              </a:rPr>
              <a:t> </a:t>
            </a:r>
            <a:r>
              <a:rPr sz="2300" spc="-55" dirty="0">
                <a:latin typeface="Verdana"/>
                <a:cs typeface="Verdana"/>
              </a:rPr>
              <a:t>2020.</a:t>
            </a:r>
            <a:r>
              <a:rPr sz="2300" spc="25" dirty="0">
                <a:latin typeface="Verdana"/>
                <a:cs typeface="Verdana"/>
              </a:rPr>
              <a:t> </a:t>
            </a:r>
            <a:r>
              <a:rPr sz="2300" spc="-114" dirty="0">
                <a:latin typeface="Verdana"/>
                <a:cs typeface="Verdana"/>
              </a:rPr>
              <a:t>THE</a:t>
            </a:r>
            <a:r>
              <a:rPr sz="2300" spc="25" dirty="0">
                <a:latin typeface="Verdana"/>
                <a:cs typeface="Verdana"/>
              </a:rPr>
              <a:t> </a:t>
            </a:r>
            <a:r>
              <a:rPr sz="2300" spc="-40" dirty="0">
                <a:latin typeface="Verdana"/>
                <a:cs typeface="Verdana"/>
              </a:rPr>
              <a:t>PREVALENCE</a:t>
            </a:r>
            <a:r>
              <a:rPr sz="2300" spc="25" dirty="0">
                <a:latin typeface="Verdana"/>
                <a:cs typeface="Verdana"/>
              </a:rPr>
              <a:t> </a:t>
            </a:r>
            <a:r>
              <a:rPr sz="2300" spc="-40" dirty="0">
                <a:latin typeface="Verdana"/>
                <a:cs typeface="Verdana"/>
              </a:rPr>
              <a:t>OF</a:t>
            </a:r>
            <a:r>
              <a:rPr sz="2300" spc="25" dirty="0">
                <a:latin typeface="Verdana"/>
                <a:cs typeface="Verdana"/>
              </a:rPr>
              <a:t> </a:t>
            </a:r>
            <a:r>
              <a:rPr sz="2300" spc="-35" dirty="0">
                <a:latin typeface="Verdana"/>
                <a:cs typeface="Verdana"/>
              </a:rPr>
              <a:t>PHYSICAL</a:t>
            </a:r>
            <a:r>
              <a:rPr sz="2300" spc="25" dirty="0">
                <a:latin typeface="Verdana"/>
                <a:cs typeface="Verdana"/>
              </a:rPr>
              <a:t> </a:t>
            </a:r>
            <a:r>
              <a:rPr sz="2300" spc="-35" dirty="0">
                <a:latin typeface="Verdana"/>
                <a:cs typeface="Verdana"/>
              </a:rPr>
              <a:t>ACTIVITY</a:t>
            </a:r>
            <a:r>
              <a:rPr sz="2300" spc="25" dirty="0">
                <a:latin typeface="Verdana"/>
                <a:cs typeface="Verdana"/>
              </a:rPr>
              <a:t> </a:t>
            </a:r>
            <a:r>
              <a:rPr sz="2300" spc="65" dirty="0">
                <a:latin typeface="Verdana"/>
                <a:cs typeface="Verdana"/>
              </a:rPr>
              <a:t>AMONG</a:t>
            </a:r>
            <a:r>
              <a:rPr sz="2300" spc="25" dirty="0">
                <a:latin typeface="Verdana"/>
                <a:cs typeface="Verdana"/>
              </a:rPr>
              <a:t> </a:t>
            </a:r>
            <a:r>
              <a:rPr sz="2300" spc="-35" dirty="0">
                <a:latin typeface="Verdana"/>
                <a:cs typeface="Verdana"/>
              </a:rPr>
              <a:t>MBBS</a:t>
            </a:r>
            <a:r>
              <a:rPr sz="2300" spc="25" dirty="0">
                <a:latin typeface="Verdana"/>
                <a:cs typeface="Verdana"/>
              </a:rPr>
              <a:t> </a:t>
            </a:r>
            <a:r>
              <a:rPr sz="2300" spc="-85" dirty="0">
                <a:latin typeface="Verdana"/>
                <a:cs typeface="Verdana"/>
              </a:rPr>
              <a:t>STUDENTS</a:t>
            </a:r>
            <a:r>
              <a:rPr sz="2300" spc="20" dirty="0">
                <a:latin typeface="Verdana"/>
                <a:cs typeface="Verdana"/>
              </a:rPr>
              <a:t> </a:t>
            </a:r>
            <a:r>
              <a:rPr sz="2300" spc="-180" dirty="0">
                <a:latin typeface="Verdana"/>
                <a:cs typeface="Verdana"/>
              </a:rPr>
              <a:t>IN</a:t>
            </a:r>
            <a:r>
              <a:rPr sz="2300" spc="25" dirty="0">
                <a:latin typeface="Verdana"/>
                <a:cs typeface="Verdana"/>
              </a:rPr>
              <a:t> </a:t>
            </a:r>
            <a:r>
              <a:rPr sz="2300" spc="30" dirty="0">
                <a:latin typeface="Verdana"/>
                <a:cs typeface="Verdana"/>
              </a:rPr>
              <a:t>A </a:t>
            </a:r>
            <a:r>
              <a:rPr sz="2300" spc="35" dirty="0">
                <a:latin typeface="Verdana"/>
                <a:cs typeface="Verdana"/>
              </a:rPr>
              <a:t> </a:t>
            </a:r>
            <a:r>
              <a:rPr sz="2300" spc="-45" dirty="0">
                <a:latin typeface="Verdana"/>
                <a:cs typeface="Verdana"/>
              </a:rPr>
              <a:t>MEDICAL</a:t>
            </a:r>
            <a:r>
              <a:rPr sz="2300" spc="25" dirty="0">
                <a:latin typeface="Verdana"/>
                <a:cs typeface="Verdana"/>
              </a:rPr>
              <a:t> </a:t>
            </a:r>
            <a:r>
              <a:rPr sz="2300" spc="-65" dirty="0">
                <a:latin typeface="Verdana"/>
                <a:cs typeface="Verdana"/>
              </a:rPr>
              <a:t>COLLEGE</a:t>
            </a:r>
            <a:r>
              <a:rPr sz="2300" spc="30" dirty="0">
                <a:latin typeface="Verdana"/>
                <a:cs typeface="Verdana"/>
              </a:rPr>
              <a:t> </a:t>
            </a:r>
            <a:r>
              <a:rPr sz="2300" spc="-180" dirty="0">
                <a:latin typeface="Verdana"/>
                <a:cs typeface="Verdana"/>
              </a:rPr>
              <a:t>IN</a:t>
            </a:r>
            <a:r>
              <a:rPr sz="2300" spc="30" dirty="0">
                <a:latin typeface="Verdana"/>
                <a:cs typeface="Verdana"/>
              </a:rPr>
              <a:t> </a:t>
            </a:r>
            <a:r>
              <a:rPr sz="2300" spc="-90" dirty="0">
                <a:latin typeface="Verdana"/>
                <a:cs typeface="Verdana"/>
              </a:rPr>
              <a:t>KERALA.</a:t>
            </a:r>
            <a:r>
              <a:rPr sz="2300" spc="30" dirty="0">
                <a:latin typeface="Verdana"/>
                <a:cs typeface="Verdana"/>
              </a:rPr>
              <a:t> </a:t>
            </a:r>
            <a:r>
              <a:rPr sz="2300" spc="-75" dirty="0">
                <a:latin typeface="Verdana"/>
                <a:cs typeface="Verdana"/>
              </a:rPr>
              <a:t>PUBL</a:t>
            </a:r>
            <a:r>
              <a:rPr sz="2300" spc="30" dirty="0">
                <a:latin typeface="Verdana"/>
                <a:cs typeface="Verdana"/>
              </a:rPr>
              <a:t> </a:t>
            </a:r>
            <a:r>
              <a:rPr sz="2300" spc="-80" dirty="0">
                <a:latin typeface="Verdana"/>
                <a:cs typeface="Verdana"/>
              </a:rPr>
              <a:t>HEALTH</a:t>
            </a:r>
            <a:r>
              <a:rPr sz="2300" spc="25" dirty="0">
                <a:latin typeface="Verdana"/>
                <a:cs typeface="Verdana"/>
              </a:rPr>
              <a:t> </a:t>
            </a:r>
            <a:r>
              <a:rPr sz="2300" spc="-125" dirty="0">
                <a:latin typeface="Verdana"/>
                <a:cs typeface="Verdana"/>
              </a:rPr>
              <a:t>REV:</a:t>
            </a:r>
            <a:r>
              <a:rPr sz="2300" spc="30" dirty="0">
                <a:latin typeface="Verdana"/>
                <a:cs typeface="Verdana"/>
              </a:rPr>
              <a:t> </a:t>
            </a:r>
            <a:r>
              <a:rPr sz="2300" spc="-70" dirty="0">
                <a:latin typeface="Verdana"/>
                <a:cs typeface="Verdana"/>
              </a:rPr>
              <a:t>INTERNATIONAL</a:t>
            </a:r>
            <a:r>
              <a:rPr sz="2300" spc="30" dirty="0">
                <a:latin typeface="Verdana"/>
                <a:cs typeface="Verdana"/>
              </a:rPr>
              <a:t> </a:t>
            </a:r>
            <a:r>
              <a:rPr sz="2300" spc="15" dirty="0">
                <a:latin typeface="Verdana"/>
                <a:cs typeface="Verdana"/>
              </a:rPr>
              <a:t>JOURNAL</a:t>
            </a:r>
            <a:r>
              <a:rPr sz="2300" spc="30" dirty="0">
                <a:latin typeface="Verdana"/>
                <a:cs typeface="Verdana"/>
              </a:rPr>
              <a:t> </a:t>
            </a:r>
            <a:r>
              <a:rPr sz="2300" spc="-40" dirty="0">
                <a:latin typeface="Verdana"/>
                <a:cs typeface="Verdana"/>
              </a:rPr>
              <a:t>OF</a:t>
            </a:r>
            <a:r>
              <a:rPr sz="2300" spc="30" dirty="0">
                <a:latin typeface="Verdana"/>
                <a:cs typeface="Verdana"/>
              </a:rPr>
              <a:t> </a:t>
            </a:r>
            <a:r>
              <a:rPr sz="2300" spc="-60" dirty="0">
                <a:latin typeface="Verdana"/>
                <a:cs typeface="Verdana"/>
              </a:rPr>
              <a:t>PUBLIC</a:t>
            </a:r>
            <a:r>
              <a:rPr sz="2300" spc="30" dirty="0">
                <a:latin typeface="Verdana"/>
                <a:cs typeface="Verdana"/>
              </a:rPr>
              <a:t> </a:t>
            </a:r>
            <a:r>
              <a:rPr sz="2300" spc="-80" dirty="0">
                <a:latin typeface="Verdana"/>
                <a:cs typeface="Verdana"/>
              </a:rPr>
              <a:t>HEALTH</a:t>
            </a:r>
            <a:r>
              <a:rPr sz="2300" spc="25" dirty="0">
                <a:latin typeface="Verdana"/>
                <a:cs typeface="Verdana"/>
              </a:rPr>
              <a:t> </a:t>
            </a:r>
            <a:r>
              <a:rPr sz="2300" spc="-80" dirty="0">
                <a:latin typeface="Verdana"/>
                <a:cs typeface="Verdana"/>
              </a:rPr>
              <a:t>RESEARCH,</a:t>
            </a:r>
            <a:r>
              <a:rPr sz="2300" spc="30" dirty="0">
                <a:latin typeface="Verdana"/>
                <a:cs typeface="Verdana"/>
              </a:rPr>
              <a:t> </a:t>
            </a:r>
            <a:r>
              <a:rPr sz="2300" spc="25" dirty="0">
                <a:latin typeface="Verdana"/>
                <a:cs typeface="Verdana"/>
              </a:rPr>
              <a:t>7(4),</a:t>
            </a:r>
            <a:r>
              <a:rPr sz="2300" spc="30" dirty="0">
                <a:latin typeface="Verdana"/>
                <a:cs typeface="Verdana"/>
              </a:rPr>
              <a:t> PP.28- </a:t>
            </a:r>
            <a:r>
              <a:rPr sz="2300" spc="-795" dirty="0">
                <a:latin typeface="Verdana"/>
                <a:cs typeface="Verdana"/>
              </a:rPr>
              <a:t> </a:t>
            </a:r>
            <a:r>
              <a:rPr sz="2300" spc="-80" dirty="0">
                <a:latin typeface="Verdana"/>
                <a:cs typeface="Verdana"/>
              </a:rPr>
              <a:t>34.</a:t>
            </a:r>
            <a:endParaRPr sz="2300">
              <a:latin typeface="Verdana"/>
              <a:cs typeface="Verdana"/>
            </a:endParaRPr>
          </a:p>
          <a:p>
            <a:pPr marL="12700" marR="5080">
              <a:lnSpc>
                <a:spcPts val="2700"/>
              </a:lnSpc>
            </a:pPr>
            <a:r>
              <a:rPr sz="2300" u="heavy" spc="-70" dirty="0">
                <a:uFill>
                  <a:solidFill>
                    <a:srgbClr val="000000"/>
                  </a:solidFill>
                </a:uFill>
                <a:latin typeface="Verdana"/>
                <a:cs typeface="Verdana"/>
                <a:hlinkClick r:id="rId3"/>
              </a:rPr>
              <a:t>HTTPS://PUBLICHEALTH.MEDRESEARCH.IN/INDEX.PHP/IJPHR/ARTICLE/VIEW/136#:~:TEXT=DATA%20WAS%20OBTAINED%2 </a:t>
            </a:r>
            <a:r>
              <a:rPr sz="2300" spc="-795" dirty="0">
                <a:latin typeface="Verdana"/>
                <a:cs typeface="Verdana"/>
                <a:hlinkClick r:id="rId3"/>
              </a:rPr>
              <a:t> </a:t>
            </a:r>
            <a:r>
              <a:rPr sz="2300" u="heavy" spc="-100" dirty="0">
                <a:uFill>
                  <a:solidFill>
                    <a:srgbClr val="000000"/>
                  </a:solidFill>
                </a:uFill>
                <a:latin typeface="Verdana"/>
                <a:cs typeface="Verdana"/>
                <a:hlinkClick r:id="rId3"/>
              </a:rPr>
              <a:t>0FROM%20STUDENTS</a:t>
            </a:r>
            <a:r>
              <a:rPr sz="2300" spc="-100" dirty="0">
                <a:latin typeface="Verdana"/>
                <a:cs typeface="Verdana"/>
                <a:hlinkClick r:id="rId3"/>
              </a:rPr>
              <a:t>,</a:t>
            </a:r>
            <a:r>
              <a:rPr sz="2300" u="heavy" spc="-100" dirty="0">
                <a:uFill>
                  <a:solidFill>
                    <a:srgbClr val="000000"/>
                  </a:solidFill>
                </a:uFill>
                <a:latin typeface="Verdana"/>
                <a:cs typeface="Verdana"/>
                <a:hlinkClick r:id="rId3"/>
              </a:rPr>
              <a:t>28.9%25)%20AS%20PHYSICALLY%20INACTIVE.</a:t>
            </a:r>
            <a:endParaRPr sz="2300">
              <a:latin typeface="Verdana"/>
              <a:cs typeface="Verdana"/>
            </a:endParaRPr>
          </a:p>
          <a:p>
            <a:pPr marL="12700" marR="1727835">
              <a:lnSpc>
                <a:spcPts val="2700"/>
              </a:lnSpc>
              <a:spcBef>
                <a:spcPts val="2700"/>
              </a:spcBef>
            </a:pPr>
            <a:r>
              <a:rPr sz="2300" spc="-50" dirty="0">
                <a:latin typeface="Verdana"/>
                <a:cs typeface="Verdana"/>
              </a:rPr>
              <a:t>SAMARKANDI,</a:t>
            </a:r>
            <a:r>
              <a:rPr sz="2300" spc="25" dirty="0">
                <a:latin typeface="Verdana"/>
                <a:cs typeface="Verdana"/>
              </a:rPr>
              <a:t> </a:t>
            </a:r>
            <a:r>
              <a:rPr sz="2300" spc="-135" dirty="0">
                <a:latin typeface="Verdana"/>
                <a:cs typeface="Verdana"/>
              </a:rPr>
              <a:t>O.A.,</a:t>
            </a:r>
            <a:r>
              <a:rPr sz="2300" spc="25" dirty="0">
                <a:latin typeface="Verdana"/>
                <a:cs typeface="Verdana"/>
              </a:rPr>
              <a:t> </a:t>
            </a:r>
            <a:r>
              <a:rPr sz="2300" spc="-85" dirty="0">
                <a:latin typeface="Verdana"/>
                <a:cs typeface="Verdana"/>
              </a:rPr>
              <a:t>2022.</a:t>
            </a:r>
            <a:r>
              <a:rPr sz="2300" spc="25" dirty="0">
                <a:latin typeface="Verdana"/>
                <a:cs typeface="Verdana"/>
              </a:rPr>
              <a:t> </a:t>
            </a:r>
            <a:r>
              <a:rPr sz="2300" spc="-40" dirty="0">
                <a:latin typeface="Verdana"/>
                <a:cs typeface="Verdana"/>
              </a:rPr>
              <a:t>PREVALENCE</a:t>
            </a:r>
            <a:r>
              <a:rPr sz="2300" spc="25" dirty="0">
                <a:latin typeface="Verdana"/>
                <a:cs typeface="Verdana"/>
              </a:rPr>
              <a:t> </a:t>
            </a:r>
            <a:r>
              <a:rPr sz="2300" spc="-40" dirty="0">
                <a:latin typeface="Verdana"/>
                <a:cs typeface="Verdana"/>
              </a:rPr>
              <a:t>OF</a:t>
            </a:r>
            <a:r>
              <a:rPr sz="2300" spc="30" dirty="0">
                <a:latin typeface="Verdana"/>
                <a:cs typeface="Verdana"/>
              </a:rPr>
              <a:t> </a:t>
            </a:r>
            <a:r>
              <a:rPr sz="2300" spc="-35" dirty="0">
                <a:latin typeface="Verdana"/>
                <a:cs typeface="Verdana"/>
              </a:rPr>
              <a:t>PHYSICAL</a:t>
            </a:r>
            <a:r>
              <a:rPr sz="2300" spc="25" dirty="0">
                <a:latin typeface="Verdana"/>
                <a:cs typeface="Verdana"/>
              </a:rPr>
              <a:t> </a:t>
            </a:r>
            <a:r>
              <a:rPr sz="2300" spc="-35" dirty="0">
                <a:latin typeface="Verdana"/>
                <a:cs typeface="Verdana"/>
              </a:rPr>
              <a:t>ACTIVITY</a:t>
            </a:r>
            <a:r>
              <a:rPr sz="2300" spc="25" dirty="0">
                <a:latin typeface="Verdana"/>
                <a:cs typeface="Verdana"/>
              </a:rPr>
              <a:t> </a:t>
            </a:r>
            <a:r>
              <a:rPr sz="2300" spc="65" dirty="0">
                <a:latin typeface="Verdana"/>
                <a:cs typeface="Verdana"/>
              </a:rPr>
              <a:t>AMONG</a:t>
            </a:r>
            <a:r>
              <a:rPr sz="2300" spc="25" dirty="0">
                <a:latin typeface="Verdana"/>
                <a:cs typeface="Verdana"/>
              </a:rPr>
              <a:t> </a:t>
            </a:r>
            <a:r>
              <a:rPr sz="2300" spc="-40" dirty="0">
                <a:latin typeface="Verdana"/>
                <a:cs typeface="Verdana"/>
              </a:rPr>
              <a:t>HEALTHCARE</a:t>
            </a:r>
            <a:r>
              <a:rPr sz="2300" spc="30" dirty="0">
                <a:latin typeface="Verdana"/>
                <a:cs typeface="Verdana"/>
              </a:rPr>
              <a:t> </a:t>
            </a:r>
            <a:r>
              <a:rPr sz="2300" spc="-85" dirty="0">
                <a:latin typeface="Verdana"/>
                <a:cs typeface="Verdana"/>
              </a:rPr>
              <a:t>STUDENTS</a:t>
            </a:r>
            <a:r>
              <a:rPr sz="2300" spc="25" dirty="0">
                <a:latin typeface="Verdana"/>
                <a:cs typeface="Verdana"/>
              </a:rPr>
              <a:t> </a:t>
            </a:r>
            <a:r>
              <a:rPr sz="2300" spc="-180" dirty="0">
                <a:latin typeface="Verdana"/>
                <a:cs typeface="Verdana"/>
              </a:rPr>
              <a:t>IN</a:t>
            </a:r>
            <a:r>
              <a:rPr sz="2300" spc="25" dirty="0">
                <a:latin typeface="Verdana"/>
                <a:cs typeface="Verdana"/>
              </a:rPr>
              <a:t> </a:t>
            </a:r>
            <a:r>
              <a:rPr sz="2300" spc="-90" dirty="0">
                <a:latin typeface="Verdana"/>
                <a:cs typeface="Verdana"/>
              </a:rPr>
              <a:t>KING</a:t>
            </a:r>
            <a:r>
              <a:rPr sz="2300" spc="25" dirty="0">
                <a:latin typeface="Verdana"/>
                <a:cs typeface="Verdana"/>
              </a:rPr>
              <a:t> </a:t>
            </a:r>
            <a:r>
              <a:rPr sz="2300" spc="-45" dirty="0">
                <a:latin typeface="Verdana"/>
                <a:cs typeface="Verdana"/>
              </a:rPr>
              <a:t>SAUD </a:t>
            </a:r>
            <a:r>
              <a:rPr sz="2300" spc="-795" dirty="0">
                <a:latin typeface="Verdana"/>
                <a:cs typeface="Verdana"/>
              </a:rPr>
              <a:t> </a:t>
            </a:r>
            <a:r>
              <a:rPr sz="2300" spc="-114" dirty="0">
                <a:latin typeface="Verdana"/>
                <a:cs typeface="Verdana"/>
              </a:rPr>
              <a:t>UNIVERSITY,</a:t>
            </a:r>
            <a:r>
              <a:rPr sz="2300" spc="25" dirty="0">
                <a:latin typeface="Verdana"/>
                <a:cs typeface="Verdana"/>
              </a:rPr>
              <a:t> </a:t>
            </a:r>
            <a:r>
              <a:rPr sz="2300" spc="-100" dirty="0">
                <a:latin typeface="Verdana"/>
                <a:cs typeface="Verdana"/>
              </a:rPr>
              <a:t>RIYADH,</a:t>
            </a:r>
            <a:r>
              <a:rPr sz="2300" spc="25" dirty="0">
                <a:latin typeface="Verdana"/>
                <a:cs typeface="Verdana"/>
              </a:rPr>
              <a:t> </a:t>
            </a:r>
            <a:r>
              <a:rPr sz="2300" spc="-95" dirty="0">
                <a:latin typeface="Verdana"/>
                <a:cs typeface="Verdana"/>
              </a:rPr>
              <a:t>SAUDI</a:t>
            </a:r>
            <a:r>
              <a:rPr sz="2300" spc="25" dirty="0">
                <a:latin typeface="Verdana"/>
                <a:cs typeface="Verdana"/>
              </a:rPr>
              <a:t> </a:t>
            </a:r>
            <a:r>
              <a:rPr sz="2300" spc="-60" dirty="0">
                <a:latin typeface="Verdana"/>
                <a:cs typeface="Verdana"/>
              </a:rPr>
              <a:t>ARABIA.</a:t>
            </a:r>
            <a:r>
              <a:rPr sz="2300" spc="30" dirty="0">
                <a:latin typeface="Verdana"/>
                <a:cs typeface="Verdana"/>
              </a:rPr>
              <a:t> </a:t>
            </a:r>
            <a:r>
              <a:rPr sz="2300" spc="15" dirty="0">
                <a:latin typeface="Verdana"/>
                <a:cs typeface="Verdana"/>
              </a:rPr>
              <a:t>AN</a:t>
            </a:r>
            <a:r>
              <a:rPr sz="2300" spc="25" dirty="0">
                <a:latin typeface="Verdana"/>
                <a:cs typeface="Verdana"/>
              </a:rPr>
              <a:t> </a:t>
            </a:r>
            <a:r>
              <a:rPr sz="2300" spc="-50" dirty="0">
                <a:latin typeface="Verdana"/>
                <a:cs typeface="Verdana"/>
              </a:rPr>
              <a:t>OBSERVATIONAL</a:t>
            </a:r>
            <a:r>
              <a:rPr sz="2300" spc="25" dirty="0">
                <a:latin typeface="Verdana"/>
                <a:cs typeface="Verdana"/>
              </a:rPr>
              <a:t> </a:t>
            </a:r>
            <a:r>
              <a:rPr sz="2300" spc="-90" dirty="0">
                <a:latin typeface="Verdana"/>
                <a:cs typeface="Verdana"/>
              </a:rPr>
              <a:t>STUDY.</a:t>
            </a:r>
            <a:r>
              <a:rPr sz="2300" spc="30" dirty="0">
                <a:latin typeface="Verdana"/>
                <a:cs typeface="Verdana"/>
              </a:rPr>
              <a:t> </a:t>
            </a:r>
            <a:r>
              <a:rPr sz="2300" spc="-114" dirty="0">
                <a:latin typeface="Verdana"/>
                <a:cs typeface="Verdana"/>
              </a:rPr>
              <a:t>INQUIRY:</a:t>
            </a:r>
            <a:r>
              <a:rPr sz="2300" spc="25" dirty="0">
                <a:latin typeface="Verdana"/>
                <a:cs typeface="Verdana"/>
              </a:rPr>
              <a:t> </a:t>
            </a:r>
            <a:r>
              <a:rPr sz="2300" spc="-114" dirty="0">
                <a:latin typeface="Verdana"/>
                <a:cs typeface="Verdana"/>
              </a:rPr>
              <a:t>THE</a:t>
            </a:r>
            <a:r>
              <a:rPr sz="2300" spc="25" dirty="0">
                <a:latin typeface="Verdana"/>
                <a:cs typeface="Verdana"/>
              </a:rPr>
              <a:t> </a:t>
            </a:r>
            <a:r>
              <a:rPr sz="2300" spc="15" dirty="0">
                <a:latin typeface="Verdana"/>
                <a:cs typeface="Verdana"/>
              </a:rPr>
              <a:t>JOURNAL</a:t>
            </a:r>
            <a:r>
              <a:rPr sz="2300" spc="30" dirty="0">
                <a:latin typeface="Verdana"/>
                <a:cs typeface="Verdana"/>
              </a:rPr>
              <a:t> </a:t>
            </a:r>
            <a:r>
              <a:rPr sz="2300" spc="-40" dirty="0">
                <a:latin typeface="Verdana"/>
                <a:cs typeface="Verdana"/>
              </a:rPr>
              <a:t>OF</a:t>
            </a:r>
            <a:r>
              <a:rPr sz="2300" spc="25" dirty="0">
                <a:latin typeface="Verdana"/>
                <a:cs typeface="Verdana"/>
              </a:rPr>
              <a:t> </a:t>
            </a:r>
            <a:r>
              <a:rPr sz="2300" spc="-80" dirty="0">
                <a:latin typeface="Verdana"/>
                <a:cs typeface="Verdana"/>
              </a:rPr>
              <a:t>HEALTH</a:t>
            </a:r>
            <a:r>
              <a:rPr sz="2300" spc="25" dirty="0">
                <a:latin typeface="Verdana"/>
                <a:cs typeface="Verdana"/>
              </a:rPr>
              <a:t> </a:t>
            </a:r>
            <a:r>
              <a:rPr sz="2300" dirty="0">
                <a:latin typeface="Verdana"/>
                <a:cs typeface="Verdana"/>
              </a:rPr>
              <a:t>CARE </a:t>
            </a:r>
            <a:r>
              <a:rPr sz="2300" spc="5" dirty="0">
                <a:latin typeface="Verdana"/>
                <a:cs typeface="Verdana"/>
              </a:rPr>
              <a:t> </a:t>
            </a:r>
            <a:r>
              <a:rPr sz="2300" spc="-70" dirty="0">
                <a:latin typeface="Verdana"/>
                <a:cs typeface="Verdana"/>
              </a:rPr>
              <a:t>ORGANIZATION,</a:t>
            </a:r>
            <a:r>
              <a:rPr sz="2300" spc="20" dirty="0">
                <a:latin typeface="Verdana"/>
                <a:cs typeface="Verdana"/>
              </a:rPr>
              <a:t> </a:t>
            </a:r>
            <a:r>
              <a:rPr sz="2300" spc="-90" dirty="0">
                <a:latin typeface="Verdana"/>
                <a:cs typeface="Verdana"/>
              </a:rPr>
              <a:t>PROVISION,</a:t>
            </a:r>
            <a:r>
              <a:rPr sz="2300" spc="20" dirty="0">
                <a:latin typeface="Verdana"/>
                <a:cs typeface="Verdana"/>
              </a:rPr>
              <a:t> </a:t>
            </a:r>
            <a:r>
              <a:rPr sz="2300" spc="-15" dirty="0">
                <a:latin typeface="Verdana"/>
                <a:cs typeface="Verdana"/>
              </a:rPr>
              <a:t>AND</a:t>
            </a:r>
            <a:r>
              <a:rPr sz="2300" spc="20" dirty="0">
                <a:latin typeface="Verdana"/>
                <a:cs typeface="Verdana"/>
              </a:rPr>
              <a:t> </a:t>
            </a:r>
            <a:r>
              <a:rPr sz="2300" spc="-60" dirty="0">
                <a:latin typeface="Verdana"/>
                <a:cs typeface="Verdana"/>
              </a:rPr>
              <a:t>FINANCING,</a:t>
            </a:r>
            <a:r>
              <a:rPr sz="2300" spc="20" dirty="0">
                <a:latin typeface="Verdana"/>
                <a:cs typeface="Verdana"/>
              </a:rPr>
              <a:t> </a:t>
            </a:r>
            <a:r>
              <a:rPr sz="2300" spc="-80" dirty="0">
                <a:latin typeface="Verdana"/>
                <a:cs typeface="Verdana"/>
              </a:rPr>
              <a:t>59,</a:t>
            </a:r>
            <a:r>
              <a:rPr sz="2300" spc="20" dirty="0">
                <a:latin typeface="Verdana"/>
                <a:cs typeface="Verdana"/>
              </a:rPr>
              <a:t> </a:t>
            </a:r>
            <a:r>
              <a:rPr sz="2300" spc="-80" dirty="0">
                <a:latin typeface="Verdana"/>
                <a:cs typeface="Verdana"/>
              </a:rPr>
              <a:t>P.00469580221100157.</a:t>
            </a:r>
            <a:endParaRPr sz="2300">
              <a:latin typeface="Verdana"/>
              <a:cs typeface="Verdana"/>
            </a:endParaRPr>
          </a:p>
          <a:p>
            <a:pPr marL="12700">
              <a:lnSpc>
                <a:spcPts val="2620"/>
              </a:lnSpc>
            </a:pPr>
            <a:r>
              <a:rPr sz="2300" u="heavy" spc="-50" dirty="0">
                <a:uFill>
                  <a:solidFill>
                    <a:srgbClr val="000000"/>
                  </a:solidFill>
                </a:uFill>
                <a:latin typeface="Verdana"/>
                <a:cs typeface="Verdana"/>
                <a:hlinkClick r:id="rId3"/>
              </a:rPr>
              <a:t>HTTPS://JOURNALS.SAGEPUB.COM/DOI/PDF/10.1177/00469580221100157</a:t>
            </a:r>
            <a:endParaRPr sz="2300">
              <a:latin typeface="Verdana"/>
              <a:cs typeface="Verdana"/>
            </a:endParaRPr>
          </a:p>
          <a:p>
            <a:pPr marL="12700" marR="228600">
              <a:lnSpc>
                <a:spcPts val="2700"/>
              </a:lnSpc>
              <a:spcBef>
                <a:spcPts val="2780"/>
              </a:spcBef>
            </a:pPr>
            <a:r>
              <a:rPr sz="2300" spc="-90" dirty="0">
                <a:latin typeface="Verdana"/>
                <a:cs typeface="Verdana"/>
              </a:rPr>
              <a:t>BERTRAND,</a:t>
            </a:r>
            <a:r>
              <a:rPr sz="2300" spc="25" dirty="0">
                <a:latin typeface="Verdana"/>
                <a:cs typeface="Verdana"/>
              </a:rPr>
              <a:t> </a:t>
            </a:r>
            <a:r>
              <a:rPr sz="2300" spc="-265" dirty="0">
                <a:latin typeface="Verdana"/>
                <a:cs typeface="Verdana"/>
              </a:rPr>
              <a:t>L.,</a:t>
            </a:r>
            <a:r>
              <a:rPr sz="2300" spc="30" dirty="0">
                <a:latin typeface="Verdana"/>
                <a:cs typeface="Verdana"/>
              </a:rPr>
              <a:t> </a:t>
            </a:r>
            <a:r>
              <a:rPr sz="2300" spc="-70" dirty="0">
                <a:latin typeface="Verdana"/>
                <a:cs typeface="Verdana"/>
              </a:rPr>
              <a:t>SHAW,</a:t>
            </a:r>
            <a:r>
              <a:rPr sz="2300" spc="30" dirty="0">
                <a:latin typeface="Verdana"/>
                <a:cs typeface="Verdana"/>
              </a:rPr>
              <a:t> </a:t>
            </a:r>
            <a:r>
              <a:rPr sz="2300" spc="-160" dirty="0">
                <a:latin typeface="Verdana"/>
                <a:cs typeface="Verdana"/>
              </a:rPr>
              <a:t>K.A.,</a:t>
            </a:r>
            <a:r>
              <a:rPr sz="2300" spc="25" dirty="0">
                <a:latin typeface="Verdana"/>
                <a:cs typeface="Verdana"/>
              </a:rPr>
              <a:t> </a:t>
            </a:r>
            <a:r>
              <a:rPr sz="2300" spc="-130" dirty="0">
                <a:latin typeface="Verdana"/>
                <a:cs typeface="Verdana"/>
              </a:rPr>
              <a:t>KO,</a:t>
            </a:r>
            <a:r>
              <a:rPr sz="2300" spc="30" dirty="0">
                <a:latin typeface="Verdana"/>
                <a:cs typeface="Verdana"/>
              </a:rPr>
              <a:t> </a:t>
            </a:r>
            <a:r>
              <a:rPr sz="2300" spc="-95" dirty="0">
                <a:latin typeface="Verdana"/>
                <a:cs typeface="Verdana"/>
              </a:rPr>
              <a:t>J.,</a:t>
            </a:r>
            <a:r>
              <a:rPr sz="2300" spc="30" dirty="0">
                <a:latin typeface="Verdana"/>
                <a:cs typeface="Verdana"/>
              </a:rPr>
              <a:t> </a:t>
            </a:r>
            <a:r>
              <a:rPr sz="2300" spc="-150" dirty="0">
                <a:latin typeface="Verdana"/>
                <a:cs typeface="Verdana"/>
              </a:rPr>
              <a:t>DEPREZ,</a:t>
            </a:r>
            <a:r>
              <a:rPr sz="2300" spc="25" dirty="0">
                <a:latin typeface="Verdana"/>
                <a:cs typeface="Verdana"/>
              </a:rPr>
              <a:t> </a:t>
            </a:r>
            <a:r>
              <a:rPr sz="2300" spc="-225" dirty="0">
                <a:latin typeface="Verdana"/>
                <a:cs typeface="Verdana"/>
              </a:rPr>
              <a:t>D.,</a:t>
            </a:r>
            <a:r>
              <a:rPr sz="2300" spc="30" dirty="0">
                <a:latin typeface="Verdana"/>
                <a:cs typeface="Verdana"/>
              </a:rPr>
              <a:t> </a:t>
            </a:r>
            <a:r>
              <a:rPr sz="2300" spc="-100" dirty="0">
                <a:latin typeface="Verdana"/>
                <a:cs typeface="Verdana"/>
              </a:rPr>
              <a:t>CHILIBECK,</a:t>
            </a:r>
            <a:r>
              <a:rPr sz="2300" spc="30" dirty="0">
                <a:latin typeface="Verdana"/>
                <a:cs typeface="Verdana"/>
              </a:rPr>
              <a:t> </a:t>
            </a:r>
            <a:r>
              <a:rPr sz="2300" spc="-140" dirty="0">
                <a:latin typeface="Verdana"/>
                <a:cs typeface="Verdana"/>
              </a:rPr>
              <a:t>P.D.</a:t>
            </a:r>
            <a:r>
              <a:rPr sz="2300" spc="25" dirty="0">
                <a:latin typeface="Verdana"/>
                <a:cs typeface="Verdana"/>
              </a:rPr>
              <a:t> </a:t>
            </a:r>
            <a:r>
              <a:rPr sz="2300" spc="-15" dirty="0">
                <a:latin typeface="Verdana"/>
                <a:cs typeface="Verdana"/>
              </a:rPr>
              <a:t>AND</a:t>
            </a:r>
            <a:r>
              <a:rPr sz="2300" spc="30" dirty="0">
                <a:latin typeface="Verdana"/>
                <a:cs typeface="Verdana"/>
              </a:rPr>
              <a:t> </a:t>
            </a:r>
            <a:r>
              <a:rPr sz="2300" spc="-185" dirty="0">
                <a:latin typeface="Verdana"/>
                <a:cs typeface="Verdana"/>
              </a:rPr>
              <a:t>ZELLO,</a:t>
            </a:r>
            <a:r>
              <a:rPr sz="2300" spc="30" dirty="0">
                <a:latin typeface="Verdana"/>
                <a:cs typeface="Verdana"/>
              </a:rPr>
              <a:t> </a:t>
            </a:r>
            <a:r>
              <a:rPr sz="2300" spc="-135" dirty="0">
                <a:latin typeface="Verdana"/>
                <a:cs typeface="Verdana"/>
              </a:rPr>
              <a:t>G.A.,</a:t>
            </a:r>
            <a:r>
              <a:rPr sz="2300" spc="25" dirty="0">
                <a:latin typeface="Verdana"/>
                <a:cs typeface="Verdana"/>
              </a:rPr>
              <a:t> </a:t>
            </a:r>
            <a:r>
              <a:rPr sz="2300" spc="-190" dirty="0">
                <a:latin typeface="Verdana"/>
                <a:cs typeface="Verdana"/>
              </a:rPr>
              <a:t>2021.</a:t>
            </a:r>
            <a:r>
              <a:rPr sz="2300" spc="30" dirty="0">
                <a:latin typeface="Verdana"/>
                <a:cs typeface="Verdana"/>
              </a:rPr>
              <a:t> </a:t>
            </a:r>
            <a:r>
              <a:rPr sz="2300" spc="-114" dirty="0">
                <a:latin typeface="Verdana"/>
                <a:cs typeface="Verdana"/>
              </a:rPr>
              <a:t>THE</a:t>
            </a:r>
            <a:r>
              <a:rPr sz="2300" spc="30" dirty="0">
                <a:latin typeface="Verdana"/>
                <a:cs typeface="Verdana"/>
              </a:rPr>
              <a:t> </a:t>
            </a:r>
            <a:r>
              <a:rPr sz="2300" spc="20" dirty="0">
                <a:latin typeface="Verdana"/>
                <a:cs typeface="Verdana"/>
              </a:rPr>
              <a:t>IMPACT</a:t>
            </a:r>
            <a:r>
              <a:rPr sz="2300" spc="30" dirty="0">
                <a:latin typeface="Verdana"/>
                <a:cs typeface="Verdana"/>
              </a:rPr>
              <a:t> </a:t>
            </a:r>
            <a:r>
              <a:rPr sz="2300" spc="-40" dirty="0">
                <a:latin typeface="Verdana"/>
                <a:cs typeface="Verdana"/>
              </a:rPr>
              <a:t>OF</a:t>
            </a:r>
            <a:r>
              <a:rPr sz="2300" spc="25" dirty="0">
                <a:latin typeface="Verdana"/>
                <a:cs typeface="Verdana"/>
              </a:rPr>
              <a:t> </a:t>
            </a:r>
            <a:r>
              <a:rPr sz="2300" spc="-114" dirty="0">
                <a:latin typeface="Verdana"/>
                <a:cs typeface="Verdana"/>
              </a:rPr>
              <a:t>THE</a:t>
            </a:r>
            <a:r>
              <a:rPr sz="2300" spc="30" dirty="0">
                <a:latin typeface="Verdana"/>
                <a:cs typeface="Verdana"/>
              </a:rPr>
              <a:t> </a:t>
            </a:r>
            <a:r>
              <a:rPr sz="2300" spc="-10" dirty="0">
                <a:latin typeface="Verdana"/>
                <a:cs typeface="Verdana"/>
              </a:rPr>
              <a:t>CORONAVIRUS </a:t>
            </a:r>
            <a:r>
              <a:rPr sz="2300" spc="-5" dirty="0">
                <a:latin typeface="Verdana"/>
                <a:cs typeface="Verdana"/>
              </a:rPr>
              <a:t> </a:t>
            </a:r>
            <a:r>
              <a:rPr sz="2300" spc="-135" dirty="0">
                <a:latin typeface="Verdana"/>
                <a:cs typeface="Verdana"/>
              </a:rPr>
              <a:t>DISEASE</a:t>
            </a:r>
            <a:r>
              <a:rPr sz="2300" spc="30" dirty="0">
                <a:latin typeface="Verdana"/>
                <a:cs typeface="Verdana"/>
              </a:rPr>
              <a:t> </a:t>
            </a:r>
            <a:r>
              <a:rPr sz="2300" spc="-145" dirty="0">
                <a:latin typeface="Verdana"/>
                <a:cs typeface="Verdana"/>
              </a:rPr>
              <a:t>2019</a:t>
            </a:r>
            <a:r>
              <a:rPr sz="2300" spc="30" dirty="0">
                <a:latin typeface="Verdana"/>
                <a:cs typeface="Verdana"/>
              </a:rPr>
              <a:t> (COVID-19) </a:t>
            </a:r>
            <a:r>
              <a:rPr sz="2300" spc="-10" dirty="0">
                <a:latin typeface="Verdana"/>
                <a:cs typeface="Verdana"/>
              </a:rPr>
              <a:t>PANDEMIC</a:t>
            </a:r>
            <a:r>
              <a:rPr sz="2300" spc="35" dirty="0">
                <a:latin typeface="Verdana"/>
                <a:cs typeface="Verdana"/>
              </a:rPr>
              <a:t> </a:t>
            </a:r>
            <a:r>
              <a:rPr sz="2300" dirty="0">
                <a:latin typeface="Verdana"/>
                <a:cs typeface="Verdana"/>
              </a:rPr>
              <a:t>ON</a:t>
            </a:r>
            <a:r>
              <a:rPr sz="2300" spc="30" dirty="0">
                <a:latin typeface="Verdana"/>
                <a:cs typeface="Verdana"/>
              </a:rPr>
              <a:t> </a:t>
            </a:r>
            <a:r>
              <a:rPr sz="2300" spc="-95" dirty="0">
                <a:latin typeface="Verdana"/>
                <a:cs typeface="Verdana"/>
              </a:rPr>
              <a:t>UNIVERSITY</a:t>
            </a:r>
            <a:r>
              <a:rPr sz="2300" spc="30" dirty="0">
                <a:latin typeface="Verdana"/>
                <a:cs typeface="Verdana"/>
              </a:rPr>
              <a:t> </a:t>
            </a:r>
            <a:r>
              <a:rPr sz="2300" spc="-95" dirty="0">
                <a:latin typeface="Verdana"/>
                <a:cs typeface="Verdana"/>
              </a:rPr>
              <a:t>STUDENTS’</a:t>
            </a:r>
            <a:r>
              <a:rPr sz="2300" spc="35" dirty="0">
                <a:latin typeface="Verdana"/>
                <a:cs typeface="Verdana"/>
              </a:rPr>
              <a:t> </a:t>
            </a:r>
            <a:r>
              <a:rPr sz="2300" spc="-85" dirty="0">
                <a:latin typeface="Verdana"/>
                <a:cs typeface="Verdana"/>
              </a:rPr>
              <a:t>DIETARY</a:t>
            </a:r>
            <a:r>
              <a:rPr sz="2300" spc="30" dirty="0">
                <a:latin typeface="Verdana"/>
                <a:cs typeface="Verdana"/>
              </a:rPr>
              <a:t> </a:t>
            </a:r>
            <a:r>
              <a:rPr sz="2300" spc="-125" dirty="0">
                <a:latin typeface="Verdana"/>
                <a:cs typeface="Verdana"/>
              </a:rPr>
              <a:t>INTAKE,</a:t>
            </a:r>
            <a:r>
              <a:rPr sz="2300" spc="30" dirty="0">
                <a:latin typeface="Verdana"/>
                <a:cs typeface="Verdana"/>
              </a:rPr>
              <a:t> </a:t>
            </a:r>
            <a:r>
              <a:rPr sz="2300" spc="-35" dirty="0">
                <a:latin typeface="Verdana"/>
                <a:cs typeface="Verdana"/>
              </a:rPr>
              <a:t>PHYSICAL</a:t>
            </a:r>
            <a:r>
              <a:rPr sz="2300" spc="30" dirty="0">
                <a:latin typeface="Verdana"/>
                <a:cs typeface="Verdana"/>
              </a:rPr>
              <a:t> </a:t>
            </a:r>
            <a:r>
              <a:rPr sz="2300" spc="-65" dirty="0">
                <a:latin typeface="Verdana"/>
                <a:cs typeface="Verdana"/>
              </a:rPr>
              <a:t>ACTIVITY,</a:t>
            </a:r>
            <a:r>
              <a:rPr sz="2300" spc="35" dirty="0">
                <a:latin typeface="Verdana"/>
                <a:cs typeface="Verdana"/>
              </a:rPr>
              <a:t> </a:t>
            </a:r>
            <a:r>
              <a:rPr sz="2300" spc="-15" dirty="0">
                <a:latin typeface="Verdana"/>
                <a:cs typeface="Verdana"/>
              </a:rPr>
              <a:t>AND</a:t>
            </a:r>
            <a:r>
              <a:rPr sz="2300" spc="30" dirty="0">
                <a:latin typeface="Verdana"/>
                <a:cs typeface="Verdana"/>
              </a:rPr>
              <a:t> </a:t>
            </a:r>
            <a:r>
              <a:rPr sz="2300" spc="-65" dirty="0">
                <a:latin typeface="Verdana"/>
                <a:cs typeface="Verdana"/>
              </a:rPr>
              <a:t>SEDENTARY </a:t>
            </a:r>
            <a:r>
              <a:rPr sz="2300" spc="-795" dirty="0">
                <a:latin typeface="Verdana"/>
                <a:cs typeface="Verdana"/>
              </a:rPr>
              <a:t> </a:t>
            </a:r>
            <a:r>
              <a:rPr sz="2300" spc="-75" dirty="0">
                <a:latin typeface="Verdana"/>
                <a:cs typeface="Verdana"/>
              </a:rPr>
              <a:t>BEHAVIOUR.</a:t>
            </a:r>
            <a:r>
              <a:rPr sz="2300" spc="20" dirty="0">
                <a:latin typeface="Verdana"/>
                <a:cs typeface="Verdana"/>
              </a:rPr>
              <a:t> </a:t>
            </a:r>
            <a:r>
              <a:rPr sz="2300" spc="-90" dirty="0">
                <a:latin typeface="Verdana"/>
                <a:cs typeface="Verdana"/>
              </a:rPr>
              <a:t>APPLIED</a:t>
            </a:r>
            <a:r>
              <a:rPr sz="2300" spc="20" dirty="0">
                <a:latin typeface="Verdana"/>
                <a:cs typeface="Verdana"/>
              </a:rPr>
              <a:t> </a:t>
            </a:r>
            <a:r>
              <a:rPr sz="2300" spc="-65" dirty="0">
                <a:latin typeface="Verdana"/>
                <a:cs typeface="Verdana"/>
              </a:rPr>
              <a:t>PHYSIOLOGY,</a:t>
            </a:r>
            <a:r>
              <a:rPr sz="2300" spc="25" dirty="0">
                <a:latin typeface="Verdana"/>
                <a:cs typeface="Verdana"/>
              </a:rPr>
              <a:t> </a:t>
            </a:r>
            <a:r>
              <a:rPr sz="2300" spc="-110" dirty="0">
                <a:latin typeface="Verdana"/>
                <a:cs typeface="Verdana"/>
              </a:rPr>
              <a:t>NUTRITION,</a:t>
            </a:r>
            <a:r>
              <a:rPr sz="2300" spc="20" dirty="0">
                <a:latin typeface="Verdana"/>
                <a:cs typeface="Verdana"/>
              </a:rPr>
              <a:t> </a:t>
            </a:r>
            <a:r>
              <a:rPr sz="2300" spc="-15" dirty="0">
                <a:latin typeface="Verdana"/>
                <a:cs typeface="Verdana"/>
              </a:rPr>
              <a:t>AND</a:t>
            </a:r>
            <a:r>
              <a:rPr sz="2300" spc="20" dirty="0">
                <a:latin typeface="Verdana"/>
                <a:cs typeface="Verdana"/>
              </a:rPr>
              <a:t> </a:t>
            </a:r>
            <a:r>
              <a:rPr sz="2300" spc="-70" dirty="0">
                <a:latin typeface="Verdana"/>
                <a:cs typeface="Verdana"/>
              </a:rPr>
              <a:t>METABOLISM,</a:t>
            </a:r>
            <a:r>
              <a:rPr sz="2300" spc="25" dirty="0">
                <a:latin typeface="Verdana"/>
                <a:cs typeface="Verdana"/>
              </a:rPr>
              <a:t> </a:t>
            </a:r>
            <a:r>
              <a:rPr sz="2300" spc="50" dirty="0">
                <a:latin typeface="Verdana"/>
                <a:cs typeface="Verdana"/>
              </a:rPr>
              <a:t>46(3),</a:t>
            </a:r>
            <a:r>
              <a:rPr sz="2300" spc="20" dirty="0">
                <a:latin typeface="Verdana"/>
                <a:cs typeface="Verdana"/>
              </a:rPr>
              <a:t> </a:t>
            </a:r>
            <a:r>
              <a:rPr sz="2300" spc="-20" dirty="0">
                <a:latin typeface="Verdana"/>
                <a:cs typeface="Verdana"/>
              </a:rPr>
              <a:t>PP.265-272.</a:t>
            </a:r>
            <a:endParaRPr sz="2300">
              <a:latin typeface="Verdana"/>
              <a:cs typeface="Verdana"/>
            </a:endParaRPr>
          </a:p>
          <a:p>
            <a:pPr marL="12700">
              <a:lnSpc>
                <a:spcPts val="2620"/>
              </a:lnSpc>
            </a:pPr>
            <a:r>
              <a:rPr sz="2300" u="heavy" spc="-5" dirty="0">
                <a:uFill>
                  <a:solidFill>
                    <a:srgbClr val="000000"/>
                  </a:solidFill>
                </a:uFill>
                <a:latin typeface="Verdana"/>
                <a:cs typeface="Verdana"/>
                <a:hlinkClick r:id="rId4"/>
              </a:rPr>
              <a:t>HTTPS://CDNSCIENCEPUB.COM/DOI/PDF/10.1139/APNM-2020-0990</a:t>
            </a:r>
            <a:endParaRPr sz="2300">
              <a:latin typeface="Verdana"/>
              <a:cs typeface="Verdana"/>
            </a:endParaRPr>
          </a:p>
          <a:p>
            <a:pPr marL="12700" marR="110489">
              <a:lnSpc>
                <a:spcPts val="2700"/>
              </a:lnSpc>
              <a:spcBef>
                <a:spcPts val="2780"/>
              </a:spcBef>
            </a:pPr>
            <a:r>
              <a:rPr sz="2300" spc="5" dirty="0">
                <a:latin typeface="Verdana"/>
                <a:cs typeface="Verdana"/>
              </a:rPr>
              <a:t>ROMERO-BLANCO,</a:t>
            </a:r>
            <a:r>
              <a:rPr sz="2300" spc="40" dirty="0">
                <a:latin typeface="Verdana"/>
                <a:cs typeface="Verdana"/>
              </a:rPr>
              <a:t> </a:t>
            </a:r>
            <a:r>
              <a:rPr sz="2300" spc="-120" dirty="0">
                <a:latin typeface="Verdana"/>
                <a:cs typeface="Verdana"/>
              </a:rPr>
              <a:t>C.,</a:t>
            </a:r>
            <a:r>
              <a:rPr sz="2300" spc="40" dirty="0">
                <a:latin typeface="Verdana"/>
                <a:cs typeface="Verdana"/>
              </a:rPr>
              <a:t> </a:t>
            </a:r>
            <a:r>
              <a:rPr sz="2300" spc="-35" dirty="0">
                <a:latin typeface="Verdana"/>
                <a:cs typeface="Verdana"/>
              </a:rPr>
              <a:t>RODRÍGUEZ-ALMAGRO,</a:t>
            </a:r>
            <a:r>
              <a:rPr sz="2300" spc="40" dirty="0">
                <a:latin typeface="Verdana"/>
                <a:cs typeface="Verdana"/>
              </a:rPr>
              <a:t> </a:t>
            </a:r>
            <a:r>
              <a:rPr sz="2300" spc="-95" dirty="0">
                <a:latin typeface="Verdana"/>
                <a:cs typeface="Verdana"/>
              </a:rPr>
              <a:t>J.,</a:t>
            </a:r>
            <a:r>
              <a:rPr sz="2300" spc="40" dirty="0">
                <a:latin typeface="Verdana"/>
                <a:cs typeface="Verdana"/>
              </a:rPr>
              <a:t> </a:t>
            </a:r>
            <a:r>
              <a:rPr sz="2300" spc="-30" dirty="0">
                <a:latin typeface="Verdana"/>
                <a:cs typeface="Verdana"/>
              </a:rPr>
              <a:t>ONIEVA-ZAFRA,</a:t>
            </a:r>
            <a:r>
              <a:rPr sz="2300" spc="40" dirty="0">
                <a:latin typeface="Verdana"/>
                <a:cs typeface="Verdana"/>
              </a:rPr>
              <a:t> </a:t>
            </a:r>
            <a:r>
              <a:rPr sz="2300" spc="-150" dirty="0">
                <a:latin typeface="Verdana"/>
                <a:cs typeface="Verdana"/>
              </a:rPr>
              <a:t>M.D.,</a:t>
            </a:r>
            <a:r>
              <a:rPr sz="2300" spc="40" dirty="0">
                <a:latin typeface="Verdana"/>
                <a:cs typeface="Verdana"/>
              </a:rPr>
              <a:t> </a:t>
            </a:r>
            <a:r>
              <a:rPr sz="2300" spc="-40" dirty="0">
                <a:latin typeface="Verdana"/>
                <a:cs typeface="Verdana"/>
              </a:rPr>
              <a:t>PARRA-FERNÁNDEZ,</a:t>
            </a:r>
            <a:r>
              <a:rPr sz="2300" spc="40" dirty="0">
                <a:latin typeface="Verdana"/>
                <a:cs typeface="Verdana"/>
              </a:rPr>
              <a:t> </a:t>
            </a:r>
            <a:r>
              <a:rPr sz="2300" spc="-175" dirty="0">
                <a:latin typeface="Verdana"/>
                <a:cs typeface="Verdana"/>
              </a:rPr>
              <a:t>M.L.,</a:t>
            </a:r>
            <a:r>
              <a:rPr sz="2300" spc="40" dirty="0">
                <a:latin typeface="Verdana"/>
                <a:cs typeface="Verdana"/>
              </a:rPr>
              <a:t> </a:t>
            </a:r>
            <a:r>
              <a:rPr sz="2300" spc="5" dirty="0">
                <a:latin typeface="Verdana"/>
                <a:cs typeface="Verdana"/>
              </a:rPr>
              <a:t>PRADO-LAGUNA,</a:t>
            </a:r>
            <a:r>
              <a:rPr sz="2300" spc="40" dirty="0">
                <a:latin typeface="Verdana"/>
                <a:cs typeface="Verdana"/>
              </a:rPr>
              <a:t> </a:t>
            </a:r>
            <a:r>
              <a:rPr sz="2300" spc="-70" dirty="0">
                <a:latin typeface="Verdana"/>
                <a:cs typeface="Verdana"/>
              </a:rPr>
              <a:t>M.D.C. </a:t>
            </a:r>
            <a:r>
              <a:rPr sz="2300" spc="-795" dirty="0">
                <a:latin typeface="Verdana"/>
                <a:cs typeface="Verdana"/>
              </a:rPr>
              <a:t> </a:t>
            </a:r>
            <a:r>
              <a:rPr sz="2300" spc="-15" dirty="0">
                <a:latin typeface="Verdana"/>
                <a:cs typeface="Verdana"/>
              </a:rPr>
              <a:t>AND </a:t>
            </a:r>
            <a:r>
              <a:rPr sz="2300" spc="-65" dirty="0">
                <a:latin typeface="Verdana"/>
                <a:cs typeface="Verdana"/>
              </a:rPr>
              <a:t>HERNÁNDEZ-MARTÍNEZ, </a:t>
            </a:r>
            <a:r>
              <a:rPr sz="2300" spc="-170" dirty="0">
                <a:latin typeface="Verdana"/>
                <a:cs typeface="Verdana"/>
              </a:rPr>
              <a:t>A.,</a:t>
            </a:r>
            <a:r>
              <a:rPr sz="2300" spc="-165" dirty="0">
                <a:latin typeface="Verdana"/>
                <a:cs typeface="Verdana"/>
              </a:rPr>
              <a:t> </a:t>
            </a:r>
            <a:r>
              <a:rPr sz="2300" spc="-55" dirty="0">
                <a:latin typeface="Verdana"/>
                <a:cs typeface="Verdana"/>
              </a:rPr>
              <a:t>2020. </a:t>
            </a:r>
            <a:r>
              <a:rPr sz="2300" spc="-35" dirty="0">
                <a:latin typeface="Verdana"/>
                <a:cs typeface="Verdana"/>
              </a:rPr>
              <a:t>PHYSICAL ACTIVITY </a:t>
            </a:r>
            <a:r>
              <a:rPr sz="2300" spc="-15" dirty="0">
                <a:latin typeface="Verdana"/>
                <a:cs typeface="Verdana"/>
              </a:rPr>
              <a:t>AND </a:t>
            </a:r>
            <a:r>
              <a:rPr sz="2300" spc="-65" dirty="0">
                <a:latin typeface="Verdana"/>
                <a:cs typeface="Verdana"/>
              </a:rPr>
              <a:t>SEDENTARY </a:t>
            </a:r>
            <a:r>
              <a:rPr sz="2300" spc="-145" dirty="0">
                <a:latin typeface="Verdana"/>
                <a:cs typeface="Verdana"/>
              </a:rPr>
              <a:t>LIFESTYLE </a:t>
            </a:r>
            <a:r>
              <a:rPr sz="2300" spc="-180" dirty="0">
                <a:latin typeface="Verdana"/>
                <a:cs typeface="Verdana"/>
              </a:rPr>
              <a:t>IN</a:t>
            </a:r>
            <a:r>
              <a:rPr sz="2300" spc="445" dirty="0">
                <a:latin typeface="Verdana"/>
                <a:cs typeface="Verdana"/>
              </a:rPr>
              <a:t> </a:t>
            </a:r>
            <a:r>
              <a:rPr sz="2300" spc="-95" dirty="0">
                <a:latin typeface="Verdana"/>
                <a:cs typeface="Verdana"/>
              </a:rPr>
              <a:t>UNIVERSITY </a:t>
            </a:r>
            <a:r>
              <a:rPr sz="2300" spc="-105" dirty="0">
                <a:latin typeface="Verdana"/>
                <a:cs typeface="Verdana"/>
              </a:rPr>
              <a:t>STUDENTS: </a:t>
            </a:r>
            <a:r>
              <a:rPr sz="2300" spc="-100" dirty="0">
                <a:latin typeface="Verdana"/>
                <a:cs typeface="Verdana"/>
              </a:rPr>
              <a:t> </a:t>
            </a:r>
            <a:r>
              <a:rPr sz="2300" dirty="0">
                <a:latin typeface="Verdana"/>
                <a:cs typeface="Verdana"/>
              </a:rPr>
              <a:t>CHANGES</a:t>
            </a:r>
            <a:r>
              <a:rPr sz="2300" spc="25" dirty="0">
                <a:latin typeface="Verdana"/>
                <a:cs typeface="Verdana"/>
              </a:rPr>
              <a:t> </a:t>
            </a:r>
            <a:r>
              <a:rPr sz="2300" spc="-80" dirty="0">
                <a:latin typeface="Verdana"/>
                <a:cs typeface="Verdana"/>
              </a:rPr>
              <a:t>DURING</a:t>
            </a:r>
            <a:r>
              <a:rPr sz="2300" spc="30" dirty="0">
                <a:latin typeface="Verdana"/>
                <a:cs typeface="Verdana"/>
              </a:rPr>
              <a:t> </a:t>
            </a:r>
            <a:r>
              <a:rPr sz="2300" spc="-35" dirty="0">
                <a:latin typeface="Verdana"/>
                <a:cs typeface="Verdana"/>
              </a:rPr>
              <a:t>CONFINEMENT</a:t>
            </a:r>
            <a:r>
              <a:rPr sz="2300" spc="25" dirty="0">
                <a:latin typeface="Verdana"/>
                <a:cs typeface="Verdana"/>
              </a:rPr>
              <a:t> </a:t>
            </a:r>
            <a:r>
              <a:rPr sz="2300" spc="-120" dirty="0">
                <a:latin typeface="Verdana"/>
                <a:cs typeface="Verdana"/>
              </a:rPr>
              <a:t>DUE</a:t>
            </a:r>
            <a:r>
              <a:rPr sz="2300" spc="30" dirty="0">
                <a:latin typeface="Verdana"/>
                <a:cs typeface="Verdana"/>
              </a:rPr>
              <a:t> </a:t>
            </a:r>
            <a:r>
              <a:rPr sz="2300" spc="-30" dirty="0">
                <a:latin typeface="Verdana"/>
                <a:cs typeface="Verdana"/>
              </a:rPr>
              <a:t>TO</a:t>
            </a:r>
            <a:r>
              <a:rPr sz="2300" spc="25" dirty="0">
                <a:latin typeface="Verdana"/>
                <a:cs typeface="Verdana"/>
              </a:rPr>
              <a:t> </a:t>
            </a:r>
            <a:r>
              <a:rPr sz="2300" spc="-114" dirty="0">
                <a:latin typeface="Verdana"/>
                <a:cs typeface="Verdana"/>
              </a:rPr>
              <a:t>THE</a:t>
            </a:r>
            <a:r>
              <a:rPr sz="2300" spc="30" dirty="0">
                <a:latin typeface="Verdana"/>
                <a:cs typeface="Verdana"/>
              </a:rPr>
              <a:t> </a:t>
            </a:r>
            <a:r>
              <a:rPr sz="2300" spc="-25" dirty="0">
                <a:latin typeface="Verdana"/>
                <a:cs typeface="Verdana"/>
              </a:rPr>
              <a:t>COVID-19</a:t>
            </a:r>
            <a:r>
              <a:rPr sz="2300" spc="30" dirty="0">
                <a:latin typeface="Verdana"/>
                <a:cs typeface="Verdana"/>
              </a:rPr>
              <a:t> </a:t>
            </a:r>
            <a:r>
              <a:rPr sz="2300" spc="-35" dirty="0">
                <a:latin typeface="Verdana"/>
                <a:cs typeface="Verdana"/>
              </a:rPr>
              <a:t>PANDEMIC.</a:t>
            </a:r>
            <a:r>
              <a:rPr sz="2300" spc="25" dirty="0">
                <a:latin typeface="Verdana"/>
                <a:cs typeface="Verdana"/>
              </a:rPr>
              <a:t> </a:t>
            </a:r>
            <a:r>
              <a:rPr sz="2300" spc="-70" dirty="0">
                <a:latin typeface="Verdana"/>
                <a:cs typeface="Verdana"/>
              </a:rPr>
              <a:t>INTERNATIONAL</a:t>
            </a:r>
            <a:r>
              <a:rPr sz="2300" spc="30" dirty="0">
                <a:latin typeface="Verdana"/>
                <a:cs typeface="Verdana"/>
              </a:rPr>
              <a:t> </a:t>
            </a:r>
            <a:r>
              <a:rPr sz="2300" spc="15" dirty="0">
                <a:latin typeface="Verdana"/>
                <a:cs typeface="Verdana"/>
              </a:rPr>
              <a:t>JOURNAL</a:t>
            </a:r>
            <a:r>
              <a:rPr sz="2300" spc="25" dirty="0">
                <a:latin typeface="Verdana"/>
                <a:cs typeface="Verdana"/>
              </a:rPr>
              <a:t> </a:t>
            </a:r>
            <a:r>
              <a:rPr sz="2300" spc="-40" dirty="0">
                <a:latin typeface="Verdana"/>
                <a:cs typeface="Verdana"/>
              </a:rPr>
              <a:t>OF</a:t>
            </a:r>
            <a:r>
              <a:rPr sz="2300" spc="30" dirty="0">
                <a:latin typeface="Verdana"/>
                <a:cs typeface="Verdana"/>
              </a:rPr>
              <a:t> </a:t>
            </a:r>
            <a:r>
              <a:rPr sz="2300" spc="-50" dirty="0">
                <a:latin typeface="Verdana"/>
                <a:cs typeface="Verdana"/>
              </a:rPr>
              <a:t>ENVIRONMENTAL </a:t>
            </a:r>
            <a:r>
              <a:rPr sz="2300" spc="-45" dirty="0">
                <a:latin typeface="Verdana"/>
                <a:cs typeface="Verdana"/>
              </a:rPr>
              <a:t> </a:t>
            </a:r>
            <a:r>
              <a:rPr sz="2300" u="heavy" spc="-50" dirty="0">
                <a:uFill>
                  <a:solidFill>
                    <a:srgbClr val="000000"/>
                  </a:solidFill>
                </a:uFill>
                <a:latin typeface="Verdana"/>
                <a:cs typeface="Verdana"/>
                <a:hlinkClick r:id="rId4"/>
              </a:rPr>
              <a:t>RESEARCH</a:t>
            </a:r>
            <a:r>
              <a:rPr sz="2300" u="heavy" spc="20" dirty="0">
                <a:uFill>
                  <a:solidFill>
                    <a:srgbClr val="000000"/>
                  </a:solidFill>
                </a:uFill>
                <a:latin typeface="Verdana"/>
                <a:cs typeface="Verdana"/>
                <a:hlinkClick r:id="rId4"/>
              </a:rPr>
              <a:t> </a:t>
            </a:r>
            <a:r>
              <a:rPr sz="2300" u="heavy" spc="-15" dirty="0">
                <a:uFill>
                  <a:solidFill>
                    <a:srgbClr val="000000"/>
                  </a:solidFill>
                </a:uFill>
                <a:latin typeface="Verdana"/>
                <a:cs typeface="Verdana"/>
                <a:hlinkClick r:id="rId4"/>
              </a:rPr>
              <a:t>AND</a:t>
            </a:r>
            <a:r>
              <a:rPr sz="2300" u="heavy" spc="20" dirty="0">
                <a:uFill>
                  <a:solidFill>
                    <a:srgbClr val="000000"/>
                  </a:solidFill>
                </a:uFill>
                <a:latin typeface="Verdana"/>
                <a:cs typeface="Verdana"/>
                <a:hlinkClick r:id="rId4"/>
              </a:rPr>
              <a:t> </a:t>
            </a:r>
            <a:r>
              <a:rPr sz="2300" u="heavy" spc="-60" dirty="0">
                <a:uFill>
                  <a:solidFill>
                    <a:srgbClr val="000000"/>
                  </a:solidFill>
                </a:uFill>
                <a:latin typeface="Verdana"/>
                <a:cs typeface="Verdana"/>
                <a:hlinkClick r:id="rId4"/>
              </a:rPr>
              <a:t>PUBLIC</a:t>
            </a:r>
            <a:r>
              <a:rPr sz="2300" u="heavy" spc="25" dirty="0">
                <a:uFill>
                  <a:solidFill>
                    <a:srgbClr val="000000"/>
                  </a:solidFill>
                </a:uFill>
                <a:latin typeface="Verdana"/>
                <a:cs typeface="Verdana"/>
                <a:hlinkClick r:id="rId4"/>
              </a:rPr>
              <a:t> </a:t>
            </a:r>
            <a:r>
              <a:rPr sz="2300" u="heavy" spc="-95" dirty="0">
                <a:uFill>
                  <a:solidFill>
                    <a:srgbClr val="000000"/>
                  </a:solidFill>
                </a:uFill>
                <a:latin typeface="Verdana"/>
                <a:cs typeface="Verdana"/>
                <a:hlinkClick r:id="rId4"/>
              </a:rPr>
              <a:t>HEALTH</a:t>
            </a:r>
            <a:r>
              <a:rPr sz="2300" spc="-95" dirty="0">
                <a:latin typeface="Verdana"/>
                <a:cs typeface="Verdana"/>
                <a:hlinkClick r:id="rId4"/>
              </a:rPr>
              <a:t>,</a:t>
            </a:r>
            <a:r>
              <a:rPr sz="2300" u="heavy" spc="-100" dirty="0">
                <a:uFill>
                  <a:solidFill>
                    <a:srgbClr val="000000"/>
                  </a:solidFill>
                </a:uFill>
                <a:latin typeface="Verdana"/>
                <a:cs typeface="Verdana"/>
                <a:hlinkClick r:id="rId4"/>
              </a:rPr>
              <a:t> </a:t>
            </a:r>
            <a:r>
              <a:rPr sz="2300" u="heavy" spc="-150" dirty="0">
                <a:uFill>
                  <a:solidFill>
                    <a:srgbClr val="000000"/>
                  </a:solidFill>
                </a:uFill>
                <a:latin typeface="Verdana"/>
                <a:cs typeface="Verdana"/>
                <a:hlinkClick r:id="rId4"/>
              </a:rPr>
              <a:t>17(18),</a:t>
            </a:r>
            <a:r>
              <a:rPr sz="2300" u="heavy" spc="25" dirty="0">
                <a:uFill>
                  <a:solidFill>
                    <a:srgbClr val="000000"/>
                  </a:solidFill>
                </a:uFill>
                <a:latin typeface="Verdana"/>
                <a:cs typeface="Verdana"/>
                <a:hlinkClick r:id="rId4"/>
              </a:rPr>
              <a:t> </a:t>
            </a:r>
            <a:r>
              <a:rPr sz="2300" u="heavy" spc="-50" dirty="0">
                <a:uFill>
                  <a:solidFill>
                    <a:srgbClr val="000000"/>
                  </a:solidFill>
                </a:uFill>
                <a:latin typeface="Verdana"/>
                <a:cs typeface="Verdana"/>
                <a:hlinkClick r:id="rId4"/>
              </a:rPr>
              <a:t>P.6567.</a:t>
            </a:r>
            <a:r>
              <a:rPr sz="2300" u="heavy" spc="20" dirty="0">
                <a:uFill>
                  <a:solidFill>
                    <a:srgbClr val="000000"/>
                  </a:solidFill>
                </a:uFill>
                <a:latin typeface="Verdana"/>
                <a:cs typeface="Verdana"/>
                <a:hlinkClick r:id="rId4"/>
              </a:rPr>
              <a:t> </a:t>
            </a:r>
            <a:r>
              <a:rPr sz="2300" u="heavy" spc="5" dirty="0">
                <a:uFill>
                  <a:solidFill>
                    <a:srgbClr val="000000"/>
                  </a:solidFill>
                </a:uFill>
                <a:latin typeface="Verdana"/>
                <a:cs typeface="Verdana"/>
                <a:hlinkClick r:id="rId4"/>
              </a:rPr>
              <a:t>HTTPS://WWW.MDPI.COM/822286</a:t>
            </a:r>
            <a:endParaRPr sz="2300">
              <a:latin typeface="Verdana"/>
              <a:cs typeface="Verdana"/>
            </a:endParaRPr>
          </a:p>
        </p:txBody>
      </p:sp>
      <p:sp>
        <p:nvSpPr>
          <p:cNvPr id="3" name="object 3"/>
          <p:cNvSpPr txBox="1">
            <a:spLocks noGrp="1"/>
          </p:cNvSpPr>
          <p:nvPr>
            <p:ph type="title"/>
          </p:nvPr>
        </p:nvSpPr>
        <p:spPr>
          <a:xfrm>
            <a:off x="194573" y="199501"/>
            <a:ext cx="2488565" cy="528320"/>
          </a:xfrm>
          <a:prstGeom prst="rect">
            <a:avLst/>
          </a:prstGeom>
        </p:spPr>
        <p:txBody>
          <a:bodyPr vert="horz" wrap="square" lIns="0" tIns="12700" rIns="0" bIns="0" rtlCol="0">
            <a:spAutoFit/>
          </a:bodyPr>
          <a:lstStyle/>
          <a:p>
            <a:pPr marL="12700">
              <a:lnSpc>
                <a:spcPct val="100000"/>
              </a:lnSpc>
              <a:spcBef>
                <a:spcPts val="100"/>
              </a:spcBef>
            </a:pPr>
            <a:r>
              <a:rPr spc="110" dirty="0"/>
              <a:t>References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06367" y="2123151"/>
            <a:ext cx="17594580" cy="1747520"/>
          </a:xfrm>
          <a:prstGeom prst="rect">
            <a:avLst/>
          </a:prstGeom>
        </p:spPr>
        <p:txBody>
          <a:bodyPr vert="horz" wrap="square" lIns="0" tIns="30480" rIns="0" bIns="0" rtlCol="0">
            <a:spAutoFit/>
          </a:bodyPr>
          <a:lstStyle/>
          <a:p>
            <a:pPr marL="12700" marR="443230">
              <a:lnSpc>
                <a:spcPts val="2700"/>
              </a:lnSpc>
              <a:spcBef>
                <a:spcPts val="240"/>
              </a:spcBef>
            </a:pPr>
            <a:r>
              <a:rPr sz="2300" spc="-25" dirty="0">
                <a:latin typeface="Verdana"/>
                <a:cs typeface="Verdana"/>
              </a:rPr>
              <a:t>WANG,</a:t>
            </a:r>
            <a:r>
              <a:rPr sz="2300" spc="30" dirty="0">
                <a:latin typeface="Verdana"/>
                <a:cs typeface="Verdana"/>
              </a:rPr>
              <a:t> </a:t>
            </a:r>
            <a:r>
              <a:rPr sz="2300" spc="-145" dirty="0">
                <a:latin typeface="Verdana"/>
                <a:cs typeface="Verdana"/>
              </a:rPr>
              <a:t>X.</a:t>
            </a:r>
            <a:r>
              <a:rPr sz="2300" spc="35" dirty="0">
                <a:latin typeface="Verdana"/>
                <a:cs typeface="Verdana"/>
              </a:rPr>
              <a:t> </a:t>
            </a:r>
            <a:r>
              <a:rPr sz="2300" spc="-15" dirty="0">
                <a:latin typeface="Verdana"/>
                <a:cs typeface="Verdana"/>
              </a:rPr>
              <a:t>AND</a:t>
            </a:r>
            <a:r>
              <a:rPr sz="2300" spc="35" dirty="0">
                <a:latin typeface="Verdana"/>
                <a:cs typeface="Verdana"/>
              </a:rPr>
              <a:t> </a:t>
            </a:r>
            <a:r>
              <a:rPr sz="2300" spc="-50" dirty="0">
                <a:latin typeface="Verdana"/>
                <a:cs typeface="Verdana"/>
              </a:rPr>
              <a:t>CHENG,</a:t>
            </a:r>
            <a:r>
              <a:rPr sz="2300" spc="35" dirty="0">
                <a:latin typeface="Verdana"/>
                <a:cs typeface="Verdana"/>
              </a:rPr>
              <a:t> </a:t>
            </a:r>
            <a:r>
              <a:rPr sz="2300" spc="-275" dirty="0">
                <a:latin typeface="Verdana"/>
                <a:cs typeface="Verdana"/>
              </a:rPr>
              <a:t>Z.,</a:t>
            </a:r>
            <a:r>
              <a:rPr sz="2300" spc="35" dirty="0">
                <a:latin typeface="Verdana"/>
                <a:cs typeface="Verdana"/>
              </a:rPr>
              <a:t> </a:t>
            </a:r>
            <a:r>
              <a:rPr sz="2300" spc="-55" dirty="0">
                <a:latin typeface="Verdana"/>
                <a:cs typeface="Verdana"/>
              </a:rPr>
              <a:t>2020.</a:t>
            </a:r>
            <a:r>
              <a:rPr sz="2300" spc="35" dirty="0">
                <a:latin typeface="Verdana"/>
                <a:cs typeface="Verdana"/>
              </a:rPr>
              <a:t> </a:t>
            </a:r>
            <a:r>
              <a:rPr sz="2300" spc="-10" dirty="0">
                <a:latin typeface="Verdana"/>
                <a:cs typeface="Verdana"/>
              </a:rPr>
              <a:t>CROSS-SECTIONAL</a:t>
            </a:r>
            <a:r>
              <a:rPr sz="2300" spc="30" dirty="0">
                <a:latin typeface="Verdana"/>
                <a:cs typeface="Verdana"/>
              </a:rPr>
              <a:t> </a:t>
            </a:r>
            <a:r>
              <a:rPr sz="2300" spc="-150" dirty="0">
                <a:latin typeface="Verdana"/>
                <a:cs typeface="Verdana"/>
              </a:rPr>
              <a:t>STUDIES:</a:t>
            </a:r>
            <a:r>
              <a:rPr sz="2300" spc="35" dirty="0">
                <a:latin typeface="Verdana"/>
                <a:cs typeface="Verdana"/>
              </a:rPr>
              <a:t> </a:t>
            </a:r>
            <a:r>
              <a:rPr sz="2300" spc="-95" dirty="0">
                <a:latin typeface="Verdana"/>
                <a:cs typeface="Verdana"/>
              </a:rPr>
              <a:t>STRENGTHS,</a:t>
            </a:r>
            <a:r>
              <a:rPr sz="2300" spc="35" dirty="0">
                <a:latin typeface="Verdana"/>
                <a:cs typeface="Verdana"/>
              </a:rPr>
              <a:t> </a:t>
            </a:r>
            <a:r>
              <a:rPr sz="2300" spc="-105" dirty="0">
                <a:latin typeface="Verdana"/>
                <a:cs typeface="Verdana"/>
              </a:rPr>
              <a:t>WEAKNESSES,</a:t>
            </a:r>
            <a:r>
              <a:rPr sz="2300" spc="35" dirty="0">
                <a:latin typeface="Verdana"/>
                <a:cs typeface="Verdana"/>
              </a:rPr>
              <a:t> </a:t>
            </a:r>
            <a:r>
              <a:rPr sz="2300" spc="-15" dirty="0">
                <a:latin typeface="Verdana"/>
                <a:cs typeface="Verdana"/>
              </a:rPr>
              <a:t>AND</a:t>
            </a:r>
            <a:r>
              <a:rPr sz="2300" spc="35" dirty="0">
                <a:latin typeface="Verdana"/>
                <a:cs typeface="Verdana"/>
              </a:rPr>
              <a:t> </a:t>
            </a:r>
            <a:r>
              <a:rPr sz="2300" spc="-30" dirty="0">
                <a:latin typeface="Verdana"/>
                <a:cs typeface="Verdana"/>
              </a:rPr>
              <a:t>RECOMMENDATIONS. </a:t>
            </a:r>
            <a:r>
              <a:rPr sz="2300" spc="-795" dirty="0">
                <a:latin typeface="Verdana"/>
                <a:cs typeface="Verdana"/>
              </a:rPr>
              <a:t> </a:t>
            </a:r>
            <a:r>
              <a:rPr sz="2300" spc="-85" dirty="0">
                <a:latin typeface="Verdana"/>
                <a:cs typeface="Verdana"/>
              </a:rPr>
              <a:t>CHEST,</a:t>
            </a:r>
            <a:r>
              <a:rPr sz="2300" spc="25" dirty="0">
                <a:latin typeface="Verdana"/>
                <a:cs typeface="Verdana"/>
              </a:rPr>
              <a:t> </a:t>
            </a:r>
            <a:r>
              <a:rPr sz="2300" spc="-125" dirty="0">
                <a:latin typeface="Verdana"/>
                <a:cs typeface="Verdana"/>
              </a:rPr>
              <a:t>158(1),</a:t>
            </a:r>
            <a:r>
              <a:rPr sz="2300" spc="25" dirty="0">
                <a:latin typeface="Verdana"/>
                <a:cs typeface="Verdana"/>
              </a:rPr>
              <a:t> </a:t>
            </a:r>
            <a:r>
              <a:rPr sz="2300" spc="-75" dirty="0">
                <a:latin typeface="Verdana"/>
                <a:cs typeface="Verdana"/>
              </a:rPr>
              <a:t>PP.S65-S71.</a:t>
            </a:r>
            <a:r>
              <a:rPr sz="2300" spc="25" dirty="0">
                <a:latin typeface="Verdana"/>
                <a:cs typeface="Verdana"/>
              </a:rPr>
              <a:t> </a:t>
            </a:r>
            <a:r>
              <a:rPr sz="2300" u="heavy" spc="-30" dirty="0">
                <a:uFill>
                  <a:solidFill>
                    <a:srgbClr val="000000"/>
                  </a:solidFill>
                </a:uFill>
                <a:latin typeface="Verdana"/>
                <a:cs typeface="Verdana"/>
                <a:hlinkClick r:id="rId2"/>
              </a:rPr>
              <a:t>HTTPS://WWW.SCIENCEDIRECT.COM/SCIENCE/ARTICLE/PII/S0012369220304621</a:t>
            </a:r>
            <a:r>
              <a:rPr sz="2300" u="heavy" spc="20" dirty="0">
                <a:uFill>
                  <a:solidFill>
                    <a:srgbClr val="000000"/>
                  </a:solidFill>
                </a:uFill>
                <a:latin typeface="Verdana"/>
                <a:cs typeface="Verdana"/>
                <a:hlinkClick r:id="rId2"/>
              </a:rPr>
              <a:t> </a:t>
            </a:r>
            <a:endParaRPr sz="2300">
              <a:latin typeface="Verdana"/>
              <a:cs typeface="Verdana"/>
            </a:endParaRPr>
          </a:p>
          <a:p>
            <a:pPr marL="12700" marR="5080">
              <a:lnSpc>
                <a:spcPts val="2700"/>
              </a:lnSpc>
              <a:spcBef>
                <a:spcPts val="2700"/>
              </a:spcBef>
            </a:pPr>
            <a:r>
              <a:rPr sz="2300" spc="-90" dirty="0">
                <a:latin typeface="Verdana"/>
                <a:cs typeface="Verdana"/>
              </a:rPr>
              <a:t>PARKER,</a:t>
            </a:r>
            <a:r>
              <a:rPr sz="2300" spc="20" dirty="0">
                <a:latin typeface="Verdana"/>
                <a:cs typeface="Verdana"/>
              </a:rPr>
              <a:t> </a:t>
            </a:r>
            <a:r>
              <a:rPr sz="2300" spc="-120" dirty="0">
                <a:latin typeface="Verdana"/>
                <a:cs typeface="Verdana"/>
              </a:rPr>
              <a:t>C.,</a:t>
            </a:r>
            <a:r>
              <a:rPr sz="2300" spc="25" dirty="0">
                <a:latin typeface="Verdana"/>
                <a:cs typeface="Verdana"/>
              </a:rPr>
              <a:t> </a:t>
            </a:r>
            <a:r>
              <a:rPr sz="2300" spc="-50" dirty="0">
                <a:latin typeface="Verdana"/>
                <a:cs typeface="Verdana"/>
              </a:rPr>
              <a:t>SCOTT,</a:t>
            </a:r>
            <a:r>
              <a:rPr sz="2300" spc="25" dirty="0">
                <a:latin typeface="Verdana"/>
                <a:cs typeface="Verdana"/>
              </a:rPr>
              <a:t> </a:t>
            </a:r>
            <a:r>
              <a:rPr sz="2300" spc="-204" dirty="0">
                <a:latin typeface="Verdana"/>
                <a:cs typeface="Verdana"/>
              </a:rPr>
              <a:t>S.</a:t>
            </a:r>
            <a:r>
              <a:rPr sz="2300" spc="25" dirty="0">
                <a:latin typeface="Verdana"/>
                <a:cs typeface="Verdana"/>
              </a:rPr>
              <a:t> </a:t>
            </a:r>
            <a:r>
              <a:rPr sz="2300" spc="-15" dirty="0">
                <a:latin typeface="Verdana"/>
                <a:cs typeface="Verdana"/>
              </a:rPr>
              <a:t>AND</a:t>
            </a:r>
            <a:r>
              <a:rPr sz="2300" spc="25" dirty="0">
                <a:latin typeface="Verdana"/>
                <a:cs typeface="Verdana"/>
              </a:rPr>
              <a:t> </a:t>
            </a:r>
            <a:r>
              <a:rPr sz="2300" spc="-135" dirty="0">
                <a:latin typeface="Verdana"/>
                <a:cs typeface="Verdana"/>
              </a:rPr>
              <a:t>GEDDES,</a:t>
            </a:r>
            <a:r>
              <a:rPr sz="2300" spc="25" dirty="0">
                <a:latin typeface="Verdana"/>
                <a:cs typeface="Verdana"/>
              </a:rPr>
              <a:t> </a:t>
            </a:r>
            <a:r>
              <a:rPr sz="2300" spc="-170" dirty="0">
                <a:latin typeface="Verdana"/>
                <a:cs typeface="Verdana"/>
              </a:rPr>
              <a:t>A.,</a:t>
            </a:r>
            <a:r>
              <a:rPr sz="2300" spc="25" dirty="0">
                <a:latin typeface="Verdana"/>
                <a:cs typeface="Verdana"/>
              </a:rPr>
              <a:t> </a:t>
            </a:r>
            <a:r>
              <a:rPr sz="2300" spc="-160" dirty="0">
                <a:latin typeface="Verdana"/>
                <a:cs typeface="Verdana"/>
              </a:rPr>
              <a:t>2019.</a:t>
            </a:r>
            <a:r>
              <a:rPr sz="2300" spc="25" dirty="0">
                <a:latin typeface="Verdana"/>
                <a:cs typeface="Verdana"/>
              </a:rPr>
              <a:t> </a:t>
            </a:r>
            <a:r>
              <a:rPr sz="2300" spc="-45" dirty="0">
                <a:latin typeface="Verdana"/>
                <a:cs typeface="Verdana"/>
              </a:rPr>
              <a:t>SNOWBALL</a:t>
            </a:r>
            <a:r>
              <a:rPr sz="2300" spc="25" dirty="0">
                <a:latin typeface="Verdana"/>
                <a:cs typeface="Verdana"/>
              </a:rPr>
              <a:t> </a:t>
            </a:r>
            <a:r>
              <a:rPr sz="2300" spc="-60" dirty="0">
                <a:latin typeface="Verdana"/>
                <a:cs typeface="Verdana"/>
              </a:rPr>
              <a:t>SAMPLING.</a:t>
            </a:r>
            <a:r>
              <a:rPr sz="2300" spc="25" dirty="0">
                <a:latin typeface="Verdana"/>
                <a:cs typeface="Verdana"/>
              </a:rPr>
              <a:t> </a:t>
            </a:r>
            <a:r>
              <a:rPr sz="2300" spc="-50" dirty="0">
                <a:latin typeface="Verdana"/>
                <a:cs typeface="Verdana"/>
              </a:rPr>
              <a:t>SAGE</a:t>
            </a:r>
            <a:r>
              <a:rPr sz="2300" spc="25" dirty="0">
                <a:latin typeface="Verdana"/>
                <a:cs typeface="Verdana"/>
              </a:rPr>
              <a:t> </a:t>
            </a:r>
            <a:r>
              <a:rPr sz="2300" spc="-50" dirty="0">
                <a:latin typeface="Verdana"/>
                <a:cs typeface="Verdana"/>
              </a:rPr>
              <a:t>RESEARCH</a:t>
            </a:r>
            <a:r>
              <a:rPr sz="2300" spc="20" dirty="0">
                <a:latin typeface="Verdana"/>
                <a:cs typeface="Verdana"/>
              </a:rPr>
              <a:t> </a:t>
            </a:r>
            <a:r>
              <a:rPr sz="2300" spc="-45" dirty="0">
                <a:latin typeface="Verdana"/>
                <a:cs typeface="Verdana"/>
              </a:rPr>
              <a:t>METHODS</a:t>
            </a:r>
            <a:r>
              <a:rPr sz="2300" spc="25" dirty="0">
                <a:latin typeface="Verdana"/>
                <a:cs typeface="Verdana"/>
              </a:rPr>
              <a:t> </a:t>
            </a:r>
            <a:r>
              <a:rPr sz="2300" spc="-60" dirty="0">
                <a:latin typeface="Verdana"/>
                <a:cs typeface="Verdana"/>
              </a:rPr>
              <a:t>FOUNDATIONS. </a:t>
            </a:r>
            <a:r>
              <a:rPr sz="2300" spc="-55" dirty="0">
                <a:latin typeface="Verdana"/>
                <a:cs typeface="Verdana"/>
              </a:rPr>
              <a:t> </a:t>
            </a:r>
            <a:r>
              <a:rPr sz="2300" u="heavy" spc="-75" dirty="0">
                <a:uFill>
                  <a:solidFill>
                    <a:srgbClr val="000000"/>
                  </a:solidFill>
                </a:uFill>
                <a:latin typeface="Verdana"/>
                <a:cs typeface="Verdana"/>
                <a:hlinkClick r:id="rId3"/>
              </a:rPr>
              <a:t>HTTPS://EPRINTS.GLOS.AC.UK/6781/1/6781%20PARKER%20AND%20SCOTT%20(2019)%20SNOWBALL%20SAMPLING_PE</a:t>
            </a:r>
            <a:r>
              <a:rPr sz="2300" u="heavy" spc="-35" dirty="0">
                <a:uFill>
                  <a:solidFill>
                    <a:srgbClr val="000000"/>
                  </a:solidFill>
                </a:uFill>
                <a:latin typeface="Verdana"/>
                <a:cs typeface="Verdana"/>
                <a:hlinkClick r:id="rId3"/>
              </a:rPr>
              <a:t> </a:t>
            </a:r>
            <a:endParaRPr sz="2300">
              <a:latin typeface="Verdana"/>
              <a:cs typeface="Verdana"/>
            </a:endParaRPr>
          </a:p>
        </p:txBody>
      </p:sp>
      <p:sp>
        <p:nvSpPr>
          <p:cNvPr id="3" name="object 3"/>
          <p:cNvSpPr txBox="1"/>
          <p:nvPr/>
        </p:nvSpPr>
        <p:spPr>
          <a:xfrm>
            <a:off x="706367" y="4866351"/>
            <a:ext cx="17385665" cy="2433320"/>
          </a:xfrm>
          <a:prstGeom prst="rect">
            <a:avLst/>
          </a:prstGeom>
        </p:spPr>
        <p:txBody>
          <a:bodyPr vert="horz" wrap="square" lIns="0" tIns="30480" rIns="0" bIns="0" rtlCol="0">
            <a:spAutoFit/>
          </a:bodyPr>
          <a:lstStyle/>
          <a:p>
            <a:pPr marL="12700" marR="5080">
              <a:lnSpc>
                <a:spcPts val="2700"/>
              </a:lnSpc>
              <a:spcBef>
                <a:spcPts val="240"/>
              </a:spcBef>
            </a:pPr>
            <a:r>
              <a:rPr sz="2300" spc="-120" dirty="0">
                <a:latin typeface="Verdana"/>
                <a:cs typeface="Verdana"/>
              </a:rPr>
              <a:t>ULYDERSEN,</a:t>
            </a:r>
            <a:r>
              <a:rPr sz="2300" spc="30" dirty="0">
                <a:latin typeface="Verdana"/>
                <a:cs typeface="Verdana"/>
              </a:rPr>
              <a:t> </a:t>
            </a:r>
            <a:r>
              <a:rPr sz="2300" spc="-240" dirty="0">
                <a:latin typeface="Verdana"/>
                <a:cs typeface="Verdana"/>
              </a:rPr>
              <a:t>S.,</a:t>
            </a:r>
            <a:r>
              <a:rPr sz="2300" spc="35" dirty="0">
                <a:latin typeface="Verdana"/>
                <a:cs typeface="Verdana"/>
              </a:rPr>
              <a:t> </a:t>
            </a:r>
            <a:r>
              <a:rPr sz="2300" spc="-55" dirty="0">
                <a:latin typeface="Verdana"/>
                <a:cs typeface="Verdana"/>
              </a:rPr>
              <a:t>2020.</a:t>
            </a:r>
            <a:r>
              <a:rPr sz="2300" spc="30" dirty="0">
                <a:latin typeface="Verdana"/>
                <a:cs typeface="Verdana"/>
              </a:rPr>
              <a:t> </a:t>
            </a:r>
            <a:r>
              <a:rPr sz="2300" dirty="0">
                <a:latin typeface="Verdana"/>
                <a:cs typeface="Verdana"/>
              </a:rPr>
              <a:t>MEAN</a:t>
            </a:r>
            <a:r>
              <a:rPr sz="2300" spc="35" dirty="0">
                <a:latin typeface="Verdana"/>
                <a:cs typeface="Verdana"/>
              </a:rPr>
              <a:t> </a:t>
            </a:r>
            <a:r>
              <a:rPr sz="2300" spc="-15" dirty="0">
                <a:latin typeface="Verdana"/>
                <a:cs typeface="Verdana"/>
              </a:rPr>
              <a:t>AND</a:t>
            </a:r>
            <a:r>
              <a:rPr sz="2300" spc="35" dirty="0">
                <a:latin typeface="Verdana"/>
                <a:cs typeface="Verdana"/>
              </a:rPr>
              <a:t> </a:t>
            </a:r>
            <a:r>
              <a:rPr sz="2300" spc="-35" dirty="0">
                <a:latin typeface="Verdana"/>
                <a:cs typeface="Verdana"/>
              </a:rPr>
              <a:t>STANDARD</a:t>
            </a:r>
            <a:r>
              <a:rPr sz="2300" spc="30" dirty="0">
                <a:latin typeface="Verdana"/>
                <a:cs typeface="Verdana"/>
              </a:rPr>
              <a:t> </a:t>
            </a:r>
            <a:r>
              <a:rPr sz="2300" spc="-80" dirty="0">
                <a:latin typeface="Verdana"/>
                <a:cs typeface="Verdana"/>
              </a:rPr>
              <a:t>DEVIATION</a:t>
            </a:r>
            <a:r>
              <a:rPr sz="2300" spc="35" dirty="0">
                <a:latin typeface="Verdana"/>
                <a:cs typeface="Verdana"/>
              </a:rPr>
              <a:t> </a:t>
            </a:r>
            <a:r>
              <a:rPr sz="2300" spc="-45" dirty="0">
                <a:latin typeface="Verdana"/>
                <a:cs typeface="Verdana"/>
              </a:rPr>
              <a:t>OR</a:t>
            </a:r>
            <a:r>
              <a:rPr sz="2300" spc="30" dirty="0">
                <a:latin typeface="Verdana"/>
                <a:cs typeface="Verdana"/>
              </a:rPr>
              <a:t> </a:t>
            </a:r>
            <a:r>
              <a:rPr sz="2300" spc="-60" dirty="0">
                <a:latin typeface="Verdana"/>
                <a:cs typeface="Verdana"/>
              </a:rPr>
              <a:t>MEDIAN</a:t>
            </a:r>
            <a:r>
              <a:rPr sz="2300" spc="35" dirty="0">
                <a:latin typeface="Verdana"/>
                <a:cs typeface="Verdana"/>
              </a:rPr>
              <a:t> </a:t>
            </a:r>
            <a:r>
              <a:rPr sz="2300" spc="-15" dirty="0">
                <a:latin typeface="Verdana"/>
                <a:cs typeface="Verdana"/>
              </a:rPr>
              <a:t>AND</a:t>
            </a:r>
            <a:r>
              <a:rPr sz="2300" spc="35" dirty="0">
                <a:latin typeface="Verdana"/>
                <a:cs typeface="Verdana"/>
              </a:rPr>
              <a:t> </a:t>
            </a:r>
            <a:r>
              <a:rPr sz="2300" spc="-75" dirty="0">
                <a:latin typeface="Verdana"/>
                <a:cs typeface="Verdana"/>
              </a:rPr>
              <a:t>QUARTILES?.</a:t>
            </a:r>
            <a:r>
              <a:rPr sz="2300" spc="30" dirty="0">
                <a:latin typeface="Verdana"/>
                <a:cs typeface="Verdana"/>
              </a:rPr>
              <a:t> </a:t>
            </a:r>
            <a:r>
              <a:rPr sz="2300" spc="-130" dirty="0">
                <a:latin typeface="Verdana"/>
                <a:cs typeface="Verdana"/>
              </a:rPr>
              <a:t>TIDSSKRIFT</a:t>
            </a:r>
            <a:r>
              <a:rPr sz="2300" spc="35" dirty="0">
                <a:latin typeface="Verdana"/>
                <a:cs typeface="Verdana"/>
              </a:rPr>
              <a:t> </a:t>
            </a:r>
            <a:r>
              <a:rPr sz="2300" spc="-50" dirty="0">
                <a:latin typeface="Verdana"/>
                <a:cs typeface="Verdana"/>
              </a:rPr>
              <a:t>FOR</a:t>
            </a:r>
            <a:r>
              <a:rPr sz="2300" spc="35" dirty="0">
                <a:latin typeface="Verdana"/>
                <a:cs typeface="Verdana"/>
              </a:rPr>
              <a:t> </a:t>
            </a:r>
            <a:r>
              <a:rPr sz="2300" spc="-105" dirty="0">
                <a:latin typeface="Verdana"/>
                <a:cs typeface="Verdana"/>
              </a:rPr>
              <a:t>DEN</a:t>
            </a:r>
            <a:r>
              <a:rPr sz="2300" spc="30" dirty="0">
                <a:latin typeface="Verdana"/>
                <a:cs typeface="Verdana"/>
              </a:rPr>
              <a:t> </a:t>
            </a:r>
            <a:r>
              <a:rPr sz="2300" spc="-75" dirty="0">
                <a:latin typeface="Verdana"/>
                <a:cs typeface="Verdana"/>
              </a:rPr>
              <a:t>NORSKE </a:t>
            </a:r>
            <a:r>
              <a:rPr sz="2300" spc="-70" dirty="0">
                <a:latin typeface="Verdana"/>
                <a:cs typeface="Verdana"/>
              </a:rPr>
              <a:t> </a:t>
            </a:r>
            <a:r>
              <a:rPr sz="2300" spc="-100" dirty="0">
                <a:latin typeface="Verdana"/>
                <a:cs typeface="Verdana"/>
                <a:hlinkClick r:id="rId4"/>
              </a:rPr>
              <a:t>LEGEFORENING.</a:t>
            </a:r>
            <a:r>
              <a:rPr sz="2300" spc="260" dirty="0">
                <a:latin typeface="Verdana"/>
                <a:cs typeface="Verdana"/>
                <a:hlinkClick r:id="rId4"/>
              </a:rPr>
              <a:t> </a:t>
            </a:r>
            <a:r>
              <a:rPr sz="2300" u="heavy" dirty="0">
                <a:uFill>
                  <a:solidFill>
                    <a:srgbClr val="000000"/>
                  </a:solidFill>
                </a:uFill>
                <a:latin typeface="Verdana"/>
                <a:cs typeface="Verdana"/>
                <a:hlinkClick r:id="rId4"/>
              </a:rPr>
              <a:t>HTTPS://TIDSSKRIFTET.NO/EN/2020/06/MEDISIN-OG-TALL/MEAN-AND-STANDARD-DEVIATION-OR- </a:t>
            </a:r>
            <a:r>
              <a:rPr sz="2300" spc="-795" dirty="0">
                <a:latin typeface="Verdana"/>
                <a:cs typeface="Verdana"/>
                <a:hlinkClick r:id="rId4"/>
              </a:rPr>
              <a:t> </a:t>
            </a:r>
            <a:r>
              <a:rPr sz="2300" u="heavy" spc="-20" dirty="0">
                <a:uFill>
                  <a:solidFill>
                    <a:srgbClr val="000000"/>
                  </a:solidFill>
                </a:uFill>
                <a:latin typeface="Verdana"/>
                <a:cs typeface="Verdana"/>
                <a:hlinkClick r:id="rId4"/>
              </a:rPr>
              <a:t>MEDIAN-AND-QUARTILES</a:t>
            </a:r>
            <a:endParaRPr sz="2300">
              <a:latin typeface="Verdana"/>
              <a:cs typeface="Verdana"/>
            </a:endParaRPr>
          </a:p>
          <a:p>
            <a:pPr marL="12700" marR="121285">
              <a:lnSpc>
                <a:spcPts val="2700"/>
              </a:lnSpc>
              <a:spcBef>
                <a:spcPts val="2700"/>
              </a:spcBef>
            </a:pPr>
            <a:r>
              <a:rPr sz="2300" spc="15" dirty="0">
                <a:latin typeface="Verdana"/>
                <a:cs typeface="Verdana"/>
              </a:rPr>
              <a:t>UHANCOCK,</a:t>
            </a:r>
            <a:r>
              <a:rPr sz="2300" spc="25" dirty="0">
                <a:latin typeface="Verdana"/>
                <a:cs typeface="Verdana"/>
              </a:rPr>
              <a:t> </a:t>
            </a:r>
            <a:r>
              <a:rPr sz="2300" spc="-114" dirty="0">
                <a:latin typeface="Verdana"/>
                <a:cs typeface="Verdana"/>
              </a:rPr>
              <a:t>J.T.,</a:t>
            </a:r>
            <a:r>
              <a:rPr sz="2300" spc="25" dirty="0">
                <a:latin typeface="Verdana"/>
                <a:cs typeface="Verdana"/>
              </a:rPr>
              <a:t> </a:t>
            </a:r>
            <a:r>
              <a:rPr sz="2300" spc="15" dirty="0">
                <a:latin typeface="Verdana"/>
                <a:cs typeface="Verdana"/>
              </a:rPr>
              <a:t>NAAMAN,</a:t>
            </a:r>
            <a:r>
              <a:rPr sz="2300" spc="25" dirty="0">
                <a:latin typeface="Verdana"/>
                <a:cs typeface="Verdana"/>
              </a:rPr>
              <a:t> </a:t>
            </a:r>
            <a:r>
              <a:rPr sz="2300" spc="-70" dirty="0">
                <a:latin typeface="Verdana"/>
                <a:cs typeface="Verdana"/>
              </a:rPr>
              <a:t>M.</a:t>
            </a:r>
            <a:r>
              <a:rPr sz="2300" spc="25" dirty="0">
                <a:latin typeface="Verdana"/>
                <a:cs typeface="Verdana"/>
              </a:rPr>
              <a:t> </a:t>
            </a:r>
            <a:r>
              <a:rPr sz="2300" spc="-15" dirty="0">
                <a:latin typeface="Verdana"/>
                <a:cs typeface="Verdana"/>
              </a:rPr>
              <a:t>AND</a:t>
            </a:r>
            <a:r>
              <a:rPr sz="2300" spc="30" dirty="0">
                <a:latin typeface="Verdana"/>
                <a:cs typeface="Verdana"/>
              </a:rPr>
              <a:t> </a:t>
            </a:r>
            <a:r>
              <a:rPr sz="2300" spc="-120" dirty="0">
                <a:latin typeface="Verdana"/>
                <a:cs typeface="Verdana"/>
              </a:rPr>
              <a:t>LEVY,</a:t>
            </a:r>
            <a:r>
              <a:rPr sz="2300" spc="25" dirty="0">
                <a:latin typeface="Verdana"/>
                <a:cs typeface="Verdana"/>
              </a:rPr>
              <a:t> </a:t>
            </a:r>
            <a:r>
              <a:rPr sz="2300" spc="-225" dirty="0">
                <a:latin typeface="Verdana"/>
                <a:cs typeface="Verdana"/>
              </a:rPr>
              <a:t>K.,</a:t>
            </a:r>
            <a:r>
              <a:rPr sz="2300" spc="25" dirty="0">
                <a:latin typeface="Verdana"/>
                <a:cs typeface="Verdana"/>
              </a:rPr>
              <a:t> </a:t>
            </a:r>
            <a:r>
              <a:rPr sz="2300" spc="-55" dirty="0">
                <a:latin typeface="Verdana"/>
                <a:cs typeface="Verdana"/>
              </a:rPr>
              <a:t>2020.</a:t>
            </a:r>
            <a:r>
              <a:rPr sz="2300" spc="25" dirty="0">
                <a:latin typeface="Verdana"/>
                <a:cs typeface="Verdana"/>
              </a:rPr>
              <a:t> </a:t>
            </a:r>
            <a:r>
              <a:rPr sz="2300" spc="-45" dirty="0">
                <a:latin typeface="Verdana"/>
                <a:cs typeface="Verdana"/>
              </a:rPr>
              <a:t>AI-MEDIATED</a:t>
            </a:r>
            <a:r>
              <a:rPr sz="2300" spc="25" dirty="0">
                <a:latin typeface="Verdana"/>
                <a:cs typeface="Verdana"/>
              </a:rPr>
              <a:t> </a:t>
            </a:r>
            <a:r>
              <a:rPr sz="2300" dirty="0">
                <a:latin typeface="Verdana"/>
                <a:cs typeface="Verdana"/>
              </a:rPr>
              <a:t>COMMUNICATION:</a:t>
            </a:r>
            <a:r>
              <a:rPr sz="2300" spc="30" dirty="0">
                <a:latin typeface="Verdana"/>
                <a:cs typeface="Verdana"/>
              </a:rPr>
              <a:t> </a:t>
            </a:r>
            <a:r>
              <a:rPr sz="2300" spc="-140" dirty="0">
                <a:latin typeface="Verdana"/>
                <a:cs typeface="Verdana"/>
              </a:rPr>
              <a:t>DEFINITION,</a:t>
            </a:r>
            <a:r>
              <a:rPr sz="2300" spc="25" dirty="0">
                <a:latin typeface="Verdana"/>
                <a:cs typeface="Verdana"/>
              </a:rPr>
              <a:t> </a:t>
            </a:r>
            <a:r>
              <a:rPr sz="2300" spc="-50" dirty="0">
                <a:latin typeface="Verdana"/>
                <a:cs typeface="Verdana"/>
              </a:rPr>
              <a:t>RESEARCH</a:t>
            </a:r>
            <a:r>
              <a:rPr sz="2300" spc="25" dirty="0">
                <a:latin typeface="Verdana"/>
                <a:cs typeface="Verdana"/>
              </a:rPr>
              <a:t> </a:t>
            </a:r>
            <a:r>
              <a:rPr sz="2300" spc="-50" dirty="0">
                <a:latin typeface="Verdana"/>
                <a:cs typeface="Verdana"/>
              </a:rPr>
              <a:t>AGENDA, </a:t>
            </a:r>
            <a:r>
              <a:rPr sz="2300" spc="-795" dirty="0">
                <a:latin typeface="Verdana"/>
                <a:cs typeface="Verdana"/>
              </a:rPr>
              <a:t> </a:t>
            </a:r>
            <a:r>
              <a:rPr sz="2300" spc="-15" dirty="0">
                <a:latin typeface="Verdana"/>
                <a:cs typeface="Verdana"/>
              </a:rPr>
              <a:t>AND</a:t>
            </a:r>
            <a:r>
              <a:rPr sz="2300" spc="25" dirty="0">
                <a:latin typeface="Verdana"/>
                <a:cs typeface="Verdana"/>
              </a:rPr>
              <a:t> </a:t>
            </a:r>
            <a:r>
              <a:rPr sz="2300" spc="-70" dirty="0">
                <a:latin typeface="Verdana"/>
                <a:cs typeface="Verdana"/>
              </a:rPr>
              <a:t>ETHICAL</a:t>
            </a:r>
            <a:r>
              <a:rPr sz="2300" spc="25" dirty="0">
                <a:latin typeface="Verdana"/>
                <a:cs typeface="Verdana"/>
              </a:rPr>
              <a:t> </a:t>
            </a:r>
            <a:r>
              <a:rPr sz="2300" spc="-70" dirty="0">
                <a:latin typeface="Verdana"/>
                <a:cs typeface="Verdana"/>
              </a:rPr>
              <a:t>CONSIDERATIONS.</a:t>
            </a:r>
            <a:r>
              <a:rPr sz="2300" spc="25" dirty="0">
                <a:latin typeface="Verdana"/>
                <a:cs typeface="Verdana"/>
              </a:rPr>
              <a:t> </a:t>
            </a:r>
            <a:r>
              <a:rPr sz="2300" spc="15" dirty="0">
                <a:latin typeface="Verdana"/>
                <a:cs typeface="Verdana"/>
              </a:rPr>
              <a:t>JOURNAL</a:t>
            </a:r>
            <a:r>
              <a:rPr sz="2300" spc="25" dirty="0">
                <a:latin typeface="Verdana"/>
                <a:cs typeface="Verdana"/>
              </a:rPr>
              <a:t> </a:t>
            </a:r>
            <a:r>
              <a:rPr sz="2300" spc="-40" dirty="0">
                <a:latin typeface="Verdana"/>
                <a:cs typeface="Verdana"/>
              </a:rPr>
              <a:t>OF</a:t>
            </a:r>
            <a:r>
              <a:rPr sz="2300" spc="25" dirty="0">
                <a:latin typeface="Verdana"/>
                <a:cs typeface="Verdana"/>
              </a:rPr>
              <a:t> </a:t>
            </a:r>
            <a:r>
              <a:rPr sz="2300" spc="-10" dirty="0">
                <a:latin typeface="Verdana"/>
                <a:cs typeface="Verdana"/>
              </a:rPr>
              <a:t>COMPUTER-MEDIATED</a:t>
            </a:r>
            <a:r>
              <a:rPr sz="2300" spc="25" dirty="0">
                <a:latin typeface="Verdana"/>
                <a:cs typeface="Verdana"/>
              </a:rPr>
              <a:t> </a:t>
            </a:r>
            <a:r>
              <a:rPr sz="2300" dirty="0">
                <a:latin typeface="Verdana"/>
                <a:cs typeface="Verdana"/>
              </a:rPr>
              <a:t>COMMUNICATION,</a:t>
            </a:r>
            <a:r>
              <a:rPr sz="2300" spc="30" dirty="0">
                <a:latin typeface="Verdana"/>
                <a:cs typeface="Verdana"/>
              </a:rPr>
              <a:t> </a:t>
            </a:r>
            <a:r>
              <a:rPr sz="2300" spc="-70" dirty="0">
                <a:latin typeface="Verdana"/>
                <a:cs typeface="Verdana"/>
              </a:rPr>
              <a:t>25(1),</a:t>
            </a:r>
            <a:r>
              <a:rPr sz="2300" spc="25" dirty="0">
                <a:latin typeface="Verdana"/>
                <a:cs typeface="Verdana"/>
              </a:rPr>
              <a:t> </a:t>
            </a:r>
            <a:r>
              <a:rPr sz="2300" spc="-35" dirty="0">
                <a:latin typeface="Verdana"/>
                <a:cs typeface="Verdana"/>
              </a:rPr>
              <a:t>PP.89-100.</a:t>
            </a:r>
            <a:endParaRPr sz="2300">
              <a:latin typeface="Verdana"/>
              <a:cs typeface="Verdana"/>
            </a:endParaRPr>
          </a:p>
          <a:p>
            <a:pPr marL="12700">
              <a:lnSpc>
                <a:spcPts val="2620"/>
              </a:lnSpc>
            </a:pPr>
            <a:r>
              <a:rPr sz="2300" u="heavy" spc="10" dirty="0">
                <a:uFill>
                  <a:solidFill>
                    <a:srgbClr val="000000"/>
                  </a:solidFill>
                </a:uFill>
                <a:latin typeface="Verdana"/>
                <a:cs typeface="Verdana"/>
                <a:hlinkClick r:id="rId5"/>
              </a:rPr>
              <a:t>HTTPS://ACADEMIC.OUP.COM/JCMC/ARTICLE/25/1/89/5714020?LOGIN=TRUE</a:t>
            </a:r>
            <a:r>
              <a:rPr sz="2300" u="heavy" spc="20" dirty="0">
                <a:uFill>
                  <a:solidFill>
                    <a:srgbClr val="000000"/>
                  </a:solidFill>
                </a:uFill>
                <a:latin typeface="Verdana"/>
                <a:cs typeface="Verdana"/>
                <a:hlinkClick r:id="rId5"/>
              </a:rPr>
              <a:t> </a:t>
            </a:r>
            <a:endParaRPr sz="2300">
              <a:latin typeface="Verdana"/>
              <a:cs typeface="Verdana"/>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80</TotalTime>
  <Words>2018</Words>
  <Application>Microsoft Office PowerPoint</Application>
  <PresentationFormat>Custom</PresentationFormat>
  <Paragraphs>127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Tahoma</vt:lpstr>
      <vt:lpstr>Verdana</vt:lpstr>
      <vt:lpstr>Office Theme</vt:lpstr>
      <vt:lpstr>PowerPoint Presentation</vt:lpstr>
      <vt:lpstr>Introduction</vt:lpstr>
      <vt:lpstr>Introduction</vt:lpstr>
      <vt:lpstr>BACKGROUND</vt:lpstr>
      <vt:lpstr>BACKGROUND</vt:lpstr>
      <vt:lpstr>RATIONALE</vt:lpstr>
      <vt:lpstr>RATIONALE</vt:lpstr>
      <vt:lpstr>Research questions/aims/objectives</vt:lpstr>
      <vt:lpstr>Research objectives</vt:lpstr>
      <vt:lpstr>Research Questionnaires</vt:lpstr>
      <vt:lpstr>Research design</vt:lpstr>
      <vt:lpstr>Recruitment, Sampling &amp; Study Participants</vt:lpstr>
      <vt:lpstr>Recruitment, Sampling &amp; Study Participants</vt:lpstr>
      <vt:lpstr>Recruitment, Sampling &amp; Study Participants</vt:lpstr>
      <vt:lpstr>Data collection procedure</vt:lpstr>
      <vt:lpstr>Data analysis</vt:lpstr>
      <vt:lpstr>Ethical considerations</vt:lpstr>
      <vt:lpstr>Implication of research</vt:lpstr>
      <vt:lpstr>Plan of work</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DENISH</dc:creator>
  <cp:keywords>DAFagFD5HAc,BAD9drDXVfo</cp:keywords>
  <cp:lastModifiedBy>Denish Janakbhai Mangukiya (2212073)</cp:lastModifiedBy>
  <cp:revision>1</cp:revision>
  <dcterms:created xsi:type="dcterms:W3CDTF">2023-02-24T13:54:17Z</dcterms:created>
  <dcterms:modified xsi:type="dcterms:W3CDTF">2023-07-25T15:05:19Z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2023-02-24T00:00:00Z</vt:filetime>
  </property>
  <property fmtid="{D5CDD505-2E9C-101B-9397-08002B2CF9AE}" pid="3" name="Creator">
    <vt:lpwstr>Canva</vt:lpwstr>
  </property>
  <property fmtid="{D5CDD505-2E9C-101B-9397-08002B2CF9AE}" pid="4" name="LastSaved">
    <vt:filetime>2023-02-24T00:00:00Z</vt:filetime>
  </property>
</Properties>
</file>