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2" d="100"/>
          <a:sy n="72" d="100"/>
        </p:scale>
        <p:origin x="43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29FB8EA-0A19-4B84-8AA9-D26371B06B47}" type="datetimeFigureOut">
              <a:rPr lang="en-GB" smtClean="0"/>
              <a:t>19/04/2026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5136FA31-F791-4A0F-BEFC-7922D3AC7B75}" type="slidenum">
              <a:rPr lang="en-GB" smtClean="0"/>
              <a:t>‹#›</a:t>
            </a:fld>
            <a:endParaRPr lang="en-GB"/>
          </a:p>
        </p:txBody>
      </p:sp>
    </p:spTree>
    <p:extLst>
      <p:ext uri="{BB962C8B-B14F-4D97-AF65-F5344CB8AC3E}">
        <p14:creationId xmlns:p14="http://schemas.microsoft.com/office/powerpoint/2010/main" val="36471176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9FB8EA-0A19-4B84-8AA9-D26371B06B47}" type="datetimeFigureOut">
              <a:rPr lang="en-GB" smtClean="0"/>
              <a:t>19/04/2026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136FA31-F791-4A0F-BEFC-7922D3AC7B75}" type="slidenum">
              <a:rPr lang="en-GB" smtClean="0"/>
              <a:t>‹#›</a:t>
            </a:fld>
            <a:endParaRPr lang="en-GB"/>
          </a:p>
        </p:txBody>
      </p:sp>
    </p:spTree>
    <p:extLst>
      <p:ext uri="{BB962C8B-B14F-4D97-AF65-F5344CB8AC3E}">
        <p14:creationId xmlns:p14="http://schemas.microsoft.com/office/powerpoint/2010/main" val="32235813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29FB8EA-0A19-4B84-8AA9-D26371B06B47}" type="datetimeFigureOut">
              <a:rPr lang="en-GB" smtClean="0"/>
              <a:t>19/04/2026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136FA31-F791-4A0F-BEFC-7922D3AC7B75}" type="slidenum">
              <a:rPr lang="en-GB" smtClean="0"/>
              <a:t>‹#›</a:t>
            </a:fld>
            <a:endParaRPr lang="en-GB"/>
          </a:p>
        </p:txBody>
      </p:sp>
    </p:spTree>
    <p:extLst>
      <p:ext uri="{BB962C8B-B14F-4D97-AF65-F5344CB8AC3E}">
        <p14:creationId xmlns:p14="http://schemas.microsoft.com/office/powerpoint/2010/main" val="25424475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29FB8EA-0A19-4B84-8AA9-D26371B06B47}" type="datetimeFigureOut">
              <a:rPr lang="en-GB" smtClean="0"/>
              <a:t>19/04/2026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5136FA31-F791-4A0F-BEFC-7922D3AC7B75}" type="slidenum">
              <a:rPr lang="en-GB" smtClean="0"/>
              <a:t>‹#›</a:t>
            </a:fld>
            <a:endParaRPr lang="en-GB"/>
          </a:p>
        </p:txBody>
      </p:sp>
    </p:spTree>
    <p:extLst>
      <p:ext uri="{BB962C8B-B14F-4D97-AF65-F5344CB8AC3E}">
        <p14:creationId xmlns:p14="http://schemas.microsoft.com/office/powerpoint/2010/main" val="3683244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29FB8EA-0A19-4B84-8AA9-D26371B06B47}" type="datetimeFigureOut">
              <a:rPr lang="en-GB" smtClean="0"/>
              <a:t>19/04/2026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5136FA31-F791-4A0F-BEFC-7922D3AC7B75}" type="slidenum">
              <a:rPr lang="en-GB" smtClean="0"/>
              <a:t>‹#›</a:t>
            </a:fld>
            <a:endParaRPr lang="en-GB"/>
          </a:p>
        </p:txBody>
      </p:sp>
    </p:spTree>
    <p:extLst>
      <p:ext uri="{BB962C8B-B14F-4D97-AF65-F5344CB8AC3E}">
        <p14:creationId xmlns:p14="http://schemas.microsoft.com/office/powerpoint/2010/main" val="19093090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29FB8EA-0A19-4B84-8AA9-D26371B06B47}" type="datetimeFigureOut">
              <a:rPr lang="en-GB" smtClean="0"/>
              <a:t>19/04/2026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5136FA31-F791-4A0F-BEFC-7922D3AC7B75}" type="slidenum">
              <a:rPr lang="en-GB" smtClean="0"/>
              <a:t>‹#›</a:t>
            </a:fld>
            <a:endParaRPr lang="en-GB"/>
          </a:p>
        </p:txBody>
      </p:sp>
    </p:spTree>
    <p:extLst>
      <p:ext uri="{BB962C8B-B14F-4D97-AF65-F5344CB8AC3E}">
        <p14:creationId xmlns:p14="http://schemas.microsoft.com/office/powerpoint/2010/main" val="2928717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9FB8EA-0A19-4B84-8AA9-D26371B06B47}" type="datetimeFigureOut">
              <a:rPr lang="en-GB" smtClean="0"/>
              <a:t>19/04/2026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5136FA31-F791-4A0F-BEFC-7922D3AC7B75}" type="slidenum">
              <a:rPr lang="en-GB" smtClean="0"/>
              <a:t>‹#›</a:t>
            </a:fld>
            <a:endParaRPr lang="en-GB"/>
          </a:p>
        </p:txBody>
      </p:sp>
    </p:spTree>
    <p:extLst>
      <p:ext uri="{BB962C8B-B14F-4D97-AF65-F5344CB8AC3E}">
        <p14:creationId xmlns:p14="http://schemas.microsoft.com/office/powerpoint/2010/main" val="21140089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29FB8EA-0A19-4B84-8AA9-D26371B06B47}" type="datetimeFigureOut">
              <a:rPr lang="en-GB" smtClean="0"/>
              <a:t>19/04/2026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5136FA31-F791-4A0F-BEFC-7922D3AC7B75}" type="slidenum">
              <a:rPr lang="en-GB" smtClean="0"/>
              <a:t>‹#›</a:t>
            </a:fld>
            <a:endParaRPr lang="en-GB"/>
          </a:p>
        </p:txBody>
      </p:sp>
    </p:spTree>
    <p:extLst>
      <p:ext uri="{BB962C8B-B14F-4D97-AF65-F5344CB8AC3E}">
        <p14:creationId xmlns:p14="http://schemas.microsoft.com/office/powerpoint/2010/main" val="21164008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29FB8EA-0A19-4B84-8AA9-D26371B06B47}" type="datetimeFigureOut">
              <a:rPr lang="en-GB" smtClean="0"/>
              <a:t>19/04/2026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136FA31-F791-4A0F-BEFC-7922D3AC7B75}" type="slidenum">
              <a:rPr lang="en-GB" smtClean="0"/>
              <a:t>‹#›</a:t>
            </a:fld>
            <a:endParaRPr lang="en-GB"/>
          </a:p>
        </p:txBody>
      </p:sp>
    </p:spTree>
    <p:extLst>
      <p:ext uri="{BB962C8B-B14F-4D97-AF65-F5344CB8AC3E}">
        <p14:creationId xmlns:p14="http://schemas.microsoft.com/office/powerpoint/2010/main" val="16903757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29FB8EA-0A19-4B84-8AA9-D26371B06B47}" type="datetimeFigureOut">
              <a:rPr lang="en-GB" smtClean="0"/>
              <a:t>19/04/2026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136FA31-F791-4A0F-BEFC-7922D3AC7B75}" type="slidenum">
              <a:rPr lang="en-GB" smtClean="0"/>
              <a:t>‹#›</a:t>
            </a:fld>
            <a:endParaRPr lang="en-GB"/>
          </a:p>
        </p:txBody>
      </p:sp>
    </p:spTree>
    <p:extLst>
      <p:ext uri="{BB962C8B-B14F-4D97-AF65-F5344CB8AC3E}">
        <p14:creationId xmlns:p14="http://schemas.microsoft.com/office/powerpoint/2010/main" val="2827785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29FB8EA-0A19-4B84-8AA9-D26371B06B47}" type="datetimeFigureOut">
              <a:rPr lang="en-GB" smtClean="0"/>
              <a:t>19/04/2026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136FA31-F791-4A0F-BEFC-7922D3AC7B75}"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973103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29FB8EA-0A19-4B84-8AA9-D26371B06B47}" type="datetimeFigureOut">
              <a:rPr lang="en-GB" smtClean="0"/>
              <a:t>19/04/2026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136FA31-F791-4A0F-BEFC-7922D3AC7B75}" type="slidenum">
              <a:rPr lang="en-GB" smtClean="0"/>
              <a:t>‹#›</a:t>
            </a:fld>
            <a:endParaRPr lang="en-GB"/>
          </a:p>
        </p:txBody>
      </p:sp>
    </p:spTree>
    <p:extLst>
      <p:ext uri="{BB962C8B-B14F-4D97-AF65-F5344CB8AC3E}">
        <p14:creationId xmlns:p14="http://schemas.microsoft.com/office/powerpoint/2010/main" val="12968504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29FB8EA-0A19-4B84-8AA9-D26371B06B47}" type="datetimeFigureOut">
              <a:rPr lang="en-GB" smtClean="0"/>
              <a:t>19/04/2026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136FA31-F791-4A0F-BEFC-7922D3AC7B75}"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0720757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29FB8EA-0A19-4B84-8AA9-D26371B06B47}" type="datetimeFigureOut">
              <a:rPr lang="en-GB" smtClean="0"/>
              <a:t>19/04/2026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136FA31-F791-4A0F-BEFC-7922D3AC7B75}" type="slidenum">
              <a:rPr lang="en-GB" smtClean="0"/>
              <a:t>‹#›</a:t>
            </a:fld>
            <a:endParaRPr lang="en-GB"/>
          </a:p>
        </p:txBody>
      </p:sp>
    </p:spTree>
    <p:extLst>
      <p:ext uri="{BB962C8B-B14F-4D97-AF65-F5344CB8AC3E}">
        <p14:creationId xmlns:p14="http://schemas.microsoft.com/office/powerpoint/2010/main" val="32474424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9FB8EA-0A19-4B84-8AA9-D26371B06B47}" type="datetimeFigureOut">
              <a:rPr lang="en-GB" smtClean="0"/>
              <a:t>19/04/2026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136FA31-F791-4A0F-BEFC-7922D3AC7B75}" type="slidenum">
              <a:rPr lang="en-GB" smtClean="0"/>
              <a:t>‹#›</a:t>
            </a:fld>
            <a:endParaRPr lang="en-GB"/>
          </a:p>
        </p:txBody>
      </p:sp>
    </p:spTree>
    <p:extLst>
      <p:ext uri="{BB962C8B-B14F-4D97-AF65-F5344CB8AC3E}">
        <p14:creationId xmlns:p14="http://schemas.microsoft.com/office/powerpoint/2010/main" val="22221372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9FB8EA-0A19-4B84-8AA9-D26371B06B47}" type="datetimeFigureOut">
              <a:rPr lang="en-GB" smtClean="0"/>
              <a:t>19/04/2026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136FA31-F791-4A0F-BEFC-7922D3AC7B75}" type="slidenum">
              <a:rPr lang="en-GB" smtClean="0"/>
              <a:t>‹#›</a:t>
            </a:fld>
            <a:endParaRPr lang="en-GB"/>
          </a:p>
        </p:txBody>
      </p:sp>
    </p:spTree>
    <p:extLst>
      <p:ext uri="{BB962C8B-B14F-4D97-AF65-F5344CB8AC3E}">
        <p14:creationId xmlns:p14="http://schemas.microsoft.com/office/powerpoint/2010/main" val="33913737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529FB8EA-0A19-4B84-8AA9-D26371B06B47}" type="datetimeFigureOut">
              <a:rPr lang="en-GB" smtClean="0"/>
              <a:t>19/04/2026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5136FA31-F791-4A0F-BEFC-7922D3AC7B75}" type="slidenum">
              <a:rPr lang="en-GB" smtClean="0"/>
              <a:t>‹#›</a:t>
            </a:fld>
            <a:endParaRPr lang="en-GB"/>
          </a:p>
        </p:txBody>
      </p:sp>
    </p:spTree>
    <p:extLst>
      <p:ext uri="{BB962C8B-B14F-4D97-AF65-F5344CB8AC3E}">
        <p14:creationId xmlns:p14="http://schemas.microsoft.com/office/powerpoint/2010/main" val="846230455"/>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image" Target="../media/image8.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2" Type="http://schemas.openxmlformats.org/officeDocument/2006/relationships/hyperlink" Target="https://www.nhs.uk/"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2504D924-069E-435A-B64F-1C0F0261DCDF}"/>
              </a:ext>
            </a:extLst>
          </p:cNvPr>
          <p:cNvSpPr>
            <a:spLocks noGrp="1" noChangeArrowheads="1"/>
          </p:cNvSpPr>
          <p:nvPr>
            <p:ph type="ctrTitle"/>
          </p:nvPr>
        </p:nvSpPr>
        <p:spPr bwMode="auto">
          <a:xfrm>
            <a:off x="1524000" y="838836"/>
            <a:ext cx="5577168" cy="29546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2400" b="0" i="0" u="none" strike="noStrike" cap="none" normalizeH="0" baseline="0" dirty="0">
                <a:ln>
                  <a:noFill/>
                </a:ln>
                <a:solidFill>
                  <a:schemeClr val="tx1"/>
                </a:solidFill>
                <a:effectLst/>
                <a:latin typeface="Arial" panose="020B0604020202020204" pitchFamily="34" charset="0"/>
              </a:rPr>
              <a:t>Introduction to Physiology (BMHP5023)</a:t>
            </a:r>
            <a:br>
              <a:rPr kumimoji="0" lang="en-US" altLang="en-US" sz="2400" b="0" i="0" u="none" strike="noStrike" cap="none" normalizeH="0" baseline="0" dirty="0">
                <a:ln>
                  <a:noFill/>
                </a:ln>
                <a:solidFill>
                  <a:schemeClr val="tx1"/>
                </a:solidFill>
                <a:effectLst/>
                <a:latin typeface="Arial" panose="020B0604020202020204" pitchFamily="34" charset="0"/>
              </a:rPr>
            </a:br>
            <a:r>
              <a:rPr kumimoji="0" lang="en-US" altLang="en-US" sz="24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tabLst/>
            </a:pPr>
            <a:r>
              <a:rPr kumimoji="0" lang="en-US" altLang="en-US" sz="2400" b="0" i="0" u="none" strike="noStrike" cap="none" normalizeH="0" baseline="0" dirty="0">
                <a:ln>
                  <a:noFill/>
                </a:ln>
                <a:solidFill>
                  <a:schemeClr val="tx1"/>
                </a:solidFill>
                <a:effectLst/>
                <a:latin typeface="Arial" panose="020B0604020202020204" pitchFamily="34" charset="0"/>
              </a:rPr>
              <a:t>Component 2: Presentation </a:t>
            </a:r>
            <a:br>
              <a:rPr kumimoji="0" lang="en-US" altLang="en-US" sz="2400" b="0" i="0" u="none" strike="noStrike" cap="none" normalizeH="0" baseline="0" dirty="0">
                <a:ln>
                  <a:noFill/>
                </a:ln>
                <a:solidFill>
                  <a:schemeClr val="tx1"/>
                </a:solidFill>
                <a:effectLst/>
                <a:latin typeface="Arial" panose="020B0604020202020204" pitchFamily="34" charset="0"/>
              </a:rPr>
            </a:b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Student: </a:t>
            </a:r>
            <a:r>
              <a:rPr kumimoji="0" lang="en-US" altLang="en-US" sz="2400" b="0" i="0" u="none" strike="noStrike" cap="none" normalizeH="0" baseline="0" dirty="0" err="1">
                <a:ln>
                  <a:noFill/>
                </a:ln>
                <a:solidFill>
                  <a:schemeClr val="tx1"/>
                </a:solidFill>
                <a:effectLst/>
                <a:latin typeface="Arial" panose="020B0604020202020204" pitchFamily="34" charset="0"/>
              </a:rPr>
              <a:t>Andreea</a:t>
            </a:r>
            <a:r>
              <a:rPr kumimoji="0" lang="en-US" altLang="en-US" sz="2400" b="0" i="0" u="none" strike="noStrike" cap="none" normalizeH="0" baseline="0" dirty="0">
                <a:ln>
                  <a:noFill/>
                </a:ln>
                <a:solidFill>
                  <a:schemeClr val="tx1"/>
                </a:solidFill>
                <a:effectLst/>
                <a:latin typeface="Arial" panose="020B0604020202020204" pitchFamily="34" charset="0"/>
              </a:rPr>
              <a:t> Beatrice Constantin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Student ID: 2423132 </a:t>
            </a:r>
            <a:br>
              <a:rPr kumimoji="0" lang="en-US" altLang="en-US" sz="2400" b="0" i="0" u="none" strike="noStrike" cap="none" normalizeH="0" baseline="0" dirty="0">
                <a:ln>
                  <a:noFill/>
                </a:ln>
                <a:solidFill>
                  <a:schemeClr val="tx1"/>
                </a:solidFill>
                <a:effectLst/>
                <a:latin typeface="Arial" panose="020B0604020202020204" pitchFamily="34" charset="0"/>
              </a:rPr>
            </a:b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pic>
        <p:nvPicPr>
          <p:cNvPr id="6" name="Recorded Sound">
            <a:hlinkClick r:id="" action="ppaction://media"/>
            <a:extLst>
              <a:ext uri="{FF2B5EF4-FFF2-40B4-BE49-F238E27FC236}">
                <a16:creationId xmlns:a16="http://schemas.microsoft.com/office/drawing/2014/main" id="{F085DAA2-2E58-4065-8F6A-956F9462B91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168659" y="997503"/>
            <a:ext cx="1301813" cy="1301813"/>
          </a:xfrm>
          <a:prstGeom prst="rect">
            <a:avLst/>
          </a:prstGeom>
        </p:spPr>
      </p:pic>
    </p:spTree>
    <p:extLst>
      <p:ext uri="{BB962C8B-B14F-4D97-AF65-F5344CB8AC3E}">
        <p14:creationId xmlns:p14="http://schemas.microsoft.com/office/powerpoint/2010/main" val="3116962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77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E6EEA-670A-4939-85C7-CEFF2C54BE12}"/>
              </a:ext>
            </a:extLst>
          </p:cNvPr>
          <p:cNvSpPr>
            <a:spLocks noGrp="1"/>
          </p:cNvSpPr>
          <p:nvPr>
            <p:ph type="ctrTitle"/>
          </p:nvPr>
        </p:nvSpPr>
        <p:spPr>
          <a:xfrm>
            <a:off x="369795" y="286304"/>
            <a:ext cx="8915399" cy="2262781"/>
          </a:xfrm>
        </p:spPr>
        <p:txBody>
          <a:bodyPr>
            <a:normAutofit/>
          </a:bodyPr>
          <a:lstStyle/>
          <a:p>
            <a:r>
              <a:rPr lang="en-GB" sz="4000" b="1" dirty="0">
                <a:latin typeface="Arial" panose="020B0604020202020204" pitchFamily="34" charset="0"/>
                <a:cs typeface="Arial" panose="020B0604020202020204" pitchFamily="34" charset="0"/>
              </a:rPr>
              <a:t>INTRODUCTION TO TYPE 2 DIABETES</a:t>
            </a:r>
            <a:br>
              <a:rPr lang="en-GB" b="1" dirty="0"/>
            </a:br>
            <a:endParaRPr lang="en-GB" dirty="0"/>
          </a:p>
        </p:txBody>
      </p:sp>
      <p:sp>
        <p:nvSpPr>
          <p:cNvPr id="3" name="Subtitle 2">
            <a:extLst>
              <a:ext uri="{FF2B5EF4-FFF2-40B4-BE49-F238E27FC236}">
                <a16:creationId xmlns:a16="http://schemas.microsoft.com/office/drawing/2014/main" id="{BF0FD1A3-8467-4A0F-AF1C-7EB0253134AC}"/>
              </a:ext>
            </a:extLst>
          </p:cNvPr>
          <p:cNvSpPr>
            <a:spLocks noGrp="1"/>
          </p:cNvSpPr>
          <p:nvPr>
            <p:ph type="subTitle" idx="1"/>
          </p:nvPr>
        </p:nvSpPr>
        <p:spPr>
          <a:xfrm>
            <a:off x="1524000" y="3142695"/>
            <a:ext cx="9144000" cy="2115105"/>
          </a:xfrm>
        </p:spPr>
        <p:txBody>
          <a:bodyPr>
            <a:normAutofit fontScale="92500" lnSpcReduction="20000"/>
          </a:bodyPr>
          <a:lstStyle/>
          <a:p>
            <a:pPr>
              <a:buFont typeface="Arial" panose="020B0604020202020204" pitchFamily="34" charset="0"/>
              <a:buChar char="•"/>
            </a:pPr>
            <a:r>
              <a:rPr lang="en-GB" sz="1600" b="1" dirty="0">
                <a:solidFill>
                  <a:schemeClr val="tx1"/>
                </a:solidFill>
                <a:latin typeface="Arial" panose="020B0604020202020204" pitchFamily="34" charset="0"/>
                <a:cs typeface="Arial" panose="020B0604020202020204" pitchFamily="34" charset="0"/>
              </a:rPr>
              <a:t>Type 2 Diabetes Mellitus is a chronic metabolic condition </a:t>
            </a:r>
          </a:p>
          <a:p>
            <a:pPr>
              <a:buFont typeface="Arial" panose="020B0604020202020204" pitchFamily="34" charset="0"/>
              <a:buChar char="•"/>
            </a:pPr>
            <a:r>
              <a:rPr lang="en-GB" sz="1600" b="1" dirty="0">
                <a:solidFill>
                  <a:schemeClr val="tx1"/>
                </a:solidFill>
                <a:latin typeface="Arial" panose="020B0604020202020204" pitchFamily="34" charset="0"/>
                <a:cs typeface="Arial" panose="020B0604020202020204" pitchFamily="34" charset="0"/>
              </a:rPr>
              <a:t>Characterised by persistent hyperglycaemia (high blood glucose levels) </a:t>
            </a:r>
          </a:p>
          <a:p>
            <a:pPr>
              <a:buFont typeface="Arial" panose="020B0604020202020204" pitchFamily="34" charset="0"/>
              <a:buChar char="•"/>
            </a:pPr>
            <a:r>
              <a:rPr lang="en-GB" sz="1600" b="1" dirty="0">
                <a:solidFill>
                  <a:schemeClr val="tx1"/>
                </a:solidFill>
                <a:latin typeface="Arial" panose="020B0604020202020204" pitchFamily="34" charset="0"/>
                <a:cs typeface="Arial" panose="020B0604020202020204" pitchFamily="34" charset="0"/>
              </a:rPr>
              <a:t>Caused mainly by insulin resistance and reduced insulin efficiency </a:t>
            </a:r>
          </a:p>
          <a:p>
            <a:pPr>
              <a:buFont typeface="Arial" panose="020B0604020202020204" pitchFamily="34" charset="0"/>
              <a:buChar char="•"/>
            </a:pPr>
            <a:r>
              <a:rPr lang="en-GB" sz="1600" b="1" dirty="0">
                <a:solidFill>
                  <a:schemeClr val="tx1"/>
                </a:solidFill>
                <a:latin typeface="Arial" panose="020B0604020202020204" pitchFamily="34" charset="0"/>
                <a:cs typeface="Arial" panose="020B0604020202020204" pitchFamily="34" charset="0"/>
              </a:rPr>
              <a:t>Strongly associated with lifestyle factors such as obesity and inactivity </a:t>
            </a:r>
          </a:p>
          <a:p>
            <a:pPr>
              <a:buFont typeface="Arial" panose="020B0604020202020204" pitchFamily="34" charset="0"/>
              <a:buChar char="•"/>
            </a:pPr>
            <a:r>
              <a:rPr lang="en-GB" sz="1600" b="1" dirty="0">
                <a:solidFill>
                  <a:schemeClr val="tx1"/>
                </a:solidFill>
                <a:latin typeface="Arial" panose="020B0604020202020204" pitchFamily="34" charset="0"/>
                <a:cs typeface="Arial" panose="020B0604020202020204" pitchFamily="34" charset="0"/>
              </a:rPr>
              <a:t>Increasing prevalence in the UK and globally </a:t>
            </a:r>
          </a:p>
          <a:p>
            <a:pPr>
              <a:buFont typeface="Arial" panose="020B0604020202020204" pitchFamily="34" charset="0"/>
              <a:buChar char="•"/>
            </a:pPr>
            <a:r>
              <a:rPr lang="en-GB" sz="1600" b="1" dirty="0">
                <a:solidFill>
                  <a:schemeClr val="tx1"/>
                </a:solidFill>
                <a:latin typeface="Arial" panose="020B0604020202020204" pitchFamily="34" charset="0"/>
                <a:cs typeface="Arial" panose="020B0604020202020204" pitchFamily="34" charset="0"/>
              </a:rPr>
              <a:t>Linked to serious long-term complications affecting multiple organs</a:t>
            </a:r>
            <a:br>
              <a:rPr lang="en-GB" sz="1600" b="1" dirty="0">
                <a:solidFill>
                  <a:schemeClr val="tx1"/>
                </a:solidFill>
                <a:latin typeface="Arial" panose="020B0604020202020204" pitchFamily="34" charset="0"/>
                <a:cs typeface="Arial" panose="020B0604020202020204" pitchFamily="34" charset="0"/>
              </a:rPr>
            </a:br>
            <a:r>
              <a:rPr lang="en-GB" sz="1600" b="1" dirty="0">
                <a:solidFill>
                  <a:schemeClr val="tx1"/>
                </a:solidFill>
                <a:latin typeface="Arial" panose="020B0604020202020204" pitchFamily="34" charset="0"/>
                <a:cs typeface="Arial" panose="020B0604020202020204" pitchFamily="34" charset="0"/>
              </a:rPr>
              <a:t>(NHS, 2023; WHO, 2023) </a:t>
            </a:r>
          </a:p>
          <a:p>
            <a:endParaRPr lang="en-GB" dirty="0"/>
          </a:p>
        </p:txBody>
      </p:sp>
      <p:pic>
        <p:nvPicPr>
          <p:cNvPr id="13314" name="Picture 2" descr="Stem Cell Therapy for Type 2 Diabetes | Swiss Medica">
            <a:extLst>
              <a:ext uri="{FF2B5EF4-FFF2-40B4-BE49-F238E27FC236}">
                <a16:creationId xmlns:a16="http://schemas.microsoft.com/office/drawing/2014/main" id="{171873E4-D96C-4147-946D-AB8B1FD9C07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76696" y="12124"/>
            <a:ext cx="3715304" cy="3715304"/>
          </a:xfrm>
          <a:prstGeom prst="rect">
            <a:avLst/>
          </a:prstGeom>
          <a:noFill/>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521826DD-FFEB-4B78-99E0-75B65EA53FC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639177" y="4948068"/>
            <a:ext cx="1550386" cy="1550386"/>
          </a:xfrm>
          <a:prstGeom prst="rect">
            <a:avLst/>
          </a:prstGeom>
        </p:spPr>
      </p:pic>
    </p:spTree>
    <p:extLst>
      <p:ext uri="{BB962C8B-B14F-4D97-AF65-F5344CB8AC3E}">
        <p14:creationId xmlns:p14="http://schemas.microsoft.com/office/powerpoint/2010/main" val="2566048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20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D96B4-9FB6-4686-A9DB-6392EF0234C3}"/>
              </a:ext>
            </a:extLst>
          </p:cNvPr>
          <p:cNvSpPr>
            <a:spLocks noGrp="1"/>
          </p:cNvSpPr>
          <p:nvPr>
            <p:ph type="title"/>
          </p:nvPr>
        </p:nvSpPr>
        <p:spPr>
          <a:xfrm>
            <a:off x="1507771" y="435881"/>
            <a:ext cx="8911687" cy="1280890"/>
          </a:xfrm>
        </p:spPr>
        <p:txBody>
          <a:bodyPr/>
          <a:lstStyle/>
          <a:p>
            <a:r>
              <a:rPr lang="en-GB" b="1" dirty="0"/>
              <a:t>BODY SYSTEM INVOLVED (ENDOCRINE SYSTEM)</a:t>
            </a:r>
          </a:p>
        </p:txBody>
      </p:sp>
      <p:sp>
        <p:nvSpPr>
          <p:cNvPr id="3" name="Content Placeholder 2">
            <a:extLst>
              <a:ext uri="{FF2B5EF4-FFF2-40B4-BE49-F238E27FC236}">
                <a16:creationId xmlns:a16="http://schemas.microsoft.com/office/drawing/2014/main" id="{811C98E0-EC7A-4252-82D2-423AFBB0D2B1}"/>
              </a:ext>
            </a:extLst>
          </p:cNvPr>
          <p:cNvSpPr>
            <a:spLocks noGrp="1"/>
          </p:cNvSpPr>
          <p:nvPr>
            <p:ph idx="1"/>
          </p:nvPr>
        </p:nvSpPr>
        <p:spPr>
          <a:xfrm>
            <a:off x="1254987" y="2393765"/>
            <a:ext cx="9417256" cy="3783197"/>
          </a:xfrm>
        </p:spPr>
        <p:txBody>
          <a:bodyPr>
            <a:normAutofit/>
          </a:bodyPr>
          <a:lstStyle/>
          <a:p>
            <a:pPr>
              <a:buFont typeface="Arial" panose="020B0604020202020204" pitchFamily="34" charset="0"/>
              <a:buChar char="•"/>
            </a:pPr>
            <a:r>
              <a:rPr lang="en-GB" b="1" dirty="0"/>
              <a:t>The endocrine system regulates hormones essential for body function </a:t>
            </a:r>
          </a:p>
          <a:p>
            <a:pPr>
              <a:buFont typeface="Arial" panose="020B0604020202020204" pitchFamily="34" charset="0"/>
              <a:buChar char="•"/>
            </a:pPr>
            <a:r>
              <a:rPr lang="en-GB" b="1" dirty="0"/>
              <a:t>Hormones act as chemical messengers in the bloodstream </a:t>
            </a:r>
          </a:p>
          <a:p>
            <a:pPr>
              <a:buFont typeface="Arial" panose="020B0604020202020204" pitchFamily="34" charset="0"/>
              <a:buChar char="•"/>
            </a:pPr>
            <a:r>
              <a:rPr lang="en-GB" b="1" dirty="0"/>
              <a:t>The pancreas is a key endocrine organ </a:t>
            </a:r>
          </a:p>
          <a:p>
            <a:pPr>
              <a:buFont typeface="Arial" panose="020B0604020202020204" pitchFamily="34" charset="0"/>
              <a:buChar char="•"/>
            </a:pPr>
            <a:r>
              <a:rPr lang="en-GB" b="1" dirty="0"/>
              <a:t>Responsible for insulin and glucagon production </a:t>
            </a:r>
          </a:p>
          <a:p>
            <a:pPr>
              <a:buFont typeface="Arial" panose="020B0604020202020204" pitchFamily="34" charset="0"/>
              <a:buChar char="•"/>
            </a:pPr>
            <a:r>
              <a:rPr lang="en-GB" b="1" dirty="0"/>
              <a:t>Maintains blood glucose homeostasis </a:t>
            </a:r>
          </a:p>
          <a:p>
            <a:pPr>
              <a:buFont typeface="Arial" panose="020B0604020202020204" pitchFamily="34" charset="0"/>
              <a:buChar char="•"/>
            </a:pPr>
            <a:r>
              <a:rPr lang="en-GB" b="1" dirty="0"/>
              <a:t>Works in coordination with other systems (e.g. digestive system)</a:t>
            </a:r>
            <a:br>
              <a:rPr lang="en-GB" b="1" dirty="0"/>
            </a:br>
            <a:r>
              <a:rPr lang="en-GB" b="1" dirty="0"/>
              <a:t>(Guyton &amp; Hall, 2021) </a:t>
            </a:r>
          </a:p>
          <a:p>
            <a:endParaRPr lang="en-GB" dirty="0"/>
          </a:p>
        </p:txBody>
      </p:sp>
      <p:pic>
        <p:nvPicPr>
          <p:cNvPr id="12290" name="Picture 2">
            <a:extLst>
              <a:ext uri="{FF2B5EF4-FFF2-40B4-BE49-F238E27FC236}">
                <a16:creationId xmlns:a16="http://schemas.microsoft.com/office/drawing/2014/main" id="{3DBB35A2-AAB8-49E4-B6FC-5F8CC748411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81770" y="3140779"/>
            <a:ext cx="3510230" cy="3713177"/>
          </a:xfrm>
          <a:prstGeom prst="rect">
            <a:avLst/>
          </a:prstGeom>
          <a:noFill/>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295AB503-E37F-4AAA-8147-B9AD478B203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109694" y="736847"/>
            <a:ext cx="1656918" cy="1656918"/>
          </a:xfrm>
          <a:prstGeom prst="rect">
            <a:avLst/>
          </a:prstGeom>
        </p:spPr>
      </p:pic>
    </p:spTree>
    <p:extLst>
      <p:ext uri="{BB962C8B-B14F-4D97-AF65-F5344CB8AC3E}">
        <p14:creationId xmlns:p14="http://schemas.microsoft.com/office/powerpoint/2010/main" val="2029010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84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6DADC-39A1-4B6E-B705-AD103ACB2D32}"/>
              </a:ext>
            </a:extLst>
          </p:cNvPr>
          <p:cNvSpPr>
            <a:spLocks noGrp="1"/>
          </p:cNvSpPr>
          <p:nvPr>
            <p:ph type="ctrTitle"/>
          </p:nvPr>
        </p:nvSpPr>
        <p:spPr>
          <a:xfrm>
            <a:off x="325407" y="0"/>
            <a:ext cx="8915399" cy="1309104"/>
          </a:xfrm>
        </p:spPr>
        <p:txBody>
          <a:bodyPr>
            <a:normAutofit/>
          </a:bodyPr>
          <a:lstStyle/>
          <a:p>
            <a:r>
              <a:rPr lang="en-GB" sz="3600" b="1" dirty="0">
                <a:latin typeface="Arial" panose="020B0604020202020204" pitchFamily="34" charset="0"/>
                <a:cs typeface="Arial" panose="020B0604020202020204" pitchFamily="34" charset="0"/>
              </a:rPr>
              <a:t>ANATOMY OF THE PANCREAS</a:t>
            </a:r>
          </a:p>
        </p:txBody>
      </p:sp>
      <p:sp>
        <p:nvSpPr>
          <p:cNvPr id="4" name="Rectangle 1">
            <a:extLst>
              <a:ext uri="{FF2B5EF4-FFF2-40B4-BE49-F238E27FC236}">
                <a16:creationId xmlns:a16="http://schemas.microsoft.com/office/drawing/2014/main" id="{1C6EC136-213C-4422-B8FB-9954FBB16EB0}"/>
              </a:ext>
            </a:extLst>
          </p:cNvPr>
          <p:cNvSpPr>
            <a:spLocks noGrp="1" noChangeArrowheads="1"/>
          </p:cNvSpPr>
          <p:nvPr>
            <p:ph type="subTitle" idx="1"/>
          </p:nvPr>
        </p:nvSpPr>
        <p:spPr bwMode="auto">
          <a:xfrm>
            <a:off x="1950021" y="2153335"/>
            <a:ext cx="7741222"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The pancreas is located behind the stomach in the abdominal cavity</a:t>
            </a:r>
          </a:p>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Has both exocrine (digestive) and endocrine functions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Contains </a:t>
            </a:r>
            <a:r>
              <a:rPr kumimoji="0" lang="en-US" altLang="en-US" sz="1800" b="1"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specialised</a:t>
            </a: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 structures called islets of Langerhans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Beta cells within these islets produce insulin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Alpha cells produce glucagon, which increases blood glucose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Essential organ for maintaining metabolic balance</a:t>
            </a:r>
            <a:b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b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r>
              <a:rPr kumimoji="0" lang="en-US" altLang="en-US" sz="1800" b="1"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Marieb</a:t>
            </a: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 &amp; Hoehn, 2019) </a:t>
            </a:r>
          </a:p>
        </p:txBody>
      </p:sp>
      <p:pic>
        <p:nvPicPr>
          <p:cNvPr id="2051" name="Picture 3" descr="This diagram shows the anatomy of the pancreas. The left, larger side of the pancreas is seated within the curve of the duodenum of the small intestine. The smaller, rightmost tip of the pancreas is located near the spleen. The splenic artery is seen travelling to the spleen, however, it has several branches connecting to the pancreas. An interior view of the pancreas shows that the pancreatic duct is a large tube running through the center of the pancreas. It branches throughout its length in to several horseshoe- shaped pockets of acinar cells. These cells secrete digestive enzymes, which travel down the bile duct and into the small intestine. There are also small pancreatic islets scattered throughout the pancreas. The pancreatic islets secrete the pancreatic hormones insulin and glucagon into the splenic artery. An inset micrograph shows that the pancreatic islets are small discs of tissue consisting of a thin, outer ring called the exocrine acinus, a thicker, inner ring of beta cells and a central circle of alpha cells.">
            <a:extLst>
              <a:ext uri="{FF2B5EF4-FFF2-40B4-BE49-F238E27FC236}">
                <a16:creationId xmlns:a16="http://schemas.microsoft.com/office/drawing/2014/main" id="{D85A20FE-0C52-4809-AACC-5478EB44DFA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12358" y="0"/>
            <a:ext cx="4679642" cy="2358539"/>
          </a:xfrm>
          <a:prstGeom prst="rect">
            <a:avLst/>
          </a:prstGeom>
          <a:noFill/>
          <a:extLst>
            <a:ext uri="{909E8E84-426E-40DD-AFC4-6F175D3DCCD1}">
              <a14:hiddenFill xmlns:a14="http://schemas.microsoft.com/office/drawing/2010/main">
                <a:solidFill>
                  <a:srgbClr val="FFFFFF"/>
                </a:solidFill>
              </a14:hiddenFill>
            </a:ext>
          </a:extLst>
        </p:spPr>
      </p:pic>
      <p:pic>
        <p:nvPicPr>
          <p:cNvPr id="5" name="Recorded Sound">
            <a:hlinkClick r:id="" action="ppaction://media"/>
            <a:extLst>
              <a:ext uri="{FF2B5EF4-FFF2-40B4-BE49-F238E27FC236}">
                <a16:creationId xmlns:a16="http://schemas.microsoft.com/office/drawing/2014/main" id="{64B6A3EF-4209-493D-B78D-2D885497BA5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781218" y="3758459"/>
            <a:ext cx="1946183" cy="1946183"/>
          </a:xfrm>
          <a:prstGeom prst="rect">
            <a:avLst/>
          </a:prstGeom>
        </p:spPr>
      </p:pic>
    </p:spTree>
    <p:extLst>
      <p:ext uri="{BB962C8B-B14F-4D97-AF65-F5344CB8AC3E}">
        <p14:creationId xmlns:p14="http://schemas.microsoft.com/office/powerpoint/2010/main" val="2437033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70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A1196-E133-49FC-8972-AD10CD95455B}"/>
              </a:ext>
            </a:extLst>
          </p:cNvPr>
          <p:cNvSpPr>
            <a:spLocks noGrp="1"/>
          </p:cNvSpPr>
          <p:nvPr>
            <p:ph type="title"/>
          </p:nvPr>
        </p:nvSpPr>
        <p:spPr/>
        <p:txBody>
          <a:bodyPr/>
          <a:lstStyle/>
          <a:p>
            <a:r>
              <a:rPr lang="en-GB" b="1" dirty="0">
                <a:solidFill>
                  <a:schemeClr val="tx1"/>
                </a:solidFill>
                <a:latin typeface="Arial" panose="020B0604020202020204" pitchFamily="34" charset="0"/>
                <a:cs typeface="Arial" panose="020B0604020202020204" pitchFamily="34" charset="0"/>
              </a:rPr>
              <a:t>NORMAL PHYSIOLOGY OF GLUCOSE REGULATION</a:t>
            </a:r>
          </a:p>
        </p:txBody>
      </p:sp>
      <p:sp>
        <p:nvSpPr>
          <p:cNvPr id="4" name="Rectangle 1">
            <a:extLst>
              <a:ext uri="{FF2B5EF4-FFF2-40B4-BE49-F238E27FC236}">
                <a16:creationId xmlns:a16="http://schemas.microsoft.com/office/drawing/2014/main" id="{23B132BE-57D9-43F8-AA8C-F5E6C548F156}"/>
              </a:ext>
            </a:extLst>
          </p:cNvPr>
          <p:cNvSpPr>
            <a:spLocks noGrp="1" noChangeArrowheads="1"/>
          </p:cNvSpPr>
          <p:nvPr>
            <p:ph idx="1"/>
          </p:nvPr>
        </p:nvSpPr>
        <p:spPr bwMode="auto">
          <a:xfrm>
            <a:off x="909221" y="2323313"/>
            <a:ext cx="5702202"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Glucose is obtained from dietary carbohydrates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Enters the bloodstream after digestion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Pancreas detects increased blood glucose levels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Insulin is released into circulation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Insulin enables glucose uptake into cells</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Glucose is used for energy or stored for later use</a:t>
            </a:r>
            <a:br>
              <a:rPr kumimoji="0" lang="en-US" altLang="en-US" sz="1800" b="1" i="0" u="none" strike="noStrike" cap="none" normalizeH="0" baseline="0" dirty="0">
                <a:ln>
                  <a:noFill/>
                </a:ln>
                <a:solidFill>
                  <a:schemeClr val="tx1"/>
                </a:solidFill>
                <a:effectLst/>
                <a:latin typeface="Arial" panose="020B0604020202020204" pitchFamily="34" charset="0"/>
              </a:rPr>
            </a:br>
            <a:r>
              <a:rPr kumimoji="0" lang="en-US" altLang="en-US" sz="1800" b="1" i="0" u="none" strike="noStrike" cap="none" normalizeH="0" baseline="0" dirty="0">
                <a:ln>
                  <a:noFill/>
                </a:ln>
                <a:solidFill>
                  <a:schemeClr val="tx1"/>
                </a:solidFill>
                <a:effectLst/>
                <a:latin typeface="Arial" panose="020B0604020202020204" pitchFamily="34" charset="0"/>
              </a:rPr>
              <a:t>(</a:t>
            </a:r>
            <a:r>
              <a:rPr kumimoji="0" lang="en-US" altLang="en-US" sz="1800" b="1" i="0" u="none" strike="noStrike" cap="none" normalizeH="0" baseline="0" dirty="0" err="1">
                <a:ln>
                  <a:noFill/>
                </a:ln>
                <a:solidFill>
                  <a:schemeClr val="tx1"/>
                </a:solidFill>
                <a:effectLst/>
                <a:latin typeface="Arial" panose="020B0604020202020204" pitchFamily="34" charset="0"/>
              </a:rPr>
              <a:t>Silverthorn</a:t>
            </a:r>
            <a:r>
              <a:rPr kumimoji="0" lang="en-US" altLang="en-US" sz="1800" b="1" i="0" u="none" strike="noStrike" cap="none" normalizeH="0" baseline="0" dirty="0">
                <a:ln>
                  <a:noFill/>
                </a:ln>
                <a:solidFill>
                  <a:schemeClr val="tx1"/>
                </a:solidFill>
                <a:effectLst/>
                <a:latin typeface="Arial" panose="020B0604020202020204" pitchFamily="34" charset="0"/>
              </a:rPr>
              <a:t>, 2020) </a:t>
            </a:r>
          </a:p>
        </p:txBody>
      </p:sp>
      <p:pic>
        <p:nvPicPr>
          <p:cNvPr id="3075" name="Picture 3" descr="How Your Body Uses Glucose: 4 Tips for Optimization and Regulation |  Standard Process">
            <a:extLst>
              <a:ext uri="{FF2B5EF4-FFF2-40B4-BE49-F238E27FC236}">
                <a16:creationId xmlns:a16="http://schemas.microsoft.com/office/drawing/2014/main" id="{B362A9BF-58B6-48C4-B1FF-F53FDD20BF5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43421" y="2698811"/>
            <a:ext cx="3574039" cy="2938509"/>
          </a:xfrm>
          <a:prstGeom prst="rect">
            <a:avLst/>
          </a:prstGeom>
          <a:noFill/>
          <a:extLst>
            <a:ext uri="{909E8E84-426E-40DD-AFC4-6F175D3DCCD1}">
              <a14:hiddenFill xmlns:a14="http://schemas.microsoft.com/office/drawing/2010/main">
                <a:solidFill>
                  <a:srgbClr val="FFFFFF"/>
                </a:solidFill>
              </a14:hiddenFill>
            </a:ext>
          </a:extLst>
        </p:spPr>
      </p:pic>
      <p:pic>
        <p:nvPicPr>
          <p:cNvPr id="5" name="Recorded Sound">
            <a:hlinkClick r:id="" action="ppaction://media"/>
            <a:extLst>
              <a:ext uri="{FF2B5EF4-FFF2-40B4-BE49-F238E27FC236}">
                <a16:creationId xmlns:a16="http://schemas.microsoft.com/office/drawing/2014/main" id="{90FC69C1-D1AA-401D-A48E-09652577E80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723362" y="1310149"/>
            <a:ext cx="1013164" cy="1013164"/>
          </a:xfrm>
          <a:prstGeom prst="rect">
            <a:avLst/>
          </a:prstGeom>
        </p:spPr>
      </p:pic>
    </p:spTree>
    <p:extLst>
      <p:ext uri="{BB962C8B-B14F-4D97-AF65-F5344CB8AC3E}">
        <p14:creationId xmlns:p14="http://schemas.microsoft.com/office/powerpoint/2010/main" val="3305362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71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F5DAE-F7A6-492A-809D-AC63BFF7CECB}"/>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PATHOPHYSIOLOGY OF TYPE 2 DIABETES</a:t>
            </a:r>
          </a:p>
        </p:txBody>
      </p:sp>
      <p:sp>
        <p:nvSpPr>
          <p:cNvPr id="4" name="Rectangle 1">
            <a:extLst>
              <a:ext uri="{FF2B5EF4-FFF2-40B4-BE49-F238E27FC236}">
                <a16:creationId xmlns:a16="http://schemas.microsoft.com/office/drawing/2014/main" id="{247B232E-6111-4A78-963C-23E8223AB233}"/>
              </a:ext>
            </a:extLst>
          </p:cNvPr>
          <p:cNvSpPr>
            <a:spLocks noGrp="1" noChangeArrowheads="1"/>
          </p:cNvSpPr>
          <p:nvPr>
            <p:ph idx="1"/>
          </p:nvPr>
        </p:nvSpPr>
        <p:spPr bwMode="auto">
          <a:xfrm>
            <a:off x="2589212" y="2175754"/>
            <a:ext cx="6715300"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Cells become resistant to insulin action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Glucose uptake into cells is reduced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Blood glucose levels remain elevated (</a:t>
            </a:r>
            <a:r>
              <a:rPr kumimoji="0" lang="en-US" altLang="en-US" sz="1800" b="1" i="0" u="none" strike="noStrike" cap="none" normalizeH="0" baseline="0" dirty="0" err="1">
                <a:ln>
                  <a:noFill/>
                </a:ln>
                <a:solidFill>
                  <a:schemeClr val="tx1"/>
                </a:solidFill>
                <a:effectLst/>
                <a:latin typeface="Arial" panose="020B0604020202020204" pitchFamily="34" charset="0"/>
              </a:rPr>
              <a:t>hyperglycaemia</a:t>
            </a:r>
            <a:r>
              <a:rPr kumimoji="0" lang="en-US" altLang="en-US" sz="1800" b="1"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Pancreas compensates by producing more insulin initially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Over time, insulin production may decline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Leads to chronic metabolic imbalance and complications</a:t>
            </a:r>
            <a:br>
              <a:rPr kumimoji="0" lang="en-US" altLang="en-US" sz="1800" b="1" i="0" u="none" strike="noStrike" cap="none" normalizeH="0" baseline="0" dirty="0">
                <a:ln>
                  <a:noFill/>
                </a:ln>
                <a:solidFill>
                  <a:schemeClr val="tx1"/>
                </a:solidFill>
                <a:effectLst/>
                <a:latin typeface="Arial" panose="020B0604020202020204" pitchFamily="34" charset="0"/>
              </a:rPr>
            </a:br>
            <a:r>
              <a:rPr kumimoji="0" lang="en-US" altLang="en-US" sz="1800" b="1" i="0" u="none" strike="noStrike" cap="none" normalizeH="0" baseline="0" dirty="0">
                <a:ln>
                  <a:noFill/>
                </a:ln>
                <a:solidFill>
                  <a:schemeClr val="tx1"/>
                </a:solidFill>
                <a:effectLst/>
                <a:latin typeface="Arial" panose="020B0604020202020204" pitchFamily="34" charset="0"/>
              </a:rPr>
              <a:t>(WHO, 2023) </a:t>
            </a:r>
          </a:p>
        </p:txBody>
      </p:sp>
      <p:pic>
        <p:nvPicPr>
          <p:cNvPr id="5" name="Recorded Sound">
            <a:hlinkClick r:id="" action="ppaction://media"/>
            <a:extLst>
              <a:ext uri="{FF2B5EF4-FFF2-40B4-BE49-F238E27FC236}">
                <a16:creationId xmlns:a16="http://schemas.microsoft.com/office/drawing/2014/main" id="{EACC0415-3591-48E3-9341-E23D55B231F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736830" y="1537547"/>
            <a:ext cx="1502299" cy="1502299"/>
          </a:xfrm>
          <a:prstGeom prst="rect">
            <a:avLst/>
          </a:prstGeom>
        </p:spPr>
      </p:pic>
    </p:spTree>
    <p:extLst>
      <p:ext uri="{BB962C8B-B14F-4D97-AF65-F5344CB8AC3E}">
        <p14:creationId xmlns:p14="http://schemas.microsoft.com/office/powerpoint/2010/main" val="932235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52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61BB0-886B-4048-96C4-DFCE33D1D3C5}"/>
              </a:ext>
            </a:extLst>
          </p:cNvPr>
          <p:cNvSpPr>
            <a:spLocks noGrp="1"/>
          </p:cNvSpPr>
          <p:nvPr>
            <p:ph type="ctrTitle"/>
          </p:nvPr>
        </p:nvSpPr>
        <p:spPr>
          <a:xfrm>
            <a:off x="804801" y="410592"/>
            <a:ext cx="8915399" cy="2262781"/>
          </a:xfrm>
        </p:spPr>
        <p:txBody>
          <a:bodyPr>
            <a:normAutofit/>
          </a:bodyPr>
          <a:lstStyle/>
          <a:p>
            <a:r>
              <a:rPr lang="en-GB" sz="3600" b="1" dirty="0"/>
              <a:t>EFFECTS OF TYPE 2 DIABETES ON THE BODY</a:t>
            </a:r>
            <a:br>
              <a:rPr lang="en-GB" sz="3600" b="1" dirty="0"/>
            </a:br>
            <a:endParaRPr lang="en-GB" sz="3600" dirty="0"/>
          </a:p>
        </p:txBody>
      </p:sp>
      <p:sp>
        <p:nvSpPr>
          <p:cNvPr id="3" name="Subtitle 2">
            <a:extLst>
              <a:ext uri="{FF2B5EF4-FFF2-40B4-BE49-F238E27FC236}">
                <a16:creationId xmlns:a16="http://schemas.microsoft.com/office/drawing/2014/main" id="{005BAEE4-E0BE-4C6C-86C1-E09587297D18}"/>
              </a:ext>
            </a:extLst>
          </p:cNvPr>
          <p:cNvSpPr>
            <a:spLocks noGrp="1"/>
          </p:cNvSpPr>
          <p:nvPr>
            <p:ph type="subTitle" idx="1"/>
          </p:nvPr>
        </p:nvSpPr>
        <p:spPr>
          <a:xfrm>
            <a:off x="1195419" y="2211732"/>
            <a:ext cx="8915399" cy="1126283"/>
          </a:xfrm>
        </p:spPr>
        <p:txBody>
          <a:bodyPr>
            <a:normAutofit fontScale="25000" lnSpcReduction="20000"/>
          </a:bodyPr>
          <a:lstStyle/>
          <a:p>
            <a:endParaRPr lang="en-GB" sz="7200" b="1" dirty="0">
              <a:latin typeface="Arial" panose="020B0604020202020204" pitchFamily="34" charset="0"/>
              <a:cs typeface="Arial" panose="020B0604020202020204" pitchFamily="34" charset="0"/>
            </a:endParaRPr>
          </a:p>
          <a:p>
            <a:pPr>
              <a:buFont typeface="Arial" panose="020B0604020202020204" pitchFamily="34" charset="0"/>
              <a:buChar char="•"/>
            </a:pPr>
            <a:r>
              <a:rPr lang="en-GB" sz="7200" b="1" dirty="0">
                <a:latin typeface="Arial" panose="020B0604020202020204" pitchFamily="34" charset="0"/>
                <a:cs typeface="Arial" panose="020B0604020202020204" pitchFamily="34" charset="0"/>
              </a:rPr>
              <a:t>Chronic hyperglycaemia damages blood vessels over time </a:t>
            </a:r>
          </a:p>
          <a:p>
            <a:endParaRPr lang="en-GB" sz="7200" b="1" dirty="0">
              <a:latin typeface="Arial" panose="020B0604020202020204" pitchFamily="34" charset="0"/>
              <a:cs typeface="Arial" panose="020B0604020202020204" pitchFamily="34" charset="0"/>
            </a:endParaRPr>
          </a:p>
          <a:p>
            <a:pPr>
              <a:buFont typeface="Arial" panose="020B0604020202020204" pitchFamily="34" charset="0"/>
              <a:buChar char="•"/>
            </a:pPr>
            <a:r>
              <a:rPr lang="en-GB" sz="7200" b="1" dirty="0">
                <a:latin typeface="Arial" panose="020B0604020202020204" pitchFamily="34" charset="0"/>
                <a:cs typeface="Arial" panose="020B0604020202020204" pitchFamily="34" charset="0"/>
              </a:rPr>
              <a:t>Increased risk of cardiovascular diseases (heart attack, stroke)</a:t>
            </a:r>
          </a:p>
          <a:p>
            <a:r>
              <a:rPr lang="en-GB" sz="7200" b="1" dirty="0">
                <a:latin typeface="Arial" panose="020B0604020202020204" pitchFamily="34" charset="0"/>
                <a:cs typeface="Arial" panose="020B0604020202020204" pitchFamily="34" charset="0"/>
              </a:rPr>
              <a:t> </a:t>
            </a:r>
          </a:p>
          <a:p>
            <a:pPr>
              <a:buFont typeface="Arial" panose="020B0604020202020204" pitchFamily="34" charset="0"/>
              <a:buChar char="•"/>
            </a:pPr>
            <a:r>
              <a:rPr lang="en-GB" sz="7200" b="1" dirty="0">
                <a:latin typeface="Arial" panose="020B0604020202020204" pitchFamily="34" charset="0"/>
                <a:cs typeface="Arial" panose="020B0604020202020204" pitchFamily="34" charset="0"/>
              </a:rPr>
              <a:t>Can lead to diabetic neuropathy (nerve damage)</a:t>
            </a:r>
          </a:p>
          <a:p>
            <a:r>
              <a:rPr lang="en-GB" sz="7200" b="1" dirty="0">
                <a:latin typeface="Arial" panose="020B0604020202020204" pitchFamily="34" charset="0"/>
                <a:cs typeface="Arial" panose="020B0604020202020204" pitchFamily="34" charset="0"/>
              </a:rPr>
              <a:t> </a:t>
            </a:r>
          </a:p>
          <a:p>
            <a:pPr>
              <a:buFont typeface="Arial" panose="020B0604020202020204" pitchFamily="34" charset="0"/>
              <a:buChar char="•"/>
            </a:pPr>
            <a:r>
              <a:rPr lang="en-GB" sz="7200" b="1" dirty="0">
                <a:latin typeface="Arial" panose="020B0604020202020204" pitchFamily="34" charset="0"/>
                <a:cs typeface="Arial" panose="020B0604020202020204" pitchFamily="34" charset="0"/>
              </a:rPr>
              <a:t>Kidney damage (diabetic nephropathy) is common </a:t>
            </a:r>
          </a:p>
          <a:p>
            <a:endParaRPr lang="en-GB" sz="7200" b="1" dirty="0">
              <a:latin typeface="Arial" panose="020B0604020202020204" pitchFamily="34" charset="0"/>
              <a:cs typeface="Arial" panose="020B0604020202020204" pitchFamily="34" charset="0"/>
            </a:endParaRPr>
          </a:p>
          <a:p>
            <a:pPr>
              <a:buFont typeface="Arial" panose="020B0604020202020204" pitchFamily="34" charset="0"/>
              <a:buChar char="•"/>
            </a:pPr>
            <a:r>
              <a:rPr lang="en-GB" sz="7200" b="1" dirty="0">
                <a:latin typeface="Arial" panose="020B0604020202020204" pitchFamily="34" charset="0"/>
                <a:cs typeface="Arial" panose="020B0604020202020204" pitchFamily="34" charset="0"/>
              </a:rPr>
              <a:t>Vision problems including diabetic retinopathy </a:t>
            </a:r>
          </a:p>
          <a:p>
            <a:endParaRPr lang="en-GB" sz="7200" b="1" dirty="0">
              <a:latin typeface="Arial" panose="020B0604020202020204" pitchFamily="34" charset="0"/>
              <a:cs typeface="Arial" panose="020B0604020202020204" pitchFamily="34" charset="0"/>
            </a:endParaRPr>
          </a:p>
          <a:p>
            <a:pPr>
              <a:buFont typeface="Arial" panose="020B0604020202020204" pitchFamily="34" charset="0"/>
              <a:buChar char="•"/>
            </a:pPr>
            <a:r>
              <a:rPr lang="en-GB" sz="7200" b="1" dirty="0">
                <a:latin typeface="Arial" panose="020B0604020202020204" pitchFamily="34" charset="0"/>
                <a:cs typeface="Arial" panose="020B0604020202020204" pitchFamily="34" charset="0"/>
              </a:rPr>
              <a:t>Delayed wound healing and increased infection risk</a:t>
            </a:r>
            <a:br>
              <a:rPr lang="en-GB" sz="7200" b="1" dirty="0">
                <a:latin typeface="Arial" panose="020B0604020202020204" pitchFamily="34" charset="0"/>
                <a:cs typeface="Arial" panose="020B0604020202020204" pitchFamily="34" charset="0"/>
              </a:rPr>
            </a:br>
            <a:r>
              <a:rPr lang="en-GB" sz="7200" b="1" dirty="0">
                <a:latin typeface="Arial" panose="020B0604020202020204" pitchFamily="34" charset="0"/>
                <a:cs typeface="Arial" panose="020B0604020202020204" pitchFamily="34" charset="0"/>
              </a:rPr>
              <a:t>(NICE, 2022; NHS, 2023)</a:t>
            </a:r>
          </a:p>
          <a:p>
            <a:endParaRPr lang="en-GB" dirty="0"/>
          </a:p>
        </p:txBody>
      </p:sp>
      <p:pic>
        <p:nvPicPr>
          <p:cNvPr id="14338" name="Picture 2" descr="Type 2 diabetes">
            <a:extLst>
              <a:ext uri="{FF2B5EF4-FFF2-40B4-BE49-F238E27FC236}">
                <a16:creationId xmlns:a16="http://schemas.microsoft.com/office/drawing/2014/main" id="{70D99A77-A2C9-4BFD-AB13-B65A666D54C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27254" y="1562959"/>
            <a:ext cx="3767092" cy="4611460"/>
          </a:xfrm>
          <a:prstGeom prst="rect">
            <a:avLst/>
          </a:prstGeom>
          <a:noFill/>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13EDD7F3-CCE1-465B-93FE-5AE3FDC58D9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471694" y="259193"/>
            <a:ext cx="1278247" cy="1278247"/>
          </a:xfrm>
          <a:prstGeom prst="rect">
            <a:avLst/>
          </a:prstGeom>
        </p:spPr>
      </p:pic>
    </p:spTree>
    <p:extLst>
      <p:ext uri="{BB962C8B-B14F-4D97-AF65-F5344CB8AC3E}">
        <p14:creationId xmlns:p14="http://schemas.microsoft.com/office/powerpoint/2010/main" val="3534741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18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8C405-8D06-4AF7-8869-CAE3CE89D67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PATIENT PROFILE (FICTIONAL CASE)</a:t>
            </a:r>
          </a:p>
        </p:txBody>
      </p:sp>
      <p:sp>
        <p:nvSpPr>
          <p:cNvPr id="3" name="Content Placeholder 2">
            <a:extLst>
              <a:ext uri="{FF2B5EF4-FFF2-40B4-BE49-F238E27FC236}">
                <a16:creationId xmlns:a16="http://schemas.microsoft.com/office/drawing/2014/main" id="{DF27EAC9-0AF1-400A-BD03-ADE640E77724}"/>
              </a:ext>
            </a:extLst>
          </p:cNvPr>
          <p:cNvSpPr>
            <a:spLocks noGrp="1"/>
          </p:cNvSpPr>
          <p:nvPr>
            <p:ph idx="1"/>
          </p:nvPr>
        </p:nvSpPr>
        <p:spPr/>
        <p:txBody>
          <a:bodyPr/>
          <a:lstStyle/>
          <a:p>
            <a:pPr>
              <a:buFont typeface="Arial" panose="020B0604020202020204" pitchFamily="34" charset="0"/>
              <a:buChar char="•"/>
            </a:pPr>
            <a:r>
              <a:rPr lang="en-GB" b="1" dirty="0"/>
              <a:t>Name: John Smith (fictional patient) </a:t>
            </a:r>
          </a:p>
          <a:p>
            <a:pPr>
              <a:buFont typeface="Arial" panose="020B0604020202020204" pitchFamily="34" charset="0"/>
              <a:buChar char="•"/>
            </a:pPr>
            <a:r>
              <a:rPr lang="en-GB" b="1" dirty="0"/>
              <a:t>Age: 55 years </a:t>
            </a:r>
          </a:p>
          <a:p>
            <a:pPr>
              <a:buFont typeface="Arial" panose="020B0604020202020204" pitchFamily="34" charset="0"/>
              <a:buChar char="•"/>
            </a:pPr>
            <a:r>
              <a:rPr lang="en-GB" b="1" dirty="0"/>
              <a:t>Gender: Male </a:t>
            </a:r>
          </a:p>
          <a:p>
            <a:pPr>
              <a:buFont typeface="Arial" panose="020B0604020202020204" pitchFamily="34" charset="0"/>
              <a:buChar char="•"/>
            </a:pPr>
            <a:r>
              <a:rPr lang="en-GB" b="1" dirty="0"/>
              <a:t>BMI: 31 (obese category) </a:t>
            </a:r>
          </a:p>
          <a:p>
            <a:pPr>
              <a:buFont typeface="Arial" panose="020B0604020202020204" pitchFamily="34" charset="0"/>
              <a:buChar char="•"/>
            </a:pPr>
            <a:r>
              <a:rPr lang="en-GB" b="1" dirty="0"/>
              <a:t>Lifestyle: sedentary, limited physical activity </a:t>
            </a:r>
          </a:p>
          <a:p>
            <a:pPr>
              <a:buFont typeface="Arial" panose="020B0604020202020204" pitchFamily="34" charset="0"/>
              <a:buChar char="•"/>
            </a:pPr>
            <a:r>
              <a:rPr lang="en-GB" b="1" dirty="0"/>
              <a:t>Diet: high sugar and processed food intake </a:t>
            </a:r>
          </a:p>
          <a:p>
            <a:pPr>
              <a:buFont typeface="Arial" panose="020B0604020202020204" pitchFamily="34" charset="0"/>
              <a:buChar char="•"/>
            </a:pPr>
            <a:r>
              <a:rPr lang="en-GB" b="1" dirty="0"/>
              <a:t>Smoker (10 cigarettes per day) </a:t>
            </a:r>
          </a:p>
          <a:p>
            <a:pPr>
              <a:buFont typeface="Arial" panose="020B0604020202020204" pitchFamily="34" charset="0"/>
              <a:buChar char="•"/>
            </a:pPr>
            <a:r>
              <a:rPr lang="en-GB" b="1" dirty="0"/>
              <a:t>Recently diagnosed with Type 2 Diabetes </a:t>
            </a:r>
          </a:p>
          <a:p>
            <a:endParaRPr lang="en-GB" dirty="0"/>
          </a:p>
        </p:txBody>
      </p:sp>
      <p:pic>
        <p:nvPicPr>
          <p:cNvPr id="4" name="Recorded Sound">
            <a:hlinkClick r:id="" action="ppaction://media"/>
            <a:extLst>
              <a:ext uri="{FF2B5EF4-FFF2-40B4-BE49-F238E27FC236}">
                <a16:creationId xmlns:a16="http://schemas.microsoft.com/office/drawing/2014/main" id="{97DAEBB8-E43D-498B-BFBD-6CE8D314C31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599075" y="1751859"/>
            <a:ext cx="1111573" cy="1111573"/>
          </a:xfrm>
          <a:prstGeom prst="rect">
            <a:avLst/>
          </a:prstGeom>
        </p:spPr>
      </p:pic>
    </p:spTree>
    <p:extLst>
      <p:ext uri="{BB962C8B-B14F-4D97-AF65-F5344CB8AC3E}">
        <p14:creationId xmlns:p14="http://schemas.microsoft.com/office/powerpoint/2010/main" val="3776710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25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DFCB8-A762-444B-B205-9B940532ED9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RISK FACTORS</a:t>
            </a:r>
          </a:p>
        </p:txBody>
      </p:sp>
      <p:sp>
        <p:nvSpPr>
          <p:cNvPr id="4" name="Rectangle 1">
            <a:extLst>
              <a:ext uri="{FF2B5EF4-FFF2-40B4-BE49-F238E27FC236}">
                <a16:creationId xmlns:a16="http://schemas.microsoft.com/office/drawing/2014/main" id="{B9013524-DFE5-4C3E-B595-708064D99E15}"/>
              </a:ext>
            </a:extLst>
          </p:cNvPr>
          <p:cNvSpPr>
            <a:spLocks noGrp="1" noChangeArrowheads="1"/>
          </p:cNvSpPr>
          <p:nvPr>
            <p:ph idx="1"/>
          </p:nvPr>
        </p:nvSpPr>
        <p:spPr bwMode="auto">
          <a:xfrm>
            <a:off x="2589212" y="2175753"/>
            <a:ext cx="4483920"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Obesity and excess body weight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Physical inactivity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Unhealthy diet (high sugar and fat intake)</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Smoking increases insulin resistance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Age over 45 years increases risk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Genetic predisposition and family history</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(NHS, 2023; WHO, 2023) </a:t>
            </a:r>
          </a:p>
        </p:txBody>
      </p:sp>
      <p:pic>
        <p:nvPicPr>
          <p:cNvPr id="5123" name="Picture 3" descr="7 Investing Risk Factors and How to ...">
            <a:extLst>
              <a:ext uri="{FF2B5EF4-FFF2-40B4-BE49-F238E27FC236}">
                <a16:creationId xmlns:a16="http://schemas.microsoft.com/office/drawing/2014/main" id="{2DA190E3-AC9A-48AA-8308-BDF25D20CC3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56687" y="331105"/>
            <a:ext cx="2447925" cy="1866900"/>
          </a:xfrm>
          <a:prstGeom prst="rect">
            <a:avLst/>
          </a:prstGeom>
          <a:noFill/>
          <a:extLst>
            <a:ext uri="{909E8E84-426E-40DD-AFC4-6F175D3DCCD1}">
              <a14:hiddenFill xmlns:a14="http://schemas.microsoft.com/office/drawing/2010/main">
                <a:solidFill>
                  <a:srgbClr val="FFFFFF"/>
                </a:solidFill>
              </a14:hiddenFill>
            </a:ext>
          </a:extLst>
        </p:spPr>
      </p:pic>
      <p:pic>
        <p:nvPicPr>
          <p:cNvPr id="5" name="Recorded Sound">
            <a:hlinkClick r:id="" action="ppaction://media"/>
            <a:extLst>
              <a:ext uri="{FF2B5EF4-FFF2-40B4-BE49-F238E27FC236}">
                <a16:creationId xmlns:a16="http://schemas.microsoft.com/office/drawing/2014/main" id="{6CFA782C-5DF7-4A2D-B59C-C5F343DAD39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474923" y="3215428"/>
            <a:ext cx="1737573" cy="1737573"/>
          </a:xfrm>
          <a:prstGeom prst="rect">
            <a:avLst/>
          </a:prstGeom>
        </p:spPr>
      </p:pic>
    </p:spTree>
    <p:extLst>
      <p:ext uri="{BB962C8B-B14F-4D97-AF65-F5344CB8AC3E}">
        <p14:creationId xmlns:p14="http://schemas.microsoft.com/office/powerpoint/2010/main" val="2710626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851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E1AFC-8A62-4277-ADB3-87B9211441A1}"/>
              </a:ext>
            </a:extLst>
          </p:cNvPr>
          <p:cNvSpPr>
            <a:spLocks noGrp="1"/>
          </p:cNvSpPr>
          <p:nvPr>
            <p:ph type="ctrTitle"/>
          </p:nvPr>
        </p:nvSpPr>
        <p:spPr>
          <a:xfrm>
            <a:off x="431939" y="62144"/>
            <a:ext cx="8915399" cy="1048760"/>
          </a:xfrm>
        </p:spPr>
        <p:txBody>
          <a:bodyPr>
            <a:normAutofit/>
          </a:bodyPr>
          <a:lstStyle/>
          <a:p>
            <a:r>
              <a:rPr lang="en-GB" sz="3600" b="1" dirty="0">
                <a:latin typeface="Arial" panose="020B0604020202020204" pitchFamily="34" charset="0"/>
                <a:cs typeface="Arial" panose="020B0604020202020204" pitchFamily="34" charset="0"/>
              </a:rPr>
              <a:t>CARE PLAN OVERVIEW</a:t>
            </a:r>
          </a:p>
        </p:txBody>
      </p:sp>
      <p:sp>
        <p:nvSpPr>
          <p:cNvPr id="4" name="Rectangle 1">
            <a:extLst>
              <a:ext uri="{FF2B5EF4-FFF2-40B4-BE49-F238E27FC236}">
                <a16:creationId xmlns:a16="http://schemas.microsoft.com/office/drawing/2014/main" id="{75294A9E-79BA-4ED6-8E43-61E534CDEDF6}"/>
              </a:ext>
            </a:extLst>
          </p:cNvPr>
          <p:cNvSpPr>
            <a:spLocks noGrp="1" noChangeArrowheads="1"/>
          </p:cNvSpPr>
          <p:nvPr>
            <p:ph type="subTitle" idx="1"/>
          </p:nvPr>
        </p:nvSpPr>
        <p:spPr bwMode="auto">
          <a:xfrm>
            <a:off x="1870121" y="1582340"/>
            <a:ext cx="6599884"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Aim: control blood glucose levels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Prevent complications and disease progression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Improve patient quality of life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Focus on lifestyle modification and medical management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Include monitoring and regular review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Based on NICE and NHS guidelines</a:t>
            </a:r>
            <a:br>
              <a:rPr kumimoji="0" lang="en-US" altLang="en-US" sz="1800" b="1" i="0" u="none" strike="noStrike" cap="none" normalizeH="0" baseline="0" dirty="0">
                <a:ln>
                  <a:noFill/>
                </a:ln>
                <a:solidFill>
                  <a:schemeClr val="tx1"/>
                </a:solidFill>
                <a:effectLst/>
                <a:latin typeface="Arial" panose="020B0604020202020204" pitchFamily="34" charset="0"/>
              </a:rPr>
            </a:br>
            <a:r>
              <a:rPr kumimoji="0" lang="en-US" altLang="en-US" sz="1800" b="1" i="0" u="none" strike="noStrike" cap="none" normalizeH="0" baseline="0" dirty="0">
                <a:ln>
                  <a:noFill/>
                </a:ln>
                <a:solidFill>
                  <a:schemeClr val="tx1"/>
                </a:solidFill>
                <a:effectLst/>
                <a:latin typeface="Arial" panose="020B0604020202020204" pitchFamily="34" charset="0"/>
              </a:rPr>
              <a:t>(NICE, 2022</a:t>
            </a:r>
            <a:r>
              <a:rPr kumimoji="0" lang="en-US" altLang="en-US" sz="1800" b="0" i="0" u="none" strike="noStrike" cap="none" normalizeH="0" baseline="0" dirty="0">
                <a:ln>
                  <a:noFill/>
                </a:ln>
                <a:solidFill>
                  <a:schemeClr val="tx1"/>
                </a:solidFill>
                <a:effectLst/>
                <a:latin typeface="Arial" panose="020B0604020202020204" pitchFamily="34" charset="0"/>
              </a:rPr>
              <a:t>) </a:t>
            </a:r>
          </a:p>
        </p:txBody>
      </p:sp>
      <p:pic>
        <p:nvPicPr>
          <p:cNvPr id="5" name="Recorded Sound">
            <a:hlinkClick r:id="" action="ppaction://media"/>
            <a:extLst>
              <a:ext uri="{FF2B5EF4-FFF2-40B4-BE49-F238E27FC236}">
                <a16:creationId xmlns:a16="http://schemas.microsoft.com/office/drawing/2014/main" id="{7B951E26-3C12-416A-BEEA-618D9201F30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665810" y="819952"/>
            <a:ext cx="1440156" cy="1440156"/>
          </a:xfrm>
          <a:prstGeom prst="rect">
            <a:avLst/>
          </a:prstGeom>
        </p:spPr>
      </p:pic>
    </p:spTree>
    <p:extLst>
      <p:ext uri="{BB962C8B-B14F-4D97-AF65-F5344CB8AC3E}">
        <p14:creationId xmlns:p14="http://schemas.microsoft.com/office/powerpoint/2010/main" val="868372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08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7ACD7-7CA9-49A9-85A5-0BED31720241}"/>
              </a:ext>
            </a:extLst>
          </p:cNvPr>
          <p:cNvSpPr>
            <a:spLocks noGrp="1"/>
          </p:cNvSpPr>
          <p:nvPr>
            <p:ph type="ctrTitle"/>
          </p:nvPr>
        </p:nvSpPr>
        <p:spPr>
          <a:xfrm>
            <a:off x="529594" y="215440"/>
            <a:ext cx="8915399" cy="1126283"/>
          </a:xfrm>
        </p:spPr>
        <p:txBody>
          <a:bodyPr>
            <a:normAutofit/>
          </a:bodyPr>
          <a:lstStyle/>
          <a:p>
            <a:r>
              <a:rPr lang="en-GB" sz="3600" b="1" dirty="0">
                <a:latin typeface="Arial" panose="020B0604020202020204" pitchFamily="34" charset="0"/>
                <a:cs typeface="Arial" panose="020B0604020202020204" pitchFamily="34" charset="0"/>
              </a:rPr>
              <a:t>CARE ROUTINE (LIFESTYLE)</a:t>
            </a:r>
          </a:p>
        </p:txBody>
      </p:sp>
      <p:sp>
        <p:nvSpPr>
          <p:cNvPr id="4" name="Rectangle 1">
            <a:extLst>
              <a:ext uri="{FF2B5EF4-FFF2-40B4-BE49-F238E27FC236}">
                <a16:creationId xmlns:a16="http://schemas.microsoft.com/office/drawing/2014/main" id="{A0E340D6-FE4C-468C-A7F9-416E50F697CB}"/>
              </a:ext>
            </a:extLst>
          </p:cNvPr>
          <p:cNvSpPr>
            <a:spLocks noGrp="1" noChangeArrowheads="1"/>
          </p:cNvSpPr>
          <p:nvPr>
            <p:ph type="subTitle" idx="1"/>
          </p:nvPr>
        </p:nvSpPr>
        <p:spPr bwMode="auto">
          <a:xfrm>
            <a:off x="2074309" y="1922516"/>
            <a:ext cx="5535490"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Balanced diet with reduced sugar intake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Increase intake of </a:t>
            </a:r>
            <a:r>
              <a:rPr kumimoji="0" lang="en-US" altLang="en-US" sz="1800" b="1" i="0" u="none" strike="noStrike" cap="none" normalizeH="0" baseline="0" dirty="0" err="1">
                <a:ln>
                  <a:noFill/>
                </a:ln>
                <a:solidFill>
                  <a:schemeClr val="tx1"/>
                </a:solidFill>
                <a:effectLst/>
                <a:latin typeface="Arial" panose="020B0604020202020204" pitchFamily="34" charset="0"/>
              </a:rPr>
              <a:t>fibre</a:t>
            </a:r>
            <a:r>
              <a:rPr kumimoji="0" lang="en-US" altLang="en-US" sz="1800" b="1" i="0" u="none" strike="noStrike" cap="none" normalizeH="0" baseline="0" dirty="0">
                <a:ln>
                  <a:noFill/>
                </a:ln>
                <a:solidFill>
                  <a:schemeClr val="tx1"/>
                </a:solidFill>
                <a:effectLst/>
                <a:latin typeface="Arial" panose="020B0604020202020204" pitchFamily="34" charset="0"/>
              </a:rPr>
              <a:t>, fruits, and vegetables</a:t>
            </a:r>
          </a:p>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Regular physical activity (at least 150 min/week)</a:t>
            </a:r>
          </a:p>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Weight management strategies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Smoking cessation support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Education on self-management of condition</a:t>
            </a:r>
            <a:br>
              <a:rPr kumimoji="0" lang="en-US" altLang="en-US" sz="1800" b="1" i="0" u="none" strike="noStrike" cap="none" normalizeH="0" baseline="0" dirty="0">
                <a:ln>
                  <a:noFill/>
                </a:ln>
                <a:solidFill>
                  <a:schemeClr val="tx1"/>
                </a:solidFill>
                <a:effectLst/>
                <a:latin typeface="Arial" panose="020B0604020202020204" pitchFamily="34" charset="0"/>
              </a:rPr>
            </a:br>
            <a:r>
              <a:rPr kumimoji="0" lang="en-US" altLang="en-US" sz="1800" b="1" i="0" u="none" strike="noStrike" cap="none" normalizeH="0" baseline="0" dirty="0">
                <a:ln>
                  <a:noFill/>
                </a:ln>
                <a:solidFill>
                  <a:schemeClr val="tx1"/>
                </a:solidFill>
                <a:effectLst/>
                <a:latin typeface="Arial" panose="020B0604020202020204" pitchFamily="34" charset="0"/>
              </a:rPr>
              <a:t>(NHS, 2023) </a:t>
            </a:r>
          </a:p>
        </p:txBody>
      </p:sp>
      <p:pic>
        <p:nvPicPr>
          <p:cNvPr id="5" name="Recorded Sound">
            <a:hlinkClick r:id="" action="ppaction://media"/>
            <a:extLst>
              <a:ext uri="{FF2B5EF4-FFF2-40B4-BE49-F238E27FC236}">
                <a16:creationId xmlns:a16="http://schemas.microsoft.com/office/drawing/2014/main" id="{490D1366-BB5B-4A89-909D-2E46787D303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630298" y="1719315"/>
            <a:ext cx="1254703" cy="1254703"/>
          </a:xfrm>
          <a:prstGeom prst="rect">
            <a:avLst/>
          </a:prstGeom>
        </p:spPr>
      </p:pic>
    </p:spTree>
    <p:extLst>
      <p:ext uri="{BB962C8B-B14F-4D97-AF65-F5344CB8AC3E}">
        <p14:creationId xmlns:p14="http://schemas.microsoft.com/office/powerpoint/2010/main" val="2004340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24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3029B-A842-40DA-894C-31A0860FE3E9}"/>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MONITORING AND TREATMENT</a:t>
            </a:r>
          </a:p>
        </p:txBody>
      </p:sp>
      <p:sp>
        <p:nvSpPr>
          <p:cNvPr id="4" name="Rectangle 1">
            <a:extLst>
              <a:ext uri="{FF2B5EF4-FFF2-40B4-BE49-F238E27FC236}">
                <a16:creationId xmlns:a16="http://schemas.microsoft.com/office/drawing/2014/main" id="{7CFA17C1-ED92-4045-94C6-614393B83D52}"/>
              </a:ext>
            </a:extLst>
          </p:cNvPr>
          <p:cNvSpPr>
            <a:spLocks noGrp="1" noChangeArrowheads="1"/>
          </p:cNvSpPr>
          <p:nvPr>
            <p:ph idx="1"/>
          </p:nvPr>
        </p:nvSpPr>
        <p:spPr bwMode="auto">
          <a:xfrm>
            <a:off x="2589212" y="2175754"/>
            <a:ext cx="5061001"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Regular blood glucose monitoring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HbA1c testing every 3–6 months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Medication (e.g. metformin)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Blood pressure and cholesterol monitoring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Regular GP and specialist reviews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Early detection of complications</a:t>
            </a:r>
            <a:br>
              <a:rPr kumimoji="0" lang="en-US" altLang="en-US" sz="1800" b="1" i="0" u="none" strike="noStrike" cap="none" normalizeH="0" baseline="0" dirty="0">
                <a:ln>
                  <a:noFill/>
                </a:ln>
                <a:solidFill>
                  <a:schemeClr val="tx1"/>
                </a:solidFill>
                <a:effectLst/>
                <a:latin typeface="Arial" panose="020B0604020202020204" pitchFamily="34" charset="0"/>
              </a:rPr>
            </a:br>
            <a:r>
              <a:rPr kumimoji="0" lang="en-US" altLang="en-US" sz="1800" b="1" i="0" u="none" strike="noStrike" cap="none" normalizeH="0" baseline="0" dirty="0">
                <a:ln>
                  <a:noFill/>
                </a:ln>
                <a:solidFill>
                  <a:schemeClr val="tx1"/>
                </a:solidFill>
                <a:effectLst/>
                <a:latin typeface="Arial" panose="020B0604020202020204" pitchFamily="34" charset="0"/>
              </a:rPr>
              <a:t>(NICE, 2022) </a:t>
            </a:r>
          </a:p>
        </p:txBody>
      </p:sp>
      <p:pic>
        <p:nvPicPr>
          <p:cNvPr id="8195" name="Picture 3" descr="Monitoring the parameters of treatment ...">
            <a:extLst>
              <a:ext uri="{FF2B5EF4-FFF2-40B4-BE49-F238E27FC236}">
                <a16:creationId xmlns:a16="http://schemas.microsoft.com/office/drawing/2014/main" id="{6326A138-6FB6-4141-8553-1446CF12F9F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03575" y="1590675"/>
            <a:ext cx="4191000" cy="1085850"/>
          </a:xfrm>
          <a:prstGeom prst="rect">
            <a:avLst/>
          </a:prstGeom>
          <a:noFill/>
          <a:extLst>
            <a:ext uri="{909E8E84-426E-40DD-AFC4-6F175D3DCCD1}">
              <a14:hiddenFill xmlns:a14="http://schemas.microsoft.com/office/drawing/2010/main">
                <a:solidFill>
                  <a:srgbClr val="FFFFFF"/>
                </a:solidFill>
              </a14:hiddenFill>
            </a:ext>
          </a:extLst>
        </p:spPr>
      </p:pic>
      <p:pic>
        <p:nvPicPr>
          <p:cNvPr id="5" name="Recorded Sound">
            <a:hlinkClick r:id="" action="ppaction://media"/>
            <a:extLst>
              <a:ext uri="{FF2B5EF4-FFF2-40B4-BE49-F238E27FC236}">
                <a16:creationId xmlns:a16="http://schemas.microsoft.com/office/drawing/2014/main" id="{D43223D3-B63E-430B-B06C-4ADE6FD2237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573304" y="3354866"/>
            <a:ext cx="1341421" cy="1341421"/>
          </a:xfrm>
          <a:prstGeom prst="rect">
            <a:avLst/>
          </a:prstGeom>
        </p:spPr>
      </p:pic>
    </p:spTree>
    <p:extLst>
      <p:ext uri="{BB962C8B-B14F-4D97-AF65-F5344CB8AC3E}">
        <p14:creationId xmlns:p14="http://schemas.microsoft.com/office/powerpoint/2010/main" val="3802242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856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5DC37-8B3D-40F8-B707-D1B651E6338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COMMUNICATION AND ETHICAL CONSIDERATIONS</a:t>
            </a:r>
          </a:p>
        </p:txBody>
      </p:sp>
      <p:sp>
        <p:nvSpPr>
          <p:cNvPr id="4" name="Rectangle 1">
            <a:extLst>
              <a:ext uri="{FF2B5EF4-FFF2-40B4-BE49-F238E27FC236}">
                <a16:creationId xmlns:a16="http://schemas.microsoft.com/office/drawing/2014/main" id="{998F33E4-0B7D-4484-A8D3-67BCF89D9C4A}"/>
              </a:ext>
            </a:extLst>
          </p:cNvPr>
          <p:cNvSpPr>
            <a:spLocks noGrp="1" noChangeArrowheads="1"/>
          </p:cNvSpPr>
          <p:nvPr>
            <p:ph idx="1"/>
          </p:nvPr>
        </p:nvSpPr>
        <p:spPr bwMode="auto">
          <a:xfrm>
            <a:off x="2589212" y="2175754"/>
            <a:ext cx="4881465"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Patient-</a:t>
            </a:r>
            <a:r>
              <a:rPr kumimoji="0" lang="en-US" altLang="en-US" sz="1800" b="1" i="0" u="none" strike="noStrike" cap="none" normalizeH="0" baseline="0" dirty="0" err="1">
                <a:ln>
                  <a:noFill/>
                </a:ln>
                <a:solidFill>
                  <a:schemeClr val="tx1"/>
                </a:solidFill>
                <a:effectLst/>
                <a:latin typeface="Arial" panose="020B0604020202020204" pitchFamily="34" charset="0"/>
              </a:rPr>
              <a:t>centred</a:t>
            </a:r>
            <a:r>
              <a:rPr kumimoji="0" lang="en-US" altLang="en-US" sz="1800" b="1" i="0" u="none" strike="noStrike" cap="none" normalizeH="0" baseline="0" dirty="0">
                <a:ln>
                  <a:noFill/>
                </a:ln>
                <a:solidFill>
                  <a:schemeClr val="tx1"/>
                </a:solidFill>
                <a:effectLst/>
                <a:latin typeface="Arial" panose="020B0604020202020204" pitchFamily="34" charset="0"/>
              </a:rPr>
              <a:t> care approach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Clear and effective communication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Informed consent for treatment decisions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Respect for patient autonomy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Confidentiality of patient information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Cultural sensitivity in care delivery</a:t>
            </a:r>
            <a:br>
              <a:rPr kumimoji="0" lang="en-US" altLang="en-US" sz="1800" b="1" i="0" u="none" strike="noStrike" cap="none" normalizeH="0" baseline="0" dirty="0">
                <a:ln>
                  <a:noFill/>
                </a:ln>
                <a:solidFill>
                  <a:schemeClr val="tx1"/>
                </a:solidFill>
                <a:effectLst/>
                <a:latin typeface="Arial" panose="020B0604020202020204" pitchFamily="34" charset="0"/>
              </a:rPr>
            </a:br>
            <a:r>
              <a:rPr kumimoji="0" lang="en-US" altLang="en-US" sz="1800" b="1" i="0" u="none" strike="noStrike" cap="none" normalizeH="0" baseline="0" dirty="0">
                <a:ln>
                  <a:noFill/>
                </a:ln>
                <a:solidFill>
                  <a:schemeClr val="tx1"/>
                </a:solidFill>
                <a:effectLst/>
                <a:latin typeface="Arial" panose="020B0604020202020204" pitchFamily="34" charset="0"/>
              </a:rPr>
              <a:t>(Beauchamp &amp; Childress, 2019) </a:t>
            </a:r>
          </a:p>
        </p:txBody>
      </p:sp>
      <p:pic>
        <p:nvPicPr>
          <p:cNvPr id="5" name="Recorded Sound">
            <a:hlinkClick r:id="" action="ppaction://media"/>
            <a:extLst>
              <a:ext uri="{FF2B5EF4-FFF2-40B4-BE49-F238E27FC236}">
                <a16:creationId xmlns:a16="http://schemas.microsoft.com/office/drawing/2014/main" id="{B8FEB8D6-79DF-48E8-A1EC-17219DCF5B9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16729" y="1460114"/>
            <a:ext cx="1431279" cy="1431279"/>
          </a:xfrm>
          <a:prstGeom prst="rect">
            <a:avLst/>
          </a:prstGeom>
        </p:spPr>
      </p:pic>
    </p:spTree>
    <p:extLst>
      <p:ext uri="{BB962C8B-B14F-4D97-AF65-F5344CB8AC3E}">
        <p14:creationId xmlns:p14="http://schemas.microsoft.com/office/powerpoint/2010/main" val="3626057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06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B47BA-91CD-4ED7-9CF2-66F6CFE0962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EVIDENCE-BASED RECOMMENDATIONS</a:t>
            </a:r>
          </a:p>
        </p:txBody>
      </p:sp>
      <p:sp>
        <p:nvSpPr>
          <p:cNvPr id="4" name="Rectangle 1">
            <a:extLst>
              <a:ext uri="{FF2B5EF4-FFF2-40B4-BE49-F238E27FC236}">
                <a16:creationId xmlns:a16="http://schemas.microsoft.com/office/drawing/2014/main" id="{EF56671D-5667-4736-9344-5FF0D328C461}"/>
              </a:ext>
            </a:extLst>
          </p:cNvPr>
          <p:cNvSpPr>
            <a:spLocks noGrp="1" noChangeArrowheads="1"/>
          </p:cNvSpPr>
          <p:nvPr>
            <p:ph idx="1"/>
          </p:nvPr>
        </p:nvSpPr>
        <p:spPr bwMode="auto">
          <a:xfrm>
            <a:off x="2589212" y="2175754"/>
            <a:ext cx="5612434"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Lifestyle modification as first-line intervention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Metformin as initial pharmacological treatment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Regular monitoring to prevent complications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Multidisciplinary care approach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Patient education and self-management support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Early intervention improves outcomes</a:t>
            </a:r>
            <a:br>
              <a:rPr kumimoji="0" lang="en-US" altLang="en-US" sz="1800" b="1" i="0" u="none" strike="noStrike" cap="none" normalizeH="0" baseline="0" dirty="0">
                <a:ln>
                  <a:noFill/>
                </a:ln>
                <a:solidFill>
                  <a:schemeClr val="tx1"/>
                </a:solidFill>
                <a:effectLst/>
                <a:latin typeface="Arial" panose="020B0604020202020204" pitchFamily="34" charset="0"/>
              </a:rPr>
            </a:br>
            <a:r>
              <a:rPr kumimoji="0" lang="en-US" altLang="en-US" sz="1800" b="1" i="0" u="none" strike="noStrike" cap="none" normalizeH="0" baseline="0" dirty="0">
                <a:ln>
                  <a:noFill/>
                </a:ln>
                <a:solidFill>
                  <a:schemeClr val="tx1"/>
                </a:solidFill>
                <a:effectLst/>
                <a:latin typeface="Arial" panose="020B0604020202020204" pitchFamily="34" charset="0"/>
              </a:rPr>
              <a:t>(NICE, 2022; NHS, 2023) </a:t>
            </a:r>
          </a:p>
        </p:txBody>
      </p:sp>
      <p:pic>
        <p:nvPicPr>
          <p:cNvPr id="5" name="Recorded Sound">
            <a:hlinkClick r:id="" action="ppaction://media"/>
            <a:extLst>
              <a:ext uri="{FF2B5EF4-FFF2-40B4-BE49-F238E27FC236}">
                <a16:creationId xmlns:a16="http://schemas.microsoft.com/office/drawing/2014/main" id="{2D032541-3D2A-4F9E-8611-969F3C6D373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395874" y="1061354"/>
            <a:ext cx="843645" cy="843645"/>
          </a:xfrm>
          <a:prstGeom prst="rect">
            <a:avLst/>
          </a:prstGeom>
        </p:spPr>
      </p:pic>
    </p:spTree>
    <p:extLst>
      <p:ext uri="{BB962C8B-B14F-4D97-AF65-F5344CB8AC3E}">
        <p14:creationId xmlns:p14="http://schemas.microsoft.com/office/powerpoint/2010/main" val="3867906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17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73114-1716-4F1D-AB05-199862B0B68D}"/>
              </a:ext>
            </a:extLst>
          </p:cNvPr>
          <p:cNvSpPr>
            <a:spLocks noGrp="1"/>
          </p:cNvSpPr>
          <p:nvPr>
            <p:ph type="title"/>
          </p:nvPr>
        </p:nvSpPr>
        <p:spPr/>
        <p:txBody>
          <a:bodyPr/>
          <a:lstStyle/>
          <a:p>
            <a:r>
              <a:rPr lang="en-GB" dirty="0"/>
              <a:t>REFERENCES </a:t>
            </a:r>
          </a:p>
        </p:txBody>
      </p:sp>
      <p:sp>
        <p:nvSpPr>
          <p:cNvPr id="4" name="Rectangle 1">
            <a:extLst>
              <a:ext uri="{FF2B5EF4-FFF2-40B4-BE49-F238E27FC236}">
                <a16:creationId xmlns:a16="http://schemas.microsoft.com/office/drawing/2014/main" id="{F2803EDB-26A5-4CC6-8855-4E9EC143F705}"/>
              </a:ext>
            </a:extLst>
          </p:cNvPr>
          <p:cNvSpPr>
            <a:spLocks noGrp="1" noChangeArrowheads="1"/>
          </p:cNvSpPr>
          <p:nvPr>
            <p:ph idx="1"/>
          </p:nvPr>
        </p:nvSpPr>
        <p:spPr bwMode="auto">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NHS (2023) </a:t>
            </a:r>
            <a:r>
              <a:rPr kumimoji="0" lang="en-US" altLang="en-US" sz="1800" b="0" i="1" u="none" strike="noStrike" cap="none" normalizeH="0" baseline="0">
                <a:ln>
                  <a:noFill/>
                </a:ln>
                <a:solidFill>
                  <a:schemeClr val="tx1"/>
                </a:solidFill>
                <a:effectLst/>
                <a:latin typeface="Arial" panose="020B0604020202020204" pitchFamily="34" charset="0"/>
              </a:rPr>
              <a:t>Type 2 diabetes</a:t>
            </a:r>
            <a:r>
              <a:rPr kumimoji="0" lang="en-US" altLang="en-US" sz="1800" b="0" i="0" u="none" strike="noStrike" cap="none" normalizeH="0" baseline="0">
                <a:ln>
                  <a:noFill/>
                </a:ln>
                <a:solidFill>
                  <a:schemeClr val="tx1"/>
                </a:solidFill>
                <a:effectLst/>
                <a:latin typeface="Arial" panose="020B0604020202020204" pitchFamily="34" charset="0"/>
              </a:rPr>
              <a:t>. Available at: </a:t>
            </a:r>
            <a:r>
              <a:rPr kumimoji="0" lang="en-US" altLang="en-US" sz="1800" b="0" i="0" u="none" strike="noStrike" cap="none" normalizeH="0" baseline="0">
                <a:ln>
                  <a:noFill/>
                </a:ln>
                <a:solidFill>
                  <a:schemeClr val="tx1"/>
                </a:solidFill>
                <a:effectLst/>
                <a:latin typeface="Arial" panose="020B0604020202020204" pitchFamily="34" charset="0"/>
                <a:hlinkClick r:id="rId2"/>
              </a:rPr>
              <a:t>https://www.nhs.uk</a:t>
            </a:r>
            <a:r>
              <a:rPr kumimoji="0" lang="en-US" altLang="en-US" sz="1800" b="0" i="0" u="none" strike="noStrike" cap="none" normalizeH="0" baseline="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NICE (2022) </a:t>
            </a:r>
            <a:r>
              <a:rPr kumimoji="0" lang="en-US" altLang="en-US" sz="1800" b="0" i="1" u="none" strike="noStrike" cap="none" normalizeH="0" baseline="0">
                <a:ln>
                  <a:noFill/>
                </a:ln>
                <a:solidFill>
                  <a:schemeClr val="tx1"/>
                </a:solidFill>
                <a:effectLst/>
                <a:latin typeface="Arial" panose="020B0604020202020204" pitchFamily="34" charset="0"/>
              </a:rPr>
              <a:t>Type 2 diabetes in adults: management</a:t>
            </a:r>
            <a:r>
              <a:rPr kumimoji="0" lang="en-US" altLang="en-US" sz="1800" b="0" i="0" u="none" strike="noStrike" cap="none" normalizeH="0" baseline="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WHO (2023) </a:t>
            </a:r>
            <a:r>
              <a:rPr kumimoji="0" lang="en-US" altLang="en-US" sz="1800" b="0" i="1" u="none" strike="noStrike" cap="none" normalizeH="0" baseline="0">
                <a:ln>
                  <a:noFill/>
                </a:ln>
                <a:solidFill>
                  <a:schemeClr val="tx1"/>
                </a:solidFill>
                <a:effectLst/>
                <a:latin typeface="Arial" panose="020B0604020202020204" pitchFamily="34" charset="0"/>
              </a:rPr>
              <a:t>Diabetes</a:t>
            </a:r>
            <a:r>
              <a:rPr kumimoji="0" lang="en-US" altLang="en-US" sz="1800" b="0" i="0" u="none" strike="noStrike" cap="none" normalizeH="0" baseline="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Guyton, A. &amp; Hall, J. (2021) </a:t>
            </a:r>
            <a:r>
              <a:rPr kumimoji="0" lang="en-US" altLang="en-US" sz="1800" b="0" i="1" u="none" strike="noStrike" cap="none" normalizeH="0" baseline="0">
                <a:ln>
                  <a:noFill/>
                </a:ln>
                <a:solidFill>
                  <a:schemeClr val="tx1"/>
                </a:solidFill>
                <a:effectLst/>
                <a:latin typeface="Arial" panose="020B0604020202020204" pitchFamily="34" charset="0"/>
              </a:rPr>
              <a:t>Textbook of Medical Physiology</a:t>
            </a:r>
            <a:r>
              <a:rPr kumimoji="0" lang="en-US" altLang="en-US" sz="1800" b="0" i="0" u="none" strike="noStrike" cap="none" normalizeH="0" baseline="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Marieb, E. &amp; Hoehn, K. (2019) </a:t>
            </a:r>
            <a:r>
              <a:rPr kumimoji="0" lang="en-US" altLang="en-US" sz="1800" b="0" i="1" u="none" strike="noStrike" cap="none" normalizeH="0" baseline="0">
                <a:ln>
                  <a:noFill/>
                </a:ln>
                <a:solidFill>
                  <a:schemeClr val="tx1"/>
                </a:solidFill>
                <a:effectLst/>
                <a:latin typeface="Arial" panose="020B0604020202020204" pitchFamily="34" charset="0"/>
              </a:rPr>
              <a:t>Human Anatomy &amp; Physiology</a:t>
            </a:r>
            <a:r>
              <a:rPr kumimoji="0" lang="en-US" altLang="en-US" sz="1800" b="0" i="0" u="none" strike="noStrike" cap="none" normalizeH="0" baseline="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Silverthorn, D. (2020) </a:t>
            </a:r>
            <a:r>
              <a:rPr kumimoji="0" lang="en-US" altLang="en-US" sz="1800" b="0" i="1" u="none" strike="noStrike" cap="none" normalizeH="0" baseline="0">
                <a:ln>
                  <a:noFill/>
                </a:ln>
                <a:solidFill>
                  <a:schemeClr val="tx1"/>
                </a:solidFill>
                <a:effectLst/>
                <a:latin typeface="Arial" panose="020B0604020202020204" pitchFamily="34" charset="0"/>
              </a:rPr>
              <a:t>Human Physiology</a:t>
            </a:r>
            <a:r>
              <a:rPr kumimoji="0" lang="en-US" altLang="en-US" sz="1800" b="0" i="0" u="none" strike="noStrike" cap="none" normalizeH="0" baseline="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Beauchamp, T. &amp; Childress, J. (2019) </a:t>
            </a:r>
            <a:r>
              <a:rPr kumimoji="0" lang="en-US" altLang="en-US" sz="1800" b="0" i="1" u="none" strike="noStrike" cap="none" normalizeH="0" baseline="0">
                <a:ln>
                  <a:noFill/>
                </a:ln>
                <a:solidFill>
                  <a:schemeClr val="tx1"/>
                </a:solidFill>
                <a:effectLst/>
                <a:latin typeface="Arial" panose="020B0604020202020204" pitchFamily="34" charset="0"/>
              </a:rPr>
              <a:t>Principles of Biomedical Ethics</a:t>
            </a:r>
            <a:r>
              <a:rPr kumimoji="0" lang="en-US" altLang="en-US" sz="1800" b="0" i="0" u="none" strike="noStrike" cap="none" normalizeH="0" baseline="0">
                <a:ln>
                  <a:noFill/>
                </a:ln>
                <a:solidFill>
                  <a:schemeClr val="tx1"/>
                </a:solidFill>
                <a:effectLst/>
                <a:latin typeface="Arial" panose="020B0604020202020204" pitchFamily="34" charset="0"/>
              </a:rPr>
              <a:t>. </a:t>
            </a:r>
          </a:p>
        </p:txBody>
      </p:sp>
    </p:spTree>
    <p:extLst>
      <p:ext uri="{BB962C8B-B14F-4D97-AF65-F5344CB8AC3E}">
        <p14:creationId xmlns:p14="http://schemas.microsoft.com/office/powerpoint/2010/main" val="13455168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E7D29-15E3-4E67-9A30-3B97ED016B97}"/>
              </a:ext>
            </a:extLst>
          </p:cNvPr>
          <p:cNvSpPr>
            <a:spLocks noGrp="1"/>
          </p:cNvSpPr>
          <p:nvPr>
            <p:ph type="title"/>
          </p:nvPr>
        </p:nvSpPr>
        <p:spPr/>
        <p:txBody>
          <a:bodyPr>
            <a:normAutofit fontScale="90000"/>
          </a:bodyPr>
          <a:lstStyle/>
          <a:p>
            <a:pPr algn="ctr"/>
            <a:r>
              <a:rPr lang="en-GB" sz="5400" b="1" dirty="0"/>
              <a:t>Thank you!</a:t>
            </a:r>
            <a:br>
              <a:rPr lang="en-GB" dirty="0"/>
            </a:br>
            <a:endParaRPr lang="en-GB" dirty="0"/>
          </a:p>
        </p:txBody>
      </p:sp>
      <p:pic>
        <p:nvPicPr>
          <p:cNvPr id="4" name="Recorded Sound">
            <a:hlinkClick r:id="" action="ppaction://media"/>
            <a:extLst>
              <a:ext uri="{FF2B5EF4-FFF2-40B4-BE49-F238E27FC236}">
                <a16:creationId xmlns:a16="http://schemas.microsoft.com/office/drawing/2014/main" id="{6B9712A0-2727-434F-A95E-89D6FDA1E04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049421" y="2302523"/>
            <a:ext cx="1399466" cy="1399466"/>
          </a:xfrm>
          <a:prstGeom prst="rect">
            <a:avLst/>
          </a:prstGeom>
        </p:spPr>
      </p:pic>
    </p:spTree>
    <p:extLst>
      <p:ext uri="{BB962C8B-B14F-4D97-AF65-F5344CB8AC3E}">
        <p14:creationId xmlns:p14="http://schemas.microsoft.com/office/powerpoint/2010/main" val="74322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68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52</TotalTime>
  <Words>796</Words>
  <Application>Microsoft Office PowerPoint</Application>
  <PresentationFormat>Widescreen</PresentationFormat>
  <Paragraphs>168</Paragraphs>
  <Slides>16</Slides>
  <Notes>0</Notes>
  <HiddenSlides>0</HiddenSlides>
  <MMClips>15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Century Gothic</vt:lpstr>
      <vt:lpstr>Wingdings 3</vt:lpstr>
      <vt:lpstr>Wisp</vt:lpstr>
      <vt:lpstr> Introduction to Physiology (BMHP5023)   Component 2: Presentation   Student: Andreea Beatrice Constantin  Student ID: 2423132  </vt:lpstr>
      <vt:lpstr>INTRODUCTION TO TYPE 2 DIABETES </vt:lpstr>
      <vt:lpstr>BODY SYSTEM INVOLVED (ENDOCRINE SYSTEM)</vt:lpstr>
      <vt:lpstr>ANATOMY OF THE PANCREAS</vt:lpstr>
      <vt:lpstr>NORMAL PHYSIOLOGY OF GLUCOSE REGULATION</vt:lpstr>
      <vt:lpstr>PATHOPHYSIOLOGY OF TYPE 2 DIABETES</vt:lpstr>
      <vt:lpstr>EFFECTS OF TYPE 2 DIABETES ON THE BODY </vt:lpstr>
      <vt:lpstr>PATIENT PROFILE (FICTIONAL CASE)</vt:lpstr>
      <vt:lpstr>RISK FACTORS</vt:lpstr>
      <vt:lpstr>CARE PLAN OVERVIEW</vt:lpstr>
      <vt:lpstr>CARE ROUTINE (LIFESTYLE)</vt:lpstr>
      <vt:lpstr>MONITORING AND TREATMENT</vt:lpstr>
      <vt:lpstr>COMMUNICATION AND ETHICAL CONSIDERATIONS</vt:lpstr>
      <vt:lpstr>EVIDENCE-BASED RECOMMENDATIONS</vt:lpstr>
      <vt:lpstr>REFERENCES </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Introduction to Physiology (BMHP5023)   Component 2: Presentation   Student: Andreea Beatrice Constantin  Student ID: 2423132 </dc:title>
  <dc:creator>balan bianca</dc:creator>
  <cp:lastModifiedBy>balan bianca</cp:lastModifiedBy>
  <cp:revision>7</cp:revision>
  <dcterms:created xsi:type="dcterms:W3CDTF">2026-04-19T11:58:05Z</dcterms:created>
  <dcterms:modified xsi:type="dcterms:W3CDTF">2026-04-19T12:50:44Z</dcterms:modified>
</cp:coreProperties>
</file>