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71" r:id="rId3"/>
    <p:sldId id="272" r:id="rId4"/>
    <p:sldId id="273" r:id="rId5"/>
    <p:sldId id="278" r:id="rId6"/>
    <p:sldId id="277" r:id="rId7"/>
    <p:sldId id="274" r:id="rId8"/>
    <p:sldId id="280" r:id="rId9"/>
    <p:sldId id="275" r:id="rId10"/>
    <p:sldId id="281" r:id="rId11"/>
    <p:sldId id="267" r:id="rId12"/>
    <p:sldId id="27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6FC6"/>
    <a:srgbClr val="0F79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74484" autoAdjust="0"/>
  </p:normalViewPr>
  <p:slideViewPr>
    <p:cSldViewPr snapToGrid="0">
      <p:cViewPr varScale="1">
        <p:scale>
          <a:sx n="53" d="100"/>
          <a:sy n="53" d="100"/>
        </p:scale>
        <p:origin x="1200"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image" Target="../media/image8.png"/><Relationship Id="rId5" Type="http://schemas.openxmlformats.org/officeDocument/2006/relationships/image" Target="../media/image12.jpg"/><Relationship Id="rId4" Type="http://schemas.openxmlformats.org/officeDocument/2006/relationships/image" Target="../media/image11.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image" Target="../media/image8.png"/><Relationship Id="rId5" Type="http://schemas.openxmlformats.org/officeDocument/2006/relationships/image" Target="../media/image12.jpg"/><Relationship Id="rId4" Type="http://schemas.openxmlformats.org/officeDocument/2006/relationships/image" Target="../media/image11.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D023D3-B850-418C-94C0-147D6DBA19A8}"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US"/>
        </a:p>
      </dgm:t>
    </dgm:pt>
    <dgm:pt modelId="{EC9D08B2-EFB1-4217-B901-7736494F00CB}">
      <dgm:prSet phldrT="[Text]"/>
      <dgm:spPr>
        <a:solidFill>
          <a:srgbClr val="9E9FA3"/>
        </a:solidFill>
      </dgm:spPr>
      <dgm:t>
        <a:bodyPr/>
        <a:lstStyle/>
        <a:p>
          <a:r>
            <a:rPr lang="en-US" b="0" dirty="0"/>
            <a:t>Religion or Beliefs</a:t>
          </a:r>
        </a:p>
      </dgm:t>
    </dgm:pt>
    <dgm:pt modelId="{864BF753-3ABF-4961-BE94-83EA6D64DEEC}" type="parTrans" cxnId="{E6ACC763-5CA5-4A56-BFD4-1AC621ADBB33}">
      <dgm:prSet/>
      <dgm:spPr/>
      <dgm:t>
        <a:bodyPr/>
        <a:lstStyle/>
        <a:p>
          <a:endParaRPr lang="en-US"/>
        </a:p>
      </dgm:t>
    </dgm:pt>
    <dgm:pt modelId="{E02BF91B-0782-4EA2-BFD9-21B437C66EAA}" type="sibTrans" cxnId="{E6ACC763-5CA5-4A56-BFD4-1AC621ADBB33}">
      <dgm:prSet/>
      <dgm:spPr/>
      <dgm:t>
        <a:bodyPr/>
        <a:lstStyle/>
        <a:p>
          <a:endParaRPr lang="en-US"/>
        </a:p>
      </dgm:t>
    </dgm:pt>
    <dgm:pt modelId="{9D99855C-6527-4A18-864B-C17B4A97C226}">
      <dgm:prSet phldrT="[Text]"/>
      <dgm:spPr>
        <a:solidFill>
          <a:srgbClr val="9E9FA3"/>
        </a:solidFill>
      </dgm:spPr>
      <dgm:t>
        <a:bodyPr/>
        <a:lstStyle/>
        <a:p>
          <a:r>
            <a:rPr lang="en-US" dirty="0"/>
            <a:t>Job / Role</a:t>
          </a:r>
        </a:p>
      </dgm:t>
    </dgm:pt>
    <dgm:pt modelId="{38AF26DB-08DF-40A1-874E-7D7E2E289B86}" type="parTrans" cxnId="{1B0D3494-406E-45DE-A8A6-5BAF9EB9C101}">
      <dgm:prSet/>
      <dgm:spPr/>
      <dgm:t>
        <a:bodyPr/>
        <a:lstStyle/>
        <a:p>
          <a:endParaRPr lang="en-US"/>
        </a:p>
      </dgm:t>
    </dgm:pt>
    <dgm:pt modelId="{1906425B-BC6D-40BA-BB36-8C2C08A57CB9}" type="sibTrans" cxnId="{1B0D3494-406E-45DE-A8A6-5BAF9EB9C101}">
      <dgm:prSet/>
      <dgm:spPr/>
      <dgm:t>
        <a:bodyPr/>
        <a:lstStyle/>
        <a:p>
          <a:endParaRPr lang="en-US"/>
        </a:p>
      </dgm:t>
    </dgm:pt>
    <dgm:pt modelId="{646EC9DD-6E2D-48F7-A43C-E11D32C2B4A7}">
      <dgm:prSet phldrT="[Text]"/>
      <dgm:spPr>
        <a:solidFill>
          <a:srgbClr val="9E9FA3"/>
        </a:solidFill>
      </dgm:spPr>
      <dgm:t>
        <a:bodyPr/>
        <a:lstStyle/>
        <a:p>
          <a:r>
            <a:rPr lang="en-US" dirty="0"/>
            <a:t>Ethnicity</a:t>
          </a:r>
        </a:p>
      </dgm:t>
    </dgm:pt>
    <dgm:pt modelId="{3B850789-A912-4C65-88FC-1761997A2929}" type="parTrans" cxnId="{201E7932-BDA8-47EF-A5D6-EEFC07173B4F}">
      <dgm:prSet/>
      <dgm:spPr/>
      <dgm:t>
        <a:bodyPr/>
        <a:lstStyle/>
        <a:p>
          <a:endParaRPr lang="en-US"/>
        </a:p>
      </dgm:t>
    </dgm:pt>
    <dgm:pt modelId="{AE4B496F-7E11-456C-BA25-F8FADBE7A0B6}" type="sibTrans" cxnId="{201E7932-BDA8-47EF-A5D6-EEFC07173B4F}">
      <dgm:prSet/>
      <dgm:spPr/>
      <dgm:t>
        <a:bodyPr/>
        <a:lstStyle/>
        <a:p>
          <a:endParaRPr lang="en-US"/>
        </a:p>
      </dgm:t>
    </dgm:pt>
    <dgm:pt modelId="{2429AA31-329B-45C4-92C2-87E723D2F55C}">
      <dgm:prSet phldrT="[Text]"/>
      <dgm:spPr>
        <a:solidFill>
          <a:srgbClr val="9E9FA3"/>
        </a:solidFill>
      </dgm:spPr>
      <dgm:t>
        <a:bodyPr/>
        <a:lstStyle/>
        <a:p>
          <a:r>
            <a:rPr lang="en-US" dirty="0"/>
            <a:t>Sexuality</a:t>
          </a:r>
        </a:p>
      </dgm:t>
    </dgm:pt>
    <dgm:pt modelId="{CCA5E590-1C26-4A4A-A2CA-11CDF1562E40}" type="parTrans" cxnId="{E8C5534C-288B-45C7-BAAF-06402B86E34F}">
      <dgm:prSet/>
      <dgm:spPr/>
      <dgm:t>
        <a:bodyPr/>
        <a:lstStyle/>
        <a:p>
          <a:endParaRPr lang="en-US"/>
        </a:p>
      </dgm:t>
    </dgm:pt>
    <dgm:pt modelId="{441CCDDB-24A6-4D0E-8242-4E715914A29E}" type="sibTrans" cxnId="{E8C5534C-288B-45C7-BAAF-06402B86E34F}">
      <dgm:prSet/>
      <dgm:spPr/>
      <dgm:t>
        <a:bodyPr/>
        <a:lstStyle/>
        <a:p>
          <a:endParaRPr lang="en-US"/>
        </a:p>
      </dgm:t>
    </dgm:pt>
    <dgm:pt modelId="{850F01AE-7F30-48E1-AFF8-04BB7CE93C79}">
      <dgm:prSet phldrT="[Text]"/>
      <dgm:spPr>
        <a:solidFill>
          <a:srgbClr val="9E9FA3"/>
        </a:solidFill>
      </dgm:spPr>
      <dgm:t>
        <a:bodyPr/>
        <a:lstStyle/>
        <a:p>
          <a:r>
            <a:rPr lang="en-US" dirty="0"/>
            <a:t>Political allegiance</a:t>
          </a:r>
        </a:p>
      </dgm:t>
    </dgm:pt>
    <dgm:pt modelId="{B430F6B9-CE20-4132-AF27-5CA45650DDBF}" type="parTrans" cxnId="{D1532525-D80C-4445-A999-E5F8B658165F}">
      <dgm:prSet/>
      <dgm:spPr/>
      <dgm:t>
        <a:bodyPr/>
        <a:lstStyle/>
        <a:p>
          <a:endParaRPr lang="en-US"/>
        </a:p>
      </dgm:t>
    </dgm:pt>
    <dgm:pt modelId="{0159B568-E0B0-45C5-855F-02F13F61FB7B}" type="sibTrans" cxnId="{D1532525-D80C-4445-A999-E5F8B658165F}">
      <dgm:prSet/>
      <dgm:spPr/>
      <dgm:t>
        <a:bodyPr/>
        <a:lstStyle/>
        <a:p>
          <a:endParaRPr lang="en-US"/>
        </a:p>
      </dgm:t>
    </dgm:pt>
    <dgm:pt modelId="{E6A9E4E8-FE45-42B3-B2C9-7EDFB817C809}">
      <dgm:prSet phldrT="[Text]"/>
      <dgm:spPr>
        <a:solidFill>
          <a:srgbClr val="9E9FA3"/>
        </a:solidFill>
      </dgm:spPr>
      <dgm:t>
        <a:bodyPr/>
        <a:lstStyle/>
        <a:p>
          <a:r>
            <a:rPr lang="en-US" dirty="0"/>
            <a:t>Life Experience</a:t>
          </a:r>
        </a:p>
      </dgm:t>
    </dgm:pt>
    <dgm:pt modelId="{BA5A3898-BDA2-487D-8BA5-32C07510C21F}" type="parTrans" cxnId="{97F78840-93F2-41DF-8EA9-92774A87B5DD}">
      <dgm:prSet/>
      <dgm:spPr/>
      <dgm:t>
        <a:bodyPr/>
        <a:lstStyle/>
        <a:p>
          <a:endParaRPr lang="en-US"/>
        </a:p>
      </dgm:t>
    </dgm:pt>
    <dgm:pt modelId="{65FD5957-92E2-46E4-8D3D-79464A11D82D}" type="sibTrans" cxnId="{97F78840-93F2-41DF-8EA9-92774A87B5DD}">
      <dgm:prSet/>
      <dgm:spPr/>
      <dgm:t>
        <a:bodyPr/>
        <a:lstStyle/>
        <a:p>
          <a:endParaRPr lang="en-US"/>
        </a:p>
      </dgm:t>
    </dgm:pt>
    <dgm:pt modelId="{0B09C6D9-1A25-4C48-AD37-3F9A0FE79367}">
      <dgm:prSet phldrT="[Text]"/>
      <dgm:spPr>
        <a:solidFill>
          <a:srgbClr val="9E9FA3"/>
        </a:solidFill>
      </dgm:spPr>
      <dgm:t>
        <a:bodyPr/>
        <a:lstStyle/>
        <a:p>
          <a:r>
            <a:rPr lang="en-US" dirty="0"/>
            <a:t>Gender</a:t>
          </a:r>
        </a:p>
      </dgm:t>
    </dgm:pt>
    <dgm:pt modelId="{97D31410-425E-4391-8934-5CA97A9CA37B}" type="parTrans" cxnId="{7E50B10C-7EE3-47CB-B2EE-445371FE6F3E}">
      <dgm:prSet/>
      <dgm:spPr/>
      <dgm:t>
        <a:bodyPr/>
        <a:lstStyle/>
        <a:p>
          <a:endParaRPr lang="en-US"/>
        </a:p>
      </dgm:t>
    </dgm:pt>
    <dgm:pt modelId="{9186B1DB-5474-4B78-B7A2-3B58AF870E86}" type="sibTrans" cxnId="{7E50B10C-7EE3-47CB-B2EE-445371FE6F3E}">
      <dgm:prSet/>
      <dgm:spPr/>
      <dgm:t>
        <a:bodyPr/>
        <a:lstStyle/>
        <a:p>
          <a:endParaRPr lang="en-US"/>
        </a:p>
      </dgm:t>
    </dgm:pt>
    <dgm:pt modelId="{741B5763-D367-44D0-8EF9-AD7E12B983F2}" type="pres">
      <dgm:prSet presAssocID="{CAD023D3-B850-418C-94C0-147D6DBA19A8}" presName="Name0" presStyleCnt="0">
        <dgm:presLayoutVars>
          <dgm:chMax val="1"/>
          <dgm:chPref val="1"/>
          <dgm:dir/>
          <dgm:animOne val="branch"/>
          <dgm:animLvl val="lvl"/>
        </dgm:presLayoutVars>
      </dgm:prSet>
      <dgm:spPr/>
    </dgm:pt>
    <dgm:pt modelId="{3AC2DDB8-255F-403C-AD67-2C891FAFC777}" type="pres">
      <dgm:prSet presAssocID="{EC9D08B2-EFB1-4217-B901-7736494F00CB}" presName="Parent" presStyleLbl="node0" presStyleIdx="0" presStyleCnt="1">
        <dgm:presLayoutVars>
          <dgm:chMax val="6"/>
          <dgm:chPref val="6"/>
        </dgm:presLayoutVars>
      </dgm:prSet>
      <dgm:spPr/>
    </dgm:pt>
    <dgm:pt modelId="{95DBA411-E969-4CF0-B23E-FBFC37117D37}" type="pres">
      <dgm:prSet presAssocID="{9D99855C-6527-4A18-864B-C17B4A97C226}" presName="Accent1" presStyleCnt="0"/>
      <dgm:spPr/>
    </dgm:pt>
    <dgm:pt modelId="{527432D9-DE72-4EDA-95E4-799E5BD57E3F}" type="pres">
      <dgm:prSet presAssocID="{9D99855C-6527-4A18-864B-C17B4A97C226}" presName="Accent" presStyleLbl="bgShp" presStyleIdx="0" presStyleCnt="6"/>
      <dgm:spPr/>
    </dgm:pt>
    <dgm:pt modelId="{0BA8E2B3-B547-4E34-BD57-113FB5AEF249}" type="pres">
      <dgm:prSet presAssocID="{9D99855C-6527-4A18-864B-C17B4A97C226}" presName="Child1" presStyleLbl="node1" presStyleIdx="0" presStyleCnt="6">
        <dgm:presLayoutVars>
          <dgm:chMax val="0"/>
          <dgm:chPref val="0"/>
          <dgm:bulletEnabled val="1"/>
        </dgm:presLayoutVars>
      </dgm:prSet>
      <dgm:spPr/>
    </dgm:pt>
    <dgm:pt modelId="{EA2D692A-B38C-401D-84E9-E421DF9A59E4}" type="pres">
      <dgm:prSet presAssocID="{646EC9DD-6E2D-48F7-A43C-E11D32C2B4A7}" presName="Accent2" presStyleCnt="0"/>
      <dgm:spPr/>
    </dgm:pt>
    <dgm:pt modelId="{E9304199-E0BA-4C56-9DD7-17CF97248A2E}" type="pres">
      <dgm:prSet presAssocID="{646EC9DD-6E2D-48F7-A43C-E11D32C2B4A7}" presName="Accent" presStyleLbl="bgShp" presStyleIdx="1" presStyleCnt="6"/>
      <dgm:spPr>
        <a:solidFill>
          <a:srgbClr val="92D050"/>
        </a:solidFill>
      </dgm:spPr>
    </dgm:pt>
    <dgm:pt modelId="{3060456D-A381-444E-8A8D-0D5B62342D6A}" type="pres">
      <dgm:prSet presAssocID="{646EC9DD-6E2D-48F7-A43C-E11D32C2B4A7}" presName="Child2" presStyleLbl="node1" presStyleIdx="1" presStyleCnt="6">
        <dgm:presLayoutVars>
          <dgm:chMax val="0"/>
          <dgm:chPref val="0"/>
          <dgm:bulletEnabled val="1"/>
        </dgm:presLayoutVars>
      </dgm:prSet>
      <dgm:spPr/>
    </dgm:pt>
    <dgm:pt modelId="{1ECD008A-F8F5-407B-880E-8D20C29FF766}" type="pres">
      <dgm:prSet presAssocID="{2429AA31-329B-45C4-92C2-87E723D2F55C}" presName="Accent3" presStyleCnt="0"/>
      <dgm:spPr/>
    </dgm:pt>
    <dgm:pt modelId="{E830D31B-898D-4F0C-B144-5405C540D24E}" type="pres">
      <dgm:prSet presAssocID="{2429AA31-329B-45C4-92C2-87E723D2F55C}" presName="Accent" presStyleLbl="bgShp" presStyleIdx="2" presStyleCnt="6"/>
      <dgm:spPr>
        <a:solidFill>
          <a:srgbClr val="FFC000"/>
        </a:solidFill>
      </dgm:spPr>
    </dgm:pt>
    <dgm:pt modelId="{8CEB3D73-E653-4FA0-9563-2AC6F836AA15}" type="pres">
      <dgm:prSet presAssocID="{2429AA31-329B-45C4-92C2-87E723D2F55C}" presName="Child3" presStyleLbl="node1" presStyleIdx="2" presStyleCnt="6">
        <dgm:presLayoutVars>
          <dgm:chMax val="0"/>
          <dgm:chPref val="0"/>
          <dgm:bulletEnabled val="1"/>
        </dgm:presLayoutVars>
      </dgm:prSet>
      <dgm:spPr/>
    </dgm:pt>
    <dgm:pt modelId="{0CAC1E0B-043B-496A-81BF-17ED08E50314}" type="pres">
      <dgm:prSet presAssocID="{850F01AE-7F30-48E1-AFF8-04BB7CE93C79}" presName="Accent4" presStyleCnt="0"/>
      <dgm:spPr/>
    </dgm:pt>
    <dgm:pt modelId="{40433FA0-9A94-4FD7-A46A-C12197CE8633}" type="pres">
      <dgm:prSet presAssocID="{850F01AE-7F30-48E1-AFF8-04BB7CE93C79}" presName="Accent" presStyleLbl="bgShp" presStyleIdx="3" presStyleCnt="6"/>
      <dgm:spPr>
        <a:solidFill>
          <a:srgbClr val="C00000"/>
        </a:solidFill>
      </dgm:spPr>
    </dgm:pt>
    <dgm:pt modelId="{2D917E3D-DCC5-4954-8642-7516C48E57A4}" type="pres">
      <dgm:prSet presAssocID="{850F01AE-7F30-48E1-AFF8-04BB7CE93C79}" presName="Child4" presStyleLbl="node1" presStyleIdx="3" presStyleCnt="6">
        <dgm:presLayoutVars>
          <dgm:chMax val="0"/>
          <dgm:chPref val="0"/>
          <dgm:bulletEnabled val="1"/>
        </dgm:presLayoutVars>
      </dgm:prSet>
      <dgm:spPr/>
    </dgm:pt>
    <dgm:pt modelId="{9ECF41E1-D131-44C5-882D-8DF6F9F8994E}" type="pres">
      <dgm:prSet presAssocID="{E6A9E4E8-FE45-42B3-B2C9-7EDFB817C809}" presName="Accent5" presStyleCnt="0"/>
      <dgm:spPr/>
    </dgm:pt>
    <dgm:pt modelId="{976D17F0-68AC-46EF-BFC3-CC204E5D8673}" type="pres">
      <dgm:prSet presAssocID="{E6A9E4E8-FE45-42B3-B2C9-7EDFB817C809}" presName="Accent" presStyleLbl="bgShp" presStyleIdx="4" presStyleCnt="6"/>
      <dgm:spPr>
        <a:solidFill>
          <a:srgbClr val="7F8FB5"/>
        </a:solidFill>
      </dgm:spPr>
    </dgm:pt>
    <dgm:pt modelId="{557C739B-7C20-48A2-B533-88D60D17BD81}" type="pres">
      <dgm:prSet presAssocID="{E6A9E4E8-FE45-42B3-B2C9-7EDFB817C809}" presName="Child5" presStyleLbl="node1" presStyleIdx="4" presStyleCnt="6">
        <dgm:presLayoutVars>
          <dgm:chMax val="0"/>
          <dgm:chPref val="0"/>
          <dgm:bulletEnabled val="1"/>
        </dgm:presLayoutVars>
      </dgm:prSet>
      <dgm:spPr/>
    </dgm:pt>
    <dgm:pt modelId="{0A53B9DB-6982-417D-83E9-913E1714639D}" type="pres">
      <dgm:prSet presAssocID="{0B09C6D9-1A25-4C48-AD37-3F9A0FE79367}" presName="Accent6" presStyleCnt="0"/>
      <dgm:spPr/>
    </dgm:pt>
    <dgm:pt modelId="{3F08261F-D0E8-4CD5-84BE-8E59D94C84DF}" type="pres">
      <dgm:prSet presAssocID="{0B09C6D9-1A25-4C48-AD37-3F9A0FE79367}" presName="Accent" presStyleLbl="bgShp" presStyleIdx="5" presStyleCnt="6"/>
      <dgm:spPr>
        <a:solidFill>
          <a:srgbClr val="336094"/>
        </a:solidFill>
      </dgm:spPr>
    </dgm:pt>
    <dgm:pt modelId="{6B6AEB5F-E463-493F-8772-15154BA2BEE2}" type="pres">
      <dgm:prSet presAssocID="{0B09C6D9-1A25-4C48-AD37-3F9A0FE79367}" presName="Child6" presStyleLbl="node1" presStyleIdx="5" presStyleCnt="6">
        <dgm:presLayoutVars>
          <dgm:chMax val="0"/>
          <dgm:chPref val="0"/>
          <dgm:bulletEnabled val="1"/>
        </dgm:presLayoutVars>
      </dgm:prSet>
      <dgm:spPr/>
    </dgm:pt>
  </dgm:ptLst>
  <dgm:cxnLst>
    <dgm:cxn modelId="{7E50B10C-7EE3-47CB-B2EE-445371FE6F3E}" srcId="{EC9D08B2-EFB1-4217-B901-7736494F00CB}" destId="{0B09C6D9-1A25-4C48-AD37-3F9A0FE79367}" srcOrd="5" destOrd="0" parTransId="{97D31410-425E-4391-8934-5CA97A9CA37B}" sibTransId="{9186B1DB-5474-4B78-B7A2-3B58AF870E86}"/>
    <dgm:cxn modelId="{D1532525-D80C-4445-A999-E5F8B658165F}" srcId="{EC9D08B2-EFB1-4217-B901-7736494F00CB}" destId="{850F01AE-7F30-48E1-AFF8-04BB7CE93C79}" srcOrd="3" destOrd="0" parTransId="{B430F6B9-CE20-4132-AF27-5CA45650DDBF}" sibTransId="{0159B568-E0B0-45C5-855F-02F13F61FB7B}"/>
    <dgm:cxn modelId="{201E7932-BDA8-47EF-A5D6-EEFC07173B4F}" srcId="{EC9D08B2-EFB1-4217-B901-7736494F00CB}" destId="{646EC9DD-6E2D-48F7-A43C-E11D32C2B4A7}" srcOrd="1" destOrd="0" parTransId="{3B850789-A912-4C65-88FC-1761997A2929}" sibTransId="{AE4B496F-7E11-456C-BA25-F8FADBE7A0B6}"/>
    <dgm:cxn modelId="{97F78840-93F2-41DF-8EA9-92774A87B5DD}" srcId="{EC9D08B2-EFB1-4217-B901-7736494F00CB}" destId="{E6A9E4E8-FE45-42B3-B2C9-7EDFB817C809}" srcOrd="4" destOrd="0" parTransId="{BA5A3898-BDA2-487D-8BA5-32C07510C21F}" sibTransId="{65FD5957-92E2-46E4-8D3D-79464A11D82D}"/>
    <dgm:cxn modelId="{E6ACC763-5CA5-4A56-BFD4-1AC621ADBB33}" srcId="{CAD023D3-B850-418C-94C0-147D6DBA19A8}" destId="{EC9D08B2-EFB1-4217-B901-7736494F00CB}" srcOrd="0" destOrd="0" parTransId="{864BF753-3ABF-4961-BE94-83EA6D64DEEC}" sibTransId="{E02BF91B-0782-4EA2-BFD9-21B437C66EAA}"/>
    <dgm:cxn modelId="{D768EA43-B4B7-4C14-86FA-16CACC055744}" type="presOf" srcId="{9D99855C-6527-4A18-864B-C17B4A97C226}" destId="{0BA8E2B3-B547-4E34-BD57-113FB5AEF249}" srcOrd="0" destOrd="0" presId="urn:microsoft.com/office/officeart/2011/layout/HexagonRadial"/>
    <dgm:cxn modelId="{E8C5534C-288B-45C7-BAAF-06402B86E34F}" srcId="{EC9D08B2-EFB1-4217-B901-7736494F00CB}" destId="{2429AA31-329B-45C4-92C2-87E723D2F55C}" srcOrd="2" destOrd="0" parTransId="{CCA5E590-1C26-4A4A-A2CA-11CDF1562E40}" sibTransId="{441CCDDB-24A6-4D0E-8242-4E715914A29E}"/>
    <dgm:cxn modelId="{0B3AF452-64AA-463E-A9F8-21EB4B297579}" type="presOf" srcId="{0B09C6D9-1A25-4C48-AD37-3F9A0FE79367}" destId="{6B6AEB5F-E463-493F-8772-15154BA2BEE2}" srcOrd="0" destOrd="0" presId="urn:microsoft.com/office/officeart/2011/layout/HexagonRadial"/>
    <dgm:cxn modelId="{C0F78376-ED18-41FD-A048-AFA52334FF29}" type="presOf" srcId="{CAD023D3-B850-418C-94C0-147D6DBA19A8}" destId="{741B5763-D367-44D0-8EF9-AD7E12B983F2}" srcOrd="0" destOrd="0" presId="urn:microsoft.com/office/officeart/2011/layout/HexagonRadial"/>
    <dgm:cxn modelId="{1B0D3494-406E-45DE-A8A6-5BAF9EB9C101}" srcId="{EC9D08B2-EFB1-4217-B901-7736494F00CB}" destId="{9D99855C-6527-4A18-864B-C17B4A97C226}" srcOrd="0" destOrd="0" parTransId="{38AF26DB-08DF-40A1-874E-7D7E2E289B86}" sibTransId="{1906425B-BC6D-40BA-BB36-8C2C08A57CB9}"/>
    <dgm:cxn modelId="{51806594-01AB-4F17-8846-935EB3D7692C}" type="presOf" srcId="{EC9D08B2-EFB1-4217-B901-7736494F00CB}" destId="{3AC2DDB8-255F-403C-AD67-2C891FAFC777}" srcOrd="0" destOrd="0" presId="urn:microsoft.com/office/officeart/2011/layout/HexagonRadial"/>
    <dgm:cxn modelId="{4F74D195-8564-4504-8D7E-918A89C79537}" type="presOf" srcId="{646EC9DD-6E2D-48F7-A43C-E11D32C2B4A7}" destId="{3060456D-A381-444E-8A8D-0D5B62342D6A}" srcOrd="0" destOrd="0" presId="urn:microsoft.com/office/officeart/2011/layout/HexagonRadial"/>
    <dgm:cxn modelId="{E7A7DD95-9FC5-451A-B7E5-3F9FDBB63488}" type="presOf" srcId="{2429AA31-329B-45C4-92C2-87E723D2F55C}" destId="{8CEB3D73-E653-4FA0-9563-2AC6F836AA15}" srcOrd="0" destOrd="0" presId="urn:microsoft.com/office/officeart/2011/layout/HexagonRadial"/>
    <dgm:cxn modelId="{591F41E6-3DCD-40FD-92E7-EF3825541718}" type="presOf" srcId="{E6A9E4E8-FE45-42B3-B2C9-7EDFB817C809}" destId="{557C739B-7C20-48A2-B533-88D60D17BD81}" srcOrd="0" destOrd="0" presId="urn:microsoft.com/office/officeart/2011/layout/HexagonRadial"/>
    <dgm:cxn modelId="{6674E2E7-FA7C-46A2-9ED1-41059D4C43D7}" type="presOf" srcId="{850F01AE-7F30-48E1-AFF8-04BB7CE93C79}" destId="{2D917E3D-DCC5-4954-8642-7516C48E57A4}" srcOrd="0" destOrd="0" presId="urn:microsoft.com/office/officeart/2011/layout/HexagonRadial"/>
    <dgm:cxn modelId="{FA39914D-2D39-46A9-95B5-D868A3E291AA}" type="presParOf" srcId="{741B5763-D367-44D0-8EF9-AD7E12B983F2}" destId="{3AC2DDB8-255F-403C-AD67-2C891FAFC777}" srcOrd="0" destOrd="0" presId="urn:microsoft.com/office/officeart/2011/layout/HexagonRadial"/>
    <dgm:cxn modelId="{DE1B158C-B191-4281-AED1-FFF82F42A494}" type="presParOf" srcId="{741B5763-D367-44D0-8EF9-AD7E12B983F2}" destId="{95DBA411-E969-4CF0-B23E-FBFC37117D37}" srcOrd="1" destOrd="0" presId="urn:microsoft.com/office/officeart/2011/layout/HexagonRadial"/>
    <dgm:cxn modelId="{DF127797-71A1-4DDD-B9B4-17B1291BEBBC}" type="presParOf" srcId="{95DBA411-E969-4CF0-B23E-FBFC37117D37}" destId="{527432D9-DE72-4EDA-95E4-799E5BD57E3F}" srcOrd="0" destOrd="0" presId="urn:microsoft.com/office/officeart/2011/layout/HexagonRadial"/>
    <dgm:cxn modelId="{6AEB1CBE-9561-4707-AEDB-C4087BD04AC8}" type="presParOf" srcId="{741B5763-D367-44D0-8EF9-AD7E12B983F2}" destId="{0BA8E2B3-B547-4E34-BD57-113FB5AEF249}" srcOrd="2" destOrd="0" presId="urn:microsoft.com/office/officeart/2011/layout/HexagonRadial"/>
    <dgm:cxn modelId="{E7F355F7-321B-4408-B668-0D3E32567B73}" type="presParOf" srcId="{741B5763-D367-44D0-8EF9-AD7E12B983F2}" destId="{EA2D692A-B38C-401D-84E9-E421DF9A59E4}" srcOrd="3" destOrd="0" presId="urn:microsoft.com/office/officeart/2011/layout/HexagonRadial"/>
    <dgm:cxn modelId="{93D96768-0E4C-476C-A780-BEE575145631}" type="presParOf" srcId="{EA2D692A-B38C-401D-84E9-E421DF9A59E4}" destId="{E9304199-E0BA-4C56-9DD7-17CF97248A2E}" srcOrd="0" destOrd="0" presId="urn:microsoft.com/office/officeart/2011/layout/HexagonRadial"/>
    <dgm:cxn modelId="{324CA26C-BA7A-4FE4-B838-7F2EA7211D16}" type="presParOf" srcId="{741B5763-D367-44D0-8EF9-AD7E12B983F2}" destId="{3060456D-A381-444E-8A8D-0D5B62342D6A}" srcOrd="4" destOrd="0" presId="urn:microsoft.com/office/officeart/2011/layout/HexagonRadial"/>
    <dgm:cxn modelId="{D4620A6B-CAD0-447C-9CE5-259A965F8659}" type="presParOf" srcId="{741B5763-D367-44D0-8EF9-AD7E12B983F2}" destId="{1ECD008A-F8F5-407B-880E-8D20C29FF766}" srcOrd="5" destOrd="0" presId="urn:microsoft.com/office/officeart/2011/layout/HexagonRadial"/>
    <dgm:cxn modelId="{2B93CB22-5E53-44D5-AF12-41EC6FFC35E9}" type="presParOf" srcId="{1ECD008A-F8F5-407B-880E-8D20C29FF766}" destId="{E830D31B-898D-4F0C-B144-5405C540D24E}" srcOrd="0" destOrd="0" presId="urn:microsoft.com/office/officeart/2011/layout/HexagonRadial"/>
    <dgm:cxn modelId="{BB702EEC-9528-4938-A219-A126E73D33E9}" type="presParOf" srcId="{741B5763-D367-44D0-8EF9-AD7E12B983F2}" destId="{8CEB3D73-E653-4FA0-9563-2AC6F836AA15}" srcOrd="6" destOrd="0" presId="urn:microsoft.com/office/officeart/2011/layout/HexagonRadial"/>
    <dgm:cxn modelId="{97D82BC1-5EC7-4158-A88F-D6776A0E0C64}" type="presParOf" srcId="{741B5763-D367-44D0-8EF9-AD7E12B983F2}" destId="{0CAC1E0B-043B-496A-81BF-17ED08E50314}" srcOrd="7" destOrd="0" presId="urn:microsoft.com/office/officeart/2011/layout/HexagonRadial"/>
    <dgm:cxn modelId="{2BEA4550-D97F-49CB-A642-82C914EA3E11}" type="presParOf" srcId="{0CAC1E0B-043B-496A-81BF-17ED08E50314}" destId="{40433FA0-9A94-4FD7-A46A-C12197CE8633}" srcOrd="0" destOrd="0" presId="urn:microsoft.com/office/officeart/2011/layout/HexagonRadial"/>
    <dgm:cxn modelId="{1873ACF6-5453-4CD4-A7A6-0672BCCB56D8}" type="presParOf" srcId="{741B5763-D367-44D0-8EF9-AD7E12B983F2}" destId="{2D917E3D-DCC5-4954-8642-7516C48E57A4}" srcOrd="8" destOrd="0" presId="urn:microsoft.com/office/officeart/2011/layout/HexagonRadial"/>
    <dgm:cxn modelId="{2F98EBED-084F-44F6-82E7-8A77000C2705}" type="presParOf" srcId="{741B5763-D367-44D0-8EF9-AD7E12B983F2}" destId="{9ECF41E1-D131-44C5-882D-8DF6F9F8994E}" srcOrd="9" destOrd="0" presId="urn:microsoft.com/office/officeart/2011/layout/HexagonRadial"/>
    <dgm:cxn modelId="{4CE8B49C-FFEC-4926-A8FB-D5CE0E0E7E40}" type="presParOf" srcId="{9ECF41E1-D131-44C5-882D-8DF6F9F8994E}" destId="{976D17F0-68AC-46EF-BFC3-CC204E5D8673}" srcOrd="0" destOrd="0" presId="urn:microsoft.com/office/officeart/2011/layout/HexagonRadial"/>
    <dgm:cxn modelId="{9CDD2596-AF33-4CE5-9867-DBFC48B4FC72}" type="presParOf" srcId="{741B5763-D367-44D0-8EF9-AD7E12B983F2}" destId="{557C739B-7C20-48A2-B533-88D60D17BD81}" srcOrd="10" destOrd="0" presId="urn:microsoft.com/office/officeart/2011/layout/HexagonRadial"/>
    <dgm:cxn modelId="{B1ADEA8D-7C90-4890-B625-F37E20C37A12}" type="presParOf" srcId="{741B5763-D367-44D0-8EF9-AD7E12B983F2}" destId="{0A53B9DB-6982-417D-83E9-913E1714639D}" srcOrd="11" destOrd="0" presId="urn:microsoft.com/office/officeart/2011/layout/HexagonRadial"/>
    <dgm:cxn modelId="{6BE6E2A4-E26A-4646-8E88-59D0FEBBB46E}" type="presParOf" srcId="{0A53B9DB-6982-417D-83E9-913E1714639D}" destId="{3F08261F-D0E8-4CD5-84BE-8E59D94C84DF}" srcOrd="0" destOrd="0" presId="urn:microsoft.com/office/officeart/2011/layout/HexagonRadial"/>
    <dgm:cxn modelId="{1A1BFEBC-0CF9-4893-974C-A349603EB82D}" type="presParOf" srcId="{741B5763-D367-44D0-8EF9-AD7E12B983F2}" destId="{6B6AEB5F-E463-493F-8772-15154BA2BEE2}"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5AEBD6-E49F-4FD4-A668-EBE1D391293F}" type="doc">
      <dgm:prSet loTypeId="urn:microsoft.com/office/officeart/2005/8/layout/vList3" loCatId="picture" qsTypeId="urn:microsoft.com/office/officeart/2005/8/quickstyle/simple1" qsCatId="simple" csTypeId="urn:microsoft.com/office/officeart/2005/8/colors/accent1_2" csCatId="accent1" phldr="1"/>
      <dgm:spPr/>
    </dgm:pt>
    <dgm:pt modelId="{C782C934-E3B2-4402-9A89-47B1F01D66A8}">
      <dgm:prSet phldrT="[Text]"/>
      <dgm:spPr>
        <a:solidFill>
          <a:srgbClr val="C92041"/>
        </a:solidFill>
      </dgm:spPr>
      <dgm:t>
        <a:bodyPr/>
        <a:lstStyle/>
        <a:p>
          <a:r>
            <a:rPr lang="en-US" dirty="0"/>
            <a:t>Race or Ethnicity</a:t>
          </a:r>
        </a:p>
      </dgm:t>
    </dgm:pt>
    <dgm:pt modelId="{EE54A599-7D57-4962-B80A-E696D58415B7}" type="parTrans" cxnId="{3E726EBC-434A-4E2F-BCDC-D694002FC218}">
      <dgm:prSet/>
      <dgm:spPr/>
      <dgm:t>
        <a:bodyPr/>
        <a:lstStyle/>
        <a:p>
          <a:endParaRPr lang="en-US"/>
        </a:p>
      </dgm:t>
    </dgm:pt>
    <dgm:pt modelId="{69D0669E-4444-4215-84E3-E6C8BF2B66B8}" type="sibTrans" cxnId="{3E726EBC-434A-4E2F-BCDC-D694002FC218}">
      <dgm:prSet/>
      <dgm:spPr/>
      <dgm:t>
        <a:bodyPr/>
        <a:lstStyle/>
        <a:p>
          <a:endParaRPr lang="en-US"/>
        </a:p>
      </dgm:t>
    </dgm:pt>
    <dgm:pt modelId="{4375F176-927D-49DC-AD6A-A2D1E2FC482A}">
      <dgm:prSet phldrT="[Text]"/>
      <dgm:spPr>
        <a:solidFill>
          <a:srgbClr val="FFD003"/>
        </a:solidFill>
      </dgm:spPr>
      <dgm:t>
        <a:bodyPr/>
        <a:lstStyle/>
        <a:p>
          <a:r>
            <a:rPr lang="en-US" dirty="0"/>
            <a:t>Religion or Belief</a:t>
          </a:r>
        </a:p>
      </dgm:t>
    </dgm:pt>
    <dgm:pt modelId="{5FF5A8C2-7CEE-455E-A42B-99234A5AC412}" type="parTrans" cxnId="{40AFFC4C-6B8F-46CF-AC20-DFC18CD02C19}">
      <dgm:prSet/>
      <dgm:spPr/>
      <dgm:t>
        <a:bodyPr/>
        <a:lstStyle/>
        <a:p>
          <a:endParaRPr lang="en-US"/>
        </a:p>
      </dgm:t>
    </dgm:pt>
    <dgm:pt modelId="{DF3639B6-05C7-48D4-BCA8-B8EB29593733}" type="sibTrans" cxnId="{40AFFC4C-6B8F-46CF-AC20-DFC18CD02C19}">
      <dgm:prSet/>
      <dgm:spPr/>
      <dgm:t>
        <a:bodyPr/>
        <a:lstStyle/>
        <a:p>
          <a:endParaRPr lang="en-US"/>
        </a:p>
      </dgm:t>
    </dgm:pt>
    <dgm:pt modelId="{62A5A2E2-7FF5-40E8-82A4-B91DAE028D46}">
      <dgm:prSet phldrT="[Text]"/>
      <dgm:spPr>
        <a:solidFill>
          <a:srgbClr val="336094"/>
        </a:solidFill>
      </dgm:spPr>
      <dgm:t>
        <a:bodyPr/>
        <a:lstStyle/>
        <a:p>
          <a:r>
            <a:rPr lang="en-US" dirty="0"/>
            <a:t>Disability</a:t>
          </a:r>
        </a:p>
      </dgm:t>
    </dgm:pt>
    <dgm:pt modelId="{AB4D107B-1008-4C41-A336-9EACF7C6B6C1}" type="parTrans" cxnId="{26C685EA-B216-42EF-B2E2-F7A71E92E75A}">
      <dgm:prSet/>
      <dgm:spPr/>
      <dgm:t>
        <a:bodyPr/>
        <a:lstStyle/>
        <a:p>
          <a:endParaRPr lang="en-US"/>
        </a:p>
      </dgm:t>
    </dgm:pt>
    <dgm:pt modelId="{D503BA0A-8657-494F-86FE-6A3C99E58B27}" type="sibTrans" cxnId="{26C685EA-B216-42EF-B2E2-F7A71E92E75A}">
      <dgm:prSet/>
      <dgm:spPr/>
      <dgm:t>
        <a:bodyPr/>
        <a:lstStyle/>
        <a:p>
          <a:endParaRPr lang="en-US"/>
        </a:p>
      </dgm:t>
    </dgm:pt>
    <dgm:pt modelId="{5FEB2E74-E492-4D4D-BCB2-0E783AA5B821}">
      <dgm:prSet phldrT="[Text]"/>
      <dgm:spPr>
        <a:solidFill>
          <a:srgbClr val="7F8FB5"/>
        </a:solidFill>
      </dgm:spPr>
      <dgm:t>
        <a:bodyPr/>
        <a:lstStyle/>
        <a:p>
          <a:r>
            <a:rPr lang="en-US" dirty="0"/>
            <a:t>Gender Identity</a:t>
          </a:r>
        </a:p>
      </dgm:t>
    </dgm:pt>
    <dgm:pt modelId="{614DFBF0-CAFC-4084-A8AD-1BB56BE53274}" type="parTrans" cxnId="{D56BD39D-58A8-4763-B284-7BA28278DF9E}">
      <dgm:prSet/>
      <dgm:spPr/>
      <dgm:t>
        <a:bodyPr/>
        <a:lstStyle/>
        <a:p>
          <a:endParaRPr lang="en-US"/>
        </a:p>
      </dgm:t>
    </dgm:pt>
    <dgm:pt modelId="{D8586DD3-BD43-415F-AD39-0C90FE0B7397}" type="sibTrans" cxnId="{D56BD39D-58A8-4763-B284-7BA28278DF9E}">
      <dgm:prSet/>
      <dgm:spPr/>
      <dgm:t>
        <a:bodyPr/>
        <a:lstStyle/>
        <a:p>
          <a:endParaRPr lang="en-US"/>
        </a:p>
      </dgm:t>
    </dgm:pt>
    <dgm:pt modelId="{A5876795-0A58-429A-BD94-43ED195B9A9E}">
      <dgm:prSet phldrT="[Text]"/>
      <dgm:spPr>
        <a:solidFill>
          <a:srgbClr val="53B246"/>
        </a:solidFill>
      </dgm:spPr>
      <dgm:t>
        <a:bodyPr/>
        <a:lstStyle/>
        <a:p>
          <a:r>
            <a:rPr lang="en-US" dirty="0"/>
            <a:t>Sexual Orientation</a:t>
          </a:r>
        </a:p>
      </dgm:t>
    </dgm:pt>
    <dgm:pt modelId="{0B5F619D-479F-4A00-808E-42BCE2E89D69}" type="parTrans" cxnId="{8D473A54-2DE6-4695-A1A3-7802D8DD9E43}">
      <dgm:prSet/>
      <dgm:spPr/>
      <dgm:t>
        <a:bodyPr/>
        <a:lstStyle/>
        <a:p>
          <a:endParaRPr lang="en-US"/>
        </a:p>
      </dgm:t>
    </dgm:pt>
    <dgm:pt modelId="{AA5C15FA-1B01-435C-B790-8F1D6DBDA959}" type="sibTrans" cxnId="{8D473A54-2DE6-4695-A1A3-7802D8DD9E43}">
      <dgm:prSet/>
      <dgm:spPr/>
      <dgm:t>
        <a:bodyPr/>
        <a:lstStyle/>
        <a:p>
          <a:endParaRPr lang="en-US"/>
        </a:p>
      </dgm:t>
    </dgm:pt>
    <dgm:pt modelId="{D15236A6-D0A6-4601-8471-408268DA42C6}" type="pres">
      <dgm:prSet presAssocID="{DB5AEBD6-E49F-4FD4-A668-EBE1D391293F}" presName="linearFlow" presStyleCnt="0">
        <dgm:presLayoutVars>
          <dgm:dir/>
          <dgm:resizeHandles val="exact"/>
        </dgm:presLayoutVars>
      </dgm:prSet>
      <dgm:spPr/>
    </dgm:pt>
    <dgm:pt modelId="{BABC4592-04EE-4D0A-BF5F-E1BFA78433AC}" type="pres">
      <dgm:prSet presAssocID="{62A5A2E2-7FF5-40E8-82A4-B91DAE028D46}" presName="composite" presStyleCnt="0"/>
      <dgm:spPr/>
    </dgm:pt>
    <dgm:pt modelId="{141C6599-53EB-4D98-A5BC-296FCCBF43A3}" type="pres">
      <dgm:prSet presAssocID="{62A5A2E2-7FF5-40E8-82A4-B91DAE028D46}" presName="imgShp" presStyleLbl="fgImgPlace1" presStyleIdx="0" presStyleCnt="5"/>
      <dgm:spPr>
        <a:blipFill>
          <a:blip xmlns:r="http://schemas.openxmlformats.org/officeDocument/2006/relationships" r:embed="rId1">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pt>
    <dgm:pt modelId="{AE184DE2-A028-46FD-B3A4-EF1F357C6CB3}" type="pres">
      <dgm:prSet presAssocID="{62A5A2E2-7FF5-40E8-82A4-B91DAE028D46}" presName="txShp" presStyleLbl="node1" presStyleIdx="0" presStyleCnt="5">
        <dgm:presLayoutVars>
          <dgm:bulletEnabled val="1"/>
        </dgm:presLayoutVars>
      </dgm:prSet>
      <dgm:spPr/>
    </dgm:pt>
    <dgm:pt modelId="{ADFF173E-811F-4713-8F90-88589973A398}" type="pres">
      <dgm:prSet presAssocID="{D503BA0A-8657-494F-86FE-6A3C99E58B27}" presName="spacing" presStyleCnt="0"/>
      <dgm:spPr/>
    </dgm:pt>
    <dgm:pt modelId="{DF20C359-96FB-4006-A8A8-96ABB5FC5C90}" type="pres">
      <dgm:prSet presAssocID="{5FEB2E74-E492-4D4D-BCB2-0E783AA5B821}" presName="composite" presStyleCnt="0"/>
      <dgm:spPr/>
    </dgm:pt>
    <dgm:pt modelId="{100970BD-394E-4DB7-B6A4-6600EBBD9429}" type="pres">
      <dgm:prSet presAssocID="{5FEB2E74-E492-4D4D-BCB2-0E783AA5B821}" presName="imgShp" presStyleLbl="fgImgPlace1" presStyleIdx="1" presStyleCnt="5"/>
      <dgm:spPr>
        <a:blipFill>
          <a:blip xmlns:r="http://schemas.openxmlformats.org/officeDocument/2006/relationships" r:embed="rId2">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l="-5000" r="-5000"/>
          </a:stretch>
        </a:blipFill>
      </dgm:spPr>
    </dgm:pt>
    <dgm:pt modelId="{92AA49FC-DE53-42C0-84ED-C2AC3139CECC}" type="pres">
      <dgm:prSet presAssocID="{5FEB2E74-E492-4D4D-BCB2-0E783AA5B821}" presName="txShp" presStyleLbl="node1" presStyleIdx="1" presStyleCnt="5">
        <dgm:presLayoutVars>
          <dgm:bulletEnabled val="1"/>
        </dgm:presLayoutVars>
      </dgm:prSet>
      <dgm:spPr/>
    </dgm:pt>
    <dgm:pt modelId="{4DBA6BC5-4589-4351-91A0-89DF38BB44E3}" type="pres">
      <dgm:prSet presAssocID="{D8586DD3-BD43-415F-AD39-0C90FE0B7397}" presName="spacing" presStyleCnt="0"/>
      <dgm:spPr/>
    </dgm:pt>
    <dgm:pt modelId="{20250024-5666-4D50-A3C0-7B9E2537804B}" type="pres">
      <dgm:prSet presAssocID="{C782C934-E3B2-4402-9A89-47B1F01D66A8}" presName="composite" presStyleCnt="0"/>
      <dgm:spPr/>
    </dgm:pt>
    <dgm:pt modelId="{BAC33EF9-C763-4468-BED5-447F74888034}" type="pres">
      <dgm:prSet presAssocID="{C782C934-E3B2-4402-9A89-47B1F01D66A8}" presName="imgShp" presStyleLbl="fgImgPlace1" presStyleIdx="2" presStyleCnt="5"/>
      <dgm:spPr>
        <a:blipFill>
          <a:blip xmlns:r="http://schemas.openxmlformats.org/officeDocument/2006/relationships" r:embed="rId3">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pt>
    <dgm:pt modelId="{81E78993-5E9C-4217-A880-C6444125A04A}" type="pres">
      <dgm:prSet presAssocID="{C782C934-E3B2-4402-9A89-47B1F01D66A8}" presName="txShp" presStyleLbl="node1" presStyleIdx="2" presStyleCnt="5">
        <dgm:presLayoutVars>
          <dgm:bulletEnabled val="1"/>
        </dgm:presLayoutVars>
      </dgm:prSet>
      <dgm:spPr/>
    </dgm:pt>
    <dgm:pt modelId="{94B6AEEA-F6BC-4AFC-AC14-83892AE06996}" type="pres">
      <dgm:prSet presAssocID="{69D0669E-4444-4215-84E3-E6C8BF2B66B8}" presName="spacing" presStyleCnt="0"/>
      <dgm:spPr/>
    </dgm:pt>
    <dgm:pt modelId="{6074CD18-690F-4DE3-88FA-E4A5DC07C859}" type="pres">
      <dgm:prSet presAssocID="{4375F176-927D-49DC-AD6A-A2D1E2FC482A}" presName="composite" presStyleCnt="0"/>
      <dgm:spPr/>
    </dgm:pt>
    <dgm:pt modelId="{220D7A97-0304-4CD6-9487-A168A2697E14}" type="pres">
      <dgm:prSet presAssocID="{4375F176-927D-49DC-AD6A-A2D1E2FC482A}" presName="imgShp" presStyleLbl="fgImgPlace1" presStyleIdx="3" presStyleCnt="5"/>
      <dgm:spPr>
        <a:blipFill>
          <a:blip xmlns:r="http://schemas.openxmlformats.org/officeDocument/2006/relationships" r:embed="rId4">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t="-14000" b="-14000"/>
          </a:stretch>
        </a:blipFill>
      </dgm:spPr>
    </dgm:pt>
    <dgm:pt modelId="{A08CEDC2-78DA-4CDE-8A66-2A4AC1CAA099}" type="pres">
      <dgm:prSet presAssocID="{4375F176-927D-49DC-AD6A-A2D1E2FC482A}" presName="txShp" presStyleLbl="node1" presStyleIdx="3" presStyleCnt="5">
        <dgm:presLayoutVars>
          <dgm:bulletEnabled val="1"/>
        </dgm:presLayoutVars>
      </dgm:prSet>
      <dgm:spPr/>
    </dgm:pt>
    <dgm:pt modelId="{56126F32-D0B6-4085-97EA-03CCB43887F0}" type="pres">
      <dgm:prSet presAssocID="{DF3639B6-05C7-48D4-BCA8-B8EB29593733}" presName="spacing" presStyleCnt="0"/>
      <dgm:spPr/>
    </dgm:pt>
    <dgm:pt modelId="{F3D46F26-3C98-43F5-9B08-3AC8B7D00644}" type="pres">
      <dgm:prSet presAssocID="{A5876795-0A58-429A-BD94-43ED195B9A9E}" presName="composite" presStyleCnt="0"/>
      <dgm:spPr/>
    </dgm:pt>
    <dgm:pt modelId="{4BBF0EDA-C9A4-40F8-AC47-C14B20DDE9D6}" type="pres">
      <dgm:prSet presAssocID="{A5876795-0A58-429A-BD94-43ED195B9A9E}" presName="imgShp" presStyleLbl="fgImgPlace1" presStyleIdx="4" presStyleCnt="5"/>
      <dgm:spPr>
        <a:blipFill>
          <a:blip xmlns:r="http://schemas.openxmlformats.org/officeDocument/2006/relationships" r:embed="rId5">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pt>
    <dgm:pt modelId="{C9922582-F927-4D35-8D9B-0FB8DAA5F2DD}" type="pres">
      <dgm:prSet presAssocID="{A5876795-0A58-429A-BD94-43ED195B9A9E}" presName="txShp" presStyleLbl="node1" presStyleIdx="4" presStyleCnt="5">
        <dgm:presLayoutVars>
          <dgm:bulletEnabled val="1"/>
        </dgm:presLayoutVars>
      </dgm:prSet>
      <dgm:spPr/>
    </dgm:pt>
  </dgm:ptLst>
  <dgm:cxnLst>
    <dgm:cxn modelId="{794D7C32-0074-4E4F-A399-0DA2D840826D}" type="presOf" srcId="{A5876795-0A58-429A-BD94-43ED195B9A9E}" destId="{C9922582-F927-4D35-8D9B-0FB8DAA5F2DD}" srcOrd="0" destOrd="0" presId="urn:microsoft.com/office/officeart/2005/8/layout/vList3"/>
    <dgm:cxn modelId="{40AFFC4C-6B8F-46CF-AC20-DFC18CD02C19}" srcId="{DB5AEBD6-E49F-4FD4-A668-EBE1D391293F}" destId="{4375F176-927D-49DC-AD6A-A2D1E2FC482A}" srcOrd="3" destOrd="0" parTransId="{5FF5A8C2-7CEE-455E-A42B-99234A5AC412}" sibTransId="{DF3639B6-05C7-48D4-BCA8-B8EB29593733}"/>
    <dgm:cxn modelId="{8D473A54-2DE6-4695-A1A3-7802D8DD9E43}" srcId="{DB5AEBD6-E49F-4FD4-A668-EBE1D391293F}" destId="{A5876795-0A58-429A-BD94-43ED195B9A9E}" srcOrd="4" destOrd="0" parTransId="{0B5F619D-479F-4A00-808E-42BCE2E89D69}" sibTransId="{AA5C15FA-1B01-435C-B790-8F1D6DBDA959}"/>
    <dgm:cxn modelId="{7917BD81-0DFC-4D91-93C7-4D21E1021747}" type="presOf" srcId="{62A5A2E2-7FF5-40E8-82A4-B91DAE028D46}" destId="{AE184DE2-A028-46FD-B3A4-EF1F357C6CB3}" srcOrd="0" destOrd="0" presId="urn:microsoft.com/office/officeart/2005/8/layout/vList3"/>
    <dgm:cxn modelId="{6B21A899-80C5-41FA-BEB1-2F089AA642D8}" type="presOf" srcId="{DB5AEBD6-E49F-4FD4-A668-EBE1D391293F}" destId="{D15236A6-D0A6-4601-8471-408268DA42C6}" srcOrd="0" destOrd="0" presId="urn:microsoft.com/office/officeart/2005/8/layout/vList3"/>
    <dgm:cxn modelId="{D56BD39D-58A8-4763-B284-7BA28278DF9E}" srcId="{DB5AEBD6-E49F-4FD4-A668-EBE1D391293F}" destId="{5FEB2E74-E492-4D4D-BCB2-0E783AA5B821}" srcOrd="1" destOrd="0" parTransId="{614DFBF0-CAFC-4084-A8AD-1BB56BE53274}" sibTransId="{D8586DD3-BD43-415F-AD39-0C90FE0B7397}"/>
    <dgm:cxn modelId="{79D4EBB5-1932-43BB-BD0A-493BF08AC001}" type="presOf" srcId="{C782C934-E3B2-4402-9A89-47B1F01D66A8}" destId="{81E78993-5E9C-4217-A880-C6444125A04A}" srcOrd="0" destOrd="0" presId="urn:microsoft.com/office/officeart/2005/8/layout/vList3"/>
    <dgm:cxn modelId="{3E726EBC-434A-4E2F-BCDC-D694002FC218}" srcId="{DB5AEBD6-E49F-4FD4-A668-EBE1D391293F}" destId="{C782C934-E3B2-4402-9A89-47B1F01D66A8}" srcOrd="2" destOrd="0" parTransId="{EE54A599-7D57-4962-B80A-E696D58415B7}" sibTransId="{69D0669E-4444-4215-84E3-E6C8BF2B66B8}"/>
    <dgm:cxn modelId="{BCB8E8BF-28BD-4605-88C8-68C5922A6E8D}" type="presOf" srcId="{4375F176-927D-49DC-AD6A-A2D1E2FC482A}" destId="{A08CEDC2-78DA-4CDE-8A66-2A4AC1CAA099}" srcOrd="0" destOrd="0" presId="urn:microsoft.com/office/officeart/2005/8/layout/vList3"/>
    <dgm:cxn modelId="{26C685EA-B216-42EF-B2E2-F7A71E92E75A}" srcId="{DB5AEBD6-E49F-4FD4-A668-EBE1D391293F}" destId="{62A5A2E2-7FF5-40E8-82A4-B91DAE028D46}" srcOrd="0" destOrd="0" parTransId="{AB4D107B-1008-4C41-A336-9EACF7C6B6C1}" sibTransId="{D503BA0A-8657-494F-86FE-6A3C99E58B27}"/>
    <dgm:cxn modelId="{5405FCF6-C105-406B-BB2B-A69EAA92B32A}" type="presOf" srcId="{5FEB2E74-E492-4D4D-BCB2-0E783AA5B821}" destId="{92AA49FC-DE53-42C0-84ED-C2AC3139CECC}" srcOrd="0" destOrd="0" presId="urn:microsoft.com/office/officeart/2005/8/layout/vList3"/>
    <dgm:cxn modelId="{A29A594E-2518-4261-B933-A24878C34F7F}" type="presParOf" srcId="{D15236A6-D0A6-4601-8471-408268DA42C6}" destId="{BABC4592-04EE-4D0A-BF5F-E1BFA78433AC}" srcOrd="0" destOrd="0" presId="urn:microsoft.com/office/officeart/2005/8/layout/vList3"/>
    <dgm:cxn modelId="{91D794F9-72C5-47EB-91F0-4660DA1DD86D}" type="presParOf" srcId="{BABC4592-04EE-4D0A-BF5F-E1BFA78433AC}" destId="{141C6599-53EB-4D98-A5BC-296FCCBF43A3}" srcOrd="0" destOrd="0" presId="urn:microsoft.com/office/officeart/2005/8/layout/vList3"/>
    <dgm:cxn modelId="{44DCA695-52B2-4A20-9436-FDFDA1FA7108}" type="presParOf" srcId="{BABC4592-04EE-4D0A-BF5F-E1BFA78433AC}" destId="{AE184DE2-A028-46FD-B3A4-EF1F357C6CB3}" srcOrd="1" destOrd="0" presId="urn:microsoft.com/office/officeart/2005/8/layout/vList3"/>
    <dgm:cxn modelId="{D8513C50-6FC5-4F1D-B3BE-E9531668EC26}" type="presParOf" srcId="{D15236A6-D0A6-4601-8471-408268DA42C6}" destId="{ADFF173E-811F-4713-8F90-88589973A398}" srcOrd="1" destOrd="0" presId="urn:microsoft.com/office/officeart/2005/8/layout/vList3"/>
    <dgm:cxn modelId="{27DA6C28-93D6-4DC3-8AF7-F2EA59795075}" type="presParOf" srcId="{D15236A6-D0A6-4601-8471-408268DA42C6}" destId="{DF20C359-96FB-4006-A8A8-96ABB5FC5C90}" srcOrd="2" destOrd="0" presId="urn:microsoft.com/office/officeart/2005/8/layout/vList3"/>
    <dgm:cxn modelId="{26860F1F-48E1-4499-B668-91AF7A829EEB}" type="presParOf" srcId="{DF20C359-96FB-4006-A8A8-96ABB5FC5C90}" destId="{100970BD-394E-4DB7-B6A4-6600EBBD9429}" srcOrd="0" destOrd="0" presId="urn:microsoft.com/office/officeart/2005/8/layout/vList3"/>
    <dgm:cxn modelId="{1838DDEC-B3B0-43A3-9C83-D489EE6085F9}" type="presParOf" srcId="{DF20C359-96FB-4006-A8A8-96ABB5FC5C90}" destId="{92AA49FC-DE53-42C0-84ED-C2AC3139CECC}" srcOrd="1" destOrd="0" presId="urn:microsoft.com/office/officeart/2005/8/layout/vList3"/>
    <dgm:cxn modelId="{8452B8EB-05C9-4943-A7B9-F878D24E7355}" type="presParOf" srcId="{D15236A6-D0A6-4601-8471-408268DA42C6}" destId="{4DBA6BC5-4589-4351-91A0-89DF38BB44E3}" srcOrd="3" destOrd="0" presId="urn:microsoft.com/office/officeart/2005/8/layout/vList3"/>
    <dgm:cxn modelId="{BD9DF5EF-DCCF-45B2-A580-0C3C86113CC7}" type="presParOf" srcId="{D15236A6-D0A6-4601-8471-408268DA42C6}" destId="{20250024-5666-4D50-A3C0-7B9E2537804B}" srcOrd="4" destOrd="0" presId="urn:microsoft.com/office/officeart/2005/8/layout/vList3"/>
    <dgm:cxn modelId="{42B79C47-1E72-4493-BC63-B58F71ED957E}" type="presParOf" srcId="{20250024-5666-4D50-A3C0-7B9E2537804B}" destId="{BAC33EF9-C763-4468-BED5-447F74888034}" srcOrd="0" destOrd="0" presId="urn:microsoft.com/office/officeart/2005/8/layout/vList3"/>
    <dgm:cxn modelId="{E26AA286-0EAF-450D-BEAF-3A1BECBE719A}" type="presParOf" srcId="{20250024-5666-4D50-A3C0-7B9E2537804B}" destId="{81E78993-5E9C-4217-A880-C6444125A04A}" srcOrd="1" destOrd="0" presId="urn:microsoft.com/office/officeart/2005/8/layout/vList3"/>
    <dgm:cxn modelId="{60606F60-2256-46F9-9263-6D522F6DFE5C}" type="presParOf" srcId="{D15236A6-D0A6-4601-8471-408268DA42C6}" destId="{94B6AEEA-F6BC-4AFC-AC14-83892AE06996}" srcOrd="5" destOrd="0" presId="urn:microsoft.com/office/officeart/2005/8/layout/vList3"/>
    <dgm:cxn modelId="{A24F020E-E294-41E8-8CC4-9098E57C4FAF}" type="presParOf" srcId="{D15236A6-D0A6-4601-8471-408268DA42C6}" destId="{6074CD18-690F-4DE3-88FA-E4A5DC07C859}" srcOrd="6" destOrd="0" presId="urn:microsoft.com/office/officeart/2005/8/layout/vList3"/>
    <dgm:cxn modelId="{9D26BFDA-91E9-4A8A-9DB5-697E85BBA3A8}" type="presParOf" srcId="{6074CD18-690F-4DE3-88FA-E4A5DC07C859}" destId="{220D7A97-0304-4CD6-9487-A168A2697E14}" srcOrd="0" destOrd="0" presId="urn:microsoft.com/office/officeart/2005/8/layout/vList3"/>
    <dgm:cxn modelId="{C6D1001A-2510-434D-A4B0-C58AE99E5589}" type="presParOf" srcId="{6074CD18-690F-4DE3-88FA-E4A5DC07C859}" destId="{A08CEDC2-78DA-4CDE-8A66-2A4AC1CAA099}" srcOrd="1" destOrd="0" presId="urn:microsoft.com/office/officeart/2005/8/layout/vList3"/>
    <dgm:cxn modelId="{4F4D0BC2-1677-4F5E-B642-BE8823EB1CEC}" type="presParOf" srcId="{D15236A6-D0A6-4601-8471-408268DA42C6}" destId="{56126F32-D0B6-4085-97EA-03CCB43887F0}" srcOrd="7" destOrd="0" presId="urn:microsoft.com/office/officeart/2005/8/layout/vList3"/>
    <dgm:cxn modelId="{3059111B-7112-4818-AF93-046576D09245}" type="presParOf" srcId="{D15236A6-D0A6-4601-8471-408268DA42C6}" destId="{F3D46F26-3C98-43F5-9B08-3AC8B7D00644}" srcOrd="8" destOrd="0" presId="urn:microsoft.com/office/officeart/2005/8/layout/vList3"/>
    <dgm:cxn modelId="{44BDF8E6-6A74-4322-9266-C60B1D4438D5}" type="presParOf" srcId="{F3D46F26-3C98-43F5-9B08-3AC8B7D00644}" destId="{4BBF0EDA-C9A4-40F8-AC47-C14B20DDE9D6}" srcOrd="0" destOrd="0" presId="urn:microsoft.com/office/officeart/2005/8/layout/vList3"/>
    <dgm:cxn modelId="{7F97C29C-4BEE-44AA-9B15-45219CAAD4E8}" type="presParOf" srcId="{F3D46F26-3C98-43F5-9B08-3AC8B7D00644}" destId="{C9922582-F927-4D35-8D9B-0FB8DAA5F2DD}"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4CA118E1-205B-4DC7-889F-B657771B5AA2}" type="doc">
      <dgm:prSet loTypeId="urn:microsoft.com/office/officeart/2005/8/layout/pyramid1" loCatId="pyramid" qsTypeId="urn:microsoft.com/office/officeart/2005/8/quickstyle/simple2" qsCatId="simple" csTypeId="urn:microsoft.com/office/officeart/2005/8/colors/accent1_2" csCatId="accent1" phldr="1"/>
      <dgm:spPr/>
    </dgm:pt>
    <dgm:pt modelId="{B1164CBA-4DAB-488C-B03D-D507C7A2AD0B}">
      <dgm:prSet phldrT="[Text]"/>
      <dgm:spPr>
        <a:solidFill>
          <a:srgbClr val="336094"/>
        </a:solidFill>
      </dgm:spPr>
      <dgm:t>
        <a:bodyPr/>
        <a:lstStyle/>
        <a:p>
          <a:r>
            <a:rPr lang="en-US"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Extermination</a:t>
          </a:r>
        </a:p>
      </dgm:t>
    </dgm:pt>
    <dgm:pt modelId="{476C3791-5ED7-4B13-B956-8C378D837B0D}" type="parTrans" cxnId="{64254835-9D77-4787-A4CE-AE2E12CE78C5}">
      <dgm:prSet/>
      <dgm:spPr/>
      <dgm:t>
        <a:bodyPr/>
        <a:lstStyle/>
        <a:p>
          <a:endParaRPr lang="en-US"/>
        </a:p>
      </dgm:t>
    </dgm:pt>
    <dgm:pt modelId="{D33166C1-3D01-4E60-8D6C-FAA36EF22F9E}" type="sibTrans" cxnId="{64254835-9D77-4787-A4CE-AE2E12CE78C5}">
      <dgm:prSet/>
      <dgm:spPr/>
      <dgm:t>
        <a:bodyPr/>
        <a:lstStyle/>
        <a:p>
          <a:endParaRPr lang="en-US"/>
        </a:p>
      </dgm:t>
    </dgm:pt>
    <dgm:pt modelId="{5E90DB32-9A21-4598-8D4C-C15F26CD2612}">
      <dgm:prSet phldrT="[Text]"/>
      <dgm:spPr>
        <a:solidFill>
          <a:srgbClr val="7F8FB5"/>
        </a:solidFill>
      </dgm:spPr>
      <dgm:t>
        <a:bodyPr/>
        <a:lstStyle/>
        <a:p>
          <a:r>
            <a:rPr lang="en-US"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Physical Attack</a:t>
          </a:r>
        </a:p>
      </dgm:t>
    </dgm:pt>
    <dgm:pt modelId="{BF38BAC5-579D-401B-9A1C-B4211561B2EA}" type="parTrans" cxnId="{D47B77F2-3275-4CC4-BF3F-AC93B07A7076}">
      <dgm:prSet/>
      <dgm:spPr/>
      <dgm:t>
        <a:bodyPr/>
        <a:lstStyle/>
        <a:p>
          <a:endParaRPr lang="en-US"/>
        </a:p>
      </dgm:t>
    </dgm:pt>
    <dgm:pt modelId="{A9679F5E-00EB-45CD-A37A-D100F6582D01}" type="sibTrans" cxnId="{D47B77F2-3275-4CC4-BF3F-AC93B07A7076}">
      <dgm:prSet/>
      <dgm:spPr/>
      <dgm:t>
        <a:bodyPr/>
        <a:lstStyle/>
        <a:p>
          <a:endParaRPr lang="en-US"/>
        </a:p>
      </dgm:t>
    </dgm:pt>
    <dgm:pt modelId="{957982A8-597E-450B-8C7B-868F5947B6BD}">
      <dgm:prSet phldrT="[Text]"/>
      <dgm:spPr>
        <a:solidFill>
          <a:srgbClr val="C00000"/>
        </a:solidFill>
      </dgm:spPr>
      <dgm:t>
        <a:bodyPr/>
        <a:lstStyle/>
        <a:p>
          <a:r>
            <a:rPr lang="en-US"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Discrimination</a:t>
          </a:r>
        </a:p>
      </dgm:t>
    </dgm:pt>
    <dgm:pt modelId="{111FB36B-A1E2-4E7C-A04F-9A966A7EFF39}" type="parTrans" cxnId="{79BD27CA-0820-4381-9EE6-DF22E2AB44EF}">
      <dgm:prSet/>
      <dgm:spPr/>
      <dgm:t>
        <a:bodyPr/>
        <a:lstStyle/>
        <a:p>
          <a:endParaRPr lang="en-US"/>
        </a:p>
      </dgm:t>
    </dgm:pt>
    <dgm:pt modelId="{3924B230-CC18-4C79-8266-DD6F3D2E33DB}" type="sibTrans" cxnId="{79BD27CA-0820-4381-9EE6-DF22E2AB44EF}">
      <dgm:prSet/>
      <dgm:spPr/>
      <dgm:t>
        <a:bodyPr/>
        <a:lstStyle/>
        <a:p>
          <a:endParaRPr lang="en-US"/>
        </a:p>
      </dgm:t>
    </dgm:pt>
    <dgm:pt modelId="{407BCD3C-D12E-4C76-BAA0-A89483EABC20}">
      <dgm:prSet/>
      <dgm:spPr>
        <a:solidFill>
          <a:srgbClr val="FFC000"/>
        </a:solidFill>
      </dgm:spPr>
      <dgm:t>
        <a:bodyPr/>
        <a:lstStyle/>
        <a:p>
          <a:r>
            <a:rPr lang="en-US"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Active Avoidance</a:t>
          </a:r>
        </a:p>
      </dgm:t>
    </dgm:pt>
    <dgm:pt modelId="{EE73CC13-64D8-440D-9726-4B29FB505176}" type="parTrans" cxnId="{F6527E19-844A-4BA6-BDC8-E98541C07B93}">
      <dgm:prSet/>
      <dgm:spPr/>
      <dgm:t>
        <a:bodyPr/>
        <a:lstStyle/>
        <a:p>
          <a:endParaRPr lang="en-US"/>
        </a:p>
      </dgm:t>
    </dgm:pt>
    <dgm:pt modelId="{428660FD-1480-4251-AF74-EB42D015E9EB}" type="sibTrans" cxnId="{F6527E19-844A-4BA6-BDC8-E98541C07B93}">
      <dgm:prSet/>
      <dgm:spPr/>
      <dgm:t>
        <a:bodyPr/>
        <a:lstStyle/>
        <a:p>
          <a:endParaRPr lang="en-US"/>
        </a:p>
      </dgm:t>
    </dgm:pt>
    <dgm:pt modelId="{5E6BBCFE-CEA0-45CC-A0E5-23FE7D0D46FD}">
      <dgm:prSet/>
      <dgm:spPr>
        <a:solidFill>
          <a:srgbClr val="53B246"/>
        </a:solidFill>
      </dgm:spPr>
      <dgm:t>
        <a:bodyPr/>
        <a:lstStyle/>
        <a:p>
          <a:r>
            <a:rPr lang="en-US" b="1" cap="none" spc="0" dirty="0" err="1">
              <a:ln w="9525">
                <a:solidFill>
                  <a:schemeClr val="bg1"/>
                </a:solidFill>
                <a:prstDash val="solid"/>
              </a:ln>
              <a:solidFill>
                <a:schemeClr val="tx1"/>
              </a:solidFill>
              <a:effectLst>
                <a:outerShdw blurRad="12700" dist="38100" dir="2700000" algn="tl" rotWithShape="0">
                  <a:schemeClr val="bg1">
                    <a:lumMod val="50000"/>
                  </a:schemeClr>
                </a:outerShdw>
              </a:effectLst>
            </a:rPr>
            <a:t>Antilocution</a:t>
          </a:r>
          <a:r>
            <a:rPr lang="en-US"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(Hate Speech)</a:t>
          </a:r>
        </a:p>
      </dgm:t>
    </dgm:pt>
    <dgm:pt modelId="{07952969-4975-4BB6-A57A-390D5EA45B03}" type="parTrans" cxnId="{7FB4DF3E-67E6-46B6-BE09-644F97A886D2}">
      <dgm:prSet/>
      <dgm:spPr/>
      <dgm:t>
        <a:bodyPr/>
        <a:lstStyle/>
        <a:p>
          <a:endParaRPr lang="en-US"/>
        </a:p>
      </dgm:t>
    </dgm:pt>
    <dgm:pt modelId="{64171EC3-A05C-4E18-A6BF-D27C7101F4E8}" type="sibTrans" cxnId="{7FB4DF3E-67E6-46B6-BE09-644F97A886D2}">
      <dgm:prSet/>
      <dgm:spPr/>
      <dgm:t>
        <a:bodyPr/>
        <a:lstStyle/>
        <a:p>
          <a:endParaRPr lang="en-US"/>
        </a:p>
      </dgm:t>
    </dgm:pt>
    <dgm:pt modelId="{97E6416E-B9F1-4B6B-B05C-9E9635699FC2}" type="pres">
      <dgm:prSet presAssocID="{4CA118E1-205B-4DC7-889F-B657771B5AA2}" presName="Name0" presStyleCnt="0">
        <dgm:presLayoutVars>
          <dgm:dir/>
          <dgm:animLvl val="lvl"/>
          <dgm:resizeHandles val="exact"/>
        </dgm:presLayoutVars>
      </dgm:prSet>
      <dgm:spPr/>
    </dgm:pt>
    <dgm:pt modelId="{413E13A2-5211-4586-9B86-521025E67C6E}" type="pres">
      <dgm:prSet presAssocID="{B1164CBA-4DAB-488C-B03D-D507C7A2AD0B}" presName="Name8" presStyleCnt="0"/>
      <dgm:spPr/>
    </dgm:pt>
    <dgm:pt modelId="{6F0F5A25-7AE7-453F-9640-52F22043EC09}" type="pres">
      <dgm:prSet presAssocID="{B1164CBA-4DAB-488C-B03D-D507C7A2AD0B}" presName="level" presStyleLbl="node1" presStyleIdx="0" presStyleCnt="5">
        <dgm:presLayoutVars>
          <dgm:chMax val="1"/>
          <dgm:bulletEnabled val="1"/>
        </dgm:presLayoutVars>
      </dgm:prSet>
      <dgm:spPr/>
    </dgm:pt>
    <dgm:pt modelId="{2931301E-122E-4FE9-8814-046F6CFBEBC3}" type="pres">
      <dgm:prSet presAssocID="{B1164CBA-4DAB-488C-B03D-D507C7A2AD0B}" presName="levelTx" presStyleLbl="revTx" presStyleIdx="0" presStyleCnt="0">
        <dgm:presLayoutVars>
          <dgm:chMax val="1"/>
          <dgm:bulletEnabled val="1"/>
        </dgm:presLayoutVars>
      </dgm:prSet>
      <dgm:spPr/>
    </dgm:pt>
    <dgm:pt modelId="{059025A5-A006-4432-A497-3A98FDD30988}" type="pres">
      <dgm:prSet presAssocID="{5E90DB32-9A21-4598-8D4C-C15F26CD2612}" presName="Name8" presStyleCnt="0"/>
      <dgm:spPr/>
    </dgm:pt>
    <dgm:pt modelId="{8B8216F8-EB40-4CE3-96F0-429869A59154}" type="pres">
      <dgm:prSet presAssocID="{5E90DB32-9A21-4598-8D4C-C15F26CD2612}" presName="level" presStyleLbl="node1" presStyleIdx="1" presStyleCnt="5">
        <dgm:presLayoutVars>
          <dgm:chMax val="1"/>
          <dgm:bulletEnabled val="1"/>
        </dgm:presLayoutVars>
      </dgm:prSet>
      <dgm:spPr/>
    </dgm:pt>
    <dgm:pt modelId="{375BEEED-271A-4145-BA3F-4AA321309123}" type="pres">
      <dgm:prSet presAssocID="{5E90DB32-9A21-4598-8D4C-C15F26CD2612}" presName="levelTx" presStyleLbl="revTx" presStyleIdx="0" presStyleCnt="0">
        <dgm:presLayoutVars>
          <dgm:chMax val="1"/>
          <dgm:bulletEnabled val="1"/>
        </dgm:presLayoutVars>
      </dgm:prSet>
      <dgm:spPr/>
    </dgm:pt>
    <dgm:pt modelId="{86BE0ACF-9991-410A-8D55-2FCC9B97C3C1}" type="pres">
      <dgm:prSet presAssocID="{957982A8-597E-450B-8C7B-868F5947B6BD}" presName="Name8" presStyleCnt="0"/>
      <dgm:spPr/>
    </dgm:pt>
    <dgm:pt modelId="{F5D43A99-85B3-4AF7-99CD-9858ABF142DF}" type="pres">
      <dgm:prSet presAssocID="{957982A8-597E-450B-8C7B-868F5947B6BD}" presName="level" presStyleLbl="node1" presStyleIdx="2" presStyleCnt="5">
        <dgm:presLayoutVars>
          <dgm:chMax val="1"/>
          <dgm:bulletEnabled val="1"/>
        </dgm:presLayoutVars>
      </dgm:prSet>
      <dgm:spPr/>
    </dgm:pt>
    <dgm:pt modelId="{323EA85B-F149-432E-AB8B-DB74FFB1440A}" type="pres">
      <dgm:prSet presAssocID="{957982A8-597E-450B-8C7B-868F5947B6BD}" presName="levelTx" presStyleLbl="revTx" presStyleIdx="0" presStyleCnt="0">
        <dgm:presLayoutVars>
          <dgm:chMax val="1"/>
          <dgm:bulletEnabled val="1"/>
        </dgm:presLayoutVars>
      </dgm:prSet>
      <dgm:spPr/>
    </dgm:pt>
    <dgm:pt modelId="{171CF6D7-90F7-4B36-9401-471581129342}" type="pres">
      <dgm:prSet presAssocID="{407BCD3C-D12E-4C76-BAA0-A89483EABC20}" presName="Name8" presStyleCnt="0"/>
      <dgm:spPr/>
    </dgm:pt>
    <dgm:pt modelId="{9166A7BC-7122-40A8-BA17-05A091C83E02}" type="pres">
      <dgm:prSet presAssocID="{407BCD3C-D12E-4C76-BAA0-A89483EABC20}" presName="level" presStyleLbl="node1" presStyleIdx="3" presStyleCnt="5">
        <dgm:presLayoutVars>
          <dgm:chMax val="1"/>
          <dgm:bulletEnabled val="1"/>
        </dgm:presLayoutVars>
      </dgm:prSet>
      <dgm:spPr/>
    </dgm:pt>
    <dgm:pt modelId="{CE38B777-40C7-4696-BCA4-4B2FEB721D43}" type="pres">
      <dgm:prSet presAssocID="{407BCD3C-D12E-4C76-BAA0-A89483EABC20}" presName="levelTx" presStyleLbl="revTx" presStyleIdx="0" presStyleCnt="0">
        <dgm:presLayoutVars>
          <dgm:chMax val="1"/>
          <dgm:bulletEnabled val="1"/>
        </dgm:presLayoutVars>
      </dgm:prSet>
      <dgm:spPr/>
    </dgm:pt>
    <dgm:pt modelId="{9182602E-0FD5-4BD7-B36D-4FAC8329E12C}" type="pres">
      <dgm:prSet presAssocID="{5E6BBCFE-CEA0-45CC-A0E5-23FE7D0D46FD}" presName="Name8" presStyleCnt="0"/>
      <dgm:spPr/>
    </dgm:pt>
    <dgm:pt modelId="{1130FF1B-05E8-44A4-A580-3647F02C8B4D}" type="pres">
      <dgm:prSet presAssocID="{5E6BBCFE-CEA0-45CC-A0E5-23FE7D0D46FD}" presName="level" presStyleLbl="node1" presStyleIdx="4" presStyleCnt="5">
        <dgm:presLayoutVars>
          <dgm:chMax val="1"/>
          <dgm:bulletEnabled val="1"/>
        </dgm:presLayoutVars>
      </dgm:prSet>
      <dgm:spPr/>
    </dgm:pt>
    <dgm:pt modelId="{D2682D63-4E32-4784-B790-15DDEB4F7114}" type="pres">
      <dgm:prSet presAssocID="{5E6BBCFE-CEA0-45CC-A0E5-23FE7D0D46FD}" presName="levelTx" presStyleLbl="revTx" presStyleIdx="0" presStyleCnt="0">
        <dgm:presLayoutVars>
          <dgm:chMax val="1"/>
          <dgm:bulletEnabled val="1"/>
        </dgm:presLayoutVars>
      </dgm:prSet>
      <dgm:spPr/>
    </dgm:pt>
  </dgm:ptLst>
  <dgm:cxnLst>
    <dgm:cxn modelId="{EF12D006-42CC-4FB6-80B4-A347E4610763}" type="presOf" srcId="{957982A8-597E-450B-8C7B-868F5947B6BD}" destId="{F5D43A99-85B3-4AF7-99CD-9858ABF142DF}" srcOrd="0" destOrd="0" presId="urn:microsoft.com/office/officeart/2005/8/layout/pyramid1"/>
    <dgm:cxn modelId="{F6527E19-844A-4BA6-BDC8-E98541C07B93}" srcId="{4CA118E1-205B-4DC7-889F-B657771B5AA2}" destId="{407BCD3C-D12E-4C76-BAA0-A89483EABC20}" srcOrd="3" destOrd="0" parTransId="{EE73CC13-64D8-440D-9726-4B29FB505176}" sibTransId="{428660FD-1480-4251-AF74-EB42D015E9EB}"/>
    <dgm:cxn modelId="{15382C22-7CED-4DDC-9F5A-CD4B73834E6A}" type="presOf" srcId="{5E6BBCFE-CEA0-45CC-A0E5-23FE7D0D46FD}" destId="{D2682D63-4E32-4784-B790-15DDEB4F7114}" srcOrd="1" destOrd="0" presId="urn:microsoft.com/office/officeart/2005/8/layout/pyramid1"/>
    <dgm:cxn modelId="{0DED9134-C706-495C-8482-96296FB2E433}" type="presOf" srcId="{5E90DB32-9A21-4598-8D4C-C15F26CD2612}" destId="{375BEEED-271A-4145-BA3F-4AA321309123}" srcOrd="1" destOrd="0" presId="urn:microsoft.com/office/officeart/2005/8/layout/pyramid1"/>
    <dgm:cxn modelId="{64254835-9D77-4787-A4CE-AE2E12CE78C5}" srcId="{4CA118E1-205B-4DC7-889F-B657771B5AA2}" destId="{B1164CBA-4DAB-488C-B03D-D507C7A2AD0B}" srcOrd="0" destOrd="0" parTransId="{476C3791-5ED7-4B13-B956-8C378D837B0D}" sibTransId="{D33166C1-3D01-4E60-8D6C-FAA36EF22F9E}"/>
    <dgm:cxn modelId="{7FB4DF3E-67E6-46B6-BE09-644F97A886D2}" srcId="{4CA118E1-205B-4DC7-889F-B657771B5AA2}" destId="{5E6BBCFE-CEA0-45CC-A0E5-23FE7D0D46FD}" srcOrd="4" destOrd="0" parTransId="{07952969-4975-4BB6-A57A-390D5EA45B03}" sibTransId="{64171EC3-A05C-4E18-A6BF-D27C7101F4E8}"/>
    <dgm:cxn modelId="{2B933359-6C69-4892-BAC9-38AE9B78E06F}" type="presOf" srcId="{957982A8-597E-450B-8C7B-868F5947B6BD}" destId="{323EA85B-F149-432E-AB8B-DB74FFB1440A}" srcOrd="1" destOrd="0" presId="urn:microsoft.com/office/officeart/2005/8/layout/pyramid1"/>
    <dgm:cxn modelId="{40330089-A837-47C1-800D-F70AEB676131}" type="presOf" srcId="{5E90DB32-9A21-4598-8D4C-C15F26CD2612}" destId="{8B8216F8-EB40-4CE3-96F0-429869A59154}" srcOrd="0" destOrd="0" presId="urn:microsoft.com/office/officeart/2005/8/layout/pyramid1"/>
    <dgm:cxn modelId="{369F0492-6E98-4D7D-9F6C-F0944DCDE30C}" type="presOf" srcId="{4CA118E1-205B-4DC7-889F-B657771B5AA2}" destId="{97E6416E-B9F1-4B6B-B05C-9E9635699FC2}" srcOrd="0" destOrd="0" presId="urn:microsoft.com/office/officeart/2005/8/layout/pyramid1"/>
    <dgm:cxn modelId="{99BEA2A1-4815-49DB-B7C2-A29AAE472C4E}" type="presOf" srcId="{B1164CBA-4DAB-488C-B03D-D507C7A2AD0B}" destId="{6F0F5A25-7AE7-453F-9640-52F22043EC09}" srcOrd="0" destOrd="0" presId="urn:microsoft.com/office/officeart/2005/8/layout/pyramid1"/>
    <dgm:cxn modelId="{9D093DB9-ADC4-49AC-B3F1-916B0C27BAF2}" type="presOf" srcId="{407BCD3C-D12E-4C76-BAA0-A89483EABC20}" destId="{9166A7BC-7122-40A8-BA17-05A091C83E02}" srcOrd="0" destOrd="0" presId="urn:microsoft.com/office/officeart/2005/8/layout/pyramid1"/>
    <dgm:cxn modelId="{79BD27CA-0820-4381-9EE6-DF22E2AB44EF}" srcId="{4CA118E1-205B-4DC7-889F-B657771B5AA2}" destId="{957982A8-597E-450B-8C7B-868F5947B6BD}" srcOrd="2" destOrd="0" parTransId="{111FB36B-A1E2-4E7C-A04F-9A966A7EFF39}" sibTransId="{3924B230-CC18-4C79-8266-DD6F3D2E33DB}"/>
    <dgm:cxn modelId="{D05D9BD5-E738-4DB4-B676-55F2A5BDD5FF}" type="presOf" srcId="{B1164CBA-4DAB-488C-B03D-D507C7A2AD0B}" destId="{2931301E-122E-4FE9-8814-046F6CFBEBC3}" srcOrd="1" destOrd="0" presId="urn:microsoft.com/office/officeart/2005/8/layout/pyramid1"/>
    <dgm:cxn modelId="{F7E9C1DB-D353-4D26-AF7F-A7E1C87E0DFA}" type="presOf" srcId="{407BCD3C-D12E-4C76-BAA0-A89483EABC20}" destId="{CE38B777-40C7-4696-BCA4-4B2FEB721D43}" srcOrd="1" destOrd="0" presId="urn:microsoft.com/office/officeart/2005/8/layout/pyramid1"/>
    <dgm:cxn modelId="{D47B77F2-3275-4CC4-BF3F-AC93B07A7076}" srcId="{4CA118E1-205B-4DC7-889F-B657771B5AA2}" destId="{5E90DB32-9A21-4598-8D4C-C15F26CD2612}" srcOrd="1" destOrd="0" parTransId="{BF38BAC5-579D-401B-9A1C-B4211561B2EA}" sibTransId="{A9679F5E-00EB-45CD-A37A-D100F6582D01}"/>
    <dgm:cxn modelId="{0666AEFF-9EB0-4927-B5D1-EE6770FD29BE}" type="presOf" srcId="{5E6BBCFE-CEA0-45CC-A0E5-23FE7D0D46FD}" destId="{1130FF1B-05E8-44A4-A580-3647F02C8B4D}" srcOrd="0" destOrd="0" presId="urn:microsoft.com/office/officeart/2005/8/layout/pyramid1"/>
    <dgm:cxn modelId="{48C33C90-FBE4-42C0-AB18-1D4C58AD3687}" type="presParOf" srcId="{97E6416E-B9F1-4B6B-B05C-9E9635699FC2}" destId="{413E13A2-5211-4586-9B86-521025E67C6E}" srcOrd="0" destOrd="0" presId="urn:microsoft.com/office/officeart/2005/8/layout/pyramid1"/>
    <dgm:cxn modelId="{674C4383-676E-402A-9F47-A42CF0566584}" type="presParOf" srcId="{413E13A2-5211-4586-9B86-521025E67C6E}" destId="{6F0F5A25-7AE7-453F-9640-52F22043EC09}" srcOrd="0" destOrd="0" presId="urn:microsoft.com/office/officeart/2005/8/layout/pyramid1"/>
    <dgm:cxn modelId="{1FCC8971-C4A3-460F-986E-337B4A10A2A4}" type="presParOf" srcId="{413E13A2-5211-4586-9B86-521025E67C6E}" destId="{2931301E-122E-4FE9-8814-046F6CFBEBC3}" srcOrd="1" destOrd="0" presId="urn:microsoft.com/office/officeart/2005/8/layout/pyramid1"/>
    <dgm:cxn modelId="{879961C5-63AB-4B9F-B8C0-321E154D0246}" type="presParOf" srcId="{97E6416E-B9F1-4B6B-B05C-9E9635699FC2}" destId="{059025A5-A006-4432-A497-3A98FDD30988}" srcOrd="1" destOrd="0" presId="urn:microsoft.com/office/officeart/2005/8/layout/pyramid1"/>
    <dgm:cxn modelId="{D8F74750-A00A-4E42-B521-878F72494397}" type="presParOf" srcId="{059025A5-A006-4432-A497-3A98FDD30988}" destId="{8B8216F8-EB40-4CE3-96F0-429869A59154}" srcOrd="0" destOrd="0" presId="urn:microsoft.com/office/officeart/2005/8/layout/pyramid1"/>
    <dgm:cxn modelId="{27C97E0A-B2A2-4530-AA46-DB1DCF5BF530}" type="presParOf" srcId="{059025A5-A006-4432-A497-3A98FDD30988}" destId="{375BEEED-271A-4145-BA3F-4AA321309123}" srcOrd="1" destOrd="0" presId="urn:microsoft.com/office/officeart/2005/8/layout/pyramid1"/>
    <dgm:cxn modelId="{E3312C11-5E1D-421C-865E-0C48AC8B28AC}" type="presParOf" srcId="{97E6416E-B9F1-4B6B-B05C-9E9635699FC2}" destId="{86BE0ACF-9991-410A-8D55-2FCC9B97C3C1}" srcOrd="2" destOrd="0" presId="urn:microsoft.com/office/officeart/2005/8/layout/pyramid1"/>
    <dgm:cxn modelId="{51AB6D2C-7100-41BF-BBC1-B15CBF5C8C1B}" type="presParOf" srcId="{86BE0ACF-9991-410A-8D55-2FCC9B97C3C1}" destId="{F5D43A99-85B3-4AF7-99CD-9858ABF142DF}" srcOrd="0" destOrd="0" presId="urn:microsoft.com/office/officeart/2005/8/layout/pyramid1"/>
    <dgm:cxn modelId="{C31C0090-6FF1-4F0C-BB70-171F5D1AB535}" type="presParOf" srcId="{86BE0ACF-9991-410A-8D55-2FCC9B97C3C1}" destId="{323EA85B-F149-432E-AB8B-DB74FFB1440A}" srcOrd="1" destOrd="0" presId="urn:microsoft.com/office/officeart/2005/8/layout/pyramid1"/>
    <dgm:cxn modelId="{99951026-F411-4AD1-8637-109461FE4A50}" type="presParOf" srcId="{97E6416E-B9F1-4B6B-B05C-9E9635699FC2}" destId="{171CF6D7-90F7-4B36-9401-471581129342}" srcOrd="3" destOrd="0" presId="urn:microsoft.com/office/officeart/2005/8/layout/pyramid1"/>
    <dgm:cxn modelId="{25EF484A-D15A-44CA-92F9-39BA614D43B7}" type="presParOf" srcId="{171CF6D7-90F7-4B36-9401-471581129342}" destId="{9166A7BC-7122-40A8-BA17-05A091C83E02}" srcOrd="0" destOrd="0" presId="urn:microsoft.com/office/officeart/2005/8/layout/pyramid1"/>
    <dgm:cxn modelId="{B005194E-E5A4-479C-8A7C-EB1CDEC2F290}" type="presParOf" srcId="{171CF6D7-90F7-4B36-9401-471581129342}" destId="{CE38B777-40C7-4696-BCA4-4B2FEB721D43}" srcOrd="1" destOrd="0" presId="urn:microsoft.com/office/officeart/2005/8/layout/pyramid1"/>
    <dgm:cxn modelId="{ACE66E17-3C09-4E3A-8A49-0689C06E6FBD}" type="presParOf" srcId="{97E6416E-B9F1-4B6B-B05C-9E9635699FC2}" destId="{9182602E-0FD5-4BD7-B36D-4FAC8329E12C}" srcOrd="4" destOrd="0" presId="urn:microsoft.com/office/officeart/2005/8/layout/pyramid1"/>
    <dgm:cxn modelId="{FF4B4EC4-8283-46B2-BF72-842D8A1A6BF1}" type="presParOf" srcId="{9182602E-0FD5-4BD7-B36D-4FAC8329E12C}" destId="{1130FF1B-05E8-44A4-A580-3647F02C8B4D}" srcOrd="0" destOrd="0" presId="urn:microsoft.com/office/officeart/2005/8/layout/pyramid1"/>
    <dgm:cxn modelId="{22A40960-B0F5-49E3-B3C7-6353572CCE95}" type="presParOf" srcId="{9182602E-0FD5-4BD7-B36D-4FAC8329E12C}" destId="{D2682D63-4E32-4784-B790-15DDEB4F711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2DDB8-255F-403C-AD67-2C891FAFC777}">
      <dsp:nvSpPr>
        <dsp:cNvPr id="0" name=""/>
        <dsp:cNvSpPr/>
      </dsp:nvSpPr>
      <dsp:spPr>
        <a:xfrm>
          <a:off x="1456848" y="1975807"/>
          <a:ext cx="2197541" cy="1900962"/>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0" kern="1200" dirty="0"/>
            <a:t>Religion or Beliefs</a:t>
          </a:r>
        </a:p>
      </dsp:txBody>
      <dsp:txXfrm>
        <a:off x="1821011" y="2290823"/>
        <a:ext cx="1469215" cy="1270930"/>
      </dsp:txXfrm>
    </dsp:sp>
    <dsp:sp modelId="{E9304199-E0BA-4C56-9DD7-17CF97248A2E}">
      <dsp:nvSpPr>
        <dsp:cNvPr id="0" name=""/>
        <dsp:cNvSpPr/>
      </dsp:nvSpPr>
      <dsp:spPr>
        <a:xfrm>
          <a:off x="2832931" y="1066325"/>
          <a:ext cx="829125" cy="714401"/>
        </a:xfrm>
        <a:prstGeom prst="hexagon">
          <a:avLst>
            <a:gd name="adj" fmla="val 28900"/>
            <a:gd name="vf" fmla="val 115470"/>
          </a:avLst>
        </a:prstGeom>
        <a:solidFill>
          <a:srgbClr val="92D050"/>
        </a:solidFill>
        <a:ln>
          <a:noFill/>
        </a:ln>
        <a:effectLst/>
      </dsp:spPr>
      <dsp:style>
        <a:lnRef idx="0">
          <a:scrgbClr r="0" g="0" b="0"/>
        </a:lnRef>
        <a:fillRef idx="1">
          <a:scrgbClr r="0" g="0" b="0"/>
        </a:fillRef>
        <a:effectRef idx="0">
          <a:scrgbClr r="0" g="0" b="0"/>
        </a:effectRef>
        <a:fontRef idx="minor"/>
      </dsp:style>
    </dsp:sp>
    <dsp:sp modelId="{0BA8E2B3-B547-4E34-BD57-113FB5AEF249}">
      <dsp:nvSpPr>
        <dsp:cNvPr id="0" name=""/>
        <dsp:cNvSpPr/>
      </dsp:nvSpPr>
      <dsp:spPr>
        <a:xfrm>
          <a:off x="1659274" y="246880"/>
          <a:ext cx="1800869" cy="1557963"/>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Job / Role</a:t>
          </a:r>
        </a:p>
      </dsp:txBody>
      <dsp:txXfrm>
        <a:off x="1957716" y="505068"/>
        <a:ext cx="1203985" cy="1041587"/>
      </dsp:txXfrm>
    </dsp:sp>
    <dsp:sp modelId="{E830D31B-898D-4F0C-B144-5405C540D24E}">
      <dsp:nvSpPr>
        <dsp:cNvPr id="0" name=""/>
        <dsp:cNvSpPr/>
      </dsp:nvSpPr>
      <dsp:spPr>
        <a:xfrm>
          <a:off x="3800586" y="2401875"/>
          <a:ext cx="829125" cy="714401"/>
        </a:xfrm>
        <a:prstGeom prst="hexagon">
          <a:avLst>
            <a:gd name="adj" fmla="val 28900"/>
            <a:gd name="vf" fmla="val 115470"/>
          </a:avLst>
        </a:prstGeom>
        <a:solidFill>
          <a:srgbClr val="FFC000"/>
        </a:solidFill>
        <a:ln>
          <a:noFill/>
        </a:ln>
        <a:effectLst/>
      </dsp:spPr>
      <dsp:style>
        <a:lnRef idx="0">
          <a:scrgbClr r="0" g="0" b="0"/>
        </a:lnRef>
        <a:fillRef idx="1">
          <a:scrgbClr r="0" g="0" b="0"/>
        </a:fillRef>
        <a:effectRef idx="0">
          <a:scrgbClr r="0" g="0" b="0"/>
        </a:effectRef>
        <a:fontRef idx="minor"/>
      </dsp:style>
    </dsp:sp>
    <dsp:sp modelId="{3060456D-A381-444E-8A8D-0D5B62342D6A}">
      <dsp:nvSpPr>
        <dsp:cNvPr id="0" name=""/>
        <dsp:cNvSpPr/>
      </dsp:nvSpPr>
      <dsp:spPr>
        <a:xfrm>
          <a:off x="3310880" y="1205132"/>
          <a:ext cx="1800869" cy="1557963"/>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Ethnicity</a:t>
          </a:r>
        </a:p>
      </dsp:txBody>
      <dsp:txXfrm>
        <a:off x="3609322" y="1463320"/>
        <a:ext cx="1203985" cy="1041587"/>
      </dsp:txXfrm>
    </dsp:sp>
    <dsp:sp modelId="{40433FA0-9A94-4FD7-A46A-C12197CE8633}">
      <dsp:nvSpPr>
        <dsp:cNvPr id="0" name=""/>
        <dsp:cNvSpPr/>
      </dsp:nvSpPr>
      <dsp:spPr>
        <a:xfrm>
          <a:off x="3128391" y="3909461"/>
          <a:ext cx="829125" cy="714401"/>
        </a:xfrm>
        <a:prstGeom prst="hexagon">
          <a:avLst>
            <a:gd name="adj" fmla="val 28900"/>
            <a:gd name="vf" fmla="val 115470"/>
          </a:avLst>
        </a:prstGeom>
        <a:solidFill>
          <a:srgbClr val="C00000"/>
        </a:solidFill>
        <a:ln>
          <a:noFill/>
        </a:ln>
        <a:effectLst/>
      </dsp:spPr>
      <dsp:style>
        <a:lnRef idx="0">
          <a:scrgbClr r="0" g="0" b="0"/>
        </a:lnRef>
        <a:fillRef idx="1">
          <a:scrgbClr r="0" g="0" b="0"/>
        </a:fillRef>
        <a:effectRef idx="0">
          <a:scrgbClr r="0" g="0" b="0"/>
        </a:effectRef>
        <a:fontRef idx="minor"/>
      </dsp:style>
    </dsp:sp>
    <dsp:sp modelId="{8CEB3D73-E653-4FA0-9563-2AC6F836AA15}">
      <dsp:nvSpPr>
        <dsp:cNvPr id="0" name=""/>
        <dsp:cNvSpPr/>
      </dsp:nvSpPr>
      <dsp:spPr>
        <a:xfrm>
          <a:off x="3310880" y="3088944"/>
          <a:ext cx="1800869" cy="1557963"/>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Sexuality</a:t>
          </a:r>
        </a:p>
      </dsp:txBody>
      <dsp:txXfrm>
        <a:off x="3609322" y="3347132"/>
        <a:ext cx="1203985" cy="1041587"/>
      </dsp:txXfrm>
    </dsp:sp>
    <dsp:sp modelId="{976D17F0-68AC-46EF-BFC3-CC204E5D8673}">
      <dsp:nvSpPr>
        <dsp:cNvPr id="0" name=""/>
        <dsp:cNvSpPr/>
      </dsp:nvSpPr>
      <dsp:spPr>
        <a:xfrm>
          <a:off x="1460938" y="4065954"/>
          <a:ext cx="829125" cy="714401"/>
        </a:xfrm>
        <a:prstGeom prst="hexagon">
          <a:avLst>
            <a:gd name="adj" fmla="val 28900"/>
            <a:gd name="vf" fmla="val 115470"/>
          </a:avLst>
        </a:prstGeom>
        <a:solidFill>
          <a:srgbClr val="7F8FB5"/>
        </a:solidFill>
        <a:ln>
          <a:noFill/>
        </a:ln>
        <a:effectLst/>
      </dsp:spPr>
      <dsp:style>
        <a:lnRef idx="0">
          <a:scrgbClr r="0" g="0" b="0"/>
        </a:lnRef>
        <a:fillRef idx="1">
          <a:scrgbClr r="0" g="0" b="0"/>
        </a:fillRef>
        <a:effectRef idx="0">
          <a:scrgbClr r="0" g="0" b="0"/>
        </a:effectRef>
        <a:fontRef idx="minor"/>
      </dsp:style>
    </dsp:sp>
    <dsp:sp modelId="{2D917E3D-DCC5-4954-8642-7516C48E57A4}">
      <dsp:nvSpPr>
        <dsp:cNvPr id="0" name=""/>
        <dsp:cNvSpPr/>
      </dsp:nvSpPr>
      <dsp:spPr>
        <a:xfrm>
          <a:off x="1659274" y="4048268"/>
          <a:ext cx="1800869" cy="1557963"/>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Political allegiance</a:t>
          </a:r>
        </a:p>
      </dsp:txBody>
      <dsp:txXfrm>
        <a:off x="1957716" y="4306456"/>
        <a:ext cx="1203985" cy="1041587"/>
      </dsp:txXfrm>
    </dsp:sp>
    <dsp:sp modelId="{3F08261F-D0E8-4CD5-84BE-8E59D94C84DF}">
      <dsp:nvSpPr>
        <dsp:cNvPr id="0" name=""/>
        <dsp:cNvSpPr/>
      </dsp:nvSpPr>
      <dsp:spPr>
        <a:xfrm>
          <a:off x="477437" y="2730940"/>
          <a:ext cx="829125" cy="714401"/>
        </a:xfrm>
        <a:prstGeom prst="hexagon">
          <a:avLst>
            <a:gd name="adj" fmla="val 28900"/>
            <a:gd name="vf" fmla="val 115470"/>
          </a:avLst>
        </a:prstGeom>
        <a:solidFill>
          <a:srgbClr val="336094"/>
        </a:solidFill>
        <a:ln>
          <a:noFill/>
        </a:ln>
        <a:effectLst/>
      </dsp:spPr>
      <dsp:style>
        <a:lnRef idx="0">
          <a:scrgbClr r="0" g="0" b="0"/>
        </a:lnRef>
        <a:fillRef idx="1">
          <a:scrgbClr r="0" g="0" b="0"/>
        </a:fillRef>
        <a:effectRef idx="0">
          <a:scrgbClr r="0" g="0" b="0"/>
        </a:effectRef>
        <a:fontRef idx="minor"/>
      </dsp:style>
    </dsp:sp>
    <dsp:sp modelId="{557C739B-7C20-48A2-B533-88D60D17BD81}">
      <dsp:nvSpPr>
        <dsp:cNvPr id="0" name=""/>
        <dsp:cNvSpPr/>
      </dsp:nvSpPr>
      <dsp:spPr>
        <a:xfrm>
          <a:off x="0" y="3090016"/>
          <a:ext cx="1800869" cy="1557963"/>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Life Experience</a:t>
          </a:r>
        </a:p>
      </dsp:txBody>
      <dsp:txXfrm>
        <a:off x="298442" y="3348204"/>
        <a:ext cx="1203985" cy="1041587"/>
      </dsp:txXfrm>
    </dsp:sp>
    <dsp:sp modelId="{6B6AEB5F-E463-493F-8772-15154BA2BEE2}">
      <dsp:nvSpPr>
        <dsp:cNvPr id="0" name=""/>
        <dsp:cNvSpPr/>
      </dsp:nvSpPr>
      <dsp:spPr>
        <a:xfrm>
          <a:off x="0" y="1202988"/>
          <a:ext cx="1800869" cy="1557963"/>
        </a:xfrm>
        <a:prstGeom prst="hexagon">
          <a:avLst>
            <a:gd name="adj" fmla="val 28570"/>
            <a:gd name="vf" fmla="val 115470"/>
          </a:avLst>
        </a:prstGeom>
        <a:solidFill>
          <a:srgbClr val="9E9FA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Gender</a:t>
          </a:r>
        </a:p>
      </dsp:txBody>
      <dsp:txXfrm>
        <a:off x="298442" y="1461176"/>
        <a:ext cx="1203985" cy="1041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84DE2-A028-46FD-B3A4-EF1F357C6CB3}">
      <dsp:nvSpPr>
        <dsp:cNvPr id="0" name=""/>
        <dsp:cNvSpPr/>
      </dsp:nvSpPr>
      <dsp:spPr>
        <a:xfrm rot="10800000">
          <a:off x="1219148" y="2294"/>
          <a:ext cx="4187004" cy="658108"/>
        </a:xfrm>
        <a:prstGeom prst="homePlate">
          <a:avLst/>
        </a:prstGeom>
        <a:solidFill>
          <a:srgbClr val="336094"/>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208"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Disability</a:t>
          </a:r>
        </a:p>
      </dsp:txBody>
      <dsp:txXfrm rot="10800000">
        <a:off x="1383675" y="2294"/>
        <a:ext cx="4022477" cy="658108"/>
      </dsp:txXfrm>
    </dsp:sp>
    <dsp:sp modelId="{141C6599-53EB-4D98-A5BC-296FCCBF43A3}">
      <dsp:nvSpPr>
        <dsp:cNvPr id="0" name=""/>
        <dsp:cNvSpPr/>
      </dsp:nvSpPr>
      <dsp:spPr>
        <a:xfrm>
          <a:off x="890094" y="2294"/>
          <a:ext cx="658108" cy="658108"/>
        </a:xfrm>
        <a:prstGeom prst="ellipse">
          <a:avLst/>
        </a:prstGeom>
        <a:blipFill>
          <a:blip xmlns:r="http://schemas.openxmlformats.org/officeDocument/2006/relationships" r:embed="rId1">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AA49FC-DE53-42C0-84ED-C2AC3139CECC}">
      <dsp:nvSpPr>
        <dsp:cNvPr id="0" name=""/>
        <dsp:cNvSpPr/>
      </dsp:nvSpPr>
      <dsp:spPr>
        <a:xfrm rot="10800000">
          <a:off x="1219148" y="856853"/>
          <a:ext cx="4187004" cy="658108"/>
        </a:xfrm>
        <a:prstGeom prst="homePlate">
          <a:avLst/>
        </a:prstGeom>
        <a:solidFill>
          <a:srgbClr val="7F8FB5"/>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208"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Gender Identity</a:t>
          </a:r>
        </a:p>
      </dsp:txBody>
      <dsp:txXfrm rot="10800000">
        <a:off x="1383675" y="856853"/>
        <a:ext cx="4022477" cy="658108"/>
      </dsp:txXfrm>
    </dsp:sp>
    <dsp:sp modelId="{100970BD-394E-4DB7-B6A4-6600EBBD9429}">
      <dsp:nvSpPr>
        <dsp:cNvPr id="0" name=""/>
        <dsp:cNvSpPr/>
      </dsp:nvSpPr>
      <dsp:spPr>
        <a:xfrm>
          <a:off x="890094" y="856853"/>
          <a:ext cx="658108" cy="658108"/>
        </a:xfrm>
        <a:prstGeom prst="ellipse">
          <a:avLst/>
        </a:prstGeom>
        <a:blipFill>
          <a:blip xmlns:r="http://schemas.openxmlformats.org/officeDocument/2006/relationships" r:embed="rId2">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l="-5000" r="-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E78993-5E9C-4217-A880-C6444125A04A}">
      <dsp:nvSpPr>
        <dsp:cNvPr id="0" name=""/>
        <dsp:cNvSpPr/>
      </dsp:nvSpPr>
      <dsp:spPr>
        <a:xfrm rot="10800000">
          <a:off x="1219148" y="1711412"/>
          <a:ext cx="4187004" cy="658108"/>
        </a:xfrm>
        <a:prstGeom prst="homePlate">
          <a:avLst/>
        </a:prstGeom>
        <a:solidFill>
          <a:srgbClr val="C9204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208"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Race or Ethnicity</a:t>
          </a:r>
        </a:p>
      </dsp:txBody>
      <dsp:txXfrm rot="10800000">
        <a:off x="1383675" y="1711412"/>
        <a:ext cx="4022477" cy="658108"/>
      </dsp:txXfrm>
    </dsp:sp>
    <dsp:sp modelId="{BAC33EF9-C763-4468-BED5-447F74888034}">
      <dsp:nvSpPr>
        <dsp:cNvPr id="0" name=""/>
        <dsp:cNvSpPr/>
      </dsp:nvSpPr>
      <dsp:spPr>
        <a:xfrm>
          <a:off x="890094" y="1711412"/>
          <a:ext cx="658108" cy="658108"/>
        </a:xfrm>
        <a:prstGeom prst="ellipse">
          <a:avLst/>
        </a:prstGeom>
        <a:blipFill>
          <a:blip xmlns:r="http://schemas.openxmlformats.org/officeDocument/2006/relationships" r:embed="rId3">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8CEDC2-78DA-4CDE-8A66-2A4AC1CAA099}">
      <dsp:nvSpPr>
        <dsp:cNvPr id="0" name=""/>
        <dsp:cNvSpPr/>
      </dsp:nvSpPr>
      <dsp:spPr>
        <a:xfrm rot="10800000">
          <a:off x="1219148" y="2565971"/>
          <a:ext cx="4187004" cy="658108"/>
        </a:xfrm>
        <a:prstGeom prst="homePlate">
          <a:avLst/>
        </a:prstGeom>
        <a:solidFill>
          <a:srgbClr val="FFD003"/>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208"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Religion or Belief</a:t>
          </a:r>
        </a:p>
      </dsp:txBody>
      <dsp:txXfrm rot="10800000">
        <a:off x="1383675" y="2565971"/>
        <a:ext cx="4022477" cy="658108"/>
      </dsp:txXfrm>
    </dsp:sp>
    <dsp:sp modelId="{220D7A97-0304-4CD6-9487-A168A2697E14}">
      <dsp:nvSpPr>
        <dsp:cNvPr id="0" name=""/>
        <dsp:cNvSpPr/>
      </dsp:nvSpPr>
      <dsp:spPr>
        <a:xfrm>
          <a:off x="890094" y="2565971"/>
          <a:ext cx="658108" cy="658108"/>
        </a:xfrm>
        <a:prstGeom prst="ellipse">
          <a:avLst/>
        </a:prstGeom>
        <a:blipFill>
          <a:blip xmlns:r="http://schemas.openxmlformats.org/officeDocument/2006/relationships" r:embed="rId4">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t="-14000" b="-14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922582-F927-4D35-8D9B-0FB8DAA5F2DD}">
      <dsp:nvSpPr>
        <dsp:cNvPr id="0" name=""/>
        <dsp:cNvSpPr/>
      </dsp:nvSpPr>
      <dsp:spPr>
        <a:xfrm rot="10800000">
          <a:off x="1219148" y="3420529"/>
          <a:ext cx="4187004" cy="658108"/>
        </a:xfrm>
        <a:prstGeom prst="homePlate">
          <a:avLst/>
        </a:prstGeom>
        <a:solidFill>
          <a:srgbClr val="53B246"/>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208" tIns="118110" rIns="220472"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Sexual Orientation</a:t>
          </a:r>
        </a:p>
      </dsp:txBody>
      <dsp:txXfrm rot="10800000">
        <a:off x="1383675" y="3420529"/>
        <a:ext cx="4022477" cy="658108"/>
      </dsp:txXfrm>
    </dsp:sp>
    <dsp:sp modelId="{4BBF0EDA-C9A4-40F8-AC47-C14B20DDE9D6}">
      <dsp:nvSpPr>
        <dsp:cNvPr id="0" name=""/>
        <dsp:cNvSpPr/>
      </dsp:nvSpPr>
      <dsp:spPr>
        <a:xfrm>
          <a:off x="890094" y="3420529"/>
          <a:ext cx="658108" cy="658108"/>
        </a:xfrm>
        <a:prstGeom prst="ellipse">
          <a:avLst/>
        </a:prstGeom>
        <a:blipFill>
          <a:blip xmlns:r="http://schemas.openxmlformats.org/officeDocument/2006/relationships" r:embed="rId5">
            <a:duotone>
              <a:schemeClr val="accent1">
                <a:hueOff val="0"/>
                <a:satOff val="0"/>
                <a:lumOff val="0"/>
                <a:alphaOff val="0"/>
                <a:shade val="20000"/>
                <a:satMod val="200000"/>
              </a:schemeClr>
              <a:schemeClr val="accent1">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0F5A25-7AE7-453F-9640-52F22043EC09}">
      <dsp:nvSpPr>
        <dsp:cNvPr id="0" name=""/>
        <dsp:cNvSpPr/>
      </dsp:nvSpPr>
      <dsp:spPr>
        <a:xfrm>
          <a:off x="2911474" y="0"/>
          <a:ext cx="1455737" cy="812165"/>
        </a:xfrm>
        <a:prstGeom prst="trapezoid">
          <a:avLst>
            <a:gd name="adj" fmla="val 89621"/>
          </a:avLst>
        </a:prstGeom>
        <a:solidFill>
          <a:srgbClr val="336094"/>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Extermination</a:t>
          </a:r>
        </a:p>
      </dsp:txBody>
      <dsp:txXfrm>
        <a:off x="2911474" y="0"/>
        <a:ext cx="1455737" cy="812165"/>
      </dsp:txXfrm>
    </dsp:sp>
    <dsp:sp modelId="{8B8216F8-EB40-4CE3-96F0-429869A59154}">
      <dsp:nvSpPr>
        <dsp:cNvPr id="0" name=""/>
        <dsp:cNvSpPr/>
      </dsp:nvSpPr>
      <dsp:spPr>
        <a:xfrm>
          <a:off x="2183606" y="812165"/>
          <a:ext cx="2911474" cy="812165"/>
        </a:xfrm>
        <a:prstGeom prst="trapezoid">
          <a:avLst>
            <a:gd name="adj" fmla="val 89621"/>
          </a:avLst>
        </a:prstGeom>
        <a:solidFill>
          <a:srgbClr val="7F8FB5"/>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Physical Attack</a:t>
          </a:r>
        </a:p>
      </dsp:txBody>
      <dsp:txXfrm>
        <a:off x="2693114" y="812165"/>
        <a:ext cx="1892458" cy="812165"/>
      </dsp:txXfrm>
    </dsp:sp>
    <dsp:sp modelId="{F5D43A99-85B3-4AF7-99CD-9858ABF142DF}">
      <dsp:nvSpPr>
        <dsp:cNvPr id="0" name=""/>
        <dsp:cNvSpPr/>
      </dsp:nvSpPr>
      <dsp:spPr>
        <a:xfrm>
          <a:off x="1455737" y="1624330"/>
          <a:ext cx="4367212" cy="812165"/>
        </a:xfrm>
        <a:prstGeom prst="trapezoid">
          <a:avLst>
            <a:gd name="adj" fmla="val 89621"/>
          </a:avLst>
        </a:prstGeom>
        <a:solidFill>
          <a:srgbClr val="C00000"/>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Discrimination</a:t>
          </a:r>
        </a:p>
      </dsp:txBody>
      <dsp:txXfrm>
        <a:off x="2219999" y="1624330"/>
        <a:ext cx="2838687" cy="812165"/>
      </dsp:txXfrm>
    </dsp:sp>
    <dsp:sp modelId="{9166A7BC-7122-40A8-BA17-05A091C83E02}">
      <dsp:nvSpPr>
        <dsp:cNvPr id="0" name=""/>
        <dsp:cNvSpPr/>
      </dsp:nvSpPr>
      <dsp:spPr>
        <a:xfrm>
          <a:off x="727868" y="2436494"/>
          <a:ext cx="5822949" cy="812165"/>
        </a:xfrm>
        <a:prstGeom prst="trapezoid">
          <a:avLst>
            <a:gd name="adj" fmla="val 89621"/>
          </a:avLst>
        </a:prstGeom>
        <a:solidFill>
          <a:srgbClr val="FFC000"/>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Active Avoidance</a:t>
          </a:r>
        </a:p>
      </dsp:txBody>
      <dsp:txXfrm>
        <a:off x="1746884" y="2436494"/>
        <a:ext cx="3784917" cy="812165"/>
      </dsp:txXfrm>
    </dsp:sp>
    <dsp:sp modelId="{1130FF1B-05E8-44A4-A580-3647F02C8B4D}">
      <dsp:nvSpPr>
        <dsp:cNvPr id="0" name=""/>
        <dsp:cNvSpPr/>
      </dsp:nvSpPr>
      <dsp:spPr>
        <a:xfrm>
          <a:off x="0" y="3248659"/>
          <a:ext cx="7278687" cy="812165"/>
        </a:xfrm>
        <a:prstGeom prst="trapezoid">
          <a:avLst>
            <a:gd name="adj" fmla="val 89621"/>
          </a:avLst>
        </a:prstGeom>
        <a:solidFill>
          <a:srgbClr val="53B246"/>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cap="none" spc="0" dirty="0" err="1">
              <a:ln w="9525">
                <a:solidFill>
                  <a:schemeClr val="bg1"/>
                </a:solidFill>
                <a:prstDash val="solid"/>
              </a:ln>
              <a:solidFill>
                <a:schemeClr val="tx1"/>
              </a:solidFill>
              <a:effectLst>
                <a:outerShdw blurRad="12700" dist="38100" dir="2700000" algn="tl" rotWithShape="0">
                  <a:schemeClr val="bg1">
                    <a:lumMod val="50000"/>
                  </a:schemeClr>
                </a:outerShdw>
              </a:effectLst>
            </a:rPr>
            <a:t>Antilocution</a:t>
          </a:r>
          <a:r>
            <a:rPr lang="en-US" sz="1600" b="1" kern="12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(Hate Speech)</a:t>
          </a:r>
        </a:p>
      </dsp:txBody>
      <dsp:txXfrm>
        <a:off x="1273770" y="3248659"/>
        <a:ext cx="4731146" cy="81216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8147FC-DADF-42BC-B537-01DBD7128F92}" type="datetimeFigureOut">
              <a:rPr lang="en-GB" smtClean="0"/>
              <a:t>29/09/2018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9749C7-A407-4CB5-9E73-E984BF7F5352}" type="slidenum">
              <a:rPr lang="en-GB" smtClean="0"/>
              <a:t>‹#›</a:t>
            </a:fld>
            <a:endParaRPr lang="en-GB"/>
          </a:p>
        </p:txBody>
      </p:sp>
    </p:spTree>
    <p:extLst>
      <p:ext uri="{BB962C8B-B14F-4D97-AF65-F5344CB8AC3E}">
        <p14:creationId xmlns:p14="http://schemas.microsoft.com/office/powerpoint/2010/main" val="190297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2011: The Ministry of Justice amended the Criminal Justice Act 2003 so that murders motivated by hatred or hostility towards disabled or transgender victims will have the same starting point as for murders aggravated by race, religion and sexual orientation. This doubled the current starting point for disability and transgender hate crime murders.</a:t>
            </a:r>
          </a:p>
          <a:p>
            <a:endParaRPr lang="en-GB" dirty="0"/>
          </a:p>
          <a:p>
            <a:r>
              <a:rPr lang="en-GB" dirty="0"/>
              <a:t>The Act was also updated so that where any offence is shown to be motivated by hostility towards the victim on the grounds of being transgender, as well as race, religion, sexual orientation, and disability, sentences must be made more severe. This will mean all five monitored strands of hate crime will be reflected equally in these provisions.  </a:t>
            </a:r>
          </a:p>
          <a:p>
            <a:endParaRPr lang="en-GB" dirty="0"/>
          </a:p>
          <a:p>
            <a:endParaRPr lang="en-GB" dirty="0"/>
          </a:p>
        </p:txBody>
      </p:sp>
      <p:sp>
        <p:nvSpPr>
          <p:cNvPr id="4" name="Slide Number Placeholder 3"/>
          <p:cNvSpPr>
            <a:spLocks noGrp="1"/>
          </p:cNvSpPr>
          <p:nvPr>
            <p:ph type="sldNum" sz="quarter" idx="10"/>
          </p:nvPr>
        </p:nvSpPr>
        <p:spPr/>
        <p:txBody>
          <a:bodyPr/>
          <a:lstStyle/>
          <a:p>
            <a:fld id="{199749C7-A407-4CB5-9E73-E984BF7F5352}" type="slidenum">
              <a:rPr lang="en-GB" smtClean="0"/>
              <a:t>6</a:t>
            </a:fld>
            <a:endParaRPr lang="en-GB"/>
          </a:p>
        </p:txBody>
      </p:sp>
    </p:spTree>
    <p:extLst>
      <p:ext uri="{BB962C8B-B14F-4D97-AF65-F5344CB8AC3E}">
        <p14:creationId xmlns:p14="http://schemas.microsoft.com/office/powerpoint/2010/main" val="3955167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In 2016-17:</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62,685 (78%) were race hate crimes</a:t>
            </a:r>
          </a:p>
          <a:p>
            <a:pPr fontAlgn="base"/>
            <a:r>
              <a:rPr lang="en-GB" sz="1200" b="0" i="0" kern="1200" dirty="0">
                <a:solidFill>
                  <a:schemeClr val="tx1"/>
                </a:solidFill>
                <a:effectLst/>
                <a:latin typeface="+mn-lt"/>
                <a:ea typeface="+mn-ea"/>
                <a:cs typeface="+mn-cs"/>
              </a:rPr>
              <a:t>9,157 (11%) were sexual orientation hate crimes</a:t>
            </a:r>
          </a:p>
          <a:p>
            <a:pPr fontAlgn="base"/>
            <a:r>
              <a:rPr lang="en-GB" sz="1200" b="0" i="0" kern="1200" dirty="0">
                <a:solidFill>
                  <a:schemeClr val="tx1"/>
                </a:solidFill>
                <a:effectLst/>
                <a:latin typeface="+mn-lt"/>
                <a:ea typeface="+mn-ea"/>
                <a:cs typeface="+mn-cs"/>
              </a:rPr>
              <a:t>5,949 (7%) were religious hate crimes</a:t>
            </a:r>
          </a:p>
          <a:p>
            <a:pPr fontAlgn="base"/>
            <a:r>
              <a:rPr lang="en-GB" sz="1200" b="0" i="0" kern="1200" dirty="0">
                <a:solidFill>
                  <a:schemeClr val="tx1"/>
                </a:solidFill>
                <a:effectLst/>
                <a:latin typeface="+mn-lt"/>
                <a:ea typeface="+mn-ea"/>
                <a:cs typeface="+mn-cs"/>
              </a:rPr>
              <a:t>5,558 (7%) were disability hate crimes</a:t>
            </a:r>
          </a:p>
          <a:p>
            <a:pPr fontAlgn="base"/>
            <a:r>
              <a:rPr lang="en-GB" sz="1200" b="0" i="0" kern="1200" dirty="0">
                <a:solidFill>
                  <a:schemeClr val="tx1"/>
                </a:solidFill>
                <a:effectLst/>
                <a:latin typeface="+mn-lt"/>
                <a:ea typeface="+mn-ea"/>
                <a:cs typeface="+mn-cs"/>
              </a:rPr>
              <a:t>1,248 (2%) were transgender hate crimes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Disability or transgender hate crimes increased by 53% and 45% respectively, but the majority of hate crimes were racially motivated.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Regarding disability, transgender and sexual orientation hate crimes, the report said the rise "suggests that the increases are due to the police improving their identification and recording of hate crime offences and more people coming forward to report these crimes - rather than a genuine increase".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Stonewall disagree…</a:t>
            </a:r>
          </a:p>
          <a:p>
            <a:endParaRPr lang="en-GB" dirty="0"/>
          </a:p>
        </p:txBody>
      </p:sp>
      <p:sp>
        <p:nvSpPr>
          <p:cNvPr id="4" name="Slide Number Placeholder 3"/>
          <p:cNvSpPr>
            <a:spLocks noGrp="1"/>
          </p:cNvSpPr>
          <p:nvPr>
            <p:ph type="sldNum" sz="quarter" idx="10"/>
          </p:nvPr>
        </p:nvSpPr>
        <p:spPr/>
        <p:txBody>
          <a:bodyPr/>
          <a:lstStyle/>
          <a:p>
            <a:fld id="{199749C7-A407-4CB5-9E73-E984BF7F5352}" type="slidenum">
              <a:rPr lang="en-GB" smtClean="0"/>
              <a:t>7</a:t>
            </a:fld>
            <a:endParaRPr lang="en-GB"/>
          </a:p>
        </p:txBody>
      </p:sp>
    </p:spTree>
    <p:extLst>
      <p:ext uri="{BB962C8B-B14F-4D97-AF65-F5344CB8AC3E}">
        <p14:creationId xmlns:p14="http://schemas.microsoft.com/office/powerpoint/2010/main" val="15374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History – What’s the person’s history / background?</a:t>
            </a:r>
          </a:p>
          <a:p>
            <a:r>
              <a:rPr lang="en-GB" dirty="0"/>
              <a:t>Attitude – What sort of attitude is the person displaying?</a:t>
            </a:r>
          </a:p>
          <a:p>
            <a:r>
              <a:rPr lang="en-GB" dirty="0"/>
              <a:t>Target – What groups por individuals are they targeting? Is it specific?</a:t>
            </a:r>
          </a:p>
          <a:p>
            <a:r>
              <a:rPr lang="en-GB" dirty="0"/>
              <a:t>Extreme – Are their actions extreme in nature?</a:t>
            </a:r>
          </a:p>
          <a:p>
            <a:endParaRPr lang="en-GB" dirty="0"/>
          </a:p>
          <a:p>
            <a:r>
              <a:rPr lang="en-GB" dirty="0"/>
              <a:t>Cohesion – What are the impact or cohesion considerations?</a:t>
            </a:r>
          </a:p>
          <a:p>
            <a:r>
              <a:rPr lang="en-GB" dirty="0"/>
              <a:t>Radicalisation – Does the offender seem vulnerable? (Ginger males)</a:t>
            </a:r>
          </a:p>
          <a:p>
            <a:r>
              <a:rPr lang="en-GB" dirty="0"/>
              <a:t>Intelligence – Ensure intelligence logs are submitted</a:t>
            </a:r>
          </a:p>
          <a:p>
            <a:r>
              <a:rPr lang="en-GB" dirty="0"/>
              <a:t>Motivation – What is driving or motivating the behaviour and actions of the individual?</a:t>
            </a:r>
          </a:p>
          <a:p>
            <a:r>
              <a:rPr lang="en-GB" dirty="0"/>
              <a:t>Engagement – What individuals, groups or materials are they engaging with?</a:t>
            </a:r>
          </a:p>
          <a:p>
            <a:endParaRPr lang="en-GB" dirty="0"/>
          </a:p>
        </p:txBody>
      </p:sp>
      <p:sp>
        <p:nvSpPr>
          <p:cNvPr id="4" name="Slide Number Placeholder 3"/>
          <p:cNvSpPr>
            <a:spLocks noGrp="1"/>
          </p:cNvSpPr>
          <p:nvPr>
            <p:ph type="sldNum" sz="quarter" idx="10"/>
          </p:nvPr>
        </p:nvSpPr>
        <p:spPr/>
        <p:txBody>
          <a:bodyPr/>
          <a:lstStyle/>
          <a:p>
            <a:fld id="{199749C7-A407-4CB5-9E73-E984BF7F5352}" type="slidenum">
              <a:rPr lang="en-GB" smtClean="0"/>
              <a:t>10</a:t>
            </a:fld>
            <a:endParaRPr lang="en-GB"/>
          </a:p>
        </p:txBody>
      </p:sp>
    </p:spTree>
    <p:extLst>
      <p:ext uri="{BB962C8B-B14F-4D97-AF65-F5344CB8AC3E}">
        <p14:creationId xmlns:p14="http://schemas.microsoft.com/office/powerpoint/2010/main" val="923014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6BF900A-691B-4B46-BCBD-B8439BC0B7EF}" type="slidenum">
              <a:rPr lang="en-GB" altLang="en-US" smtClean="0"/>
              <a:pPr/>
              <a:t>11</a:t>
            </a:fld>
            <a:endParaRPr lang="en-GB" altLang="en-US"/>
          </a:p>
        </p:txBody>
      </p:sp>
    </p:spTree>
    <p:extLst>
      <p:ext uri="{BB962C8B-B14F-4D97-AF65-F5344CB8AC3E}">
        <p14:creationId xmlns:p14="http://schemas.microsoft.com/office/powerpoint/2010/main" val="226567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963994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31719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1072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695AEB-A2EA-44A0-BF03-B34723A4B14D}" type="datetimeFigureOut">
              <a:rPr lang="en-GB" smtClean="0"/>
              <a:t>29/09/2018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2355818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695AEB-A2EA-44A0-BF03-B34723A4B14D}" type="datetimeFigureOut">
              <a:rPr lang="en-GB" smtClean="0"/>
              <a:t>29/09/2018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221299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695AEB-A2EA-44A0-BF03-B34723A4B14D}" type="datetimeFigureOut">
              <a:rPr lang="en-GB" smtClean="0"/>
              <a:t>29/09/2018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277672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695AEB-A2EA-44A0-BF03-B34723A4B14D}" type="datetimeFigureOut">
              <a:rPr lang="en-GB" smtClean="0"/>
              <a:t>29/09/2018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034270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9695AEB-A2EA-44A0-BF03-B34723A4B14D}" type="datetimeFigureOut">
              <a:rPr lang="en-GB" smtClean="0"/>
              <a:t>29/09/2018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465114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E2091-87A7-4E5C-AEB8-48C1ACD52BF6}" type="slidenum">
              <a:rPr lang="en-GB" smtClean="0"/>
              <a:t>‹#›</a:t>
            </a:fld>
            <a:endParaRPr lang="en-GB"/>
          </a:p>
        </p:txBody>
      </p:sp>
      <p:sp>
        <p:nvSpPr>
          <p:cNvPr id="5" name="Date Placeholder 4"/>
          <p:cNvSpPr>
            <a:spLocks noGrp="1"/>
          </p:cNvSpPr>
          <p:nvPr>
            <p:ph type="dt" sz="half" idx="10"/>
          </p:nvPr>
        </p:nvSpPr>
        <p:spPr/>
        <p:txBody>
          <a:bodyPr/>
          <a:lstStyle/>
          <a:p>
            <a:fld id="{29695AEB-A2EA-44A0-BF03-B34723A4B14D}" type="datetimeFigureOut">
              <a:rPr lang="en-GB" smtClean="0"/>
              <a:t>29/09/2018</a:t>
            </a:fld>
            <a:endParaRPr lang="en-GB"/>
          </a:p>
        </p:txBody>
      </p:sp>
    </p:spTree>
    <p:extLst>
      <p:ext uri="{BB962C8B-B14F-4D97-AF65-F5344CB8AC3E}">
        <p14:creationId xmlns:p14="http://schemas.microsoft.com/office/powerpoint/2010/main" val="2142522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693223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58048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40241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37370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687241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7867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010716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9695AEB-A2EA-44A0-BF03-B34723A4B14D}" type="datetimeFigureOut">
              <a:rPr lang="en-GB" smtClean="0"/>
              <a:t>29/09/2018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FAE2091-87A7-4E5C-AEB8-48C1ACD52BF6}" type="slidenum">
              <a:rPr lang="en-GB" smtClean="0"/>
              <a:t>‹#›</a:t>
            </a:fld>
            <a:endParaRPr lang="en-GB"/>
          </a:p>
        </p:txBody>
      </p:sp>
    </p:spTree>
    <p:extLst>
      <p:ext uri="{BB962C8B-B14F-4D97-AF65-F5344CB8AC3E}">
        <p14:creationId xmlns:p14="http://schemas.microsoft.com/office/powerpoint/2010/main" val="42513047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appcat.com/truevision/" TargetMode="External"/><Relationship Id="rId5" Type="http://schemas.openxmlformats.org/officeDocument/2006/relationships/hyperlink" Target="http://www.report-it.org.uk/" TargetMode="External"/><Relationship Id="rId4" Type="http://schemas.openxmlformats.org/officeDocument/2006/relationships/hyperlink" Target="http://www.reporthate.victimsupport.org.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news/hate-crime-laws-extended%20Accessed%2014th%20July%202018" TargetMode="External"/><Relationship Id="rId2" Type="http://schemas.openxmlformats.org/officeDocument/2006/relationships/hyperlink" Target="https://www.bbc.co.uk/news/uk-41648865"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CFD9-B6F9-460B-BAEA-C3C3B220C862}"/>
              </a:ext>
            </a:extLst>
          </p:cNvPr>
          <p:cNvSpPr>
            <a:spLocks noGrp="1"/>
          </p:cNvSpPr>
          <p:nvPr>
            <p:ph type="ctrTitle"/>
          </p:nvPr>
        </p:nvSpPr>
        <p:spPr>
          <a:xfrm>
            <a:off x="321276" y="2404534"/>
            <a:ext cx="8952727" cy="1646302"/>
          </a:xfrm>
        </p:spPr>
        <p:txBody>
          <a:bodyPr/>
          <a:lstStyle/>
          <a:p>
            <a:r>
              <a:rPr lang="en-GB" dirty="0"/>
              <a:t>Inclusion, Prejudice &amp; Hate</a:t>
            </a:r>
          </a:p>
        </p:txBody>
      </p:sp>
      <p:sp>
        <p:nvSpPr>
          <p:cNvPr id="3" name="Subtitle 2">
            <a:extLst>
              <a:ext uri="{FF2B5EF4-FFF2-40B4-BE49-F238E27FC236}">
                <a16:creationId xmlns:a16="http://schemas.microsoft.com/office/drawing/2014/main" id="{94D49C5F-5A1E-4D61-B7AB-265B95437137}"/>
              </a:ext>
            </a:extLst>
          </p:cNvPr>
          <p:cNvSpPr>
            <a:spLocks noGrp="1"/>
          </p:cNvSpPr>
          <p:nvPr>
            <p:ph type="subTitle" idx="1"/>
          </p:nvPr>
        </p:nvSpPr>
        <p:spPr/>
        <p:txBody>
          <a:bodyPr/>
          <a:lstStyle/>
          <a:p>
            <a:r>
              <a:rPr lang="en-GB" dirty="0"/>
              <a:t>Cairn F Newton-Evans BA (Hons) FCMI FRSA</a:t>
            </a:r>
          </a:p>
        </p:txBody>
      </p:sp>
      <p:pic>
        <p:nvPicPr>
          <p:cNvPr id="1026" name="Picture 2" descr="Image result for uwtsd">
            <a:extLst>
              <a:ext uri="{FF2B5EF4-FFF2-40B4-BE49-F238E27FC236}">
                <a16:creationId xmlns:a16="http://schemas.microsoft.com/office/drawing/2014/main" id="{21FEC6D2-ECB3-458F-AE65-7DD8E5B275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710" y="5147732"/>
            <a:ext cx="3317593" cy="13278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96648EE-D0BA-4B63-9F5C-77A8E76EBE24}"/>
              </a:ext>
            </a:extLst>
          </p:cNvPr>
          <p:cNvSpPr/>
          <p:nvPr/>
        </p:nvSpPr>
        <p:spPr>
          <a:xfrm>
            <a:off x="6572622" y="4407146"/>
            <a:ext cx="2701381" cy="384272"/>
          </a:xfrm>
          <a:prstGeom prst="rect">
            <a:avLst/>
          </a:prstGeom>
        </p:spPr>
        <p:txBody>
          <a:bodyPr wrap="none">
            <a:spAutoFit/>
          </a:bodyPr>
          <a:lstStyle/>
          <a:p>
            <a:pPr marL="2286000" indent="-2286000" hangingPunct="0">
              <a:lnSpc>
                <a:spcPct val="115000"/>
              </a:lnSpc>
              <a:spcAft>
                <a:spcPts val="0"/>
              </a:spcAft>
              <a:tabLst>
                <a:tab pos="457200" algn="l"/>
                <a:tab pos="914400" algn="l"/>
                <a:tab pos="1371600" algn="l"/>
                <a:tab pos="1828800" algn="l"/>
              </a:tabLst>
            </a:pPr>
            <a:r>
              <a:rPr lang="en-GB" dirty="0">
                <a:solidFill>
                  <a:srgbClr val="0F6FC6"/>
                </a:solidFill>
              </a:rPr>
              <a:t>Module code: BMLW5002</a:t>
            </a:r>
          </a:p>
        </p:txBody>
      </p:sp>
    </p:spTree>
    <p:extLst>
      <p:ext uri="{BB962C8B-B14F-4D97-AF65-F5344CB8AC3E}">
        <p14:creationId xmlns:p14="http://schemas.microsoft.com/office/powerpoint/2010/main" val="278029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FC9B801-54AC-41CF-89A6-F158E10B8B07}"/>
              </a:ext>
            </a:extLst>
          </p:cNvPr>
          <p:cNvSpPr/>
          <p:nvPr/>
        </p:nvSpPr>
        <p:spPr>
          <a:xfrm>
            <a:off x="0" y="2125366"/>
            <a:ext cx="12171582" cy="339186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9BA743E0-8117-481C-AB0E-F136BD56EDDB}"/>
              </a:ext>
            </a:extLst>
          </p:cNvPr>
          <p:cNvSpPr txBox="1">
            <a:spLocks/>
          </p:cNvSpPr>
          <p:nvPr/>
        </p:nvSpPr>
        <p:spPr>
          <a:xfrm>
            <a:off x="677334" y="609600"/>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2"/>
                </a:solidFill>
              </a:rPr>
              <a:t>First Impressions?</a:t>
            </a:r>
          </a:p>
        </p:txBody>
      </p:sp>
      <p:pic>
        <p:nvPicPr>
          <p:cNvPr id="4" name="Picture 4" descr="Image result for personal trainer">
            <a:extLst>
              <a:ext uri="{FF2B5EF4-FFF2-40B4-BE49-F238E27FC236}">
                <a16:creationId xmlns:a16="http://schemas.microsoft.com/office/drawing/2014/main" id="{ACE7CC81-1752-413C-B17D-11C160B6825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16080" y="2195371"/>
            <a:ext cx="4170834" cy="328729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2" descr="Image result for child on white background">
            <a:extLst>
              <a:ext uri="{FF2B5EF4-FFF2-40B4-BE49-F238E27FC236}">
                <a16:creationId xmlns:a16="http://schemas.microsoft.com/office/drawing/2014/main" id="{5E0709D8-7AFC-43DB-8857-67D53C9C92D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9424" r="5911" b="35015"/>
          <a:stretch/>
        </p:blipFill>
        <p:spPr bwMode="auto">
          <a:xfrm>
            <a:off x="5735960" y="4005064"/>
            <a:ext cx="1691214" cy="1477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Image result for black man standing">
            <a:extLst>
              <a:ext uri="{FF2B5EF4-FFF2-40B4-BE49-F238E27FC236}">
                <a16:creationId xmlns:a16="http://schemas.microsoft.com/office/drawing/2014/main" id="{E7A15D5D-D3E1-423B-ABE3-F8EE81F66F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r="-11409" b="39264"/>
          <a:stretch/>
        </p:blipFill>
        <p:spPr bwMode="auto">
          <a:xfrm>
            <a:off x="1559496" y="2564904"/>
            <a:ext cx="2016224" cy="292725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Image result for hijab">
            <a:extLst>
              <a:ext uri="{FF2B5EF4-FFF2-40B4-BE49-F238E27FC236}">
                <a16:creationId xmlns:a16="http://schemas.microsoft.com/office/drawing/2014/main" id="{56BE0913-E45C-489E-9018-93739163147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441218" y="2924944"/>
            <a:ext cx="1705650" cy="25610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77DAD9E0-27C9-4ED9-BB3B-E985D98A514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93020" y="2780928"/>
            <a:ext cx="2035656" cy="2714208"/>
          </a:xfrm>
          <a:prstGeom prst="rect">
            <a:avLst/>
          </a:prstGeom>
        </p:spPr>
      </p:pic>
      <p:pic>
        <p:nvPicPr>
          <p:cNvPr id="9" name="Picture 14" descr="Image result for elderly woman">
            <a:extLst>
              <a:ext uri="{FF2B5EF4-FFF2-40B4-BE49-F238E27FC236}">
                <a16:creationId xmlns:a16="http://schemas.microsoft.com/office/drawing/2014/main" id="{47B4C5E6-9CEC-4AB6-9587-CB9801D95AB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906" t="898" b="-898"/>
          <a:stretch/>
        </p:blipFill>
        <p:spPr bwMode="auto">
          <a:xfrm>
            <a:off x="49428" y="3243737"/>
            <a:ext cx="1282337" cy="2273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544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3">
            <a:extLst>
              <a:ext uri="{FF2B5EF4-FFF2-40B4-BE49-F238E27FC236}">
                <a16:creationId xmlns:a16="http://schemas.microsoft.com/office/drawing/2014/main" id="{DC8DF053-B84D-4A74-B8DC-842E1D193DDD}"/>
              </a:ext>
            </a:extLst>
          </p:cNvPr>
          <p:cNvSpPr txBox="1">
            <a:spLocks/>
          </p:cNvSpPr>
          <p:nvPr/>
        </p:nvSpPr>
        <p:spPr>
          <a:xfrm>
            <a:off x="609602" y="1268760"/>
            <a:ext cx="4011084" cy="4691063"/>
          </a:xfrm>
          <a:prstGeom prst="rect">
            <a:avLst/>
          </a:prstGeom>
        </p:spPr>
        <p:txBody>
          <a:bodyPr vert="horz" lIns="91440" tIns="45720" rIns="91440" bIns="45720" rtlCol="0">
            <a:normAutofit fontScale="92500" lnSpcReduction="10000"/>
          </a:bodyPr>
          <a:lstStyle>
            <a:lvl1pPr marL="0" indent="0" algn="l" defTabSz="457200" rtl="0" eaLnBrk="1" latinLnBrk="0" hangingPunct="1">
              <a:spcBef>
                <a:spcPts val="1000"/>
              </a:spcBef>
              <a:spcAft>
                <a:spcPts val="0"/>
              </a:spcAft>
              <a:buClr>
                <a:schemeClr val="accent1"/>
              </a:buClr>
              <a:buSzPct val="80000"/>
              <a:buFont typeface="Wingdings 3" charset="2"/>
              <a:buNone/>
              <a:defRPr sz="1400" kern="1200">
                <a:solidFill>
                  <a:schemeClr val="tx1">
                    <a:lumMod val="75000"/>
                    <a:lumOff val="25000"/>
                  </a:schemeClr>
                </a:solidFill>
                <a:latin typeface="+mn-lt"/>
                <a:ea typeface="+mn-ea"/>
                <a:cs typeface="+mn-cs"/>
              </a:defRPr>
            </a:lvl1pPr>
            <a:lvl2pPr marL="457063" indent="0" algn="l" defTabSz="457200" rtl="0" eaLnBrk="1" latinLnBrk="0" hangingPunct="1">
              <a:spcBef>
                <a:spcPts val="1000"/>
              </a:spcBef>
              <a:spcAft>
                <a:spcPts val="0"/>
              </a:spcAft>
              <a:buClr>
                <a:schemeClr val="accent1"/>
              </a:buClr>
              <a:buSzPct val="80000"/>
              <a:buFont typeface="Wingdings 3" charset="2"/>
              <a:buNone/>
              <a:defRPr sz="1400" kern="1200">
                <a:solidFill>
                  <a:schemeClr val="tx1">
                    <a:lumMod val="75000"/>
                    <a:lumOff val="25000"/>
                  </a:schemeClr>
                </a:solidFill>
                <a:latin typeface="+mn-lt"/>
                <a:ea typeface="+mn-ea"/>
                <a:cs typeface="+mn-cs"/>
              </a:defRPr>
            </a:lvl2pPr>
            <a:lvl3pPr marL="914126" indent="0" algn="l" defTabSz="457200" rtl="0" eaLnBrk="1" latinLnBrk="0" hangingPunct="1">
              <a:spcBef>
                <a:spcPts val="1000"/>
              </a:spcBef>
              <a:spcAft>
                <a:spcPts val="0"/>
              </a:spcAft>
              <a:buClr>
                <a:schemeClr val="accent1"/>
              </a:buClr>
              <a:buSzPct val="80000"/>
              <a:buFont typeface="Wingdings 3" charset="2"/>
              <a:buNone/>
              <a:defRPr sz="1200" kern="1200">
                <a:solidFill>
                  <a:schemeClr val="tx1">
                    <a:lumMod val="75000"/>
                    <a:lumOff val="25000"/>
                  </a:schemeClr>
                </a:solidFill>
                <a:latin typeface="+mn-lt"/>
                <a:ea typeface="+mn-ea"/>
                <a:cs typeface="+mn-cs"/>
              </a:defRPr>
            </a:lvl3pPr>
            <a:lvl4pPr marL="1371189"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4pPr>
            <a:lvl5pPr marL="1828251"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5pPr>
            <a:lvl6pPr marL="2285314"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6pPr>
            <a:lvl7pPr marL="2742377"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7pPr>
            <a:lvl8pPr marL="3199440"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8pPr>
            <a:lvl9pPr marL="3656503"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9pPr>
          </a:lstStyle>
          <a:p>
            <a:pPr marL="285750" indent="-285750">
              <a:buClr>
                <a:srgbClr val="C00000"/>
              </a:buClr>
              <a:buFont typeface="Arial" panose="020B0604020202020204" pitchFamily="34" charset="0"/>
              <a:buChar char="•"/>
            </a:pPr>
            <a:r>
              <a:rPr lang="en-GB" sz="2000" dirty="0">
                <a:solidFill>
                  <a:schemeClr val="tx2"/>
                </a:solidFill>
              </a:rPr>
              <a:t>Former YDA Pupil</a:t>
            </a:r>
          </a:p>
          <a:p>
            <a:pPr marL="285750" indent="-285750">
              <a:buClr>
                <a:srgbClr val="C00000"/>
              </a:buClr>
              <a:buFont typeface="Arial" panose="020B0604020202020204" pitchFamily="34" charset="0"/>
              <a:buChar char="•"/>
            </a:pPr>
            <a:endParaRPr lang="en-GB" sz="2000" dirty="0">
              <a:solidFill>
                <a:schemeClr val="tx2"/>
              </a:solidFill>
            </a:endParaRPr>
          </a:p>
          <a:p>
            <a:pPr marL="285750" indent="-285750">
              <a:buClr>
                <a:srgbClr val="C00000"/>
              </a:buClr>
              <a:buFont typeface="Arial" panose="020B0604020202020204" pitchFamily="34" charset="0"/>
              <a:buChar char="•"/>
            </a:pPr>
            <a:r>
              <a:rPr lang="en-GB" sz="2000" dirty="0">
                <a:solidFill>
                  <a:schemeClr val="tx2"/>
                </a:solidFill>
              </a:rPr>
              <a:t>Hate Crime Support Officer</a:t>
            </a:r>
          </a:p>
          <a:p>
            <a:pPr marL="285750" indent="-285750">
              <a:buClr>
                <a:srgbClr val="C00000"/>
              </a:buClr>
              <a:buFont typeface="Arial" panose="020B0604020202020204" pitchFamily="34" charset="0"/>
              <a:buChar char="•"/>
            </a:pPr>
            <a:r>
              <a:rPr lang="en-GB" sz="2000" dirty="0">
                <a:solidFill>
                  <a:schemeClr val="tx2"/>
                </a:solidFill>
              </a:rPr>
              <a:t>Senior Police Officer</a:t>
            </a:r>
          </a:p>
          <a:p>
            <a:pPr marL="285750" indent="-285750">
              <a:buClr>
                <a:srgbClr val="C00000"/>
              </a:buClr>
              <a:buFont typeface="Arial" panose="020B0604020202020204" pitchFamily="34" charset="0"/>
              <a:buChar char="•"/>
            </a:pPr>
            <a:r>
              <a:rPr lang="en-GB" sz="2000" dirty="0">
                <a:solidFill>
                  <a:schemeClr val="tx2"/>
                </a:solidFill>
              </a:rPr>
              <a:t>Cadet Leader</a:t>
            </a:r>
          </a:p>
          <a:p>
            <a:pPr marL="285750" indent="-285750">
              <a:buClr>
                <a:srgbClr val="C00000"/>
              </a:buClr>
              <a:buFont typeface="Arial" panose="020B0604020202020204" pitchFamily="34" charset="0"/>
              <a:buChar char="•"/>
            </a:pPr>
            <a:r>
              <a:rPr lang="en-GB" sz="2000" dirty="0">
                <a:solidFill>
                  <a:schemeClr val="tx2"/>
                </a:solidFill>
              </a:rPr>
              <a:t>Volunteer</a:t>
            </a:r>
          </a:p>
          <a:p>
            <a:pPr marL="285750" indent="-285750">
              <a:buClr>
                <a:srgbClr val="C00000"/>
              </a:buClr>
              <a:buFont typeface="Arial" panose="020B0604020202020204" pitchFamily="34" charset="0"/>
              <a:buChar char="•"/>
            </a:pPr>
            <a:endParaRPr lang="en-GB" sz="2000" dirty="0">
              <a:solidFill>
                <a:schemeClr val="tx2"/>
              </a:solidFill>
            </a:endParaRPr>
          </a:p>
          <a:p>
            <a:pPr marL="285750" indent="-285750">
              <a:buClr>
                <a:srgbClr val="C00000"/>
              </a:buClr>
              <a:buFont typeface="Arial" panose="020B0604020202020204" pitchFamily="34" charset="0"/>
              <a:buChar char="•"/>
            </a:pPr>
            <a:r>
              <a:rPr lang="en-GB" sz="2000" dirty="0">
                <a:solidFill>
                  <a:schemeClr val="tx2"/>
                </a:solidFill>
              </a:rPr>
              <a:t>Married</a:t>
            </a:r>
          </a:p>
          <a:p>
            <a:pPr marL="285750" indent="-285750">
              <a:buClr>
                <a:srgbClr val="C00000"/>
              </a:buClr>
              <a:buFont typeface="Arial" panose="020B0604020202020204" pitchFamily="34" charset="0"/>
              <a:buChar char="•"/>
            </a:pPr>
            <a:r>
              <a:rPr lang="en-GB" sz="2000" dirty="0">
                <a:solidFill>
                  <a:schemeClr val="tx2"/>
                </a:solidFill>
              </a:rPr>
              <a:t>Cis Male</a:t>
            </a:r>
          </a:p>
          <a:p>
            <a:pPr marL="285750" indent="-285750">
              <a:buClr>
                <a:srgbClr val="C00000"/>
              </a:buClr>
              <a:buFont typeface="Arial" panose="020B0604020202020204" pitchFamily="34" charset="0"/>
              <a:buChar char="•"/>
            </a:pPr>
            <a:r>
              <a:rPr lang="en-GB" sz="2000" dirty="0">
                <a:solidFill>
                  <a:schemeClr val="tx2"/>
                </a:solidFill>
              </a:rPr>
              <a:t>26 </a:t>
            </a:r>
          </a:p>
          <a:p>
            <a:pPr marL="285750" indent="-285750">
              <a:buClr>
                <a:srgbClr val="C00000"/>
              </a:buClr>
              <a:buFont typeface="Arial" panose="020B0604020202020204" pitchFamily="34" charset="0"/>
              <a:buChar char="•"/>
            </a:pPr>
            <a:endParaRPr lang="en-GB" sz="2000" dirty="0">
              <a:solidFill>
                <a:schemeClr val="tx2"/>
              </a:solidFill>
            </a:endParaRPr>
          </a:p>
          <a:p>
            <a:pPr marL="285750" indent="-285750">
              <a:buClr>
                <a:srgbClr val="C00000"/>
              </a:buClr>
              <a:buFont typeface="Arial" panose="020B0604020202020204" pitchFamily="34" charset="0"/>
              <a:buChar char="•"/>
            </a:pPr>
            <a:r>
              <a:rPr lang="en-GB" sz="2000" dirty="0">
                <a:solidFill>
                  <a:schemeClr val="tx2"/>
                </a:solidFill>
              </a:rPr>
              <a:t>National Award Winner</a:t>
            </a:r>
          </a:p>
          <a:p>
            <a:pPr marL="285750" indent="-285750">
              <a:buClr>
                <a:srgbClr val="C00000"/>
              </a:buClr>
              <a:buFont typeface="Arial" panose="020B0604020202020204" pitchFamily="34" charset="0"/>
              <a:buChar char="•"/>
            </a:pPr>
            <a:endParaRPr lang="en-GB" sz="2000" dirty="0">
              <a:solidFill>
                <a:schemeClr val="tx2"/>
              </a:solidFill>
            </a:endParaRPr>
          </a:p>
          <a:p>
            <a:pPr marL="285750" indent="-285750">
              <a:buClr>
                <a:srgbClr val="C00000"/>
              </a:buClr>
              <a:buFont typeface="Arial" panose="020B0604020202020204" pitchFamily="34" charset="0"/>
              <a:buChar char="•"/>
            </a:pPr>
            <a:endParaRPr lang="en-GB" sz="2000" dirty="0">
              <a:solidFill>
                <a:schemeClr val="bg2"/>
              </a:solidFill>
            </a:endParaRPr>
          </a:p>
        </p:txBody>
      </p:sp>
      <p:sp>
        <p:nvSpPr>
          <p:cNvPr id="6" name="TextBox 5">
            <a:extLst>
              <a:ext uri="{FF2B5EF4-FFF2-40B4-BE49-F238E27FC236}">
                <a16:creationId xmlns:a16="http://schemas.microsoft.com/office/drawing/2014/main" id="{926110E1-AFC5-4A09-8B88-B673E5546939}"/>
              </a:ext>
            </a:extLst>
          </p:cNvPr>
          <p:cNvSpPr txBox="1"/>
          <p:nvPr/>
        </p:nvSpPr>
        <p:spPr>
          <a:xfrm>
            <a:off x="7922164" y="628796"/>
            <a:ext cx="1728192" cy="5386090"/>
          </a:xfrm>
          <a:prstGeom prst="rect">
            <a:avLst/>
          </a:prstGeom>
          <a:noFill/>
        </p:spPr>
        <p:txBody>
          <a:bodyPr wrap="square" rtlCol="0">
            <a:spAutoFit/>
          </a:bodyPr>
          <a:lstStyle/>
          <a:p>
            <a:r>
              <a:rPr lang="en-GB" dirty="0">
                <a:latin typeface="Helvetica" panose="020B0604020202020204" pitchFamily="34" charset="0"/>
                <a:cs typeface="Helvetica" panose="020B0604020202020204" pitchFamily="34" charset="0"/>
              </a:rPr>
              <a:t>Seen</a:t>
            </a: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endParaRPr lang="en-GB" sz="2800" dirty="0">
              <a:latin typeface="Helvetica" panose="020B0604020202020204" pitchFamily="34" charset="0"/>
              <a:cs typeface="Helvetica" panose="020B0604020202020204" pitchFamily="34" charset="0"/>
            </a:endParaRPr>
          </a:p>
          <a:p>
            <a:r>
              <a:rPr lang="en-GB" dirty="0">
                <a:latin typeface="Helvetica" panose="020B0604020202020204" pitchFamily="34" charset="0"/>
                <a:cs typeface="Helvetica" panose="020B0604020202020204" pitchFamily="34" charset="0"/>
              </a:rPr>
              <a:t>Unseen</a:t>
            </a:r>
          </a:p>
        </p:txBody>
      </p:sp>
      <p:sp>
        <p:nvSpPr>
          <p:cNvPr id="7" name="Title 1">
            <a:extLst>
              <a:ext uri="{FF2B5EF4-FFF2-40B4-BE49-F238E27FC236}">
                <a16:creationId xmlns:a16="http://schemas.microsoft.com/office/drawing/2014/main" id="{A9E5CD7D-2008-4106-BD36-FB2E575907BF}"/>
              </a:ext>
            </a:extLst>
          </p:cNvPr>
          <p:cNvSpPr txBox="1">
            <a:spLocks/>
          </p:cNvSpPr>
          <p:nvPr/>
        </p:nvSpPr>
        <p:spPr>
          <a:xfrm>
            <a:off x="671351" y="497540"/>
            <a:ext cx="4011084" cy="853149"/>
          </a:xfrm>
          <a:prstGeom prst="rect">
            <a:avLst/>
          </a:prstGeom>
        </p:spPr>
        <p:txBody>
          <a:bodyPr vert="horz" lIns="91440" tIns="45720" rIns="91440" bIns="45720" rtlCol="0" anchor="b">
            <a:normAutofit/>
          </a:bodyPr>
          <a:lstStyle>
            <a:lvl1pPr algn="l" defTabSz="457200" rtl="0" eaLnBrk="1" latinLnBrk="0" hangingPunct="1">
              <a:spcBef>
                <a:spcPct val="0"/>
              </a:spcBef>
              <a:buNone/>
              <a:defRPr sz="2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solidFill>
                  <a:schemeClr val="tx2"/>
                </a:solidFill>
              </a:rPr>
              <a:t>About</a:t>
            </a:r>
            <a:r>
              <a:rPr lang="en-GB" sz="3600" dirty="0">
                <a:solidFill>
                  <a:srgbClr val="325B92"/>
                </a:solidFill>
              </a:rPr>
              <a:t> me…</a:t>
            </a:r>
          </a:p>
        </p:txBody>
      </p:sp>
      <p:graphicFrame>
        <p:nvGraphicFramePr>
          <p:cNvPr id="8" name="Content Placeholder 15">
            <a:extLst>
              <a:ext uri="{FF2B5EF4-FFF2-40B4-BE49-F238E27FC236}">
                <a16:creationId xmlns:a16="http://schemas.microsoft.com/office/drawing/2014/main" id="{BEE0E083-F6E3-4BEF-9D9F-AEE9BB9F0C69}"/>
              </a:ext>
            </a:extLst>
          </p:cNvPr>
          <p:cNvGraphicFramePr>
            <a:graphicFrameLocks/>
          </p:cNvGraphicFramePr>
          <p:nvPr>
            <p:extLst>
              <p:ext uri="{D42A27DB-BD31-4B8C-83A1-F6EECF244321}">
                <p14:modId xmlns:p14="http://schemas.microsoft.com/office/powerpoint/2010/main" val="3196466900"/>
              </p:ext>
            </p:extLst>
          </p:nvPr>
        </p:nvGraphicFramePr>
        <p:xfrm>
          <a:off x="4223389" y="398265"/>
          <a:ext cx="5111750"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Connector 9">
            <a:extLst>
              <a:ext uri="{FF2B5EF4-FFF2-40B4-BE49-F238E27FC236}">
                <a16:creationId xmlns:a16="http://schemas.microsoft.com/office/drawing/2014/main" id="{49C65309-E452-4399-979E-6269933DD230}"/>
              </a:ext>
            </a:extLst>
          </p:cNvPr>
          <p:cNvCxnSpPr/>
          <p:nvPr/>
        </p:nvCxnSpPr>
        <p:spPr>
          <a:xfrm>
            <a:off x="3673692" y="2702518"/>
            <a:ext cx="6120680" cy="0"/>
          </a:xfrm>
          <a:prstGeom prst="line">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8838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anim calcmode="lin" valueType="num">
                                      <p:cBhvr>
                                        <p:cTn id="14" dur="500" fill="hold"/>
                                        <p:tgtEl>
                                          <p:spTgt spid="9">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9">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 calcmode="lin" valueType="num">
                                      <p:cBhvr>
                                        <p:cTn id="21" dur="500" fill="hold"/>
                                        <p:tgtEl>
                                          <p:spTgt spid="9">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9">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9">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txEl>
                                              <p:pRg st="4" end="4"/>
                                            </p:txEl>
                                          </p:spTgt>
                                        </p:tgtEl>
                                        <p:attrNameLst>
                                          <p:attrName>style.visibility</p:attrName>
                                        </p:attrNameLst>
                                      </p:cBhvr>
                                      <p:to>
                                        <p:strVal val="visible"/>
                                      </p:to>
                                    </p:set>
                                    <p:anim calcmode="lin" valueType="num">
                                      <p:cBhvr>
                                        <p:cTn id="28" dur="500" fill="hold"/>
                                        <p:tgtEl>
                                          <p:spTgt spid="9">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9">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p:cTn id="35" dur="500" fill="hold"/>
                                        <p:tgtEl>
                                          <p:spTgt spid="9">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9">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9">
                                            <p:txEl>
                                              <p:pRg st="7" end="7"/>
                                            </p:txEl>
                                          </p:spTgt>
                                        </p:tgtEl>
                                        <p:attrNameLst>
                                          <p:attrName>style.visibility</p:attrName>
                                        </p:attrNameLst>
                                      </p:cBhvr>
                                      <p:to>
                                        <p:strVal val="visible"/>
                                      </p:to>
                                    </p:set>
                                    <p:anim calcmode="lin" valueType="num">
                                      <p:cBhvr>
                                        <p:cTn id="42" dur="500" fill="hold"/>
                                        <p:tgtEl>
                                          <p:spTgt spid="9">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9">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9">
                                            <p:txEl>
                                              <p:pRg st="7" end="7"/>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9">
                                            <p:txEl>
                                              <p:pRg st="8" end="8"/>
                                            </p:txEl>
                                          </p:spTgt>
                                        </p:tgtEl>
                                        <p:attrNameLst>
                                          <p:attrName>style.visibility</p:attrName>
                                        </p:attrNameLst>
                                      </p:cBhvr>
                                      <p:to>
                                        <p:strVal val="visible"/>
                                      </p:to>
                                    </p:set>
                                    <p:anim calcmode="lin" valueType="num">
                                      <p:cBhvr>
                                        <p:cTn id="49" dur="500" fill="hold"/>
                                        <p:tgtEl>
                                          <p:spTgt spid="9">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9">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9">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9">
                                            <p:txEl>
                                              <p:pRg st="9" end="9"/>
                                            </p:txEl>
                                          </p:spTgt>
                                        </p:tgtEl>
                                        <p:attrNameLst>
                                          <p:attrName>style.visibility</p:attrName>
                                        </p:attrNameLst>
                                      </p:cBhvr>
                                      <p:to>
                                        <p:strVal val="visible"/>
                                      </p:to>
                                    </p:set>
                                    <p:anim calcmode="lin" valueType="num">
                                      <p:cBhvr>
                                        <p:cTn id="56" dur="500" fill="hold"/>
                                        <p:tgtEl>
                                          <p:spTgt spid="9">
                                            <p:txEl>
                                              <p:pRg st="9" end="9"/>
                                            </p:txEl>
                                          </p:spTgt>
                                        </p:tgtEl>
                                        <p:attrNameLst>
                                          <p:attrName>ppt_w</p:attrName>
                                        </p:attrNameLst>
                                      </p:cBhvr>
                                      <p:tavLst>
                                        <p:tav tm="0">
                                          <p:val>
                                            <p:fltVal val="0"/>
                                          </p:val>
                                        </p:tav>
                                        <p:tav tm="100000">
                                          <p:val>
                                            <p:strVal val="#ppt_w"/>
                                          </p:val>
                                        </p:tav>
                                      </p:tavLst>
                                    </p:anim>
                                    <p:anim calcmode="lin" valueType="num">
                                      <p:cBhvr>
                                        <p:cTn id="57" dur="500" fill="hold"/>
                                        <p:tgtEl>
                                          <p:spTgt spid="9">
                                            <p:txEl>
                                              <p:pRg st="9" end="9"/>
                                            </p:txEl>
                                          </p:spTgt>
                                        </p:tgtEl>
                                        <p:attrNameLst>
                                          <p:attrName>ppt_h</p:attrName>
                                        </p:attrNameLst>
                                      </p:cBhvr>
                                      <p:tavLst>
                                        <p:tav tm="0">
                                          <p:val>
                                            <p:fltVal val="0"/>
                                          </p:val>
                                        </p:tav>
                                        <p:tav tm="100000">
                                          <p:val>
                                            <p:strVal val="#ppt_h"/>
                                          </p:val>
                                        </p:tav>
                                      </p:tavLst>
                                    </p:anim>
                                    <p:animEffect transition="in" filter="fade">
                                      <p:cBhvr>
                                        <p:cTn id="58" dur="500"/>
                                        <p:tgtEl>
                                          <p:spTgt spid="9">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9">
                                            <p:txEl>
                                              <p:pRg st="11" end="11"/>
                                            </p:txEl>
                                          </p:spTgt>
                                        </p:tgtEl>
                                        <p:attrNameLst>
                                          <p:attrName>style.visibility</p:attrName>
                                        </p:attrNameLst>
                                      </p:cBhvr>
                                      <p:to>
                                        <p:strVal val="visible"/>
                                      </p:to>
                                    </p:set>
                                    <p:anim calcmode="lin" valueType="num">
                                      <p:cBhvr>
                                        <p:cTn id="63" dur="500" fill="hold"/>
                                        <p:tgtEl>
                                          <p:spTgt spid="9">
                                            <p:txEl>
                                              <p:pRg st="11" end="11"/>
                                            </p:txEl>
                                          </p:spTgt>
                                        </p:tgtEl>
                                        <p:attrNameLst>
                                          <p:attrName>ppt_w</p:attrName>
                                        </p:attrNameLst>
                                      </p:cBhvr>
                                      <p:tavLst>
                                        <p:tav tm="0">
                                          <p:val>
                                            <p:fltVal val="0"/>
                                          </p:val>
                                        </p:tav>
                                        <p:tav tm="100000">
                                          <p:val>
                                            <p:strVal val="#ppt_w"/>
                                          </p:val>
                                        </p:tav>
                                      </p:tavLst>
                                    </p:anim>
                                    <p:anim calcmode="lin" valueType="num">
                                      <p:cBhvr>
                                        <p:cTn id="64" dur="500" fill="hold"/>
                                        <p:tgtEl>
                                          <p:spTgt spid="9">
                                            <p:txEl>
                                              <p:pRg st="11" end="11"/>
                                            </p:txEl>
                                          </p:spTgt>
                                        </p:tgtEl>
                                        <p:attrNameLst>
                                          <p:attrName>ppt_h</p:attrName>
                                        </p:attrNameLst>
                                      </p:cBhvr>
                                      <p:tavLst>
                                        <p:tav tm="0">
                                          <p:val>
                                            <p:fltVal val="0"/>
                                          </p:val>
                                        </p:tav>
                                        <p:tav tm="100000">
                                          <p:val>
                                            <p:strVal val="#ppt_h"/>
                                          </p:val>
                                        </p:tav>
                                      </p:tavLst>
                                    </p:anim>
                                    <p:animEffect transition="in" filter="fade">
                                      <p:cBhvr>
                                        <p:cTn id="65" dur="500"/>
                                        <p:tgtEl>
                                          <p:spTgt spid="9">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1" presetClass="entr" presetSubtype="1" fill="hold" grpId="0" nodeType="clickEffect">
                                  <p:stCondLst>
                                    <p:cond delay="0"/>
                                  </p:stCondLst>
                                  <p:childTnLst>
                                    <p:set>
                                      <p:cBhvr>
                                        <p:cTn id="69" dur="1" fill="hold">
                                          <p:stCondLst>
                                            <p:cond delay="0"/>
                                          </p:stCondLst>
                                        </p:cTn>
                                        <p:tgtEl>
                                          <p:spTgt spid="8"/>
                                        </p:tgtEl>
                                        <p:attrNameLst>
                                          <p:attrName>style.visibility</p:attrName>
                                        </p:attrNameLst>
                                      </p:cBhvr>
                                      <p:to>
                                        <p:strVal val="visible"/>
                                      </p:to>
                                    </p:set>
                                    <p:animEffect transition="in" filter="wheel(1)">
                                      <p:cBhvr>
                                        <p:cTn id="70" dur="2000"/>
                                        <p:tgtEl>
                                          <p:spTgt spid="8"/>
                                        </p:tgtEl>
                                      </p:cBhvr>
                                    </p:animEffect>
                                  </p:childTnLst>
                                </p:cTn>
                              </p:par>
                            </p:childTnLst>
                          </p:cTn>
                        </p:par>
                      </p:childTnLst>
                    </p:cTn>
                  </p:par>
                  <p:par>
                    <p:cTn id="71" fill="hold">
                      <p:stCondLst>
                        <p:cond delay="indefinite"/>
                      </p:stCondLst>
                      <p:childTnLst>
                        <p:par>
                          <p:cTn id="72" fill="hold">
                            <p:stCondLst>
                              <p:cond delay="0"/>
                            </p:stCondLst>
                            <p:childTnLst>
                              <p:par>
                                <p:cTn id="73" presetID="23" presetClass="entr" presetSubtype="16" fill="hold" nodeType="clickEffect">
                                  <p:stCondLst>
                                    <p:cond delay="0"/>
                                  </p:stCondLst>
                                  <p:childTnLst>
                                    <p:set>
                                      <p:cBhvr>
                                        <p:cTn id="74" dur="1" fill="hold">
                                          <p:stCondLst>
                                            <p:cond delay="0"/>
                                          </p:stCondLst>
                                        </p:cTn>
                                        <p:tgtEl>
                                          <p:spTgt spid="10"/>
                                        </p:tgtEl>
                                        <p:attrNameLst>
                                          <p:attrName>style.visibility</p:attrName>
                                        </p:attrNameLst>
                                      </p:cBhvr>
                                      <p:to>
                                        <p:strVal val="visible"/>
                                      </p:to>
                                    </p:set>
                                    <p:anim calcmode="lin" valueType="num">
                                      <p:cBhvr>
                                        <p:cTn id="75" dur="500" fill="hold"/>
                                        <p:tgtEl>
                                          <p:spTgt spid="10"/>
                                        </p:tgtEl>
                                        <p:attrNameLst>
                                          <p:attrName>ppt_w</p:attrName>
                                        </p:attrNameLst>
                                      </p:cBhvr>
                                      <p:tavLst>
                                        <p:tav tm="0">
                                          <p:val>
                                            <p:fltVal val="0"/>
                                          </p:val>
                                        </p:tav>
                                        <p:tav tm="100000">
                                          <p:val>
                                            <p:strVal val="#ppt_w"/>
                                          </p:val>
                                        </p:tav>
                                      </p:tavLst>
                                    </p:anim>
                                    <p:anim calcmode="lin" valueType="num">
                                      <p:cBhvr>
                                        <p:cTn id="76"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6" grpId="0"/>
      <p:bldGraphic spid="8"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9194-1730-4793-9085-7655C7485016}"/>
              </a:ext>
            </a:extLst>
          </p:cNvPr>
          <p:cNvSpPr txBox="1">
            <a:spLocks/>
          </p:cNvSpPr>
          <p:nvPr/>
        </p:nvSpPr>
        <p:spPr>
          <a:xfrm>
            <a:off x="677334" y="609600"/>
            <a:ext cx="3235760"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2"/>
                </a:solidFill>
              </a:rPr>
              <a:t>What is Hate?</a:t>
            </a:r>
          </a:p>
        </p:txBody>
      </p:sp>
      <p:sp>
        <p:nvSpPr>
          <p:cNvPr id="3" name="Text Placeholder 4">
            <a:extLst>
              <a:ext uri="{FF2B5EF4-FFF2-40B4-BE49-F238E27FC236}">
                <a16:creationId xmlns:a16="http://schemas.microsoft.com/office/drawing/2014/main" id="{075AD6C0-42CC-4F2F-A2D8-0865F775D158}"/>
              </a:ext>
            </a:extLst>
          </p:cNvPr>
          <p:cNvSpPr txBox="1">
            <a:spLocks/>
          </p:cNvSpPr>
          <p:nvPr/>
        </p:nvSpPr>
        <p:spPr>
          <a:xfrm>
            <a:off x="679962" y="1223142"/>
            <a:ext cx="5386917" cy="63976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solidFill>
                  <a:schemeClr val="tx2"/>
                </a:solidFill>
              </a:rPr>
              <a:t>A Hate Incident</a:t>
            </a:r>
          </a:p>
        </p:txBody>
      </p:sp>
      <p:sp>
        <p:nvSpPr>
          <p:cNvPr id="4" name="Content Placeholder 5">
            <a:extLst>
              <a:ext uri="{FF2B5EF4-FFF2-40B4-BE49-F238E27FC236}">
                <a16:creationId xmlns:a16="http://schemas.microsoft.com/office/drawing/2014/main" id="{33A29A33-1C68-4AF5-8EB1-F9D81AE0B8A4}"/>
              </a:ext>
            </a:extLst>
          </p:cNvPr>
          <p:cNvSpPr txBox="1">
            <a:spLocks/>
          </p:cNvSpPr>
          <p:nvPr/>
        </p:nvSpPr>
        <p:spPr>
          <a:xfrm>
            <a:off x="679962" y="1862904"/>
            <a:ext cx="5386917" cy="1830189"/>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buClr>
                <a:srgbClr val="C00000"/>
              </a:buClr>
            </a:pPr>
            <a:r>
              <a:rPr lang="en-GB" dirty="0">
                <a:solidFill>
                  <a:schemeClr val="tx2"/>
                </a:solidFill>
              </a:rPr>
              <a:t>Is any incident which the victim, or anyone else, thinks is based on someone’s prejudice towards them because of their race, religion, sexual orientation, disability or because they are transgender.</a:t>
            </a:r>
          </a:p>
        </p:txBody>
      </p:sp>
      <p:sp>
        <p:nvSpPr>
          <p:cNvPr id="5" name="Text Placeholder 6">
            <a:extLst>
              <a:ext uri="{FF2B5EF4-FFF2-40B4-BE49-F238E27FC236}">
                <a16:creationId xmlns:a16="http://schemas.microsoft.com/office/drawing/2014/main" id="{B9D4952A-BF54-4143-9F9C-BD7065689839}"/>
              </a:ext>
            </a:extLst>
          </p:cNvPr>
          <p:cNvSpPr txBox="1">
            <a:spLocks/>
          </p:cNvSpPr>
          <p:nvPr/>
        </p:nvSpPr>
        <p:spPr>
          <a:xfrm>
            <a:off x="677334" y="3307929"/>
            <a:ext cx="5389033" cy="639762"/>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solidFill>
                  <a:schemeClr val="tx2"/>
                </a:solidFill>
              </a:rPr>
              <a:t>A Hate Crime</a:t>
            </a:r>
          </a:p>
        </p:txBody>
      </p:sp>
      <p:sp>
        <p:nvSpPr>
          <p:cNvPr id="6" name="Content Placeholder 7">
            <a:extLst>
              <a:ext uri="{FF2B5EF4-FFF2-40B4-BE49-F238E27FC236}">
                <a16:creationId xmlns:a16="http://schemas.microsoft.com/office/drawing/2014/main" id="{C75CE929-8BDB-41FD-9536-B2632E0E7733}"/>
              </a:ext>
            </a:extLst>
          </p:cNvPr>
          <p:cNvSpPr txBox="1">
            <a:spLocks/>
          </p:cNvSpPr>
          <p:nvPr/>
        </p:nvSpPr>
        <p:spPr>
          <a:xfrm>
            <a:off x="677334" y="3947691"/>
            <a:ext cx="5389033" cy="2910309"/>
          </a:xfrm>
          <a:prstGeom prst="rect">
            <a:avLst/>
          </a:prstGeom>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buClr>
                <a:srgbClr val="C00000"/>
              </a:buClr>
            </a:pPr>
            <a:r>
              <a:rPr lang="en-GB" dirty="0">
                <a:solidFill>
                  <a:schemeClr val="tx2"/>
                </a:solidFill>
              </a:rPr>
              <a:t>Any criminal offence which is </a:t>
            </a:r>
            <a:r>
              <a:rPr lang="en-GB" b="1" dirty="0">
                <a:solidFill>
                  <a:schemeClr val="tx2"/>
                </a:solidFill>
              </a:rPr>
              <a:t>perceived</a:t>
            </a:r>
            <a:r>
              <a:rPr lang="en-GB" dirty="0">
                <a:solidFill>
                  <a:schemeClr val="tx2"/>
                </a:solidFill>
              </a:rPr>
              <a:t> by the victim or any other person, to be motivated by hostility or prejudice based on a person's race or </a:t>
            </a:r>
            <a:r>
              <a:rPr lang="en-GB" b="1" dirty="0">
                <a:solidFill>
                  <a:schemeClr val="tx2"/>
                </a:solidFill>
              </a:rPr>
              <a:t>perceived</a:t>
            </a:r>
            <a:r>
              <a:rPr lang="en-GB" dirty="0">
                <a:solidFill>
                  <a:schemeClr val="tx2"/>
                </a:solidFill>
              </a:rPr>
              <a:t> race; religion or </a:t>
            </a:r>
            <a:r>
              <a:rPr lang="en-GB" b="1" dirty="0">
                <a:solidFill>
                  <a:schemeClr val="tx2"/>
                </a:solidFill>
              </a:rPr>
              <a:t>perceived</a:t>
            </a:r>
            <a:r>
              <a:rPr lang="en-GB" dirty="0">
                <a:solidFill>
                  <a:schemeClr val="tx2"/>
                </a:solidFill>
              </a:rPr>
              <a:t> religion; sexual orientation or </a:t>
            </a:r>
            <a:r>
              <a:rPr lang="en-GB" b="1" dirty="0">
                <a:solidFill>
                  <a:schemeClr val="tx2"/>
                </a:solidFill>
              </a:rPr>
              <a:t>perceived</a:t>
            </a:r>
            <a:r>
              <a:rPr lang="en-GB" dirty="0">
                <a:solidFill>
                  <a:schemeClr val="tx2"/>
                </a:solidFill>
              </a:rPr>
              <a:t> sexual orientation; disability or </a:t>
            </a:r>
            <a:r>
              <a:rPr lang="en-GB" b="1" dirty="0">
                <a:solidFill>
                  <a:schemeClr val="tx2"/>
                </a:solidFill>
              </a:rPr>
              <a:t>perceived</a:t>
            </a:r>
            <a:r>
              <a:rPr lang="en-GB" dirty="0">
                <a:solidFill>
                  <a:schemeClr val="tx2"/>
                </a:solidFill>
              </a:rPr>
              <a:t> disability and any crime motivated by hostility or prejudice against a person who is transgender or </a:t>
            </a:r>
            <a:r>
              <a:rPr lang="en-GB" b="1" dirty="0">
                <a:solidFill>
                  <a:schemeClr val="tx2"/>
                </a:solidFill>
              </a:rPr>
              <a:t>perceived</a:t>
            </a:r>
            <a:r>
              <a:rPr lang="en-GB" dirty="0">
                <a:solidFill>
                  <a:schemeClr val="tx2"/>
                </a:solidFill>
              </a:rPr>
              <a:t> to be transgender.</a:t>
            </a:r>
          </a:p>
        </p:txBody>
      </p:sp>
      <p:graphicFrame>
        <p:nvGraphicFramePr>
          <p:cNvPr id="8" name="Diagram 7">
            <a:extLst>
              <a:ext uri="{FF2B5EF4-FFF2-40B4-BE49-F238E27FC236}">
                <a16:creationId xmlns:a16="http://schemas.microsoft.com/office/drawing/2014/main" id="{8E4ED1CD-D740-49A3-9079-CBFBC54EB33B}"/>
              </a:ext>
            </a:extLst>
          </p:cNvPr>
          <p:cNvGraphicFramePr/>
          <p:nvPr>
            <p:extLst>
              <p:ext uri="{D42A27DB-BD31-4B8C-83A1-F6EECF244321}">
                <p14:modId xmlns:p14="http://schemas.microsoft.com/office/powerpoint/2010/main" val="3806703355"/>
              </p:ext>
            </p:extLst>
          </p:nvPr>
        </p:nvGraphicFramePr>
        <p:xfrm>
          <a:off x="5895752" y="2117502"/>
          <a:ext cx="6296248" cy="40809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itle 1">
            <a:extLst>
              <a:ext uri="{FF2B5EF4-FFF2-40B4-BE49-F238E27FC236}">
                <a16:creationId xmlns:a16="http://schemas.microsoft.com/office/drawing/2014/main" id="{40F42083-4133-4B9A-BF70-68E2B75E89C8}"/>
              </a:ext>
            </a:extLst>
          </p:cNvPr>
          <p:cNvSpPr txBox="1">
            <a:spLocks/>
          </p:cNvSpPr>
          <p:nvPr/>
        </p:nvSpPr>
        <p:spPr>
          <a:xfrm>
            <a:off x="6096000" y="245853"/>
            <a:ext cx="4621641" cy="960807"/>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2"/>
                </a:solidFill>
              </a:rPr>
              <a:t>Protected Characteristics</a:t>
            </a:r>
          </a:p>
          <a:p>
            <a:r>
              <a:rPr lang="en-GB" sz="1200" dirty="0">
                <a:solidFill>
                  <a:schemeClr val="tx2"/>
                </a:solidFill>
              </a:rPr>
              <a:t>Under the Equality Act (2010)</a:t>
            </a:r>
          </a:p>
        </p:txBody>
      </p:sp>
    </p:spTree>
    <p:extLst>
      <p:ext uri="{BB962C8B-B14F-4D97-AF65-F5344CB8AC3E}">
        <p14:creationId xmlns:p14="http://schemas.microsoft.com/office/powerpoint/2010/main" val="2957001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 calcmode="lin" valueType="num">
                                      <p:cBhvr>
                                        <p:cTn id="14"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5">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 calcmode="lin" valueType="num">
                                      <p:cBhvr>
                                        <p:cTn id="21"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4">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 calcmode="lin" valueType="num">
                                      <p:cBhvr>
                                        <p:cTn id="28"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29"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3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FD9A1-578E-4A1D-829C-2A73B71BFE87}"/>
              </a:ext>
            </a:extLst>
          </p:cNvPr>
          <p:cNvSpPr>
            <a:spLocks noGrp="1"/>
          </p:cNvSpPr>
          <p:nvPr>
            <p:ph type="title"/>
          </p:nvPr>
        </p:nvSpPr>
        <p:spPr/>
        <p:txBody>
          <a:bodyPr/>
          <a:lstStyle/>
          <a:p>
            <a:r>
              <a:rPr lang="en-GB" dirty="0"/>
              <a:t>Criminal Justice Act (2003)</a:t>
            </a:r>
          </a:p>
        </p:txBody>
      </p:sp>
      <p:sp>
        <p:nvSpPr>
          <p:cNvPr id="3" name="Content Placeholder 2">
            <a:extLst>
              <a:ext uri="{FF2B5EF4-FFF2-40B4-BE49-F238E27FC236}">
                <a16:creationId xmlns:a16="http://schemas.microsoft.com/office/drawing/2014/main" id="{EBAFD361-C742-4510-8260-99CFE8422B33}"/>
              </a:ext>
            </a:extLst>
          </p:cNvPr>
          <p:cNvSpPr>
            <a:spLocks noGrp="1"/>
          </p:cNvSpPr>
          <p:nvPr>
            <p:ph sz="half" idx="1"/>
          </p:nvPr>
        </p:nvSpPr>
        <p:spPr/>
        <p:txBody>
          <a:bodyPr>
            <a:normAutofit/>
          </a:bodyPr>
          <a:lstStyle/>
          <a:p>
            <a:r>
              <a:rPr lang="en-GB" b="1" dirty="0"/>
              <a:t>Schedule 21 </a:t>
            </a:r>
            <a:r>
              <a:rPr lang="en-GB" dirty="0"/>
              <a:t>to the Criminal Justice Act 2003, which provides guidance on determining the minimum term under a life sentence for murder.</a:t>
            </a:r>
          </a:p>
          <a:p>
            <a:r>
              <a:rPr lang="en-GB" dirty="0"/>
              <a:t>The starting point for life sentences is 30 years for murders motivated by hostility on the grounds of race, religion, sexual orientation, disability or transgender</a:t>
            </a:r>
          </a:p>
          <a:p>
            <a:endParaRPr lang="en-GB" dirty="0"/>
          </a:p>
        </p:txBody>
      </p:sp>
      <p:sp>
        <p:nvSpPr>
          <p:cNvPr id="4" name="Content Placeholder 3">
            <a:extLst>
              <a:ext uri="{FF2B5EF4-FFF2-40B4-BE49-F238E27FC236}">
                <a16:creationId xmlns:a16="http://schemas.microsoft.com/office/drawing/2014/main" id="{A681C980-C4FF-498B-ACAF-6EFC1D5163EC}"/>
              </a:ext>
            </a:extLst>
          </p:cNvPr>
          <p:cNvSpPr>
            <a:spLocks noGrp="1"/>
          </p:cNvSpPr>
          <p:nvPr>
            <p:ph sz="half" idx="2"/>
          </p:nvPr>
        </p:nvSpPr>
        <p:spPr>
          <a:xfrm>
            <a:off x="5089970" y="2160589"/>
            <a:ext cx="4184034" cy="4697411"/>
          </a:xfrm>
        </p:spPr>
        <p:txBody>
          <a:bodyPr>
            <a:noAutofit/>
          </a:bodyPr>
          <a:lstStyle/>
          <a:p>
            <a:r>
              <a:rPr lang="en-GB" b="1" dirty="0"/>
              <a:t>Section 146 </a:t>
            </a:r>
            <a:r>
              <a:rPr lang="en-GB" dirty="0"/>
              <a:t>of the 2003 Act, which provides for sentences to be made more severe for any offence where the offender was motivated by hostility towards the victim on the grounds of disability or sexual orientation. </a:t>
            </a:r>
          </a:p>
          <a:p>
            <a:r>
              <a:rPr lang="en-GB" b="1" dirty="0"/>
              <a:t>Section 145 </a:t>
            </a:r>
            <a:r>
              <a:rPr lang="en-GB" dirty="0"/>
              <a:t>makes similar provision in relation to offences aggravated by race and religion.</a:t>
            </a:r>
          </a:p>
        </p:txBody>
      </p:sp>
    </p:spTree>
    <p:extLst>
      <p:ext uri="{BB962C8B-B14F-4D97-AF65-F5344CB8AC3E}">
        <p14:creationId xmlns:p14="http://schemas.microsoft.com/office/powerpoint/2010/main" val="2795283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0268-BCE7-4D7C-B742-59586D98F36E}"/>
              </a:ext>
            </a:extLst>
          </p:cNvPr>
          <p:cNvSpPr>
            <a:spLocks noGrp="1"/>
          </p:cNvSpPr>
          <p:nvPr>
            <p:ph type="title"/>
          </p:nvPr>
        </p:nvSpPr>
        <p:spPr/>
        <p:txBody>
          <a:bodyPr/>
          <a:lstStyle/>
          <a:p>
            <a:r>
              <a:rPr lang="en-GB" dirty="0"/>
              <a:t>Aggravating Factors</a:t>
            </a:r>
          </a:p>
        </p:txBody>
      </p:sp>
      <p:sp>
        <p:nvSpPr>
          <p:cNvPr id="3" name="Content Placeholder 2">
            <a:extLst>
              <a:ext uri="{FF2B5EF4-FFF2-40B4-BE49-F238E27FC236}">
                <a16:creationId xmlns:a16="http://schemas.microsoft.com/office/drawing/2014/main" id="{5837ED72-19B4-4490-8F74-2A3FF7C7FD4B}"/>
              </a:ext>
            </a:extLst>
          </p:cNvPr>
          <p:cNvSpPr>
            <a:spLocks noGrp="1"/>
          </p:cNvSpPr>
          <p:nvPr>
            <p:ph sz="half" idx="1"/>
          </p:nvPr>
        </p:nvSpPr>
        <p:spPr/>
        <p:txBody>
          <a:bodyPr>
            <a:normAutofit/>
          </a:bodyPr>
          <a:lstStyle/>
          <a:p>
            <a:r>
              <a:rPr lang="en-GB" b="1" dirty="0"/>
              <a:t>Former Lord Chancellor &amp; Secretary of State for Justice, Ken Clarke:</a:t>
            </a:r>
          </a:p>
          <a:p>
            <a:pPr marL="0" indent="0">
              <a:buNone/>
            </a:pPr>
            <a:r>
              <a:rPr lang="en-GB" dirty="0"/>
              <a:t>‘Hate crimes are abhorrent, they leave sections of society living in fear and at risk of unprovoked violence. The courts already treat all hate crime seriously and aggravate sentences accordingly. These proposals make clear offenders should be in no doubt that they face a more severe sentence for these unacceptable crimes.’</a:t>
            </a:r>
          </a:p>
          <a:p>
            <a:endParaRPr lang="en-GB" dirty="0"/>
          </a:p>
        </p:txBody>
      </p:sp>
      <p:sp>
        <p:nvSpPr>
          <p:cNvPr id="5" name="Content Placeholder 4">
            <a:extLst>
              <a:ext uri="{FF2B5EF4-FFF2-40B4-BE49-F238E27FC236}">
                <a16:creationId xmlns:a16="http://schemas.microsoft.com/office/drawing/2014/main" id="{2FF69359-0182-4A05-8CB7-F890D031A156}"/>
              </a:ext>
            </a:extLst>
          </p:cNvPr>
          <p:cNvSpPr>
            <a:spLocks noGrp="1"/>
          </p:cNvSpPr>
          <p:nvPr>
            <p:ph sz="half" idx="2"/>
          </p:nvPr>
        </p:nvSpPr>
        <p:spPr/>
        <p:txBody>
          <a:bodyPr>
            <a:normAutofit/>
          </a:bodyPr>
          <a:lstStyle/>
          <a:p>
            <a:r>
              <a:rPr lang="en-GB" b="1" dirty="0"/>
              <a:t>Equalities Minister Lynne Featherstone:</a:t>
            </a:r>
          </a:p>
          <a:p>
            <a:pPr marL="0" indent="0" algn="just">
              <a:buNone/>
            </a:pPr>
            <a:r>
              <a:rPr lang="en-GB" dirty="0"/>
              <a:t>‘There is no excuse for any form of hate crime and that is why we are strengthening the law to protect all those at particular risk of unprovoked violence.</a:t>
            </a:r>
          </a:p>
          <a:p>
            <a:pPr marL="0" indent="0" algn="just">
              <a:buNone/>
            </a:pPr>
            <a:endParaRPr lang="en-GB" dirty="0"/>
          </a:p>
          <a:p>
            <a:pPr marL="0" indent="0" algn="just">
              <a:buNone/>
            </a:pPr>
            <a:endParaRPr lang="en-GB" dirty="0"/>
          </a:p>
          <a:p>
            <a:pPr marL="0" indent="0" algn="just">
              <a:buNone/>
            </a:pPr>
            <a:endParaRPr lang="en-GB" dirty="0"/>
          </a:p>
          <a:p>
            <a:pPr marL="0" indent="0" algn="just">
              <a:buNone/>
            </a:pPr>
            <a:r>
              <a:rPr lang="en-GB" dirty="0"/>
              <a:t>As cited by Ministry of Justice (2011)</a:t>
            </a:r>
          </a:p>
          <a:p>
            <a:endParaRPr lang="en-GB" dirty="0"/>
          </a:p>
        </p:txBody>
      </p:sp>
    </p:spTree>
    <p:extLst>
      <p:ext uri="{BB962C8B-B14F-4D97-AF65-F5344CB8AC3E}">
        <p14:creationId xmlns:p14="http://schemas.microsoft.com/office/powerpoint/2010/main" val="2803021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5860-907A-43E8-8FE1-F562F5801B77}"/>
              </a:ext>
            </a:extLst>
          </p:cNvPr>
          <p:cNvSpPr txBox="1">
            <a:spLocks/>
          </p:cNvSpPr>
          <p:nvPr/>
        </p:nvSpPr>
        <p:spPr>
          <a:xfrm>
            <a:off x="731122" y="519445"/>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2"/>
                </a:solidFill>
              </a:rPr>
              <a:t>Statistics</a:t>
            </a:r>
          </a:p>
        </p:txBody>
      </p:sp>
      <p:pic>
        <p:nvPicPr>
          <p:cNvPr id="4" name="Content Placeholder 24">
            <a:extLst>
              <a:ext uri="{FF2B5EF4-FFF2-40B4-BE49-F238E27FC236}">
                <a16:creationId xmlns:a16="http://schemas.microsoft.com/office/drawing/2014/main" id="{1CA0BC81-4B66-4EBC-92CB-4255A47E1429}"/>
              </a:ext>
            </a:extLst>
          </p:cNvPr>
          <p:cNvPicPr>
            <a:picLocks noChangeAspect="1"/>
          </p:cNvPicPr>
          <p:nvPr/>
        </p:nvPicPr>
        <p:blipFill rotWithShape="1">
          <a:blip r:embed="rId3"/>
          <a:srcRect l="26359" t="33968" r="28309" b="19997"/>
          <a:stretch/>
        </p:blipFill>
        <p:spPr>
          <a:xfrm>
            <a:off x="420053" y="1083064"/>
            <a:ext cx="8427130" cy="4811393"/>
          </a:xfrm>
          <a:prstGeom prst="rect">
            <a:avLst/>
          </a:prstGeom>
        </p:spPr>
      </p:pic>
      <p:sp>
        <p:nvSpPr>
          <p:cNvPr id="5" name="Rectangle 4">
            <a:extLst>
              <a:ext uri="{FF2B5EF4-FFF2-40B4-BE49-F238E27FC236}">
                <a16:creationId xmlns:a16="http://schemas.microsoft.com/office/drawing/2014/main" id="{53726CD3-511E-42BA-A53E-645B6CF26F5C}"/>
              </a:ext>
            </a:extLst>
          </p:cNvPr>
          <p:cNvSpPr/>
          <p:nvPr/>
        </p:nvSpPr>
        <p:spPr>
          <a:xfrm>
            <a:off x="6231361" y="543842"/>
            <a:ext cx="3299922" cy="1015663"/>
          </a:xfrm>
          <a:prstGeom prst="rect">
            <a:avLst/>
          </a:prstGeom>
        </p:spPr>
        <p:txBody>
          <a:bodyPr wrap="square">
            <a:spAutoFit/>
          </a:bodyPr>
          <a:lstStyle/>
          <a:p>
            <a:pPr algn="ctr"/>
            <a:r>
              <a:rPr lang="en-GB" sz="2000" dirty="0">
                <a:ln w="22225">
                  <a:noFill/>
                  <a:prstDash val="solid"/>
                </a:ln>
                <a:latin typeface="+mj-lt"/>
              </a:rPr>
              <a:t>Hate crimes against disabled children rise 150 per cent in two years</a:t>
            </a:r>
          </a:p>
        </p:txBody>
      </p:sp>
      <p:sp>
        <p:nvSpPr>
          <p:cNvPr id="6" name="Rectangle 5">
            <a:extLst>
              <a:ext uri="{FF2B5EF4-FFF2-40B4-BE49-F238E27FC236}">
                <a16:creationId xmlns:a16="http://schemas.microsoft.com/office/drawing/2014/main" id="{DB5968CE-261D-473D-91D8-8CF49CA1BFB8}"/>
              </a:ext>
            </a:extLst>
          </p:cNvPr>
          <p:cNvSpPr/>
          <p:nvPr/>
        </p:nvSpPr>
        <p:spPr>
          <a:xfrm>
            <a:off x="8847183" y="2770256"/>
            <a:ext cx="3299922" cy="1015663"/>
          </a:xfrm>
          <a:prstGeom prst="rect">
            <a:avLst/>
          </a:prstGeom>
        </p:spPr>
        <p:txBody>
          <a:bodyPr wrap="square">
            <a:spAutoFit/>
          </a:bodyPr>
          <a:lstStyle/>
          <a:p>
            <a:pPr algn="ctr"/>
            <a:r>
              <a:rPr lang="en-GB" sz="2000" dirty="0">
                <a:ln w="22225">
                  <a:noFill/>
                  <a:prstDash val="solid"/>
                </a:ln>
                <a:latin typeface="+mj-lt"/>
              </a:rPr>
              <a:t>Hate crime against LGBT people in Britain increases by 78 percent since 2013</a:t>
            </a:r>
          </a:p>
        </p:txBody>
      </p:sp>
      <p:sp>
        <p:nvSpPr>
          <p:cNvPr id="7" name="Rectangle 6">
            <a:extLst>
              <a:ext uri="{FF2B5EF4-FFF2-40B4-BE49-F238E27FC236}">
                <a16:creationId xmlns:a16="http://schemas.microsoft.com/office/drawing/2014/main" id="{76975F1A-C834-4F0B-943D-A3023D0D7B5A}"/>
              </a:ext>
            </a:extLst>
          </p:cNvPr>
          <p:cNvSpPr/>
          <p:nvPr/>
        </p:nvSpPr>
        <p:spPr>
          <a:xfrm>
            <a:off x="5407184" y="5894457"/>
            <a:ext cx="6209339" cy="707886"/>
          </a:xfrm>
          <a:prstGeom prst="rect">
            <a:avLst/>
          </a:prstGeom>
        </p:spPr>
        <p:txBody>
          <a:bodyPr wrap="square">
            <a:spAutoFit/>
          </a:bodyPr>
          <a:lstStyle/>
          <a:p>
            <a:pPr algn="ctr"/>
            <a:r>
              <a:rPr lang="en-GB" sz="2000" dirty="0">
                <a:ln w="22225">
                  <a:noFill/>
                  <a:prstDash val="solid"/>
                </a:ln>
              </a:rPr>
              <a:t>The number of hate crimes rose by up to 100 per cent in the months following the Brexit vote.</a:t>
            </a:r>
          </a:p>
        </p:txBody>
      </p:sp>
      <p:sp>
        <p:nvSpPr>
          <p:cNvPr id="3" name="TextBox 2">
            <a:extLst>
              <a:ext uri="{FF2B5EF4-FFF2-40B4-BE49-F238E27FC236}">
                <a16:creationId xmlns:a16="http://schemas.microsoft.com/office/drawing/2014/main" id="{0676F00A-8690-41C4-8212-237803F2E34D}"/>
              </a:ext>
            </a:extLst>
          </p:cNvPr>
          <p:cNvSpPr txBox="1"/>
          <p:nvPr/>
        </p:nvSpPr>
        <p:spPr>
          <a:xfrm>
            <a:off x="731122" y="5679013"/>
            <a:ext cx="3989159" cy="923330"/>
          </a:xfrm>
          <a:prstGeom prst="rect">
            <a:avLst/>
          </a:prstGeom>
          <a:noFill/>
        </p:spPr>
        <p:txBody>
          <a:bodyPr wrap="square" rtlCol="0">
            <a:spAutoFit/>
          </a:bodyPr>
          <a:lstStyle/>
          <a:p>
            <a:endParaRPr lang="en-GB" dirty="0"/>
          </a:p>
          <a:p>
            <a:r>
              <a:rPr lang="en-GB" dirty="0"/>
              <a:t>Crown Copyright (2017)</a:t>
            </a:r>
          </a:p>
          <a:p>
            <a:r>
              <a:rPr lang="en-GB" dirty="0"/>
              <a:t>BBC (2017)</a:t>
            </a:r>
          </a:p>
        </p:txBody>
      </p:sp>
    </p:spTree>
    <p:extLst>
      <p:ext uri="{BB962C8B-B14F-4D97-AF65-F5344CB8AC3E}">
        <p14:creationId xmlns:p14="http://schemas.microsoft.com/office/powerpoint/2010/main" val="2016983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3915A-469B-4A93-BD6F-8C7F997D2A93}"/>
              </a:ext>
            </a:extLst>
          </p:cNvPr>
          <p:cNvSpPr>
            <a:spLocks noGrp="1"/>
          </p:cNvSpPr>
          <p:nvPr>
            <p:ph type="title"/>
          </p:nvPr>
        </p:nvSpPr>
        <p:spPr/>
        <p:txBody>
          <a:bodyPr/>
          <a:lstStyle/>
          <a:p>
            <a:r>
              <a:rPr lang="en-GB" dirty="0"/>
              <a:t>Channel 4 News (2017):</a:t>
            </a:r>
            <a:br>
              <a:rPr lang="en-GB" dirty="0"/>
            </a:br>
            <a:r>
              <a:rPr lang="en-GB" dirty="0"/>
              <a:t>LGBT Hate Crime on the Rise </a:t>
            </a:r>
          </a:p>
        </p:txBody>
      </p:sp>
      <p:pic>
        <p:nvPicPr>
          <p:cNvPr id="4" name="4ON_LGBT_PAB_0709">
            <a:hlinkClick r:id="" action="ppaction://media"/>
            <a:extLst>
              <a:ext uri="{FF2B5EF4-FFF2-40B4-BE49-F238E27FC236}">
                <a16:creationId xmlns:a16="http://schemas.microsoft.com/office/drawing/2014/main" id="{B525DC20-5E38-456A-8EB5-CD20BC5F5D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25588" y="2160588"/>
            <a:ext cx="6900862" cy="3881437"/>
          </a:xfrm>
        </p:spPr>
      </p:pic>
    </p:spTree>
    <p:extLst>
      <p:ext uri="{BB962C8B-B14F-4D97-AF65-F5344CB8AC3E}">
        <p14:creationId xmlns:p14="http://schemas.microsoft.com/office/powerpoint/2010/main" val="790286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22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BA2C-AC28-45D7-8E96-B01035EEDBAE}"/>
              </a:ext>
            </a:extLst>
          </p:cNvPr>
          <p:cNvSpPr txBox="1">
            <a:spLocks/>
          </p:cNvSpPr>
          <p:nvPr/>
        </p:nvSpPr>
        <p:spPr>
          <a:xfrm>
            <a:off x="609600" y="554221"/>
            <a:ext cx="10972800" cy="11430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2"/>
                </a:solidFill>
              </a:rPr>
              <a:t>Allport’s Scale of Prejudice</a:t>
            </a:r>
          </a:p>
        </p:txBody>
      </p:sp>
      <p:graphicFrame>
        <p:nvGraphicFramePr>
          <p:cNvPr id="3" name="Content Placeholder 5">
            <a:extLst>
              <a:ext uri="{FF2B5EF4-FFF2-40B4-BE49-F238E27FC236}">
                <a16:creationId xmlns:a16="http://schemas.microsoft.com/office/drawing/2014/main" id="{B59385AC-F857-4D6E-BCE8-1398391C418D}"/>
              </a:ext>
            </a:extLst>
          </p:cNvPr>
          <p:cNvGraphicFramePr>
            <a:graphicFrameLocks/>
          </p:cNvGraphicFramePr>
          <p:nvPr>
            <p:extLst>
              <p:ext uri="{D42A27DB-BD31-4B8C-83A1-F6EECF244321}">
                <p14:modId xmlns:p14="http://schemas.microsoft.com/office/powerpoint/2010/main" val="1918845975"/>
              </p:ext>
            </p:extLst>
          </p:nvPr>
        </p:nvGraphicFramePr>
        <p:xfrm>
          <a:off x="1185565" y="1976606"/>
          <a:ext cx="7278687" cy="4060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EF455D25-5DA3-4A73-B323-8CEBE1E23A95}"/>
              </a:ext>
            </a:extLst>
          </p:cNvPr>
          <p:cNvSpPr/>
          <p:nvPr/>
        </p:nvSpPr>
        <p:spPr>
          <a:xfrm>
            <a:off x="3232348" y="1827728"/>
            <a:ext cx="2466292"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38ECCBF-DBBC-4186-BBE3-11B1E32564CE}"/>
              </a:ext>
            </a:extLst>
          </p:cNvPr>
          <p:cNvSpPr/>
          <p:nvPr/>
        </p:nvSpPr>
        <p:spPr>
          <a:xfrm>
            <a:off x="2656284" y="2677302"/>
            <a:ext cx="3647474"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29EDC66-B77A-4A84-9863-3609808924A1}"/>
              </a:ext>
            </a:extLst>
          </p:cNvPr>
          <p:cNvSpPr/>
          <p:nvPr/>
        </p:nvSpPr>
        <p:spPr>
          <a:xfrm>
            <a:off x="1814155" y="3469111"/>
            <a:ext cx="5215743"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408662B4-F5CF-406D-A080-A3584F49DAC4}"/>
              </a:ext>
            </a:extLst>
          </p:cNvPr>
          <p:cNvSpPr/>
          <p:nvPr/>
        </p:nvSpPr>
        <p:spPr>
          <a:xfrm>
            <a:off x="928092" y="4276000"/>
            <a:ext cx="7137230"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55E8694-7F0E-4BA7-906B-16A642201370}"/>
              </a:ext>
            </a:extLst>
          </p:cNvPr>
          <p:cNvSpPr/>
          <p:nvPr/>
        </p:nvSpPr>
        <p:spPr>
          <a:xfrm>
            <a:off x="377709" y="5197024"/>
            <a:ext cx="8115767"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30F49C1-8A98-401E-9C50-1E2399E0AA26}"/>
              </a:ext>
            </a:extLst>
          </p:cNvPr>
          <p:cNvSpPr/>
          <p:nvPr/>
        </p:nvSpPr>
        <p:spPr>
          <a:xfrm rot="19154698">
            <a:off x="6425050" y="90797"/>
            <a:ext cx="3845407" cy="5447645"/>
          </a:xfrm>
          <a:prstGeom prst="rect">
            <a:avLst/>
          </a:prstGeom>
          <a:noFill/>
        </p:spPr>
        <p:txBody>
          <a:bodyPr wrap="square" lIns="91440" tIns="45720" rIns="91440" bIns="45720">
            <a:spAutoFit/>
          </a:bodyPr>
          <a:lstStyle/>
          <a:p>
            <a:pPr>
              <a:lnSpc>
                <a:spcPct val="150000"/>
              </a:lnSpc>
            </a:pPr>
            <a:r>
              <a:rPr lang="en-US" sz="2400" b="1" dirty="0">
                <a:ln w="22225">
                  <a:noFill/>
                  <a:prstDash val="solid"/>
                </a:ln>
              </a:rPr>
              <a:t>Physical Abuse</a:t>
            </a:r>
          </a:p>
          <a:p>
            <a:pPr>
              <a:lnSpc>
                <a:spcPct val="150000"/>
              </a:lnSpc>
            </a:pPr>
            <a:r>
              <a:rPr lang="en-US" sz="2400" b="1" dirty="0">
                <a:ln w="22225">
                  <a:noFill/>
                  <a:prstDash val="solid"/>
                </a:ln>
              </a:rPr>
              <a:t>Threats</a:t>
            </a:r>
            <a:br>
              <a:rPr lang="en-US" sz="2400" b="1" dirty="0">
                <a:ln w="22225">
                  <a:noFill/>
                  <a:prstDash val="solid"/>
                </a:ln>
              </a:rPr>
            </a:br>
            <a:r>
              <a:rPr lang="en-US" sz="2400" b="1" dirty="0">
                <a:ln w="22225">
                  <a:noFill/>
                  <a:prstDash val="solid"/>
                </a:ln>
              </a:rPr>
              <a:t>Intimidation</a:t>
            </a:r>
            <a:br>
              <a:rPr lang="en-US" sz="2400" b="1" dirty="0">
                <a:ln w="22225">
                  <a:noFill/>
                  <a:prstDash val="solid"/>
                </a:ln>
              </a:rPr>
            </a:br>
            <a:r>
              <a:rPr lang="en-US" sz="2400" b="1" dirty="0">
                <a:ln w="22225">
                  <a:noFill/>
                  <a:prstDash val="solid"/>
                </a:ln>
              </a:rPr>
              <a:t>Harassment</a:t>
            </a:r>
            <a:br>
              <a:rPr lang="en-US" sz="2400" b="1" dirty="0">
                <a:ln w="22225">
                  <a:noFill/>
                  <a:prstDash val="solid"/>
                </a:ln>
              </a:rPr>
            </a:br>
            <a:r>
              <a:rPr lang="en-US" sz="2400" b="1" dirty="0">
                <a:ln w="22225">
                  <a:noFill/>
                  <a:prstDash val="solid"/>
                </a:ln>
              </a:rPr>
              <a:t>Vandalism</a:t>
            </a:r>
            <a:br>
              <a:rPr lang="en-US" sz="2400" b="1" dirty="0">
                <a:ln w="22225">
                  <a:noFill/>
                  <a:prstDash val="solid"/>
                </a:ln>
              </a:rPr>
            </a:br>
            <a:r>
              <a:rPr lang="en-US" sz="2400" b="1" dirty="0">
                <a:ln w="22225">
                  <a:noFill/>
                  <a:prstDash val="solid"/>
                </a:ln>
              </a:rPr>
              <a:t>Graffiti </a:t>
            </a:r>
            <a:br>
              <a:rPr lang="en-US" sz="2400" b="1" dirty="0">
                <a:ln w="22225">
                  <a:noFill/>
                  <a:prstDash val="solid"/>
                </a:ln>
              </a:rPr>
            </a:br>
            <a:r>
              <a:rPr lang="en-US" sz="2400" b="1" dirty="0">
                <a:ln w="22225">
                  <a:noFill/>
                  <a:prstDash val="solid"/>
                </a:ln>
              </a:rPr>
              <a:t>Bullying</a:t>
            </a:r>
            <a:br>
              <a:rPr lang="en-US" sz="2400" b="1" dirty="0">
                <a:ln w="22225">
                  <a:noFill/>
                  <a:prstDash val="solid"/>
                </a:ln>
              </a:rPr>
            </a:br>
            <a:r>
              <a:rPr lang="en-US" sz="2400" b="1" dirty="0">
                <a:ln w="22225">
                  <a:noFill/>
                  <a:prstDash val="solid"/>
                </a:ln>
              </a:rPr>
              <a:t>Swearing</a:t>
            </a:r>
            <a:br>
              <a:rPr lang="en-US" sz="2400" b="1" dirty="0">
                <a:ln w="22225">
                  <a:noFill/>
                  <a:prstDash val="solid"/>
                </a:ln>
              </a:rPr>
            </a:br>
            <a:r>
              <a:rPr lang="en-US" sz="2400" b="1" dirty="0">
                <a:ln w="22225">
                  <a:noFill/>
                  <a:prstDash val="solid"/>
                </a:ln>
              </a:rPr>
              <a:t>Verbal </a:t>
            </a:r>
            <a:r>
              <a:rPr lang="en-US" sz="2400" b="1" cap="none" spc="0" dirty="0">
                <a:ln w="22225">
                  <a:noFill/>
                  <a:prstDash val="solid"/>
                </a:ln>
                <a:effectLst/>
              </a:rPr>
              <a:t>Abuse</a:t>
            </a:r>
          </a:p>
          <a:p>
            <a:pPr algn="ctr"/>
            <a:endParaRPr lang="en-US" sz="2400" b="1" cap="none" spc="0" dirty="0">
              <a:ln w="22225">
                <a:noFill/>
                <a:prstDash val="solid"/>
              </a:ln>
              <a:effectLst/>
            </a:endParaRPr>
          </a:p>
        </p:txBody>
      </p:sp>
      <p:sp>
        <p:nvSpPr>
          <p:cNvPr id="4" name="TextBox 3">
            <a:extLst>
              <a:ext uri="{FF2B5EF4-FFF2-40B4-BE49-F238E27FC236}">
                <a16:creationId xmlns:a16="http://schemas.microsoft.com/office/drawing/2014/main" id="{05D07120-6988-412D-8148-63ACD6A2D07F}"/>
              </a:ext>
            </a:extLst>
          </p:cNvPr>
          <p:cNvSpPr txBox="1"/>
          <p:nvPr/>
        </p:nvSpPr>
        <p:spPr>
          <a:xfrm>
            <a:off x="609600" y="6376086"/>
            <a:ext cx="4503507" cy="369332"/>
          </a:xfrm>
          <a:prstGeom prst="rect">
            <a:avLst/>
          </a:prstGeom>
          <a:noFill/>
        </p:spPr>
        <p:txBody>
          <a:bodyPr wrap="square" rtlCol="0">
            <a:spAutoFit/>
          </a:bodyPr>
          <a:lstStyle/>
          <a:p>
            <a:r>
              <a:rPr lang="en-GB" dirty="0"/>
              <a:t>Clements &amp; Jones (2008)</a:t>
            </a:r>
          </a:p>
        </p:txBody>
      </p:sp>
    </p:spTree>
    <p:extLst>
      <p:ext uri="{BB962C8B-B14F-4D97-AF65-F5344CB8AC3E}">
        <p14:creationId xmlns:p14="http://schemas.microsoft.com/office/powerpoint/2010/main" val="115106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6"/>
                                        </p:tgtEl>
                                      </p:cBhvr>
                                    </p:animEffect>
                                    <p:set>
                                      <p:cBhvr>
                                        <p:cTn id="22" dur="1" fill="hold">
                                          <p:stCondLst>
                                            <p:cond delay="499"/>
                                          </p:stCondLst>
                                        </p:cTn>
                                        <p:tgtEl>
                                          <p:spTgt spid="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E76D4-0D1A-4A1F-AB36-91D776C32000}"/>
              </a:ext>
            </a:extLst>
          </p:cNvPr>
          <p:cNvSpPr>
            <a:spLocks noGrp="1"/>
          </p:cNvSpPr>
          <p:nvPr>
            <p:ph type="title"/>
          </p:nvPr>
        </p:nvSpPr>
        <p:spPr/>
        <p:txBody>
          <a:bodyPr/>
          <a:lstStyle/>
          <a:p>
            <a:r>
              <a:rPr lang="en-GB" dirty="0"/>
              <a:t>Hatred and the link to Extremism</a:t>
            </a:r>
          </a:p>
        </p:txBody>
      </p:sp>
      <p:sp>
        <p:nvSpPr>
          <p:cNvPr id="3" name="Content Placeholder 2">
            <a:extLst>
              <a:ext uri="{FF2B5EF4-FFF2-40B4-BE49-F238E27FC236}">
                <a16:creationId xmlns:a16="http://schemas.microsoft.com/office/drawing/2014/main" id="{D44B217D-5471-47BD-A1EA-180D810066EC}"/>
              </a:ext>
            </a:extLst>
          </p:cNvPr>
          <p:cNvSpPr>
            <a:spLocks noGrp="1"/>
          </p:cNvSpPr>
          <p:nvPr>
            <p:ph sz="half" idx="1"/>
          </p:nvPr>
        </p:nvSpPr>
        <p:spPr>
          <a:xfrm>
            <a:off x="677334" y="1930401"/>
            <a:ext cx="8596668" cy="2623312"/>
          </a:xfrm>
        </p:spPr>
        <p:txBody>
          <a:bodyPr>
            <a:normAutofit/>
          </a:bodyPr>
          <a:lstStyle/>
          <a:p>
            <a:r>
              <a:rPr lang="en-GB" dirty="0"/>
              <a:t>Hate Crime and Hate Incidents offer the opportunity to identify individuals at an early stage whose actions and behaviours indicate potential for Counter Terrorism or Domestic Extremism related activity.</a:t>
            </a:r>
          </a:p>
          <a:p>
            <a:r>
              <a:rPr lang="en-GB" dirty="0"/>
              <a:t>Identification of these individuals supports the PREVENT programme which aims to stop people becoming or supporting terrorist and to do this by challenging ideologies, protecting vulnerable individuals and providing support. In order to assist with this all police officers are to consider the following points when dealing with Hate Crimes and Incidents.</a:t>
            </a:r>
          </a:p>
        </p:txBody>
      </p:sp>
      <p:sp>
        <p:nvSpPr>
          <p:cNvPr id="4" name="Content Placeholder 3">
            <a:extLst>
              <a:ext uri="{FF2B5EF4-FFF2-40B4-BE49-F238E27FC236}">
                <a16:creationId xmlns:a16="http://schemas.microsoft.com/office/drawing/2014/main" id="{4FE722A2-5BCE-434B-A964-1F20DF2C5903}"/>
              </a:ext>
            </a:extLst>
          </p:cNvPr>
          <p:cNvSpPr>
            <a:spLocks noGrp="1"/>
          </p:cNvSpPr>
          <p:nvPr>
            <p:ph sz="half" idx="2"/>
          </p:nvPr>
        </p:nvSpPr>
        <p:spPr>
          <a:xfrm>
            <a:off x="791636" y="4601020"/>
            <a:ext cx="4184032" cy="2074099"/>
          </a:xfrm>
        </p:spPr>
        <p:txBody>
          <a:bodyPr>
            <a:normAutofit/>
          </a:bodyPr>
          <a:lstStyle/>
          <a:p>
            <a:r>
              <a:rPr lang="en-GB" dirty="0"/>
              <a:t>H – History </a:t>
            </a:r>
          </a:p>
          <a:p>
            <a:r>
              <a:rPr lang="en-GB" dirty="0"/>
              <a:t>A - Attitude</a:t>
            </a:r>
          </a:p>
          <a:p>
            <a:r>
              <a:rPr lang="en-GB" dirty="0"/>
              <a:t>T – Target </a:t>
            </a:r>
          </a:p>
          <a:p>
            <a:r>
              <a:rPr lang="en-GB" dirty="0"/>
              <a:t>E - Extreme</a:t>
            </a:r>
          </a:p>
          <a:p>
            <a:endParaRPr lang="en-GB" dirty="0"/>
          </a:p>
        </p:txBody>
      </p:sp>
      <p:sp>
        <p:nvSpPr>
          <p:cNvPr id="6" name="Content Placeholder 3">
            <a:extLst>
              <a:ext uri="{FF2B5EF4-FFF2-40B4-BE49-F238E27FC236}">
                <a16:creationId xmlns:a16="http://schemas.microsoft.com/office/drawing/2014/main" id="{5710ACD0-FF76-41C7-8398-2609CAC5B200}"/>
              </a:ext>
            </a:extLst>
          </p:cNvPr>
          <p:cNvSpPr txBox="1">
            <a:spLocks/>
          </p:cNvSpPr>
          <p:nvPr/>
        </p:nvSpPr>
        <p:spPr>
          <a:xfrm>
            <a:off x="4528484" y="4601020"/>
            <a:ext cx="4184032" cy="207409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C – Cohesion</a:t>
            </a:r>
          </a:p>
          <a:p>
            <a:r>
              <a:rPr lang="en-GB" dirty="0"/>
              <a:t>R – Radicalisation</a:t>
            </a:r>
          </a:p>
          <a:p>
            <a:r>
              <a:rPr lang="en-GB" dirty="0"/>
              <a:t>I – Intelligence</a:t>
            </a:r>
          </a:p>
          <a:p>
            <a:r>
              <a:rPr lang="en-GB" dirty="0"/>
              <a:t>M – Motivation</a:t>
            </a:r>
          </a:p>
          <a:p>
            <a:r>
              <a:rPr lang="en-GB" dirty="0"/>
              <a:t>E - Engagement</a:t>
            </a:r>
          </a:p>
          <a:p>
            <a:endParaRPr lang="en-GB" dirty="0"/>
          </a:p>
        </p:txBody>
      </p:sp>
    </p:spTree>
    <p:extLst>
      <p:ext uri="{BB962C8B-B14F-4D97-AF65-F5344CB8AC3E}">
        <p14:creationId xmlns:p14="http://schemas.microsoft.com/office/powerpoint/2010/main" val="2000616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pPr marL="0" indent="0"/>
            <a:r>
              <a:rPr lang="en-GB" sz="4000" b="1" dirty="0">
                <a:solidFill>
                  <a:schemeClr val="tx2"/>
                </a:solidFill>
              </a:rPr>
              <a:t>Don’t be a bystander</a:t>
            </a:r>
            <a:br>
              <a:rPr lang="en-GB" sz="4000" b="1" dirty="0">
                <a:solidFill>
                  <a:schemeClr val="tx2"/>
                </a:solidFill>
              </a:rPr>
            </a:br>
            <a:r>
              <a:rPr lang="en-GB" sz="4000" b="1" dirty="0">
                <a:solidFill>
                  <a:schemeClr val="tx2">
                    <a:lumMod val="60000"/>
                    <a:lumOff val="40000"/>
                  </a:schemeClr>
                </a:solidFill>
              </a:rPr>
              <a:t>Hear it, See it, Report it!</a:t>
            </a:r>
          </a:p>
        </p:txBody>
      </p:sp>
      <p:pic>
        <p:nvPicPr>
          <p:cNvPr id="9" name="Picture 4" descr="Image result for 101 police">
            <a:extLst>
              <a:ext uri="{FF2B5EF4-FFF2-40B4-BE49-F238E27FC236}">
                <a16:creationId xmlns:a16="http://schemas.microsoft.com/office/drawing/2014/main" id="{6042DF7C-FB8F-4FCB-A098-4126AA6B8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2125876"/>
            <a:ext cx="8180222" cy="2801725"/>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p:cNvSpPr>
            <a:spLocks noGrp="1"/>
          </p:cNvSpPr>
          <p:nvPr>
            <p:ph idx="1"/>
          </p:nvPr>
        </p:nvSpPr>
        <p:spPr>
          <a:xfrm>
            <a:off x="817474" y="5476241"/>
            <a:ext cx="6223405" cy="1113761"/>
          </a:xfrm>
        </p:spPr>
        <p:txBody>
          <a:bodyPr>
            <a:normAutofit/>
          </a:bodyPr>
          <a:lstStyle/>
          <a:p>
            <a:pPr algn="ctr"/>
            <a:r>
              <a:rPr lang="en-GB" sz="1400" dirty="0">
                <a:solidFill>
                  <a:srgbClr val="555555"/>
                </a:solidFill>
                <a:latin typeface="Helvetica Neue"/>
              </a:rPr>
              <a:t>Victim Support – report online at </a:t>
            </a:r>
            <a:r>
              <a:rPr lang="en-GB" sz="1400" dirty="0">
                <a:solidFill>
                  <a:srgbClr val="428BCA"/>
                </a:solidFill>
                <a:latin typeface="Helvetica Neue"/>
                <a:hlinkClick r:id="rId4"/>
              </a:rPr>
              <a:t>www.reporthate.victimsupport.org.uk</a:t>
            </a:r>
            <a:r>
              <a:rPr lang="en-GB" sz="1400" dirty="0">
                <a:solidFill>
                  <a:srgbClr val="555555"/>
                </a:solidFill>
                <a:latin typeface="Helvetica Neue"/>
              </a:rPr>
              <a:t> or 0300 30 31 982 (Freephone 24/7)</a:t>
            </a:r>
          </a:p>
          <a:p>
            <a:pPr algn="ctr"/>
            <a:r>
              <a:rPr lang="en-GB" sz="1400" dirty="0">
                <a:solidFill>
                  <a:srgbClr val="555555"/>
                </a:solidFill>
                <a:latin typeface="Helvetica Neue"/>
              </a:rPr>
              <a:t>True Vision – </a:t>
            </a:r>
            <a:r>
              <a:rPr lang="en-GB" sz="1400" dirty="0">
                <a:solidFill>
                  <a:srgbClr val="428BCA"/>
                </a:solidFill>
                <a:latin typeface="Helvetica Neue"/>
                <a:hlinkClick r:id="rId5"/>
              </a:rPr>
              <a:t>www.report-it.org.uk</a:t>
            </a:r>
            <a:r>
              <a:rPr lang="en-GB" sz="1400" dirty="0">
                <a:solidFill>
                  <a:srgbClr val="428BCA"/>
                </a:solidFill>
                <a:latin typeface="Helvetica Neue"/>
              </a:rPr>
              <a:t> </a:t>
            </a:r>
            <a:r>
              <a:rPr lang="en-GB" sz="1400" dirty="0">
                <a:solidFill>
                  <a:srgbClr val="555555"/>
                </a:solidFill>
                <a:latin typeface="Helvetica Neue"/>
              </a:rPr>
              <a:t>True Vision Hate Crime App - </a:t>
            </a:r>
            <a:r>
              <a:rPr lang="en-GB" sz="1400" dirty="0">
                <a:solidFill>
                  <a:srgbClr val="428BCA"/>
                </a:solidFill>
                <a:latin typeface="Helvetica Neue"/>
                <a:hlinkClick r:id="rId6"/>
              </a:rPr>
              <a:t>http://appcat.com/truevision</a:t>
            </a:r>
            <a:endParaRPr lang="en-GB" sz="1500" b="1"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2040469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1930401"/>
            <a:ext cx="9195086" cy="4927600"/>
          </a:xfrm>
        </p:spPr>
        <p:txBody>
          <a:bodyPr>
            <a:normAutofit lnSpcReduction="10000"/>
          </a:bodyPr>
          <a:lstStyle/>
          <a:p>
            <a:r>
              <a:rPr lang="en-GB" dirty="0"/>
              <a:t>Bachmann, C &amp; Gooch B (2017), </a:t>
            </a:r>
            <a:r>
              <a:rPr lang="en-GB" u="sng" dirty="0"/>
              <a:t>LGBT in Britain; Hate Crime and Discrimination</a:t>
            </a:r>
            <a:r>
              <a:rPr lang="en-GB" dirty="0"/>
              <a:t>, Stonewall; London.</a:t>
            </a:r>
          </a:p>
          <a:p>
            <a:r>
              <a:rPr lang="en-GB" dirty="0"/>
              <a:t>BBC (2017), Rise in hate crime in England and Wales (Online) </a:t>
            </a:r>
            <a:r>
              <a:rPr lang="en-GB" dirty="0">
                <a:hlinkClick r:id="rId2"/>
              </a:rPr>
              <a:t>https://www.bbc.co.uk/news/uk-41648865</a:t>
            </a:r>
            <a:r>
              <a:rPr lang="en-GB" dirty="0"/>
              <a:t> Accessed on 20th October 2017.</a:t>
            </a:r>
          </a:p>
          <a:p>
            <a:r>
              <a:rPr lang="en-GB" dirty="0"/>
              <a:t>Clements, P &amp; Jones J (2008), </a:t>
            </a:r>
            <a:r>
              <a:rPr lang="en-GB" u="sng" dirty="0"/>
              <a:t>The Diversity Training Handbook; A practical Guide to Understanding and Changing Attitudes</a:t>
            </a:r>
            <a:r>
              <a:rPr lang="en-GB" dirty="0"/>
              <a:t>, Kogan Page Publishers; London.</a:t>
            </a:r>
          </a:p>
          <a:p>
            <a:r>
              <a:rPr lang="en-GB" dirty="0"/>
              <a:t>Crown Copyright (2003), </a:t>
            </a:r>
            <a:r>
              <a:rPr lang="en-GB" u="sng" dirty="0"/>
              <a:t>Criminal Justice Act</a:t>
            </a:r>
            <a:r>
              <a:rPr lang="en-GB" dirty="0"/>
              <a:t>, The Stationery Office (Her Majesty’s Stationery Office); London.</a:t>
            </a:r>
          </a:p>
          <a:p>
            <a:r>
              <a:rPr lang="en-GB" dirty="0"/>
              <a:t>Crown Copyright (2010), </a:t>
            </a:r>
            <a:r>
              <a:rPr lang="en-GB" u="sng" dirty="0"/>
              <a:t>Equality Act</a:t>
            </a:r>
            <a:r>
              <a:rPr lang="en-GB" dirty="0"/>
              <a:t>, The Stationery Office (Her Majesty’s Stationery Office); London.</a:t>
            </a:r>
          </a:p>
          <a:p>
            <a:r>
              <a:rPr lang="en-GB" dirty="0"/>
              <a:t>Crown Copyright (2017), </a:t>
            </a:r>
            <a:r>
              <a:rPr lang="en-GB" u="sng" dirty="0"/>
              <a:t>Hate Crime, England and Wales 2016 / 2017; Statistical Bulletin 17 /17</a:t>
            </a:r>
            <a:r>
              <a:rPr lang="en-GB" dirty="0"/>
              <a:t>, The Stationery Office (Her Majesty’s Stationery Office); London.</a:t>
            </a:r>
          </a:p>
          <a:p>
            <a:r>
              <a:rPr lang="en-GB" dirty="0"/>
              <a:t>Ministry of Justice (2011), Hate Crime Laws Extended (Online) Available at: </a:t>
            </a:r>
            <a:r>
              <a:rPr lang="en-GB" dirty="0">
                <a:hlinkClick r:id="rId3"/>
              </a:rPr>
              <a:t>https://www.gov.uk/government/news/hate-crime-laws-extended Accessed 14th July 2018</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855307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1358</TotalTime>
  <Words>1161</Words>
  <Application>Microsoft Office PowerPoint</Application>
  <PresentationFormat>Widescreen</PresentationFormat>
  <Paragraphs>135</Paragraphs>
  <Slides>13</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Helvetica</vt:lpstr>
      <vt:lpstr>Helvetica Neue</vt:lpstr>
      <vt:lpstr>Trebuchet MS</vt:lpstr>
      <vt:lpstr>Wingdings 3</vt:lpstr>
      <vt:lpstr>Facet</vt:lpstr>
      <vt:lpstr>Inclusion, Prejudice &amp; Hate</vt:lpstr>
      <vt:lpstr>PowerPoint Presentation</vt:lpstr>
      <vt:lpstr>PowerPoint Presentation</vt:lpstr>
      <vt:lpstr>PowerPoint Presentation</vt:lpstr>
      <vt:lpstr>Criminal Justice Act (2003)</vt:lpstr>
      <vt:lpstr>Aggravating Factors</vt:lpstr>
      <vt:lpstr>PowerPoint Presentation</vt:lpstr>
      <vt:lpstr>Channel 4 News (2017): LGBT Hate Crime on the Rise </vt:lpstr>
      <vt:lpstr>PowerPoint Presentation</vt:lpstr>
      <vt:lpstr>Hatred and the link to Extremism</vt:lpstr>
      <vt:lpstr>Don’t be a bystander Hear it, See it, Report it!</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Policing &amp; Society</dc:title>
  <dc:creator>Cairn Newton (P109435)</dc:creator>
  <cp:lastModifiedBy>Cairn Newton-Evans</cp:lastModifiedBy>
  <cp:revision>89</cp:revision>
  <dcterms:created xsi:type="dcterms:W3CDTF">2018-03-30T16:40:06Z</dcterms:created>
  <dcterms:modified xsi:type="dcterms:W3CDTF">2018-09-29T12:43:52Z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1dfa117a-ff4e-4f5e-918b-b017ae38675b</vt:lpwstr>
  </property>
  <property fmtid="{D5CDD505-2E9C-101B-9397-08002B2CF9AE}" pid="3" name="Classification">
    <vt:lpwstr>OFFICIAL</vt:lpwstr>
  </property>
</Properties>
</file>