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4"/>
  </p:handoutMasterIdLst>
  <p:sldIdLst>
    <p:sldId id="256" r:id="rId5"/>
    <p:sldId id="260" r:id="rId6"/>
    <p:sldId id="259" r:id="rId7"/>
    <p:sldId id="262" r:id="rId8"/>
    <p:sldId id="264" r:id="rId9"/>
    <p:sldId id="267" r:id="rId10"/>
    <p:sldId id="265" r:id="rId11"/>
    <p:sldId id="268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75"/>
    <p:restoredTop sz="93011"/>
  </p:normalViewPr>
  <p:slideViewPr>
    <p:cSldViewPr>
      <p:cViewPr varScale="1">
        <p:scale>
          <a:sx n="102" d="100"/>
          <a:sy n="102" d="100"/>
        </p:scale>
        <p:origin x="134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applewebdata://473FAD27-E51E-4F6D-A930-5C40A1100DF6/#_Toc474" TargetMode="External"/><Relationship Id="rId13" Type="http://schemas.openxmlformats.org/officeDocument/2006/relationships/hyperlink" Target="applewebdata://473FAD27-E51E-4F6D-A930-5C40A1100DF6/#_Toc8115" TargetMode="External"/><Relationship Id="rId3" Type="http://schemas.openxmlformats.org/officeDocument/2006/relationships/hyperlink" Target="applewebdata://473FAD27-E51E-4F6D-A930-5C40A1100DF6/#_Toc25413" TargetMode="External"/><Relationship Id="rId7" Type="http://schemas.openxmlformats.org/officeDocument/2006/relationships/hyperlink" Target="applewebdata://473FAD27-E51E-4F6D-A930-5C40A1100DF6/#_Toc30592" TargetMode="External"/><Relationship Id="rId12" Type="http://schemas.openxmlformats.org/officeDocument/2006/relationships/hyperlink" Target="applewebdata://473FAD27-E51E-4F6D-A930-5C40A1100DF6/#_Toc16631" TargetMode="External"/><Relationship Id="rId17" Type="http://schemas.openxmlformats.org/officeDocument/2006/relationships/hyperlink" Target="applewebdata://473FAD27-E51E-4F6D-A930-5C40A1100DF6/#_Toc31476" TargetMode="External"/><Relationship Id="rId2" Type="http://schemas.openxmlformats.org/officeDocument/2006/relationships/hyperlink" Target="applewebdata://473FAD27-E51E-4F6D-A930-5C40A1100DF6/#_Toc12490" TargetMode="External"/><Relationship Id="rId16" Type="http://schemas.openxmlformats.org/officeDocument/2006/relationships/hyperlink" Target="applewebdata://473FAD27-E51E-4F6D-A930-5C40A1100DF6/#_Toc135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applewebdata://473FAD27-E51E-4F6D-A930-5C40A1100DF6/#_Toc29760" TargetMode="External"/><Relationship Id="rId11" Type="http://schemas.openxmlformats.org/officeDocument/2006/relationships/hyperlink" Target="applewebdata://473FAD27-E51E-4F6D-A930-5C40A1100DF6/#_Toc29292" TargetMode="External"/><Relationship Id="rId5" Type="http://schemas.openxmlformats.org/officeDocument/2006/relationships/hyperlink" Target="applewebdata://473FAD27-E51E-4F6D-A930-5C40A1100DF6/#_Toc31386" TargetMode="External"/><Relationship Id="rId15" Type="http://schemas.openxmlformats.org/officeDocument/2006/relationships/hyperlink" Target="applewebdata://473FAD27-E51E-4F6D-A930-5C40A1100DF6/#_Toc10757" TargetMode="External"/><Relationship Id="rId10" Type="http://schemas.openxmlformats.org/officeDocument/2006/relationships/hyperlink" Target="applewebdata://473FAD27-E51E-4F6D-A930-5C40A1100DF6/#_Toc7704" TargetMode="External"/><Relationship Id="rId4" Type="http://schemas.openxmlformats.org/officeDocument/2006/relationships/hyperlink" Target="applewebdata://473FAD27-E51E-4F6D-A930-5C40A1100DF6/#_Toc25888" TargetMode="External"/><Relationship Id="rId9" Type="http://schemas.openxmlformats.org/officeDocument/2006/relationships/hyperlink" Target="applewebdata://473FAD27-E51E-4F6D-A930-5C40A1100DF6/#_Toc14440" TargetMode="External"/><Relationship Id="rId14" Type="http://schemas.openxmlformats.org/officeDocument/2006/relationships/hyperlink" Target="applewebdata://473FAD27-E51E-4F6D-A930-5C40A1100DF6/#_Toc23962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llnh1453df6934m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StephBradley/folders/english-language-support/se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Academic Skills 1 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0123F67-F49F-A549-BC07-98126680C1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652" y="3195298"/>
            <a:ext cx="3271490" cy="251083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2D963B-A12F-DB48-AE90-EE5DF6CDAA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4398" y="3428999"/>
            <a:ext cx="3123875" cy="22862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48B192-2412-1A4D-970E-D510B599F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was your New Year?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8EFA9F-826C-0543-BEDA-E0A8C2D94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7522" y="3428999"/>
            <a:ext cx="3594373" cy="23243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68EB3B-D652-4945-A629-9CE4473E0F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900" y="1092677"/>
            <a:ext cx="59182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192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B6C7B-C6FA-EE47-BE0F-C354C92A8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English Academic Skills – 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60619-E3FB-884D-B0D7-640AA2CF9484}"/>
              </a:ext>
            </a:extLst>
          </p:cNvPr>
          <p:cNvSpPr>
            <a:spLocks noGrp="1"/>
          </p:cNvSpPr>
          <p:nvPr>
            <p:ph idx="1"/>
          </p:nvPr>
        </p:nvSpPr>
        <p:spPr>
          <a:ln w="127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lvl="0" fontAlgn="base"/>
            <a:r>
              <a:rPr lang="en-GB" b="1" dirty="0"/>
              <a:t>Referencing Skills</a:t>
            </a:r>
            <a:r>
              <a:rPr lang="en-GB" dirty="0"/>
              <a:t> (Follow the Harvard system)</a:t>
            </a:r>
          </a:p>
          <a:p>
            <a:pPr lvl="0" fontAlgn="base"/>
            <a:r>
              <a:rPr lang="en-GB" b="1" dirty="0"/>
              <a:t>Presentation Skills</a:t>
            </a:r>
            <a:r>
              <a:rPr lang="en-GB" dirty="0"/>
              <a:t> (Use the format provided by your tutor)</a:t>
            </a:r>
          </a:p>
          <a:p>
            <a:pPr lvl="0" fontAlgn="base"/>
            <a:r>
              <a:rPr lang="en-GB" dirty="0"/>
              <a:t>Comprehensible </a:t>
            </a:r>
            <a:r>
              <a:rPr lang="en-GB" b="1" dirty="0"/>
              <a:t>use of Academic English</a:t>
            </a:r>
          </a:p>
          <a:p>
            <a:pPr lvl="0" fontAlgn="base"/>
            <a:r>
              <a:rPr lang="en-GB" b="1" dirty="0"/>
              <a:t>Researching skills</a:t>
            </a:r>
            <a:r>
              <a:rPr lang="en-GB" dirty="0"/>
              <a:t> (Follow your tutor’s guidelines, plus do your own research)</a:t>
            </a:r>
          </a:p>
          <a:p>
            <a:pPr lvl="0" fontAlgn="base"/>
            <a:r>
              <a:rPr lang="en-GB" dirty="0"/>
              <a:t>Develop </a:t>
            </a:r>
            <a:r>
              <a:rPr lang="en-GB" b="1" dirty="0"/>
              <a:t>critical analysis skills</a:t>
            </a:r>
            <a:r>
              <a:rPr lang="en-GB" dirty="0"/>
              <a:t> (comparing, contrasting, developing an argument)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>
              <a:buNone/>
            </a:pPr>
            <a:endParaRPr lang="en-GB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674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AD3F9-7FE8-EA4A-882C-1E329E301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passing a 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AA60-08E8-0B47-97EA-08F7527B2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 fontAlgn="base">
              <a:buNone/>
            </a:pPr>
            <a:r>
              <a:rPr lang="en-GB" dirty="0"/>
              <a:t>1. </a:t>
            </a:r>
            <a:r>
              <a:rPr lang="en-GB" b="1" dirty="0"/>
              <a:t>First, get the easy marks!</a:t>
            </a:r>
            <a:r>
              <a:rPr lang="en-GB" dirty="0"/>
              <a:t> </a:t>
            </a:r>
          </a:p>
          <a:p>
            <a:pPr lvl="0" fontAlgn="base"/>
            <a:r>
              <a:rPr lang="en-GB" dirty="0"/>
              <a:t>Follow the required format exactly (do not be careless – spelling mistakes matter)</a:t>
            </a:r>
          </a:p>
          <a:p>
            <a:pPr lvl="0" fontAlgn="base"/>
            <a:r>
              <a:rPr lang="en-GB" dirty="0"/>
              <a:t>Follow task guidelines exactly. (If it says use real-life examples, then do!)</a:t>
            </a:r>
          </a:p>
          <a:p>
            <a:pPr lvl="0" fontAlgn="base"/>
            <a:r>
              <a:rPr lang="en-GB" dirty="0"/>
              <a:t>If in doubt about the task, speak to your tutor. Get clarification.</a:t>
            </a:r>
          </a:p>
          <a:p>
            <a:pPr lvl="0" fontAlgn="base"/>
            <a:r>
              <a:rPr lang="en-GB" dirty="0"/>
              <a:t>Create a perfect bibliography  (Checklist  - Is it in alphabetical order, by author last name? Is your punctuation correct and consistent? Have you followed the Harvard guide for each item in your list?)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205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8C0F-DA33-704F-A273-E04DF758C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Find the spelling or punctuation mistakes in the 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018D4-1F51-424F-A60B-3DF86FF0D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>
                <a:hlinkClick r:id="rId2"/>
              </a:rPr>
              <a:t>Table of contents	2</a:t>
            </a:r>
            <a:endParaRPr lang="en-GB" dirty="0"/>
          </a:p>
          <a:p>
            <a:r>
              <a:rPr lang="en-US" dirty="0">
                <a:hlinkClick r:id="rId3"/>
              </a:rPr>
              <a:t>1.0 Executive Summary	3</a:t>
            </a:r>
            <a:endParaRPr lang="en-GB" dirty="0"/>
          </a:p>
          <a:p>
            <a:r>
              <a:rPr lang="en-US" dirty="0">
                <a:hlinkClick r:id="rId4"/>
              </a:rPr>
              <a:t>2.0 Introduction	3</a:t>
            </a:r>
            <a:endParaRPr lang="en-GB" dirty="0"/>
          </a:p>
          <a:p>
            <a:r>
              <a:rPr lang="en-US" dirty="0">
                <a:hlinkClick r:id="rId5"/>
              </a:rPr>
              <a:t>2.1 background	                 3</a:t>
            </a:r>
            <a:endParaRPr lang="en-GB" dirty="0"/>
          </a:p>
          <a:p>
            <a:r>
              <a:rPr lang="en-US" dirty="0">
                <a:hlinkClick r:id="rId6"/>
              </a:rPr>
              <a:t>2.2 the report aim	3</a:t>
            </a:r>
            <a:endParaRPr lang="en-GB" dirty="0"/>
          </a:p>
          <a:p>
            <a:r>
              <a:rPr lang="en-US" dirty="0">
                <a:hlinkClick r:id="rId7"/>
              </a:rPr>
              <a:t>3.0 Mainly Body	4</a:t>
            </a:r>
            <a:endParaRPr lang="en-GB" dirty="0"/>
          </a:p>
          <a:p>
            <a:r>
              <a:rPr lang="en-US" dirty="0">
                <a:hlinkClick r:id="rId8"/>
              </a:rPr>
              <a:t>3.1 	                                   4</a:t>
            </a:r>
            <a:endParaRPr lang="en-GB" dirty="0"/>
          </a:p>
          <a:p>
            <a:r>
              <a:rPr lang="en-US" dirty="0">
                <a:hlinkClick r:id="rId9"/>
              </a:rPr>
              <a:t>3.2 	                                  4</a:t>
            </a:r>
            <a:endParaRPr lang="en-GB" dirty="0"/>
          </a:p>
          <a:p>
            <a:r>
              <a:rPr lang="en-US" dirty="0">
                <a:hlinkClick r:id="rId10"/>
              </a:rPr>
              <a:t>3.3                          	6</a:t>
            </a:r>
            <a:endParaRPr lang="en-GB" dirty="0"/>
          </a:p>
          <a:p>
            <a:r>
              <a:rPr lang="en-US" dirty="0">
                <a:hlinkClick r:id="rId11"/>
              </a:rPr>
              <a:t>3.4</a:t>
            </a:r>
            <a:r>
              <a:rPr lang="en-US" dirty="0"/>
              <a:t>                        </a:t>
            </a:r>
            <a:r>
              <a:rPr lang="en-US" dirty="0">
                <a:hlinkClick r:id="rId12"/>
              </a:rPr>
              <a:t>	7</a:t>
            </a:r>
            <a:endParaRPr lang="en-GB" dirty="0"/>
          </a:p>
          <a:p>
            <a:r>
              <a:rPr lang="en-US" dirty="0">
                <a:hlinkClick r:id="rId13"/>
              </a:rPr>
              <a:t>3.5 </a:t>
            </a:r>
            <a:r>
              <a:rPr lang="en-US" dirty="0"/>
              <a:t>                      </a:t>
            </a:r>
            <a:r>
              <a:rPr lang="en-US" dirty="0">
                <a:hlinkClick r:id="rId14"/>
              </a:rPr>
              <a:t>	7</a:t>
            </a:r>
            <a:endParaRPr lang="en-GB" dirty="0"/>
          </a:p>
          <a:p>
            <a:r>
              <a:rPr lang="en-US" dirty="0">
                <a:hlinkClick r:id="rId15"/>
              </a:rPr>
              <a:t>4.0 conclusion	                 8</a:t>
            </a:r>
            <a:endParaRPr lang="en-GB" dirty="0"/>
          </a:p>
          <a:p>
            <a:r>
              <a:rPr lang="en-US" dirty="0">
                <a:hlinkClick r:id="rId16"/>
              </a:rPr>
              <a:t>5.0 recommendations	8</a:t>
            </a:r>
            <a:endParaRPr lang="en-GB" dirty="0"/>
          </a:p>
          <a:p>
            <a:r>
              <a:rPr lang="en-US" dirty="0">
                <a:hlinkClick r:id="rId17"/>
              </a:rPr>
              <a:t>6.0 References	                 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433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62C5F-C8CF-B34C-BB34-196336DFB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</p:spPr>
        <p:txBody>
          <a:bodyPr/>
          <a:lstStyle/>
          <a:p>
            <a:r>
              <a:rPr lang="en-GB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DFAA3-6872-C04E-9EEA-9F99EF175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dirty="0"/>
          </a:p>
          <a:p>
            <a:r>
              <a:rPr lang="en-GB" dirty="0"/>
              <a:t>Full publication details of [   ] (any) citation should be found in the reference list at the end of your assignment. This (should contain) the full bibliographical record of the references cited in your text.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e.g.</a:t>
            </a:r>
          </a:p>
          <a:p>
            <a:pPr algn="just"/>
            <a:r>
              <a:rPr lang="en-GB" b="1" dirty="0"/>
              <a:t>Pears, R. and Shields, G. (2016) </a:t>
            </a:r>
            <a:r>
              <a:rPr lang="en-GB" b="1" i="1" dirty="0"/>
              <a:t>Cite them right: the essential referencing guide</a:t>
            </a:r>
            <a:r>
              <a:rPr lang="en-GB" b="1" dirty="0"/>
              <a:t>. 10th rev. </a:t>
            </a:r>
            <a:r>
              <a:rPr lang="en-GB" b="1" dirty="0" err="1"/>
              <a:t>edn</a:t>
            </a:r>
            <a:r>
              <a:rPr lang="en-GB" b="1" dirty="0"/>
              <a:t>.</a:t>
            </a:r>
          </a:p>
          <a:p>
            <a:pPr algn="just"/>
            <a:r>
              <a:rPr lang="en-GB" b="1" dirty="0"/>
              <a:t>Basingstoke: Palgrave.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It should enable any reader to locate your original source. A reference list is arranged in</a:t>
            </a:r>
          </a:p>
          <a:p>
            <a:pPr marL="0" indent="0">
              <a:buNone/>
            </a:pPr>
            <a:r>
              <a:rPr lang="en-GB" dirty="0"/>
              <a:t>alphabetical order by the author’s surname or, if there is no author, by title. A bibliography</a:t>
            </a:r>
          </a:p>
          <a:p>
            <a:pPr marL="0" indent="0">
              <a:buNone/>
            </a:pPr>
            <a:r>
              <a:rPr lang="en-GB" dirty="0"/>
              <a:t>can also sometimes be requested by your tutor. A bibliography is a list of all the sources you</a:t>
            </a:r>
          </a:p>
          <a:p>
            <a:pPr marL="0" indent="0">
              <a:buNone/>
            </a:pPr>
            <a:r>
              <a:rPr lang="en-GB" dirty="0"/>
              <a:t>have read for your assignment, whether or not you have cited them in your text and therefore</a:t>
            </a:r>
          </a:p>
          <a:p>
            <a:pPr marL="0" indent="0">
              <a:buNone/>
            </a:pPr>
            <a:r>
              <a:rPr lang="en-GB" dirty="0"/>
              <a:t>more exhaustive than a reference list. If you’re not sure which is required, ask your lecturer.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500" dirty="0"/>
              <a:t>Source: </a:t>
            </a:r>
            <a:r>
              <a:rPr lang="en-GB" sz="2500" i="1" dirty="0"/>
              <a:t> Referencing Handbook - Harvard, </a:t>
            </a:r>
            <a:r>
              <a:rPr lang="en-GB" sz="2500" dirty="0"/>
              <a:t>UWTSD: Library and Learning Resources, v. 1.2, p5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830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40CBB-A7A6-974C-AB5C-9B9CE8EA2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Put the bibliography entries in the correct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67D33-FFDD-3348-A719-19FD8B6F1A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https://padlet.com/transitiontales/llnh1453df6934m7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4049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189FD-B76E-8242-8902-D17B4B52A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 at the sample bibliography: </a:t>
            </a:r>
            <a:br>
              <a:rPr lang="en-GB" dirty="0"/>
            </a:br>
            <a:r>
              <a:rPr lang="en-GB" dirty="0"/>
              <a:t>What is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93242-943C-8241-8233-F6BD8D968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4000" b="1" dirty="0"/>
          </a:p>
          <a:p>
            <a:pPr lvl="0"/>
            <a:r>
              <a:rPr lang="en-US" sz="4000" dirty="0" err="1"/>
              <a:t>Burgstahler</a:t>
            </a:r>
            <a:r>
              <a:rPr lang="en-US" sz="4000" dirty="0"/>
              <a:t>, D., and  I. </a:t>
            </a:r>
            <a:r>
              <a:rPr lang="en-US" sz="4000" dirty="0" err="1"/>
              <a:t>Dichev</a:t>
            </a:r>
            <a:r>
              <a:rPr lang="en-US" sz="4000" dirty="0"/>
              <a:t> (1997). Earnings management to avoid earnings decreases and losses, Journal of Accounting and Economics, University of Washington, Vol. 24, No. 1.: 99-126.</a:t>
            </a:r>
            <a:endParaRPr lang="en-GB" sz="4000" dirty="0"/>
          </a:p>
          <a:p>
            <a:r>
              <a:rPr lang="en-US" sz="4000" dirty="0"/>
              <a:t> </a:t>
            </a:r>
            <a:endParaRPr lang="en-GB" sz="4000" dirty="0"/>
          </a:p>
          <a:p>
            <a:pPr lvl="0"/>
            <a:r>
              <a:rPr lang="en-US" sz="4000" b="1" dirty="0"/>
              <a:t> </a:t>
            </a:r>
            <a:r>
              <a:rPr lang="en-US" sz="4000" dirty="0" err="1"/>
              <a:t>Anindita</a:t>
            </a:r>
            <a:r>
              <a:rPr lang="en-US" sz="4000" dirty="0"/>
              <a:t> </a:t>
            </a:r>
            <a:r>
              <a:rPr lang="en-US" sz="4000" dirty="0" err="1"/>
              <a:t>Chakrawati</a:t>
            </a:r>
            <a:r>
              <a:rPr lang="en-US" sz="4000" dirty="0"/>
              <a:t> and </a:t>
            </a:r>
            <a:r>
              <a:rPr lang="en-US" sz="4000" dirty="0" err="1"/>
              <a:t>Rajdip</a:t>
            </a:r>
            <a:r>
              <a:rPr lang="en-US" sz="4000" dirty="0"/>
              <a:t> </a:t>
            </a:r>
            <a:r>
              <a:rPr lang="en-US" sz="4000" dirty="0" err="1"/>
              <a:t>Gwallar</a:t>
            </a:r>
            <a:r>
              <a:rPr lang="en-US" sz="4000" dirty="0"/>
              <a:t> LA (2016) LA CA: American Marketing Association Journal of Market Research ,2016-08-01, </a:t>
            </a:r>
            <a:r>
              <a:rPr lang="en-US" sz="4000" dirty="0" err="1"/>
              <a:t>vol</a:t>
            </a:r>
            <a:r>
              <a:rPr lang="en-US" sz="4000" dirty="0"/>
              <a:t> .53(4), p.580-596 </a:t>
            </a:r>
            <a:endParaRPr lang="en-GB" sz="4000" dirty="0"/>
          </a:p>
          <a:p>
            <a:r>
              <a:rPr lang="en-US" sz="4000" dirty="0"/>
              <a:t> </a:t>
            </a:r>
            <a:endParaRPr lang="en-GB" sz="4000" dirty="0"/>
          </a:p>
          <a:p>
            <a:pPr lvl="0"/>
            <a:r>
              <a:rPr lang="en-US" sz="4000" dirty="0" err="1"/>
              <a:t>William.R.Scott</a:t>
            </a:r>
            <a:r>
              <a:rPr lang="en-US" sz="4000" dirty="0"/>
              <a:t> (1997) Financial Accounting Theory</a:t>
            </a:r>
            <a:endParaRPr lang="en-GB" sz="4000" dirty="0"/>
          </a:p>
          <a:p>
            <a:r>
              <a:rPr lang="en-US" sz="4000" dirty="0"/>
              <a:t> </a:t>
            </a:r>
            <a:endParaRPr lang="en-GB" sz="4000" dirty="0"/>
          </a:p>
          <a:p>
            <a:pPr lvl="0"/>
            <a:r>
              <a:rPr lang="en-US" sz="4000" dirty="0"/>
              <a:t>Katherine Schipper. (1989)“ Commentary earnings management” Accounting Horizons, </a:t>
            </a:r>
            <a:endParaRPr lang="en-GB" sz="4000" dirty="0"/>
          </a:p>
          <a:p>
            <a:r>
              <a:rPr lang="en-US" sz="4000" dirty="0"/>
              <a:t> </a:t>
            </a:r>
            <a:endParaRPr lang="en-GB" sz="4000" dirty="0"/>
          </a:p>
          <a:p>
            <a:pPr lvl="0"/>
            <a:r>
              <a:rPr lang="en-US" sz="4000" dirty="0"/>
              <a:t>Paul </a:t>
            </a:r>
            <a:r>
              <a:rPr lang="en-US" sz="4000" dirty="0" err="1"/>
              <a:t>M.Heaky&amp;James</a:t>
            </a:r>
            <a:r>
              <a:rPr lang="en-US" sz="4000" dirty="0"/>
              <a:t> </a:t>
            </a:r>
            <a:r>
              <a:rPr lang="en-US" sz="4000" dirty="0" err="1"/>
              <a:t>M.Wahlen</a:t>
            </a:r>
            <a:r>
              <a:rPr lang="en-US" sz="4000" dirty="0"/>
              <a:t>(1999). A Review of the Earnings Management Literature and Its Implications for Standard Setting. Accounting Horizons (December)</a:t>
            </a: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603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4C3C0-62EC-0342-ADEF-2B9661EF4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7D877-92C5-1C4B-9181-E08518973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https://quizlet.com/StephBradley/folders/english-language-support/sets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04281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1359</TotalTime>
  <Words>441</Words>
  <Application>Microsoft Macintosh PowerPoint</Application>
  <PresentationFormat>On-screen Show (4:3)</PresentationFormat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 English Language Support 2021 with Stephanie Bradley, Dip Ed., Dip TEFLA, MA  Academic Skills 1    </vt:lpstr>
      <vt:lpstr>How was your New Year?</vt:lpstr>
      <vt:lpstr>English Academic Skills – An Overview</vt:lpstr>
      <vt:lpstr>Tips for passing a paper</vt:lpstr>
      <vt:lpstr>Find the spelling or punctuation mistakes in the Table of Contents</vt:lpstr>
      <vt:lpstr>Harvard Referencing</vt:lpstr>
      <vt:lpstr>Put the bibliography entries in the correct order</vt:lpstr>
      <vt:lpstr>Look at the sample bibliography:  What is wrong?</vt:lpstr>
      <vt:lpstr>Review Vocabulary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35</cp:revision>
  <dcterms:created xsi:type="dcterms:W3CDTF">2015-04-14T15:21:28Z</dcterms:created>
  <dcterms:modified xsi:type="dcterms:W3CDTF">2021-03-29T16:25:16Z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