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7"/>
  </p:notesMasterIdLst>
  <p:sldIdLst>
    <p:sldId id="257" r:id="rId2"/>
    <p:sldId id="294" r:id="rId3"/>
    <p:sldId id="723" r:id="rId4"/>
    <p:sldId id="686" r:id="rId5"/>
    <p:sldId id="295" r:id="rId6"/>
    <p:sldId id="724" r:id="rId7"/>
    <p:sldId id="633" r:id="rId8"/>
    <p:sldId id="716" r:id="rId9"/>
    <p:sldId id="606" r:id="rId10"/>
    <p:sldId id="718" r:id="rId11"/>
    <p:sldId id="631" r:id="rId12"/>
    <p:sldId id="607" r:id="rId13"/>
    <p:sldId id="715" r:id="rId14"/>
    <p:sldId id="717" r:id="rId15"/>
    <p:sldId id="71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771"/>
    <p:restoredTop sz="96208"/>
  </p:normalViewPr>
  <p:slideViewPr>
    <p:cSldViewPr snapToGrid="0" snapToObjects="1">
      <p:cViewPr varScale="1">
        <p:scale>
          <a:sx n="124" d="100"/>
          <a:sy n="124" d="100"/>
        </p:scale>
        <p:origin x="1104" y="168"/>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857388-4879-4A75-9C2D-0FE14862D8E0}" type="doc">
      <dgm:prSet loTypeId="urn:microsoft.com/office/officeart/2005/8/layout/target1" loCatId="relationship" qsTypeId="urn:microsoft.com/office/officeart/2005/8/quickstyle/simple1" qsCatId="simple" csTypeId="urn:microsoft.com/office/officeart/2005/8/colors/colorful5" csCatId="colorful"/>
      <dgm:spPr/>
      <dgm:t>
        <a:bodyPr/>
        <a:lstStyle/>
        <a:p>
          <a:endParaRPr lang="en-GB"/>
        </a:p>
      </dgm:t>
    </dgm:pt>
    <dgm:pt modelId="{4468212D-87CA-4B6E-9F04-DC4786E395A7}">
      <dgm:prSet/>
      <dgm:spPr/>
      <dgm:t>
        <a:bodyPr/>
        <a:lstStyle/>
        <a:p>
          <a:pPr rtl="0"/>
          <a:r>
            <a:rPr lang="en-US" dirty="0">
              <a:latin typeface="Arial" panose="020B0604020202020204" pitchFamily="34" charset="0"/>
              <a:cs typeface="Arial" panose="020B0604020202020204" pitchFamily="34" charset="0"/>
            </a:rPr>
            <a:t>Plans the project</a:t>
          </a:r>
          <a:endParaRPr lang="en-GB" dirty="0">
            <a:latin typeface="Arial" panose="020B0604020202020204" pitchFamily="34" charset="0"/>
            <a:cs typeface="Arial" panose="020B0604020202020204" pitchFamily="34" charset="0"/>
          </a:endParaRPr>
        </a:p>
      </dgm:t>
    </dgm:pt>
    <dgm:pt modelId="{85A2AB78-798B-49DF-9111-730DDC816468}" type="parTrans" cxnId="{9AD9D580-E34F-4BFC-8939-3D197A2A16E6}">
      <dgm:prSet/>
      <dgm:spPr/>
      <dgm:t>
        <a:bodyPr/>
        <a:lstStyle/>
        <a:p>
          <a:endParaRPr lang="en-GB"/>
        </a:p>
      </dgm:t>
    </dgm:pt>
    <dgm:pt modelId="{AE7C3FD4-BB22-4C8B-BFEE-8BAD8F32582E}" type="sibTrans" cxnId="{9AD9D580-E34F-4BFC-8939-3D197A2A16E6}">
      <dgm:prSet/>
      <dgm:spPr/>
      <dgm:t>
        <a:bodyPr/>
        <a:lstStyle/>
        <a:p>
          <a:endParaRPr lang="en-GB"/>
        </a:p>
      </dgm:t>
    </dgm:pt>
    <dgm:pt modelId="{CAC6866C-85D5-4245-8AA6-9991C76EEF7D}">
      <dgm:prSet/>
      <dgm:spPr/>
      <dgm:t>
        <a:bodyPr/>
        <a:lstStyle/>
        <a:p>
          <a:pPr rtl="0"/>
          <a:r>
            <a:rPr lang="en-US" dirty="0" err="1">
              <a:latin typeface="Arial" panose="020B0604020202020204" pitchFamily="34" charset="0"/>
              <a:cs typeface="Arial" panose="020B0604020202020204" pitchFamily="34" charset="0"/>
            </a:rPr>
            <a:t>Organises</a:t>
          </a:r>
          <a:r>
            <a:rPr lang="en-US" dirty="0">
              <a:latin typeface="Arial" panose="020B0604020202020204" pitchFamily="34" charset="0"/>
              <a:cs typeface="Arial" panose="020B0604020202020204" pitchFamily="34" charset="0"/>
            </a:rPr>
            <a:t> resources</a:t>
          </a:r>
          <a:endParaRPr lang="en-GB" dirty="0">
            <a:latin typeface="Arial" panose="020B0604020202020204" pitchFamily="34" charset="0"/>
            <a:cs typeface="Arial" panose="020B0604020202020204" pitchFamily="34" charset="0"/>
          </a:endParaRPr>
        </a:p>
      </dgm:t>
    </dgm:pt>
    <dgm:pt modelId="{E833A9AC-7D6F-4B50-A4A2-F081E149D2C4}" type="parTrans" cxnId="{81B7C82C-58B7-4515-8174-0BF5F30C8A65}">
      <dgm:prSet/>
      <dgm:spPr/>
      <dgm:t>
        <a:bodyPr/>
        <a:lstStyle/>
        <a:p>
          <a:endParaRPr lang="en-GB"/>
        </a:p>
      </dgm:t>
    </dgm:pt>
    <dgm:pt modelId="{8A3E4BDD-D393-48F0-B2AD-3106ED838FD8}" type="sibTrans" cxnId="{81B7C82C-58B7-4515-8174-0BF5F30C8A65}">
      <dgm:prSet/>
      <dgm:spPr/>
      <dgm:t>
        <a:bodyPr/>
        <a:lstStyle/>
        <a:p>
          <a:endParaRPr lang="en-GB"/>
        </a:p>
      </dgm:t>
    </dgm:pt>
    <dgm:pt modelId="{D364FC02-CFDC-4B3C-A74D-6B36DDC5D4D7}">
      <dgm:prSet/>
      <dgm:spPr/>
      <dgm:t>
        <a:bodyPr/>
        <a:lstStyle/>
        <a:p>
          <a:pPr rtl="0"/>
          <a:r>
            <a:rPr lang="en-US" dirty="0">
              <a:latin typeface="Arial" panose="020B0604020202020204" pitchFamily="34" charset="0"/>
              <a:cs typeface="Arial" panose="020B0604020202020204" pitchFamily="34" charset="0"/>
            </a:rPr>
            <a:t>Oversees project plan execution</a:t>
          </a:r>
          <a:endParaRPr lang="en-GB" dirty="0">
            <a:latin typeface="Arial" panose="020B0604020202020204" pitchFamily="34" charset="0"/>
            <a:cs typeface="Arial" panose="020B0604020202020204" pitchFamily="34" charset="0"/>
          </a:endParaRPr>
        </a:p>
      </dgm:t>
    </dgm:pt>
    <dgm:pt modelId="{3E0CF27A-10C3-415A-BA62-8DA2954E519A}" type="parTrans" cxnId="{7E5BCFA0-88C7-43FF-8489-4E05A84B91E0}">
      <dgm:prSet/>
      <dgm:spPr/>
      <dgm:t>
        <a:bodyPr/>
        <a:lstStyle/>
        <a:p>
          <a:endParaRPr lang="en-GB"/>
        </a:p>
      </dgm:t>
    </dgm:pt>
    <dgm:pt modelId="{046F76E1-7502-420B-B6B9-ABCB508F90AA}" type="sibTrans" cxnId="{7E5BCFA0-88C7-43FF-8489-4E05A84B91E0}">
      <dgm:prSet/>
      <dgm:spPr/>
      <dgm:t>
        <a:bodyPr/>
        <a:lstStyle/>
        <a:p>
          <a:endParaRPr lang="en-GB"/>
        </a:p>
      </dgm:t>
    </dgm:pt>
    <dgm:pt modelId="{D655C407-D2FB-4F7A-8EC0-B09D3155750E}">
      <dgm:prSet/>
      <dgm:spPr/>
      <dgm:t>
        <a:bodyPr/>
        <a:lstStyle/>
        <a:p>
          <a:pPr rtl="0"/>
          <a:r>
            <a:rPr lang="en-US" dirty="0">
              <a:latin typeface="Arial" panose="020B0604020202020204" pitchFamily="34" charset="0"/>
              <a:cs typeface="Arial" panose="020B0604020202020204" pitchFamily="34" charset="0"/>
            </a:rPr>
            <a:t>Controls variables</a:t>
          </a:r>
          <a:endParaRPr lang="en-GB" dirty="0">
            <a:latin typeface="Arial" panose="020B0604020202020204" pitchFamily="34" charset="0"/>
            <a:cs typeface="Arial" panose="020B0604020202020204" pitchFamily="34" charset="0"/>
          </a:endParaRPr>
        </a:p>
      </dgm:t>
    </dgm:pt>
    <dgm:pt modelId="{EB0C08DF-F440-4024-BB7D-D6FF4A8504A6}" type="parTrans" cxnId="{762A7D28-1F86-4EAD-8EB8-7D7EECDDE982}">
      <dgm:prSet/>
      <dgm:spPr/>
      <dgm:t>
        <a:bodyPr/>
        <a:lstStyle/>
        <a:p>
          <a:endParaRPr lang="en-GB"/>
        </a:p>
      </dgm:t>
    </dgm:pt>
    <dgm:pt modelId="{FFEB2640-D841-4577-80D2-E8E30A7E2221}" type="sibTrans" cxnId="{762A7D28-1F86-4EAD-8EB8-7D7EECDDE982}">
      <dgm:prSet/>
      <dgm:spPr/>
      <dgm:t>
        <a:bodyPr/>
        <a:lstStyle/>
        <a:p>
          <a:endParaRPr lang="en-GB"/>
        </a:p>
      </dgm:t>
    </dgm:pt>
    <dgm:pt modelId="{4B04423B-FF73-460B-9F9F-84E4E057DB12}" type="pres">
      <dgm:prSet presAssocID="{30857388-4879-4A75-9C2D-0FE14862D8E0}" presName="composite" presStyleCnt="0">
        <dgm:presLayoutVars>
          <dgm:chMax val="5"/>
          <dgm:dir/>
          <dgm:resizeHandles val="exact"/>
        </dgm:presLayoutVars>
      </dgm:prSet>
      <dgm:spPr/>
    </dgm:pt>
    <dgm:pt modelId="{CF810090-34A1-4C0D-A726-72DFDCD3317D}" type="pres">
      <dgm:prSet presAssocID="{4468212D-87CA-4B6E-9F04-DC4786E395A7}" presName="circle1" presStyleLbl="lnNode1" presStyleIdx="0" presStyleCnt="4"/>
      <dgm:spPr/>
    </dgm:pt>
    <dgm:pt modelId="{CF51CFCD-8663-4BDF-A6CF-4925AF5983A4}" type="pres">
      <dgm:prSet presAssocID="{4468212D-87CA-4B6E-9F04-DC4786E395A7}" presName="text1" presStyleLbl="revTx" presStyleIdx="0" presStyleCnt="4">
        <dgm:presLayoutVars>
          <dgm:bulletEnabled val="1"/>
        </dgm:presLayoutVars>
      </dgm:prSet>
      <dgm:spPr/>
    </dgm:pt>
    <dgm:pt modelId="{EF3550B3-02C2-4726-8D7D-EC6678EEAE0A}" type="pres">
      <dgm:prSet presAssocID="{4468212D-87CA-4B6E-9F04-DC4786E395A7}" presName="line1" presStyleLbl="callout" presStyleIdx="0" presStyleCnt="8"/>
      <dgm:spPr/>
    </dgm:pt>
    <dgm:pt modelId="{EBF70FFB-7E9D-4D02-AFE6-2AEF500D8FED}" type="pres">
      <dgm:prSet presAssocID="{4468212D-87CA-4B6E-9F04-DC4786E395A7}" presName="d1" presStyleLbl="callout" presStyleIdx="1" presStyleCnt="8"/>
      <dgm:spPr/>
    </dgm:pt>
    <dgm:pt modelId="{1C770D00-2E1D-45C3-8BAF-4C1D2D81B9C7}" type="pres">
      <dgm:prSet presAssocID="{CAC6866C-85D5-4245-8AA6-9991C76EEF7D}" presName="circle2" presStyleLbl="lnNode1" presStyleIdx="1" presStyleCnt="4"/>
      <dgm:spPr/>
    </dgm:pt>
    <dgm:pt modelId="{F232808D-7FF3-4369-8151-A00BD3D24079}" type="pres">
      <dgm:prSet presAssocID="{CAC6866C-85D5-4245-8AA6-9991C76EEF7D}" presName="text2" presStyleLbl="revTx" presStyleIdx="1" presStyleCnt="4">
        <dgm:presLayoutVars>
          <dgm:bulletEnabled val="1"/>
        </dgm:presLayoutVars>
      </dgm:prSet>
      <dgm:spPr/>
    </dgm:pt>
    <dgm:pt modelId="{B413285A-C321-4A63-8B2B-22F18F90EE75}" type="pres">
      <dgm:prSet presAssocID="{CAC6866C-85D5-4245-8AA6-9991C76EEF7D}" presName="line2" presStyleLbl="callout" presStyleIdx="2" presStyleCnt="8"/>
      <dgm:spPr/>
    </dgm:pt>
    <dgm:pt modelId="{0DE5208E-3649-4718-B058-53F24803BA1E}" type="pres">
      <dgm:prSet presAssocID="{CAC6866C-85D5-4245-8AA6-9991C76EEF7D}" presName="d2" presStyleLbl="callout" presStyleIdx="3" presStyleCnt="8"/>
      <dgm:spPr/>
    </dgm:pt>
    <dgm:pt modelId="{654107E7-E41A-4254-9667-B702677DC20F}" type="pres">
      <dgm:prSet presAssocID="{D364FC02-CFDC-4B3C-A74D-6B36DDC5D4D7}" presName="circle3" presStyleLbl="lnNode1" presStyleIdx="2" presStyleCnt="4"/>
      <dgm:spPr/>
    </dgm:pt>
    <dgm:pt modelId="{B5B53C5F-E9DB-4A2E-9D07-ED93C7FCC8F0}" type="pres">
      <dgm:prSet presAssocID="{D364FC02-CFDC-4B3C-A74D-6B36DDC5D4D7}" presName="text3" presStyleLbl="revTx" presStyleIdx="2" presStyleCnt="4">
        <dgm:presLayoutVars>
          <dgm:bulletEnabled val="1"/>
        </dgm:presLayoutVars>
      </dgm:prSet>
      <dgm:spPr/>
    </dgm:pt>
    <dgm:pt modelId="{209896CB-C174-4422-8C39-B43AE285E918}" type="pres">
      <dgm:prSet presAssocID="{D364FC02-CFDC-4B3C-A74D-6B36DDC5D4D7}" presName="line3" presStyleLbl="callout" presStyleIdx="4" presStyleCnt="8"/>
      <dgm:spPr/>
    </dgm:pt>
    <dgm:pt modelId="{D296EC7F-6353-4299-AADD-1B7D15E254DB}" type="pres">
      <dgm:prSet presAssocID="{D364FC02-CFDC-4B3C-A74D-6B36DDC5D4D7}" presName="d3" presStyleLbl="callout" presStyleIdx="5" presStyleCnt="8"/>
      <dgm:spPr/>
    </dgm:pt>
    <dgm:pt modelId="{025F18C3-1F04-4ACE-8A1D-B8BDE55E2AD2}" type="pres">
      <dgm:prSet presAssocID="{D655C407-D2FB-4F7A-8EC0-B09D3155750E}" presName="circle4" presStyleLbl="lnNode1" presStyleIdx="3" presStyleCnt="4"/>
      <dgm:spPr/>
    </dgm:pt>
    <dgm:pt modelId="{8B2C87A5-D0A3-4276-88A8-4E67CC096D36}" type="pres">
      <dgm:prSet presAssocID="{D655C407-D2FB-4F7A-8EC0-B09D3155750E}" presName="text4" presStyleLbl="revTx" presStyleIdx="3" presStyleCnt="4">
        <dgm:presLayoutVars>
          <dgm:bulletEnabled val="1"/>
        </dgm:presLayoutVars>
      </dgm:prSet>
      <dgm:spPr/>
    </dgm:pt>
    <dgm:pt modelId="{5C93D37F-FA9B-4075-94AA-7E2E7908FA1F}" type="pres">
      <dgm:prSet presAssocID="{D655C407-D2FB-4F7A-8EC0-B09D3155750E}" presName="line4" presStyleLbl="callout" presStyleIdx="6" presStyleCnt="8"/>
      <dgm:spPr/>
    </dgm:pt>
    <dgm:pt modelId="{CD0E4C0E-0290-4EEA-BA59-7BB305705BB1}" type="pres">
      <dgm:prSet presAssocID="{D655C407-D2FB-4F7A-8EC0-B09D3155750E}" presName="d4" presStyleLbl="callout" presStyleIdx="7" presStyleCnt="8"/>
      <dgm:spPr/>
    </dgm:pt>
  </dgm:ptLst>
  <dgm:cxnLst>
    <dgm:cxn modelId="{762A7D28-1F86-4EAD-8EB8-7D7EECDDE982}" srcId="{30857388-4879-4A75-9C2D-0FE14862D8E0}" destId="{D655C407-D2FB-4F7A-8EC0-B09D3155750E}" srcOrd="3" destOrd="0" parTransId="{EB0C08DF-F440-4024-BB7D-D6FF4A8504A6}" sibTransId="{FFEB2640-D841-4577-80D2-E8E30A7E2221}"/>
    <dgm:cxn modelId="{7F9B072B-6220-4692-AFC3-FCF1F8BA8F63}" type="presOf" srcId="{4468212D-87CA-4B6E-9F04-DC4786E395A7}" destId="{CF51CFCD-8663-4BDF-A6CF-4925AF5983A4}" srcOrd="0" destOrd="0" presId="urn:microsoft.com/office/officeart/2005/8/layout/target1"/>
    <dgm:cxn modelId="{81B7C82C-58B7-4515-8174-0BF5F30C8A65}" srcId="{30857388-4879-4A75-9C2D-0FE14862D8E0}" destId="{CAC6866C-85D5-4245-8AA6-9991C76EEF7D}" srcOrd="1" destOrd="0" parTransId="{E833A9AC-7D6F-4B50-A4A2-F081E149D2C4}" sibTransId="{8A3E4BDD-D393-48F0-B2AD-3106ED838FD8}"/>
    <dgm:cxn modelId="{1E447859-1BF3-4630-B005-59CB3C6DC30F}" type="presOf" srcId="{30857388-4879-4A75-9C2D-0FE14862D8E0}" destId="{4B04423B-FF73-460B-9F9F-84E4E057DB12}" srcOrd="0" destOrd="0" presId="urn:microsoft.com/office/officeart/2005/8/layout/target1"/>
    <dgm:cxn modelId="{BF763472-2492-4F94-AD19-6096E5F3CF84}" type="presOf" srcId="{D655C407-D2FB-4F7A-8EC0-B09D3155750E}" destId="{8B2C87A5-D0A3-4276-88A8-4E67CC096D36}" srcOrd="0" destOrd="0" presId="urn:microsoft.com/office/officeart/2005/8/layout/target1"/>
    <dgm:cxn modelId="{9AD9D580-E34F-4BFC-8939-3D197A2A16E6}" srcId="{30857388-4879-4A75-9C2D-0FE14862D8E0}" destId="{4468212D-87CA-4B6E-9F04-DC4786E395A7}" srcOrd="0" destOrd="0" parTransId="{85A2AB78-798B-49DF-9111-730DDC816468}" sibTransId="{AE7C3FD4-BB22-4C8B-BFEE-8BAD8F32582E}"/>
    <dgm:cxn modelId="{7E5BCFA0-88C7-43FF-8489-4E05A84B91E0}" srcId="{30857388-4879-4A75-9C2D-0FE14862D8E0}" destId="{D364FC02-CFDC-4B3C-A74D-6B36DDC5D4D7}" srcOrd="2" destOrd="0" parTransId="{3E0CF27A-10C3-415A-BA62-8DA2954E519A}" sibTransId="{046F76E1-7502-420B-B6B9-ABCB508F90AA}"/>
    <dgm:cxn modelId="{0D5D4EB3-1452-40CF-A4C9-2E205857816E}" type="presOf" srcId="{CAC6866C-85D5-4245-8AA6-9991C76EEF7D}" destId="{F232808D-7FF3-4369-8151-A00BD3D24079}" srcOrd="0" destOrd="0" presId="urn:microsoft.com/office/officeart/2005/8/layout/target1"/>
    <dgm:cxn modelId="{2C1625D0-2D68-46F4-9DED-D3F55CF6263C}" type="presOf" srcId="{D364FC02-CFDC-4B3C-A74D-6B36DDC5D4D7}" destId="{B5B53C5F-E9DB-4A2E-9D07-ED93C7FCC8F0}" srcOrd="0" destOrd="0" presId="urn:microsoft.com/office/officeart/2005/8/layout/target1"/>
    <dgm:cxn modelId="{C39C8A05-7982-4BA8-98FD-E7EFE3D5BE82}" type="presParOf" srcId="{4B04423B-FF73-460B-9F9F-84E4E057DB12}" destId="{CF810090-34A1-4C0D-A726-72DFDCD3317D}" srcOrd="0" destOrd="0" presId="urn:microsoft.com/office/officeart/2005/8/layout/target1"/>
    <dgm:cxn modelId="{009A8894-03F9-4AC8-A5B5-6740FC4A1D22}" type="presParOf" srcId="{4B04423B-FF73-460B-9F9F-84E4E057DB12}" destId="{CF51CFCD-8663-4BDF-A6CF-4925AF5983A4}" srcOrd="1" destOrd="0" presId="urn:microsoft.com/office/officeart/2005/8/layout/target1"/>
    <dgm:cxn modelId="{919AC903-AF0E-441B-B1A4-499D4D1AE05D}" type="presParOf" srcId="{4B04423B-FF73-460B-9F9F-84E4E057DB12}" destId="{EF3550B3-02C2-4726-8D7D-EC6678EEAE0A}" srcOrd="2" destOrd="0" presId="urn:microsoft.com/office/officeart/2005/8/layout/target1"/>
    <dgm:cxn modelId="{B2B22FD1-EE3B-4BB8-BFB7-A098085379F2}" type="presParOf" srcId="{4B04423B-FF73-460B-9F9F-84E4E057DB12}" destId="{EBF70FFB-7E9D-4D02-AFE6-2AEF500D8FED}" srcOrd="3" destOrd="0" presId="urn:microsoft.com/office/officeart/2005/8/layout/target1"/>
    <dgm:cxn modelId="{1C93BEE1-EE2F-49DC-86DA-8F5014D42267}" type="presParOf" srcId="{4B04423B-FF73-460B-9F9F-84E4E057DB12}" destId="{1C770D00-2E1D-45C3-8BAF-4C1D2D81B9C7}" srcOrd="4" destOrd="0" presId="urn:microsoft.com/office/officeart/2005/8/layout/target1"/>
    <dgm:cxn modelId="{E3A5CBBF-64A2-4D66-A72E-812294173E7A}" type="presParOf" srcId="{4B04423B-FF73-460B-9F9F-84E4E057DB12}" destId="{F232808D-7FF3-4369-8151-A00BD3D24079}" srcOrd="5" destOrd="0" presId="urn:microsoft.com/office/officeart/2005/8/layout/target1"/>
    <dgm:cxn modelId="{085A3075-641F-4C80-999D-4C04C238D2D8}" type="presParOf" srcId="{4B04423B-FF73-460B-9F9F-84E4E057DB12}" destId="{B413285A-C321-4A63-8B2B-22F18F90EE75}" srcOrd="6" destOrd="0" presId="urn:microsoft.com/office/officeart/2005/8/layout/target1"/>
    <dgm:cxn modelId="{B1D7A184-3E9A-4651-BFC0-2AE754334A2B}" type="presParOf" srcId="{4B04423B-FF73-460B-9F9F-84E4E057DB12}" destId="{0DE5208E-3649-4718-B058-53F24803BA1E}" srcOrd="7" destOrd="0" presId="urn:microsoft.com/office/officeart/2005/8/layout/target1"/>
    <dgm:cxn modelId="{A148A0F4-3FFB-4719-BE24-C7BAAF3D7A23}" type="presParOf" srcId="{4B04423B-FF73-460B-9F9F-84E4E057DB12}" destId="{654107E7-E41A-4254-9667-B702677DC20F}" srcOrd="8" destOrd="0" presId="urn:microsoft.com/office/officeart/2005/8/layout/target1"/>
    <dgm:cxn modelId="{E303F79E-C817-4196-8EA8-FF52D4486B6A}" type="presParOf" srcId="{4B04423B-FF73-460B-9F9F-84E4E057DB12}" destId="{B5B53C5F-E9DB-4A2E-9D07-ED93C7FCC8F0}" srcOrd="9" destOrd="0" presId="urn:microsoft.com/office/officeart/2005/8/layout/target1"/>
    <dgm:cxn modelId="{14F9A4B3-9747-4D84-B724-A64EB6756C03}" type="presParOf" srcId="{4B04423B-FF73-460B-9F9F-84E4E057DB12}" destId="{209896CB-C174-4422-8C39-B43AE285E918}" srcOrd="10" destOrd="0" presId="urn:microsoft.com/office/officeart/2005/8/layout/target1"/>
    <dgm:cxn modelId="{7847B3C9-A1C4-4F54-A518-9C670633A866}" type="presParOf" srcId="{4B04423B-FF73-460B-9F9F-84E4E057DB12}" destId="{D296EC7F-6353-4299-AADD-1B7D15E254DB}" srcOrd="11" destOrd="0" presId="urn:microsoft.com/office/officeart/2005/8/layout/target1"/>
    <dgm:cxn modelId="{5D71ECE7-0AEA-4B0D-9AAF-B30CE06071F2}" type="presParOf" srcId="{4B04423B-FF73-460B-9F9F-84E4E057DB12}" destId="{025F18C3-1F04-4ACE-8A1D-B8BDE55E2AD2}" srcOrd="12" destOrd="0" presId="urn:microsoft.com/office/officeart/2005/8/layout/target1"/>
    <dgm:cxn modelId="{B4AAF05A-3A04-4355-A91C-C1FE9EBA14A6}" type="presParOf" srcId="{4B04423B-FF73-460B-9F9F-84E4E057DB12}" destId="{8B2C87A5-D0A3-4276-88A8-4E67CC096D36}" srcOrd="13" destOrd="0" presId="urn:microsoft.com/office/officeart/2005/8/layout/target1"/>
    <dgm:cxn modelId="{95B7671C-9E04-466E-B89F-022BE5F5F05D}" type="presParOf" srcId="{4B04423B-FF73-460B-9F9F-84E4E057DB12}" destId="{5C93D37F-FA9B-4075-94AA-7E2E7908FA1F}" srcOrd="14" destOrd="0" presId="urn:microsoft.com/office/officeart/2005/8/layout/target1"/>
    <dgm:cxn modelId="{2C55C551-015D-4067-BC89-D8750FF3B66B}" type="presParOf" srcId="{4B04423B-FF73-460B-9F9F-84E4E057DB12}" destId="{CD0E4C0E-0290-4EEA-BA59-7BB305705BB1}" srcOrd="15"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5F18C3-1F04-4ACE-8A1D-B8BDE55E2AD2}">
      <dsp:nvSpPr>
        <dsp:cNvPr id="0" name=""/>
        <dsp:cNvSpPr/>
      </dsp:nvSpPr>
      <dsp:spPr>
        <a:xfrm>
          <a:off x="0" y="1194300"/>
          <a:ext cx="3204466" cy="3204466"/>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4107E7-E41A-4254-9667-B702677DC20F}">
      <dsp:nvSpPr>
        <dsp:cNvPr id="0" name=""/>
        <dsp:cNvSpPr/>
      </dsp:nvSpPr>
      <dsp:spPr>
        <a:xfrm>
          <a:off x="457971" y="1652272"/>
          <a:ext cx="2288522" cy="2288522"/>
        </a:xfrm>
        <a:prstGeom prst="ellipse">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770D00-2E1D-45C3-8BAF-4C1D2D81B9C7}">
      <dsp:nvSpPr>
        <dsp:cNvPr id="0" name=""/>
        <dsp:cNvSpPr/>
      </dsp:nvSpPr>
      <dsp:spPr>
        <a:xfrm>
          <a:off x="915676" y="2109976"/>
          <a:ext cx="1373113" cy="1373113"/>
        </a:xfrm>
        <a:prstGeom prst="ellipse">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810090-34A1-4C0D-A726-72DFDCD3317D}">
      <dsp:nvSpPr>
        <dsp:cNvPr id="0" name=""/>
        <dsp:cNvSpPr/>
      </dsp:nvSpPr>
      <dsp:spPr>
        <a:xfrm>
          <a:off x="1373380" y="2567681"/>
          <a:ext cx="457704" cy="45770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51CFCD-8663-4BDF-A6CF-4925AF5983A4}">
      <dsp:nvSpPr>
        <dsp:cNvPr id="0" name=""/>
        <dsp:cNvSpPr/>
      </dsp:nvSpPr>
      <dsp:spPr>
        <a:xfrm>
          <a:off x="3738543" y="126145"/>
          <a:ext cx="1602233" cy="766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Plans the project</a:t>
          </a:r>
          <a:endParaRPr lang="en-GB" sz="1800" kern="1200" dirty="0">
            <a:latin typeface="Arial" panose="020B0604020202020204" pitchFamily="34" charset="0"/>
            <a:cs typeface="Arial" panose="020B0604020202020204" pitchFamily="34" charset="0"/>
          </a:endParaRPr>
        </a:p>
      </dsp:txBody>
      <dsp:txXfrm>
        <a:off x="3738543" y="126145"/>
        <a:ext cx="1602233" cy="766401"/>
      </dsp:txXfrm>
    </dsp:sp>
    <dsp:sp modelId="{EF3550B3-02C2-4726-8D7D-EC6678EEAE0A}">
      <dsp:nvSpPr>
        <dsp:cNvPr id="0" name=""/>
        <dsp:cNvSpPr/>
      </dsp:nvSpPr>
      <dsp:spPr>
        <a:xfrm>
          <a:off x="3337985" y="509345"/>
          <a:ext cx="400558"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F70FFB-7E9D-4D02-AFE6-2AEF500D8FED}">
      <dsp:nvSpPr>
        <dsp:cNvPr id="0" name=""/>
        <dsp:cNvSpPr/>
      </dsp:nvSpPr>
      <dsp:spPr>
        <a:xfrm rot="5400000">
          <a:off x="1324512" y="761697"/>
          <a:ext cx="2264489" cy="1762456"/>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32808D-7FF3-4369-8151-A00BD3D24079}">
      <dsp:nvSpPr>
        <dsp:cNvPr id="0" name=""/>
        <dsp:cNvSpPr/>
      </dsp:nvSpPr>
      <dsp:spPr>
        <a:xfrm>
          <a:off x="3738543" y="892546"/>
          <a:ext cx="1602233" cy="766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kern="1200" dirty="0" err="1">
              <a:latin typeface="Arial" panose="020B0604020202020204" pitchFamily="34" charset="0"/>
              <a:cs typeface="Arial" panose="020B0604020202020204" pitchFamily="34" charset="0"/>
            </a:rPr>
            <a:t>Organises</a:t>
          </a:r>
          <a:r>
            <a:rPr lang="en-US" sz="1800" kern="1200" dirty="0">
              <a:latin typeface="Arial" panose="020B0604020202020204" pitchFamily="34" charset="0"/>
              <a:cs typeface="Arial" panose="020B0604020202020204" pitchFamily="34" charset="0"/>
            </a:rPr>
            <a:t> resources</a:t>
          </a:r>
          <a:endParaRPr lang="en-GB" sz="1800" kern="1200" dirty="0">
            <a:latin typeface="Arial" panose="020B0604020202020204" pitchFamily="34" charset="0"/>
            <a:cs typeface="Arial" panose="020B0604020202020204" pitchFamily="34" charset="0"/>
          </a:endParaRPr>
        </a:p>
      </dsp:txBody>
      <dsp:txXfrm>
        <a:off x="3738543" y="892546"/>
        <a:ext cx="1602233" cy="766401"/>
      </dsp:txXfrm>
    </dsp:sp>
    <dsp:sp modelId="{B413285A-C321-4A63-8B2B-22F18F90EE75}">
      <dsp:nvSpPr>
        <dsp:cNvPr id="0" name=""/>
        <dsp:cNvSpPr/>
      </dsp:nvSpPr>
      <dsp:spPr>
        <a:xfrm>
          <a:off x="3337985" y="1275747"/>
          <a:ext cx="400558"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E5208E-3649-4718-B058-53F24803BA1E}">
      <dsp:nvSpPr>
        <dsp:cNvPr id="0" name=""/>
        <dsp:cNvSpPr/>
      </dsp:nvSpPr>
      <dsp:spPr>
        <a:xfrm rot="5400000">
          <a:off x="1716525" y="1515548"/>
          <a:ext cx="1859658" cy="138059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B53C5F-E9DB-4A2E-9D07-ED93C7FCC8F0}">
      <dsp:nvSpPr>
        <dsp:cNvPr id="0" name=""/>
        <dsp:cNvSpPr/>
      </dsp:nvSpPr>
      <dsp:spPr>
        <a:xfrm>
          <a:off x="3738543" y="1658948"/>
          <a:ext cx="1602233" cy="766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Oversees project plan execution</a:t>
          </a:r>
          <a:endParaRPr lang="en-GB" sz="1800" kern="1200" dirty="0">
            <a:latin typeface="Arial" panose="020B0604020202020204" pitchFamily="34" charset="0"/>
            <a:cs typeface="Arial" panose="020B0604020202020204" pitchFamily="34" charset="0"/>
          </a:endParaRPr>
        </a:p>
      </dsp:txBody>
      <dsp:txXfrm>
        <a:off x="3738543" y="1658948"/>
        <a:ext cx="1602233" cy="766401"/>
      </dsp:txXfrm>
    </dsp:sp>
    <dsp:sp modelId="{209896CB-C174-4422-8C39-B43AE285E918}">
      <dsp:nvSpPr>
        <dsp:cNvPr id="0" name=""/>
        <dsp:cNvSpPr/>
      </dsp:nvSpPr>
      <dsp:spPr>
        <a:xfrm>
          <a:off x="3337985" y="2042148"/>
          <a:ext cx="400558"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96EC7F-6353-4299-AADD-1B7D15E254DB}">
      <dsp:nvSpPr>
        <dsp:cNvPr id="0" name=""/>
        <dsp:cNvSpPr/>
      </dsp:nvSpPr>
      <dsp:spPr>
        <a:xfrm rot="5400000">
          <a:off x="2095987" y="2218127"/>
          <a:ext cx="1418510" cy="1065485"/>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2C87A5-D0A3-4276-88A8-4E67CC096D36}">
      <dsp:nvSpPr>
        <dsp:cNvPr id="0" name=""/>
        <dsp:cNvSpPr/>
      </dsp:nvSpPr>
      <dsp:spPr>
        <a:xfrm>
          <a:off x="3738543" y="2425349"/>
          <a:ext cx="1602233" cy="766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Controls variables</a:t>
          </a:r>
          <a:endParaRPr lang="en-GB" sz="1800" kern="1200" dirty="0">
            <a:latin typeface="Arial" panose="020B0604020202020204" pitchFamily="34" charset="0"/>
            <a:cs typeface="Arial" panose="020B0604020202020204" pitchFamily="34" charset="0"/>
          </a:endParaRPr>
        </a:p>
      </dsp:txBody>
      <dsp:txXfrm>
        <a:off x="3738543" y="2425349"/>
        <a:ext cx="1602233" cy="766401"/>
      </dsp:txXfrm>
    </dsp:sp>
    <dsp:sp modelId="{5C93D37F-FA9B-4075-94AA-7E2E7908FA1F}">
      <dsp:nvSpPr>
        <dsp:cNvPr id="0" name=""/>
        <dsp:cNvSpPr/>
      </dsp:nvSpPr>
      <dsp:spPr>
        <a:xfrm>
          <a:off x="3337985" y="2808550"/>
          <a:ext cx="400558"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0E4C0E-0290-4EEA-BA59-7BB305705BB1}">
      <dsp:nvSpPr>
        <dsp:cNvPr id="0" name=""/>
        <dsp:cNvSpPr/>
      </dsp:nvSpPr>
      <dsp:spPr>
        <a:xfrm rot="5400000">
          <a:off x="2476358" y="2923483"/>
          <a:ext cx="975012" cy="744504"/>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7/29/21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b="0" dirty="0">
                <a:effectLst>
                  <a:outerShdw blurRad="38100" dist="38100" dir="2700000" algn="tl">
                    <a:srgbClr val="000000">
                      <a:alpha val="43137"/>
                    </a:srgbClr>
                  </a:outerShdw>
                </a:effectLst>
              </a:rPr>
              <a:t>Gantt Chart</a:t>
            </a:r>
            <a:br>
              <a:rPr lang="en-GB" sz="2800" b="0" dirty="0">
                <a:effectLst>
                  <a:outerShdw blurRad="38100" dist="38100" dir="2700000" algn="tl">
                    <a:srgbClr val="000000">
                      <a:alpha val="43137"/>
                    </a:srgbClr>
                  </a:outerShdw>
                </a:effectLst>
              </a:rPr>
            </a:br>
            <a:r>
              <a:rPr lang="en-GB" sz="1200" b="0" dirty="0">
                <a:effectLst>
                  <a:outerShdw blurRad="38100" dist="38100" dir="2700000" algn="tl">
                    <a:srgbClr val="000000">
                      <a:alpha val="43137"/>
                    </a:srgbClr>
                  </a:outerShdw>
                </a:effectLst>
              </a:rPr>
              <a:t>https://</a:t>
            </a:r>
            <a:r>
              <a:rPr lang="en-GB" sz="1200" b="0" dirty="0" err="1">
                <a:effectLst>
                  <a:outerShdw blurRad="38100" dist="38100" dir="2700000" algn="tl">
                    <a:srgbClr val="000000">
                      <a:alpha val="43137"/>
                    </a:srgbClr>
                  </a:outerShdw>
                </a:effectLst>
              </a:rPr>
              <a:t>www.teamgantt.com</a:t>
            </a:r>
            <a:r>
              <a:rPr lang="en-GB" sz="1200" b="0" dirty="0">
                <a:effectLst>
                  <a:outerShdw blurRad="38100" dist="38100" dir="2700000" algn="tl">
                    <a:srgbClr val="000000">
                      <a:alpha val="43137"/>
                    </a:srgbClr>
                  </a:outerShdw>
                </a:effectLst>
              </a:rPr>
              <a:t>/free-</a:t>
            </a:r>
            <a:r>
              <a:rPr lang="en-GB" sz="1200" b="0" dirty="0" err="1">
                <a:effectLst>
                  <a:outerShdw blurRad="38100" dist="38100" dir="2700000" algn="tl">
                    <a:srgbClr val="000000">
                      <a:alpha val="43137"/>
                    </a:srgbClr>
                  </a:outerShdw>
                </a:effectLst>
              </a:rPr>
              <a:t>gantt</a:t>
            </a:r>
            <a:r>
              <a:rPr lang="en-GB" sz="1200" b="0" dirty="0">
                <a:effectLst>
                  <a:outerShdw blurRad="38100" dist="38100" dir="2700000" algn="tl">
                    <a:srgbClr val="000000">
                      <a:alpha val="43137"/>
                    </a:srgbClr>
                  </a:outerShdw>
                </a:effectLst>
              </a:rPr>
              <a:t>-chart-excel-template</a:t>
            </a:r>
          </a:p>
          <a:p>
            <a:endParaRPr lang="en-GB" sz="1200" b="0" dirty="0">
              <a:effectLst>
                <a:outerShdw blurRad="38100" dist="38100" dir="2700000" algn="tl">
                  <a:srgbClr val="000000">
                    <a:alpha val="43137"/>
                  </a:srgbClr>
                </a:outerShdw>
              </a:effectLst>
            </a:endParaRPr>
          </a:p>
          <a:p>
            <a:r>
              <a:rPr lang="en-GB" sz="1200" b="0" dirty="0">
                <a:effectLst>
                  <a:outerShdw blurRad="38100" dist="38100" dir="2700000" algn="tl">
                    <a:srgbClr val="000000">
                      <a:alpha val="43137"/>
                    </a:srgbClr>
                  </a:outerShdw>
                </a:effectLst>
              </a:rPr>
              <a:t>Useful free </a:t>
            </a:r>
            <a:r>
              <a:rPr lang="en-GB" sz="1200" b="0" dirty="0" err="1">
                <a:effectLst>
                  <a:outerShdw blurRad="38100" dist="38100" dir="2700000" algn="tl">
                    <a:srgbClr val="000000">
                      <a:alpha val="43137"/>
                    </a:srgbClr>
                  </a:outerShdw>
                </a:effectLst>
              </a:rPr>
              <a:t>gantt</a:t>
            </a:r>
            <a:r>
              <a:rPr lang="en-GB" sz="1200" b="0" dirty="0">
                <a:effectLst>
                  <a:outerShdw blurRad="38100" dist="38100" dir="2700000" algn="tl">
                    <a:srgbClr val="000000">
                      <a:alpha val="43137"/>
                    </a:srgbClr>
                  </a:outerShdw>
                </a:effectLst>
              </a:rPr>
              <a:t> chart software tool for assignment</a:t>
            </a:r>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342990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latin typeface="Times" pitchFamily="18" charset="0"/>
              </a:rPr>
              <a:t>Soft Skills -Interpersonal and Personal Effectiveness Skills</a:t>
            </a:r>
          </a:p>
          <a:p>
            <a:pPr eaLnBrk="1" hangingPunct="1"/>
            <a:r>
              <a:rPr lang="en-GB" dirty="0">
                <a:latin typeface="Times" pitchFamily="18" charset="0"/>
              </a:rPr>
              <a:t>Leadership – Command or direct the project team towards common goals.</a:t>
            </a:r>
          </a:p>
          <a:p>
            <a:pPr eaLnBrk="1" hangingPunct="1"/>
            <a:r>
              <a:rPr lang="en-GB" dirty="0">
                <a:latin typeface="Times" pitchFamily="18" charset="0"/>
              </a:rPr>
              <a:t>Motivation – Motivation from project manager helps in building more dedicated and committed team.</a:t>
            </a:r>
          </a:p>
          <a:p>
            <a:pPr eaLnBrk="1" hangingPunct="1"/>
            <a:r>
              <a:rPr lang="en-GB" dirty="0">
                <a:latin typeface="Times" pitchFamily="18" charset="0"/>
              </a:rPr>
              <a:t>Team Building – The outcome of the project depends on whole team which help to accomplish the goal of the project.</a:t>
            </a:r>
          </a:p>
          <a:p>
            <a:pPr eaLnBrk="1" hangingPunct="1"/>
            <a:r>
              <a:rPr lang="en-GB" dirty="0">
                <a:latin typeface="Times" pitchFamily="18" charset="0"/>
              </a:rPr>
              <a:t>Trust Building– Communicating directly and looking beyond your own interest help build trust among teams and project manager.</a:t>
            </a:r>
          </a:p>
          <a:p>
            <a:pPr eaLnBrk="1" hangingPunct="1"/>
            <a:r>
              <a:rPr lang="en-GB" dirty="0">
                <a:latin typeface="Times" pitchFamily="18" charset="0"/>
              </a:rPr>
              <a:t>Communication – Delivering the right information, at the right time, place and to the right person is crucial to success.</a:t>
            </a:r>
          </a:p>
          <a:p>
            <a:pPr eaLnBrk="1" hangingPunct="1"/>
            <a:r>
              <a:rPr lang="en-GB" dirty="0">
                <a:latin typeface="Times" pitchFamily="18" charset="0"/>
              </a:rPr>
              <a:t>Problem Solving – Fix the situation by looking beyond the visible options.</a:t>
            </a:r>
          </a:p>
          <a:p>
            <a:pPr eaLnBrk="1" hangingPunct="1"/>
            <a:r>
              <a:rPr lang="en-GB" dirty="0">
                <a:latin typeface="Times" pitchFamily="18" charset="0"/>
              </a:rPr>
              <a:t>Decision Making – Select the right solution from various underling alternatives.</a:t>
            </a:r>
          </a:p>
          <a:p>
            <a:pPr eaLnBrk="1" hangingPunct="1"/>
            <a:r>
              <a:rPr lang="en-GB" dirty="0">
                <a:latin typeface="Times" pitchFamily="18" charset="0"/>
              </a:rPr>
              <a:t>Influencing – Learn how to involve team members to cooperate toward a single goal.</a:t>
            </a:r>
          </a:p>
          <a:p>
            <a:pPr eaLnBrk="1" hangingPunct="1"/>
            <a:r>
              <a:rPr lang="en-GB" dirty="0">
                <a:latin typeface="Times" pitchFamily="18" charset="0"/>
              </a:rPr>
              <a:t>Negotiation – Effective negotiation help the project manager to grasp the fruitful outcomes.</a:t>
            </a:r>
          </a:p>
          <a:p>
            <a:pPr eaLnBrk="1" hangingPunct="1"/>
            <a:r>
              <a:rPr lang="en-GB" dirty="0">
                <a:latin typeface="Times" pitchFamily="18" charset="0"/>
              </a:rPr>
              <a:t>Coaching – Make your project team recognize their skills and expertise by continuous support or assistance.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2090758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latin typeface="Times" pitchFamily="18" charset="0"/>
              </a:rPr>
              <a:t>Soft Skills -Interpersonal and Personal Effectiveness Skills</a:t>
            </a:r>
          </a:p>
          <a:p>
            <a:pPr eaLnBrk="1" hangingPunct="1"/>
            <a:r>
              <a:rPr lang="en-GB" dirty="0">
                <a:latin typeface="Times" pitchFamily="18" charset="0"/>
              </a:rPr>
              <a:t>Leadership – Command or direct the project team towards common goals.</a:t>
            </a:r>
          </a:p>
          <a:p>
            <a:pPr eaLnBrk="1" hangingPunct="1"/>
            <a:r>
              <a:rPr lang="en-GB" dirty="0">
                <a:latin typeface="Times" pitchFamily="18" charset="0"/>
              </a:rPr>
              <a:t>Motivation – Motivation from project manager helps in building more dedicated and committed team.</a:t>
            </a:r>
          </a:p>
          <a:p>
            <a:pPr eaLnBrk="1" hangingPunct="1"/>
            <a:r>
              <a:rPr lang="en-GB" dirty="0">
                <a:latin typeface="Times" pitchFamily="18" charset="0"/>
              </a:rPr>
              <a:t>Team Building – The outcome of the project depends on whole team which help to accomplish the goal of the project.</a:t>
            </a:r>
          </a:p>
          <a:p>
            <a:pPr eaLnBrk="1" hangingPunct="1"/>
            <a:r>
              <a:rPr lang="en-GB" dirty="0">
                <a:latin typeface="Times" pitchFamily="18" charset="0"/>
              </a:rPr>
              <a:t>Trust Building– Communicating directly and looking beyond your own interest help build trust among teams and project manager.</a:t>
            </a:r>
          </a:p>
          <a:p>
            <a:pPr eaLnBrk="1" hangingPunct="1"/>
            <a:r>
              <a:rPr lang="en-GB" dirty="0">
                <a:latin typeface="Times" pitchFamily="18" charset="0"/>
              </a:rPr>
              <a:t>Communication – Delivering the right information, at the right time, place and to the right person is crucial to success.</a:t>
            </a:r>
          </a:p>
          <a:p>
            <a:pPr eaLnBrk="1" hangingPunct="1"/>
            <a:r>
              <a:rPr lang="en-GB" dirty="0">
                <a:latin typeface="Times" pitchFamily="18" charset="0"/>
              </a:rPr>
              <a:t>Problem Solving – Fix the situation by looking beyond the visible options.</a:t>
            </a:r>
          </a:p>
          <a:p>
            <a:pPr eaLnBrk="1" hangingPunct="1"/>
            <a:r>
              <a:rPr lang="en-GB" dirty="0">
                <a:latin typeface="Times" pitchFamily="18" charset="0"/>
              </a:rPr>
              <a:t>Decision Making – Select the right solution from various underling alternatives.</a:t>
            </a:r>
          </a:p>
          <a:p>
            <a:pPr eaLnBrk="1" hangingPunct="1"/>
            <a:r>
              <a:rPr lang="en-GB" dirty="0">
                <a:latin typeface="Times" pitchFamily="18" charset="0"/>
              </a:rPr>
              <a:t>Influencing – Learn how to involve team members to cooperate toward a single goal.</a:t>
            </a:r>
          </a:p>
          <a:p>
            <a:pPr eaLnBrk="1" hangingPunct="1"/>
            <a:r>
              <a:rPr lang="en-GB" dirty="0">
                <a:latin typeface="Times" pitchFamily="18" charset="0"/>
              </a:rPr>
              <a:t>Negotiation – Effective negotiation help the project manager to grasp the fruitful outcomes.</a:t>
            </a:r>
          </a:p>
          <a:p>
            <a:pPr eaLnBrk="1" hangingPunct="1"/>
            <a:r>
              <a:rPr lang="en-GB" dirty="0">
                <a:latin typeface="Times" pitchFamily="18" charset="0"/>
              </a:rPr>
              <a:t>Coaching – Make your project team recognize their skills and expertise by continuous support or assistance.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840216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Responsible: Doing The Task</a:t>
            </a:r>
          </a:p>
          <a:p>
            <a:pPr fontAlgn="base"/>
            <a:r>
              <a:rPr lang="en-GB" sz="1200" b="0" i="0" kern="1200" dirty="0">
                <a:solidFill>
                  <a:schemeClr val="tx1"/>
                </a:solidFill>
                <a:effectLst/>
                <a:latin typeface="+mn-lt"/>
                <a:ea typeface="+mn-ea"/>
                <a:cs typeface="+mn-cs"/>
              </a:rPr>
              <a:t>This person actions the task or deliverable. They are responsible for getting the work done or making the decision. It can sometimes be more than one person, but try to minimise the amount of people involved.</a:t>
            </a:r>
          </a:p>
          <a:p>
            <a:pPr fontAlgn="base"/>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Accountable: Owning The Task</a:t>
            </a:r>
          </a:p>
          <a:p>
            <a:pPr fontAlgn="base"/>
            <a:r>
              <a:rPr lang="en-GB" sz="1200" b="0" i="0" kern="1200" dirty="0">
                <a:solidFill>
                  <a:schemeClr val="tx1"/>
                </a:solidFill>
                <a:effectLst/>
                <a:latin typeface="+mn-lt"/>
                <a:ea typeface="+mn-ea"/>
                <a:cs typeface="+mn-cs"/>
              </a:rPr>
              <a:t>This person or role is responsible for the overall completion of the task or deliverable. They won’t get the work done, but are responsible for making sure it’s finalized. Ideally, this should be one person rather than a group to avoid confusion in terms of who actually owns the task.</a:t>
            </a:r>
          </a:p>
          <a:p>
            <a:pPr>
              <a:spcBef>
                <a:spcPct val="0"/>
              </a:spcBef>
            </a:pPr>
            <a:br>
              <a:rPr lang="en-GB" sz="1200" b="1" i="0" kern="1200" dirty="0">
                <a:solidFill>
                  <a:schemeClr val="tx1"/>
                </a:solidFill>
                <a:effectLst/>
                <a:latin typeface="+mn-lt"/>
                <a:ea typeface="+mn-ea"/>
                <a:cs typeface="+mn-cs"/>
              </a:rPr>
            </a:br>
            <a:r>
              <a:rPr lang="en-AU" b="1" dirty="0"/>
              <a:t>What is the difference between R and A?</a:t>
            </a:r>
            <a:endParaRPr lang="en-US" dirty="0"/>
          </a:p>
          <a:p>
            <a:pPr>
              <a:spcBef>
                <a:spcPct val="0"/>
              </a:spcBef>
            </a:pPr>
            <a:r>
              <a:rPr lang="en-AU" dirty="0"/>
              <a:t>Responsible: you do it.  </a:t>
            </a:r>
            <a:endParaRPr lang="en-US" dirty="0"/>
          </a:p>
          <a:p>
            <a:pPr>
              <a:spcBef>
                <a:spcPct val="0"/>
              </a:spcBef>
            </a:pPr>
            <a:r>
              <a:rPr lang="en-AU" dirty="0"/>
              <a:t>Accountable:  you are accountable for ensuring that the person who is responsible (R) does it.  </a:t>
            </a:r>
            <a:br>
              <a:rPr lang="en-AU" dirty="0"/>
            </a:br>
            <a:br>
              <a:rPr lang="en-AU" dirty="0"/>
            </a:br>
            <a:r>
              <a:rPr lang="en-AU" b="1" dirty="0"/>
              <a:t>Is it is possible to hold an A and an R simultaneously?</a:t>
            </a:r>
            <a:endParaRPr lang="en-US" dirty="0"/>
          </a:p>
          <a:p>
            <a:pPr>
              <a:spcBef>
                <a:spcPct val="0"/>
              </a:spcBef>
            </a:pPr>
            <a:r>
              <a:rPr lang="en-AU" dirty="0"/>
              <a:t>If you hold the A and someone else the R, it means the task has been delegated by you to them.</a:t>
            </a:r>
            <a:endParaRPr lang="en-US" dirty="0"/>
          </a:p>
          <a:p>
            <a:pPr fontAlgn="base"/>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Consulted: Assisting</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This person, role or group will provide information useful to completing the task or deliverable. There will be two-way communication between those responsible and those consulted.</a:t>
            </a:r>
            <a:br>
              <a:rPr lang="en-GB" sz="1200" b="0" i="0" kern="1200" dirty="0">
                <a:solidFill>
                  <a:schemeClr val="tx1"/>
                </a:solidFill>
                <a:effectLst/>
                <a:latin typeface="+mn-lt"/>
                <a:ea typeface="+mn-ea"/>
                <a:cs typeface="+mn-cs"/>
              </a:rPr>
            </a:br>
            <a:r>
              <a:rPr lang="en-AU" sz="1200" b="0" i="0" kern="1200" dirty="0">
                <a:solidFill>
                  <a:schemeClr val="tx1"/>
                </a:solidFill>
                <a:effectLst/>
                <a:latin typeface="+mn-lt"/>
                <a:ea typeface="+mn-ea"/>
                <a:cs typeface="+mn-cs"/>
              </a:rPr>
              <a:t>PM</a:t>
            </a:r>
            <a:r>
              <a:rPr lang="en-AU" dirty="0"/>
              <a:t> seek their opinion and want to know their feedback. </a:t>
            </a:r>
            <a:endParaRPr lang="en-US" dirty="0"/>
          </a:p>
          <a:p>
            <a:pPr fontAlgn="base"/>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Informed: Keeping Aware</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These people or groups will be kept up to date on the task or deliverable. This could be on progress, or when the task or deliverable is completed. They won’t be asked to feedback or review, but they can be affected by the outcome of the task or deliverable. There should be one-way communication to these roles or groups.</a:t>
            </a:r>
            <a:r>
              <a:rPr lang="en-GB" dirty="0"/>
              <a:t> </a:t>
            </a:r>
            <a:br>
              <a:rPr lang="en-GB" dirty="0"/>
            </a:br>
            <a:br>
              <a:rPr lang="en-GB" dirty="0"/>
            </a:br>
            <a:r>
              <a:rPr lang="en-GB" dirty="0"/>
              <a:t>PM keep them informed of the developments by using memos or by other means</a:t>
            </a:r>
            <a:endParaRPr lang="en-US" dirty="0"/>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a:spcBef>
                <a:spcPct val="0"/>
              </a:spcBef>
            </a:pPr>
            <a:r>
              <a:rPr lang="en-GB" dirty="0"/>
              <a:t> </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3830585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18470262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PM usually doesn’t do all the project but instead keeps an overview …  </a:t>
            </a:r>
          </a:p>
          <a:p>
            <a:endParaRPr lang="en-GB" altLang="en-US" dirty="0"/>
          </a:p>
          <a:p>
            <a:r>
              <a:rPr lang="en-GB" altLang="en-US" dirty="0"/>
              <a:t>They will have to rely on others to deliver and part of organising resources is allocating team roles appropriately to ensure the right skills set is on board to fulfil the project delivery criterion.</a:t>
            </a:r>
          </a:p>
          <a:p>
            <a:endParaRPr lang="en-GB" altLang="en-US" dirty="0"/>
          </a:p>
          <a:p>
            <a:r>
              <a:rPr lang="en-GB" altLang="en-US" dirty="0"/>
              <a:t>Controlling variables such as mitigating risks, keeping stakeholders informed, maintaining costs, quality and sticking to the time line. By following and adjusting the project plan should it need to be </a:t>
            </a:r>
          </a:p>
          <a:p>
            <a:endParaRPr lang="en-GB" altLang="en-US" dirty="0"/>
          </a:p>
          <a:p>
            <a:endParaRPr lang="en-GB"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4290552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latin typeface="Times" pitchFamily="18" charset="0"/>
              </a:rPr>
              <a:t>Soft Skills -Interpersonal and Personal Effectiveness Skills</a:t>
            </a:r>
          </a:p>
          <a:p>
            <a:pPr eaLnBrk="1" hangingPunct="1"/>
            <a:r>
              <a:rPr lang="en-GB" dirty="0">
                <a:latin typeface="Times" pitchFamily="18" charset="0"/>
              </a:rPr>
              <a:t>Leadership – Command or direct the project team towards common goals.</a:t>
            </a:r>
          </a:p>
          <a:p>
            <a:pPr eaLnBrk="1" hangingPunct="1"/>
            <a:r>
              <a:rPr lang="en-GB" dirty="0">
                <a:latin typeface="Times" pitchFamily="18" charset="0"/>
              </a:rPr>
              <a:t>Motivation – Motivation from project manager helps in building more dedicated and committed team.</a:t>
            </a:r>
          </a:p>
          <a:p>
            <a:pPr eaLnBrk="1" hangingPunct="1"/>
            <a:r>
              <a:rPr lang="en-GB" dirty="0">
                <a:latin typeface="Times" pitchFamily="18" charset="0"/>
              </a:rPr>
              <a:t>Team Building – The outcome of the project depends on whole team which help to accomplish the goal of the project.</a:t>
            </a:r>
          </a:p>
          <a:p>
            <a:pPr eaLnBrk="1" hangingPunct="1"/>
            <a:r>
              <a:rPr lang="en-GB" dirty="0">
                <a:latin typeface="Times" pitchFamily="18" charset="0"/>
              </a:rPr>
              <a:t>Trust Building– Communicating directly and looking beyond your own interest help build trust among teams and project manager.</a:t>
            </a:r>
          </a:p>
          <a:p>
            <a:pPr eaLnBrk="1" hangingPunct="1"/>
            <a:r>
              <a:rPr lang="en-GB" dirty="0">
                <a:latin typeface="Times" pitchFamily="18" charset="0"/>
              </a:rPr>
              <a:t>Communication – Delivering the right information, at the right time, place and to the right person is crucial to success.</a:t>
            </a:r>
          </a:p>
          <a:p>
            <a:pPr eaLnBrk="1" hangingPunct="1"/>
            <a:r>
              <a:rPr lang="en-GB" dirty="0">
                <a:latin typeface="Times" pitchFamily="18" charset="0"/>
              </a:rPr>
              <a:t>Problem Solving – Fix the situation by looking beyond the visible options.</a:t>
            </a:r>
          </a:p>
          <a:p>
            <a:pPr eaLnBrk="1" hangingPunct="1"/>
            <a:r>
              <a:rPr lang="en-GB" dirty="0">
                <a:latin typeface="Times" pitchFamily="18" charset="0"/>
              </a:rPr>
              <a:t>Decision Making – Select the right solution from various underling alternatives.</a:t>
            </a:r>
          </a:p>
          <a:p>
            <a:pPr eaLnBrk="1" hangingPunct="1"/>
            <a:r>
              <a:rPr lang="en-GB" dirty="0">
                <a:latin typeface="Times" pitchFamily="18" charset="0"/>
              </a:rPr>
              <a:t>Influencing – Learn how to involve team members to cooperate toward a single goal.</a:t>
            </a:r>
          </a:p>
          <a:p>
            <a:pPr eaLnBrk="1" hangingPunct="1"/>
            <a:r>
              <a:rPr lang="en-GB" dirty="0">
                <a:latin typeface="Times" pitchFamily="18" charset="0"/>
              </a:rPr>
              <a:t>Negotiation – Effective negotiation help the project manager to grasp the fruitful outcomes.</a:t>
            </a:r>
          </a:p>
          <a:p>
            <a:pPr eaLnBrk="1" hangingPunct="1"/>
            <a:r>
              <a:rPr lang="en-GB" dirty="0">
                <a:latin typeface="Times" pitchFamily="18" charset="0"/>
              </a:rPr>
              <a:t>Coaching – Make your project team recognize their skills and expertise by continuous support or assistance.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5602377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latin typeface="Times" pitchFamily="18" charset="0"/>
              </a:rPr>
              <a:t>Effective PM Attributes</a:t>
            </a:r>
          </a:p>
          <a:p>
            <a:pPr eaLnBrk="1" hangingPunct="1"/>
            <a:endParaRPr lang="en-GB" dirty="0">
              <a:latin typeface="Times" pitchFamily="18" charset="0"/>
            </a:endParaRPr>
          </a:p>
          <a:p>
            <a:pPr marL="0" indent="0">
              <a:buNone/>
            </a:pPr>
            <a:r>
              <a:rPr lang="en-GB" altLang="en-US" sz="1200" dirty="0">
                <a:latin typeface="Arial" panose="020B0604020202020204" pitchFamily="34" charset="0"/>
                <a:cs typeface="Arial" panose="020B0604020202020204" pitchFamily="34" charset="0"/>
              </a:rPr>
              <a:t>Be prepared to ‘roll up their sleeves and get     their hands dirty’</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Foresight</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Planning skills</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Knowledge of the subject / area of work</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Be prepared to walk, if necessary</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A sense of humour</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Patience of a saint</a:t>
            </a:r>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29124487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Acquiring Adequate resources and organizing them</a:t>
            </a:r>
          </a:p>
          <a:p>
            <a:r>
              <a:rPr lang="en-US" dirty="0"/>
              <a:t>Communicating with all relevant groups regularly</a:t>
            </a:r>
          </a:p>
          <a:p>
            <a:r>
              <a:rPr lang="en-US" dirty="0"/>
              <a:t>Bringing teams together based on skill set necessary for the project (through following Belbin Team roles, identifying the strengths and skills of individuals and match them with appropriate tasks based on their strengths), setting goals, putting in communication structures, identifying training</a:t>
            </a:r>
          </a:p>
          <a:p>
            <a:r>
              <a:rPr lang="en-US" dirty="0"/>
              <a:t>Motivating teams</a:t>
            </a:r>
          </a:p>
          <a:p>
            <a:endParaRPr lang="en-US" dirty="0"/>
          </a:p>
          <a:p>
            <a:r>
              <a:rPr lang="en-US" b="1" dirty="0"/>
              <a:t>Ensuring a paradigm shift </a:t>
            </a:r>
            <a:br>
              <a:rPr lang="en-US" b="1" dirty="0"/>
            </a:br>
            <a:r>
              <a:rPr lang="en-US" dirty="0"/>
              <a:t>This is the transition from the planning phase to the execution phase, This is often accomplished by conducting an execution “kick off” meeting which not only announces the transition but also attempts to get participants to now see the task at hand which is to be accomplished. This is one of the project manager’s primary roles in the execution phase of the project</a:t>
            </a:r>
          </a:p>
          <a:p>
            <a:endParaRPr lang="en-US" dirty="0"/>
          </a:p>
          <a:p>
            <a:r>
              <a:rPr lang="en-US" b="1" dirty="0"/>
              <a:t>Keeping key stakeholders informed</a:t>
            </a:r>
            <a:br>
              <a:rPr lang="en-US" dirty="0"/>
            </a:br>
            <a:r>
              <a:rPr lang="en-US" dirty="0"/>
              <a:t>Keep key stakeholders informed of the project’s status. The purpose of these briefings is show that the project manager understands key stakeholder interests and is successfully managing them</a:t>
            </a:r>
          </a:p>
          <a:p>
            <a:br>
              <a:rPr lang="en-US" dirty="0"/>
            </a:br>
            <a:r>
              <a:rPr lang="en-US" dirty="0"/>
              <a:t>Using the communication plan, established in the initiation phase, the project manager provides pertinent status information at the appropriate level and scope</a:t>
            </a:r>
          </a:p>
          <a:p>
            <a:br>
              <a:rPr lang="en-US" dirty="0"/>
            </a:br>
            <a:r>
              <a:rPr lang="en-US" dirty="0"/>
              <a:t>Key financial stakeholders are interested primarily in the cash flow aspects, and less interested in the technical details of the product design status</a:t>
            </a:r>
          </a:p>
          <a:p>
            <a:r>
              <a:rPr lang="en-US" dirty="0"/>
              <a:t>Project manager must customize these briefings to the interests of the individual stakeholders. Project managers must be careful not to overwhelm stakeholders with excessive technical jargon</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prstClr val="black"/>
                </a:solidFill>
                <a:latin typeface="Calibri" pitchFamily="34" charset="0"/>
                <a:ea typeface="MS PGothic" pitchFamily="34" charset="-128"/>
                <a:cs typeface="Calibri" pitchFamily="34" charset="0"/>
              </a:rPr>
              <a:t>Protecting intellectual property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b="0" dirty="0">
                <a:solidFill>
                  <a:srgbClr val="003399"/>
                </a:solidFill>
                <a:latin typeface="Calibri" panose="020F0502020204030204" pitchFamily="34" charset="0"/>
                <a:cs typeface="Calibri" panose="020F0502020204030204" pitchFamily="34" charset="0"/>
              </a:rPr>
              <a:t>As new design concepts develop it is vital that they be protected by the project manager. It is important for the project manager to find a </a:t>
            </a:r>
            <a:r>
              <a:rPr lang="en-US" altLang="en-US" sz="1200" b="0" dirty="0">
                <a:solidFill>
                  <a:srgbClr val="FF0000"/>
                </a:solidFill>
                <a:latin typeface="Calibri" panose="020F0502020204030204" pitchFamily="34" charset="0"/>
                <a:cs typeface="Calibri" panose="020F0502020204030204" pitchFamily="34" charset="0"/>
              </a:rPr>
              <a:t>qualified, experienced patent attorney </a:t>
            </a:r>
            <a:r>
              <a:rPr lang="en-US" altLang="en-US" sz="1200" b="0" dirty="0">
                <a:solidFill>
                  <a:srgbClr val="003399"/>
                </a:solidFill>
                <a:latin typeface="Calibri" panose="020F0502020204030204" pitchFamily="34" charset="0"/>
                <a:cs typeface="Calibri" panose="020F0502020204030204" pitchFamily="34" charset="0"/>
              </a:rPr>
              <a:t>early in the project, and to begin the protection process quickly. </a:t>
            </a:r>
            <a:endParaRPr lang="en-US" altLang="en-US" sz="1200" b="0" i="1" dirty="0">
              <a:solidFill>
                <a:srgbClr val="FF0000"/>
              </a:solidFill>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itchFamily="34" charset="0"/>
              <a:ea typeface="MS PGothic" pitchFamily="34" charset="-128"/>
              <a:cs typeface="Calibri"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prstClr val="black"/>
                </a:solidFill>
                <a:latin typeface="Calibri" pitchFamily="34" charset="0"/>
                <a:ea typeface="MS PGothic" pitchFamily="34" charset="-128"/>
                <a:cs typeface="Calibri" pitchFamily="34" charset="0"/>
              </a:rPr>
              <a:t>Developing teams</a:t>
            </a:r>
          </a:p>
          <a:p>
            <a:r>
              <a:rPr lang="en-US" altLang="en-US" dirty="0"/>
              <a:t>This can be done through implementing Tuckman's team development structure where the project manager assists the teams through the different stages of Forming, Storming, Norming, and performing stages.</a:t>
            </a:r>
            <a:br>
              <a:rPr lang="en-US" altLang="en-US" dirty="0"/>
            </a:br>
            <a:endParaRPr lang="en-US" altLang="en-US" dirty="0"/>
          </a:p>
          <a:p>
            <a:r>
              <a:rPr lang="en-US" altLang="en-US" dirty="0"/>
              <a:t>Its also where the Project Manager follows Adair’s Action Centered leadership role </a:t>
            </a:r>
            <a:r>
              <a:rPr lang="en-GB" altLang="en-US" dirty="0"/>
              <a:t>looking at achieving the Task, Developing the Team and Developing Individuals which are mutually dependent on one another as well as being separately essential to the overall </a:t>
            </a:r>
            <a:r>
              <a:rPr lang="en-GB" altLang="en-US" b="1" dirty="0"/>
              <a:t>leadership role</a:t>
            </a:r>
            <a:r>
              <a:rPr lang="en-GB" altLang="en-US" dirty="0"/>
              <a:t>.</a:t>
            </a:r>
            <a:r>
              <a:rPr lang="en-US" altLang="en-US" dirty="0"/>
              <a:t> </a:t>
            </a:r>
          </a:p>
          <a:p>
            <a:endParaRPr lang="en-US"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b="0" dirty="0">
                <a:solidFill>
                  <a:srgbClr val="0D0D0D"/>
                </a:solidFill>
                <a:latin typeface="Calibri" panose="020F0502020204030204" pitchFamily="34" charset="0"/>
                <a:cs typeface="Calibri" panose="020F0502020204030204" pitchFamily="34" charset="0"/>
              </a:rPr>
              <a:t>Teams do not grow into high-performance teams automatically. To assume so is naive on the part of the project manager. Teams must be developed quickly when they are formed to solve complex problems.</a:t>
            </a:r>
            <a:endParaRPr lang="en-US" sz="1200" b="0" dirty="0">
              <a:solidFill>
                <a:prstClr val="black"/>
              </a:solidFill>
              <a:latin typeface="Calibri" pitchFamily="34" charset="0"/>
              <a:ea typeface="MS PGothic" pitchFamily="34" charset="-128"/>
              <a:cs typeface="Calibri"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itchFamily="34" charset="0"/>
              <a:ea typeface="MS PGothic" pitchFamily="34" charset="-128"/>
              <a:cs typeface="Calibri"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prstClr val="black"/>
                </a:solidFill>
                <a:latin typeface="Calibri" pitchFamily="34" charset="0"/>
                <a:ea typeface="MS PGothic" pitchFamily="34" charset="-128"/>
                <a:cs typeface="Calibri" pitchFamily="34" charset="0"/>
              </a:rPr>
              <a:t>Recognizing/rewarding exceptional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solidFill>
                  <a:prstClr val="black"/>
                </a:solidFill>
                <a:latin typeface="Calibri" pitchFamily="34" charset="0"/>
                <a:ea typeface="MS PGothic" pitchFamily="34" charset="-128"/>
                <a:cs typeface="Calibri" pitchFamily="34" charset="0"/>
              </a:rPr>
              <a:t>Dependent on organization.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itchFamily="34" charset="0"/>
              <a:ea typeface="MS PGothic" pitchFamily="34" charset="-128"/>
              <a:cs typeface="Calibri"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itchFamily="34" charset="0"/>
              <a:ea typeface="MS PGothic" pitchFamily="34" charset="-128"/>
              <a:cs typeface="Calibri" pitchFamily="34" charset="0"/>
            </a:endParaRPr>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26914412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15</a:t>
            </a:fld>
            <a:endParaRPr lang="en-US"/>
          </a:p>
        </p:txBody>
      </p:sp>
    </p:spTree>
    <p:extLst>
      <p:ext uri="{BB962C8B-B14F-4D97-AF65-F5344CB8AC3E}">
        <p14:creationId xmlns:p14="http://schemas.microsoft.com/office/powerpoint/2010/main" val="6166754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29/07/2021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29/07/2021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29/07/2021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29/07/2021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29/07/2021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29/07/2021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29/07/2021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29/07/2021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29/07/2021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29/07/2021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Management Skills for the Workplace</a:t>
            </a:r>
            <a:br>
              <a:rPr lang="en-US" dirty="0"/>
            </a:br>
            <a:r>
              <a:rPr lang="en-US" dirty="0"/>
              <a:t>BMSK5004</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t>Managing Projects in the Organisation</a:t>
            </a:r>
          </a:p>
          <a:p>
            <a:r>
              <a:rPr lang="en-GB" b="1" dirty="0"/>
              <a:t>Online Session</a:t>
            </a:r>
            <a:endParaRPr lang="en-US" dirty="0"/>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2"/>
            <a:ext cx="10896600" cy="3031671"/>
          </a:xfrm>
        </p:spPr>
        <p:txBody>
          <a:bodyPr>
            <a:normAutofit/>
          </a:bodyPr>
          <a:lstStyle/>
          <a:p>
            <a:pPr marL="514350" indent="-514350">
              <a:buFontTx/>
              <a:buAutoNum type="arabicPeriod"/>
            </a:pPr>
            <a:r>
              <a:rPr lang="en-GB" altLang="en-US" dirty="0">
                <a:latin typeface="Arial" panose="020B0604020202020204" pitchFamily="34" charset="0"/>
                <a:cs typeface="Arial" panose="020B0604020202020204" pitchFamily="34" charset="0"/>
              </a:rPr>
              <a:t>Project Organisation</a:t>
            </a:r>
          </a:p>
          <a:p>
            <a:pPr marL="514350" indent="-514350">
              <a:buFontTx/>
              <a:buAutoNum type="arabicPeriod"/>
            </a:pPr>
            <a:r>
              <a:rPr lang="en-GB" altLang="en-US" dirty="0">
                <a:latin typeface="Arial" panose="020B0604020202020204" pitchFamily="34" charset="0"/>
                <a:cs typeface="Arial" panose="020B0604020202020204" pitchFamily="34" charset="0"/>
              </a:rPr>
              <a:t>Role of a Project Manager</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506AD-9B98-9C4E-A8B1-898668624147}"/>
              </a:ext>
            </a:extLst>
          </p:cNvPr>
          <p:cNvSpPr>
            <a:spLocks noGrp="1"/>
          </p:cNvSpPr>
          <p:nvPr>
            <p:ph type="title"/>
          </p:nvPr>
        </p:nvSpPr>
        <p:spPr/>
        <p:txBody>
          <a:bodyPr/>
          <a:lstStyle/>
          <a:p>
            <a:r>
              <a:rPr lang="en-US" sz="3600" b="1" dirty="0"/>
              <a:t>BMSK5004 – Managing Projects in the Organisation</a:t>
            </a:r>
            <a:endParaRPr lang="en-GB" sz="3600" dirty="0"/>
          </a:p>
        </p:txBody>
      </p:sp>
      <p:sp>
        <p:nvSpPr>
          <p:cNvPr id="4" name="Slide Number Placeholder 3">
            <a:extLst>
              <a:ext uri="{FF2B5EF4-FFF2-40B4-BE49-F238E27FC236}">
                <a16:creationId xmlns:a16="http://schemas.microsoft.com/office/drawing/2014/main" id="{47A7BB3D-F769-5043-9E71-58BCE41C0D41}"/>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pPr/>
              <a:t>3</a:t>
            </a:fld>
            <a:endParaRPr lang="en-GB" dirty="0"/>
          </a:p>
        </p:txBody>
      </p:sp>
      <p:sp>
        <p:nvSpPr>
          <p:cNvPr id="5" name="Content Placeholder 2">
            <a:extLst>
              <a:ext uri="{FF2B5EF4-FFF2-40B4-BE49-F238E27FC236}">
                <a16:creationId xmlns:a16="http://schemas.microsoft.com/office/drawing/2014/main" id="{16106B79-A03A-904C-8973-66FF96F7852F}"/>
              </a:ext>
            </a:extLst>
          </p:cNvPr>
          <p:cNvSpPr txBox="1">
            <a:spLocks/>
          </p:cNvSpPr>
          <p:nvPr/>
        </p:nvSpPr>
        <p:spPr>
          <a:xfrm>
            <a:off x="381000" y="1449002"/>
            <a:ext cx="5613400" cy="391703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hangingPunct="0">
              <a:buFont typeface="Arial" panose="020B0604020202020204" pitchFamily="34" charset="0"/>
              <a:buNone/>
            </a:pPr>
            <a:endParaRPr lang="en-GB" sz="2000" dirty="0"/>
          </a:p>
          <a:p>
            <a:pPr marL="457200" indent="-457200" hangingPunct="0">
              <a:buFont typeface="+mj-lt"/>
              <a:buAutoNum type="arabicPeriod"/>
            </a:pPr>
            <a:r>
              <a:rPr lang="en-GB" sz="2000" dirty="0"/>
              <a:t>Critically assess the usefulness of project management tools and techniques for managing a project within an organisation;</a:t>
            </a:r>
          </a:p>
          <a:p>
            <a:pPr marL="457200" indent="-457200" hangingPunct="0">
              <a:buFont typeface="+mj-lt"/>
              <a:buAutoNum type="arabicPeriod"/>
            </a:pPr>
            <a:endParaRPr lang="en-GB" sz="2000" dirty="0"/>
          </a:p>
          <a:p>
            <a:pPr marL="457200" indent="-457200" hangingPunct="0">
              <a:buFont typeface="+mj-lt"/>
              <a:buAutoNum type="arabicPeriod"/>
            </a:pPr>
            <a:r>
              <a:rPr lang="en-GB" sz="2000" dirty="0"/>
              <a:t>Plan the implementation of a project of appropriate complexity within a workplace; </a:t>
            </a:r>
          </a:p>
          <a:p>
            <a:pPr marL="457200" indent="-457200" hangingPunct="0">
              <a:buFont typeface="+mj-lt"/>
              <a:buAutoNum type="arabicPeriod"/>
            </a:pPr>
            <a:endParaRPr lang="en-GB" sz="2000" dirty="0"/>
          </a:p>
          <a:p>
            <a:pPr marL="457200" indent="-457200" hangingPunct="0">
              <a:buFont typeface="+mj-lt"/>
              <a:buAutoNum type="arabicPeriod"/>
            </a:pPr>
            <a:r>
              <a:rPr lang="en-GB" sz="2000" dirty="0"/>
              <a:t>Critically evaluate their ability to manage a project.</a:t>
            </a:r>
          </a:p>
          <a:p>
            <a:endParaRPr lang="en-GB" dirty="0"/>
          </a:p>
        </p:txBody>
      </p:sp>
      <p:sp>
        <p:nvSpPr>
          <p:cNvPr id="6" name="TextBox 5">
            <a:extLst>
              <a:ext uri="{FF2B5EF4-FFF2-40B4-BE49-F238E27FC236}">
                <a16:creationId xmlns:a16="http://schemas.microsoft.com/office/drawing/2014/main" id="{40F52CC3-BFD4-C249-A40D-E65BF84CAA99}"/>
              </a:ext>
            </a:extLst>
          </p:cNvPr>
          <p:cNvSpPr txBox="1"/>
          <p:nvPr/>
        </p:nvSpPr>
        <p:spPr>
          <a:xfrm>
            <a:off x="5994400" y="1588703"/>
            <a:ext cx="6446440" cy="3168560"/>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and Professional Practice  	10</a:t>
            </a:r>
          </a:p>
        </p:txBody>
      </p:sp>
      <p:cxnSp>
        <p:nvCxnSpPr>
          <p:cNvPr id="7" name="Straight Connector 6">
            <a:extLst>
              <a:ext uri="{FF2B5EF4-FFF2-40B4-BE49-F238E27FC236}">
                <a16:creationId xmlns:a16="http://schemas.microsoft.com/office/drawing/2014/main" id="{AFE4EC9A-A118-EF40-A0BE-F848114464C2}"/>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95843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0E9C9D9-B969-524F-AD0E-382E93B04225}"/>
              </a:ext>
            </a:extLst>
          </p:cNvPr>
          <p:cNvSpPr>
            <a:spLocks noGrp="1"/>
          </p:cNvSpPr>
          <p:nvPr>
            <p:ph type="title"/>
          </p:nvPr>
        </p:nvSpPr>
        <p:spPr/>
        <p:txBody>
          <a:bodyPr/>
          <a:lstStyle/>
          <a:p>
            <a:r>
              <a:rPr lang="en-US" dirty="0"/>
              <a:t>You have created the Plan</a:t>
            </a:r>
          </a:p>
        </p:txBody>
      </p:sp>
      <p:sp>
        <p:nvSpPr>
          <p:cNvPr id="4" name="Slide Number Placeholder 3">
            <a:extLst>
              <a:ext uri="{FF2B5EF4-FFF2-40B4-BE49-F238E27FC236}">
                <a16:creationId xmlns:a16="http://schemas.microsoft.com/office/drawing/2014/main" id="{4AC4AFBD-351F-4F46-9237-8F85DF93B00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4</a:t>
            </a:fld>
            <a:endParaRPr lang="en-GB"/>
          </a:p>
        </p:txBody>
      </p:sp>
      <p:pic>
        <p:nvPicPr>
          <p:cNvPr id="5" name="Picture 4">
            <a:extLst>
              <a:ext uri="{FF2B5EF4-FFF2-40B4-BE49-F238E27FC236}">
                <a16:creationId xmlns:a16="http://schemas.microsoft.com/office/drawing/2014/main" id="{4C4E5A50-2266-A143-8D96-0D58232BECD2}"/>
              </a:ext>
            </a:extLst>
          </p:cNvPr>
          <p:cNvPicPr>
            <a:picLocks noChangeAspect="1"/>
          </p:cNvPicPr>
          <p:nvPr/>
        </p:nvPicPr>
        <p:blipFill>
          <a:blip r:embed="rId3"/>
          <a:stretch>
            <a:fillRect/>
          </a:stretch>
        </p:blipFill>
        <p:spPr>
          <a:xfrm>
            <a:off x="0" y="1090808"/>
            <a:ext cx="12192000" cy="4676384"/>
          </a:xfrm>
          <a:prstGeom prst="rect">
            <a:avLst/>
          </a:prstGeom>
        </p:spPr>
      </p:pic>
    </p:spTree>
    <p:extLst>
      <p:ext uri="{BB962C8B-B14F-4D97-AF65-F5344CB8AC3E}">
        <p14:creationId xmlns:p14="http://schemas.microsoft.com/office/powerpoint/2010/main" val="2798431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14C4952-5A84-8740-9801-EA0A1644C74D}"/>
              </a:ext>
            </a:extLst>
          </p:cNvPr>
          <p:cNvSpPr>
            <a:spLocks noGrp="1"/>
          </p:cNvSpPr>
          <p:nvPr>
            <p:ph type="title"/>
          </p:nvPr>
        </p:nvSpPr>
        <p:spPr>
          <a:xfrm>
            <a:off x="0" y="0"/>
            <a:ext cx="12192000" cy="1143000"/>
          </a:xfrm>
        </p:spPr>
        <p:txBody>
          <a:bodyPr/>
          <a:lstStyle/>
          <a:p>
            <a:r>
              <a:rPr lang="en-GB" dirty="0"/>
              <a:t>Who to allocate the ‘Task’ too?</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12" name="Rectangle 2">
            <a:extLst>
              <a:ext uri="{FF2B5EF4-FFF2-40B4-BE49-F238E27FC236}">
                <a16:creationId xmlns:a16="http://schemas.microsoft.com/office/drawing/2014/main" id="{A789B54F-FD15-CE45-AF11-9CCBA6DA3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
        <p:nvSpPr>
          <p:cNvPr id="5" name="TextBox 4">
            <a:extLst>
              <a:ext uri="{FF2B5EF4-FFF2-40B4-BE49-F238E27FC236}">
                <a16:creationId xmlns:a16="http://schemas.microsoft.com/office/drawing/2014/main" id="{543BA763-8772-C44B-8045-617700004483}"/>
              </a:ext>
            </a:extLst>
          </p:cNvPr>
          <p:cNvSpPr txBox="1"/>
          <p:nvPr/>
        </p:nvSpPr>
        <p:spPr>
          <a:xfrm>
            <a:off x="217714" y="743578"/>
            <a:ext cx="11756572" cy="4770537"/>
          </a:xfrm>
          <a:prstGeom prst="rect">
            <a:avLst/>
          </a:prstGeom>
          <a:noFill/>
        </p:spPr>
        <p:txBody>
          <a:bodyPr wrap="square" rtlCol="0">
            <a:spAutoFit/>
          </a:bodyPr>
          <a:lstStyle/>
          <a:p>
            <a:r>
              <a:rPr lang="en-GB" sz="3200" dirty="0"/>
              <a:t>To Action the plan you need allocate the task, this can be based on:</a:t>
            </a:r>
          </a:p>
          <a:p>
            <a:r>
              <a:rPr lang="en-GB" sz="3200" dirty="0"/>
              <a:t>Availability</a:t>
            </a:r>
          </a:p>
          <a:p>
            <a:pPr marL="457200" indent="-457200">
              <a:buFont typeface="Arial" panose="020B0604020202020204" pitchFamily="34" charset="0"/>
              <a:buChar char="•"/>
            </a:pPr>
            <a:r>
              <a:rPr lang="en-GB" sz="2400" dirty="0"/>
              <a:t>Will they be available for the duration of the project</a:t>
            </a:r>
          </a:p>
          <a:p>
            <a:pPr marL="457200" indent="-457200">
              <a:buFont typeface="Arial" panose="020B0604020202020204" pitchFamily="34" charset="0"/>
              <a:buChar char="•"/>
            </a:pPr>
            <a:r>
              <a:rPr lang="en-GB" sz="2400" dirty="0"/>
              <a:t>Do they work for a different department – they may have a line manager with different ideas</a:t>
            </a:r>
          </a:p>
          <a:p>
            <a:endParaRPr lang="en-GB" sz="3200" dirty="0"/>
          </a:p>
          <a:p>
            <a:r>
              <a:rPr lang="en-GB" sz="3200" dirty="0"/>
              <a:t>Ability</a:t>
            </a:r>
          </a:p>
          <a:p>
            <a:pPr marL="342900" indent="-342900">
              <a:buFont typeface="Arial" panose="020B0604020202020204" pitchFamily="34" charset="0"/>
              <a:buChar char="•"/>
            </a:pPr>
            <a:r>
              <a:rPr lang="en-GB" sz="2400" dirty="0"/>
              <a:t>What experience to do they have with in this area</a:t>
            </a:r>
          </a:p>
          <a:p>
            <a:pPr marL="342900" indent="-342900">
              <a:buFont typeface="Arial" panose="020B0604020202020204" pitchFamily="34" charset="0"/>
              <a:buChar char="•"/>
            </a:pPr>
            <a:r>
              <a:rPr lang="en-GB" sz="2400" dirty="0"/>
              <a:t>Are there skills that need to be taught before they can join, </a:t>
            </a:r>
            <a:r>
              <a:rPr lang="en-GB" sz="2400" dirty="0" err="1"/>
              <a:t>eg</a:t>
            </a:r>
            <a:r>
              <a:rPr lang="en-GB" sz="2400" dirty="0"/>
              <a:t> training on software</a:t>
            </a:r>
          </a:p>
          <a:p>
            <a:pPr marL="342900" indent="-342900">
              <a:buFont typeface="Arial" panose="020B0604020202020204" pitchFamily="34" charset="0"/>
              <a:buChar char="•"/>
            </a:pPr>
            <a:r>
              <a:rPr lang="en-GB" sz="2400" dirty="0"/>
              <a:t>Do you need to get external support </a:t>
            </a:r>
            <a:r>
              <a:rPr lang="en-GB" sz="2400" dirty="0" err="1"/>
              <a:t>ie</a:t>
            </a:r>
            <a:r>
              <a:rPr lang="en-GB" sz="2400" dirty="0"/>
              <a:t> external consultant </a:t>
            </a:r>
          </a:p>
          <a:p>
            <a:endParaRPr lang="en-GB" sz="3200" dirty="0"/>
          </a:p>
        </p:txBody>
      </p:sp>
    </p:spTree>
    <p:extLst>
      <p:ext uri="{BB962C8B-B14F-4D97-AF65-F5344CB8AC3E}">
        <p14:creationId xmlns:p14="http://schemas.microsoft.com/office/powerpoint/2010/main" val="941823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12" name="Rectangle 2">
            <a:extLst>
              <a:ext uri="{FF2B5EF4-FFF2-40B4-BE49-F238E27FC236}">
                <a16:creationId xmlns:a16="http://schemas.microsoft.com/office/drawing/2014/main" id="{A789B54F-FD15-CE45-AF11-9CCBA6DA3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pic>
        <p:nvPicPr>
          <p:cNvPr id="3" name="Picture 2" descr="A screenshot of a cell phone&#10;&#10;Description automatically generated">
            <a:extLst>
              <a:ext uri="{FF2B5EF4-FFF2-40B4-BE49-F238E27FC236}">
                <a16:creationId xmlns:a16="http://schemas.microsoft.com/office/drawing/2014/main" id="{59403F68-6A2F-9D43-91E9-2FC666080B3A}"/>
              </a:ext>
            </a:extLst>
          </p:cNvPr>
          <p:cNvPicPr>
            <a:picLocks noChangeAspect="1"/>
          </p:cNvPicPr>
          <p:nvPr/>
        </p:nvPicPr>
        <p:blipFill>
          <a:blip r:embed="rId3"/>
          <a:stretch>
            <a:fillRect/>
          </a:stretch>
        </p:blipFill>
        <p:spPr>
          <a:xfrm>
            <a:off x="2687215" y="67644"/>
            <a:ext cx="7523585" cy="5642689"/>
          </a:xfrm>
          <a:prstGeom prst="rect">
            <a:avLst/>
          </a:prstGeom>
        </p:spPr>
      </p:pic>
    </p:spTree>
    <p:extLst>
      <p:ext uri="{BB962C8B-B14F-4D97-AF65-F5344CB8AC3E}">
        <p14:creationId xmlns:p14="http://schemas.microsoft.com/office/powerpoint/2010/main" val="2845179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05E1465-1EF1-B34A-AF6D-845FCDD11D66}"/>
              </a:ext>
            </a:extLst>
          </p:cNvPr>
          <p:cNvSpPr>
            <a:spLocks noGrp="1"/>
          </p:cNvSpPr>
          <p:nvPr>
            <p:ph type="sldNum" sz="quarter" idx="12"/>
          </p:nvPr>
        </p:nvSpPr>
        <p:spPr/>
        <p:txBody>
          <a:bodyPr/>
          <a:lstStyle/>
          <a:p>
            <a:fld id="{3D165440-4880-415F-9146-4793BDD623F8}" type="slidenum">
              <a:rPr lang="en-GB" smtClean="0"/>
              <a:t>7</a:t>
            </a:fld>
            <a:endParaRPr lang="en-GB"/>
          </a:p>
        </p:txBody>
      </p:sp>
      <p:pic>
        <p:nvPicPr>
          <p:cNvPr id="3" name="Picture 2">
            <a:extLst>
              <a:ext uri="{FF2B5EF4-FFF2-40B4-BE49-F238E27FC236}">
                <a16:creationId xmlns:a16="http://schemas.microsoft.com/office/drawing/2014/main" id="{CE6E103D-21F5-124B-9659-B8CCB602D720}"/>
              </a:ext>
            </a:extLst>
          </p:cNvPr>
          <p:cNvPicPr>
            <a:picLocks noChangeAspect="1"/>
          </p:cNvPicPr>
          <p:nvPr/>
        </p:nvPicPr>
        <p:blipFill>
          <a:blip r:embed="rId3"/>
          <a:stretch>
            <a:fillRect/>
          </a:stretch>
        </p:blipFill>
        <p:spPr>
          <a:xfrm>
            <a:off x="719708" y="0"/>
            <a:ext cx="10481472" cy="3265224"/>
          </a:xfrm>
          <a:prstGeom prst="rect">
            <a:avLst/>
          </a:prstGeom>
        </p:spPr>
      </p:pic>
      <p:sp>
        <p:nvSpPr>
          <p:cNvPr id="5" name="Rectangle 4">
            <a:extLst>
              <a:ext uri="{FF2B5EF4-FFF2-40B4-BE49-F238E27FC236}">
                <a16:creationId xmlns:a16="http://schemas.microsoft.com/office/drawing/2014/main" id="{2325F37A-6232-6649-AC5E-08759AD703D3}"/>
              </a:ext>
            </a:extLst>
          </p:cNvPr>
          <p:cNvSpPr/>
          <p:nvPr/>
        </p:nvSpPr>
        <p:spPr>
          <a:xfrm>
            <a:off x="1657533" y="3766825"/>
            <a:ext cx="9144000" cy="1600438"/>
          </a:xfrm>
          <a:prstGeom prst="rect">
            <a:avLst/>
          </a:prstGeom>
        </p:spPr>
        <p:txBody>
          <a:bodyPr wrap="square">
            <a:spAutoFit/>
          </a:bodyPr>
          <a:lstStyle/>
          <a:p>
            <a:r>
              <a:rPr lang="en-US" sz="1700" b="1" dirty="0">
                <a:latin typeface="+mj-lt"/>
              </a:rPr>
              <a:t>Responsible – Who is completing the task.</a:t>
            </a:r>
          </a:p>
          <a:p>
            <a:endParaRPr lang="en-US" sz="1000" b="1" dirty="0">
              <a:latin typeface="+mj-lt"/>
            </a:endParaRPr>
          </a:p>
          <a:p>
            <a:r>
              <a:rPr lang="en-US" sz="1700" b="1" dirty="0">
                <a:latin typeface="+mj-lt"/>
              </a:rPr>
              <a:t>Accountable – Who is making decisions and taking actions on the task(s).</a:t>
            </a:r>
          </a:p>
          <a:p>
            <a:endParaRPr lang="en-US" sz="1000" b="1" dirty="0">
              <a:latin typeface="+mj-lt"/>
            </a:endParaRPr>
          </a:p>
          <a:p>
            <a:r>
              <a:rPr lang="en-US" sz="1700" b="1" dirty="0">
                <a:latin typeface="+mj-lt"/>
              </a:rPr>
              <a:t>Consulted – Who will be communicated with regarding decisions and tasks.</a:t>
            </a:r>
          </a:p>
          <a:p>
            <a:endParaRPr lang="en-US" sz="1000" b="1" dirty="0">
              <a:latin typeface="+mj-lt"/>
            </a:endParaRPr>
          </a:p>
          <a:p>
            <a:r>
              <a:rPr lang="en-US" sz="1700" b="1" dirty="0">
                <a:latin typeface="+mj-lt"/>
              </a:rPr>
              <a:t>Informed – Who will be updated on decisions and actions during the project.</a:t>
            </a:r>
          </a:p>
        </p:txBody>
      </p:sp>
    </p:spTree>
    <p:extLst>
      <p:ext uri="{BB962C8B-B14F-4D97-AF65-F5344CB8AC3E}">
        <p14:creationId xmlns:p14="http://schemas.microsoft.com/office/powerpoint/2010/main" val="3289068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06ECA02-B47B-2E49-90E2-9E875DE42179}"/>
              </a:ext>
            </a:extLst>
          </p:cNvPr>
          <p:cNvSpPr>
            <a:spLocks noGrp="1"/>
          </p:cNvSpPr>
          <p:nvPr>
            <p:ph type="title"/>
          </p:nvPr>
        </p:nvSpPr>
        <p:spPr>
          <a:xfrm>
            <a:off x="267493" y="118163"/>
            <a:ext cx="7772400" cy="1143000"/>
          </a:xfrm>
        </p:spPr>
        <p:txBody>
          <a:bodyPr/>
          <a:lstStyle/>
          <a:p>
            <a:pPr eaLnBrk="1" hangingPunct="1"/>
            <a:r>
              <a:rPr lang="en-US" altLang="en-US" dirty="0">
                <a:latin typeface="Calibri" panose="020F0502020204030204" pitchFamily="34" charset="0"/>
                <a:cs typeface="Calibri" panose="020F0502020204030204" pitchFamily="34" charset="0"/>
              </a:rPr>
              <a:t>Use of RACI</a:t>
            </a:r>
          </a:p>
        </p:txBody>
      </p:sp>
      <p:sp>
        <p:nvSpPr>
          <p:cNvPr id="4" name="Slide Number Placeholder 3">
            <a:extLst>
              <a:ext uri="{FF2B5EF4-FFF2-40B4-BE49-F238E27FC236}">
                <a16:creationId xmlns:a16="http://schemas.microsoft.com/office/drawing/2014/main" id="{8D090BD0-31A9-7746-B5B8-5431DBA45C95}"/>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5" name="Slide Number Placeholder 3">
            <a:extLst>
              <a:ext uri="{FF2B5EF4-FFF2-40B4-BE49-F238E27FC236}">
                <a16:creationId xmlns:a16="http://schemas.microsoft.com/office/drawing/2014/main" id="{A155A5B0-D33E-2247-B811-6FA662D14DCD}"/>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a:t>
            </a:fld>
            <a:endParaRPr lang="en-GB"/>
          </a:p>
        </p:txBody>
      </p:sp>
      <p:graphicFrame>
        <p:nvGraphicFramePr>
          <p:cNvPr id="2" name="Table 2">
            <a:extLst>
              <a:ext uri="{FF2B5EF4-FFF2-40B4-BE49-F238E27FC236}">
                <a16:creationId xmlns:a16="http://schemas.microsoft.com/office/drawing/2014/main" id="{7B7CCD91-B456-E941-9862-2AADE850F34D}"/>
              </a:ext>
            </a:extLst>
          </p:cNvPr>
          <p:cNvGraphicFramePr>
            <a:graphicFrameLocks noGrp="1"/>
          </p:cNvGraphicFramePr>
          <p:nvPr>
            <p:extLst>
              <p:ext uri="{D42A27DB-BD31-4B8C-83A1-F6EECF244321}">
                <p14:modId xmlns:p14="http://schemas.microsoft.com/office/powerpoint/2010/main" val="1007591049"/>
              </p:ext>
            </p:extLst>
          </p:nvPr>
        </p:nvGraphicFramePr>
        <p:xfrm>
          <a:off x="267493" y="1019468"/>
          <a:ext cx="11314905" cy="2518182"/>
        </p:xfrm>
        <a:graphic>
          <a:graphicData uri="http://schemas.openxmlformats.org/drawingml/2006/table">
            <a:tbl>
              <a:tblPr firstRow="1" bandRow="1">
                <a:tableStyleId>{5C22544A-7EE6-4342-B048-85BDC9FD1C3A}</a:tableStyleId>
              </a:tblPr>
              <a:tblGrid>
                <a:gridCol w="2262981">
                  <a:extLst>
                    <a:ext uri="{9D8B030D-6E8A-4147-A177-3AD203B41FA5}">
                      <a16:colId xmlns:a16="http://schemas.microsoft.com/office/drawing/2014/main" val="323796597"/>
                    </a:ext>
                  </a:extLst>
                </a:gridCol>
                <a:gridCol w="2262981">
                  <a:extLst>
                    <a:ext uri="{9D8B030D-6E8A-4147-A177-3AD203B41FA5}">
                      <a16:colId xmlns:a16="http://schemas.microsoft.com/office/drawing/2014/main" val="2180002047"/>
                    </a:ext>
                  </a:extLst>
                </a:gridCol>
                <a:gridCol w="2262981">
                  <a:extLst>
                    <a:ext uri="{9D8B030D-6E8A-4147-A177-3AD203B41FA5}">
                      <a16:colId xmlns:a16="http://schemas.microsoft.com/office/drawing/2014/main" val="769747409"/>
                    </a:ext>
                  </a:extLst>
                </a:gridCol>
                <a:gridCol w="2262981">
                  <a:extLst>
                    <a:ext uri="{9D8B030D-6E8A-4147-A177-3AD203B41FA5}">
                      <a16:colId xmlns:a16="http://schemas.microsoft.com/office/drawing/2014/main" val="1750182202"/>
                    </a:ext>
                  </a:extLst>
                </a:gridCol>
                <a:gridCol w="2262981">
                  <a:extLst>
                    <a:ext uri="{9D8B030D-6E8A-4147-A177-3AD203B41FA5}">
                      <a16:colId xmlns:a16="http://schemas.microsoft.com/office/drawing/2014/main" val="3376761822"/>
                    </a:ext>
                  </a:extLst>
                </a:gridCol>
              </a:tblGrid>
              <a:tr h="419697">
                <a:tc>
                  <a:txBody>
                    <a:bodyPr/>
                    <a:lstStyle/>
                    <a:p>
                      <a:r>
                        <a:rPr lang="en-GB" dirty="0"/>
                        <a:t>Team Member</a:t>
                      </a:r>
                    </a:p>
                  </a:txBody>
                  <a:tcPr/>
                </a:tc>
                <a:tc>
                  <a:txBody>
                    <a:bodyPr/>
                    <a:lstStyle/>
                    <a:p>
                      <a:r>
                        <a:rPr lang="en-GB" dirty="0"/>
                        <a:t>Task 1</a:t>
                      </a:r>
                    </a:p>
                  </a:txBody>
                  <a:tcPr/>
                </a:tc>
                <a:tc>
                  <a:txBody>
                    <a:bodyPr/>
                    <a:lstStyle/>
                    <a:p>
                      <a:r>
                        <a:rPr lang="en-GB" dirty="0"/>
                        <a:t>Task 2</a:t>
                      </a:r>
                    </a:p>
                  </a:txBody>
                  <a:tcPr/>
                </a:tc>
                <a:tc>
                  <a:txBody>
                    <a:bodyPr/>
                    <a:lstStyle/>
                    <a:p>
                      <a:r>
                        <a:rPr lang="en-GB" dirty="0"/>
                        <a:t>Task 3</a:t>
                      </a:r>
                    </a:p>
                  </a:txBody>
                  <a:tcPr/>
                </a:tc>
                <a:tc>
                  <a:txBody>
                    <a:bodyPr/>
                    <a:lstStyle/>
                    <a:p>
                      <a:r>
                        <a:rPr lang="en-GB" dirty="0"/>
                        <a:t>Task 4</a:t>
                      </a:r>
                    </a:p>
                  </a:txBody>
                  <a:tcPr/>
                </a:tc>
                <a:extLst>
                  <a:ext uri="{0D108BD9-81ED-4DB2-BD59-A6C34878D82A}">
                    <a16:rowId xmlns:a16="http://schemas.microsoft.com/office/drawing/2014/main" val="3293481479"/>
                  </a:ext>
                </a:extLst>
              </a:tr>
              <a:tr h="419697">
                <a:tc>
                  <a:txBody>
                    <a:bodyPr/>
                    <a:lstStyle/>
                    <a:p>
                      <a:r>
                        <a:rPr lang="en-GB" dirty="0"/>
                        <a:t>Person 1</a:t>
                      </a:r>
                    </a:p>
                  </a:txBody>
                  <a:tcPr/>
                </a:tc>
                <a:tc>
                  <a:txBody>
                    <a:bodyPr/>
                    <a:lstStyle/>
                    <a:p>
                      <a:pPr algn="ctr"/>
                      <a:r>
                        <a:rPr lang="en-GB" dirty="0"/>
                        <a:t>A</a:t>
                      </a:r>
                    </a:p>
                  </a:txBody>
                  <a:tcPr/>
                </a:tc>
                <a:tc>
                  <a:txBody>
                    <a:bodyPr/>
                    <a:lstStyle/>
                    <a:p>
                      <a:pPr algn="ctr"/>
                      <a:r>
                        <a:rPr lang="en-GB" dirty="0"/>
                        <a:t>A</a:t>
                      </a:r>
                    </a:p>
                  </a:txBody>
                  <a:tcPr/>
                </a:tc>
                <a:tc>
                  <a:txBody>
                    <a:bodyPr/>
                    <a:lstStyle/>
                    <a:p>
                      <a:pPr algn="ctr"/>
                      <a:r>
                        <a:rPr lang="en-GB" dirty="0"/>
                        <a:t>A</a:t>
                      </a:r>
                    </a:p>
                  </a:txBody>
                  <a:tcPr/>
                </a:tc>
                <a:tc>
                  <a:txBody>
                    <a:bodyPr/>
                    <a:lstStyle/>
                    <a:p>
                      <a:pPr algn="ctr"/>
                      <a:r>
                        <a:rPr lang="en-GB" dirty="0"/>
                        <a:t>A</a:t>
                      </a:r>
                    </a:p>
                  </a:txBody>
                  <a:tcPr/>
                </a:tc>
                <a:extLst>
                  <a:ext uri="{0D108BD9-81ED-4DB2-BD59-A6C34878D82A}">
                    <a16:rowId xmlns:a16="http://schemas.microsoft.com/office/drawing/2014/main" val="4271536463"/>
                  </a:ext>
                </a:extLst>
              </a:tr>
              <a:tr h="419697">
                <a:tc>
                  <a:txBody>
                    <a:bodyPr/>
                    <a:lstStyle/>
                    <a:p>
                      <a:r>
                        <a:rPr lang="en-GB" dirty="0"/>
                        <a:t>Person 2</a:t>
                      </a:r>
                    </a:p>
                  </a:txBody>
                  <a:tcPr/>
                </a:tc>
                <a:tc>
                  <a:txBody>
                    <a:bodyPr/>
                    <a:lstStyle/>
                    <a:p>
                      <a:pPr algn="ctr"/>
                      <a:endParaRPr lang="en-GB" dirty="0"/>
                    </a:p>
                  </a:txBody>
                  <a:tcPr/>
                </a:tc>
                <a:tc>
                  <a:txBody>
                    <a:bodyPr/>
                    <a:lstStyle/>
                    <a:p>
                      <a:pPr algn="ctr"/>
                      <a:r>
                        <a:rPr lang="en-GB" dirty="0"/>
                        <a:t>R</a:t>
                      </a:r>
                    </a:p>
                  </a:txBody>
                  <a:tcPr/>
                </a:tc>
                <a:tc>
                  <a:txBody>
                    <a:bodyPr/>
                    <a:lstStyle/>
                    <a:p>
                      <a:pPr algn="ctr"/>
                      <a:r>
                        <a:rPr lang="en-GB" dirty="0"/>
                        <a:t>C</a:t>
                      </a:r>
                    </a:p>
                  </a:txBody>
                  <a:tcPr/>
                </a:tc>
                <a:tc>
                  <a:txBody>
                    <a:bodyPr/>
                    <a:lstStyle/>
                    <a:p>
                      <a:pPr algn="ctr"/>
                      <a:endParaRPr lang="en-GB" dirty="0"/>
                    </a:p>
                  </a:txBody>
                  <a:tcPr/>
                </a:tc>
                <a:extLst>
                  <a:ext uri="{0D108BD9-81ED-4DB2-BD59-A6C34878D82A}">
                    <a16:rowId xmlns:a16="http://schemas.microsoft.com/office/drawing/2014/main" val="2039900218"/>
                  </a:ext>
                </a:extLst>
              </a:tr>
              <a:tr h="419697">
                <a:tc>
                  <a:txBody>
                    <a:bodyPr/>
                    <a:lstStyle/>
                    <a:p>
                      <a:r>
                        <a:rPr lang="en-GB" dirty="0"/>
                        <a:t>Person 3</a:t>
                      </a:r>
                    </a:p>
                  </a:txBody>
                  <a:tcPr/>
                </a:tc>
                <a:tc>
                  <a:txBody>
                    <a:bodyPr/>
                    <a:lstStyle/>
                    <a:p>
                      <a:pPr algn="ctr"/>
                      <a:r>
                        <a:rPr lang="en-GB" dirty="0"/>
                        <a:t>R</a:t>
                      </a:r>
                    </a:p>
                  </a:txBody>
                  <a:tcPr/>
                </a:tc>
                <a:tc>
                  <a:txBody>
                    <a:bodyPr/>
                    <a:lstStyle/>
                    <a:p>
                      <a:pPr algn="ctr"/>
                      <a:endParaRPr lang="en-GB" dirty="0"/>
                    </a:p>
                  </a:txBody>
                  <a:tcPr/>
                </a:tc>
                <a:tc>
                  <a:txBody>
                    <a:bodyPr/>
                    <a:lstStyle/>
                    <a:p>
                      <a:pPr algn="ctr"/>
                      <a:r>
                        <a:rPr lang="en-GB" dirty="0"/>
                        <a:t>-</a:t>
                      </a:r>
                    </a:p>
                  </a:txBody>
                  <a:tcPr/>
                </a:tc>
                <a:tc>
                  <a:txBody>
                    <a:bodyPr/>
                    <a:lstStyle/>
                    <a:p>
                      <a:pPr algn="ctr"/>
                      <a:endParaRPr lang="en-GB" dirty="0"/>
                    </a:p>
                  </a:txBody>
                  <a:tcPr/>
                </a:tc>
                <a:extLst>
                  <a:ext uri="{0D108BD9-81ED-4DB2-BD59-A6C34878D82A}">
                    <a16:rowId xmlns:a16="http://schemas.microsoft.com/office/drawing/2014/main" val="2197140514"/>
                  </a:ext>
                </a:extLst>
              </a:tr>
              <a:tr h="419697">
                <a:tc>
                  <a:txBody>
                    <a:bodyPr/>
                    <a:lstStyle/>
                    <a:p>
                      <a:r>
                        <a:rPr lang="en-GB" dirty="0"/>
                        <a:t>Person 4</a:t>
                      </a:r>
                    </a:p>
                  </a:txBody>
                  <a:tcPr/>
                </a:tc>
                <a:tc>
                  <a:txBody>
                    <a:bodyPr/>
                    <a:lstStyle/>
                    <a:p>
                      <a:pPr algn="ctr"/>
                      <a:endParaRPr lang="en-GB" dirty="0"/>
                    </a:p>
                  </a:txBody>
                  <a:tcPr/>
                </a:tc>
                <a:tc>
                  <a:txBody>
                    <a:bodyPr/>
                    <a:lstStyle/>
                    <a:p>
                      <a:pPr algn="ctr"/>
                      <a:endParaRPr lang="en-GB" dirty="0"/>
                    </a:p>
                  </a:txBody>
                  <a:tcPr/>
                </a:tc>
                <a:tc>
                  <a:txBody>
                    <a:bodyPr/>
                    <a:lstStyle/>
                    <a:p>
                      <a:pPr algn="ctr"/>
                      <a:r>
                        <a:rPr lang="en-GB" dirty="0"/>
                        <a:t>R</a:t>
                      </a:r>
                    </a:p>
                  </a:txBody>
                  <a:tcPr/>
                </a:tc>
                <a:tc>
                  <a:txBody>
                    <a:bodyPr/>
                    <a:lstStyle/>
                    <a:p>
                      <a:pPr algn="ctr"/>
                      <a:endParaRPr lang="en-GB" dirty="0"/>
                    </a:p>
                  </a:txBody>
                  <a:tcPr/>
                </a:tc>
                <a:extLst>
                  <a:ext uri="{0D108BD9-81ED-4DB2-BD59-A6C34878D82A}">
                    <a16:rowId xmlns:a16="http://schemas.microsoft.com/office/drawing/2014/main" val="251554233"/>
                  </a:ext>
                </a:extLst>
              </a:tr>
              <a:tr h="419697">
                <a:tc>
                  <a:txBody>
                    <a:bodyPr/>
                    <a:lstStyle/>
                    <a:p>
                      <a:r>
                        <a:rPr lang="en-GB" dirty="0"/>
                        <a:t>Board </a:t>
                      </a:r>
                    </a:p>
                  </a:txBody>
                  <a:tcPr/>
                </a:tc>
                <a:tc>
                  <a:txBody>
                    <a:bodyPr/>
                    <a:lstStyle/>
                    <a:p>
                      <a:pPr algn="ctr"/>
                      <a:r>
                        <a:rPr lang="en-GB" dirty="0"/>
                        <a:t>I</a:t>
                      </a:r>
                    </a:p>
                  </a:txBody>
                  <a:tcPr/>
                </a:tc>
                <a:tc>
                  <a:txBody>
                    <a:bodyPr/>
                    <a:lstStyle/>
                    <a:p>
                      <a:pPr algn="ctr"/>
                      <a:r>
                        <a:rPr lang="en-GB" dirty="0"/>
                        <a:t>I</a:t>
                      </a:r>
                    </a:p>
                  </a:txBody>
                  <a:tcPr/>
                </a:tc>
                <a:tc>
                  <a:txBody>
                    <a:bodyPr/>
                    <a:lstStyle/>
                    <a:p>
                      <a:pPr algn="ctr"/>
                      <a:r>
                        <a:rPr lang="en-GB" dirty="0"/>
                        <a:t>I</a:t>
                      </a:r>
                    </a:p>
                  </a:txBody>
                  <a:tcPr/>
                </a:tc>
                <a:tc>
                  <a:txBody>
                    <a:bodyPr/>
                    <a:lstStyle/>
                    <a:p>
                      <a:pPr algn="ctr"/>
                      <a:r>
                        <a:rPr lang="en-GB" dirty="0"/>
                        <a:t>I</a:t>
                      </a:r>
                    </a:p>
                  </a:txBody>
                  <a:tcPr/>
                </a:tc>
                <a:extLst>
                  <a:ext uri="{0D108BD9-81ED-4DB2-BD59-A6C34878D82A}">
                    <a16:rowId xmlns:a16="http://schemas.microsoft.com/office/drawing/2014/main" val="2344770933"/>
                  </a:ext>
                </a:extLst>
              </a:tr>
            </a:tbl>
          </a:graphicData>
        </a:graphic>
      </p:graphicFrame>
    </p:spTree>
    <p:extLst>
      <p:ext uri="{BB962C8B-B14F-4D97-AF65-F5344CB8AC3E}">
        <p14:creationId xmlns:p14="http://schemas.microsoft.com/office/powerpoint/2010/main" val="3263325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FCCC292-22CA-1C47-9FEE-040DC4B981B6}"/>
              </a:ext>
            </a:extLst>
          </p:cNvPr>
          <p:cNvSpPr>
            <a:spLocks noGrp="1" noChangeArrowheads="1"/>
          </p:cNvSpPr>
          <p:nvPr>
            <p:ph type="title"/>
          </p:nvPr>
        </p:nvSpPr>
        <p:spPr>
          <a:xfrm>
            <a:off x="2122714" y="168729"/>
            <a:ext cx="7772400" cy="1143000"/>
          </a:xfrm>
        </p:spPr>
        <p:txBody>
          <a:bodyPr/>
          <a:lstStyle/>
          <a:p>
            <a:pPr eaLnBrk="1" hangingPunct="1"/>
            <a:r>
              <a:rPr lang="en-US" altLang="en-US">
                <a:latin typeface="Arial" panose="020B0604020202020204" pitchFamily="34" charset="0"/>
                <a:cs typeface="Arial" panose="020B0604020202020204" pitchFamily="34" charset="0"/>
              </a:rPr>
              <a:t>A Project Manager…</a:t>
            </a:r>
          </a:p>
        </p:txBody>
      </p:sp>
      <p:graphicFrame>
        <p:nvGraphicFramePr>
          <p:cNvPr id="88" name="Content Placeholder 2">
            <a:extLst>
              <a:ext uri="{FF2B5EF4-FFF2-40B4-BE49-F238E27FC236}">
                <a16:creationId xmlns:a16="http://schemas.microsoft.com/office/drawing/2014/main" id="{522BF958-409E-3B4C-8635-C5D2DDFED238}"/>
              </a:ext>
            </a:extLst>
          </p:cNvPr>
          <p:cNvGraphicFramePr>
            <a:graphicFrameLocks noGrp="1"/>
          </p:cNvGraphicFramePr>
          <p:nvPr>
            <p:ph idx="1"/>
            <p:extLst>
              <p:ext uri="{D42A27DB-BD31-4B8C-83A1-F6EECF244321}">
                <p14:modId xmlns:p14="http://schemas.microsoft.com/office/powerpoint/2010/main" val="3739355044"/>
              </p:ext>
            </p:extLst>
          </p:nvPr>
        </p:nvGraphicFramePr>
        <p:xfrm>
          <a:off x="1409948" y="778285"/>
          <a:ext cx="5340777" cy="4524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205E1465-1EF1-B34A-AF6D-845FCDD11D66}"/>
              </a:ext>
            </a:extLst>
          </p:cNvPr>
          <p:cNvSpPr>
            <a:spLocks noGrp="1"/>
          </p:cNvSpPr>
          <p:nvPr>
            <p:ph type="sldNum" sz="quarter" idx="12"/>
          </p:nvPr>
        </p:nvSpPr>
        <p:spPr/>
        <p:txBody>
          <a:bodyPr/>
          <a:lstStyle/>
          <a:p>
            <a:fld id="{3D165440-4880-415F-9146-4793BDD623F8}" type="slidenum">
              <a:rPr lang="en-GB" smtClean="0"/>
              <a:t>9</a:t>
            </a:fld>
            <a:endParaRPr lang="en-GB"/>
          </a:p>
        </p:txBody>
      </p:sp>
      <p:pic>
        <p:nvPicPr>
          <p:cNvPr id="7" name="Picture 4">
            <a:extLst>
              <a:ext uri="{FF2B5EF4-FFF2-40B4-BE49-F238E27FC236}">
                <a16:creationId xmlns:a16="http://schemas.microsoft.com/office/drawing/2014/main" id="{BF864A88-E67C-784A-972F-6F5AEBD5F1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96304" y="1160917"/>
            <a:ext cx="3028950"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 name="Group 4">
            <a:extLst>
              <a:ext uri="{FF2B5EF4-FFF2-40B4-BE49-F238E27FC236}">
                <a16:creationId xmlns:a16="http://schemas.microsoft.com/office/drawing/2014/main" id="{2F5867B7-87E9-2F4B-BB80-D380C317E933}"/>
              </a:ext>
            </a:extLst>
          </p:cNvPr>
          <p:cNvGrpSpPr>
            <a:grpSpLocks/>
          </p:cNvGrpSpPr>
          <p:nvPr/>
        </p:nvGrpSpPr>
        <p:grpSpPr bwMode="auto">
          <a:xfrm>
            <a:off x="8928104" y="2303917"/>
            <a:ext cx="803275" cy="1962150"/>
            <a:chOff x="3140075" y="3325813"/>
            <a:chExt cx="1112838" cy="3060700"/>
          </a:xfrm>
        </p:grpSpPr>
        <p:sp>
          <p:nvSpPr>
            <p:cNvPr id="9" name="Freeform 1487">
              <a:extLst>
                <a:ext uri="{FF2B5EF4-FFF2-40B4-BE49-F238E27FC236}">
                  <a16:creationId xmlns:a16="http://schemas.microsoft.com/office/drawing/2014/main" id="{B349BD8B-D795-C349-9188-4307076FC8B2}"/>
                </a:ext>
              </a:extLst>
            </p:cNvPr>
            <p:cNvSpPr>
              <a:spLocks/>
            </p:cNvSpPr>
            <p:nvPr/>
          </p:nvSpPr>
          <p:spPr bwMode="auto">
            <a:xfrm>
              <a:off x="3992563" y="4216400"/>
              <a:ext cx="28575" cy="26988"/>
            </a:xfrm>
            <a:custGeom>
              <a:avLst/>
              <a:gdLst>
                <a:gd name="T0" fmla="*/ 2147483646 w 18"/>
                <a:gd name="T1" fmla="*/ 0 h 17"/>
                <a:gd name="T2" fmla="*/ 2147483646 w 18"/>
                <a:gd name="T3" fmla="*/ 0 h 17"/>
                <a:gd name="T4" fmla="*/ 2147483646 w 18"/>
                <a:gd name="T5" fmla="*/ 2147483646 h 17"/>
                <a:gd name="T6" fmla="*/ 2147483646 w 18"/>
                <a:gd name="T7" fmla="*/ 2147483646 h 17"/>
                <a:gd name="T8" fmla="*/ 0 w 18"/>
                <a:gd name="T9" fmla="*/ 0 h 17"/>
                <a:gd name="T10" fmla="*/ 0 w 18"/>
                <a:gd name="T11" fmla="*/ 0 h 17"/>
                <a:gd name="T12" fmla="*/ 0 w 18"/>
                <a:gd name="T13" fmla="*/ 2147483646 h 17"/>
                <a:gd name="T14" fmla="*/ 0 w 18"/>
                <a:gd name="T15" fmla="*/ 2147483646 h 17"/>
                <a:gd name="T16" fmla="*/ 2147483646 w 18"/>
                <a:gd name="T17" fmla="*/ 2147483646 h 17"/>
                <a:gd name="T18" fmla="*/ 2147483646 w 18"/>
                <a:gd name="T19" fmla="*/ 2147483646 h 17"/>
                <a:gd name="T20" fmla="*/ 2147483646 w 18"/>
                <a:gd name="T21" fmla="*/ 2147483646 h 17"/>
                <a:gd name="T22" fmla="*/ 2147483646 w 18"/>
                <a:gd name="T23" fmla="*/ 0 h 17"/>
                <a:gd name="T24" fmla="*/ 2147483646 w 18"/>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8"/>
                <a:gd name="T40" fmla="*/ 0 h 17"/>
                <a:gd name="T41" fmla="*/ 18 w 18"/>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8" h="17">
                  <a:moveTo>
                    <a:pt x="12" y="0"/>
                  </a:moveTo>
                  <a:lnTo>
                    <a:pt x="12" y="0"/>
                  </a:lnTo>
                  <a:lnTo>
                    <a:pt x="12" y="5"/>
                  </a:lnTo>
                  <a:lnTo>
                    <a:pt x="6" y="5"/>
                  </a:lnTo>
                  <a:lnTo>
                    <a:pt x="0" y="0"/>
                  </a:lnTo>
                  <a:lnTo>
                    <a:pt x="0" y="17"/>
                  </a:lnTo>
                  <a:lnTo>
                    <a:pt x="6" y="17"/>
                  </a:lnTo>
                  <a:lnTo>
                    <a:pt x="18" y="17"/>
                  </a:lnTo>
                  <a:lnTo>
                    <a:pt x="18" y="5"/>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 name="Freeform 1488">
              <a:extLst>
                <a:ext uri="{FF2B5EF4-FFF2-40B4-BE49-F238E27FC236}">
                  <a16:creationId xmlns:a16="http://schemas.microsoft.com/office/drawing/2014/main" id="{F104759B-A35C-864D-9AD8-DC96362E805C}"/>
                </a:ext>
              </a:extLst>
            </p:cNvPr>
            <p:cNvSpPr>
              <a:spLocks/>
            </p:cNvSpPr>
            <p:nvPr/>
          </p:nvSpPr>
          <p:spPr bwMode="auto">
            <a:xfrm>
              <a:off x="3973513" y="4252913"/>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0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8" y="12"/>
                  </a:lnTo>
                  <a:lnTo>
                    <a:pt x="41" y="12"/>
                  </a:lnTo>
                  <a:lnTo>
                    <a:pt x="36" y="6"/>
                  </a:lnTo>
                  <a:lnTo>
                    <a:pt x="36" y="0"/>
                  </a:lnTo>
                  <a:lnTo>
                    <a:pt x="36" y="6"/>
                  </a:lnTo>
                  <a:lnTo>
                    <a:pt x="24" y="6"/>
                  </a:lnTo>
                  <a:lnTo>
                    <a:pt x="18" y="6"/>
                  </a:lnTo>
                  <a:lnTo>
                    <a:pt x="6" y="6"/>
                  </a:lnTo>
                  <a:lnTo>
                    <a:pt x="0" y="6"/>
                  </a:lnTo>
                  <a:lnTo>
                    <a:pt x="0" y="12"/>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Freeform 1489">
              <a:extLst>
                <a:ext uri="{FF2B5EF4-FFF2-40B4-BE49-F238E27FC236}">
                  <a16:creationId xmlns:a16="http://schemas.microsoft.com/office/drawing/2014/main" id="{EDDC9B9F-A193-9D46-8B11-50AD54366F0A}"/>
                </a:ext>
              </a:extLst>
            </p:cNvPr>
            <p:cNvSpPr>
              <a:spLocks/>
            </p:cNvSpPr>
            <p:nvPr/>
          </p:nvSpPr>
          <p:spPr bwMode="auto">
            <a:xfrm>
              <a:off x="3973513" y="4289425"/>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0 h 12"/>
                <a:gd name="T14" fmla="*/ 2147483646 w 41"/>
                <a:gd name="T15" fmla="*/ 0 h 12"/>
                <a:gd name="T16" fmla="*/ 0 w 41"/>
                <a:gd name="T17" fmla="*/ 0 h 12"/>
                <a:gd name="T18" fmla="*/ 0 w 41"/>
                <a:gd name="T19" fmla="*/ 0 h 12"/>
                <a:gd name="T20" fmla="*/ 0 w 41"/>
                <a:gd name="T21" fmla="*/ 2147483646 h 12"/>
                <a:gd name="T22" fmla="*/ 0 w 41"/>
                <a:gd name="T23" fmla="*/ 2147483646 h 12"/>
                <a:gd name="T24" fmla="*/ 0 w 41"/>
                <a:gd name="T25" fmla="*/ 2147483646 h 12"/>
                <a:gd name="T26" fmla="*/ 2147483646 w 41"/>
                <a:gd name="T27" fmla="*/ 2147483646 h 12"/>
                <a:gd name="T28" fmla="*/ 2147483646 w 41"/>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2"/>
                <a:gd name="T47" fmla="*/ 41 w 41"/>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2">
                  <a:moveTo>
                    <a:pt x="6" y="12"/>
                  </a:moveTo>
                  <a:lnTo>
                    <a:pt x="6" y="12"/>
                  </a:lnTo>
                  <a:lnTo>
                    <a:pt x="6" y="6"/>
                  </a:lnTo>
                  <a:lnTo>
                    <a:pt x="18" y="6"/>
                  </a:lnTo>
                  <a:lnTo>
                    <a:pt x="41" y="12"/>
                  </a:lnTo>
                  <a:lnTo>
                    <a:pt x="36" y="0"/>
                  </a:lnTo>
                  <a:lnTo>
                    <a:pt x="24" y="0"/>
                  </a:lnTo>
                  <a:lnTo>
                    <a:pt x="0" y="0"/>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1490">
              <a:extLst>
                <a:ext uri="{FF2B5EF4-FFF2-40B4-BE49-F238E27FC236}">
                  <a16:creationId xmlns:a16="http://schemas.microsoft.com/office/drawing/2014/main" id="{983F509D-1FEC-A94C-93AA-B26650F4EB46}"/>
                </a:ext>
              </a:extLst>
            </p:cNvPr>
            <p:cNvSpPr>
              <a:spLocks/>
            </p:cNvSpPr>
            <p:nvPr/>
          </p:nvSpPr>
          <p:spPr bwMode="auto">
            <a:xfrm>
              <a:off x="3956050" y="43180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2147483646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7" y="6"/>
                  </a:lnTo>
                  <a:lnTo>
                    <a:pt x="47" y="0"/>
                  </a:lnTo>
                  <a:lnTo>
                    <a:pt x="29" y="0"/>
                  </a:lnTo>
                  <a:lnTo>
                    <a:pt x="17" y="0"/>
                  </a:lnTo>
                  <a:lnTo>
                    <a:pt x="0" y="0"/>
                  </a:lnTo>
                  <a:lnTo>
                    <a:pt x="6" y="12"/>
                  </a:lnTo>
                  <a:lnTo>
                    <a:pt x="17" y="12"/>
                  </a:lnTo>
                  <a:lnTo>
                    <a:pt x="35" y="6"/>
                  </a:lnTo>
                  <a:lnTo>
                    <a:pt x="41"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1491">
              <a:extLst>
                <a:ext uri="{FF2B5EF4-FFF2-40B4-BE49-F238E27FC236}">
                  <a16:creationId xmlns:a16="http://schemas.microsoft.com/office/drawing/2014/main" id="{A41D875B-BCA2-E94D-9519-4D206D78438E}"/>
                </a:ext>
              </a:extLst>
            </p:cNvPr>
            <p:cNvSpPr>
              <a:spLocks/>
            </p:cNvSpPr>
            <p:nvPr/>
          </p:nvSpPr>
          <p:spPr bwMode="auto">
            <a:xfrm>
              <a:off x="3992563" y="4216400"/>
              <a:ext cx="28575" cy="26988"/>
            </a:xfrm>
            <a:custGeom>
              <a:avLst/>
              <a:gdLst>
                <a:gd name="T0" fmla="*/ 2147483646 w 18"/>
                <a:gd name="T1" fmla="*/ 0 h 17"/>
                <a:gd name="T2" fmla="*/ 2147483646 w 18"/>
                <a:gd name="T3" fmla="*/ 0 h 17"/>
                <a:gd name="T4" fmla="*/ 2147483646 w 18"/>
                <a:gd name="T5" fmla="*/ 2147483646 h 17"/>
                <a:gd name="T6" fmla="*/ 2147483646 w 18"/>
                <a:gd name="T7" fmla="*/ 2147483646 h 17"/>
                <a:gd name="T8" fmla="*/ 0 w 18"/>
                <a:gd name="T9" fmla="*/ 0 h 17"/>
                <a:gd name="T10" fmla="*/ 0 w 18"/>
                <a:gd name="T11" fmla="*/ 0 h 17"/>
                <a:gd name="T12" fmla="*/ 0 w 18"/>
                <a:gd name="T13" fmla="*/ 2147483646 h 17"/>
                <a:gd name="T14" fmla="*/ 0 w 18"/>
                <a:gd name="T15" fmla="*/ 2147483646 h 17"/>
                <a:gd name="T16" fmla="*/ 2147483646 w 18"/>
                <a:gd name="T17" fmla="*/ 2147483646 h 17"/>
                <a:gd name="T18" fmla="*/ 2147483646 w 18"/>
                <a:gd name="T19" fmla="*/ 2147483646 h 17"/>
                <a:gd name="T20" fmla="*/ 2147483646 w 18"/>
                <a:gd name="T21" fmla="*/ 2147483646 h 17"/>
                <a:gd name="T22" fmla="*/ 2147483646 w 18"/>
                <a:gd name="T23" fmla="*/ 0 h 17"/>
                <a:gd name="T24" fmla="*/ 2147483646 w 18"/>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8"/>
                <a:gd name="T40" fmla="*/ 0 h 17"/>
                <a:gd name="T41" fmla="*/ 18 w 18"/>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8" h="17">
                  <a:moveTo>
                    <a:pt x="12" y="0"/>
                  </a:moveTo>
                  <a:lnTo>
                    <a:pt x="12" y="0"/>
                  </a:lnTo>
                  <a:lnTo>
                    <a:pt x="12" y="5"/>
                  </a:lnTo>
                  <a:lnTo>
                    <a:pt x="6" y="5"/>
                  </a:lnTo>
                  <a:lnTo>
                    <a:pt x="0" y="0"/>
                  </a:lnTo>
                  <a:lnTo>
                    <a:pt x="0" y="17"/>
                  </a:lnTo>
                  <a:lnTo>
                    <a:pt x="6" y="17"/>
                  </a:lnTo>
                  <a:lnTo>
                    <a:pt x="18" y="17"/>
                  </a:lnTo>
                  <a:lnTo>
                    <a:pt x="18" y="5"/>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4" name="Freeform 1492">
              <a:extLst>
                <a:ext uri="{FF2B5EF4-FFF2-40B4-BE49-F238E27FC236}">
                  <a16:creationId xmlns:a16="http://schemas.microsoft.com/office/drawing/2014/main" id="{771FA82C-4DE0-A24B-B331-4BA85543CB9D}"/>
                </a:ext>
              </a:extLst>
            </p:cNvPr>
            <p:cNvSpPr>
              <a:spLocks/>
            </p:cNvSpPr>
            <p:nvPr/>
          </p:nvSpPr>
          <p:spPr bwMode="auto">
            <a:xfrm>
              <a:off x="3973513" y="4252913"/>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0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8" y="12"/>
                  </a:lnTo>
                  <a:lnTo>
                    <a:pt x="41" y="12"/>
                  </a:lnTo>
                  <a:lnTo>
                    <a:pt x="36" y="6"/>
                  </a:lnTo>
                  <a:lnTo>
                    <a:pt x="36" y="0"/>
                  </a:lnTo>
                  <a:lnTo>
                    <a:pt x="36" y="6"/>
                  </a:lnTo>
                  <a:lnTo>
                    <a:pt x="24" y="6"/>
                  </a:lnTo>
                  <a:lnTo>
                    <a:pt x="18" y="6"/>
                  </a:lnTo>
                  <a:lnTo>
                    <a:pt x="6" y="6"/>
                  </a:lnTo>
                  <a:lnTo>
                    <a:pt x="0" y="6"/>
                  </a:lnTo>
                  <a:lnTo>
                    <a:pt x="0" y="12"/>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1493">
              <a:extLst>
                <a:ext uri="{FF2B5EF4-FFF2-40B4-BE49-F238E27FC236}">
                  <a16:creationId xmlns:a16="http://schemas.microsoft.com/office/drawing/2014/main" id="{26FF0C79-C1AA-614A-BBB4-39EF715BCEB0}"/>
                </a:ext>
              </a:extLst>
            </p:cNvPr>
            <p:cNvSpPr>
              <a:spLocks/>
            </p:cNvSpPr>
            <p:nvPr/>
          </p:nvSpPr>
          <p:spPr bwMode="auto">
            <a:xfrm>
              <a:off x="3973513" y="4289425"/>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0 h 12"/>
                <a:gd name="T14" fmla="*/ 2147483646 w 41"/>
                <a:gd name="T15" fmla="*/ 0 h 12"/>
                <a:gd name="T16" fmla="*/ 0 w 41"/>
                <a:gd name="T17" fmla="*/ 0 h 12"/>
                <a:gd name="T18" fmla="*/ 0 w 41"/>
                <a:gd name="T19" fmla="*/ 0 h 12"/>
                <a:gd name="T20" fmla="*/ 0 w 41"/>
                <a:gd name="T21" fmla="*/ 2147483646 h 12"/>
                <a:gd name="T22" fmla="*/ 0 w 41"/>
                <a:gd name="T23" fmla="*/ 2147483646 h 12"/>
                <a:gd name="T24" fmla="*/ 0 w 41"/>
                <a:gd name="T25" fmla="*/ 2147483646 h 12"/>
                <a:gd name="T26" fmla="*/ 2147483646 w 41"/>
                <a:gd name="T27" fmla="*/ 2147483646 h 12"/>
                <a:gd name="T28" fmla="*/ 2147483646 w 41"/>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2"/>
                <a:gd name="T47" fmla="*/ 41 w 41"/>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2">
                  <a:moveTo>
                    <a:pt x="6" y="12"/>
                  </a:moveTo>
                  <a:lnTo>
                    <a:pt x="6" y="12"/>
                  </a:lnTo>
                  <a:lnTo>
                    <a:pt x="6" y="6"/>
                  </a:lnTo>
                  <a:lnTo>
                    <a:pt x="18" y="6"/>
                  </a:lnTo>
                  <a:lnTo>
                    <a:pt x="41" y="12"/>
                  </a:lnTo>
                  <a:lnTo>
                    <a:pt x="36" y="0"/>
                  </a:lnTo>
                  <a:lnTo>
                    <a:pt x="24" y="0"/>
                  </a:lnTo>
                  <a:lnTo>
                    <a:pt x="0" y="0"/>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 name="Freeform 1494">
              <a:extLst>
                <a:ext uri="{FF2B5EF4-FFF2-40B4-BE49-F238E27FC236}">
                  <a16:creationId xmlns:a16="http://schemas.microsoft.com/office/drawing/2014/main" id="{D6EFE6B0-A624-0C40-8FDD-C607A5FB4C88}"/>
                </a:ext>
              </a:extLst>
            </p:cNvPr>
            <p:cNvSpPr>
              <a:spLocks/>
            </p:cNvSpPr>
            <p:nvPr/>
          </p:nvSpPr>
          <p:spPr bwMode="auto">
            <a:xfrm>
              <a:off x="3956050" y="43180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2147483646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7" y="6"/>
                  </a:lnTo>
                  <a:lnTo>
                    <a:pt x="47" y="0"/>
                  </a:lnTo>
                  <a:lnTo>
                    <a:pt x="29" y="0"/>
                  </a:lnTo>
                  <a:lnTo>
                    <a:pt x="17" y="0"/>
                  </a:lnTo>
                  <a:lnTo>
                    <a:pt x="0" y="0"/>
                  </a:lnTo>
                  <a:lnTo>
                    <a:pt x="6" y="12"/>
                  </a:lnTo>
                  <a:lnTo>
                    <a:pt x="17" y="12"/>
                  </a:lnTo>
                  <a:lnTo>
                    <a:pt x="35" y="6"/>
                  </a:lnTo>
                  <a:lnTo>
                    <a:pt x="41"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 name="Freeform 1495">
              <a:extLst>
                <a:ext uri="{FF2B5EF4-FFF2-40B4-BE49-F238E27FC236}">
                  <a16:creationId xmlns:a16="http://schemas.microsoft.com/office/drawing/2014/main" id="{5DA285BB-D52C-D140-A03F-F7274D51642B}"/>
                </a:ext>
              </a:extLst>
            </p:cNvPr>
            <p:cNvSpPr>
              <a:spLocks/>
            </p:cNvSpPr>
            <p:nvPr/>
          </p:nvSpPr>
          <p:spPr bwMode="auto">
            <a:xfrm>
              <a:off x="3973513" y="4187825"/>
              <a:ext cx="47625" cy="28575"/>
            </a:xfrm>
            <a:custGeom>
              <a:avLst/>
              <a:gdLst>
                <a:gd name="T0" fmla="*/ 2147483646 w 30"/>
                <a:gd name="T1" fmla="*/ 2147483646 h 18"/>
                <a:gd name="T2" fmla="*/ 2147483646 w 30"/>
                <a:gd name="T3" fmla="*/ 2147483646 h 18"/>
                <a:gd name="T4" fmla="*/ 2147483646 w 30"/>
                <a:gd name="T5" fmla="*/ 2147483646 h 18"/>
                <a:gd name="T6" fmla="*/ 2147483646 w 30"/>
                <a:gd name="T7" fmla="*/ 0 h 18"/>
                <a:gd name="T8" fmla="*/ 2147483646 w 30"/>
                <a:gd name="T9" fmla="*/ 0 h 18"/>
                <a:gd name="T10" fmla="*/ 2147483646 w 30"/>
                <a:gd name="T11" fmla="*/ 2147483646 h 18"/>
                <a:gd name="T12" fmla="*/ 2147483646 w 30"/>
                <a:gd name="T13" fmla="*/ 2147483646 h 18"/>
                <a:gd name="T14" fmla="*/ 0 w 30"/>
                <a:gd name="T15" fmla="*/ 2147483646 h 18"/>
                <a:gd name="T16" fmla="*/ 0 w 30"/>
                <a:gd name="T17" fmla="*/ 2147483646 h 18"/>
                <a:gd name="T18" fmla="*/ 0 w 30"/>
                <a:gd name="T19" fmla="*/ 2147483646 h 18"/>
                <a:gd name="T20" fmla="*/ 2147483646 w 30"/>
                <a:gd name="T21" fmla="*/ 2147483646 h 18"/>
                <a:gd name="T22" fmla="*/ 2147483646 w 30"/>
                <a:gd name="T23" fmla="*/ 2147483646 h 18"/>
                <a:gd name="T24" fmla="*/ 2147483646 w 30"/>
                <a:gd name="T25" fmla="*/ 2147483646 h 18"/>
                <a:gd name="T26" fmla="*/ 2147483646 w 30"/>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18"/>
                <a:gd name="T44" fmla="*/ 30 w 30"/>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18">
                  <a:moveTo>
                    <a:pt x="30" y="18"/>
                  </a:moveTo>
                  <a:lnTo>
                    <a:pt x="30" y="18"/>
                  </a:lnTo>
                  <a:lnTo>
                    <a:pt x="30" y="6"/>
                  </a:lnTo>
                  <a:lnTo>
                    <a:pt x="24" y="0"/>
                  </a:lnTo>
                  <a:lnTo>
                    <a:pt x="18" y="6"/>
                  </a:lnTo>
                  <a:lnTo>
                    <a:pt x="6" y="12"/>
                  </a:lnTo>
                  <a:lnTo>
                    <a:pt x="0" y="12"/>
                  </a:lnTo>
                  <a:lnTo>
                    <a:pt x="0" y="18"/>
                  </a:lnTo>
                  <a:lnTo>
                    <a:pt x="6" y="18"/>
                  </a:lnTo>
                  <a:lnTo>
                    <a:pt x="12" y="18"/>
                  </a:lnTo>
                  <a:lnTo>
                    <a:pt x="30"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8" name="Freeform 1496">
              <a:extLst>
                <a:ext uri="{FF2B5EF4-FFF2-40B4-BE49-F238E27FC236}">
                  <a16:creationId xmlns:a16="http://schemas.microsoft.com/office/drawing/2014/main" id="{67E5905E-F58B-E749-9BE6-B0D6DC64D973}"/>
                </a:ext>
              </a:extLst>
            </p:cNvPr>
            <p:cNvSpPr>
              <a:spLocks/>
            </p:cNvSpPr>
            <p:nvPr/>
          </p:nvSpPr>
          <p:spPr bwMode="auto">
            <a:xfrm>
              <a:off x="3965575" y="4354513"/>
              <a:ext cx="73025" cy="19050"/>
            </a:xfrm>
            <a:custGeom>
              <a:avLst/>
              <a:gdLst>
                <a:gd name="T0" fmla="*/ 0 w 46"/>
                <a:gd name="T1" fmla="*/ 0 h 12"/>
                <a:gd name="T2" fmla="*/ 0 w 46"/>
                <a:gd name="T3" fmla="*/ 0 h 12"/>
                <a:gd name="T4" fmla="*/ 0 w 46"/>
                <a:gd name="T5" fmla="*/ 2147483646 h 12"/>
                <a:gd name="T6" fmla="*/ 0 w 46"/>
                <a:gd name="T7" fmla="*/ 2147483646 h 12"/>
                <a:gd name="T8" fmla="*/ 2147483646 w 46"/>
                <a:gd name="T9" fmla="*/ 2147483646 h 12"/>
                <a:gd name="T10" fmla="*/ 2147483646 w 46"/>
                <a:gd name="T11" fmla="*/ 2147483646 h 12"/>
                <a:gd name="T12" fmla="*/ 2147483646 w 46"/>
                <a:gd name="T13" fmla="*/ 2147483646 h 12"/>
                <a:gd name="T14" fmla="*/ 2147483646 w 46"/>
                <a:gd name="T15" fmla="*/ 2147483646 h 12"/>
                <a:gd name="T16" fmla="*/ 2147483646 w 46"/>
                <a:gd name="T17" fmla="*/ 2147483646 h 12"/>
                <a:gd name="T18" fmla="*/ 2147483646 w 46"/>
                <a:gd name="T19" fmla="*/ 0 h 12"/>
                <a:gd name="T20" fmla="*/ 2147483646 w 46"/>
                <a:gd name="T21" fmla="*/ 0 h 12"/>
                <a:gd name="T22" fmla="*/ 2147483646 w 46"/>
                <a:gd name="T23" fmla="*/ 0 h 12"/>
                <a:gd name="T24" fmla="*/ 0 w 46"/>
                <a:gd name="T25" fmla="*/ 0 h 12"/>
                <a:gd name="T26" fmla="*/ 0 w 46"/>
                <a:gd name="T27" fmla="*/ 0 h 12"/>
                <a:gd name="T28" fmla="*/ 0 w 46"/>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6"/>
                <a:gd name="T46" fmla="*/ 0 h 12"/>
                <a:gd name="T47" fmla="*/ 46 w 46"/>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6" h="12">
                  <a:moveTo>
                    <a:pt x="0" y="0"/>
                  </a:moveTo>
                  <a:lnTo>
                    <a:pt x="0" y="0"/>
                  </a:lnTo>
                  <a:lnTo>
                    <a:pt x="0" y="6"/>
                  </a:lnTo>
                  <a:lnTo>
                    <a:pt x="0" y="12"/>
                  </a:lnTo>
                  <a:lnTo>
                    <a:pt x="17" y="12"/>
                  </a:lnTo>
                  <a:lnTo>
                    <a:pt x="29" y="6"/>
                  </a:lnTo>
                  <a:lnTo>
                    <a:pt x="46" y="12"/>
                  </a:lnTo>
                  <a:lnTo>
                    <a:pt x="46" y="6"/>
                  </a:lnTo>
                  <a:lnTo>
                    <a:pt x="41" y="0"/>
                  </a:lnTo>
                  <a:lnTo>
                    <a:pt x="23" y="0"/>
                  </a:lnTo>
                  <a:lnTo>
                    <a:pt x="5"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9" name="Freeform 1497">
              <a:extLst>
                <a:ext uri="{FF2B5EF4-FFF2-40B4-BE49-F238E27FC236}">
                  <a16:creationId xmlns:a16="http://schemas.microsoft.com/office/drawing/2014/main" id="{CBA36476-09DE-E643-B6C3-921A4794B42A}"/>
                </a:ext>
              </a:extLst>
            </p:cNvPr>
            <p:cNvSpPr>
              <a:spLocks/>
            </p:cNvSpPr>
            <p:nvPr/>
          </p:nvSpPr>
          <p:spPr bwMode="auto">
            <a:xfrm>
              <a:off x="3973513" y="4187825"/>
              <a:ext cx="47625" cy="28575"/>
            </a:xfrm>
            <a:custGeom>
              <a:avLst/>
              <a:gdLst>
                <a:gd name="T0" fmla="*/ 2147483646 w 30"/>
                <a:gd name="T1" fmla="*/ 2147483646 h 18"/>
                <a:gd name="T2" fmla="*/ 2147483646 w 30"/>
                <a:gd name="T3" fmla="*/ 2147483646 h 18"/>
                <a:gd name="T4" fmla="*/ 2147483646 w 30"/>
                <a:gd name="T5" fmla="*/ 2147483646 h 18"/>
                <a:gd name="T6" fmla="*/ 2147483646 w 30"/>
                <a:gd name="T7" fmla="*/ 0 h 18"/>
                <a:gd name="T8" fmla="*/ 2147483646 w 30"/>
                <a:gd name="T9" fmla="*/ 0 h 18"/>
                <a:gd name="T10" fmla="*/ 2147483646 w 30"/>
                <a:gd name="T11" fmla="*/ 2147483646 h 18"/>
                <a:gd name="T12" fmla="*/ 2147483646 w 30"/>
                <a:gd name="T13" fmla="*/ 2147483646 h 18"/>
                <a:gd name="T14" fmla="*/ 0 w 30"/>
                <a:gd name="T15" fmla="*/ 2147483646 h 18"/>
                <a:gd name="T16" fmla="*/ 0 w 30"/>
                <a:gd name="T17" fmla="*/ 2147483646 h 18"/>
                <a:gd name="T18" fmla="*/ 0 w 30"/>
                <a:gd name="T19" fmla="*/ 2147483646 h 18"/>
                <a:gd name="T20" fmla="*/ 2147483646 w 30"/>
                <a:gd name="T21" fmla="*/ 2147483646 h 18"/>
                <a:gd name="T22" fmla="*/ 2147483646 w 30"/>
                <a:gd name="T23" fmla="*/ 2147483646 h 18"/>
                <a:gd name="T24" fmla="*/ 2147483646 w 30"/>
                <a:gd name="T25" fmla="*/ 2147483646 h 18"/>
                <a:gd name="T26" fmla="*/ 2147483646 w 30"/>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18"/>
                <a:gd name="T44" fmla="*/ 30 w 30"/>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18">
                  <a:moveTo>
                    <a:pt x="30" y="18"/>
                  </a:moveTo>
                  <a:lnTo>
                    <a:pt x="30" y="18"/>
                  </a:lnTo>
                  <a:lnTo>
                    <a:pt x="30" y="6"/>
                  </a:lnTo>
                  <a:lnTo>
                    <a:pt x="24" y="0"/>
                  </a:lnTo>
                  <a:lnTo>
                    <a:pt x="18" y="6"/>
                  </a:lnTo>
                  <a:lnTo>
                    <a:pt x="6" y="12"/>
                  </a:lnTo>
                  <a:lnTo>
                    <a:pt x="0" y="12"/>
                  </a:lnTo>
                  <a:lnTo>
                    <a:pt x="0" y="18"/>
                  </a:lnTo>
                  <a:lnTo>
                    <a:pt x="6" y="18"/>
                  </a:lnTo>
                  <a:lnTo>
                    <a:pt x="12" y="18"/>
                  </a:lnTo>
                  <a:lnTo>
                    <a:pt x="30"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0" name="Freeform 1498">
              <a:extLst>
                <a:ext uri="{FF2B5EF4-FFF2-40B4-BE49-F238E27FC236}">
                  <a16:creationId xmlns:a16="http://schemas.microsoft.com/office/drawing/2014/main" id="{BD1DC027-7A78-ED46-971A-8A3ABCB7ADEF}"/>
                </a:ext>
              </a:extLst>
            </p:cNvPr>
            <p:cNvSpPr>
              <a:spLocks/>
            </p:cNvSpPr>
            <p:nvPr/>
          </p:nvSpPr>
          <p:spPr bwMode="auto">
            <a:xfrm>
              <a:off x="3965575" y="4354513"/>
              <a:ext cx="73025" cy="19050"/>
            </a:xfrm>
            <a:custGeom>
              <a:avLst/>
              <a:gdLst>
                <a:gd name="T0" fmla="*/ 0 w 46"/>
                <a:gd name="T1" fmla="*/ 0 h 12"/>
                <a:gd name="T2" fmla="*/ 0 w 46"/>
                <a:gd name="T3" fmla="*/ 0 h 12"/>
                <a:gd name="T4" fmla="*/ 0 w 46"/>
                <a:gd name="T5" fmla="*/ 2147483646 h 12"/>
                <a:gd name="T6" fmla="*/ 0 w 46"/>
                <a:gd name="T7" fmla="*/ 2147483646 h 12"/>
                <a:gd name="T8" fmla="*/ 2147483646 w 46"/>
                <a:gd name="T9" fmla="*/ 2147483646 h 12"/>
                <a:gd name="T10" fmla="*/ 2147483646 w 46"/>
                <a:gd name="T11" fmla="*/ 2147483646 h 12"/>
                <a:gd name="T12" fmla="*/ 2147483646 w 46"/>
                <a:gd name="T13" fmla="*/ 2147483646 h 12"/>
                <a:gd name="T14" fmla="*/ 2147483646 w 46"/>
                <a:gd name="T15" fmla="*/ 2147483646 h 12"/>
                <a:gd name="T16" fmla="*/ 2147483646 w 46"/>
                <a:gd name="T17" fmla="*/ 2147483646 h 12"/>
                <a:gd name="T18" fmla="*/ 2147483646 w 46"/>
                <a:gd name="T19" fmla="*/ 0 h 12"/>
                <a:gd name="T20" fmla="*/ 2147483646 w 46"/>
                <a:gd name="T21" fmla="*/ 0 h 12"/>
                <a:gd name="T22" fmla="*/ 2147483646 w 46"/>
                <a:gd name="T23" fmla="*/ 0 h 12"/>
                <a:gd name="T24" fmla="*/ 0 w 46"/>
                <a:gd name="T25" fmla="*/ 0 h 12"/>
                <a:gd name="T26" fmla="*/ 0 w 46"/>
                <a:gd name="T27" fmla="*/ 0 h 12"/>
                <a:gd name="T28" fmla="*/ 0 w 46"/>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6"/>
                <a:gd name="T46" fmla="*/ 0 h 12"/>
                <a:gd name="T47" fmla="*/ 46 w 46"/>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6" h="12">
                  <a:moveTo>
                    <a:pt x="0" y="0"/>
                  </a:moveTo>
                  <a:lnTo>
                    <a:pt x="0" y="0"/>
                  </a:lnTo>
                  <a:lnTo>
                    <a:pt x="0" y="6"/>
                  </a:lnTo>
                  <a:lnTo>
                    <a:pt x="0" y="12"/>
                  </a:lnTo>
                  <a:lnTo>
                    <a:pt x="17" y="12"/>
                  </a:lnTo>
                  <a:lnTo>
                    <a:pt x="29" y="6"/>
                  </a:lnTo>
                  <a:lnTo>
                    <a:pt x="46" y="12"/>
                  </a:lnTo>
                  <a:lnTo>
                    <a:pt x="46" y="6"/>
                  </a:lnTo>
                  <a:lnTo>
                    <a:pt x="41" y="0"/>
                  </a:lnTo>
                  <a:lnTo>
                    <a:pt x="23" y="0"/>
                  </a:lnTo>
                  <a:lnTo>
                    <a:pt x="5"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 name="Freeform 1536">
              <a:extLst>
                <a:ext uri="{FF2B5EF4-FFF2-40B4-BE49-F238E27FC236}">
                  <a16:creationId xmlns:a16="http://schemas.microsoft.com/office/drawing/2014/main" id="{C6872680-6740-944A-948E-ED77EBB1DDBA}"/>
                </a:ext>
              </a:extLst>
            </p:cNvPr>
            <p:cNvSpPr>
              <a:spLocks/>
            </p:cNvSpPr>
            <p:nvPr/>
          </p:nvSpPr>
          <p:spPr bwMode="auto">
            <a:xfrm>
              <a:off x="4048125" y="4762500"/>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0 h 18"/>
                <a:gd name="T8" fmla="*/ 2147483646 w 47"/>
                <a:gd name="T9" fmla="*/ 0 h 18"/>
                <a:gd name="T10" fmla="*/ 2147483646 w 47"/>
                <a:gd name="T11" fmla="*/ 2147483646 h 18"/>
                <a:gd name="T12" fmla="*/ 0 w 47"/>
                <a:gd name="T13" fmla="*/ 0 h 18"/>
                <a:gd name="T14" fmla="*/ 0 w 47"/>
                <a:gd name="T15" fmla="*/ 0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0"/>
                  </a:lnTo>
                  <a:lnTo>
                    <a:pt x="29" y="0"/>
                  </a:lnTo>
                  <a:lnTo>
                    <a:pt x="12" y="6"/>
                  </a:lnTo>
                  <a:lnTo>
                    <a:pt x="0" y="0"/>
                  </a:lnTo>
                  <a:lnTo>
                    <a:pt x="0" y="12"/>
                  </a:lnTo>
                  <a:lnTo>
                    <a:pt x="6" y="18"/>
                  </a:lnTo>
                  <a:lnTo>
                    <a:pt x="18" y="12"/>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2" name="Freeform 1537">
              <a:extLst>
                <a:ext uri="{FF2B5EF4-FFF2-40B4-BE49-F238E27FC236}">
                  <a16:creationId xmlns:a16="http://schemas.microsoft.com/office/drawing/2014/main" id="{BC30DD6E-D66C-D74B-ACD2-393DED21A8E3}"/>
                </a:ext>
              </a:extLst>
            </p:cNvPr>
            <p:cNvSpPr>
              <a:spLocks/>
            </p:cNvSpPr>
            <p:nvPr/>
          </p:nvSpPr>
          <p:spPr bwMode="auto">
            <a:xfrm>
              <a:off x="4048125" y="4911725"/>
              <a:ext cx="74613" cy="26988"/>
            </a:xfrm>
            <a:custGeom>
              <a:avLst/>
              <a:gdLst>
                <a:gd name="T0" fmla="*/ 2147483646 w 47"/>
                <a:gd name="T1" fmla="*/ 2147483646 h 17"/>
                <a:gd name="T2" fmla="*/ 2147483646 w 47"/>
                <a:gd name="T3" fmla="*/ 2147483646 h 17"/>
                <a:gd name="T4" fmla="*/ 2147483646 w 47"/>
                <a:gd name="T5" fmla="*/ 0 h 17"/>
                <a:gd name="T6" fmla="*/ 2147483646 w 47"/>
                <a:gd name="T7" fmla="*/ 0 h 17"/>
                <a:gd name="T8" fmla="*/ 2147483646 w 47"/>
                <a:gd name="T9" fmla="*/ 2147483646 h 17"/>
                <a:gd name="T10" fmla="*/ 0 w 47"/>
                <a:gd name="T11" fmla="*/ 0 h 17"/>
                <a:gd name="T12" fmla="*/ 0 w 47"/>
                <a:gd name="T13" fmla="*/ 0 h 17"/>
                <a:gd name="T14" fmla="*/ 0 w 47"/>
                <a:gd name="T15" fmla="*/ 2147483646 h 17"/>
                <a:gd name="T16" fmla="*/ 0 w 47"/>
                <a:gd name="T17" fmla="*/ 2147483646 h 17"/>
                <a:gd name="T18" fmla="*/ 2147483646 w 47"/>
                <a:gd name="T19" fmla="*/ 2147483646 h 17"/>
                <a:gd name="T20" fmla="*/ 2147483646 w 47"/>
                <a:gd name="T21" fmla="*/ 2147483646 h 17"/>
                <a:gd name="T22" fmla="*/ 2147483646 w 47"/>
                <a:gd name="T23" fmla="*/ 2147483646 h 17"/>
                <a:gd name="T24" fmla="*/ 2147483646 w 47"/>
                <a:gd name="T25" fmla="*/ 2147483646 h 17"/>
                <a:gd name="T26" fmla="*/ 2147483646 w 47"/>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7"/>
                <a:gd name="T43" fmla="*/ 0 h 17"/>
                <a:gd name="T44" fmla="*/ 47 w 47"/>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7" h="17">
                  <a:moveTo>
                    <a:pt x="47" y="6"/>
                  </a:moveTo>
                  <a:lnTo>
                    <a:pt x="47" y="6"/>
                  </a:lnTo>
                  <a:lnTo>
                    <a:pt x="35" y="0"/>
                  </a:lnTo>
                  <a:lnTo>
                    <a:pt x="18" y="0"/>
                  </a:lnTo>
                  <a:lnTo>
                    <a:pt x="6" y="6"/>
                  </a:lnTo>
                  <a:lnTo>
                    <a:pt x="0" y="0"/>
                  </a:lnTo>
                  <a:lnTo>
                    <a:pt x="0" y="6"/>
                  </a:lnTo>
                  <a:lnTo>
                    <a:pt x="0" y="12"/>
                  </a:lnTo>
                  <a:lnTo>
                    <a:pt x="18" y="17"/>
                  </a:lnTo>
                  <a:lnTo>
                    <a:pt x="41" y="12"/>
                  </a:lnTo>
                  <a:lnTo>
                    <a:pt x="47" y="12"/>
                  </a:lnTo>
                  <a:lnTo>
                    <a:pt x="47"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3" name="Freeform 1541">
              <a:extLst>
                <a:ext uri="{FF2B5EF4-FFF2-40B4-BE49-F238E27FC236}">
                  <a16:creationId xmlns:a16="http://schemas.microsoft.com/office/drawing/2014/main" id="{3FF3EAAA-FF48-6142-8F36-E8610FB7FEFF}"/>
                </a:ext>
              </a:extLst>
            </p:cNvPr>
            <p:cNvSpPr>
              <a:spLocks/>
            </p:cNvSpPr>
            <p:nvPr/>
          </p:nvSpPr>
          <p:spPr bwMode="auto">
            <a:xfrm>
              <a:off x="4048125" y="4762500"/>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0 h 18"/>
                <a:gd name="T8" fmla="*/ 2147483646 w 47"/>
                <a:gd name="T9" fmla="*/ 0 h 18"/>
                <a:gd name="T10" fmla="*/ 2147483646 w 47"/>
                <a:gd name="T11" fmla="*/ 2147483646 h 18"/>
                <a:gd name="T12" fmla="*/ 0 w 47"/>
                <a:gd name="T13" fmla="*/ 0 h 18"/>
                <a:gd name="T14" fmla="*/ 0 w 47"/>
                <a:gd name="T15" fmla="*/ 0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0"/>
                  </a:lnTo>
                  <a:lnTo>
                    <a:pt x="29" y="0"/>
                  </a:lnTo>
                  <a:lnTo>
                    <a:pt x="12" y="6"/>
                  </a:lnTo>
                  <a:lnTo>
                    <a:pt x="0" y="0"/>
                  </a:lnTo>
                  <a:lnTo>
                    <a:pt x="0" y="12"/>
                  </a:lnTo>
                  <a:lnTo>
                    <a:pt x="6" y="18"/>
                  </a:lnTo>
                  <a:lnTo>
                    <a:pt x="18" y="12"/>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4" name="Freeform 1542">
              <a:extLst>
                <a:ext uri="{FF2B5EF4-FFF2-40B4-BE49-F238E27FC236}">
                  <a16:creationId xmlns:a16="http://schemas.microsoft.com/office/drawing/2014/main" id="{9608EAF2-E475-6D4D-9C62-53370363CED8}"/>
                </a:ext>
              </a:extLst>
            </p:cNvPr>
            <p:cNvSpPr>
              <a:spLocks/>
            </p:cNvSpPr>
            <p:nvPr/>
          </p:nvSpPr>
          <p:spPr bwMode="auto">
            <a:xfrm>
              <a:off x="4048125" y="4883150"/>
              <a:ext cx="65088" cy="19050"/>
            </a:xfrm>
            <a:custGeom>
              <a:avLst/>
              <a:gdLst>
                <a:gd name="T0" fmla="*/ 0 w 41"/>
                <a:gd name="T1" fmla="*/ 2147483646 h 12"/>
                <a:gd name="T2" fmla="*/ 0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2147483646 h 12"/>
                <a:gd name="T14" fmla="*/ 2147483646 w 41"/>
                <a:gd name="T15" fmla="*/ 0 h 12"/>
                <a:gd name="T16" fmla="*/ 2147483646 w 41"/>
                <a:gd name="T17" fmla="*/ 0 h 12"/>
                <a:gd name="T18" fmla="*/ 0 w 41"/>
                <a:gd name="T19" fmla="*/ 2147483646 h 12"/>
                <a:gd name="T20" fmla="*/ 0 w 41"/>
                <a:gd name="T21" fmla="*/ 2147483646 h 12"/>
                <a:gd name="T22" fmla="*/ 0 w 41"/>
                <a:gd name="T23" fmla="*/ 2147483646 h 12"/>
                <a:gd name="T24" fmla="*/ 0 w 41"/>
                <a:gd name="T25" fmla="*/ 2147483646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12"/>
                <a:gd name="T41" fmla="*/ 41 w 41"/>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12">
                  <a:moveTo>
                    <a:pt x="0" y="12"/>
                  </a:moveTo>
                  <a:lnTo>
                    <a:pt x="0" y="12"/>
                  </a:lnTo>
                  <a:lnTo>
                    <a:pt x="12" y="12"/>
                  </a:lnTo>
                  <a:lnTo>
                    <a:pt x="24" y="12"/>
                  </a:lnTo>
                  <a:lnTo>
                    <a:pt x="35" y="12"/>
                  </a:lnTo>
                  <a:lnTo>
                    <a:pt x="41" y="6"/>
                  </a:lnTo>
                  <a:lnTo>
                    <a:pt x="35" y="0"/>
                  </a:lnTo>
                  <a:lnTo>
                    <a:pt x="18" y="0"/>
                  </a:lnTo>
                  <a:lnTo>
                    <a:pt x="0" y="6"/>
                  </a:lnTo>
                  <a:lnTo>
                    <a:pt x="0"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5" name="Freeform 1549">
              <a:extLst>
                <a:ext uri="{FF2B5EF4-FFF2-40B4-BE49-F238E27FC236}">
                  <a16:creationId xmlns:a16="http://schemas.microsoft.com/office/drawing/2014/main" id="{867E565F-2EA2-674E-936E-C1690DFAF425}"/>
                </a:ext>
              </a:extLst>
            </p:cNvPr>
            <p:cNvSpPr>
              <a:spLocks/>
            </p:cNvSpPr>
            <p:nvPr/>
          </p:nvSpPr>
          <p:spPr bwMode="auto">
            <a:xfrm>
              <a:off x="4048125" y="4800600"/>
              <a:ext cx="74613" cy="19050"/>
            </a:xfrm>
            <a:custGeom>
              <a:avLst/>
              <a:gdLst>
                <a:gd name="T0" fmla="*/ 0 w 47"/>
                <a:gd name="T1" fmla="*/ 0 h 12"/>
                <a:gd name="T2" fmla="*/ 0 w 47"/>
                <a:gd name="T3" fmla="*/ 0 h 12"/>
                <a:gd name="T4" fmla="*/ 0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2147483646 h 12"/>
                <a:gd name="T16" fmla="*/ 2147483646 w 47"/>
                <a:gd name="T17" fmla="*/ 2147483646 h 12"/>
                <a:gd name="T18" fmla="*/ 2147483646 w 47"/>
                <a:gd name="T19" fmla="*/ 0 h 12"/>
                <a:gd name="T20" fmla="*/ 2147483646 w 47"/>
                <a:gd name="T21" fmla="*/ 0 h 12"/>
                <a:gd name="T22" fmla="*/ 2147483646 w 47"/>
                <a:gd name="T23" fmla="*/ 0 h 12"/>
                <a:gd name="T24" fmla="*/ 2147483646 w 47"/>
                <a:gd name="T25" fmla="*/ 0 h 12"/>
                <a:gd name="T26" fmla="*/ 0 w 47"/>
                <a:gd name="T27" fmla="*/ 0 h 12"/>
                <a:gd name="T28" fmla="*/ 0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0" y="0"/>
                  </a:moveTo>
                  <a:lnTo>
                    <a:pt x="0" y="0"/>
                  </a:lnTo>
                  <a:lnTo>
                    <a:pt x="0" y="6"/>
                  </a:lnTo>
                  <a:lnTo>
                    <a:pt x="6" y="12"/>
                  </a:lnTo>
                  <a:lnTo>
                    <a:pt x="18" y="12"/>
                  </a:lnTo>
                  <a:lnTo>
                    <a:pt x="35" y="6"/>
                  </a:lnTo>
                  <a:lnTo>
                    <a:pt x="47" y="12"/>
                  </a:lnTo>
                  <a:lnTo>
                    <a:pt x="47" y="6"/>
                  </a:lnTo>
                  <a:lnTo>
                    <a:pt x="41"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6" name="Freeform 1553">
              <a:extLst>
                <a:ext uri="{FF2B5EF4-FFF2-40B4-BE49-F238E27FC236}">
                  <a16:creationId xmlns:a16="http://schemas.microsoft.com/office/drawing/2014/main" id="{9A8153DE-79E9-5F48-9422-21EB47320F4F}"/>
                </a:ext>
              </a:extLst>
            </p:cNvPr>
            <p:cNvSpPr>
              <a:spLocks/>
            </p:cNvSpPr>
            <p:nvPr/>
          </p:nvSpPr>
          <p:spPr bwMode="auto">
            <a:xfrm>
              <a:off x="4048125" y="4856163"/>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0 h 17"/>
                <a:gd name="T10" fmla="*/ 2147483646 w 41"/>
                <a:gd name="T11" fmla="*/ 2147483646 h 17"/>
                <a:gd name="T12" fmla="*/ 0 w 41"/>
                <a:gd name="T13" fmla="*/ 2147483646 h 17"/>
                <a:gd name="T14" fmla="*/ 0 w 41"/>
                <a:gd name="T15" fmla="*/ 2147483646 h 17"/>
                <a:gd name="T16" fmla="*/ 0 w 41"/>
                <a:gd name="T17" fmla="*/ 2147483646 h 17"/>
                <a:gd name="T18" fmla="*/ 2147483646 w 41"/>
                <a:gd name="T19" fmla="*/ 2147483646 h 17"/>
                <a:gd name="T20" fmla="*/ 2147483646 w 41"/>
                <a:gd name="T21" fmla="*/ 2147483646 h 17"/>
                <a:gd name="T22" fmla="*/ 2147483646 w 41"/>
                <a:gd name="T23" fmla="*/ 2147483646 h 17"/>
                <a:gd name="T24" fmla="*/ 2147483646 w 41"/>
                <a:gd name="T25" fmla="*/ 2147483646 h 17"/>
                <a:gd name="T26" fmla="*/ 2147483646 w 41"/>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7"/>
                <a:gd name="T44" fmla="*/ 41 w 41"/>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7">
                  <a:moveTo>
                    <a:pt x="41" y="12"/>
                  </a:moveTo>
                  <a:lnTo>
                    <a:pt x="41" y="12"/>
                  </a:lnTo>
                  <a:lnTo>
                    <a:pt x="41" y="6"/>
                  </a:lnTo>
                  <a:lnTo>
                    <a:pt x="35" y="6"/>
                  </a:lnTo>
                  <a:lnTo>
                    <a:pt x="18" y="0"/>
                  </a:lnTo>
                  <a:lnTo>
                    <a:pt x="6" y="6"/>
                  </a:lnTo>
                  <a:lnTo>
                    <a:pt x="0" y="6"/>
                  </a:lnTo>
                  <a:lnTo>
                    <a:pt x="0" y="12"/>
                  </a:lnTo>
                  <a:lnTo>
                    <a:pt x="6" y="17"/>
                  </a:lnTo>
                  <a:lnTo>
                    <a:pt x="18" y="12"/>
                  </a:lnTo>
                  <a:lnTo>
                    <a:pt x="29" y="12"/>
                  </a:lnTo>
                  <a:lnTo>
                    <a:pt x="41"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7" name="Freeform 1563">
              <a:extLst>
                <a:ext uri="{FF2B5EF4-FFF2-40B4-BE49-F238E27FC236}">
                  <a16:creationId xmlns:a16="http://schemas.microsoft.com/office/drawing/2014/main" id="{6E28DFD2-B232-7D4C-AF82-F60B930C1FB8}"/>
                </a:ext>
              </a:extLst>
            </p:cNvPr>
            <p:cNvSpPr>
              <a:spLocks/>
            </p:cNvSpPr>
            <p:nvPr/>
          </p:nvSpPr>
          <p:spPr bwMode="auto">
            <a:xfrm>
              <a:off x="4048125" y="4800600"/>
              <a:ext cx="74613" cy="19050"/>
            </a:xfrm>
            <a:custGeom>
              <a:avLst/>
              <a:gdLst>
                <a:gd name="T0" fmla="*/ 0 w 47"/>
                <a:gd name="T1" fmla="*/ 0 h 12"/>
                <a:gd name="T2" fmla="*/ 0 w 47"/>
                <a:gd name="T3" fmla="*/ 0 h 12"/>
                <a:gd name="T4" fmla="*/ 0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2147483646 h 12"/>
                <a:gd name="T16" fmla="*/ 2147483646 w 47"/>
                <a:gd name="T17" fmla="*/ 2147483646 h 12"/>
                <a:gd name="T18" fmla="*/ 2147483646 w 47"/>
                <a:gd name="T19" fmla="*/ 0 h 12"/>
                <a:gd name="T20" fmla="*/ 2147483646 w 47"/>
                <a:gd name="T21" fmla="*/ 0 h 12"/>
                <a:gd name="T22" fmla="*/ 2147483646 w 47"/>
                <a:gd name="T23" fmla="*/ 0 h 12"/>
                <a:gd name="T24" fmla="*/ 2147483646 w 47"/>
                <a:gd name="T25" fmla="*/ 0 h 12"/>
                <a:gd name="T26" fmla="*/ 0 w 47"/>
                <a:gd name="T27" fmla="*/ 0 h 12"/>
                <a:gd name="T28" fmla="*/ 0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0" y="0"/>
                  </a:moveTo>
                  <a:lnTo>
                    <a:pt x="0" y="0"/>
                  </a:lnTo>
                  <a:lnTo>
                    <a:pt x="0" y="6"/>
                  </a:lnTo>
                  <a:lnTo>
                    <a:pt x="6" y="12"/>
                  </a:lnTo>
                  <a:lnTo>
                    <a:pt x="18" y="12"/>
                  </a:lnTo>
                  <a:lnTo>
                    <a:pt x="35" y="6"/>
                  </a:lnTo>
                  <a:lnTo>
                    <a:pt x="47" y="12"/>
                  </a:lnTo>
                  <a:lnTo>
                    <a:pt x="47" y="6"/>
                  </a:lnTo>
                  <a:lnTo>
                    <a:pt x="41"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8" name="Freeform 1571">
              <a:extLst>
                <a:ext uri="{FF2B5EF4-FFF2-40B4-BE49-F238E27FC236}">
                  <a16:creationId xmlns:a16="http://schemas.microsoft.com/office/drawing/2014/main" id="{CA1F4ACE-E8DA-4D4A-9920-AE2FEE459267}"/>
                </a:ext>
              </a:extLst>
            </p:cNvPr>
            <p:cNvSpPr>
              <a:spLocks/>
            </p:cNvSpPr>
            <p:nvPr/>
          </p:nvSpPr>
          <p:spPr bwMode="auto">
            <a:xfrm>
              <a:off x="4048125" y="5022850"/>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2147483646 w 47"/>
                <a:gd name="T13" fmla="*/ 2147483646 h 12"/>
                <a:gd name="T14" fmla="*/ 2147483646 w 47"/>
                <a:gd name="T15" fmla="*/ 2147483646 h 12"/>
                <a:gd name="T16" fmla="*/ 2147483646 w 47"/>
                <a:gd name="T17" fmla="*/ 0 h 12"/>
                <a:gd name="T18" fmla="*/ 2147483646 w 47"/>
                <a:gd name="T19" fmla="*/ 0 h 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2"/>
                <a:gd name="T32" fmla="*/ 47 w 47"/>
                <a:gd name="T33" fmla="*/ 12 h 1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2">
                  <a:moveTo>
                    <a:pt x="47" y="0"/>
                  </a:moveTo>
                  <a:lnTo>
                    <a:pt x="47" y="0"/>
                  </a:lnTo>
                  <a:lnTo>
                    <a:pt x="29" y="0"/>
                  </a:lnTo>
                  <a:lnTo>
                    <a:pt x="12" y="0"/>
                  </a:lnTo>
                  <a:lnTo>
                    <a:pt x="0" y="12"/>
                  </a:lnTo>
                  <a:lnTo>
                    <a:pt x="35" y="12"/>
                  </a:lnTo>
                  <a:lnTo>
                    <a:pt x="41" y="6"/>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9" name="Freeform 1573">
              <a:extLst>
                <a:ext uri="{FF2B5EF4-FFF2-40B4-BE49-F238E27FC236}">
                  <a16:creationId xmlns:a16="http://schemas.microsoft.com/office/drawing/2014/main" id="{4AEAB7A1-B7C7-7B48-B58A-753A784C19FC}"/>
                </a:ext>
              </a:extLst>
            </p:cNvPr>
            <p:cNvSpPr>
              <a:spLocks/>
            </p:cNvSpPr>
            <p:nvPr/>
          </p:nvSpPr>
          <p:spPr bwMode="auto">
            <a:xfrm>
              <a:off x="4048125" y="5051425"/>
              <a:ext cx="65088" cy="17463"/>
            </a:xfrm>
            <a:custGeom>
              <a:avLst/>
              <a:gdLst>
                <a:gd name="T0" fmla="*/ 2147483646 w 41"/>
                <a:gd name="T1" fmla="*/ 2147483646 h 11"/>
                <a:gd name="T2" fmla="*/ 2147483646 w 41"/>
                <a:gd name="T3" fmla="*/ 2147483646 h 11"/>
                <a:gd name="T4" fmla="*/ 2147483646 w 41"/>
                <a:gd name="T5" fmla="*/ 2147483646 h 11"/>
                <a:gd name="T6" fmla="*/ 2147483646 w 41"/>
                <a:gd name="T7" fmla="*/ 2147483646 h 11"/>
                <a:gd name="T8" fmla="*/ 2147483646 w 41"/>
                <a:gd name="T9" fmla="*/ 2147483646 h 11"/>
                <a:gd name="T10" fmla="*/ 2147483646 w 41"/>
                <a:gd name="T11" fmla="*/ 0 h 11"/>
                <a:gd name="T12" fmla="*/ 2147483646 w 41"/>
                <a:gd name="T13" fmla="*/ 0 h 11"/>
                <a:gd name="T14" fmla="*/ 2147483646 w 41"/>
                <a:gd name="T15" fmla="*/ 0 h 11"/>
                <a:gd name="T16" fmla="*/ 2147483646 w 41"/>
                <a:gd name="T17" fmla="*/ 0 h 11"/>
                <a:gd name="T18" fmla="*/ 2147483646 w 41"/>
                <a:gd name="T19" fmla="*/ 0 h 11"/>
                <a:gd name="T20" fmla="*/ 2147483646 w 41"/>
                <a:gd name="T21" fmla="*/ 0 h 11"/>
                <a:gd name="T22" fmla="*/ 2147483646 w 41"/>
                <a:gd name="T23" fmla="*/ 0 h 11"/>
                <a:gd name="T24" fmla="*/ 2147483646 w 41"/>
                <a:gd name="T25" fmla="*/ 2147483646 h 11"/>
                <a:gd name="T26" fmla="*/ 0 w 41"/>
                <a:gd name="T27" fmla="*/ 2147483646 h 11"/>
                <a:gd name="T28" fmla="*/ 0 w 41"/>
                <a:gd name="T29" fmla="*/ 2147483646 h 11"/>
                <a:gd name="T30" fmla="*/ 2147483646 w 41"/>
                <a:gd name="T31" fmla="*/ 2147483646 h 11"/>
                <a:gd name="T32" fmla="*/ 2147483646 w 41"/>
                <a:gd name="T33" fmla="*/ 2147483646 h 1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1"/>
                <a:gd name="T53" fmla="*/ 41 w 41"/>
                <a:gd name="T54" fmla="*/ 11 h 1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1">
                  <a:moveTo>
                    <a:pt x="6" y="11"/>
                  </a:moveTo>
                  <a:lnTo>
                    <a:pt x="6" y="11"/>
                  </a:lnTo>
                  <a:lnTo>
                    <a:pt x="24" y="11"/>
                  </a:lnTo>
                  <a:lnTo>
                    <a:pt x="41" y="11"/>
                  </a:lnTo>
                  <a:lnTo>
                    <a:pt x="41" y="0"/>
                  </a:lnTo>
                  <a:lnTo>
                    <a:pt x="35" y="0"/>
                  </a:lnTo>
                  <a:lnTo>
                    <a:pt x="29" y="0"/>
                  </a:lnTo>
                  <a:lnTo>
                    <a:pt x="24" y="0"/>
                  </a:lnTo>
                  <a:lnTo>
                    <a:pt x="12" y="5"/>
                  </a:lnTo>
                  <a:lnTo>
                    <a:pt x="0" y="5"/>
                  </a:lnTo>
                  <a:lnTo>
                    <a:pt x="6" y="11"/>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 name="Freeform 1575">
              <a:extLst>
                <a:ext uri="{FF2B5EF4-FFF2-40B4-BE49-F238E27FC236}">
                  <a16:creationId xmlns:a16="http://schemas.microsoft.com/office/drawing/2014/main" id="{98E496DD-E430-FD46-9869-ED054AF87F5D}"/>
                </a:ext>
              </a:extLst>
            </p:cNvPr>
            <p:cNvSpPr>
              <a:spLocks/>
            </p:cNvSpPr>
            <p:nvPr/>
          </p:nvSpPr>
          <p:spPr bwMode="auto">
            <a:xfrm>
              <a:off x="4048125" y="4986338"/>
              <a:ext cx="65088" cy="17463"/>
            </a:xfrm>
            <a:custGeom>
              <a:avLst/>
              <a:gdLst>
                <a:gd name="T0" fmla="*/ 2147483646 w 41"/>
                <a:gd name="T1" fmla="*/ 0 h 11"/>
                <a:gd name="T2" fmla="*/ 2147483646 w 41"/>
                <a:gd name="T3" fmla="*/ 0 h 11"/>
                <a:gd name="T4" fmla="*/ 2147483646 w 41"/>
                <a:gd name="T5" fmla="*/ 2147483646 h 11"/>
                <a:gd name="T6" fmla="*/ 2147483646 w 41"/>
                <a:gd name="T7" fmla="*/ 2147483646 h 11"/>
                <a:gd name="T8" fmla="*/ 2147483646 w 41"/>
                <a:gd name="T9" fmla="*/ 0 h 11"/>
                <a:gd name="T10" fmla="*/ 2147483646 w 41"/>
                <a:gd name="T11" fmla="*/ 0 h 11"/>
                <a:gd name="T12" fmla="*/ 0 w 41"/>
                <a:gd name="T13" fmla="*/ 2147483646 h 11"/>
                <a:gd name="T14" fmla="*/ 0 w 41"/>
                <a:gd name="T15" fmla="*/ 2147483646 h 11"/>
                <a:gd name="T16" fmla="*/ 0 w 41"/>
                <a:gd name="T17" fmla="*/ 2147483646 h 11"/>
                <a:gd name="T18" fmla="*/ 2147483646 w 41"/>
                <a:gd name="T19" fmla="*/ 2147483646 h 11"/>
                <a:gd name="T20" fmla="*/ 2147483646 w 41"/>
                <a:gd name="T21" fmla="*/ 2147483646 h 11"/>
                <a:gd name="T22" fmla="*/ 2147483646 w 41"/>
                <a:gd name="T23" fmla="*/ 2147483646 h 11"/>
                <a:gd name="T24" fmla="*/ 2147483646 w 41"/>
                <a:gd name="T25" fmla="*/ 0 h 11"/>
                <a:gd name="T26" fmla="*/ 2147483646 w 41"/>
                <a:gd name="T27" fmla="*/ 0 h 1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1"/>
                <a:gd name="T44" fmla="*/ 41 w 41"/>
                <a:gd name="T45" fmla="*/ 11 h 1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1">
                  <a:moveTo>
                    <a:pt x="35" y="0"/>
                  </a:moveTo>
                  <a:lnTo>
                    <a:pt x="35" y="0"/>
                  </a:lnTo>
                  <a:lnTo>
                    <a:pt x="35" y="6"/>
                  </a:lnTo>
                  <a:lnTo>
                    <a:pt x="29" y="6"/>
                  </a:lnTo>
                  <a:lnTo>
                    <a:pt x="18" y="0"/>
                  </a:lnTo>
                  <a:lnTo>
                    <a:pt x="6" y="0"/>
                  </a:lnTo>
                  <a:lnTo>
                    <a:pt x="0" y="6"/>
                  </a:lnTo>
                  <a:lnTo>
                    <a:pt x="0" y="11"/>
                  </a:lnTo>
                  <a:lnTo>
                    <a:pt x="29" y="11"/>
                  </a:lnTo>
                  <a:lnTo>
                    <a:pt x="41" y="11"/>
                  </a:lnTo>
                  <a:lnTo>
                    <a:pt x="41" y="6"/>
                  </a:lnTo>
                  <a:lnTo>
                    <a:pt x="35"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1" name="Freeform 1578">
              <a:extLst>
                <a:ext uri="{FF2B5EF4-FFF2-40B4-BE49-F238E27FC236}">
                  <a16:creationId xmlns:a16="http://schemas.microsoft.com/office/drawing/2014/main" id="{5FE10895-43F2-814B-803A-DC356ADD2524}"/>
                </a:ext>
              </a:extLst>
            </p:cNvPr>
            <p:cNvSpPr>
              <a:spLocks/>
            </p:cNvSpPr>
            <p:nvPr/>
          </p:nvSpPr>
          <p:spPr bwMode="auto">
            <a:xfrm>
              <a:off x="4048125" y="5022850"/>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2147483646 w 47"/>
                <a:gd name="T13" fmla="*/ 2147483646 h 12"/>
                <a:gd name="T14" fmla="*/ 2147483646 w 47"/>
                <a:gd name="T15" fmla="*/ 2147483646 h 12"/>
                <a:gd name="T16" fmla="*/ 2147483646 w 47"/>
                <a:gd name="T17" fmla="*/ 0 h 12"/>
                <a:gd name="T18" fmla="*/ 2147483646 w 47"/>
                <a:gd name="T19" fmla="*/ 0 h 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2"/>
                <a:gd name="T32" fmla="*/ 47 w 47"/>
                <a:gd name="T33" fmla="*/ 12 h 1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2">
                  <a:moveTo>
                    <a:pt x="47" y="0"/>
                  </a:moveTo>
                  <a:lnTo>
                    <a:pt x="47" y="0"/>
                  </a:lnTo>
                  <a:lnTo>
                    <a:pt x="29" y="0"/>
                  </a:lnTo>
                  <a:lnTo>
                    <a:pt x="12" y="0"/>
                  </a:lnTo>
                  <a:lnTo>
                    <a:pt x="0" y="12"/>
                  </a:lnTo>
                  <a:lnTo>
                    <a:pt x="35" y="12"/>
                  </a:lnTo>
                  <a:lnTo>
                    <a:pt x="41" y="6"/>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2" name="Freeform 1580">
              <a:extLst>
                <a:ext uri="{FF2B5EF4-FFF2-40B4-BE49-F238E27FC236}">
                  <a16:creationId xmlns:a16="http://schemas.microsoft.com/office/drawing/2014/main" id="{251D09C6-F782-274A-AD41-D8F429AB39EA}"/>
                </a:ext>
              </a:extLst>
            </p:cNvPr>
            <p:cNvSpPr>
              <a:spLocks/>
            </p:cNvSpPr>
            <p:nvPr/>
          </p:nvSpPr>
          <p:spPr bwMode="auto">
            <a:xfrm>
              <a:off x="4048125" y="5051425"/>
              <a:ext cx="65088" cy="17463"/>
            </a:xfrm>
            <a:custGeom>
              <a:avLst/>
              <a:gdLst>
                <a:gd name="T0" fmla="*/ 2147483646 w 41"/>
                <a:gd name="T1" fmla="*/ 2147483646 h 11"/>
                <a:gd name="T2" fmla="*/ 2147483646 w 41"/>
                <a:gd name="T3" fmla="*/ 2147483646 h 11"/>
                <a:gd name="T4" fmla="*/ 2147483646 w 41"/>
                <a:gd name="T5" fmla="*/ 2147483646 h 11"/>
                <a:gd name="T6" fmla="*/ 2147483646 w 41"/>
                <a:gd name="T7" fmla="*/ 2147483646 h 11"/>
                <a:gd name="T8" fmla="*/ 2147483646 w 41"/>
                <a:gd name="T9" fmla="*/ 2147483646 h 11"/>
                <a:gd name="T10" fmla="*/ 2147483646 w 41"/>
                <a:gd name="T11" fmla="*/ 0 h 11"/>
                <a:gd name="T12" fmla="*/ 2147483646 w 41"/>
                <a:gd name="T13" fmla="*/ 0 h 11"/>
                <a:gd name="T14" fmla="*/ 2147483646 w 41"/>
                <a:gd name="T15" fmla="*/ 0 h 11"/>
                <a:gd name="T16" fmla="*/ 2147483646 w 41"/>
                <a:gd name="T17" fmla="*/ 0 h 11"/>
                <a:gd name="T18" fmla="*/ 2147483646 w 41"/>
                <a:gd name="T19" fmla="*/ 0 h 11"/>
                <a:gd name="T20" fmla="*/ 2147483646 w 41"/>
                <a:gd name="T21" fmla="*/ 0 h 11"/>
                <a:gd name="T22" fmla="*/ 2147483646 w 41"/>
                <a:gd name="T23" fmla="*/ 0 h 11"/>
                <a:gd name="T24" fmla="*/ 2147483646 w 41"/>
                <a:gd name="T25" fmla="*/ 2147483646 h 11"/>
                <a:gd name="T26" fmla="*/ 0 w 41"/>
                <a:gd name="T27" fmla="*/ 2147483646 h 11"/>
                <a:gd name="T28" fmla="*/ 0 w 41"/>
                <a:gd name="T29" fmla="*/ 2147483646 h 11"/>
                <a:gd name="T30" fmla="*/ 2147483646 w 41"/>
                <a:gd name="T31" fmla="*/ 2147483646 h 11"/>
                <a:gd name="T32" fmla="*/ 2147483646 w 41"/>
                <a:gd name="T33" fmla="*/ 2147483646 h 1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1"/>
                <a:gd name="T53" fmla="*/ 41 w 41"/>
                <a:gd name="T54" fmla="*/ 11 h 1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1">
                  <a:moveTo>
                    <a:pt x="6" y="11"/>
                  </a:moveTo>
                  <a:lnTo>
                    <a:pt x="6" y="11"/>
                  </a:lnTo>
                  <a:lnTo>
                    <a:pt x="24" y="11"/>
                  </a:lnTo>
                  <a:lnTo>
                    <a:pt x="41" y="11"/>
                  </a:lnTo>
                  <a:lnTo>
                    <a:pt x="41" y="0"/>
                  </a:lnTo>
                  <a:lnTo>
                    <a:pt x="35" y="0"/>
                  </a:lnTo>
                  <a:lnTo>
                    <a:pt x="29" y="0"/>
                  </a:lnTo>
                  <a:lnTo>
                    <a:pt x="24" y="0"/>
                  </a:lnTo>
                  <a:lnTo>
                    <a:pt x="12" y="5"/>
                  </a:lnTo>
                  <a:lnTo>
                    <a:pt x="0" y="5"/>
                  </a:lnTo>
                  <a:lnTo>
                    <a:pt x="6" y="11"/>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3" name="Freeform 1583">
              <a:extLst>
                <a:ext uri="{FF2B5EF4-FFF2-40B4-BE49-F238E27FC236}">
                  <a16:creationId xmlns:a16="http://schemas.microsoft.com/office/drawing/2014/main" id="{CAEAFCD4-0A1E-8C47-B748-6921C0B2104A}"/>
                </a:ext>
              </a:extLst>
            </p:cNvPr>
            <p:cNvSpPr>
              <a:spLocks/>
            </p:cNvSpPr>
            <p:nvPr/>
          </p:nvSpPr>
          <p:spPr bwMode="auto">
            <a:xfrm>
              <a:off x="3797300" y="4699000"/>
              <a:ext cx="38100" cy="26988"/>
            </a:xfrm>
            <a:custGeom>
              <a:avLst/>
              <a:gdLst>
                <a:gd name="T0" fmla="*/ 2147483646 w 24"/>
                <a:gd name="T1" fmla="*/ 0 h 17"/>
                <a:gd name="T2" fmla="*/ 2147483646 w 24"/>
                <a:gd name="T3" fmla="*/ 0 h 17"/>
                <a:gd name="T4" fmla="*/ 2147483646 w 24"/>
                <a:gd name="T5" fmla="*/ 0 h 17"/>
                <a:gd name="T6" fmla="*/ 2147483646 w 24"/>
                <a:gd name="T7" fmla="*/ 0 h 17"/>
                <a:gd name="T8" fmla="*/ 0 w 24"/>
                <a:gd name="T9" fmla="*/ 0 h 17"/>
                <a:gd name="T10" fmla="*/ 0 w 24"/>
                <a:gd name="T11" fmla="*/ 0 h 17"/>
                <a:gd name="T12" fmla="*/ 0 w 24"/>
                <a:gd name="T13" fmla="*/ 2147483646 h 17"/>
                <a:gd name="T14" fmla="*/ 0 w 24"/>
                <a:gd name="T15" fmla="*/ 2147483646 h 17"/>
                <a:gd name="T16" fmla="*/ 2147483646 w 24"/>
                <a:gd name="T17" fmla="*/ 2147483646 h 17"/>
                <a:gd name="T18" fmla="*/ 2147483646 w 24"/>
                <a:gd name="T19" fmla="*/ 2147483646 h 17"/>
                <a:gd name="T20" fmla="*/ 2147483646 w 24"/>
                <a:gd name="T21" fmla="*/ 2147483646 h 17"/>
                <a:gd name="T22" fmla="*/ 2147483646 w 24"/>
                <a:gd name="T23" fmla="*/ 0 h 17"/>
                <a:gd name="T24" fmla="*/ 2147483646 w 24"/>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
                <a:gd name="T40" fmla="*/ 0 h 17"/>
                <a:gd name="T41" fmla="*/ 24 w 24"/>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 h="17">
                  <a:moveTo>
                    <a:pt x="18" y="0"/>
                  </a:moveTo>
                  <a:lnTo>
                    <a:pt x="18" y="0"/>
                  </a:lnTo>
                  <a:lnTo>
                    <a:pt x="12" y="0"/>
                  </a:lnTo>
                  <a:lnTo>
                    <a:pt x="0" y="0"/>
                  </a:lnTo>
                  <a:lnTo>
                    <a:pt x="0" y="11"/>
                  </a:lnTo>
                  <a:lnTo>
                    <a:pt x="12" y="17"/>
                  </a:lnTo>
                  <a:lnTo>
                    <a:pt x="18" y="11"/>
                  </a:lnTo>
                  <a:lnTo>
                    <a:pt x="24" y="5"/>
                  </a:lnTo>
                  <a:lnTo>
                    <a:pt x="18"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4" name="Freeform 1584">
              <a:extLst>
                <a:ext uri="{FF2B5EF4-FFF2-40B4-BE49-F238E27FC236}">
                  <a16:creationId xmlns:a16="http://schemas.microsoft.com/office/drawing/2014/main" id="{AAC03550-0279-5A4C-81A2-E81C2AD8D96F}"/>
                </a:ext>
              </a:extLst>
            </p:cNvPr>
            <p:cNvSpPr>
              <a:spLocks/>
            </p:cNvSpPr>
            <p:nvPr/>
          </p:nvSpPr>
          <p:spPr bwMode="auto">
            <a:xfrm>
              <a:off x="3779838" y="4725988"/>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2147483646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7" y="18"/>
                  </a:lnTo>
                  <a:lnTo>
                    <a:pt x="41" y="18"/>
                  </a:lnTo>
                  <a:lnTo>
                    <a:pt x="41" y="6"/>
                  </a:lnTo>
                  <a:lnTo>
                    <a:pt x="35" y="0"/>
                  </a:lnTo>
                  <a:lnTo>
                    <a:pt x="35" y="12"/>
                  </a:lnTo>
                  <a:lnTo>
                    <a:pt x="29" y="6"/>
                  </a:lnTo>
                  <a:lnTo>
                    <a:pt x="17" y="6"/>
                  </a:lnTo>
                  <a:lnTo>
                    <a:pt x="11" y="6"/>
                  </a:lnTo>
                  <a:lnTo>
                    <a:pt x="0" y="6"/>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5" name="Freeform 1585">
              <a:extLst>
                <a:ext uri="{FF2B5EF4-FFF2-40B4-BE49-F238E27FC236}">
                  <a16:creationId xmlns:a16="http://schemas.microsoft.com/office/drawing/2014/main" id="{35A0CE90-E4F0-5040-99D2-FCA3B43F9746}"/>
                </a:ext>
              </a:extLst>
            </p:cNvPr>
            <p:cNvSpPr>
              <a:spLocks/>
            </p:cNvSpPr>
            <p:nvPr/>
          </p:nvSpPr>
          <p:spPr bwMode="auto">
            <a:xfrm>
              <a:off x="3779838" y="4762500"/>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0 w 41"/>
                <a:gd name="T17" fmla="*/ 0 h 18"/>
                <a:gd name="T18" fmla="*/ 0 w 41"/>
                <a:gd name="T19" fmla="*/ 0 h 18"/>
                <a:gd name="T20" fmla="*/ 0 w 41"/>
                <a:gd name="T21" fmla="*/ 2147483646 h 18"/>
                <a:gd name="T22" fmla="*/ 0 w 41"/>
                <a:gd name="T23" fmla="*/ 2147483646 h 18"/>
                <a:gd name="T24" fmla="*/ 2147483646 w 41"/>
                <a:gd name="T25" fmla="*/ 2147483646 h 18"/>
                <a:gd name="T26" fmla="*/ 2147483646 w 41"/>
                <a:gd name="T27" fmla="*/ 2147483646 h 18"/>
                <a:gd name="T28" fmla="*/ 2147483646 w 41"/>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8"/>
                <a:gd name="T47" fmla="*/ 41 w 41"/>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8">
                  <a:moveTo>
                    <a:pt x="6" y="18"/>
                  </a:moveTo>
                  <a:lnTo>
                    <a:pt x="6" y="18"/>
                  </a:lnTo>
                  <a:lnTo>
                    <a:pt x="11" y="12"/>
                  </a:lnTo>
                  <a:lnTo>
                    <a:pt x="23" y="12"/>
                  </a:lnTo>
                  <a:lnTo>
                    <a:pt x="41" y="12"/>
                  </a:lnTo>
                  <a:lnTo>
                    <a:pt x="41" y="0"/>
                  </a:lnTo>
                  <a:lnTo>
                    <a:pt x="29" y="0"/>
                  </a:lnTo>
                  <a:lnTo>
                    <a:pt x="0" y="0"/>
                  </a:lnTo>
                  <a:lnTo>
                    <a:pt x="0" y="12"/>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6" name="Freeform 1586">
              <a:extLst>
                <a:ext uri="{FF2B5EF4-FFF2-40B4-BE49-F238E27FC236}">
                  <a16:creationId xmlns:a16="http://schemas.microsoft.com/office/drawing/2014/main" id="{D37CC8ED-9069-8142-9E80-478019C384B3}"/>
                </a:ext>
              </a:extLst>
            </p:cNvPr>
            <p:cNvSpPr>
              <a:spLocks/>
            </p:cNvSpPr>
            <p:nvPr/>
          </p:nvSpPr>
          <p:spPr bwMode="auto">
            <a:xfrm>
              <a:off x="3770313" y="4791075"/>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2147483646 h 18"/>
                <a:gd name="T8" fmla="*/ 2147483646 w 47"/>
                <a:gd name="T9" fmla="*/ 0 h 18"/>
                <a:gd name="T10" fmla="*/ 2147483646 w 47"/>
                <a:gd name="T11" fmla="*/ 2147483646 h 18"/>
                <a:gd name="T12" fmla="*/ 0 w 47"/>
                <a:gd name="T13" fmla="*/ 2147483646 h 18"/>
                <a:gd name="T14" fmla="*/ 0 w 47"/>
                <a:gd name="T15" fmla="*/ 2147483646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6"/>
                  </a:lnTo>
                  <a:lnTo>
                    <a:pt x="29" y="0"/>
                  </a:lnTo>
                  <a:lnTo>
                    <a:pt x="12" y="6"/>
                  </a:lnTo>
                  <a:lnTo>
                    <a:pt x="0" y="6"/>
                  </a:lnTo>
                  <a:lnTo>
                    <a:pt x="0" y="12"/>
                  </a:lnTo>
                  <a:lnTo>
                    <a:pt x="6" y="18"/>
                  </a:lnTo>
                  <a:lnTo>
                    <a:pt x="17" y="18"/>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7" name="Freeform 1587">
              <a:extLst>
                <a:ext uri="{FF2B5EF4-FFF2-40B4-BE49-F238E27FC236}">
                  <a16:creationId xmlns:a16="http://schemas.microsoft.com/office/drawing/2014/main" id="{5418E3D2-FBFE-EF45-BCFC-418672C48234}"/>
                </a:ext>
              </a:extLst>
            </p:cNvPr>
            <p:cNvSpPr>
              <a:spLocks/>
            </p:cNvSpPr>
            <p:nvPr/>
          </p:nvSpPr>
          <p:spPr bwMode="auto">
            <a:xfrm>
              <a:off x="3770313" y="4938713"/>
              <a:ext cx="74613" cy="28575"/>
            </a:xfrm>
            <a:custGeom>
              <a:avLst/>
              <a:gdLst>
                <a:gd name="T0" fmla="*/ 2147483646 w 47"/>
                <a:gd name="T1" fmla="*/ 2147483646 h 18"/>
                <a:gd name="T2" fmla="*/ 2147483646 w 47"/>
                <a:gd name="T3" fmla="*/ 2147483646 h 18"/>
                <a:gd name="T4" fmla="*/ 2147483646 w 47"/>
                <a:gd name="T5" fmla="*/ 0 h 18"/>
                <a:gd name="T6" fmla="*/ 2147483646 w 47"/>
                <a:gd name="T7" fmla="*/ 2147483646 h 18"/>
                <a:gd name="T8" fmla="*/ 2147483646 w 47"/>
                <a:gd name="T9" fmla="*/ 2147483646 h 18"/>
                <a:gd name="T10" fmla="*/ 0 w 47"/>
                <a:gd name="T11" fmla="*/ 0 h 18"/>
                <a:gd name="T12" fmla="*/ 0 w 47"/>
                <a:gd name="T13" fmla="*/ 0 h 18"/>
                <a:gd name="T14" fmla="*/ 0 w 47"/>
                <a:gd name="T15" fmla="*/ 2147483646 h 18"/>
                <a:gd name="T16" fmla="*/ 2147483646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7"/>
                <a:gd name="T43" fmla="*/ 0 h 18"/>
                <a:gd name="T44" fmla="*/ 47 w 47"/>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7" h="18">
                  <a:moveTo>
                    <a:pt x="47" y="6"/>
                  </a:moveTo>
                  <a:lnTo>
                    <a:pt x="47" y="6"/>
                  </a:lnTo>
                  <a:lnTo>
                    <a:pt x="35" y="0"/>
                  </a:lnTo>
                  <a:lnTo>
                    <a:pt x="17" y="6"/>
                  </a:lnTo>
                  <a:lnTo>
                    <a:pt x="6" y="6"/>
                  </a:lnTo>
                  <a:lnTo>
                    <a:pt x="0" y="0"/>
                  </a:lnTo>
                  <a:lnTo>
                    <a:pt x="0" y="12"/>
                  </a:lnTo>
                  <a:lnTo>
                    <a:pt x="6" y="18"/>
                  </a:lnTo>
                  <a:lnTo>
                    <a:pt x="23" y="18"/>
                  </a:lnTo>
                  <a:lnTo>
                    <a:pt x="41" y="18"/>
                  </a:lnTo>
                  <a:lnTo>
                    <a:pt x="47" y="12"/>
                  </a:lnTo>
                  <a:lnTo>
                    <a:pt x="47"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8" name="Freeform 1588">
              <a:extLst>
                <a:ext uri="{FF2B5EF4-FFF2-40B4-BE49-F238E27FC236}">
                  <a16:creationId xmlns:a16="http://schemas.microsoft.com/office/drawing/2014/main" id="{D4D5ACAB-288E-1646-8920-8080BAA38108}"/>
                </a:ext>
              </a:extLst>
            </p:cNvPr>
            <p:cNvSpPr>
              <a:spLocks/>
            </p:cNvSpPr>
            <p:nvPr/>
          </p:nvSpPr>
          <p:spPr bwMode="auto">
            <a:xfrm>
              <a:off x="3797300" y="4699000"/>
              <a:ext cx="38100" cy="26988"/>
            </a:xfrm>
            <a:custGeom>
              <a:avLst/>
              <a:gdLst>
                <a:gd name="T0" fmla="*/ 2147483646 w 24"/>
                <a:gd name="T1" fmla="*/ 0 h 17"/>
                <a:gd name="T2" fmla="*/ 2147483646 w 24"/>
                <a:gd name="T3" fmla="*/ 0 h 17"/>
                <a:gd name="T4" fmla="*/ 2147483646 w 24"/>
                <a:gd name="T5" fmla="*/ 0 h 17"/>
                <a:gd name="T6" fmla="*/ 2147483646 w 24"/>
                <a:gd name="T7" fmla="*/ 0 h 17"/>
                <a:gd name="T8" fmla="*/ 0 w 24"/>
                <a:gd name="T9" fmla="*/ 0 h 17"/>
                <a:gd name="T10" fmla="*/ 0 w 24"/>
                <a:gd name="T11" fmla="*/ 0 h 17"/>
                <a:gd name="T12" fmla="*/ 0 w 24"/>
                <a:gd name="T13" fmla="*/ 2147483646 h 17"/>
                <a:gd name="T14" fmla="*/ 0 w 24"/>
                <a:gd name="T15" fmla="*/ 2147483646 h 17"/>
                <a:gd name="T16" fmla="*/ 2147483646 w 24"/>
                <a:gd name="T17" fmla="*/ 2147483646 h 17"/>
                <a:gd name="T18" fmla="*/ 2147483646 w 24"/>
                <a:gd name="T19" fmla="*/ 2147483646 h 17"/>
                <a:gd name="T20" fmla="*/ 2147483646 w 24"/>
                <a:gd name="T21" fmla="*/ 2147483646 h 17"/>
                <a:gd name="T22" fmla="*/ 2147483646 w 24"/>
                <a:gd name="T23" fmla="*/ 0 h 17"/>
                <a:gd name="T24" fmla="*/ 2147483646 w 24"/>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
                <a:gd name="T40" fmla="*/ 0 h 17"/>
                <a:gd name="T41" fmla="*/ 24 w 24"/>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 h="17">
                  <a:moveTo>
                    <a:pt x="18" y="0"/>
                  </a:moveTo>
                  <a:lnTo>
                    <a:pt x="18" y="0"/>
                  </a:lnTo>
                  <a:lnTo>
                    <a:pt x="12" y="0"/>
                  </a:lnTo>
                  <a:lnTo>
                    <a:pt x="0" y="0"/>
                  </a:lnTo>
                  <a:lnTo>
                    <a:pt x="0" y="11"/>
                  </a:lnTo>
                  <a:lnTo>
                    <a:pt x="12" y="17"/>
                  </a:lnTo>
                  <a:lnTo>
                    <a:pt x="18" y="11"/>
                  </a:lnTo>
                  <a:lnTo>
                    <a:pt x="24" y="5"/>
                  </a:lnTo>
                  <a:lnTo>
                    <a:pt x="18"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9" name="Freeform 1589">
              <a:extLst>
                <a:ext uri="{FF2B5EF4-FFF2-40B4-BE49-F238E27FC236}">
                  <a16:creationId xmlns:a16="http://schemas.microsoft.com/office/drawing/2014/main" id="{6899CDC9-627F-8A4F-89E1-6D7ABA7B3D67}"/>
                </a:ext>
              </a:extLst>
            </p:cNvPr>
            <p:cNvSpPr>
              <a:spLocks/>
            </p:cNvSpPr>
            <p:nvPr/>
          </p:nvSpPr>
          <p:spPr bwMode="auto">
            <a:xfrm>
              <a:off x="3779838" y="4725988"/>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2147483646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7" y="18"/>
                  </a:lnTo>
                  <a:lnTo>
                    <a:pt x="41" y="18"/>
                  </a:lnTo>
                  <a:lnTo>
                    <a:pt x="41" y="6"/>
                  </a:lnTo>
                  <a:lnTo>
                    <a:pt x="35" y="0"/>
                  </a:lnTo>
                  <a:lnTo>
                    <a:pt x="35" y="12"/>
                  </a:lnTo>
                  <a:lnTo>
                    <a:pt x="29" y="6"/>
                  </a:lnTo>
                  <a:lnTo>
                    <a:pt x="17" y="6"/>
                  </a:lnTo>
                  <a:lnTo>
                    <a:pt x="11" y="6"/>
                  </a:lnTo>
                  <a:lnTo>
                    <a:pt x="0" y="6"/>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0" name="Freeform 1590">
              <a:extLst>
                <a:ext uri="{FF2B5EF4-FFF2-40B4-BE49-F238E27FC236}">
                  <a16:creationId xmlns:a16="http://schemas.microsoft.com/office/drawing/2014/main" id="{4460E3B8-8B3C-AD4F-9A3E-0F45F7B2A326}"/>
                </a:ext>
              </a:extLst>
            </p:cNvPr>
            <p:cNvSpPr>
              <a:spLocks/>
            </p:cNvSpPr>
            <p:nvPr/>
          </p:nvSpPr>
          <p:spPr bwMode="auto">
            <a:xfrm>
              <a:off x="3779838" y="4762500"/>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0 w 41"/>
                <a:gd name="T17" fmla="*/ 0 h 18"/>
                <a:gd name="T18" fmla="*/ 0 w 41"/>
                <a:gd name="T19" fmla="*/ 0 h 18"/>
                <a:gd name="T20" fmla="*/ 0 w 41"/>
                <a:gd name="T21" fmla="*/ 2147483646 h 18"/>
                <a:gd name="T22" fmla="*/ 0 w 41"/>
                <a:gd name="T23" fmla="*/ 2147483646 h 18"/>
                <a:gd name="T24" fmla="*/ 2147483646 w 41"/>
                <a:gd name="T25" fmla="*/ 2147483646 h 18"/>
                <a:gd name="T26" fmla="*/ 2147483646 w 41"/>
                <a:gd name="T27" fmla="*/ 2147483646 h 18"/>
                <a:gd name="T28" fmla="*/ 2147483646 w 41"/>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8"/>
                <a:gd name="T47" fmla="*/ 41 w 41"/>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8">
                  <a:moveTo>
                    <a:pt x="6" y="18"/>
                  </a:moveTo>
                  <a:lnTo>
                    <a:pt x="6" y="18"/>
                  </a:lnTo>
                  <a:lnTo>
                    <a:pt x="11" y="12"/>
                  </a:lnTo>
                  <a:lnTo>
                    <a:pt x="23" y="12"/>
                  </a:lnTo>
                  <a:lnTo>
                    <a:pt x="41" y="12"/>
                  </a:lnTo>
                  <a:lnTo>
                    <a:pt x="41" y="0"/>
                  </a:lnTo>
                  <a:lnTo>
                    <a:pt x="29" y="0"/>
                  </a:lnTo>
                  <a:lnTo>
                    <a:pt x="0" y="0"/>
                  </a:lnTo>
                  <a:lnTo>
                    <a:pt x="0" y="12"/>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1" name="Freeform 1591">
              <a:extLst>
                <a:ext uri="{FF2B5EF4-FFF2-40B4-BE49-F238E27FC236}">
                  <a16:creationId xmlns:a16="http://schemas.microsoft.com/office/drawing/2014/main" id="{D4C8C26F-2CCA-DB4D-A7CD-1BB36CC48ABA}"/>
                </a:ext>
              </a:extLst>
            </p:cNvPr>
            <p:cNvSpPr>
              <a:spLocks/>
            </p:cNvSpPr>
            <p:nvPr/>
          </p:nvSpPr>
          <p:spPr bwMode="auto">
            <a:xfrm>
              <a:off x="3770313" y="4791075"/>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2147483646 h 18"/>
                <a:gd name="T8" fmla="*/ 2147483646 w 47"/>
                <a:gd name="T9" fmla="*/ 0 h 18"/>
                <a:gd name="T10" fmla="*/ 2147483646 w 47"/>
                <a:gd name="T11" fmla="*/ 2147483646 h 18"/>
                <a:gd name="T12" fmla="*/ 0 w 47"/>
                <a:gd name="T13" fmla="*/ 2147483646 h 18"/>
                <a:gd name="T14" fmla="*/ 0 w 47"/>
                <a:gd name="T15" fmla="*/ 2147483646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6"/>
                  </a:lnTo>
                  <a:lnTo>
                    <a:pt x="29" y="0"/>
                  </a:lnTo>
                  <a:lnTo>
                    <a:pt x="12" y="6"/>
                  </a:lnTo>
                  <a:lnTo>
                    <a:pt x="0" y="6"/>
                  </a:lnTo>
                  <a:lnTo>
                    <a:pt x="0" y="12"/>
                  </a:lnTo>
                  <a:lnTo>
                    <a:pt x="6" y="18"/>
                  </a:lnTo>
                  <a:lnTo>
                    <a:pt x="17" y="18"/>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2" name="Freeform 1592">
              <a:extLst>
                <a:ext uri="{FF2B5EF4-FFF2-40B4-BE49-F238E27FC236}">
                  <a16:creationId xmlns:a16="http://schemas.microsoft.com/office/drawing/2014/main" id="{FF1BF878-FFD8-0041-9D1F-A6FC203F081A}"/>
                </a:ext>
              </a:extLst>
            </p:cNvPr>
            <p:cNvSpPr>
              <a:spLocks/>
            </p:cNvSpPr>
            <p:nvPr/>
          </p:nvSpPr>
          <p:spPr bwMode="auto">
            <a:xfrm>
              <a:off x="3770313" y="4911725"/>
              <a:ext cx="65088" cy="26988"/>
            </a:xfrm>
            <a:custGeom>
              <a:avLst/>
              <a:gdLst>
                <a:gd name="T0" fmla="*/ 0 w 41"/>
                <a:gd name="T1" fmla="*/ 2147483646 h 17"/>
                <a:gd name="T2" fmla="*/ 0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2147483646 h 17"/>
                <a:gd name="T14" fmla="*/ 2147483646 w 41"/>
                <a:gd name="T15" fmla="*/ 0 h 17"/>
                <a:gd name="T16" fmla="*/ 2147483646 w 41"/>
                <a:gd name="T17" fmla="*/ 0 h 17"/>
                <a:gd name="T18" fmla="*/ 0 w 41"/>
                <a:gd name="T19" fmla="*/ 2147483646 h 17"/>
                <a:gd name="T20" fmla="*/ 0 w 41"/>
                <a:gd name="T21" fmla="*/ 2147483646 h 17"/>
                <a:gd name="T22" fmla="*/ 0 w 41"/>
                <a:gd name="T23" fmla="*/ 2147483646 h 17"/>
                <a:gd name="T24" fmla="*/ 0 w 41"/>
                <a:gd name="T25" fmla="*/ 2147483646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17"/>
                <a:gd name="T41" fmla="*/ 41 w 41"/>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17">
                  <a:moveTo>
                    <a:pt x="0" y="17"/>
                  </a:moveTo>
                  <a:lnTo>
                    <a:pt x="0" y="17"/>
                  </a:lnTo>
                  <a:lnTo>
                    <a:pt x="12" y="12"/>
                  </a:lnTo>
                  <a:lnTo>
                    <a:pt x="23" y="12"/>
                  </a:lnTo>
                  <a:lnTo>
                    <a:pt x="35" y="12"/>
                  </a:lnTo>
                  <a:lnTo>
                    <a:pt x="41" y="6"/>
                  </a:lnTo>
                  <a:lnTo>
                    <a:pt x="35" y="0"/>
                  </a:lnTo>
                  <a:lnTo>
                    <a:pt x="17" y="0"/>
                  </a:lnTo>
                  <a:lnTo>
                    <a:pt x="0" y="6"/>
                  </a:lnTo>
                  <a:lnTo>
                    <a:pt x="0" y="12"/>
                  </a:lnTo>
                  <a:lnTo>
                    <a:pt x="0"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3" name="Freeform 1593">
              <a:extLst>
                <a:ext uri="{FF2B5EF4-FFF2-40B4-BE49-F238E27FC236}">
                  <a16:creationId xmlns:a16="http://schemas.microsoft.com/office/drawing/2014/main" id="{ADE84D6F-280C-C64C-94E6-D36C2F3DC2AF}"/>
                </a:ext>
              </a:extLst>
            </p:cNvPr>
            <p:cNvSpPr>
              <a:spLocks/>
            </p:cNvSpPr>
            <p:nvPr/>
          </p:nvSpPr>
          <p:spPr bwMode="auto">
            <a:xfrm>
              <a:off x="3779838" y="4670425"/>
              <a:ext cx="55563" cy="28575"/>
            </a:xfrm>
            <a:custGeom>
              <a:avLst/>
              <a:gdLst>
                <a:gd name="T0" fmla="*/ 2147483646 w 35"/>
                <a:gd name="T1" fmla="*/ 2147483646 h 18"/>
                <a:gd name="T2" fmla="*/ 2147483646 w 35"/>
                <a:gd name="T3" fmla="*/ 2147483646 h 18"/>
                <a:gd name="T4" fmla="*/ 2147483646 w 35"/>
                <a:gd name="T5" fmla="*/ 0 h 18"/>
                <a:gd name="T6" fmla="*/ 2147483646 w 35"/>
                <a:gd name="T7" fmla="*/ 0 h 18"/>
                <a:gd name="T8" fmla="*/ 2147483646 w 35"/>
                <a:gd name="T9" fmla="*/ 0 h 18"/>
                <a:gd name="T10" fmla="*/ 2147483646 w 35"/>
                <a:gd name="T11" fmla="*/ 2147483646 h 18"/>
                <a:gd name="T12" fmla="*/ 2147483646 w 35"/>
                <a:gd name="T13" fmla="*/ 2147483646 h 18"/>
                <a:gd name="T14" fmla="*/ 0 w 35"/>
                <a:gd name="T15" fmla="*/ 2147483646 h 18"/>
                <a:gd name="T16" fmla="*/ 2147483646 w 35"/>
                <a:gd name="T17" fmla="*/ 2147483646 h 18"/>
                <a:gd name="T18" fmla="*/ 2147483646 w 35"/>
                <a:gd name="T19" fmla="*/ 2147483646 h 18"/>
                <a:gd name="T20" fmla="*/ 2147483646 w 35"/>
                <a:gd name="T21" fmla="*/ 2147483646 h 18"/>
                <a:gd name="T22" fmla="*/ 2147483646 w 35"/>
                <a:gd name="T23" fmla="*/ 2147483646 h 18"/>
                <a:gd name="T24" fmla="*/ 2147483646 w 35"/>
                <a:gd name="T25" fmla="*/ 2147483646 h 18"/>
                <a:gd name="T26" fmla="*/ 2147483646 w 35"/>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5"/>
                <a:gd name="T43" fmla="*/ 0 h 18"/>
                <a:gd name="T44" fmla="*/ 35 w 35"/>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5" h="18">
                  <a:moveTo>
                    <a:pt x="35" y="12"/>
                  </a:moveTo>
                  <a:lnTo>
                    <a:pt x="35" y="12"/>
                  </a:lnTo>
                  <a:lnTo>
                    <a:pt x="35" y="0"/>
                  </a:lnTo>
                  <a:lnTo>
                    <a:pt x="29" y="0"/>
                  </a:lnTo>
                  <a:lnTo>
                    <a:pt x="17" y="6"/>
                  </a:lnTo>
                  <a:lnTo>
                    <a:pt x="6" y="6"/>
                  </a:lnTo>
                  <a:lnTo>
                    <a:pt x="0" y="6"/>
                  </a:lnTo>
                  <a:lnTo>
                    <a:pt x="6" y="18"/>
                  </a:lnTo>
                  <a:lnTo>
                    <a:pt x="6" y="12"/>
                  </a:lnTo>
                  <a:lnTo>
                    <a:pt x="17" y="12"/>
                  </a:lnTo>
                  <a:lnTo>
                    <a:pt x="3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4" name="Freeform 1594">
              <a:extLst>
                <a:ext uri="{FF2B5EF4-FFF2-40B4-BE49-F238E27FC236}">
                  <a16:creationId xmlns:a16="http://schemas.microsoft.com/office/drawing/2014/main" id="{2774601C-46A1-A647-8D5B-550890ECF7E4}"/>
                </a:ext>
              </a:extLst>
            </p:cNvPr>
            <p:cNvSpPr>
              <a:spLocks/>
            </p:cNvSpPr>
            <p:nvPr/>
          </p:nvSpPr>
          <p:spPr bwMode="auto">
            <a:xfrm>
              <a:off x="3890963" y="4670425"/>
              <a:ext cx="26988" cy="19050"/>
            </a:xfrm>
            <a:custGeom>
              <a:avLst/>
              <a:gdLst>
                <a:gd name="T0" fmla="*/ 2147483646 w 17"/>
                <a:gd name="T1" fmla="*/ 0 h 12"/>
                <a:gd name="T2" fmla="*/ 2147483646 w 17"/>
                <a:gd name="T3" fmla="*/ 0 h 12"/>
                <a:gd name="T4" fmla="*/ 2147483646 w 17"/>
                <a:gd name="T5" fmla="*/ 0 h 12"/>
                <a:gd name="T6" fmla="*/ 2147483646 w 17"/>
                <a:gd name="T7" fmla="*/ 0 h 12"/>
                <a:gd name="T8" fmla="*/ 0 w 17"/>
                <a:gd name="T9" fmla="*/ 0 h 12"/>
                <a:gd name="T10" fmla="*/ 0 w 17"/>
                <a:gd name="T11" fmla="*/ 0 h 12"/>
                <a:gd name="T12" fmla="*/ 0 w 17"/>
                <a:gd name="T13" fmla="*/ 2147483646 h 12"/>
                <a:gd name="T14" fmla="*/ 0 w 17"/>
                <a:gd name="T15" fmla="*/ 2147483646 h 12"/>
                <a:gd name="T16" fmla="*/ 2147483646 w 17"/>
                <a:gd name="T17" fmla="*/ 2147483646 h 12"/>
                <a:gd name="T18" fmla="*/ 2147483646 w 17"/>
                <a:gd name="T19" fmla="*/ 2147483646 h 12"/>
                <a:gd name="T20" fmla="*/ 2147483646 w 17"/>
                <a:gd name="T21" fmla="*/ 2147483646 h 12"/>
                <a:gd name="T22" fmla="*/ 2147483646 w 17"/>
                <a:gd name="T23" fmla="*/ 0 h 12"/>
                <a:gd name="T24" fmla="*/ 2147483646 w 17"/>
                <a:gd name="T25" fmla="*/ 0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2"/>
                <a:gd name="T41" fmla="*/ 17 w 1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2">
                  <a:moveTo>
                    <a:pt x="12" y="0"/>
                  </a:moveTo>
                  <a:lnTo>
                    <a:pt x="12" y="0"/>
                  </a:lnTo>
                  <a:lnTo>
                    <a:pt x="6" y="0"/>
                  </a:lnTo>
                  <a:lnTo>
                    <a:pt x="0" y="0"/>
                  </a:lnTo>
                  <a:lnTo>
                    <a:pt x="0" y="12"/>
                  </a:lnTo>
                  <a:lnTo>
                    <a:pt x="6" y="12"/>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5" name="Freeform 1595">
              <a:extLst>
                <a:ext uri="{FF2B5EF4-FFF2-40B4-BE49-F238E27FC236}">
                  <a16:creationId xmlns:a16="http://schemas.microsoft.com/office/drawing/2014/main" id="{530F8FF6-97D0-D94B-9B4D-6A093D2B96D2}"/>
                </a:ext>
              </a:extLst>
            </p:cNvPr>
            <p:cNvSpPr>
              <a:spLocks/>
            </p:cNvSpPr>
            <p:nvPr/>
          </p:nvSpPr>
          <p:spPr bwMode="auto">
            <a:xfrm>
              <a:off x="3871913" y="46990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2147483646 w 41"/>
                <a:gd name="T17" fmla="*/ 2147483646 h 17"/>
                <a:gd name="T18" fmla="*/ 2147483646 w 41"/>
                <a:gd name="T19" fmla="*/ 2147483646 h 17"/>
                <a:gd name="T20" fmla="*/ 2147483646 w 41"/>
                <a:gd name="T21" fmla="*/ 2147483646 h 17"/>
                <a:gd name="T22" fmla="*/ 2147483646 w 41"/>
                <a:gd name="T23" fmla="*/ 2147483646 h 17"/>
                <a:gd name="T24" fmla="*/ 2147483646 w 41"/>
                <a:gd name="T25" fmla="*/ 2147483646 h 17"/>
                <a:gd name="T26" fmla="*/ 0 w 41"/>
                <a:gd name="T27" fmla="*/ 2147483646 h 17"/>
                <a:gd name="T28" fmla="*/ 0 w 41"/>
                <a:gd name="T29" fmla="*/ 2147483646 h 17"/>
                <a:gd name="T30" fmla="*/ 0 w 41"/>
                <a:gd name="T31" fmla="*/ 2147483646 h 17"/>
                <a:gd name="T32" fmla="*/ 0 w 41"/>
                <a:gd name="T33" fmla="*/ 2147483646 h 17"/>
                <a:gd name="T34" fmla="*/ 0 w 41"/>
                <a:gd name="T35" fmla="*/ 2147483646 h 17"/>
                <a:gd name="T36" fmla="*/ 2147483646 w 41"/>
                <a:gd name="T37" fmla="*/ 2147483646 h 17"/>
                <a:gd name="T38" fmla="*/ 2147483646 w 41"/>
                <a:gd name="T39" fmla="*/ 2147483646 h 1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7"/>
                <a:gd name="T62" fmla="*/ 41 w 41"/>
                <a:gd name="T63" fmla="*/ 17 h 1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7">
                  <a:moveTo>
                    <a:pt x="6" y="17"/>
                  </a:moveTo>
                  <a:lnTo>
                    <a:pt x="6" y="17"/>
                  </a:lnTo>
                  <a:lnTo>
                    <a:pt x="18" y="17"/>
                  </a:lnTo>
                  <a:lnTo>
                    <a:pt x="41" y="11"/>
                  </a:lnTo>
                  <a:lnTo>
                    <a:pt x="35" y="5"/>
                  </a:lnTo>
                  <a:lnTo>
                    <a:pt x="35" y="0"/>
                  </a:lnTo>
                  <a:lnTo>
                    <a:pt x="35" y="11"/>
                  </a:lnTo>
                  <a:lnTo>
                    <a:pt x="24" y="5"/>
                  </a:lnTo>
                  <a:lnTo>
                    <a:pt x="18" y="5"/>
                  </a:lnTo>
                  <a:lnTo>
                    <a:pt x="6" y="5"/>
                  </a:lnTo>
                  <a:lnTo>
                    <a:pt x="0" y="5"/>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6" name="Freeform 1596">
              <a:extLst>
                <a:ext uri="{FF2B5EF4-FFF2-40B4-BE49-F238E27FC236}">
                  <a16:creationId xmlns:a16="http://schemas.microsoft.com/office/drawing/2014/main" id="{952DAB02-A6B2-9F4B-958A-D99E86E96BB9}"/>
                </a:ext>
              </a:extLst>
            </p:cNvPr>
            <p:cNvSpPr>
              <a:spLocks/>
            </p:cNvSpPr>
            <p:nvPr/>
          </p:nvSpPr>
          <p:spPr bwMode="auto">
            <a:xfrm>
              <a:off x="3871913" y="4735513"/>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0 w 41"/>
                <a:gd name="T17" fmla="*/ 0 h 17"/>
                <a:gd name="T18" fmla="*/ 0 w 41"/>
                <a:gd name="T19" fmla="*/ 0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6"/>
                  </a:lnTo>
                  <a:lnTo>
                    <a:pt x="18" y="6"/>
                  </a:lnTo>
                  <a:lnTo>
                    <a:pt x="41" y="12"/>
                  </a:lnTo>
                  <a:lnTo>
                    <a:pt x="35" y="0"/>
                  </a:lnTo>
                  <a:lnTo>
                    <a:pt x="24" y="0"/>
                  </a:lnTo>
                  <a:lnTo>
                    <a:pt x="0" y="0"/>
                  </a:lnTo>
                  <a:lnTo>
                    <a:pt x="0" y="12"/>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7" name="Freeform 1597">
              <a:extLst>
                <a:ext uri="{FF2B5EF4-FFF2-40B4-BE49-F238E27FC236}">
                  <a16:creationId xmlns:a16="http://schemas.microsoft.com/office/drawing/2014/main" id="{6F4C1A21-57A2-AA49-9A69-11469E06D220}"/>
                </a:ext>
              </a:extLst>
            </p:cNvPr>
            <p:cNvSpPr>
              <a:spLocks/>
            </p:cNvSpPr>
            <p:nvPr/>
          </p:nvSpPr>
          <p:spPr bwMode="auto">
            <a:xfrm>
              <a:off x="3854450" y="47625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12"/>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8" name="Freeform 1598">
              <a:extLst>
                <a:ext uri="{FF2B5EF4-FFF2-40B4-BE49-F238E27FC236}">
                  <a16:creationId xmlns:a16="http://schemas.microsoft.com/office/drawing/2014/main" id="{29B7D07B-0E5F-864C-B1EF-21D1A2194A22}"/>
                </a:ext>
              </a:extLst>
            </p:cNvPr>
            <p:cNvSpPr>
              <a:spLocks/>
            </p:cNvSpPr>
            <p:nvPr/>
          </p:nvSpPr>
          <p:spPr bwMode="auto">
            <a:xfrm>
              <a:off x="3854450" y="48006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2147483646 h 12"/>
                <a:gd name="T8" fmla="*/ 2147483646 w 52"/>
                <a:gd name="T9" fmla="*/ 2147483646 h 12"/>
                <a:gd name="T10" fmla="*/ 2147483646 w 52"/>
                <a:gd name="T11" fmla="*/ 2147483646 h 12"/>
                <a:gd name="T12" fmla="*/ 2147483646 w 52"/>
                <a:gd name="T13" fmla="*/ 0 h 12"/>
                <a:gd name="T14" fmla="*/ 2147483646 w 52"/>
                <a:gd name="T15" fmla="*/ 0 h 12"/>
                <a:gd name="T16" fmla="*/ 2147483646 w 52"/>
                <a:gd name="T17" fmla="*/ 0 h 12"/>
                <a:gd name="T18" fmla="*/ 2147483646 w 52"/>
                <a:gd name="T19" fmla="*/ 0 h 12"/>
                <a:gd name="T20" fmla="*/ 0 w 52"/>
                <a:gd name="T21" fmla="*/ 0 h 12"/>
                <a:gd name="T22" fmla="*/ 0 w 52"/>
                <a:gd name="T23" fmla="*/ 0 h 12"/>
                <a:gd name="T24" fmla="*/ 0 w 52"/>
                <a:gd name="T25" fmla="*/ 2147483646 h 12"/>
                <a:gd name="T26" fmla="*/ 0 w 52"/>
                <a:gd name="T27" fmla="*/ 2147483646 h 12"/>
                <a:gd name="T28" fmla="*/ 0 w 52"/>
                <a:gd name="T29" fmla="*/ 2147483646 h 12"/>
                <a:gd name="T30" fmla="*/ 2147483646 w 52"/>
                <a:gd name="T31" fmla="*/ 2147483646 h 12"/>
                <a:gd name="T32" fmla="*/ 2147483646 w 52"/>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2"/>
                <a:gd name="T52" fmla="*/ 0 h 12"/>
                <a:gd name="T53" fmla="*/ 52 w 52"/>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2" h="12">
                  <a:moveTo>
                    <a:pt x="5" y="12"/>
                  </a:moveTo>
                  <a:lnTo>
                    <a:pt x="5" y="12"/>
                  </a:lnTo>
                  <a:lnTo>
                    <a:pt x="11" y="6"/>
                  </a:lnTo>
                  <a:lnTo>
                    <a:pt x="23" y="6"/>
                  </a:lnTo>
                  <a:lnTo>
                    <a:pt x="52" y="6"/>
                  </a:lnTo>
                  <a:lnTo>
                    <a:pt x="46" y="0"/>
                  </a:lnTo>
                  <a:lnTo>
                    <a:pt x="29" y="0"/>
                  </a:lnTo>
                  <a:lnTo>
                    <a:pt x="17" y="0"/>
                  </a:lnTo>
                  <a:lnTo>
                    <a:pt x="0" y="0"/>
                  </a:lnTo>
                  <a:lnTo>
                    <a:pt x="0" y="6"/>
                  </a:lnTo>
                  <a:lnTo>
                    <a:pt x="0" y="12"/>
                  </a:lnTo>
                  <a:lnTo>
                    <a:pt x="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9" name="Freeform 1599">
              <a:extLst>
                <a:ext uri="{FF2B5EF4-FFF2-40B4-BE49-F238E27FC236}">
                  <a16:creationId xmlns:a16="http://schemas.microsoft.com/office/drawing/2014/main" id="{6E221393-9E0D-B04F-9280-26BD93DDAA07}"/>
                </a:ext>
              </a:extLst>
            </p:cNvPr>
            <p:cNvSpPr>
              <a:spLocks/>
            </p:cNvSpPr>
            <p:nvPr/>
          </p:nvSpPr>
          <p:spPr bwMode="auto">
            <a:xfrm>
              <a:off x="3770313" y="4827588"/>
              <a:ext cx="74613" cy="28575"/>
            </a:xfrm>
            <a:custGeom>
              <a:avLst/>
              <a:gdLst>
                <a:gd name="T0" fmla="*/ 0 w 47"/>
                <a:gd name="T1" fmla="*/ 0 h 18"/>
                <a:gd name="T2" fmla="*/ 0 w 47"/>
                <a:gd name="T3" fmla="*/ 0 h 18"/>
                <a:gd name="T4" fmla="*/ 0 w 47"/>
                <a:gd name="T5" fmla="*/ 2147483646 h 18"/>
                <a:gd name="T6" fmla="*/ 2147483646 w 47"/>
                <a:gd name="T7" fmla="*/ 2147483646 h 18"/>
                <a:gd name="T8" fmla="*/ 2147483646 w 47"/>
                <a:gd name="T9" fmla="*/ 2147483646 h 18"/>
                <a:gd name="T10" fmla="*/ 2147483646 w 47"/>
                <a:gd name="T11" fmla="*/ 2147483646 h 18"/>
                <a:gd name="T12" fmla="*/ 2147483646 w 47"/>
                <a:gd name="T13" fmla="*/ 2147483646 h 18"/>
                <a:gd name="T14" fmla="*/ 2147483646 w 47"/>
                <a:gd name="T15" fmla="*/ 2147483646 h 18"/>
                <a:gd name="T16" fmla="*/ 2147483646 w 47"/>
                <a:gd name="T17" fmla="*/ 2147483646 h 18"/>
                <a:gd name="T18" fmla="*/ 2147483646 w 47"/>
                <a:gd name="T19" fmla="*/ 0 h 18"/>
                <a:gd name="T20" fmla="*/ 2147483646 w 47"/>
                <a:gd name="T21" fmla="*/ 0 h 18"/>
                <a:gd name="T22" fmla="*/ 2147483646 w 47"/>
                <a:gd name="T23" fmla="*/ 0 h 18"/>
                <a:gd name="T24" fmla="*/ 2147483646 w 47"/>
                <a:gd name="T25" fmla="*/ 0 h 18"/>
                <a:gd name="T26" fmla="*/ 0 w 47"/>
                <a:gd name="T27" fmla="*/ 0 h 18"/>
                <a:gd name="T28" fmla="*/ 0 w 47"/>
                <a:gd name="T29" fmla="*/ 0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0" y="0"/>
                  </a:moveTo>
                  <a:lnTo>
                    <a:pt x="0" y="0"/>
                  </a:lnTo>
                  <a:lnTo>
                    <a:pt x="0" y="6"/>
                  </a:lnTo>
                  <a:lnTo>
                    <a:pt x="6" y="12"/>
                  </a:lnTo>
                  <a:lnTo>
                    <a:pt x="17" y="12"/>
                  </a:lnTo>
                  <a:lnTo>
                    <a:pt x="35" y="12"/>
                  </a:lnTo>
                  <a:lnTo>
                    <a:pt x="47" y="18"/>
                  </a:lnTo>
                  <a:lnTo>
                    <a:pt x="47" y="6"/>
                  </a:lnTo>
                  <a:lnTo>
                    <a:pt x="47"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0" name="Freeform 1600">
              <a:extLst>
                <a:ext uri="{FF2B5EF4-FFF2-40B4-BE49-F238E27FC236}">
                  <a16:creationId xmlns:a16="http://schemas.microsoft.com/office/drawing/2014/main" id="{4B48D41F-3F0C-7C41-B8A8-67F7F77E0DD9}"/>
                </a:ext>
              </a:extLst>
            </p:cNvPr>
            <p:cNvSpPr>
              <a:spLocks/>
            </p:cNvSpPr>
            <p:nvPr/>
          </p:nvSpPr>
          <p:spPr bwMode="auto">
            <a:xfrm>
              <a:off x="3862388" y="4856163"/>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0 w 47"/>
                <a:gd name="T13" fmla="*/ 2147483646 h 12"/>
                <a:gd name="T14" fmla="*/ 0 w 47"/>
                <a:gd name="T15" fmla="*/ 2147483646 h 12"/>
                <a:gd name="T16" fmla="*/ 0 w 47"/>
                <a:gd name="T17" fmla="*/ 2147483646 h 12"/>
                <a:gd name="T18" fmla="*/ 2147483646 w 47"/>
                <a:gd name="T19" fmla="*/ 2147483646 h 12"/>
                <a:gd name="T20" fmla="*/ 2147483646 w 47"/>
                <a:gd name="T21" fmla="*/ 2147483646 h 12"/>
                <a:gd name="T22" fmla="*/ 2147483646 w 47"/>
                <a:gd name="T23" fmla="*/ 2147483646 h 12"/>
                <a:gd name="T24" fmla="*/ 2147483646 w 47"/>
                <a:gd name="T25" fmla="*/ 2147483646 h 12"/>
                <a:gd name="T26" fmla="*/ 2147483646 w 47"/>
                <a:gd name="T27" fmla="*/ 0 h 12"/>
                <a:gd name="T28" fmla="*/ 2147483646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47" y="0"/>
                  </a:moveTo>
                  <a:lnTo>
                    <a:pt x="47" y="0"/>
                  </a:lnTo>
                  <a:lnTo>
                    <a:pt x="35" y="0"/>
                  </a:lnTo>
                  <a:lnTo>
                    <a:pt x="18" y="0"/>
                  </a:lnTo>
                  <a:lnTo>
                    <a:pt x="0" y="6"/>
                  </a:lnTo>
                  <a:lnTo>
                    <a:pt x="0" y="12"/>
                  </a:lnTo>
                  <a:lnTo>
                    <a:pt x="0" y="6"/>
                  </a:lnTo>
                  <a:lnTo>
                    <a:pt x="6" y="6"/>
                  </a:lnTo>
                  <a:lnTo>
                    <a:pt x="18" y="12"/>
                  </a:lnTo>
                  <a:lnTo>
                    <a:pt x="35" y="12"/>
                  </a:lnTo>
                  <a:lnTo>
                    <a:pt x="41" y="12"/>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1" name="Freeform 1601">
              <a:extLst>
                <a:ext uri="{FF2B5EF4-FFF2-40B4-BE49-F238E27FC236}">
                  <a16:creationId xmlns:a16="http://schemas.microsoft.com/office/drawing/2014/main" id="{C8696D05-7E71-214E-B3FC-279A9C434A22}"/>
                </a:ext>
              </a:extLst>
            </p:cNvPr>
            <p:cNvSpPr>
              <a:spLocks/>
            </p:cNvSpPr>
            <p:nvPr/>
          </p:nvSpPr>
          <p:spPr bwMode="auto">
            <a:xfrm>
              <a:off x="3789363" y="4856163"/>
              <a:ext cx="55563" cy="26988"/>
            </a:xfrm>
            <a:custGeom>
              <a:avLst/>
              <a:gdLst>
                <a:gd name="T0" fmla="*/ 0 w 35"/>
                <a:gd name="T1" fmla="*/ 0 h 17"/>
                <a:gd name="T2" fmla="*/ 0 w 35"/>
                <a:gd name="T3" fmla="*/ 0 h 17"/>
                <a:gd name="T4" fmla="*/ 0 w 35"/>
                <a:gd name="T5" fmla="*/ 2147483646 h 17"/>
                <a:gd name="T6" fmla="*/ 0 w 35"/>
                <a:gd name="T7" fmla="*/ 2147483646 h 17"/>
                <a:gd name="T8" fmla="*/ 2147483646 w 35"/>
                <a:gd name="T9" fmla="*/ 2147483646 h 17"/>
                <a:gd name="T10" fmla="*/ 2147483646 w 35"/>
                <a:gd name="T11" fmla="*/ 2147483646 h 17"/>
                <a:gd name="T12" fmla="*/ 2147483646 w 35"/>
                <a:gd name="T13" fmla="*/ 2147483646 h 17"/>
                <a:gd name="T14" fmla="*/ 2147483646 w 35"/>
                <a:gd name="T15" fmla="*/ 0 h 17"/>
                <a:gd name="T16" fmla="*/ 2147483646 w 35"/>
                <a:gd name="T17" fmla="*/ 0 h 17"/>
                <a:gd name="T18" fmla="*/ 0 w 35"/>
                <a:gd name="T19" fmla="*/ 0 h 17"/>
                <a:gd name="T20" fmla="*/ 0 w 35"/>
                <a:gd name="T21" fmla="*/ 0 h 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5"/>
                <a:gd name="T34" fmla="*/ 0 h 17"/>
                <a:gd name="T35" fmla="*/ 35 w 35"/>
                <a:gd name="T36" fmla="*/ 17 h 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5" h="17">
                  <a:moveTo>
                    <a:pt x="0" y="0"/>
                  </a:moveTo>
                  <a:lnTo>
                    <a:pt x="0" y="0"/>
                  </a:lnTo>
                  <a:lnTo>
                    <a:pt x="0" y="17"/>
                  </a:lnTo>
                  <a:lnTo>
                    <a:pt x="23" y="12"/>
                  </a:lnTo>
                  <a:lnTo>
                    <a:pt x="35" y="12"/>
                  </a:lnTo>
                  <a:lnTo>
                    <a:pt x="35" y="0"/>
                  </a:lnTo>
                  <a:lnTo>
                    <a:pt x="23"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2" name="Freeform 1602">
              <a:extLst>
                <a:ext uri="{FF2B5EF4-FFF2-40B4-BE49-F238E27FC236}">
                  <a16:creationId xmlns:a16="http://schemas.microsoft.com/office/drawing/2014/main" id="{300C1B93-8FD2-D647-AAB4-9367F78C0437}"/>
                </a:ext>
              </a:extLst>
            </p:cNvPr>
            <p:cNvSpPr>
              <a:spLocks/>
            </p:cNvSpPr>
            <p:nvPr/>
          </p:nvSpPr>
          <p:spPr bwMode="auto">
            <a:xfrm>
              <a:off x="3871913" y="4883150"/>
              <a:ext cx="74613" cy="19050"/>
            </a:xfrm>
            <a:custGeom>
              <a:avLst/>
              <a:gdLst>
                <a:gd name="T0" fmla="*/ 2147483646 w 47"/>
                <a:gd name="T1" fmla="*/ 2147483646 h 12"/>
                <a:gd name="T2" fmla="*/ 2147483646 w 47"/>
                <a:gd name="T3" fmla="*/ 2147483646 h 12"/>
                <a:gd name="T4" fmla="*/ 2147483646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0 h 12"/>
                <a:gd name="T16" fmla="*/ 2147483646 w 47"/>
                <a:gd name="T17" fmla="*/ 0 h 12"/>
                <a:gd name="T18" fmla="*/ 2147483646 w 47"/>
                <a:gd name="T19" fmla="*/ 2147483646 h 12"/>
                <a:gd name="T20" fmla="*/ 0 w 47"/>
                <a:gd name="T21" fmla="*/ 2147483646 h 12"/>
                <a:gd name="T22" fmla="*/ 2147483646 w 47"/>
                <a:gd name="T23" fmla="*/ 2147483646 h 12"/>
                <a:gd name="T24" fmla="*/ 2147483646 w 47"/>
                <a:gd name="T25" fmla="*/ 2147483646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7"/>
                <a:gd name="T40" fmla="*/ 0 h 12"/>
                <a:gd name="T41" fmla="*/ 47 w 4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7" h="12">
                  <a:moveTo>
                    <a:pt x="6" y="12"/>
                  </a:moveTo>
                  <a:lnTo>
                    <a:pt x="6" y="12"/>
                  </a:lnTo>
                  <a:lnTo>
                    <a:pt x="18" y="12"/>
                  </a:lnTo>
                  <a:lnTo>
                    <a:pt x="29" y="12"/>
                  </a:lnTo>
                  <a:lnTo>
                    <a:pt x="41" y="12"/>
                  </a:lnTo>
                  <a:lnTo>
                    <a:pt x="47" y="6"/>
                  </a:lnTo>
                  <a:lnTo>
                    <a:pt x="41" y="0"/>
                  </a:lnTo>
                  <a:lnTo>
                    <a:pt x="24" y="0"/>
                  </a:lnTo>
                  <a:lnTo>
                    <a:pt x="6" y="6"/>
                  </a:lnTo>
                  <a:lnTo>
                    <a:pt x="0" y="6"/>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3" name="Freeform 1603">
              <a:extLst>
                <a:ext uri="{FF2B5EF4-FFF2-40B4-BE49-F238E27FC236}">
                  <a16:creationId xmlns:a16="http://schemas.microsoft.com/office/drawing/2014/main" id="{50331A15-8098-F44C-B950-707FE334D6E6}"/>
                </a:ext>
              </a:extLst>
            </p:cNvPr>
            <p:cNvSpPr>
              <a:spLocks/>
            </p:cNvSpPr>
            <p:nvPr/>
          </p:nvSpPr>
          <p:spPr bwMode="auto">
            <a:xfrm>
              <a:off x="3770313" y="4883150"/>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0 h 18"/>
                <a:gd name="T10" fmla="*/ 2147483646 w 41"/>
                <a:gd name="T11" fmla="*/ 2147483646 h 18"/>
                <a:gd name="T12" fmla="*/ 0 w 41"/>
                <a:gd name="T13" fmla="*/ 2147483646 h 18"/>
                <a:gd name="T14" fmla="*/ 0 w 41"/>
                <a:gd name="T15" fmla="*/ 2147483646 h 18"/>
                <a:gd name="T16" fmla="*/ 0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2147483646 w 41"/>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8"/>
                <a:gd name="T44" fmla="*/ 41 w 41"/>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8">
                  <a:moveTo>
                    <a:pt x="41" y="12"/>
                  </a:moveTo>
                  <a:lnTo>
                    <a:pt x="41" y="12"/>
                  </a:lnTo>
                  <a:lnTo>
                    <a:pt x="41" y="6"/>
                  </a:lnTo>
                  <a:lnTo>
                    <a:pt x="35" y="6"/>
                  </a:lnTo>
                  <a:lnTo>
                    <a:pt x="17" y="0"/>
                  </a:lnTo>
                  <a:lnTo>
                    <a:pt x="6" y="6"/>
                  </a:lnTo>
                  <a:lnTo>
                    <a:pt x="0" y="6"/>
                  </a:lnTo>
                  <a:lnTo>
                    <a:pt x="0" y="12"/>
                  </a:lnTo>
                  <a:lnTo>
                    <a:pt x="6" y="18"/>
                  </a:lnTo>
                  <a:lnTo>
                    <a:pt x="17" y="12"/>
                  </a:lnTo>
                  <a:lnTo>
                    <a:pt x="29" y="12"/>
                  </a:lnTo>
                  <a:lnTo>
                    <a:pt x="41"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4" name="Freeform 1604">
              <a:extLst>
                <a:ext uri="{FF2B5EF4-FFF2-40B4-BE49-F238E27FC236}">
                  <a16:creationId xmlns:a16="http://schemas.microsoft.com/office/drawing/2014/main" id="{0ADE870B-0FCD-8548-805F-BA87AF54844D}"/>
                </a:ext>
              </a:extLst>
            </p:cNvPr>
            <p:cNvSpPr>
              <a:spLocks/>
            </p:cNvSpPr>
            <p:nvPr/>
          </p:nvSpPr>
          <p:spPr bwMode="auto">
            <a:xfrm>
              <a:off x="3871913" y="4948238"/>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0 h 12"/>
                <a:gd name="T8" fmla="*/ 2147483646 w 41"/>
                <a:gd name="T9" fmla="*/ 0 h 12"/>
                <a:gd name="T10" fmla="*/ 2147483646 w 41"/>
                <a:gd name="T11" fmla="*/ 0 h 12"/>
                <a:gd name="T12" fmla="*/ 0 w 41"/>
                <a:gd name="T13" fmla="*/ 2147483646 h 12"/>
                <a:gd name="T14" fmla="*/ 0 w 41"/>
                <a:gd name="T15" fmla="*/ 2147483646 h 12"/>
                <a:gd name="T16" fmla="*/ 0 w 41"/>
                <a:gd name="T17" fmla="*/ 2147483646 h 12"/>
                <a:gd name="T18" fmla="*/ 2147483646 w 41"/>
                <a:gd name="T19" fmla="*/ 2147483646 h 12"/>
                <a:gd name="T20" fmla="*/ 2147483646 w 41"/>
                <a:gd name="T21" fmla="*/ 2147483646 h 12"/>
                <a:gd name="T22" fmla="*/ 2147483646 w 41"/>
                <a:gd name="T23" fmla="*/ 2147483646 h 12"/>
                <a:gd name="T24" fmla="*/ 2147483646 w 41"/>
                <a:gd name="T25" fmla="*/ 2147483646 h 12"/>
                <a:gd name="T26" fmla="*/ 2147483646 w 41"/>
                <a:gd name="T27" fmla="*/ 2147483646 h 1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2"/>
                <a:gd name="T44" fmla="*/ 41 w 41"/>
                <a:gd name="T45" fmla="*/ 12 h 1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2">
                  <a:moveTo>
                    <a:pt x="41" y="12"/>
                  </a:moveTo>
                  <a:lnTo>
                    <a:pt x="41" y="12"/>
                  </a:lnTo>
                  <a:lnTo>
                    <a:pt x="35" y="6"/>
                  </a:lnTo>
                  <a:lnTo>
                    <a:pt x="35" y="0"/>
                  </a:lnTo>
                  <a:lnTo>
                    <a:pt x="18" y="0"/>
                  </a:lnTo>
                  <a:lnTo>
                    <a:pt x="6" y="0"/>
                  </a:lnTo>
                  <a:lnTo>
                    <a:pt x="0" y="6"/>
                  </a:lnTo>
                  <a:lnTo>
                    <a:pt x="0" y="12"/>
                  </a:lnTo>
                  <a:lnTo>
                    <a:pt x="6" y="12"/>
                  </a:lnTo>
                  <a:lnTo>
                    <a:pt x="18" y="12"/>
                  </a:lnTo>
                  <a:lnTo>
                    <a:pt x="29" y="6"/>
                  </a:lnTo>
                  <a:lnTo>
                    <a:pt x="41"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5" name="Freeform 1605">
              <a:extLst>
                <a:ext uri="{FF2B5EF4-FFF2-40B4-BE49-F238E27FC236}">
                  <a16:creationId xmlns:a16="http://schemas.microsoft.com/office/drawing/2014/main" id="{EF139542-C0C5-7144-BCEC-7568AF97EE23}"/>
                </a:ext>
              </a:extLst>
            </p:cNvPr>
            <p:cNvSpPr>
              <a:spLocks/>
            </p:cNvSpPr>
            <p:nvPr/>
          </p:nvSpPr>
          <p:spPr bwMode="auto">
            <a:xfrm>
              <a:off x="3854450" y="4911725"/>
              <a:ext cx="82550" cy="26988"/>
            </a:xfrm>
            <a:custGeom>
              <a:avLst/>
              <a:gdLst>
                <a:gd name="T0" fmla="*/ 2147483646 w 52"/>
                <a:gd name="T1" fmla="*/ 2147483646 h 17"/>
                <a:gd name="T2" fmla="*/ 2147483646 w 52"/>
                <a:gd name="T3" fmla="*/ 2147483646 h 17"/>
                <a:gd name="T4" fmla="*/ 2147483646 w 52"/>
                <a:gd name="T5" fmla="*/ 0 h 17"/>
                <a:gd name="T6" fmla="*/ 2147483646 w 52"/>
                <a:gd name="T7" fmla="*/ 0 h 17"/>
                <a:gd name="T8" fmla="*/ 2147483646 w 52"/>
                <a:gd name="T9" fmla="*/ 2147483646 h 17"/>
                <a:gd name="T10" fmla="*/ 0 w 52"/>
                <a:gd name="T11" fmla="*/ 0 h 17"/>
                <a:gd name="T12" fmla="*/ 0 w 52"/>
                <a:gd name="T13" fmla="*/ 0 h 17"/>
                <a:gd name="T14" fmla="*/ 0 w 52"/>
                <a:gd name="T15" fmla="*/ 2147483646 h 17"/>
                <a:gd name="T16" fmla="*/ 2147483646 w 52"/>
                <a:gd name="T17" fmla="*/ 2147483646 h 17"/>
                <a:gd name="T18" fmla="*/ 2147483646 w 52"/>
                <a:gd name="T19" fmla="*/ 2147483646 h 17"/>
                <a:gd name="T20" fmla="*/ 2147483646 w 52"/>
                <a:gd name="T21" fmla="*/ 2147483646 h 17"/>
                <a:gd name="T22" fmla="*/ 2147483646 w 52"/>
                <a:gd name="T23" fmla="*/ 2147483646 h 17"/>
                <a:gd name="T24" fmla="*/ 2147483646 w 52"/>
                <a:gd name="T25" fmla="*/ 2147483646 h 17"/>
                <a:gd name="T26" fmla="*/ 2147483646 w 52"/>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2"/>
                <a:gd name="T43" fmla="*/ 0 h 17"/>
                <a:gd name="T44" fmla="*/ 52 w 52"/>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2" h="17">
                  <a:moveTo>
                    <a:pt x="52" y="6"/>
                  </a:moveTo>
                  <a:lnTo>
                    <a:pt x="52" y="6"/>
                  </a:lnTo>
                  <a:lnTo>
                    <a:pt x="35" y="0"/>
                  </a:lnTo>
                  <a:lnTo>
                    <a:pt x="23" y="0"/>
                  </a:lnTo>
                  <a:lnTo>
                    <a:pt x="11" y="6"/>
                  </a:lnTo>
                  <a:lnTo>
                    <a:pt x="0" y="0"/>
                  </a:lnTo>
                  <a:lnTo>
                    <a:pt x="0" y="6"/>
                  </a:lnTo>
                  <a:lnTo>
                    <a:pt x="5" y="12"/>
                  </a:lnTo>
                  <a:lnTo>
                    <a:pt x="23" y="17"/>
                  </a:lnTo>
                  <a:lnTo>
                    <a:pt x="40" y="12"/>
                  </a:lnTo>
                  <a:lnTo>
                    <a:pt x="46" y="12"/>
                  </a:lnTo>
                  <a:lnTo>
                    <a:pt x="52"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6" name="Freeform 1607">
              <a:extLst>
                <a:ext uri="{FF2B5EF4-FFF2-40B4-BE49-F238E27FC236}">
                  <a16:creationId xmlns:a16="http://schemas.microsoft.com/office/drawing/2014/main" id="{DB89D74E-B6FC-D443-9087-605FDE815457}"/>
                </a:ext>
              </a:extLst>
            </p:cNvPr>
            <p:cNvSpPr>
              <a:spLocks/>
            </p:cNvSpPr>
            <p:nvPr/>
          </p:nvSpPr>
          <p:spPr bwMode="auto">
            <a:xfrm>
              <a:off x="3779838" y="4670425"/>
              <a:ext cx="55563" cy="28575"/>
            </a:xfrm>
            <a:custGeom>
              <a:avLst/>
              <a:gdLst>
                <a:gd name="T0" fmla="*/ 2147483646 w 35"/>
                <a:gd name="T1" fmla="*/ 2147483646 h 18"/>
                <a:gd name="T2" fmla="*/ 2147483646 w 35"/>
                <a:gd name="T3" fmla="*/ 2147483646 h 18"/>
                <a:gd name="T4" fmla="*/ 2147483646 w 35"/>
                <a:gd name="T5" fmla="*/ 0 h 18"/>
                <a:gd name="T6" fmla="*/ 2147483646 w 35"/>
                <a:gd name="T7" fmla="*/ 0 h 18"/>
                <a:gd name="T8" fmla="*/ 2147483646 w 35"/>
                <a:gd name="T9" fmla="*/ 0 h 18"/>
                <a:gd name="T10" fmla="*/ 2147483646 w 35"/>
                <a:gd name="T11" fmla="*/ 2147483646 h 18"/>
                <a:gd name="T12" fmla="*/ 2147483646 w 35"/>
                <a:gd name="T13" fmla="*/ 2147483646 h 18"/>
                <a:gd name="T14" fmla="*/ 0 w 35"/>
                <a:gd name="T15" fmla="*/ 2147483646 h 18"/>
                <a:gd name="T16" fmla="*/ 2147483646 w 35"/>
                <a:gd name="T17" fmla="*/ 2147483646 h 18"/>
                <a:gd name="T18" fmla="*/ 2147483646 w 35"/>
                <a:gd name="T19" fmla="*/ 2147483646 h 18"/>
                <a:gd name="T20" fmla="*/ 2147483646 w 35"/>
                <a:gd name="T21" fmla="*/ 2147483646 h 18"/>
                <a:gd name="T22" fmla="*/ 2147483646 w 35"/>
                <a:gd name="T23" fmla="*/ 2147483646 h 18"/>
                <a:gd name="T24" fmla="*/ 2147483646 w 35"/>
                <a:gd name="T25" fmla="*/ 2147483646 h 18"/>
                <a:gd name="T26" fmla="*/ 2147483646 w 35"/>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5"/>
                <a:gd name="T43" fmla="*/ 0 h 18"/>
                <a:gd name="T44" fmla="*/ 35 w 35"/>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5" h="18">
                  <a:moveTo>
                    <a:pt x="35" y="12"/>
                  </a:moveTo>
                  <a:lnTo>
                    <a:pt x="35" y="12"/>
                  </a:lnTo>
                  <a:lnTo>
                    <a:pt x="35" y="0"/>
                  </a:lnTo>
                  <a:lnTo>
                    <a:pt x="29" y="0"/>
                  </a:lnTo>
                  <a:lnTo>
                    <a:pt x="17" y="6"/>
                  </a:lnTo>
                  <a:lnTo>
                    <a:pt x="6" y="6"/>
                  </a:lnTo>
                  <a:lnTo>
                    <a:pt x="0" y="6"/>
                  </a:lnTo>
                  <a:lnTo>
                    <a:pt x="6" y="18"/>
                  </a:lnTo>
                  <a:lnTo>
                    <a:pt x="6" y="12"/>
                  </a:lnTo>
                  <a:lnTo>
                    <a:pt x="17" y="12"/>
                  </a:lnTo>
                  <a:lnTo>
                    <a:pt x="3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7" name="Freeform 1608">
              <a:extLst>
                <a:ext uri="{FF2B5EF4-FFF2-40B4-BE49-F238E27FC236}">
                  <a16:creationId xmlns:a16="http://schemas.microsoft.com/office/drawing/2014/main" id="{BC4CD17D-FA98-D043-ADD6-EF0AB18E4AE8}"/>
                </a:ext>
              </a:extLst>
            </p:cNvPr>
            <p:cNvSpPr>
              <a:spLocks/>
            </p:cNvSpPr>
            <p:nvPr/>
          </p:nvSpPr>
          <p:spPr bwMode="auto">
            <a:xfrm>
              <a:off x="3890963" y="4670425"/>
              <a:ext cx="26988" cy="19050"/>
            </a:xfrm>
            <a:custGeom>
              <a:avLst/>
              <a:gdLst>
                <a:gd name="T0" fmla="*/ 2147483646 w 17"/>
                <a:gd name="T1" fmla="*/ 0 h 12"/>
                <a:gd name="T2" fmla="*/ 2147483646 w 17"/>
                <a:gd name="T3" fmla="*/ 0 h 12"/>
                <a:gd name="T4" fmla="*/ 2147483646 w 17"/>
                <a:gd name="T5" fmla="*/ 0 h 12"/>
                <a:gd name="T6" fmla="*/ 2147483646 w 17"/>
                <a:gd name="T7" fmla="*/ 0 h 12"/>
                <a:gd name="T8" fmla="*/ 0 w 17"/>
                <a:gd name="T9" fmla="*/ 0 h 12"/>
                <a:gd name="T10" fmla="*/ 0 w 17"/>
                <a:gd name="T11" fmla="*/ 0 h 12"/>
                <a:gd name="T12" fmla="*/ 0 w 17"/>
                <a:gd name="T13" fmla="*/ 2147483646 h 12"/>
                <a:gd name="T14" fmla="*/ 0 w 17"/>
                <a:gd name="T15" fmla="*/ 2147483646 h 12"/>
                <a:gd name="T16" fmla="*/ 2147483646 w 17"/>
                <a:gd name="T17" fmla="*/ 2147483646 h 12"/>
                <a:gd name="T18" fmla="*/ 2147483646 w 17"/>
                <a:gd name="T19" fmla="*/ 2147483646 h 12"/>
                <a:gd name="T20" fmla="*/ 2147483646 w 17"/>
                <a:gd name="T21" fmla="*/ 2147483646 h 12"/>
                <a:gd name="T22" fmla="*/ 2147483646 w 17"/>
                <a:gd name="T23" fmla="*/ 0 h 12"/>
                <a:gd name="T24" fmla="*/ 2147483646 w 17"/>
                <a:gd name="T25" fmla="*/ 0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2"/>
                <a:gd name="T41" fmla="*/ 17 w 1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2">
                  <a:moveTo>
                    <a:pt x="12" y="0"/>
                  </a:moveTo>
                  <a:lnTo>
                    <a:pt x="12" y="0"/>
                  </a:lnTo>
                  <a:lnTo>
                    <a:pt x="6" y="0"/>
                  </a:lnTo>
                  <a:lnTo>
                    <a:pt x="0" y="0"/>
                  </a:lnTo>
                  <a:lnTo>
                    <a:pt x="0" y="12"/>
                  </a:lnTo>
                  <a:lnTo>
                    <a:pt x="6" y="12"/>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8" name="Freeform 1609">
              <a:extLst>
                <a:ext uri="{FF2B5EF4-FFF2-40B4-BE49-F238E27FC236}">
                  <a16:creationId xmlns:a16="http://schemas.microsoft.com/office/drawing/2014/main" id="{98A13663-FCBE-3A4E-9778-08158BED9444}"/>
                </a:ext>
              </a:extLst>
            </p:cNvPr>
            <p:cNvSpPr>
              <a:spLocks/>
            </p:cNvSpPr>
            <p:nvPr/>
          </p:nvSpPr>
          <p:spPr bwMode="auto">
            <a:xfrm>
              <a:off x="3871913" y="46990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2147483646 w 41"/>
                <a:gd name="T17" fmla="*/ 2147483646 h 17"/>
                <a:gd name="T18" fmla="*/ 2147483646 w 41"/>
                <a:gd name="T19" fmla="*/ 2147483646 h 17"/>
                <a:gd name="T20" fmla="*/ 2147483646 w 41"/>
                <a:gd name="T21" fmla="*/ 2147483646 h 17"/>
                <a:gd name="T22" fmla="*/ 2147483646 w 41"/>
                <a:gd name="T23" fmla="*/ 2147483646 h 17"/>
                <a:gd name="T24" fmla="*/ 2147483646 w 41"/>
                <a:gd name="T25" fmla="*/ 2147483646 h 17"/>
                <a:gd name="T26" fmla="*/ 0 w 41"/>
                <a:gd name="T27" fmla="*/ 2147483646 h 17"/>
                <a:gd name="T28" fmla="*/ 0 w 41"/>
                <a:gd name="T29" fmla="*/ 2147483646 h 17"/>
                <a:gd name="T30" fmla="*/ 0 w 41"/>
                <a:gd name="T31" fmla="*/ 2147483646 h 17"/>
                <a:gd name="T32" fmla="*/ 0 w 41"/>
                <a:gd name="T33" fmla="*/ 2147483646 h 17"/>
                <a:gd name="T34" fmla="*/ 0 w 41"/>
                <a:gd name="T35" fmla="*/ 2147483646 h 17"/>
                <a:gd name="T36" fmla="*/ 2147483646 w 41"/>
                <a:gd name="T37" fmla="*/ 2147483646 h 17"/>
                <a:gd name="T38" fmla="*/ 2147483646 w 41"/>
                <a:gd name="T39" fmla="*/ 2147483646 h 1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7"/>
                <a:gd name="T62" fmla="*/ 41 w 41"/>
                <a:gd name="T63" fmla="*/ 17 h 1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7">
                  <a:moveTo>
                    <a:pt x="6" y="17"/>
                  </a:moveTo>
                  <a:lnTo>
                    <a:pt x="6" y="17"/>
                  </a:lnTo>
                  <a:lnTo>
                    <a:pt x="18" y="17"/>
                  </a:lnTo>
                  <a:lnTo>
                    <a:pt x="41" y="11"/>
                  </a:lnTo>
                  <a:lnTo>
                    <a:pt x="35" y="5"/>
                  </a:lnTo>
                  <a:lnTo>
                    <a:pt x="35" y="0"/>
                  </a:lnTo>
                  <a:lnTo>
                    <a:pt x="35" y="11"/>
                  </a:lnTo>
                  <a:lnTo>
                    <a:pt x="24" y="5"/>
                  </a:lnTo>
                  <a:lnTo>
                    <a:pt x="18" y="5"/>
                  </a:lnTo>
                  <a:lnTo>
                    <a:pt x="6" y="5"/>
                  </a:lnTo>
                  <a:lnTo>
                    <a:pt x="0" y="5"/>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9" name="Freeform 1610">
              <a:extLst>
                <a:ext uri="{FF2B5EF4-FFF2-40B4-BE49-F238E27FC236}">
                  <a16:creationId xmlns:a16="http://schemas.microsoft.com/office/drawing/2014/main" id="{1457FC9B-008E-9640-9D9E-6079D97552D6}"/>
                </a:ext>
              </a:extLst>
            </p:cNvPr>
            <p:cNvSpPr>
              <a:spLocks/>
            </p:cNvSpPr>
            <p:nvPr/>
          </p:nvSpPr>
          <p:spPr bwMode="auto">
            <a:xfrm>
              <a:off x="3871913" y="4735513"/>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0 w 41"/>
                <a:gd name="T17" fmla="*/ 0 h 17"/>
                <a:gd name="T18" fmla="*/ 0 w 41"/>
                <a:gd name="T19" fmla="*/ 0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6"/>
                  </a:lnTo>
                  <a:lnTo>
                    <a:pt x="18" y="6"/>
                  </a:lnTo>
                  <a:lnTo>
                    <a:pt x="41" y="12"/>
                  </a:lnTo>
                  <a:lnTo>
                    <a:pt x="35" y="0"/>
                  </a:lnTo>
                  <a:lnTo>
                    <a:pt x="24" y="0"/>
                  </a:lnTo>
                  <a:lnTo>
                    <a:pt x="0" y="0"/>
                  </a:lnTo>
                  <a:lnTo>
                    <a:pt x="0" y="12"/>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0" name="Freeform 1611">
              <a:extLst>
                <a:ext uri="{FF2B5EF4-FFF2-40B4-BE49-F238E27FC236}">
                  <a16:creationId xmlns:a16="http://schemas.microsoft.com/office/drawing/2014/main" id="{6494572B-63F6-F142-914F-72BC270DCE3E}"/>
                </a:ext>
              </a:extLst>
            </p:cNvPr>
            <p:cNvSpPr>
              <a:spLocks/>
            </p:cNvSpPr>
            <p:nvPr/>
          </p:nvSpPr>
          <p:spPr bwMode="auto">
            <a:xfrm>
              <a:off x="3854450" y="47625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12"/>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1" name="Freeform 1612">
              <a:extLst>
                <a:ext uri="{FF2B5EF4-FFF2-40B4-BE49-F238E27FC236}">
                  <a16:creationId xmlns:a16="http://schemas.microsoft.com/office/drawing/2014/main" id="{474B7002-8F76-3C48-858B-97CFE8815B5A}"/>
                </a:ext>
              </a:extLst>
            </p:cNvPr>
            <p:cNvSpPr>
              <a:spLocks/>
            </p:cNvSpPr>
            <p:nvPr/>
          </p:nvSpPr>
          <p:spPr bwMode="auto">
            <a:xfrm>
              <a:off x="3854450" y="4827588"/>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6"/>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2" name="Freeform 1613">
              <a:extLst>
                <a:ext uri="{FF2B5EF4-FFF2-40B4-BE49-F238E27FC236}">
                  <a16:creationId xmlns:a16="http://schemas.microsoft.com/office/drawing/2014/main" id="{BA42800B-6A5E-F841-9A0A-8269568CCB59}"/>
                </a:ext>
              </a:extLst>
            </p:cNvPr>
            <p:cNvSpPr>
              <a:spLocks/>
            </p:cNvSpPr>
            <p:nvPr/>
          </p:nvSpPr>
          <p:spPr bwMode="auto">
            <a:xfrm>
              <a:off x="3854450" y="48006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2147483646 h 12"/>
                <a:gd name="T8" fmla="*/ 2147483646 w 52"/>
                <a:gd name="T9" fmla="*/ 2147483646 h 12"/>
                <a:gd name="T10" fmla="*/ 2147483646 w 52"/>
                <a:gd name="T11" fmla="*/ 2147483646 h 12"/>
                <a:gd name="T12" fmla="*/ 2147483646 w 52"/>
                <a:gd name="T13" fmla="*/ 0 h 12"/>
                <a:gd name="T14" fmla="*/ 2147483646 w 52"/>
                <a:gd name="T15" fmla="*/ 0 h 12"/>
                <a:gd name="T16" fmla="*/ 2147483646 w 52"/>
                <a:gd name="T17" fmla="*/ 0 h 12"/>
                <a:gd name="T18" fmla="*/ 2147483646 w 52"/>
                <a:gd name="T19" fmla="*/ 0 h 12"/>
                <a:gd name="T20" fmla="*/ 0 w 52"/>
                <a:gd name="T21" fmla="*/ 0 h 12"/>
                <a:gd name="T22" fmla="*/ 0 w 52"/>
                <a:gd name="T23" fmla="*/ 0 h 12"/>
                <a:gd name="T24" fmla="*/ 0 w 52"/>
                <a:gd name="T25" fmla="*/ 2147483646 h 12"/>
                <a:gd name="T26" fmla="*/ 0 w 52"/>
                <a:gd name="T27" fmla="*/ 2147483646 h 12"/>
                <a:gd name="T28" fmla="*/ 0 w 52"/>
                <a:gd name="T29" fmla="*/ 2147483646 h 12"/>
                <a:gd name="T30" fmla="*/ 2147483646 w 52"/>
                <a:gd name="T31" fmla="*/ 2147483646 h 12"/>
                <a:gd name="T32" fmla="*/ 2147483646 w 52"/>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2"/>
                <a:gd name="T52" fmla="*/ 0 h 12"/>
                <a:gd name="T53" fmla="*/ 52 w 52"/>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2" h="12">
                  <a:moveTo>
                    <a:pt x="5" y="12"/>
                  </a:moveTo>
                  <a:lnTo>
                    <a:pt x="5" y="12"/>
                  </a:lnTo>
                  <a:lnTo>
                    <a:pt x="11" y="6"/>
                  </a:lnTo>
                  <a:lnTo>
                    <a:pt x="23" y="6"/>
                  </a:lnTo>
                  <a:lnTo>
                    <a:pt x="52" y="6"/>
                  </a:lnTo>
                  <a:lnTo>
                    <a:pt x="46" y="0"/>
                  </a:lnTo>
                  <a:lnTo>
                    <a:pt x="29" y="0"/>
                  </a:lnTo>
                  <a:lnTo>
                    <a:pt x="17" y="0"/>
                  </a:lnTo>
                  <a:lnTo>
                    <a:pt x="0" y="0"/>
                  </a:lnTo>
                  <a:lnTo>
                    <a:pt x="0" y="6"/>
                  </a:lnTo>
                  <a:lnTo>
                    <a:pt x="0" y="12"/>
                  </a:lnTo>
                  <a:lnTo>
                    <a:pt x="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3" name="Freeform 1614">
              <a:extLst>
                <a:ext uri="{FF2B5EF4-FFF2-40B4-BE49-F238E27FC236}">
                  <a16:creationId xmlns:a16="http://schemas.microsoft.com/office/drawing/2014/main" id="{E9C13C36-67FD-3248-B572-E56C14E778C8}"/>
                </a:ext>
              </a:extLst>
            </p:cNvPr>
            <p:cNvSpPr>
              <a:spLocks/>
            </p:cNvSpPr>
            <p:nvPr/>
          </p:nvSpPr>
          <p:spPr bwMode="auto">
            <a:xfrm>
              <a:off x="3770313" y="4827588"/>
              <a:ext cx="74613" cy="28575"/>
            </a:xfrm>
            <a:custGeom>
              <a:avLst/>
              <a:gdLst>
                <a:gd name="T0" fmla="*/ 0 w 47"/>
                <a:gd name="T1" fmla="*/ 0 h 18"/>
                <a:gd name="T2" fmla="*/ 0 w 47"/>
                <a:gd name="T3" fmla="*/ 0 h 18"/>
                <a:gd name="T4" fmla="*/ 0 w 47"/>
                <a:gd name="T5" fmla="*/ 2147483646 h 18"/>
                <a:gd name="T6" fmla="*/ 2147483646 w 47"/>
                <a:gd name="T7" fmla="*/ 2147483646 h 18"/>
                <a:gd name="T8" fmla="*/ 2147483646 w 47"/>
                <a:gd name="T9" fmla="*/ 2147483646 h 18"/>
                <a:gd name="T10" fmla="*/ 2147483646 w 47"/>
                <a:gd name="T11" fmla="*/ 2147483646 h 18"/>
                <a:gd name="T12" fmla="*/ 2147483646 w 47"/>
                <a:gd name="T13" fmla="*/ 2147483646 h 18"/>
                <a:gd name="T14" fmla="*/ 2147483646 w 47"/>
                <a:gd name="T15" fmla="*/ 2147483646 h 18"/>
                <a:gd name="T16" fmla="*/ 2147483646 w 47"/>
                <a:gd name="T17" fmla="*/ 2147483646 h 18"/>
                <a:gd name="T18" fmla="*/ 2147483646 w 47"/>
                <a:gd name="T19" fmla="*/ 0 h 18"/>
                <a:gd name="T20" fmla="*/ 2147483646 w 47"/>
                <a:gd name="T21" fmla="*/ 0 h 18"/>
                <a:gd name="T22" fmla="*/ 2147483646 w 47"/>
                <a:gd name="T23" fmla="*/ 0 h 18"/>
                <a:gd name="T24" fmla="*/ 2147483646 w 47"/>
                <a:gd name="T25" fmla="*/ 0 h 18"/>
                <a:gd name="T26" fmla="*/ 0 w 47"/>
                <a:gd name="T27" fmla="*/ 0 h 18"/>
                <a:gd name="T28" fmla="*/ 0 w 47"/>
                <a:gd name="T29" fmla="*/ 0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0" y="0"/>
                  </a:moveTo>
                  <a:lnTo>
                    <a:pt x="0" y="0"/>
                  </a:lnTo>
                  <a:lnTo>
                    <a:pt x="0" y="6"/>
                  </a:lnTo>
                  <a:lnTo>
                    <a:pt x="6" y="12"/>
                  </a:lnTo>
                  <a:lnTo>
                    <a:pt x="17" y="12"/>
                  </a:lnTo>
                  <a:lnTo>
                    <a:pt x="35" y="12"/>
                  </a:lnTo>
                  <a:lnTo>
                    <a:pt x="47" y="18"/>
                  </a:lnTo>
                  <a:lnTo>
                    <a:pt x="47" y="6"/>
                  </a:lnTo>
                  <a:lnTo>
                    <a:pt x="47"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4" name="Freeform 1615">
              <a:extLst>
                <a:ext uri="{FF2B5EF4-FFF2-40B4-BE49-F238E27FC236}">
                  <a16:creationId xmlns:a16="http://schemas.microsoft.com/office/drawing/2014/main" id="{5A2F7A2B-2756-EC44-9A6A-182E6006CF26}"/>
                </a:ext>
              </a:extLst>
            </p:cNvPr>
            <p:cNvSpPr>
              <a:spLocks/>
            </p:cNvSpPr>
            <p:nvPr/>
          </p:nvSpPr>
          <p:spPr bwMode="auto">
            <a:xfrm>
              <a:off x="3862388" y="4856163"/>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0 w 47"/>
                <a:gd name="T13" fmla="*/ 2147483646 h 12"/>
                <a:gd name="T14" fmla="*/ 0 w 47"/>
                <a:gd name="T15" fmla="*/ 2147483646 h 12"/>
                <a:gd name="T16" fmla="*/ 0 w 47"/>
                <a:gd name="T17" fmla="*/ 2147483646 h 12"/>
                <a:gd name="T18" fmla="*/ 2147483646 w 47"/>
                <a:gd name="T19" fmla="*/ 2147483646 h 12"/>
                <a:gd name="T20" fmla="*/ 2147483646 w 47"/>
                <a:gd name="T21" fmla="*/ 2147483646 h 12"/>
                <a:gd name="T22" fmla="*/ 2147483646 w 47"/>
                <a:gd name="T23" fmla="*/ 2147483646 h 12"/>
                <a:gd name="T24" fmla="*/ 2147483646 w 47"/>
                <a:gd name="T25" fmla="*/ 2147483646 h 12"/>
                <a:gd name="T26" fmla="*/ 2147483646 w 47"/>
                <a:gd name="T27" fmla="*/ 0 h 12"/>
                <a:gd name="T28" fmla="*/ 2147483646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47" y="0"/>
                  </a:moveTo>
                  <a:lnTo>
                    <a:pt x="47" y="0"/>
                  </a:lnTo>
                  <a:lnTo>
                    <a:pt x="35" y="0"/>
                  </a:lnTo>
                  <a:lnTo>
                    <a:pt x="18" y="0"/>
                  </a:lnTo>
                  <a:lnTo>
                    <a:pt x="0" y="6"/>
                  </a:lnTo>
                  <a:lnTo>
                    <a:pt x="0" y="12"/>
                  </a:lnTo>
                  <a:lnTo>
                    <a:pt x="0" y="6"/>
                  </a:lnTo>
                  <a:lnTo>
                    <a:pt x="6" y="6"/>
                  </a:lnTo>
                  <a:lnTo>
                    <a:pt x="18" y="12"/>
                  </a:lnTo>
                  <a:lnTo>
                    <a:pt x="35" y="12"/>
                  </a:lnTo>
                  <a:lnTo>
                    <a:pt x="41" y="12"/>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5" name="Freeform 1616">
              <a:extLst>
                <a:ext uri="{FF2B5EF4-FFF2-40B4-BE49-F238E27FC236}">
                  <a16:creationId xmlns:a16="http://schemas.microsoft.com/office/drawing/2014/main" id="{0F88E33C-DAB7-A048-955C-FAE499F7FD2A}"/>
                </a:ext>
              </a:extLst>
            </p:cNvPr>
            <p:cNvSpPr>
              <a:spLocks/>
            </p:cNvSpPr>
            <p:nvPr/>
          </p:nvSpPr>
          <p:spPr bwMode="auto">
            <a:xfrm>
              <a:off x="3789363" y="4856163"/>
              <a:ext cx="55563" cy="26988"/>
            </a:xfrm>
            <a:custGeom>
              <a:avLst/>
              <a:gdLst>
                <a:gd name="T0" fmla="*/ 0 w 35"/>
                <a:gd name="T1" fmla="*/ 0 h 17"/>
                <a:gd name="T2" fmla="*/ 0 w 35"/>
                <a:gd name="T3" fmla="*/ 0 h 17"/>
                <a:gd name="T4" fmla="*/ 0 w 35"/>
                <a:gd name="T5" fmla="*/ 2147483646 h 17"/>
                <a:gd name="T6" fmla="*/ 0 w 35"/>
                <a:gd name="T7" fmla="*/ 2147483646 h 17"/>
                <a:gd name="T8" fmla="*/ 2147483646 w 35"/>
                <a:gd name="T9" fmla="*/ 2147483646 h 17"/>
                <a:gd name="T10" fmla="*/ 2147483646 w 35"/>
                <a:gd name="T11" fmla="*/ 2147483646 h 17"/>
                <a:gd name="T12" fmla="*/ 2147483646 w 35"/>
                <a:gd name="T13" fmla="*/ 2147483646 h 17"/>
                <a:gd name="T14" fmla="*/ 2147483646 w 35"/>
                <a:gd name="T15" fmla="*/ 0 h 17"/>
                <a:gd name="T16" fmla="*/ 2147483646 w 35"/>
                <a:gd name="T17" fmla="*/ 0 h 17"/>
                <a:gd name="T18" fmla="*/ 0 w 35"/>
                <a:gd name="T19" fmla="*/ 0 h 17"/>
                <a:gd name="T20" fmla="*/ 0 w 35"/>
                <a:gd name="T21" fmla="*/ 0 h 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5"/>
                <a:gd name="T34" fmla="*/ 0 h 17"/>
                <a:gd name="T35" fmla="*/ 35 w 35"/>
                <a:gd name="T36" fmla="*/ 17 h 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5" h="17">
                  <a:moveTo>
                    <a:pt x="0" y="0"/>
                  </a:moveTo>
                  <a:lnTo>
                    <a:pt x="0" y="0"/>
                  </a:lnTo>
                  <a:lnTo>
                    <a:pt x="0" y="17"/>
                  </a:lnTo>
                  <a:lnTo>
                    <a:pt x="23" y="12"/>
                  </a:lnTo>
                  <a:lnTo>
                    <a:pt x="35" y="12"/>
                  </a:lnTo>
                  <a:lnTo>
                    <a:pt x="35" y="0"/>
                  </a:lnTo>
                  <a:lnTo>
                    <a:pt x="23"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6" name="Freeform 1617">
              <a:extLst>
                <a:ext uri="{FF2B5EF4-FFF2-40B4-BE49-F238E27FC236}">
                  <a16:creationId xmlns:a16="http://schemas.microsoft.com/office/drawing/2014/main" id="{2324F49B-A14F-D84E-9EA5-A90F5306314D}"/>
                </a:ext>
              </a:extLst>
            </p:cNvPr>
            <p:cNvSpPr>
              <a:spLocks/>
            </p:cNvSpPr>
            <p:nvPr/>
          </p:nvSpPr>
          <p:spPr bwMode="auto">
            <a:xfrm>
              <a:off x="3871913" y="4883150"/>
              <a:ext cx="74613" cy="19050"/>
            </a:xfrm>
            <a:custGeom>
              <a:avLst/>
              <a:gdLst>
                <a:gd name="T0" fmla="*/ 2147483646 w 47"/>
                <a:gd name="T1" fmla="*/ 2147483646 h 12"/>
                <a:gd name="T2" fmla="*/ 2147483646 w 47"/>
                <a:gd name="T3" fmla="*/ 2147483646 h 12"/>
                <a:gd name="T4" fmla="*/ 2147483646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0 h 12"/>
                <a:gd name="T16" fmla="*/ 2147483646 w 47"/>
                <a:gd name="T17" fmla="*/ 0 h 12"/>
                <a:gd name="T18" fmla="*/ 2147483646 w 47"/>
                <a:gd name="T19" fmla="*/ 2147483646 h 12"/>
                <a:gd name="T20" fmla="*/ 0 w 47"/>
                <a:gd name="T21" fmla="*/ 2147483646 h 12"/>
                <a:gd name="T22" fmla="*/ 2147483646 w 47"/>
                <a:gd name="T23" fmla="*/ 2147483646 h 12"/>
                <a:gd name="T24" fmla="*/ 2147483646 w 47"/>
                <a:gd name="T25" fmla="*/ 2147483646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7"/>
                <a:gd name="T40" fmla="*/ 0 h 12"/>
                <a:gd name="T41" fmla="*/ 47 w 4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7" h="12">
                  <a:moveTo>
                    <a:pt x="6" y="12"/>
                  </a:moveTo>
                  <a:lnTo>
                    <a:pt x="6" y="12"/>
                  </a:lnTo>
                  <a:lnTo>
                    <a:pt x="18" y="12"/>
                  </a:lnTo>
                  <a:lnTo>
                    <a:pt x="29" y="12"/>
                  </a:lnTo>
                  <a:lnTo>
                    <a:pt x="41" y="12"/>
                  </a:lnTo>
                  <a:lnTo>
                    <a:pt x="47" y="6"/>
                  </a:lnTo>
                  <a:lnTo>
                    <a:pt x="41" y="0"/>
                  </a:lnTo>
                  <a:lnTo>
                    <a:pt x="24" y="0"/>
                  </a:lnTo>
                  <a:lnTo>
                    <a:pt x="6" y="6"/>
                  </a:lnTo>
                  <a:lnTo>
                    <a:pt x="0" y="6"/>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 name="Freeform 1618">
              <a:extLst>
                <a:ext uri="{FF2B5EF4-FFF2-40B4-BE49-F238E27FC236}">
                  <a16:creationId xmlns:a16="http://schemas.microsoft.com/office/drawing/2014/main" id="{9C25A578-A024-5446-8E7F-A72E7045A8E1}"/>
                </a:ext>
              </a:extLst>
            </p:cNvPr>
            <p:cNvSpPr>
              <a:spLocks/>
            </p:cNvSpPr>
            <p:nvPr/>
          </p:nvSpPr>
          <p:spPr bwMode="auto">
            <a:xfrm>
              <a:off x="3854450" y="4911725"/>
              <a:ext cx="82550" cy="26988"/>
            </a:xfrm>
            <a:custGeom>
              <a:avLst/>
              <a:gdLst>
                <a:gd name="T0" fmla="*/ 2147483646 w 52"/>
                <a:gd name="T1" fmla="*/ 2147483646 h 17"/>
                <a:gd name="T2" fmla="*/ 2147483646 w 52"/>
                <a:gd name="T3" fmla="*/ 2147483646 h 17"/>
                <a:gd name="T4" fmla="*/ 2147483646 w 52"/>
                <a:gd name="T5" fmla="*/ 0 h 17"/>
                <a:gd name="T6" fmla="*/ 2147483646 w 52"/>
                <a:gd name="T7" fmla="*/ 0 h 17"/>
                <a:gd name="T8" fmla="*/ 2147483646 w 52"/>
                <a:gd name="T9" fmla="*/ 2147483646 h 17"/>
                <a:gd name="T10" fmla="*/ 0 w 52"/>
                <a:gd name="T11" fmla="*/ 0 h 17"/>
                <a:gd name="T12" fmla="*/ 0 w 52"/>
                <a:gd name="T13" fmla="*/ 0 h 17"/>
                <a:gd name="T14" fmla="*/ 0 w 52"/>
                <a:gd name="T15" fmla="*/ 2147483646 h 17"/>
                <a:gd name="T16" fmla="*/ 2147483646 w 52"/>
                <a:gd name="T17" fmla="*/ 2147483646 h 17"/>
                <a:gd name="T18" fmla="*/ 2147483646 w 52"/>
                <a:gd name="T19" fmla="*/ 2147483646 h 17"/>
                <a:gd name="T20" fmla="*/ 2147483646 w 52"/>
                <a:gd name="T21" fmla="*/ 2147483646 h 17"/>
                <a:gd name="T22" fmla="*/ 2147483646 w 52"/>
                <a:gd name="T23" fmla="*/ 2147483646 h 17"/>
                <a:gd name="T24" fmla="*/ 2147483646 w 52"/>
                <a:gd name="T25" fmla="*/ 2147483646 h 17"/>
                <a:gd name="T26" fmla="*/ 2147483646 w 52"/>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2"/>
                <a:gd name="T43" fmla="*/ 0 h 17"/>
                <a:gd name="T44" fmla="*/ 52 w 52"/>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2" h="17">
                  <a:moveTo>
                    <a:pt x="52" y="6"/>
                  </a:moveTo>
                  <a:lnTo>
                    <a:pt x="52" y="6"/>
                  </a:lnTo>
                  <a:lnTo>
                    <a:pt x="35" y="0"/>
                  </a:lnTo>
                  <a:lnTo>
                    <a:pt x="23" y="0"/>
                  </a:lnTo>
                  <a:lnTo>
                    <a:pt x="11" y="6"/>
                  </a:lnTo>
                  <a:lnTo>
                    <a:pt x="0" y="0"/>
                  </a:lnTo>
                  <a:lnTo>
                    <a:pt x="0" y="6"/>
                  </a:lnTo>
                  <a:lnTo>
                    <a:pt x="5" y="12"/>
                  </a:lnTo>
                  <a:lnTo>
                    <a:pt x="23" y="17"/>
                  </a:lnTo>
                  <a:lnTo>
                    <a:pt x="40" y="12"/>
                  </a:lnTo>
                  <a:lnTo>
                    <a:pt x="46" y="12"/>
                  </a:lnTo>
                  <a:lnTo>
                    <a:pt x="52"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8" name="Freeform 1619">
              <a:extLst>
                <a:ext uri="{FF2B5EF4-FFF2-40B4-BE49-F238E27FC236}">
                  <a16:creationId xmlns:a16="http://schemas.microsoft.com/office/drawing/2014/main" id="{854AE304-26A3-8B45-9B20-6C761504494D}"/>
                </a:ext>
              </a:extLst>
            </p:cNvPr>
            <p:cNvSpPr>
              <a:spLocks/>
            </p:cNvSpPr>
            <p:nvPr/>
          </p:nvSpPr>
          <p:spPr bwMode="auto">
            <a:xfrm>
              <a:off x="3779838" y="4976813"/>
              <a:ext cx="55563" cy="26988"/>
            </a:xfrm>
            <a:custGeom>
              <a:avLst/>
              <a:gdLst>
                <a:gd name="T0" fmla="*/ 2147483646 w 35"/>
                <a:gd name="T1" fmla="*/ 2147483646 h 17"/>
                <a:gd name="T2" fmla="*/ 2147483646 w 35"/>
                <a:gd name="T3" fmla="*/ 2147483646 h 17"/>
                <a:gd name="T4" fmla="*/ 2147483646 w 35"/>
                <a:gd name="T5" fmla="*/ 2147483646 h 17"/>
                <a:gd name="T6" fmla="*/ 2147483646 w 35"/>
                <a:gd name="T7" fmla="*/ 0 h 17"/>
                <a:gd name="T8" fmla="*/ 2147483646 w 35"/>
                <a:gd name="T9" fmla="*/ 0 h 17"/>
                <a:gd name="T10" fmla="*/ 2147483646 w 35"/>
                <a:gd name="T11" fmla="*/ 2147483646 h 17"/>
                <a:gd name="T12" fmla="*/ 2147483646 w 35"/>
                <a:gd name="T13" fmla="*/ 2147483646 h 17"/>
                <a:gd name="T14" fmla="*/ 0 w 35"/>
                <a:gd name="T15" fmla="*/ 2147483646 h 17"/>
                <a:gd name="T16" fmla="*/ 2147483646 w 35"/>
                <a:gd name="T17" fmla="*/ 2147483646 h 17"/>
                <a:gd name="T18" fmla="*/ 2147483646 w 35"/>
                <a:gd name="T19" fmla="*/ 2147483646 h 17"/>
                <a:gd name="T20" fmla="*/ 2147483646 w 35"/>
                <a:gd name="T21" fmla="*/ 2147483646 h 17"/>
                <a:gd name="T22" fmla="*/ 2147483646 w 35"/>
                <a:gd name="T23" fmla="*/ 2147483646 h 17"/>
                <a:gd name="T24" fmla="*/ 2147483646 w 35"/>
                <a:gd name="T25" fmla="*/ 2147483646 h 17"/>
                <a:gd name="T26" fmla="*/ 2147483646 w 35"/>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5"/>
                <a:gd name="T43" fmla="*/ 0 h 17"/>
                <a:gd name="T44" fmla="*/ 35 w 35"/>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5" h="17">
                  <a:moveTo>
                    <a:pt x="35" y="17"/>
                  </a:moveTo>
                  <a:lnTo>
                    <a:pt x="35" y="17"/>
                  </a:lnTo>
                  <a:lnTo>
                    <a:pt x="35" y="6"/>
                  </a:lnTo>
                  <a:lnTo>
                    <a:pt x="29" y="0"/>
                  </a:lnTo>
                  <a:lnTo>
                    <a:pt x="17" y="6"/>
                  </a:lnTo>
                  <a:lnTo>
                    <a:pt x="6" y="6"/>
                  </a:lnTo>
                  <a:lnTo>
                    <a:pt x="0" y="12"/>
                  </a:lnTo>
                  <a:lnTo>
                    <a:pt x="6" y="17"/>
                  </a:lnTo>
                  <a:lnTo>
                    <a:pt x="17" y="12"/>
                  </a:lnTo>
                  <a:lnTo>
                    <a:pt x="35"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9" name="Freeform 1620">
              <a:extLst>
                <a:ext uri="{FF2B5EF4-FFF2-40B4-BE49-F238E27FC236}">
                  <a16:creationId xmlns:a16="http://schemas.microsoft.com/office/drawing/2014/main" id="{22981651-E0F8-144C-8F38-7FD56D7225F2}"/>
                </a:ext>
              </a:extLst>
            </p:cNvPr>
            <p:cNvSpPr>
              <a:spLocks/>
            </p:cNvSpPr>
            <p:nvPr/>
          </p:nvSpPr>
          <p:spPr bwMode="auto">
            <a:xfrm>
              <a:off x="3890963" y="4976813"/>
              <a:ext cx="26988" cy="26988"/>
            </a:xfrm>
            <a:custGeom>
              <a:avLst/>
              <a:gdLst>
                <a:gd name="T0" fmla="*/ 2147483646 w 17"/>
                <a:gd name="T1" fmla="*/ 0 h 17"/>
                <a:gd name="T2" fmla="*/ 2147483646 w 17"/>
                <a:gd name="T3" fmla="*/ 0 h 17"/>
                <a:gd name="T4" fmla="*/ 2147483646 w 17"/>
                <a:gd name="T5" fmla="*/ 2147483646 h 17"/>
                <a:gd name="T6" fmla="*/ 2147483646 w 17"/>
                <a:gd name="T7" fmla="*/ 2147483646 h 17"/>
                <a:gd name="T8" fmla="*/ 0 w 17"/>
                <a:gd name="T9" fmla="*/ 0 h 17"/>
                <a:gd name="T10" fmla="*/ 0 w 17"/>
                <a:gd name="T11" fmla="*/ 0 h 17"/>
                <a:gd name="T12" fmla="*/ 0 w 17"/>
                <a:gd name="T13" fmla="*/ 2147483646 h 17"/>
                <a:gd name="T14" fmla="*/ 0 w 17"/>
                <a:gd name="T15" fmla="*/ 2147483646 h 17"/>
                <a:gd name="T16" fmla="*/ 2147483646 w 17"/>
                <a:gd name="T17" fmla="*/ 2147483646 h 17"/>
                <a:gd name="T18" fmla="*/ 2147483646 w 17"/>
                <a:gd name="T19" fmla="*/ 2147483646 h 17"/>
                <a:gd name="T20" fmla="*/ 2147483646 w 17"/>
                <a:gd name="T21" fmla="*/ 2147483646 h 17"/>
                <a:gd name="T22" fmla="*/ 2147483646 w 17"/>
                <a:gd name="T23" fmla="*/ 0 h 17"/>
                <a:gd name="T24" fmla="*/ 2147483646 w 17"/>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7"/>
                <a:gd name="T41" fmla="*/ 17 w 17"/>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7">
                  <a:moveTo>
                    <a:pt x="12" y="0"/>
                  </a:moveTo>
                  <a:lnTo>
                    <a:pt x="12" y="0"/>
                  </a:lnTo>
                  <a:lnTo>
                    <a:pt x="12" y="6"/>
                  </a:lnTo>
                  <a:lnTo>
                    <a:pt x="6" y="6"/>
                  </a:lnTo>
                  <a:lnTo>
                    <a:pt x="0" y="0"/>
                  </a:lnTo>
                  <a:lnTo>
                    <a:pt x="0" y="17"/>
                  </a:lnTo>
                  <a:lnTo>
                    <a:pt x="6" y="17"/>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0" name="Freeform 1621">
              <a:extLst>
                <a:ext uri="{FF2B5EF4-FFF2-40B4-BE49-F238E27FC236}">
                  <a16:creationId xmlns:a16="http://schemas.microsoft.com/office/drawing/2014/main" id="{FF9268D8-397B-9147-BC2E-969E264C52F0}"/>
                </a:ext>
              </a:extLst>
            </p:cNvPr>
            <p:cNvSpPr>
              <a:spLocks/>
            </p:cNvSpPr>
            <p:nvPr/>
          </p:nvSpPr>
          <p:spPr bwMode="auto">
            <a:xfrm>
              <a:off x="3871913" y="5003800"/>
              <a:ext cx="65088" cy="38100"/>
            </a:xfrm>
            <a:custGeom>
              <a:avLst/>
              <a:gdLst>
                <a:gd name="T0" fmla="*/ 2147483646 w 41"/>
                <a:gd name="T1" fmla="*/ 2147483646 h 24"/>
                <a:gd name="T2" fmla="*/ 2147483646 w 41"/>
                <a:gd name="T3" fmla="*/ 2147483646 h 24"/>
                <a:gd name="T4" fmla="*/ 2147483646 w 41"/>
                <a:gd name="T5" fmla="*/ 2147483646 h 24"/>
                <a:gd name="T6" fmla="*/ 2147483646 w 41"/>
                <a:gd name="T7" fmla="*/ 2147483646 h 24"/>
                <a:gd name="T8" fmla="*/ 2147483646 w 41"/>
                <a:gd name="T9" fmla="*/ 2147483646 h 24"/>
                <a:gd name="T10" fmla="*/ 2147483646 w 41"/>
                <a:gd name="T11" fmla="*/ 2147483646 h 24"/>
                <a:gd name="T12" fmla="*/ 2147483646 w 41"/>
                <a:gd name="T13" fmla="*/ 0 h 24"/>
                <a:gd name="T14" fmla="*/ 2147483646 w 41"/>
                <a:gd name="T15" fmla="*/ 0 h 24"/>
                <a:gd name="T16" fmla="*/ 2147483646 w 41"/>
                <a:gd name="T17" fmla="*/ 2147483646 h 24"/>
                <a:gd name="T18" fmla="*/ 2147483646 w 41"/>
                <a:gd name="T19" fmla="*/ 2147483646 h 24"/>
                <a:gd name="T20" fmla="*/ 2147483646 w 41"/>
                <a:gd name="T21" fmla="*/ 2147483646 h 24"/>
                <a:gd name="T22" fmla="*/ 2147483646 w 41"/>
                <a:gd name="T23" fmla="*/ 2147483646 h 24"/>
                <a:gd name="T24" fmla="*/ 2147483646 w 41"/>
                <a:gd name="T25" fmla="*/ 2147483646 h 24"/>
                <a:gd name="T26" fmla="*/ 0 w 41"/>
                <a:gd name="T27" fmla="*/ 2147483646 h 24"/>
                <a:gd name="T28" fmla="*/ 0 w 41"/>
                <a:gd name="T29" fmla="*/ 2147483646 h 24"/>
                <a:gd name="T30" fmla="*/ 0 w 41"/>
                <a:gd name="T31" fmla="*/ 2147483646 h 24"/>
                <a:gd name="T32" fmla="*/ 0 w 41"/>
                <a:gd name="T33" fmla="*/ 2147483646 h 24"/>
                <a:gd name="T34" fmla="*/ 0 w 41"/>
                <a:gd name="T35" fmla="*/ 2147483646 h 24"/>
                <a:gd name="T36" fmla="*/ 2147483646 w 41"/>
                <a:gd name="T37" fmla="*/ 2147483646 h 24"/>
                <a:gd name="T38" fmla="*/ 2147483646 w 41"/>
                <a:gd name="T39" fmla="*/ 2147483646 h 2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24"/>
                <a:gd name="T62" fmla="*/ 41 w 41"/>
                <a:gd name="T63" fmla="*/ 24 h 2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24">
                  <a:moveTo>
                    <a:pt x="6" y="24"/>
                  </a:moveTo>
                  <a:lnTo>
                    <a:pt x="6" y="24"/>
                  </a:lnTo>
                  <a:lnTo>
                    <a:pt x="18" y="18"/>
                  </a:lnTo>
                  <a:lnTo>
                    <a:pt x="41" y="18"/>
                  </a:lnTo>
                  <a:lnTo>
                    <a:pt x="35" y="6"/>
                  </a:lnTo>
                  <a:lnTo>
                    <a:pt x="35" y="0"/>
                  </a:lnTo>
                  <a:lnTo>
                    <a:pt x="35" y="12"/>
                  </a:lnTo>
                  <a:lnTo>
                    <a:pt x="24" y="12"/>
                  </a:lnTo>
                  <a:lnTo>
                    <a:pt x="18" y="12"/>
                  </a:lnTo>
                  <a:lnTo>
                    <a:pt x="6" y="12"/>
                  </a:lnTo>
                  <a:lnTo>
                    <a:pt x="0" y="6"/>
                  </a:lnTo>
                  <a:lnTo>
                    <a:pt x="0" y="18"/>
                  </a:lnTo>
                  <a:lnTo>
                    <a:pt x="0" y="24"/>
                  </a:lnTo>
                  <a:lnTo>
                    <a:pt x="6" y="24"/>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1" name="Freeform 1622">
              <a:extLst>
                <a:ext uri="{FF2B5EF4-FFF2-40B4-BE49-F238E27FC236}">
                  <a16:creationId xmlns:a16="http://schemas.microsoft.com/office/drawing/2014/main" id="{48FE9333-3F73-054F-A225-3CA612FCB242}"/>
                </a:ext>
              </a:extLst>
            </p:cNvPr>
            <p:cNvSpPr>
              <a:spLocks/>
            </p:cNvSpPr>
            <p:nvPr/>
          </p:nvSpPr>
          <p:spPr bwMode="auto">
            <a:xfrm>
              <a:off x="3770313" y="5051425"/>
              <a:ext cx="74613" cy="17463"/>
            </a:xfrm>
            <a:custGeom>
              <a:avLst/>
              <a:gdLst>
                <a:gd name="T0" fmla="*/ 2147483646 w 47"/>
                <a:gd name="T1" fmla="*/ 0 h 11"/>
                <a:gd name="T2" fmla="*/ 2147483646 w 47"/>
                <a:gd name="T3" fmla="*/ 0 h 11"/>
                <a:gd name="T4" fmla="*/ 2147483646 w 47"/>
                <a:gd name="T5" fmla="*/ 0 h 11"/>
                <a:gd name="T6" fmla="*/ 2147483646 w 47"/>
                <a:gd name="T7" fmla="*/ 0 h 11"/>
                <a:gd name="T8" fmla="*/ 0 w 47"/>
                <a:gd name="T9" fmla="*/ 2147483646 h 11"/>
                <a:gd name="T10" fmla="*/ 0 w 47"/>
                <a:gd name="T11" fmla="*/ 2147483646 h 11"/>
                <a:gd name="T12" fmla="*/ 2147483646 w 47"/>
                <a:gd name="T13" fmla="*/ 2147483646 h 11"/>
                <a:gd name="T14" fmla="*/ 2147483646 w 47"/>
                <a:gd name="T15" fmla="*/ 2147483646 h 11"/>
                <a:gd name="T16" fmla="*/ 2147483646 w 47"/>
                <a:gd name="T17" fmla="*/ 0 h 11"/>
                <a:gd name="T18" fmla="*/ 2147483646 w 47"/>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1"/>
                <a:gd name="T32" fmla="*/ 47 w 47"/>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1">
                  <a:moveTo>
                    <a:pt x="47" y="0"/>
                  </a:moveTo>
                  <a:lnTo>
                    <a:pt x="47" y="0"/>
                  </a:lnTo>
                  <a:lnTo>
                    <a:pt x="29" y="0"/>
                  </a:lnTo>
                  <a:lnTo>
                    <a:pt x="12" y="0"/>
                  </a:lnTo>
                  <a:lnTo>
                    <a:pt x="0" y="11"/>
                  </a:lnTo>
                  <a:lnTo>
                    <a:pt x="35" y="11"/>
                  </a:lnTo>
                  <a:lnTo>
                    <a:pt x="41" y="11"/>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2" name="Freeform 1623">
              <a:extLst>
                <a:ext uri="{FF2B5EF4-FFF2-40B4-BE49-F238E27FC236}">
                  <a16:creationId xmlns:a16="http://schemas.microsoft.com/office/drawing/2014/main" id="{99EC9C19-C675-5841-9620-383F33CC7314}"/>
                </a:ext>
              </a:extLst>
            </p:cNvPr>
            <p:cNvSpPr>
              <a:spLocks/>
            </p:cNvSpPr>
            <p:nvPr/>
          </p:nvSpPr>
          <p:spPr bwMode="auto">
            <a:xfrm>
              <a:off x="3871913" y="50419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2147483646 h 17"/>
                <a:gd name="T14" fmla="*/ 2147483646 w 41"/>
                <a:gd name="T15" fmla="*/ 0 h 17"/>
                <a:gd name="T16" fmla="*/ 0 w 41"/>
                <a:gd name="T17" fmla="*/ 2147483646 h 17"/>
                <a:gd name="T18" fmla="*/ 0 w 41"/>
                <a:gd name="T19" fmla="*/ 2147483646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11"/>
                  </a:lnTo>
                  <a:lnTo>
                    <a:pt x="18" y="11"/>
                  </a:lnTo>
                  <a:lnTo>
                    <a:pt x="41" y="11"/>
                  </a:lnTo>
                  <a:lnTo>
                    <a:pt x="35" y="6"/>
                  </a:lnTo>
                  <a:lnTo>
                    <a:pt x="24" y="0"/>
                  </a:lnTo>
                  <a:lnTo>
                    <a:pt x="0" y="6"/>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3" name="Freeform 1624">
              <a:extLst>
                <a:ext uri="{FF2B5EF4-FFF2-40B4-BE49-F238E27FC236}">
                  <a16:creationId xmlns:a16="http://schemas.microsoft.com/office/drawing/2014/main" id="{41637E53-F520-6146-8E4D-F6C0349DD489}"/>
                </a:ext>
              </a:extLst>
            </p:cNvPr>
            <p:cNvSpPr>
              <a:spLocks/>
            </p:cNvSpPr>
            <p:nvPr/>
          </p:nvSpPr>
          <p:spPr bwMode="auto">
            <a:xfrm>
              <a:off x="3770313" y="5078413"/>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2147483646 h 12"/>
                <a:gd name="T14" fmla="*/ 2147483646 w 41"/>
                <a:gd name="T15" fmla="*/ 0 h 12"/>
                <a:gd name="T16" fmla="*/ 2147483646 w 41"/>
                <a:gd name="T17" fmla="*/ 0 h 12"/>
                <a:gd name="T18" fmla="*/ 2147483646 w 41"/>
                <a:gd name="T19" fmla="*/ 0 h 12"/>
                <a:gd name="T20" fmla="*/ 2147483646 w 41"/>
                <a:gd name="T21" fmla="*/ 0 h 12"/>
                <a:gd name="T22" fmla="*/ 2147483646 w 41"/>
                <a:gd name="T23" fmla="*/ 2147483646 h 12"/>
                <a:gd name="T24" fmla="*/ 2147483646 w 41"/>
                <a:gd name="T25" fmla="*/ 2147483646 h 12"/>
                <a:gd name="T26" fmla="*/ 0 w 41"/>
                <a:gd name="T27" fmla="*/ 2147483646 h 12"/>
                <a:gd name="T28" fmla="*/ 0 w 41"/>
                <a:gd name="T29" fmla="*/ 2147483646 h 12"/>
                <a:gd name="T30" fmla="*/ 2147483646 w 41"/>
                <a:gd name="T31" fmla="*/ 2147483646 h 12"/>
                <a:gd name="T32" fmla="*/ 2147483646 w 41"/>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2"/>
                <a:gd name="T53" fmla="*/ 41 w 41"/>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2">
                  <a:moveTo>
                    <a:pt x="6" y="12"/>
                  </a:moveTo>
                  <a:lnTo>
                    <a:pt x="6" y="12"/>
                  </a:lnTo>
                  <a:lnTo>
                    <a:pt x="23" y="12"/>
                  </a:lnTo>
                  <a:lnTo>
                    <a:pt x="41" y="12"/>
                  </a:lnTo>
                  <a:lnTo>
                    <a:pt x="41" y="6"/>
                  </a:lnTo>
                  <a:lnTo>
                    <a:pt x="41" y="0"/>
                  </a:lnTo>
                  <a:lnTo>
                    <a:pt x="35" y="0"/>
                  </a:lnTo>
                  <a:lnTo>
                    <a:pt x="29" y="6"/>
                  </a:lnTo>
                  <a:lnTo>
                    <a:pt x="12" y="6"/>
                  </a:lnTo>
                  <a:lnTo>
                    <a:pt x="0" y="6"/>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4" name="Freeform 1625">
              <a:extLst>
                <a:ext uri="{FF2B5EF4-FFF2-40B4-BE49-F238E27FC236}">
                  <a16:creationId xmlns:a16="http://schemas.microsoft.com/office/drawing/2014/main" id="{E419E257-1637-724F-AC69-E1D4826635CD}"/>
                </a:ext>
              </a:extLst>
            </p:cNvPr>
            <p:cNvSpPr>
              <a:spLocks/>
            </p:cNvSpPr>
            <p:nvPr/>
          </p:nvSpPr>
          <p:spPr bwMode="auto">
            <a:xfrm>
              <a:off x="3854450" y="5078413"/>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6"/>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5" name="Freeform 1626">
              <a:extLst>
                <a:ext uri="{FF2B5EF4-FFF2-40B4-BE49-F238E27FC236}">
                  <a16:creationId xmlns:a16="http://schemas.microsoft.com/office/drawing/2014/main" id="{C5DD8FE2-640A-D249-8C6C-D93DDE15E8AB}"/>
                </a:ext>
              </a:extLst>
            </p:cNvPr>
            <p:cNvSpPr>
              <a:spLocks/>
            </p:cNvSpPr>
            <p:nvPr/>
          </p:nvSpPr>
          <p:spPr bwMode="auto">
            <a:xfrm>
              <a:off x="3770313" y="5013325"/>
              <a:ext cx="65088" cy="28575"/>
            </a:xfrm>
            <a:custGeom>
              <a:avLst/>
              <a:gdLst>
                <a:gd name="T0" fmla="*/ 2147483646 w 41"/>
                <a:gd name="T1" fmla="*/ 0 h 18"/>
                <a:gd name="T2" fmla="*/ 2147483646 w 41"/>
                <a:gd name="T3" fmla="*/ 0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0 w 41"/>
                <a:gd name="T13" fmla="*/ 2147483646 h 18"/>
                <a:gd name="T14" fmla="*/ 0 w 41"/>
                <a:gd name="T15" fmla="*/ 2147483646 h 18"/>
                <a:gd name="T16" fmla="*/ 0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0 h 18"/>
                <a:gd name="T26" fmla="*/ 2147483646 w 41"/>
                <a:gd name="T27" fmla="*/ 0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8"/>
                <a:gd name="T44" fmla="*/ 41 w 41"/>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8">
                  <a:moveTo>
                    <a:pt x="35" y="0"/>
                  </a:moveTo>
                  <a:lnTo>
                    <a:pt x="35" y="0"/>
                  </a:lnTo>
                  <a:lnTo>
                    <a:pt x="35" y="6"/>
                  </a:lnTo>
                  <a:lnTo>
                    <a:pt x="29" y="6"/>
                  </a:lnTo>
                  <a:lnTo>
                    <a:pt x="17" y="6"/>
                  </a:lnTo>
                  <a:lnTo>
                    <a:pt x="6" y="6"/>
                  </a:lnTo>
                  <a:lnTo>
                    <a:pt x="0" y="6"/>
                  </a:lnTo>
                  <a:lnTo>
                    <a:pt x="0" y="18"/>
                  </a:lnTo>
                  <a:lnTo>
                    <a:pt x="29" y="18"/>
                  </a:lnTo>
                  <a:lnTo>
                    <a:pt x="41" y="12"/>
                  </a:lnTo>
                  <a:lnTo>
                    <a:pt x="41" y="6"/>
                  </a:lnTo>
                  <a:lnTo>
                    <a:pt x="35"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6" name="Freeform 1627">
              <a:extLst>
                <a:ext uri="{FF2B5EF4-FFF2-40B4-BE49-F238E27FC236}">
                  <a16:creationId xmlns:a16="http://schemas.microsoft.com/office/drawing/2014/main" id="{F22DA260-D8FB-1F4A-B1D1-42B4480B8F8B}"/>
                </a:ext>
              </a:extLst>
            </p:cNvPr>
            <p:cNvSpPr>
              <a:spLocks/>
            </p:cNvSpPr>
            <p:nvPr/>
          </p:nvSpPr>
          <p:spPr bwMode="auto">
            <a:xfrm>
              <a:off x="3890963" y="4976813"/>
              <a:ext cx="26988" cy="26988"/>
            </a:xfrm>
            <a:custGeom>
              <a:avLst/>
              <a:gdLst>
                <a:gd name="T0" fmla="*/ 2147483646 w 17"/>
                <a:gd name="T1" fmla="*/ 0 h 17"/>
                <a:gd name="T2" fmla="*/ 2147483646 w 17"/>
                <a:gd name="T3" fmla="*/ 0 h 17"/>
                <a:gd name="T4" fmla="*/ 2147483646 w 17"/>
                <a:gd name="T5" fmla="*/ 2147483646 h 17"/>
                <a:gd name="T6" fmla="*/ 2147483646 w 17"/>
                <a:gd name="T7" fmla="*/ 2147483646 h 17"/>
                <a:gd name="T8" fmla="*/ 0 w 17"/>
                <a:gd name="T9" fmla="*/ 0 h 17"/>
                <a:gd name="T10" fmla="*/ 0 w 17"/>
                <a:gd name="T11" fmla="*/ 0 h 17"/>
                <a:gd name="T12" fmla="*/ 0 w 17"/>
                <a:gd name="T13" fmla="*/ 2147483646 h 17"/>
                <a:gd name="T14" fmla="*/ 0 w 17"/>
                <a:gd name="T15" fmla="*/ 2147483646 h 17"/>
                <a:gd name="T16" fmla="*/ 2147483646 w 17"/>
                <a:gd name="T17" fmla="*/ 2147483646 h 17"/>
                <a:gd name="T18" fmla="*/ 2147483646 w 17"/>
                <a:gd name="T19" fmla="*/ 2147483646 h 17"/>
                <a:gd name="T20" fmla="*/ 2147483646 w 17"/>
                <a:gd name="T21" fmla="*/ 2147483646 h 17"/>
                <a:gd name="T22" fmla="*/ 2147483646 w 17"/>
                <a:gd name="T23" fmla="*/ 0 h 17"/>
                <a:gd name="T24" fmla="*/ 2147483646 w 17"/>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7"/>
                <a:gd name="T41" fmla="*/ 17 w 17"/>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7">
                  <a:moveTo>
                    <a:pt x="12" y="0"/>
                  </a:moveTo>
                  <a:lnTo>
                    <a:pt x="12" y="0"/>
                  </a:lnTo>
                  <a:lnTo>
                    <a:pt x="12" y="6"/>
                  </a:lnTo>
                  <a:lnTo>
                    <a:pt x="6" y="6"/>
                  </a:lnTo>
                  <a:lnTo>
                    <a:pt x="0" y="0"/>
                  </a:lnTo>
                  <a:lnTo>
                    <a:pt x="0" y="17"/>
                  </a:lnTo>
                  <a:lnTo>
                    <a:pt x="6" y="17"/>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7" name="Freeform 1628">
              <a:extLst>
                <a:ext uri="{FF2B5EF4-FFF2-40B4-BE49-F238E27FC236}">
                  <a16:creationId xmlns:a16="http://schemas.microsoft.com/office/drawing/2014/main" id="{3348BF90-9C0A-3149-89DC-95B147B0C7D8}"/>
                </a:ext>
              </a:extLst>
            </p:cNvPr>
            <p:cNvSpPr>
              <a:spLocks/>
            </p:cNvSpPr>
            <p:nvPr/>
          </p:nvSpPr>
          <p:spPr bwMode="auto">
            <a:xfrm>
              <a:off x="3871913" y="5003800"/>
              <a:ext cx="65088" cy="38100"/>
            </a:xfrm>
            <a:custGeom>
              <a:avLst/>
              <a:gdLst>
                <a:gd name="T0" fmla="*/ 2147483646 w 41"/>
                <a:gd name="T1" fmla="*/ 2147483646 h 24"/>
                <a:gd name="T2" fmla="*/ 2147483646 w 41"/>
                <a:gd name="T3" fmla="*/ 2147483646 h 24"/>
                <a:gd name="T4" fmla="*/ 2147483646 w 41"/>
                <a:gd name="T5" fmla="*/ 2147483646 h 24"/>
                <a:gd name="T6" fmla="*/ 2147483646 w 41"/>
                <a:gd name="T7" fmla="*/ 2147483646 h 24"/>
                <a:gd name="T8" fmla="*/ 2147483646 w 41"/>
                <a:gd name="T9" fmla="*/ 2147483646 h 24"/>
                <a:gd name="T10" fmla="*/ 2147483646 w 41"/>
                <a:gd name="T11" fmla="*/ 2147483646 h 24"/>
                <a:gd name="T12" fmla="*/ 2147483646 w 41"/>
                <a:gd name="T13" fmla="*/ 0 h 24"/>
                <a:gd name="T14" fmla="*/ 2147483646 w 41"/>
                <a:gd name="T15" fmla="*/ 0 h 24"/>
                <a:gd name="T16" fmla="*/ 2147483646 w 41"/>
                <a:gd name="T17" fmla="*/ 2147483646 h 24"/>
                <a:gd name="T18" fmla="*/ 2147483646 w 41"/>
                <a:gd name="T19" fmla="*/ 2147483646 h 24"/>
                <a:gd name="T20" fmla="*/ 2147483646 w 41"/>
                <a:gd name="T21" fmla="*/ 2147483646 h 24"/>
                <a:gd name="T22" fmla="*/ 2147483646 w 41"/>
                <a:gd name="T23" fmla="*/ 2147483646 h 24"/>
                <a:gd name="T24" fmla="*/ 2147483646 w 41"/>
                <a:gd name="T25" fmla="*/ 2147483646 h 24"/>
                <a:gd name="T26" fmla="*/ 0 w 41"/>
                <a:gd name="T27" fmla="*/ 2147483646 h 24"/>
                <a:gd name="T28" fmla="*/ 0 w 41"/>
                <a:gd name="T29" fmla="*/ 2147483646 h 24"/>
                <a:gd name="T30" fmla="*/ 0 w 41"/>
                <a:gd name="T31" fmla="*/ 2147483646 h 24"/>
                <a:gd name="T32" fmla="*/ 0 w 41"/>
                <a:gd name="T33" fmla="*/ 2147483646 h 24"/>
                <a:gd name="T34" fmla="*/ 0 w 41"/>
                <a:gd name="T35" fmla="*/ 2147483646 h 24"/>
                <a:gd name="T36" fmla="*/ 2147483646 w 41"/>
                <a:gd name="T37" fmla="*/ 2147483646 h 24"/>
                <a:gd name="T38" fmla="*/ 2147483646 w 41"/>
                <a:gd name="T39" fmla="*/ 2147483646 h 2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24"/>
                <a:gd name="T62" fmla="*/ 41 w 41"/>
                <a:gd name="T63" fmla="*/ 24 h 2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24">
                  <a:moveTo>
                    <a:pt x="6" y="24"/>
                  </a:moveTo>
                  <a:lnTo>
                    <a:pt x="6" y="24"/>
                  </a:lnTo>
                  <a:lnTo>
                    <a:pt x="18" y="18"/>
                  </a:lnTo>
                  <a:lnTo>
                    <a:pt x="41" y="18"/>
                  </a:lnTo>
                  <a:lnTo>
                    <a:pt x="35" y="6"/>
                  </a:lnTo>
                  <a:lnTo>
                    <a:pt x="35" y="0"/>
                  </a:lnTo>
                  <a:lnTo>
                    <a:pt x="35" y="12"/>
                  </a:lnTo>
                  <a:lnTo>
                    <a:pt x="24" y="12"/>
                  </a:lnTo>
                  <a:lnTo>
                    <a:pt x="18" y="12"/>
                  </a:lnTo>
                  <a:lnTo>
                    <a:pt x="6" y="12"/>
                  </a:lnTo>
                  <a:lnTo>
                    <a:pt x="0" y="6"/>
                  </a:lnTo>
                  <a:lnTo>
                    <a:pt x="0" y="18"/>
                  </a:lnTo>
                  <a:lnTo>
                    <a:pt x="0" y="24"/>
                  </a:lnTo>
                  <a:lnTo>
                    <a:pt x="6" y="24"/>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8" name="Freeform 1629">
              <a:extLst>
                <a:ext uri="{FF2B5EF4-FFF2-40B4-BE49-F238E27FC236}">
                  <a16:creationId xmlns:a16="http://schemas.microsoft.com/office/drawing/2014/main" id="{D0474388-B699-6542-8D72-AF6753409FF5}"/>
                </a:ext>
              </a:extLst>
            </p:cNvPr>
            <p:cNvSpPr>
              <a:spLocks/>
            </p:cNvSpPr>
            <p:nvPr/>
          </p:nvSpPr>
          <p:spPr bwMode="auto">
            <a:xfrm>
              <a:off x="3770313" y="5051425"/>
              <a:ext cx="74613" cy="17463"/>
            </a:xfrm>
            <a:custGeom>
              <a:avLst/>
              <a:gdLst>
                <a:gd name="T0" fmla="*/ 2147483646 w 47"/>
                <a:gd name="T1" fmla="*/ 0 h 11"/>
                <a:gd name="T2" fmla="*/ 2147483646 w 47"/>
                <a:gd name="T3" fmla="*/ 0 h 11"/>
                <a:gd name="T4" fmla="*/ 2147483646 w 47"/>
                <a:gd name="T5" fmla="*/ 0 h 11"/>
                <a:gd name="T6" fmla="*/ 2147483646 w 47"/>
                <a:gd name="T7" fmla="*/ 0 h 11"/>
                <a:gd name="T8" fmla="*/ 0 w 47"/>
                <a:gd name="T9" fmla="*/ 2147483646 h 11"/>
                <a:gd name="T10" fmla="*/ 0 w 47"/>
                <a:gd name="T11" fmla="*/ 2147483646 h 11"/>
                <a:gd name="T12" fmla="*/ 2147483646 w 47"/>
                <a:gd name="T13" fmla="*/ 2147483646 h 11"/>
                <a:gd name="T14" fmla="*/ 2147483646 w 47"/>
                <a:gd name="T15" fmla="*/ 2147483646 h 11"/>
                <a:gd name="T16" fmla="*/ 2147483646 w 47"/>
                <a:gd name="T17" fmla="*/ 0 h 11"/>
                <a:gd name="T18" fmla="*/ 2147483646 w 47"/>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1"/>
                <a:gd name="T32" fmla="*/ 47 w 47"/>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1">
                  <a:moveTo>
                    <a:pt x="47" y="0"/>
                  </a:moveTo>
                  <a:lnTo>
                    <a:pt x="47" y="0"/>
                  </a:lnTo>
                  <a:lnTo>
                    <a:pt x="29" y="0"/>
                  </a:lnTo>
                  <a:lnTo>
                    <a:pt x="12" y="0"/>
                  </a:lnTo>
                  <a:lnTo>
                    <a:pt x="0" y="11"/>
                  </a:lnTo>
                  <a:lnTo>
                    <a:pt x="35" y="11"/>
                  </a:lnTo>
                  <a:lnTo>
                    <a:pt x="41" y="11"/>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9" name="Freeform 1630">
              <a:extLst>
                <a:ext uri="{FF2B5EF4-FFF2-40B4-BE49-F238E27FC236}">
                  <a16:creationId xmlns:a16="http://schemas.microsoft.com/office/drawing/2014/main" id="{94D5DE07-1AC1-1444-BD77-E66BDC4A8938}"/>
                </a:ext>
              </a:extLst>
            </p:cNvPr>
            <p:cNvSpPr>
              <a:spLocks/>
            </p:cNvSpPr>
            <p:nvPr/>
          </p:nvSpPr>
          <p:spPr bwMode="auto">
            <a:xfrm>
              <a:off x="3871913" y="50419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2147483646 h 17"/>
                <a:gd name="T14" fmla="*/ 2147483646 w 41"/>
                <a:gd name="T15" fmla="*/ 0 h 17"/>
                <a:gd name="T16" fmla="*/ 0 w 41"/>
                <a:gd name="T17" fmla="*/ 2147483646 h 17"/>
                <a:gd name="T18" fmla="*/ 0 w 41"/>
                <a:gd name="T19" fmla="*/ 2147483646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11"/>
                  </a:lnTo>
                  <a:lnTo>
                    <a:pt x="18" y="11"/>
                  </a:lnTo>
                  <a:lnTo>
                    <a:pt x="41" y="11"/>
                  </a:lnTo>
                  <a:lnTo>
                    <a:pt x="35" y="6"/>
                  </a:lnTo>
                  <a:lnTo>
                    <a:pt x="24" y="0"/>
                  </a:lnTo>
                  <a:lnTo>
                    <a:pt x="0" y="6"/>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0" name="Freeform 1631">
              <a:extLst>
                <a:ext uri="{FF2B5EF4-FFF2-40B4-BE49-F238E27FC236}">
                  <a16:creationId xmlns:a16="http://schemas.microsoft.com/office/drawing/2014/main" id="{F830CAFC-E391-1348-94D6-2973901696CC}"/>
                </a:ext>
              </a:extLst>
            </p:cNvPr>
            <p:cNvSpPr>
              <a:spLocks/>
            </p:cNvSpPr>
            <p:nvPr/>
          </p:nvSpPr>
          <p:spPr bwMode="auto">
            <a:xfrm>
              <a:off x="3770313" y="5078413"/>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2147483646 h 12"/>
                <a:gd name="T14" fmla="*/ 2147483646 w 41"/>
                <a:gd name="T15" fmla="*/ 0 h 12"/>
                <a:gd name="T16" fmla="*/ 2147483646 w 41"/>
                <a:gd name="T17" fmla="*/ 0 h 12"/>
                <a:gd name="T18" fmla="*/ 2147483646 w 41"/>
                <a:gd name="T19" fmla="*/ 0 h 12"/>
                <a:gd name="T20" fmla="*/ 2147483646 w 41"/>
                <a:gd name="T21" fmla="*/ 0 h 12"/>
                <a:gd name="T22" fmla="*/ 2147483646 w 41"/>
                <a:gd name="T23" fmla="*/ 2147483646 h 12"/>
                <a:gd name="T24" fmla="*/ 2147483646 w 41"/>
                <a:gd name="T25" fmla="*/ 2147483646 h 12"/>
                <a:gd name="T26" fmla="*/ 0 w 41"/>
                <a:gd name="T27" fmla="*/ 2147483646 h 12"/>
                <a:gd name="T28" fmla="*/ 0 w 41"/>
                <a:gd name="T29" fmla="*/ 2147483646 h 12"/>
                <a:gd name="T30" fmla="*/ 2147483646 w 41"/>
                <a:gd name="T31" fmla="*/ 2147483646 h 12"/>
                <a:gd name="T32" fmla="*/ 2147483646 w 41"/>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2"/>
                <a:gd name="T53" fmla="*/ 41 w 41"/>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2">
                  <a:moveTo>
                    <a:pt x="6" y="12"/>
                  </a:moveTo>
                  <a:lnTo>
                    <a:pt x="6" y="12"/>
                  </a:lnTo>
                  <a:lnTo>
                    <a:pt x="23" y="12"/>
                  </a:lnTo>
                  <a:lnTo>
                    <a:pt x="41" y="12"/>
                  </a:lnTo>
                  <a:lnTo>
                    <a:pt x="41" y="6"/>
                  </a:lnTo>
                  <a:lnTo>
                    <a:pt x="41" y="0"/>
                  </a:lnTo>
                  <a:lnTo>
                    <a:pt x="35" y="0"/>
                  </a:lnTo>
                  <a:lnTo>
                    <a:pt x="29" y="6"/>
                  </a:lnTo>
                  <a:lnTo>
                    <a:pt x="12" y="6"/>
                  </a:lnTo>
                  <a:lnTo>
                    <a:pt x="0" y="6"/>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1" name="Freeform 1632">
              <a:extLst>
                <a:ext uri="{FF2B5EF4-FFF2-40B4-BE49-F238E27FC236}">
                  <a16:creationId xmlns:a16="http://schemas.microsoft.com/office/drawing/2014/main" id="{F0088888-B6E2-9E46-9B4D-231074751388}"/>
                </a:ext>
              </a:extLst>
            </p:cNvPr>
            <p:cNvSpPr>
              <a:spLocks/>
            </p:cNvSpPr>
            <p:nvPr/>
          </p:nvSpPr>
          <p:spPr bwMode="auto">
            <a:xfrm>
              <a:off x="3854450" y="5078413"/>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6"/>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2" name="Freeform 1633">
              <a:extLst>
                <a:ext uri="{FF2B5EF4-FFF2-40B4-BE49-F238E27FC236}">
                  <a16:creationId xmlns:a16="http://schemas.microsoft.com/office/drawing/2014/main" id="{9A6410D8-5942-6D4D-B519-AA1CA7348BF1}"/>
                </a:ext>
              </a:extLst>
            </p:cNvPr>
            <p:cNvSpPr>
              <a:spLocks/>
            </p:cNvSpPr>
            <p:nvPr/>
          </p:nvSpPr>
          <p:spPr bwMode="auto">
            <a:xfrm>
              <a:off x="3770313" y="5013325"/>
              <a:ext cx="65088" cy="28575"/>
            </a:xfrm>
            <a:custGeom>
              <a:avLst/>
              <a:gdLst>
                <a:gd name="T0" fmla="*/ 2147483646 w 41"/>
                <a:gd name="T1" fmla="*/ 0 h 18"/>
                <a:gd name="T2" fmla="*/ 2147483646 w 41"/>
                <a:gd name="T3" fmla="*/ 0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0 w 41"/>
                <a:gd name="T13" fmla="*/ 2147483646 h 18"/>
                <a:gd name="T14" fmla="*/ 0 w 41"/>
                <a:gd name="T15" fmla="*/ 2147483646 h 18"/>
                <a:gd name="T16" fmla="*/ 0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0 h 18"/>
                <a:gd name="T26" fmla="*/ 2147483646 w 41"/>
                <a:gd name="T27" fmla="*/ 0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8"/>
                <a:gd name="T44" fmla="*/ 41 w 41"/>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8">
                  <a:moveTo>
                    <a:pt x="35" y="0"/>
                  </a:moveTo>
                  <a:lnTo>
                    <a:pt x="35" y="0"/>
                  </a:lnTo>
                  <a:lnTo>
                    <a:pt x="35" y="6"/>
                  </a:lnTo>
                  <a:lnTo>
                    <a:pt x="29" y="6"/>
                  </a:lnTo>
                  <a:lnTo>
                    <a:pt x="17" y="6"/>
                  </a:lnTo>
                  <a:lnTo>
                    <a:pt x="6" y="6"/>
                  </a:lnTo>
                  <a:lnTo>
                    <a:pt x="0" y="6"/>
                  </a:lnTo>
                  <a:lnTo>
                    <a:pt x="0" y="18"/>
                  </a:lnTo>
                  <a:lnTo>
                    <a:pt x="29" y="18"/>
                  </a:lnTo>
                  <a:lnTo>
                    <a:pt x="41" y="12"/>
                  </a:lnTo>
                  <a:lnTo>
                    <a:pt x="41" y="6"/>
                  </a:lnTo>
                  <a:lnTo>
                    <a:pt x="35"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3" name="Freeform 1767">
              <a:extLst>
                <a:ext uri="{FF2B5EF4-FFF2-40B4-BE49-F238E27FC236}">
                  <a16:creationId xmlns:a16="http://schemas.microsoft.com/office/drawing/2014/main" id="{723F2DB2-0896-CE40-B745-F61632D381E0}"/>
                </a:ext>
              </a:extLst>
            </p:cNvPr>
            <p:cNvSpPr>
              <a:spLocks/>
            </p:cNvSpPr>
            <p:nvPr/>
          </p:nvSpPr>
          <p:spPr bwMode="auto">
            <a:xfrm>
              <a:off x="3844925" y="4475163"/>
              <a:ext cx="361950" cy="463550"/>
            </a:xfrm>
            <a:custGeom>
              <a:avLst/>
              <a:gdLst>
                <a:gd name="T0" fmla="*/ 2147483646 w 228"/>
                <a:gd name="T1" fmla="*/ 2147483646 h 292"/>
                <a:gd name="T2" fmla="*/ 2147483646 w 228"/>
                <a:gd name="T3" fmla="*/ 2147483646 h 292"/>
                <a:gd name="T4" fmla="*/ 2147483646 w 228"/>
                <a:gd name="T5" fmla="*/ 2147483646 h 292"/>
                <a:gd name="T6" fmla="*/ 2147483646 w 228"/>
                <a:gd name="T7" fmla="*/ 2147483646 h 292"/>
                <a:gd name="T8" fmla="*/ 2147483646 w 228"/>
                <a:gd name="T9" fmla="*/ 2147483646 h 292"/>
                <a:gd name="T10" fmla="*/ 2147483646 w 228"/>
                <a:gd name="T11" fmla="*/ 0 h 292"/>
                <a:gd name="T12" fmla="*/ 2147483646 w 228"/>
                <a:gd name="T13" fmla="*/ 0 h 292"/>
                <a:gd name="T14" fmla="*/ 2147483646 w 228"/>
                <a:gd name="T15" fmla="*/ 0 h 292"/>
                <a:gd name="T16" fmla="*/ 2147483646 w 228"/>
                <a:gd name="T17" fmla="*/ 0 h 292"/>
                <a:gd name="T18" fmla="*/ 2147483646 w 228"/>
                <a:gd name="T19" fmla="*/ 2147483646 h 292"/>
                <a:gd name="T20" fmla="*/ 0 w 228"/>
                <a:gd name="T21" fmla="*/ 2147483646 h 292"/>
                <a:gd name="T22" fmla="*/ 0 w 228"/>
                <a:gd name="T23" fmla="*/ 2147483646 h 292"/>
                <a:gd name="T24" fmla="*/ 0 w 228"/>
                <a:gd name="T25" fmla="*/ 2147483646 h 292"/>
                <a:gd name="T26" fmla="*/ 2147483646 w 228"/>
                <a:gd name="T27" fmla="*/ 2147483646 h 292"/>
                <a:gd name="T28" fmla="*/ 2147483646 w 228"/>
                <a:gd name="T29" fmla="*/ 2147483646 h 292"/>
                <a:gd name="T30" fmla="*/ 2147483646 w 228"/>
                <a:gd name="T31" fmla="*/ 2147483646 h 292"/>
                <a:gd name="T32" fmla="*/ 2147483646 w 228"/>
                <a:gd name="T33" fmla="*/ 2147483646 h 292"/>
                <a:gd name="T34" fmla="*/ 2147483646 w 228"/>
                <a:gd name="T35" fmla="*/ 2147483646 h 292"/>
                <a:gd name="T36" fmla="*/ 2147483646 w 228"/>
                <a:gd name="T37" fmla="*/ 2147483646 h 292"/>
                <a:gd name="T38" fmla="*/ 2147483646 w 228"/>
                <a:gd name="T39" fmla="*/ 2147483646 h 292"/>
                <a:gd name="T40" fmla="*/ 2147483646 w 228"/>
                <a:gd name="T41" fmla="*/ 2147483646 h 292"/>
                <a:gd name="T42" fmla="*/ 2147483646 w 228"/>
                <a:gd name="T43" fmla="*/ 2147483646 h 292"/>
                <a:gd name="T44" fmla="*/ 2147483646 w 228"/>
                <a:gd name="T45" fmla="*/ 2147483646 h 292"/>
                <a:gd name="T46" fmla="*/ 2147483646 w 228"/>
                <a:gd name="T47" fmla="*/ 2147483646 h 292"/>
                <a:gd name="T48" fmla="*/ 2147483646 w 228"/>
                <a:gd name="T49" fmla="*/ 2147483646 h 292"/>
                <a:gd name="T50" fmla="*/ 2147483646 w 228"/>
                <a:gd name="T51" fmla="*/ 2147483646 h 292"/>
                <a:gd name="T52" fmla="*/ 2147483646 w 228"/>
                <a:gd name="T53" fmla="*/ 2147483646 h 292"/>
                <a:gd name="T54" fmla="*/ 2147483646 w 228"/>
                <a:gd name="T55" fmla="*/ 2147483646 h 292"/>
                <a:gd name="T56" fmla="*/ 2147483646 w 228"/>
                <a:gd name="T57" fmla="*/ 2147483646 h 292"/>
                <a:gd name="T58" fmla="*/ 2147483646 w 228"/>
                <a:gd name="T59" fmla="*/ 2147483646 h 292"/>
                <a:gd name="T60" fmla="*/ 2147483646 w 228"/>
                <a:gd name="T61" fmla="*/ 2147483646 h 292"/>
                <a:gd name="T62" fmla="*/ 2147483646 w 228"/>
                <a:gd name="T63" fmla="*/ 2147483646 h 292"/>
                <a:gd name="T64" fmla="*/ 2147483646 w 228"/>
                <a:gd name="T65" fmla="*/ 2147483646 h 292"/>
                <a:gd name="T66" fmla="*/ 2147483646 w 228"/>
                <a:gd name="T67" fmla="*/ 2147483646 h 292"/>
                <a:gd name="T68" fmla="*/ 2147483646 w 228"/>
                <a:gd name="T69" fmla="*/ 2147483646 h 292"/>
                <a:gd name="T70" fmla="*/ 2147483646 w 228"/>
                <a:gd name="T71" fmla="*/ 2147483646 h 292"/>
                <a:gd name="T72" fmla="*/ 2147483646 w 228"/>
                <a:gd name="T73" fmla="*/ 2147483646 h 292"/>
                <a:gd name="T74" fmla="*/ 2147483646 w 228"/>
                <a:gd name="T75" fmla="*/ 2147483646 h 292"/>
                <a:gd name="T76" fmla="*/ 2147483646 w 228"/>
                <a:gd name="T77" fmla="*/ 2147483646 h 292"/>
                <a:gd name="T78" fmla="*/ 2147483646 w 228"/>
                <a:gd name="T79" fmla="*/ 2147483646 h 292"/>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28"/>
                <a:gd name="T121" fmla="*/ 0 h 292"/>
                <a:gd name="T122" fmla="*/ 228 w 228"/>
                <a:gd name="T123" fmla="*/ 292 h 292"/>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28" h="292">
                  <a:moveTo>
                    <a:pt x="111" y="29"/>
                  </a:moveTo>
                  <a:lnTo>
                    <a:pt x="111" y="29"/>
                  </a:lnTo>
                  <a:lnTo>
                    <a:pt x="93" y="29"/>
                  </a:lnTo>
                  <a:lnTo>
                    <a:pt x="81" y="18"/>
                  </a:lnTo>
                  <a:lnTo>
                    <a:pt x="70" y="12"/>
                  </a:lnTo>
                  <a:lnTo>
                    <a:pt x="58" y="0"/>
                  </a:lnTo>
                  <a:lnTo>
                    <a:pt x="41" y="0"/>
                  </a:lnTo>
                  <a:lnTo>
                    <a:pt x="23" y="0"/>
                  </a:lnTo>
                  <a:lnTo>
                    <a:pt x="6" y="18"/>
                  </a:lnTo>
                  <a:lnTo>
                    <a:pt x="0" y="35"/>
                  </a:lnTo>
                  <a:lnTo>
                    <a:pt x="0" y="65"/>
                  </a:lnTo>
                  <a:lnTo>
                    <a:pt x="6" y="94"/>
                  </a:lnTo>
                  <a:lnTo>
                    <a:pt x="29" y="158"/>
                  </a:lnTo>
                  <a:lnTo>
                    <a:pt x="52" y="222"/>
                  </a:lnTo>
                  <a:lnTo>
                    <a:pt x="76" y="292"/>
                  </a:lnTo>
                  <a:lnTo>
                    <a:pt x="87" y="292"/>
                  </a:lnTo>
                  <a:lnTo>
                    <a:pt x="99" y="287"/>
                  </a:lnTo>
                  <a:lnTo>
                    <a:pt x="117" y="275"/>
                  </a:lnTo>
                  <a:lnTo>
                    <a:pt x="140" y="275"/>
                  </a:lnTo>
                  <a:lnTo>
                    <a:pt x="157" y="275"/>
                  </a:lnTo>
                  <a:lnTo>
                    <a:pt x="181" y="269"/>
                  </a:lnTo>
                  <a:lnTo>
                    <a:pt x="198" y="269"/>
                  </a:lnTo>
                  <a:lnTo>
                    <a:pt x="210" y="257"/>
                  </a:lnTo>
                  <a:lnTo>
                    <a:pt x="216" y="246"/>
                  </a:lnTo>
                  <a:lnTo>
                    <a:pt x="228" y="217"/>
                  </a:lnTo>
                  <a:lnTo>
                    <a:pt x="228" y="187"/>
                  </a:lnTo>
                  <a:lnTo>
                    <a:pt x="222" y="158"/>
                  </a:lnTo>
                  <a:lnTo>
                    <a:pt x="204" y="135"/>
                  </a:lnTo>
                  <a:lnTo>
                    <a:pt x="181" y="111"/>
                  </a:lnTo>
                  <a:lnTo>
                    <a:pt x="157" y="88"/>
                  </a:lnTo>
                  <a:lnTo>
                    <a:pt x="152" y="70"/>
                  </a:lnTo>
                  <a:lnTo>
                    <a:pt x="152" y="59"/>
                  </a:lnTo>
                  <a:lnTo>
                    <a:pt x="111" y="2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4" name="Freeform 1768">
              <a:extLst>
                <a:ext uri="{FF2B5EF4-FFF2-40B4-BE49-F238E27FC236}">
                  <a16:creationId xmlns:a16="http://schemas.microsoft.com/office/drawing/2014/main" id="{F82A11CF-62F2-494A-ABF6-001FB7AA5C2C}"/>
                </a:ext>
              </a:extLst>
            </p:cNvPr>
            <p:cNvSpPr>
              <a:spLocks noEditPoints="1"/>
            </p:cNvSpPr>
            <p:nvPr/>
          </p:nvSpPr>
          <p:spPr bwMode="auto">
            <a:xfrm>
              <a:off x="3140075" y="3325813"/>
              <a:ext cx="1112838" cy="3060700"/>
            </a:xfrm>
            <a:custGeom>
              <a:avLst/>
              <a:gdLst>
                <a:gd name="T0" fmla="*/ 2147483646 w 701"/>
                <a:gd name="T1" fmla="*/ 2147483646 h 1928"/>
                <a:gd name="T2" fmla="*/ 2147483646 w 701"/>
                <a:gd name="T3" fmla="*/ 2147483646 h 1928"/>
                <a:gd name="T4" fmla="*/ 2147483646 w 701"/>
                <a:gd name="T5" fmla="*/ 2147483646 h 1928"/>
                <a:gd name="T6" fmla="*/ 2147483646 w 701"/>
                <a:gd name="T7" fmla="*/ 2147483646 h 1928"/>
                <a:gd name="T8" fmla="*/ 2147483646 w 701"/>
                <a:gd name="T9" fmla="*/ 2147483646 h 1928"/>
                <a:gd name="T10" fmla="*/ 2147483646 w 701"/>
                <a:gd name="T11" fmla="*/ 2147483646 h 1928"/>
                <a:gd name="T12" fmla="*/ 2147483646 w 701"/>
                <a:gd name="T13" fmla="*/ 2147483646 h 1928"/>
                <a:gd name="T14" fmla="*/ 2147483646 w 701"/>
                <a:gd name="T15" fmla="*/ 2147483646 h 1928"/>
                <a:gd name="T16" fmla="*/ 2147483646 w 701"/>
                <a:gd name="T17" fmla="*/ 2147483646 h 1928"/>
                <a:gd name="T18" fmla="*/ 2147483646 w 701"/>
                <a:gd name="T19" fmla="*/ 2147483646 h 1928"/>
                <a:gd name="T20" fmla="*/ 2147483646 w 701"/>
                <a:gd name="T21" fmla="*/ 2147483646 h 1928"/>
                <a:gd name="T22" fmla="*/ 2147483646 w 701"/>
                <a:gd name="T23" fmla="*/ 2147483646 h 1928"/>
                <a:gd name="T24" fmla="*/ 2147483646 w 701"/>
                <a:gd name="T25" fmla="*/ 2147483646 h 1928"/>
                <a:gd name="T26" fmla="*/ 2147483646 w 701"/>
                <a:gd name="T27" fmla="*/ 2147483646 h 1928"/>
                <a:gd name="T28" fmla="*/ 2147483646 w 701"/>
                <a:gd name="T29" fmla="*/ 2147483646 h 1928"/>
                <a:gd name="T30" fmla="*/ 2147483646 w 701"/>
                <a:gd name="T31" fmla="*/ 2147483646 h 1928"/>
                <a:gd name="T32" fmla="*/ 2147483646 w 701"/>
                <a:gd name="T33" fmla="*/ 2147483646 h 1928"/>
                <a:gd name="T34" fmla="*/ 2147483646 w 701"/>
                <a:gd name="T35" fmla="*/ 2147483646 h 1928"/>
                <a:gd name="T36" fmla="*/ 2147483646 w 701"/>
                <a:gd name="T37" fmla="*/ 2147483646 h 1928"/>
                <a:gd name="T38" fmla="*/ 2147483646 w 701"/>
                <a:gd name="T39" fmla="*/ 2147483646 h 1928"/>
                <a:gd name="T40" fmla="*/ 2147483646 w 701"/>
                <a:gd name="T41" fmla="*/ 2147483646 h 1928"/>
                <a:gd name="T42" fmla="*/ 2147483646 w 701"/>
                <a:gd name="T43" fmla="*/ 2147483646 h 1928"/>
                <a:gd name="T44" fmla="*/ 2147483646 w 701"/>
                <a:gd name="T45" fmla="*/ 2147483646 h 1928"/>
                <a:gd name="T46" fmla="*/ 2147483646 w 701"/>
                <a:gd name="T47" fmla="*/ 2147483646 h 1928"/>
                <a:gd name="T48" fmla="*/ 2147483646 w 701"/>
                <a:gd name="T49" fmla="*/ 2147483646 h 1928"/>
                <a:gd name="T50" fmla="*/ 2147483646 w 701"/>
                <a:gd name="T51" fmla="*/ 2147483646 h 1928"/>
                <a:gd name="T52" fmla="*/ 2147483646 w 701"/>
                <a:gd name="T53" fmla="*/ 2147483646 h 1928"/>
                <a:gd name="T54" fmla="*/ 2147483646 w 701"/>
                <a:gd name="T55" fmla="*/ 2147483646 h 1928"/>
                <a:gd name="T56" fmla="*/ 2147483646 w 701"/>
                <a:gd name="T57" fmla="*/ 2147483646 h 1928"/>
                <a:gd name="T58" fmla="*/ 2147483646 w 701"/>
                <a:gd name="T59" fmla="*/ 2147483646 h 1928"/>
                <a:gd name="T60" fmla="*/ 2147483646 w 701"/>
                <a:gd name="T61" fmla="*/ 2147483646 h 1928"/>
                <a:gd name="T62" fmla="*/ 2147483646 w 701"/>
                <a:gd name="T63" fmla="*/ 2147483646 h 1928"/>
                <a:gd name="T64" fmla="*/ 2147483646 w 701"/>
                <a:gd name="T65" fmla="*/ 2147483646 h 1928"/>
                <a:gd name="T66" fmla="*/ 2147483646 w 701"/>
                <a:gd name="T67" fmla="*/ 2147483646 h 1928"/>
                <a:gd name="T68" fmla="*/ 2147483646 w 701"/>
                <a:gd name="T69" fmla="*/ 2147483646 h 1928"/>
                <a:gd name="T70" fmla="*/ 2147483646 w 701"/>
                <a:gd name="T71" fmla="*/ 2147483646 h 1928"/>
                <a:gd name="T72" fmla="*/ 2147483646 w 701"/>
                <a:gd name="T73" fmla="*/ 2147483646 h 1928"/>
                <a:gd name="T74" fmla="*/ 2147483646 w 701"/>
                <a:gd name="T75" fmla="*/ 2147483646 h 1928"/>
                <a:gd name="T76" fmla="*/ 2147483646 w 701"/>
                <a:gd name="T77" fmla="*/ 2147483646 h 1928"/>
                <a:gd name="T78" fmla="*/ 2147483646 w 701"/>
                <a:gd name="T79" fmla="*/ 0 h 1928"/>
                <a:gd name="T80" fmla="*/ 2147483646 w 701"/>
                <a:gd name="T81" fmla="*/ 2147483646 h 1928"/>
                <a:gd name="T82" fmla="*/ 2147483646 w 701"/>
                <a:gd name="T83" fmla="*/ 2147483646 h 1928"/>
                <a:gd name="T84" fmla="*/ 2147483646 w 701"/>
                <a:gd name="T85" fmla="*/ 2147483646 h 1928"/>
                <a:gd name="T86" fmla="*/ 2147483646 w 701"/>
                <a:gd name="T87" fmla="*/ 2147483646 h 1928"/>
                <a:gd name="T88" fmla="*/ 2147483646 w 701"/>
                <a:gd name="T89" fmla="*/ 2147483646 h 1928"/>
                <a:gd name="T90" fmla="*/ 2147483646 w 701"/>
                <a:gd name="T91" fmla="*/ 2147483646 h 1928"/>
                <a:gd name="T92" fmla="*/ 2147483646 w 701"/>
                <a:gd name="T93" fmla="*/ 2147483646 h 1928"/>
                <a:gd name="T94" fmla="*/ 2147483646 w 701"/>
                <a:gd name="T95" fmla="*/ 2147483646 h 1928"/>
                <a:gd name="T96" fmla="*/ 2147483646 w 701"/>
                <a:gd name="T97" fmla="*/ 2147483646 h 1928"/>
                <a:gd name="T98" fmla="*/ 2147483646 w 701"/>
                <a:gd name="T99" fmla="*/ 2147483646 h 1928"/>
                <a:gd name="T100" fmla="*/ 2147483646 w 701"/>
                <a:gd name="T101" fmla="*/ 2147483646 h 1928"/>
                <a:gd name="T102" fmla="*/ 2147483646 w 701"/>
                <a:gd name="T103" fmla="*/ 2147483646 h 1928"/>
                <a:gd name="T104" fmla="*/ 2147483646 w 701"/>
                <a:gd name="T105" fmla="*/ 2147483646 h 1928"/>
                <a:gd name="T106" fmla="*/ 2147483646 w 701"/>
                <a:gd name="T107" fmla="*/ 2147483646 h 1928"/>
                <a:gd name="T108" fmla="*/ 2147483646 w 701"/>
                <a:gd name="T109" fmla="*/ 2147483646 h 1928"/>
                <a:gd name="T110" fmla="*/ 2147483646 w 701"/>
                <a:gd name="T111" fmla="*/ 2147483646 h 1928"/>
                <a:gd name="T112" fmla="*/ 2147483646 w 701"/>
                <a:gd name="T113" fmla="*/ 2147483646 h 1928"/>
                <a:gd name="T114" fmla="*/ 2147483646 w 701"/>
                <a:gd name="T115" fmla="*/ 2147483646 h 1928"/>
                <a:gd name="T116" fmla="*/ 2147483646 w 701"/>
                <a:gd name="T117" fmla="*/ 2147483646 h 1928"/>
                <a:gd name="T118" fmla="*/ 2147483646 w 701"/>
                <a:gd name="T119" fmla="*/ 2147483646 h 192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01"/>
                <a:gd name="T181" fmla="*/ 0 h 1928"/>
                <a:gd name="T182" fmla="*/ 701 w 701"/>
                <a:gd name="T183" fmla="*/ 1928 h 192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01" h="1928">
                  <a:moveTo>
                    <a:pt x="6" y="596"/>
                  </a:moveTo>
                  <a:lnTo>
                    <a:pt x="6" y="596"/>
                  </a:lnTo>
                  <a:lnTo>
                    <a:pt x="11" y="613"/>
                  </a:lnTo>
                  <a:lnTo>
                    <a:pt x="35" y="683"/>
                  </a:lnTo>
                  <a:lnTo>
                    <a:pt x="41" y="701"/>
                  </a:lnTo>
                  <a:lnTo>
                    <a:pt x="52" y="718"/>
                  </a:lnTo>
                  <a:lnTo>
                    <a:pt x="64" y="730"/>
                  </a:lnTo>
                  <a:lnTo>
                    <a:pt x="70" y="730"/>
                  </a:lnTo>
                  <a:lnTo>
                    <a:pt x="64" y="736"/>
                  </a:lnTo>
                  <a:lnTo>
                    <a:pt x="70" y="742"/>
                  </a:lnTo>
                  <a:lnTo>
                    <a:pt x="76" y="742"/>
                  </a:lnTo>
                  <a:lnTo>
                    <a:pt x="111" y="794"/>
                  </a:lnTo>
                  <a:lnTo>
                    <a:pt x="117" y="806"/>
                  </a:lnTo>
                  <a:lnTo>
                    <a:pt x="128" y="812"/>
                  </a:lnTo>
                  <a:lnTo>
                    <a:pt x="140" y="818"/>
                  </a:lnTo>
                  <a:lnTo>
                    <a:pt x="152" y="818"/>
                  </a:lnTo>
                  <a:lnTo>
                    <a:pt x="163" y="829"/>
                  </a:lnTo>
                  <a:lnTo>
                    <a:pt x="181" y="841"/>
                  </a:lnTo>
                  <a:lnTo>
                    <a:pt x="198" y="853"/>
                  </a:lnTo>
                  <a:lnTo>
                    <a:pt x="210" y="865"/>
                  </a:lnTo>
                  <a:lnTo>
                    <a:pt x="210" y="882"/>
                  </a:lnTo>
                  <a:lnTo>
                    <a:pt x="204" y="923"/>
                  </a:lnTo>
                  <a:lnTo>
                    <a:pt x="204" y="970"/>
                  </a:lnTo>
                  <a:lnTo>
                    <a:pt x="210" y="1052"/>
                  </a:lnTo>
                  <a:lnTo>
                    <a:pt x="210" y="1209"/>
                  </a:lnTo>
                  <a:lnTo>
                    <a:pt x="210" y="1233"/>
                  </a:lnTo>
                  <a:lnTo>
                    <a:pt x="204" y="1262"/>
                  </a:lnTo>
                  <a:lnTo>
                    <a:pt x="204" y="1320"/>
                  </a:lnTo>
                  <a:lnTo>
                    <a:pt x="204" y="1373"/>
                  </a:lnTo>
                  <a:lnTo>
                    <a:pt x="210" y="1373"/>
                  </a:lnTo>
                  <a:lnTo>
                    <a:pt x="204" y="1426"/>
                  </a:lnTo>
                  <a:lnTo>
                    <a:pt x="210" y="1472"/>
                  </a:lnTo>
                  <a:lnTo>
                    <a:pt x="216" y="1525"/>
                  </a:lnTo>
                  <a:lnTo>
                    <a:pt x="228" y="1601"/>
                  </a:lnTo>
                  <a:lnTo>
                    <a:pt x="233" y="1677"/>
                  </a:lnTo>
                  <a:lnTo>
                    <a:pt x="239" y="1759"/>
                  </a:lnTo>
                  <a:lnTo>
                    <a:pt x="228" y="1835"/>
                  </a:lnTo>
                  <a:lnTo>
                    <a:pt x="210" y="1893"/>
                  </a:lnTo>
                  <a:lnTo>
                    <a:pt x="216" y="1905"/>
                  </a:lnTo>
                  <a:lnTo>
                    <a:pt x="216" y="1916"/>
                  </a:lnTo>
                  <a:lnTo>
                    <a:pt x="233" y="1928"/>
                  </a:lnTo>
                  <a:lnTo>
                    <a:pt x="251" y="1928"/>
                  </a:lnTo>
                  <a:lnTo>
                    <a:pt x="257" y="1928"/>
                  </a:lnTo>
                  <a:lnTo>
                    <a:pt x="286" y="1928"/>
                  </a:lnTo>
                  <a:lnTo>
                    <a:pt x="298" y="1916"/>
                  </a:lnTo>
                  <a:lnTo>
                    <a:pt x="303" y="1905"/>
                  </a:lnTo>
                  <a:lnTo>
                    <a:pt x="303" y="1899"/>
                  </a:lnTo>
                  <a:lnTo>
                    <a:pt x="303" y="1800"/>
                  </a:lnTo>
                  <a:lnTo>
                    <a:pt x="309" y="1800"/>
                  </a:lnTo>
                  <a:lnTo>
                    <a:pt x="303" y="1770"/>
                  </a:lnTo>
                  <a:lnTo>
                    <a:pt x="303" y="1759"/>
                  </a:lnTo>
                  <a:lnTo>
                    <a:pt x="292" y="1753"/>
                  </a:lnTo>
                  <a:lnTo>
                    <a:pt x="292" y="1724"/>
                  </a:lnTo>
                  <a:lnTo>
                    <a:pt x="292" y="1694"/>
                  </a:lnTo>
                  <a:lnTo>
                    <a:pt x="298" y="1630"/>
                  </a:lnTo>
                  <a:lnTo>
                    <a:pt x="321" y="1525"/>
                  </a:lnTo>
                  <a:lnTo>
                    <a:pt x="321" y="1484"/>
                  </a:lnTo>
                  <a:lnTo>
                    <a:pt x="321" y="1437"/>
                  </a:lnTo>
                  <a:lnTo>
                    <a:pt x="315" y="1379"/>
                  </a:lnTo>
                  <a:lnTo>
                    <a:pt x="397" y="1373"/>
                  </a:lnTo>
                  <a:lnTo>
                    <a:pt x="438" y="1367"/>
                  </a:lnTo>
                  <a:lnTo>
                    <a:pt x="438" y="1391"/>
                  </a:lnTo>
                  <a:lnTo>
                    <a:pt x="432" y="1431"/>
                  </a:lnTo>
                  <a:lnTo>
                    <a:pt x="432" y="1484"/>
                  </a:lnTo>
                  <a:lnTo>
                    <a:pt x="438" y="1531"/>
                  </a:lnTo>
                  <a:lnTo>
                    <a:pt x="450" y="1572"/>
                  </a:lnTo>
                  <a:lnTo>
                    <a:pt x="455" y="1613"/>
                  </a:lnTo>
                  <a:lnTo>
                    <a:pt x="461" y="1659"/>
                  </a:lnTo>
                  <a:lnTo>
                    <a:pt x="461" y="1718"/>
                  </a:lnTo>
                  <a:lnTo>
                    <a:pt x="455" y="1724"/>
                  </a:lnTo>
                  <a:lnTo>
                    <a:pt x="438" y="1747"/>
                  </a:lnTo>
                  <a:lnTo>
                    <a:pt x="438" y="1765"/>
                  </a:lnTo>
                  <a:lnTo>
                    <a:pt x="438" y="1776"/>
                  </a:lnTo>
                  <a:lnTo>
                    <a:pt x="450" y="1794"/>
                  </a:lnTo>
                  <a:lnTo>
                    <a:pt x="455" y="1805"/>
                  </a:lnTo>
                  <a:lnTo>
                    <a:pt x="455" y="1864"/>
                  </a:lnTo>
                  <a:lnTo>
                    <a:pt x="479" y="1864"/>
                  </a:lnTo>
                  <a:lnTo>
                    <a:pt x="479" y="1846"/>
                  </a:lnTo>
                  <a:lnTo>
                    <a:pt x="485" y="1858"/>
                  </a:lnTo>
                  <a:lnTo>
                    <a:pt x="485" y="1887"/>
                  </a:lnTo>
                  <a:lnTo>
                    <a:pt x="496" y="1899"/>
                  </a:lnTo>
                  <a:lnTo>
                    <a:pt x="508" y="1905"/>
                  </a:lnTo>
                  <a:lnTo>
                    <a:pt x="537" y="1911"/>
                  </a:lnTo>
                  <a:lnTo>
                    <a:pt x="566" y="1911"/>
                  </a:lnTo>
                  <a:lnTo>
                    <a:pt x="584" y="1911"/>
                  </a:lnTo>
                  <a:lnTo>
                    <a:pt x="590" y="1905"/>
                  </a:lnTo>
                  <a:lnTo>
                    <a:pt x="590" y="1893"/>
                  </a:lnTo>
                  <a:lnTo>
                    <a:pt x="584" y="1881"/>
                  </a:lnTo>
                  <a:lnTo>
                    <a:pt x="578" y="1864"/>
                  </a:lnTo>
                  <a:lnTo>
                    <a:pt x="566" y="1852"/>
                  </a:lnTo>
                  <a:lnTo>
                    <a:pt x="549" y="1823"/>
                  </a:lnTo>
                  <a:lnTo>
                    <a:pt x="531" y="1770"/>
                  </a:lnTo>
                  <a:lnTo>
                    <a:pt x="520" y="1729"/>
                  </a:lnTo>
                  <a:lnTo>
                    <a:pt x="520" y="1677"/>
                  </a:lnTo>
                  <a:lnTo>
                    <a:pt x="537" y="1572"/>
                  </a:lnTo>
                  <a:lnTo>
                    <a:pt x="543" y="1502"/>
                  </a:lnTo>
                  <a:lnTo>
                    <a:pt x="543" y="1431"/>
                  </a:lnTo>
                  <a:lnTo>
                    <a:pt x="543" y="1355"/>
                  </a:lnTo>
                  <a:lnTo>
                    <a:pt x="566" y="1355"/>
                  </a:lnTo>
                  <a:lnTo>
                    <a:pt x="578" y="1350"/>
                  </a:lnTo>
                  <a:lnTo>
                    <a:pt x="584" y="1350"/>
                  </a:lnTo>
                  <a:lnTo>
                    <a:pt x="578" y="1344"/>
                  </a:lnTo>
                  <a:lnTo>
                    <a:pt x="578" y="1326"/>
                  </a:lnTo>
                  <a:lnTo>
                    <a:pt x="572" y="1285"/>
                  </a:lnTo>
                  <a:lnTo>
                    <a:pt x="572" y="1163"/>
                  </a:lnTo>
                  <a:lnTo>
                    <a:pt x="572" y="993"/>
                  </a:lnTo>
                  <a:lnTo>
                    <a:pt x="537" y="999"/>
                  </a:lnTo>
                  <a:lnTo>
                    <a:pt x="467" y="765"/>
                  </a:lnTo>
                  <a:lnTo>
                    <a:pt x="467" y="753"/>
                  </a:lnTo>
                  <a:lnTo>
                    <a:pt x="485" y="748"/>
                  </a:lnTo>
                  <a:lnTo>
                    <a:pt x="555" y="987"/>
                  </a:lnTo>
                  <a:lnTo>
                    <a:pt x="572" y="987"/>
                  </a:lnTo>
                  <a:lnTo>
                    <a:pt x="601" y="981"/>
                  </a:lnTo>
                  <a:lnTo>
                    <a:pt x="631" y="976"/>
                  </a:lnTo>
                  <a:lnTo>
                    <a:pt x="631" y="981"/>
                  </a:lnTo>
                  <a:lnTo>
                    <a:pt x="631" y="987"/>
                  </a:lnTo>
                  <a:lnTo>
                    <a:pt x="625" y="987"/>
                  </a:lnTo>
                  <a:lnTo>
                    <a:pt x="590" y="993"/>
                  </a:lnTo>
                  <a:lnTo>
                    <a:pt x="590" y="999"/>
                  </a:lnTo>
                  <a:lnTo>
                    <a:pt x="619" y="1005"/>
                  </a:lnTo>
                  <a:lnTo>
                    <a:pt x="660" y="1005"/>
                  </a:lnTo>
                  <a:lnTo>
                    <a:pt x="666" y="999"/>
                  </a:lnTo>
                  <a:lnTo>
                    <a:pt x="672" y="993"/>
                  </a:lnTo>
                  <a:lnTo>
                    <a:pt x="677" y="976"/>
                  </a:lnTo>
                  <a:lnTo>
                    <a:pt x="677" y="970"/>
                  </a:lnTo>
                  <a:lnTo>
                    <a:pt x="701" y="964"/>
                  </a:lnTo>
                  <a:lnTo>
                    <a:pt x="677" y="841"/>
                  </a:lnTo>
                  <a:lnTo>
                    <a:pt x="672" y="818"/>
                  </a:lnTo>
                  <a:lnTo>
                    <a:pt x="672" y="800"/>
                  </a:lnTo>
                  <a:lnTo>
                    <a:pt x="672" y="789"/>
                  </a:lnTo>
                  <a:lnTo>
                    <a:pt x="660" y="742"/>
                  </a:lnTo>
                  <a:lnTo>
                    <a:pt x="660" y="730"/>
                  </a:lnTo>
                  <a:lnTo>
                    <a:pt x="654" y="713"/>
                  </a:lnTo>
                  <a:lnTo>
                    <a:pt x="654" y="695"/>
                  </a:lnTo>
                  <a:lnTo>
                    <a:pt x="648" y="660"/>
                  </a:lnTo>
                  <a:lnTo>
                    <a:pt x="636" y="631"/>
                  </a:lnTo>
                  <a:lnTo>
                    <a:pt x="625" y="596"/>
                  </a:lnTo>
                  <a:lnTo>
                    <a:pt x="619" y="561"/>
                  </a:lnTo>
                  <a:lnTo>
                    <a:pt x="613" y="537"/>
                  </a:lnTo>
                  <a:lnTo>
                    <a:pt x="613" y="502"/>
                  </a:lnTo>
                  <a:lnTo>
                    <a:pt x="613" y="490"/>
                  </a:lnTo>
                  <a:lnTo>
                    <a:pt x="607" y="455"/>
                  </a:lnTo>
                  <a:lnTo>
                    <a:pt x="601" y="415"/>
                  </a:lnTo>
                  <a:lnTo>
                    <a:pt x="590" y="362"/>
                  </a:lnTo>
                  <a:lnTo>
                    <a:pt x="584" y="350"/>
                  </a:lnTo>
                  <a:lnTo>
                    <a:pt x="572" y="344"/>
                  </a:lnTo>
                  <a:lnTo>
                    <a:pt x="566" y="344"/>
                  </a:lnTo>
                  <a:lnTo>
                    <a:pt x="561" y="344"/>
                  </a:lnTo>
                  <a:lnTo>
                    <a:pt x="555" y="333"/>
                  </a:lnTo>
                  <a:lnTo>
                    <a:pt x="549" y="321"/>
                  </a:lnTo>
                  <a:lnTo>
                    <a:pt x="543" y="315"/>
                  </a:lnTo>
                  <a:lnTo>
                    <a:pt x="537" y="309"/>
                  </a:lnTo>
                  <a:lnTo>
                    <a:pt x="531" y="292"/>
                  </a:lnTo>
                  <a:lnTo>
                    <a:pt x="525" y="274"/>
                  </a:lnTo>
                  <a:lnTo>
                    <a:pt x="520" y="251"/>
                  </a:lnTo>
                  <a:lnTo>
                    <a:pt x="514" y="251"/>
                  </a:lnTo>
                  <a:lnTo>
                    <a:pt x="514" y="239"/>
                  </a:lnTo>
                  <a:lnTo>
                    <a:pt x="502" y="175"/>
                  </a:lnTo>
                  <a:lnTo>
                    <a:pt x="490" y="105"/>
                  </a:lnTo>
                  <a:lnTo>
                    <a:pt x="473" y="58"/>
                  </a:lnTo>
                  <a:lnTo>
                    <a:pt x="450" y="29"/>
                  </a:lnTo>
                  <a:lnTo>
                    <a:pt x="426" y="11"/>
                  </a:lnTo>
                  <a:lnTo>
                    <a:pt x="409" y="0"/>
                  </a:lnTo>
                  <a:lnTo>
                    <a:pt x="391" y="0"/>
                  </a:lnTo>
                  <a:lnTo>
                    <a:pt x="374" y="5"/>
                  </a:lnTo>
                  <a:lnTo>
                    <a:pt x="362" y="5"/>
                  </a:lnTo>
                  <a:lnTo>
                    <a:pt x="344" y="5"/>
                  </a:lnTo>
                  <a:lnTo>
                    <a:pt x="327" y="23"/>
                  </a:lnTo>
                  <a:lnTo>
                    <a:pt x="315" y="40"/>
                  </a:lnTo>
                  <a:lnTo>
                    <a:pt x="309" y="46"/>
                  </a:lnTo>
                  <a:lnTo>
                    <a:pt x="286" y="99"/>
                  </a:lnTo>
                  <a:lnTo>
                    <a:pt x="274" y="146"/>
                  </a:lnTo>
                  <a:lnTo>
                    <a:pt x="268" y="187"/>
                  </a:lnTo>
                  <a:lnTo>
                    <a:pt x="268" y="228"/>
                  </a:lnTo>
                  <a:lnTo>
                    <a:pt x="263" y="263"/>
                  </a:lnTo>
                  <a:lnTo>
                    <a:pt x="257" y="286"/>
                  </a:lnTo>
                  <a:lnTo>
                    <a:pt x="251" y="292"/>
                  </a:lnTo>
                  <a:lnTo>
                    <a:pt x="175" y="309"/>
                  </a:lnTo>
                  <a:lnTo>
                    <a:pt x="169" y="315"/>
                  </a:lnTo>
                  <a:lnTo>
                    <a:pt x="157" y="327"/>
                  </a:lnTo>
                  <a:lnTo>
                    <a:pt x="140" y="350"/>
                  </a:lnTo>
                  <a:lnTo>
                    <a:pt x="128" y="379"/>
                  </a:lnTo>
                  <a:lnTo>
                    <a:pt x="105" y="432"/>
                  </a:lnTo>
                  <a:lnTo>
                    <a:pt x="76" y="467"/>
                  </a:lnTo>
                  <a:lnTo>
                    <a:pt x="58" y="490"/>
                  </a:lnTo>
                  <a:lnTo>
                    <a:pt x="35" y="520"/>
                  </a:lnTo>
                  <a:lnTo>
                    <a:pt x="29" y="531"/>
                  </a:lnTo>
                  <a:lnTo>
                    <a:pt x="6" y="572"/>
                  </a:lnTo>
                  <a:lnTo>
                    <a:pt x="0" y="584"/>
                  </a:lnTo>
                  <a:lnTo>
                    <a:pt x="6" y="596"/>
                  </a:lnTo>
                  <a:close/>
                  <a:moveTo>
                    <a:pt x="525" y="543"/>
                  </a:moveTo>
                  <a:lnTo>
                    <a:pt x="531" y="537"/>
                  </a:lnTo>
                  <a:lnTo>
                    <a:pt x="537" y="526"/>
                  </a:lnTo>
                  <a:lnTo>
                    <a:pt x="543" y="549"/>
                  </a:lnTo>
                  <a:lnTo>
                    <a:pt x="543" y="566"/>
                  </a:lnTo>
                  <a:lnTo>
                    <a:pt x="543" y="578"/>
                  </a:lnTo>
                  <a:lnTo>
                    <a:pt x="555" y="642"/>
                  </a:lnTo>
                  <a:lnTo>
                    <a:pt x="561" y="683"/>
                  </a:lnTo>
                  <a:lnTo>
                    <a:pt x="572" y="707"/>
                  </a:lnTo>
                  <a:lnTo>
                    <a:pt x="578" y="724"/>
                  </a:lnTo>
                  <a:lnTo>
                    <a:pt x="584" y="736"/>
                  </a:lnTo>
                  <a:lnTo>
                    <a:pt x="584" y="742"/>
                  </a:lnTo>
                  <a:lnTo>
                    <a:pt x="531" y="742"/>
                  </a:lnTo>
                  <a:lnTo>
                    <a:pt x="525" y="724"/>
                  </a:lnTo>
                  <a:lnTo>
                    <a:pt x="520" y="678"/>
                  </a:lnTo>
                  <a:lnTo>
                    <a:pt x="514" y="619"/>
                  </a:lnTo>
                  <a:lnTo>
                    <a:pt x="520" y="578"/>
                  </a:lnTo>
                  <a:lnTo>
                    <a:pt x="525" y="543"/>
                  </a:lnTo>
                  <a:close/>
                  <a:moveTo>
                    <a:pt x="81" y="590"/>
                  </a:moveTo>
                  <a:lnTo>
                    <a:pt x="81" y="590"/>
                  </a:lnTo>
                  <a:lnTo>
                    <a:pt x="122" y="549"/>
                  </a:lnTo>
                  <a:lnTo>
                    <a:pt x="157" y="514"/>
                  </a:lnTo>
                  <a:lnTo>
                    <a:pt x="181" y="467"/>
                  </a:lnTo>
                  <a:lnTo>
                    <a:pt x="192" y="461"/>
                  </a:lnTo>
                  <a:lnTo>
                    <a:pt x="204" y="467"/>
                  </a:lnTo>
                  <a:lnTo>
                    <a:pt x="216" y="479"/>
                  </a:lnTo>
                  <a:lnTo>
                    <a:pt x="228" y="496"/>
                  </a:lnTo>
                  <a:lnTo>
                    <a:pt x="233" y="520"/>
                  </a:lnTo>
                  <a:lnTo>
                    <a:pt x="245" y="578"/>
                  </a:lnTo>
                  <a:lnTo>
                    <a:pt x="251" y="625"/>
                  </a:lnTo>
                  <a:lnTo>
                    <a:pt x="245" y="666"/>
                  </a:lnTo>
                  <a:lnTo>
                    <a:pt x="239" y="707"/>
                  </a:lnTo>
                  <a:lnTo>
                    <a:pt x="233" y="736"/>
                  </a:lnTo>
                  <a:lnTo>
                    <a:pt x="228" y="742"/>
                  </a:lnTo>
                  <a:lnTo>
                    <a:pt x="222" y="771"/>
                  </a:lnTo>
                  <a:lnTo>
                    <a:pt x="216" y="777"/>
                  </a:lnTo>
                  <a:lnTo>
                    <a:pt x="198" y="783"/>
                  </a:lnTo>
                  <a:lnTo>
                    <a:pt x="163" y="777"/>
                  </a:lnTo>
                  <a:lnTo>
                    <a:pt x="169" y="771"/>
                  </a:lnTo>
                  <a:lnTo>
                    <a:pt x="128" y="713"/>
                  </a:lnTo>
                  <a:lnTo>
                    <a:pt x="128" y="701"/>
                  </a:lnTo>
                  <a:lnTo>
                    <a:pt x="122" y="678"/>
                  </a:lnTo>
                  <a:lnTo>
                    <a:pt x="111" y="654"/>
                  </a:lnTo>
                  <a:lnTo>
                    <a:pt x="81" y="590"/>
                  </a:lnTo>
                  <a:close/>
                </a:path>
              </a:pathLst>
            </a:custGeom>
            <a:solidFill>
              <a:srgbClr val="26225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5" name="Freeform 1769">
              <a:extLst>
                <a:ext uri="{FF2B5EF4-FFF2-40B4-BE49-F238E27FC236}">
                  <a16:creationId xmlns:a16="http://schemas.microsoft.com/office/drawing/2014/main" id="{0C1ACE4E-8493-FE45-AE55-DE1FE538C0E0}"/>
                </a:ext>
              </a:extLst>
            </p:cNvPr>
            <p:cNvSpPr>
              <a:spLocks/>
            </p:cNvSpPr>
            <p:nvPr/>
          </p:nvSpPr>
          <p:spPr bwMode="auto">
            <a:xfrm>
              <a:off x="3770313" y="3806825"/>
              <a:ext cx="157163" cy="306388"/>
            </a:xfrm>
            <a:custGeom>
              <a:avLst/>
              <a:gdLst>
                <a:gd name="T0" fmla="*/ 2147483646 w 99"/>
                <a:gd name="T1" fmla="*/ 0 h 193"/>
                <a:gd name="T2" fmla="*/ 2147483646 w 99"/>
                <a:gd name="T3" fmla="*/ 0 h 193"/>
                <a:gd name="T4" fmla="*/ 2147483646 w 99"/>
                <a:gd name="T5" fmla="*/ 2147483646 h 193"/>
                <a:gd name="T6" fmla="*/ 2147483646 w 99"/>
                <a:gd name="T7" fmla="*/ 2147483646 h 193"/>
                <a:gd name="T8" fmla="*/ 2147483646 w 99"/>
                <a:gd name="T9" fmla="*/ 2147483646 h 193"/>
                <a:gd name="T10" fmla="*/ 2147483646 w 99"/>
                <a:gd name="T11" fmla="*/ 2147483646 h 193"/>
                <a:gd name="T12" fmla="*/ 2147483646 w 99"/>
                <a:gd name="T13" fmla="*/ 2147483646 h 193"/>
                <a:gd name="T14" fmla="*/ 0 w 99"/>
                <a:gd name="T15" fmla="*/ 2147483646 h 193"/>
                <a:gd name="T16" fmla="*/ 0 w 99"/>
                <a:gd name="T17" fmla="*/ 2147483646 h 193"/>
                <a:gd name="T18" fmla="*/ 0 w 99"/>
                <a:gd name="T19" fmla="*/ 2147483646 h 193"/>
                <a:gd name="T20" fmla="*/ 0 w 99"/>
                <a:gd name="T21" fmla="*/ 2147483646 h 193"/>
                <a:gd name="T22" fmla="*/ 2147483646 w 99"/>
                <a:gd name="T23" fmla="*/ 2147483646 h 193"/>
                <a:gd name="T24" fmla="*/ 2147483646 w 99"/>
                <a:gd name="T25" fmla="*/ 2147483646 h 193"/>
                <a:gd name="T26" fmla="*/ 2147483646 w 99"/>
                <a:gd name="T27" fmla="*/ 2147483646 h 193"/>
                <a:gd name="T28" fmla="*/ 2147483646 w 99"/>
                <a:gd name="T29" fmla="*/ 2147483646 h 193"/>
                <a:gd name="T30" fmla="*/ 2147483646 w 99"/>
                <a:gd name="T31" fmla="*/ 2147483646 h 193"/>
                <a:gd name="T32" fmla="*/ 2147483646 w 99"/>
                <a:gd name="T33" fmla="*/ 2147483646 h 193"/>
                <a:gd name="T34" fmla="*/ 2147483646 w 99"/>
                <a:gd name="T35" fmla="*/ 2147483646 h 193"/>
                <a:gd name="T36" fmla="*/ 2147483646 w 99"/>
                <a:gd name="T37" fmla="*/ 2147483646 h 193"/>
                <a:gd name="T38" fmla="*/ 2147483646 w 99"/>
                <a:gd name="T39" fmla="*/ 2147483646 h 193"/>
                <a:gd name="T40" fmla="*/ 2147483646 w 99"/>
                <a:gd name="T41" fmla="*/ 2147483646 h 193"/>
                <a:gd name="T42" fmla="*/ 2147483646 w 99"/>
                <a:gd name="T43" fmla="*/ 2147483646 h 193"/>
                <a:gd name="T44" fmla="*/ 2147483646 w 99"/>
                <a:gd name="T45" fmla="*/ 2147483646 h 193"/>
                <a:gd name="T46" fmla="*/ 2147483646 w 99"/>
                <a:gd name="T47" fmla="*/ 2147483646 h 193"/>
                <a:gd name="T48" fmla="*/ 2147483646 w 99"/>
                <a:gd name="T49" fmla="*/ 2147483646 h 193"/>
                <a:gd name="T50" fmla="*/ 2147483646 w 99"/>
                <a:gd name="T51" fmla="*/ 2147483646 h 193"/>
                <a:gd name="T52" fmla="*/ 2147483646 w 99"/>
                <a:gd name="T53" fmla="*/ 2147483646 h 193"/>
                <a:gd name="T54" fmla="*/ 2147483646 w 99"/>
                <a:gd name="T55" fmla="*/ 2147483646 h 193"/>
                <a:gd name="T56" fmla="*/ 2147483646 w 99"/>
                <a:gd name="T57" fmla="*/ 0 h 193"/>
                <a:gd name="T58" fmla="*/ 2147483646 w 99"/>
                <a:gd name="T59" fmla="*/ 0 h 19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9"/>
                <a:gd name="T91" fmla="*/ 0 h 193"/>
                <a:gd name="T92" fmla="*/ 99 w 99"/>
                <a:gd name="T93" fmla="*/ 193 h 19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9" h="193">
                  <a:moveTo>
                    <a:pt x="58" y="0"/>
                  </a:moveTo>
                  <a:lnTo>
                    <a:pt x="58" y="0"/>
                  </a:lnTo>
                  <a:lnTo>
                    <a:pt x="47" y="12"/>
                  </a:lnTo>
                  <a:lnTo>
                    <a:pt x="35" y="30"/>
                  </a:lnTo>
                  <a:lnTo>
                    <a:pt x="12" y="88"/>
                  </a:lnTo>
                  <a:lnTo>
                    <a:pt x="6" y="112"/>
                  </a:lnTo>
                  <a:lnTo>
                    <a:pt x="0" y="141"/>
                  </a:lnTo>
                  <a:lnTo>
                    <a:pt x="0" y="193"/>
                  </a:lnTo>
                  <a:lnTo>
                    <a:pt x="0" y="182"/>
                  </a:lnTo>
                  <a:lnTo>
                    <a:pt x="12" y="170"/>
                  </a:lnTo>
                  <a:lnTo>
                    <a:pt x="17" y="158"/>
                  </a:lnTo>
                  <a:lnTo>
                    <a:pt x="23" y="141"/>
                  </a:lnTo>
                  <a:lnTo>
                    <a:pt x="23" y="117"/>
                  </a:lnTo>
                  <a:lnTo>
                    <a:pt x="29" y="88"/>
                  </a:lnTo>
                  <a:lnTo>
                    <a:pt x="41" y="71"/>
                  </a:lnTo>
                  <a:lnTo>
                    <a:pt x="58" y="65"/>
                  </a:lnTo>
                  <a:lnTo>
                    <a:pt x="76" y="65"/>
                  </a:lnTo>
                  <a:lnTo>
                    <a:pt x="99" y="71"/>
                  </a:lnTo>
                  <a:lnTo>
                    <a:pt x="76" y="47"/>
                  </a:lnTo>
                  <a:lnTo>
                    <a:pt x="70" y="36"/>
                  </a:lnTo>
                  <a:lnTo>
                    <a:pt x="64" y="18"/>
                  </a:lnTo>
                  <a:lnTo>
                    <a:pt x="5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6" name="Freeform 1770">
              <a:extLst>
                <a:ext uri="{FF2B5EF4-FFF2-40B4-BE49-F238E27FC236}">
                  <a16:creationId xmlns:a16="http://schemas.microsoft.com/office/drawing/2014/main" id="{50F30570-5C4D-1944-A250-A2B79AA8A276}"/>
                </a:ext>
              </a:extLst>
            </p:cNvPr>
            <p:cNvSpPr>
              <a:spLocks/>
            </p:cNvSpPr>
            <p:nvPr/>
          </p:nvSpPr>
          <p:spPr bwMode="auto">
            <a:xfrm>
              <a:off x="3584575" y="3825875"/>
              <a:ext cx="185738" cy="287338"/>
            </a:xfrm>
            <a:custGeom>
              <a:avLst/>
              <a:gdLst>
                <a:gd name="T0" fmla="*/ 2147483646 w 117"/>
                <a:gd name="T1" fmla="*/ 0 h 181"/>
                <a:gd name="T2" fmla="*/ 2147483646 w 117"/>
                <a:gd name="T3" fmla="*/ 0 h 181"/>
                <a:gd name="T4" fmla="*/ 2147483646 w 117"/>
                <a:gd name="T5" fmla="*/ 0 h 181"/>
                <a:gd name="T6" fmla="*/ 2147483646 w 117"/>
                <a:gd name="T7" fmla="*/ 2147483646 h 181"/>
                <a:gd name="T8" fmla="*/ 2147483646 w 117"/>
                <a:gd name="T9" fmla="*/ 2147483646 h 181"/>
                <a:gd name="T10" fmla="*/ 2147483646 w 117"/>
                <a:gd name="T11" fmla="*/ 2147483646 h 181"/>
                <a:gd name="T12" fmla="*/ 2147483646 w 117"/>
                <a:gd name="T13" fmla="*/ 2147483646 h 181"/>
                <a:gd name="T14" fmla="*/ 2147483646 w 117"/>
                <a:gd name="T15" fmla="*/ 2147483646 h 181"/>
                <a:gd name="T16" fmla="*/ 2147483646 w 117"/>
                <a:gd name="T17" fmla="*/ 2147483646 h 181"/>
                <a:gd name="T18" fmla="*/ 2147483646 w 117"/>
                <a:gd name="T19" fmla="*/ 2147483646 h 181"/>
                <a:gd name="T20" fmla="*/ 2147483646 w 117"/>
                <a:gd name="T21" fmla="*/ 2147483646 h 181"/>
                <a:gd name="T22" fmla="*/ 2147483646 w 117"/>
                <a:gd name="T23" fmla="*/ 2147483646 h 181"/>
                <a:gd name="T24" fmla="*/ 2147483646 w 117"/>
                <a:gd name="T25" fmla="*/ 2147483646 h 181"/>
                <a:gd name="T26" fmla="*/ 2147483646 w 117"/>
                <a:gd name="T27" fmla="*/ 2147483646 h 181"/>
                <a:gd name="T28" fmla="*/ 2147483646 w 117"/>
                <a:gd name="T29" fmla="*/ 2147483646 h 181"/>
                <a:gd name="T30" fmla="*/ 2147483646 w 117"/>
                <a:gd name="T31" fmla="*/ 2147483646 h 181"/>
                <a:gd name="T32" fmla="*/ 2147483646 w 117"/>
                <a:gd name="T33" fmla="*/ 2147483646 h 181"/>
                <a:gd name="T34" fmla="*/ 2147483646 w 117"/>
                <a:gd name="T35" fmla="*/ 2147483646 h 181"/>
                <a:gd name="T36" fmla="*/ 2147483646 w 117"/>
                <a:gd name="T37" fmla="*/ 2147483646 h 181"/>
                <a:gd name="T38" fmla="*/ 2147483646 w 117"/>
                <a:gd name="T39" fmla="*/ 2147483646 h 181"/>
                <a:gd name="T40" fmla="*/ 2147483646 w 117"/>
                <a:gd name="T41" fmla="*/ 2147483646 h 181"/>
                <a:gd name="T42" fmla="*/ 0 w 117"/>
                <a:gd name="T43" fmla="*/ 2147483646 h 181"/>
                <a:gd name="T44" fmla="*/ 0 w 117"/>
                <a:gd name="T45" fmla="*/ 2147483646 h 181"/>
                <a:gd name="T46" fmla="*/ 2147483646 w 117"/>
                <a:gd name="T47" fmla="*/ 2147483646 h 181"/>
                <a:gd name="T48" fmla="*/ 2147483646 w 117"/>
                <a:gd name="T49" fmla="*/ 2147483646 h 181"/>
                <a:gd name="T50" fmla="*/ 2147483646 w 117"/>
                <a:gd name="T51" fmla="*/ 2147483646 h 181"/>
                <a:gd name="T52" fmla="*/ 2147483646 w 117"/>
                <a:gd name="T53" fmla="*/ 2147483646 h 181"/>
                <a:gd name="T54" fmla="*/ 2147483646 w 117"/>
                <a:gd name="T55" fmla="*/ 2147483646 h 181"/>
                <a:gd name="T56" fmla="*/ 2147483646 w 117"/>
                <a:gd name="T57" fmla="*/ 0 h 181"/>
                <a:gd name="T58" fmla="*/ 2147483646 w 117"/>
                <a:gd name="T59" fmla="*/ 0 h 181"/>
                <a:gd name="T60" fmla="*/ 2147483646 w 117"/>
                <a:gd name="T61" fmla="*/ 0 h 181"/>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17"/>
                <a:gd name="T94" fmla="*/ 0 h 181"/>
                <a:gd name="T95" fmla="*/ 117 w 117"/>
                <a:gd name="T96" fmla="*/ 181 h 181"/>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17" h="181">
                  <a:moveTo>
                    <a:pt x="35" y="0"/>
                  </a:moveTo>
                  <a:lnTo>
                    <a:pt x="35" y="0"/>
                  </a:lnTo>
                  <a:lnTo>
                    <a:pt x="47" y="0"/>
                  </a:lnTo>
                  <a:lnTo>
                    <a:pt x="53" y="6"/>
                  </a:lnTo>
                  <a:lnTo>
                    <a:pt x="70" y="29"/>
                  </a:lnTo>
                  <a:lnTo>
                    <a:pt x="94" y="70"/>
                  </a:lnTo>
                  <a:lnTo>
                    <a:pt x="111" y="123"/>
                  </a:lnTo>
                  <a:lnTo>
                    <a:pt x="117" y="152"/>
                  </a:lnTo>
                  <a:lnTo>
                    <a:pt x="117" y="181"/>
                  </a:lnTo>
                  <a:lnTo>
                    <a:pt x="105" y="152"/>
                  </a:lnTo>
                  <a:lnTo>
                    <a:pt x="88" y="117"/>
                  </a:lnTo>
                  <a:lnTo>
                    <a:pt x="76" y="94"/>
                  </a:lnTo>
                  <a:lnTo>
                    <a:pt x="70" y="70"/>
                  </a:lnTo>
                  <a:lnTo>
                    <a:pt x="53" y="47"/>
                  </a:lnTo>
                  <a:lnTo>
                    <a:pt x="41" y="41"/>
                  </a:lnTo>
                  <a:lnTo>
                    <a:pt x="35" y="41"/>
                  </a:lnTo>
                  <a:lnTo>
                    <a:pt x="18" y="47"/>
                  </a:lnTo>
                  <a:lnTo>
                    <a:pt x="0" y="59"/>
                  </a:lnTo>
                  <a:lnTo>
                    <a:pt x="6" y="41"/>
                  </a:lnTo>
                  <a:lnTo>
                    <a:pt x="18" y="29"/>
                  </a:lnTo>
                  <a:lnTo>
                    <a:pt x="29" y="24"/>
                  </a:lnTo>
                  <a:lnTo>
                    <a:pt x="29" y="6"/>
                  </a:lnTo>
                  <a:lnTo>
                    <a:pt x="29" y="0"/>
                  </a:lnTo>
                  <a:lnTo>
                    <a:pt x="3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Tree>
    <p:extLst>
      <p:ext uri="{BB962C8B-B14F-4D97-AF65-F5344CB8AC3E}">
        <p14:creationId xmlns:p14="http://schemas.microsoft.com/office/powerpoint/2010/main" val="1451590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00" fill="hold"/>
                                        <p:tgtEl>
                                          <p:spTgt spid="8"/>
                                        </p:tgtEl>
                                        <p:attrNameLst>
                                          <p:attrName>ppt_x</p:attrName>
                                        </p:attrNameLst>
                                      </p:cBhvr>
                                      <p:tavLst>
                                        <p:tav tm="0">
                                          <p:val>
                                            <p:strVal val="0-#ppt_w/2"/>
                                          </p:val>
                                        </p:tav>
                                        <p:tav tm="100000">
                                          <p:val>
                                            <p:strVal val="#ppt_x"/>
                                          </p:val>
                                        </p:tav>
                                      </p:tavLst>
                                    </p:anim>
                                    <p:anim calcmode="lin" valueType="num">
                                      <p:cBhvr additive="base">
                                        <p:cTn id="8" dur="1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14C4952-5A84-8740-9801-EA0A1644C74D}"/>
              </a:ext>
            </a:extLst>
          </p:cNvPr>
          <p:cNvSpPr>
            <a:spLocks noGrp="1"/>
          </p:cNvSpPr>
          <p:nvPr>
            <p:ph type="title"/>
          </p:nvPr>
        </p:nvSpPr>
        <p:spPr>
          <a:xfrm>
            <a:off x="0" y="0"/>
            <a:ext cx="12192000" cy="1143000"/>
          </a:xfrm>
        </p:spPr>
        <p:txBody>
          <a:bodyPr/>
          <a:lstStyle/>
          <a:p>
            <a:r>
              <a:rPr lang="en-GB" altLang="en-US" dirty="0">
                <a:latin typeface="Arial" panose="020B0604020202020204" pitchFamily="34" charset="0"/>
                <a:cs typeface="Arial" panose="020B0604020202020204" pitchFamily="34" charset="0"/>
              </a:rPr>
              <a:t>Project Manager’s Skills</a:t>
            </a:r>
          </a:p>
        </p:txBody>
      </p:sp>
      <p:sp>
        <p:nvSpPr>
          <p:cNvPr id="11" name="Content Placeholder 4">
            <a:extLst>
              <a:ext uri="{FF2B5EF4-FFF2-40B4-BE49-F238E27FC236}">
                <a16:creationId xmlns:a16="http://schemas.microsoft.com/office/drawing/2014/main" id="{E4C47497-A29E-A04C-9DB4-54FDBFCAC266}"/>
              </a:ext>
            </a:extLst>
          </p:cNvPr>
          <p:cNvSpPr>
            <a:spLocks noGrp="1"/>
          </p:cNvSpPr>
          <p:nvPr>
            <p:ph idx="1"/>
          </p:nvPr>
        </p:nvSpPr>
        <p:spPr>
          <a:xfrm>
            <a:off x="702129" y="1142999"/>
            <a:ext cx="6348245" cy="4669971"/>
          </a:xfrm>
        </p:spPr>
        <p:txBody>
          <a:bodyPr>
            <a:normAutofit fontScale="85000" lnSpcReduction="20000"/>
          </a:bodyPr>
          <a:lstStyle/>
          <a:p>
            <a:r>
              <a:rPr lang="en-GB" altLang="en-US" sz="2000" dirty="0">
                <a:latin typeface="Arial" panose="020B0604020202020204" pitchFamily="34" charset="0"/>
                <a:cs typeface="Arial" panose="020B0604020202020204" pitchFamily="34" charset="0"/>
              </a:rPr>
              <a:t>Project manager’s skills set should include:</a:t>
            </a:r>
            <a:br>
              <a:rPr lang="en-GB" altLang="en-US" sz="2000" dirty="0">
                <a:latin typeface="Arial" panose="020B0604020202020204" pitchFamily="34" charset="0"/>
                <a:cs typeface="Arial" panose="020B0604020202020204" pitchFamily="34" charset="0"/>
              </a:rPr>
            </a:br>
            <a:endParaRPr lang="en-GB" altLang="en-US"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Leadership qualities</a:t>
            </a:r>
          </a:p>
          <a:p>
            <a:r>
              <a:rPr lang="en-GB" altLang="en-US" sz="2000" dirty="0">
                <a:latin typeface="Arial" panose="020B0604020202020204" pitchFamily="34" charset="0"/>
                <a:cs typeface="Arial" panose="020B0604020202020204" pitchFamily="34" charset="0"/>
              </a:rPr>
              <a:t>Communication skills</a:t>
            </a:r>
          </a:p>
          <a:p>
            <a:r>
              <a:rPr lang="en-GB" altLang="en-US" sz="2000" dirty="0">
                <a:latin typeface="Arial" panose="020B0604020202020204" pitchFamily="34" charset="0"/>
                <a:cs typeface="Arial" panose="020B0604020202020204" pitchFamily="34" charset="0"/>
              </a:rPr>
              <a:t>Team building</a:t>
            </a:r>
          </a:p>
          <a:p>
            <a:r>
              <a:rPr lang="en-GB" altLang="en-US" sz="2000" dirty="0">
                <a:latin typeface="Arial" panose="020B0604020202020204" pitchFamily="34" charset="0"/>
                <a:cs typeface="Arial" panose="020B0604020202020204" pitchFamily="34" charset="0"/>
              </a:rPr>
              <a:t>Time management skills</a:t>
            </a:r>
          </a:p>
          <a:p>
            <a:r>
              <a:rPr lang="en-GB" altLang="en-US" sz="2000" dirty="0">
                <a:latin typeface="Arial" panose="020B0604020202020204" pitchFamily="34" charset="0"/>
                <a:cs typeface="Arial" panose="020B0604020202020204" pitchFamily="34" charset="0"/>
              </a:rPr>
              <a:t>Organised</a:t>
            </a:r>
          </a:p>
          <a:p>
            <a:r>
              <a:rPr lang="en-GB" altLang="en-US" sz="2000" dirty="0">
                <a:latin typeface="Arial" panose="020B0604020202020204" pitchFamily="34" charset="0"/>
                <a:cs typeface="Arial" panose="020B0604020202020204" pitchFamily="34" charset="0"/>
              </a:rPr>
              <a:t>Administration skills</a:t>
            </a:r>
          </a:p>
          <a:p>
            <a:r>
              <a:rPr lang="en-GB" altLang="en-US" sz="2000" dirty="0">
                <a:latin typeface="Arial" panose="020B0604020202020204" pitchFamily="34" charset="0"/>
                <a:cs typeface="Arial" panose="020B0604020202020204" pitchFamily="34" charset="0"/>
              </a:rPr>
              <a:t>Conflict resolution</a:t>
            </a:r>
          </a:p>
          <a:p>
            <a:r>
              <a:rPr lang="en-GB" altLang="en-US" sz="2000" dirty="0">
                <a:latin typeface="Arial" panose="020B0604020202020204" pitchFamily="34" charset="0"/>
                <a:cs typeface="Arial" panose="020B0604020202020204" pitchFamily="34" charset="0"/>
              </a:rPr>
              <a:t>Planning</a:t>
            </a:r>
          </a:p>
          <a:p>
            <a:r>
              <a:rPr lang="en-GB" altLang="en-US" sz="2000" dirty="0">
                <a:latin typeface="Arial" panose="020B0604020202020204" pitchFamily="34" charset="0"/>
                <a:cs typeface="Arial" panose="020B0604020202020204" pitchFamily="34" charset="0"/>
              </a:rPr>
              <a:t>Decision making</a:t>
            </a:r>
          </a:p>
          <a:p>
            <a:r>
              <a:rPr lang="en-GB" altLang="en-US" sz="2000" dirty="0">
                <a:latin typeface="Arial" panose="020B0604020202020204" pitchFamily="34" charset="0"/>
                <a:cs typeface="Arial" panose="020B0604020202020204" pitchFamily="34" charset="0"/>
              </a:rPr>
              <a:t>Resource allocation</a:t>
            </a:r>
          </a:p>
          <a:p>
            <a:r>
              <a:rPr lang="en-GB" altLang="en-US" sz="2000" dirty="0">
                <a:latin typeface="Arial" panose="020B0604020202020204" pitchFamily="34" charset="0"/>
                <a:cs typeface="Arial" panose="020B0604020202020204" pitchFamily="34" charset="0"/>
              </a:rPr>
              <a:t>Negotiation</a:t>
            </a:r>
          </a:p>
          <a:p>
            <a:r>
              <a:rPr lang="en-GB" altLang="en-US" sz="2000" dirty="0">
                <a:latin typeface="Arial" panose="020B0604020202020204" pitchFamily="34" charset="0"/>
                <a:cs typeface="Arial" panose="020B0604020202020204" pitchFamily="34" charset="0"/>
              </a:rPr>
              <a:t>Fair &amp; respectful to everyone's opinions</a:t>
            </a:r>
          </a:p>
          <a:p>
            <a:r>
              <a:rPr lang="en-GB" altLang="en-US" sz="2000" dirty="0">
                <a:latin typeface="Arial" panose="020B0604020202020204" pitchFamily="34" charset="0"/>
                <a:cs typeface="Arial" panose="020B0604020202020204" pitchFamily="34" charset="0"/>
              </a:rPr>
              <a:t>Adaptable &amp; Flexible</a:t>
            </a:r>
          </a:p>
          <a:p>
            <a:endParaRPr lang="en-GB" altLang="en-US" dirty="0"/>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12" name="Rectangle 2">
            <a:extLst>
              <a:ext uri="{FF2B5EF4-FFF2-40B4-BE49-F238E27FC236}">
                <a16:creationId xmlns:a16="http://schemas.microsoft.com/office/drawing/2014/main" id="{A789B54F-FD15-CE45-AF11-9CCBA6DA3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pic>
        <p:nvPicPr>
          <p:cNvPr id="14" name="Picture 13">
            <a:extLst>
              <a:ext uri="{FF2B5EF4-FFF2-40B4-BE49-F238E27FC236}">
                <a16:creationId xmlns:a16="http://schemas.microsoft.com/office/drawing/2014/main" id="{143388DA-8278-AF44-8CF5-CB261A41C653}"/>
              </a:ext>
            </a:extLst>
          </p:cNvPr>
          <p:cNvPicPr>
            <a:picLocks noChangeAspect="1"/>
          </p:cNvPicPr>
          <p:nvPr/>
        </p:nvPicPr>
        <p:blipFill>
          <a:blip r:embed="rId3"/>
          <a:stretch>
            <a:fillRect/>
          </a:stretch>
        </p:blipFill>
        <p:spPr>
          <a:xfrm>
            <a:off x="7447929" y="1763486"/>
            <a:ext cx="3392142" cy="3188614"/>
          </a:xfrm>
          <a:prstGeom prst="rect">
            <a:avLst/>
          </a:prstGeom>
        </p:spPr>
      </p:pic>
    </p:spTree>
    <p:extLst>
      <p:ext uri="{BB962C8B-B14F-4D97-AF65-F5344CB8AC3E}">
        <p14:creationId xmlns:p14="http://schemas.microsoft.com/office/powerpoint/2010/main" val="3830011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14C4952-5A84-8740-9801-EA0A1644C74D}"/>
              </a:ext>
            </a:extLst>
          </p:cNvPr>
          <p:cNvSpPr>
            <a:spLocks noGrp="1"/>
          </p:cNvSpPr>
          <p:nvPr>
            <p:ph type="title"/>
          </p:nvPr>
        </p:nvSpPr>
        <p:spPr>
          <a:xfrm>
            <a:off x="0" y="0"/>
            <a:ext cx="12192000" cy="1143000"/>
          </a:xfrm>
        </p:spPr>
        <p:txBody>
          <a:bodyPr/>
          <a:lstStyle/>
          <a:p>
            <a:r>
              <a:rPr lang="en-GB" altLang="en-US" dirty="0">
                <a:latin typeface="Arial" panose="020B0604020202020204" pitchFamily="34" charset="0"/>
                <a:cs typeface="Arial" panose="020B0604020202020204" pitchFamily="34" charset="0"/>
              </a:rPr>
              <a:t>Project Manager’s Attributes</a:t>
            </a:r>
          </a:p>
        </p:txBody>
      </p:sp>
      <p:sp>
        <p:nvSpPr>
          <p:cNvPr id="11" name="Content Placeholder 4">
            <a:extLst>
              <a:ext uri="{FF2B5EF4-FFF2-40B4-BE49-F238E27FC236}">
                <a16:creationId xmlns:a16="http://schemas.microsoft.com/office/drawing/2014/main" id="{E4C47497-A29E-A04C-9DB4-54FDBFCAC266}"/>
              </a:ext>
            </a:extLst>
          </p:cNvPr>
          <p:cNvSpPr>
            <a:spLocks noGrp="1"/>
          </p:cNvSpPr>
          <p:nvPr>
            <p:ph idx="1"/>
          </p:nvPr>
        </p:nvSpPr>
        <p:spPr>
          <a:xfrm>
            <a:off x="702129" y="1143000"/>
            <a:ext cx="6348245" cy="4669971"/>
          </a:xfrm>
        </p:spPr>
        <p:txBody>
          <a:bodyPr>
            <a:normAutofit fontScale="92500" lnSpcReduction="20000"/>
          </a:bodyPr>
          <a:lstStyle/>
          <a:p>
            <a:pPr marL="0" indent="0">
              <a:lnSpc>
                <a:spcPct val="90000"/>
              </a:lnSpc>
              <a:buNone/>
            </a:pPr>
            <a:r>
              <a:rPr lang="en-GB" altLang="en-US" sz="2000" dirty="0">
                <a:latin typeface="Arial" panose="020B0604020202020204" pitchFamily="34" charset="0"/>
                <a:cs typeface="Arial" panose="020B0604020202020204" pitchFamily="34" charset="0"/>
              </a:rPr>
              <a:t>Excellent time management skills</a:t>
            </a:r>
          </a:p>
          <a:p>
            <a:pPr marL="0" indent="0">
              <a:lnSpc>
                <a:spcPct val="90000"/>
              </a:lnSpc>
              <a:buNone/>
            </a:pPr>
            <a:endParaRPr lang="en-GB" altLang="en-US" sz="6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‘Can do’ proactive attitude</a:t>
            </a:r>
          </a:p>
          <a:p>
            <a:pPr marL="0" indent="0">
              <a:lnSpc>
                <a:spcPct val="90000"/>
              </a:lnSpc>
              <a:buNone/>
            </a:pPr>
            <a:endParaRPr lang="en-GB" altLang="en-US" sz="6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Adaptable, flexible</a:t>
            </a:r>
          </a:p>
          <a:p>
            <a:pPr marL="0" indent="0">
              <a:lnSpc>
                <a:spcPct val="90000"/>
              </a:lnSpc>
              <a:buNone/>
            </a:pPr>
            <a:endParaRPr lang="en-GB" altLang="en-US" sz="6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Fair – respecting different people’s viewpoints</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Committed to the team and the project’s goals</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Decisive and realistic</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Excellent communication skills</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Leadership</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Assertiveness </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12" name="Rectangle 2">
            <a:extLst>
              <a:ext uri="{FF2B5EF4-FFF2-40B4-BE49-F238E27FC236}">
                <a16:creationId xmlns:a16="http://schemas.microsoft.com/office/drawing/2014/main" id="{A789B54F-FD15-CE45-AF11-9CCBA6DA3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pic>
        <p:nvPicPr>
          <p:cNvPr id="2" name="Picture 1">
            <a:extLst>
              <a:ext uri="{FF2B5EF4-FFF2-40B4-BE49-F238E27FC236}">
                <a16:creationId xmlns:a16="http://schemas.microsoft.com/office/drawing/2014/main" id="{D9D710F3-58F0-9146-8E8C-3A8A3C7953B9}"/>
              </a:ext>
            </a:extLst>
          </p:cNvPr>
          <p:cNvPicPr>
            <a:picLocks noChangeAspect="1"/>
          </p:cNvPicPr>
          <p:nvPr/>
        </p:nvPicPr>
        <p:blipFill>
          <a:blip r:embed="rId3"/>
          <a:stretch>
            <a:fillRect/>
          </a:stretch>
        </p:blipFill>
        <p:spPr>
          <a:xfrm>
            <a:off x="7050374" y="2073729"/>
            <a:ext cx="4869627" cy="2725056"/>
          </a:xfrm>
          <a:prstGeom prst="rect">
            <a:avLst/>
          </a:prstGeom>
        </p:spPr>
      </p:pic>
    </p:spTree>
    <p:extLst>
      <p:ext uri="{BB962C8B-B14F-4D97-AF65-F5344CB8AC3E}">
        <p14:creationId xmlns:p14="http://schemas.microsoft.com/office/powerpoint/2010/main" val="36103068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06ECA02-B47B-2E49-90E2-9E875DE42179}"/>
              </a:ext>
            </a:extLst>
          </p:cNvPr>
          <p:cNvSpPr>
            <a:spLocks noGrp="1"/>
          </p:cNvSpPr>
          <p:nvPr>
            <p:ph type="title"/>
          </p:nvPr>
        </p:nvSpPr>
        <p:spPr>
          <a:xfrm>
            <a:off x="267493" y="207655"/>
            <a:ext cx="7772400" cy="795337"/>
          </a:xfrm>
        </p:spPr>
        <p:txBody>
          <a:bodyPr/>
          <a:lstStyle/>
          <a:p>
            <a:pPr eaLnBrk="1" hangingPunct="1"/>
            <a:r>
              <a:rPr lang="en-US" altLang="en-US" dirty="0">
                <a:latin typeface="Calibri" panose="020F0502020204030204" pitchFamily="34" charset="0"/>
                <a:cs typeface="Calibri" panose="020F0502020204030204" pitchFamily="34" charset="0"/>
              </a:rPr>
              <a:t>The Project Manager’s role</a:t>
            </a:r>
          </a:p>
        </p:txBody>
      </p:sp>
      <p:sp>
        <p:nvSpPr>
          <p:cNvPr id="4" name="Slide Number Placeholder 3">
            <a:extLst>
              <a:ext uri="{FF2B5EF4-FFF2-40B4-BE49-F238E27FC236}">
                <a16:creationId xmlns:a16="http://schemas.microsoft.com/office/drawing/2014/main" id="{8D090BD0-31A9-7746-B5B8-5431DBA45C95}"/>
              </a:ext>
            </a:extLst>
          </p:cNvPr>
          <p:cNvSpPr>
            <a:spLocks noGrp="1"/>
          </p:cNvSpPr>
          <p:nvPr>
            <p:ph type="sldNum" sz="quarter" idx="12"/>
          </p:nvPr>
        </p:nvSpPr>
        <p:spPr/>
        <p:txBody>
          <a:bodyPr/>
          <a:lstStyle/>
          <a:p>
            <a:fld id="{3D165440-4880-415F-9146-4793BDD623F8}" type="slidenum">
              <a:rPr lang="en-GB" smtClean="0"/>
              <a:t>12</a:t>
            </a:fld>
            <a:endParaRPr lang="en-GB"/>
          </a:p>
        </p:txBody>
      </p:sp>
      <p:sp>
        <p:nvSpPr>
          <p:cNvPr id="5" name="Slide Number Placeholder 3">
            <a:extLst>
              <a:ext uri="{FF2B5EF4-FFF2-40B4-BE49-F238E27FC236}">
                <a16:creationId xmlns:a16="http://schemas.microsoft.com/office/drawing/2014/main" id="{A155A5B0-D33E-2247-B811-6FA662D14DCD}"/>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12</a:t>
            </a:fld>
            <a:endParaRPr lang="en-GB"/>
          </a:p>
        </p:txBody>
      </p:sp>
      <p:sp>
        <p:nvSpPr>
          <p:cNvPr id="7" name="TextBox 65">
            <a:extLst>
              <a:ext uri="{FF2B5EF4-FFF2-40B4-BE49-F238E27FC236}">
                <a16:creationId xmlns:a16="http://schemas.microsoft.com/office/drawing/2014/main" id="{76AE8382-5A18-6F42-AF64-B0AD4122107B}"/>
              </a:ext>
            </a:extLst>
          </p:cNvPr>
          <p:cNvSpPr txBox="1">
            <a:spLocks noChangeArrowheads="1"/>
          </p:cNvSpPr>
          <p:nvPr/>
        </p:nvSpPr>
        <p:spPr bwMode="auto">
          <a:xfrm>
            <a:off x="447109" y="3431871"/>
            <a:ext cx="4110154"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defRPr/>
            </a:pPr>
            <a:r>
              <a:rPr lang="en-US" sz="1600" b="1" dirty="0">
                <a:solidFill>
                  <a:prstClr val="black"/>
                </a:solidFill>
                <a:latin typeface="Calibri" pitchFamily="34" charset="0"/>
                <a:ea typeface="MS PGothic" pitchFamily="34" charset="-128"/>
                <a:cs typeface="Calibri" pitchFamily="34" charset="0"/>
              </a:rPr>
              <a:t>Recognizing/rewarding exceptional work</a:t>
            </a:r>
          </a:p>
        </p:txBody>
      </p:sp>
      <p:sp>
        <p:nvSpPr>
          <p:cNvPr id="8" name="TextBox 66">
            <a:extLst>
              <a:ext uri="{FF2B5EF4-FFF2-40B4-BE49-F238E27FC236}">
                <a16:creationId xmlns:a16="http://schemas.microsoft.com/office/drawing/2014/main" id="{C2645873-FB1A-BC41-B524-C4046BADB551}"/>
              </a:ext>
            </a:extLst>
          </p:cNvPr>
          <p:cNvSpPr txBox="1">
            <a:spLocks noChangeArrowheads="1"/>
          </p:cNvSpPr>
          <p:nvPr/>
        </p:nvSpPr>
        <p:spPr bwMode="auto">
          <a:xfrm>
            <a:off x="7247164" y="3441621"/>
            <a:ext cx="327969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sz="1600" b="1" dirty="0">
                <a:solidFill>
                  <a:prstClr val="black"/>
                </a:solidFill>
                <a:latin typeface="Calibri" pitchFamily="34" charset="0"/>
                <a:ea typeface="MS PGothic" pitchFamily="34" charset="-128"/>
                <a:cs typeface="Calibri" pitchFamily="34" charset="0"/>
              </a:rPr>
              <a:t>Keeping key stakeholders informed</a:t>
            </a:r>
          </a:p>
        </p:txBody>
      </p:sp>
      <p:sp>
        <p:nvSpPr>
          <p:cNvPr id="9" name="TextBox 67">
            <a:extLst>
              <a:ext uri="{FF2B5EF4-FFF2-40B4-BE49-F238E27FC236}">
                <a16:creationId xmlns:a16="http://schemas.microsoft.com/office/drawing/2014/main" id="{C15152A4-4C6F-9644-B207-3F1F346F5CC5}"/>
              </a:ext>
            </a:extLst>
          </p:cNvPr>
          <p:cNvSpPr txBox="1">
            <a:spLocks noChangeArrowheads="1"/>
          </p:cNvSpPr>
          <p:nvPr/>
        </p:nvSpPr>
        <p:spPr bwMode="auto">
          <a:xfrm>
            <a:off x="2824843" y="5048746"/>
            <a:ext cx="23207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defRPr/>
            </a:pPr>
            <a:r>
              <a:rPr lang="en-US" sz="1600" b="1" dirty="0">
                <a:solidFill>
                  <a:prstClr val="black"/>
                </a:solidFill>
                <a:latin typeface="Calibri" pitchFamily="34" charset="0"/>
                <a:ea typeface="MS PGothic" pitchFamily="34" charset="-128"/>
                <a:cs typeface="Calibri" pitchFamily="34" charset="0"/>
              </a:rPr>
              <a:t>Developing teams</a:t>
            </a:r>
          </a:p>
        </p:txBody>
      </p:sp>
      <p:sp>
        <p:nvSpPr>
          <p:cNvPr id="10" name="TextBox 68">
            <a:extLst>
              <a:ext uri="{FF2B5EF4-FFF2-40B4-BE49-F238E27FC236}">
                <a16:creationId xmlns:a16="http://schemas.microsoft.com/office/drawing/2014/main" id="{02AAAA75-209D-634B-B2A5-267649C62C0A}"/>
              </a:ext>
            </a:extLst>
          </p:cNvPr>
          <p:cNvSpPr txBox="1">
            <a:spLocks noChangeArrowheads="1"/>
          </p:cNvSpPr>
          <p:nvPr/>
        </p:nvSpPr>
        <p:spPr bwMode="auto">
          <a:xfrm>
            <a:off x="6733266" y="5032417"/>
            <a:ext cx="3292474"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sz="1600" b="1" dirty="0">
                <a:solidFill>
                  <a:prstClr val="black"/>
                </a:solidFill>
                <a:latin typeface="Calibri" pitchFamily="34" charset="0"/>
                <a:ea typeface="MS PGothic" pitchFamily="34" charset="-128"/>
                <a:cs typeface="Calibri" pitchFamily="34" charset="0"/>
              </a:rPr>
              <a:t>Protecting intellectual property</a:t>
            </a:r>
          </a:p>
        </p:txBody>
      </p:sp>
      <p:sp>
        <p:nvSpPr>
          <p:cNvPr id="11" name="TextBox 15">
            <a:extLst>
              <a:ext uri="{FF2B5EF4-FFF2-40B4-BE49-F238E27FC236}">
                <a16:creationId xmlns:a16="http://schemas.microsoft.com/office/drawing/2014/main" id="{3B9DA0DD-AE33-9549-A018-7C3B9EA4C15A}"/>
              </a:ext>
            </a:extLst>
          </p:cNvPr>
          <p:cNvSpPr txBox="1">
            <a:spLocks noChangeArrowheads="1"/>
          </p:cNvSpPr>
          <p:nvPr/>
        </p:nvSpPr>
        <p:spPr bwMode="auto">
          <a:xfrm>
            <a:off x="4474031" y="2145992"/>
            <a:ext cx="293166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sz="1600" b="1" dirty="0">
                <a:solidFill>
                  <a:prstClr val="black"/>
                </a:solidFill>
                <a:latin typeface="Calibri" pitchFamily="34" charset="0"/>
                <a:ea typeface="MS PGothic" pitchFamily="34" charset="-128"/>
                <a:cs typeface="Calibri" pitchFamily="34" charset="0"/>
              </a:rPr>
              <a:t>Ensuring a shift from planning to implementation</a:t>
            </a:r>
          </a:p>
        </p:txBody>
      </p:sp>
      <p:grpSp>
        <p:nvGrpSpPr>
          <p:cNvPr id="12" name="Group 16">
            <a:extLst>
              <a:ext uri="{FF2B5EF4-FFF2-40B4-BE49-F238E27FC236}">
                <a16:creationId xmlns:a16="http://schemas.microsoft.com/office/drawing/2014/main" id="{0B0FACA8-4F11-2A4B-AE2B-962293498471}"/>
              </a:ext>
            </a:extLst>
          </p:cNvPr>
          <p:cNvGrpSpPr>
            <a:grpSpLocks/>
          </p:cNvGrpSpPr>
          <p:nvPr/>
        </p:nvGrpSpPr>
        <p:grpSpPr bwMode="auto">
          <a:xfrm>
            <a:off x="4474484" y="2561917"/>
            <a:ext cx="2825750" cy="2678113"/>
            <a:chOff x="2098382" y="1613862"/>
            <a:chExt cx="4705643" cy="4457260"/>
          </a:xfrm>
        </p:grpSpPr>
        <p:sp>
          <p:nvSpPr>
            <p:cNvPr id="13" name="Regular Pentagon 12">
              <a:extLst>
                <a:ext uri="{FF2B5EF4-FFF2-40B4-BE49-F238E27FC236}">
                  <a16:creationId xmlns:a16="http://schemas.microsoft.com/office/drawing/2014/main" id="{D2035DD7-1AF5-7A41-8EAA-D5EB3172BF24}"/>
                </a:ext>
              </a:extLst>
            </p:cNvPr>
            <p:cNvSpPr/>
            <p:nvPr/>
          </p:nvSpPr>
          <p:spPr bwMode="auto">
            <a:xfrm>
              <a:off x="2098382" y="1613862"/>
              <a:ext cx="4680969" cy="4457260"/>
            </a:xfrm>
            <a:prstGeom prst="pentagon">
              <a:avLst/>
            </a:prstGeom>
            <a:gradFill flip="none" rotWithShape="1">
              <a:gsLst>
                <a:gs pos="0">
                  <a:schemeClr val="tx2">
                    <a:lumMod val="60000"/>
                    <a:lumOff val="40000"/>
                  </a:schemeClr>
                </a:gs>
                <a:gs pos="86000">
                  <a:schemeClr val="bg1">
                    <a:alpha val="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nb-NO" sz="1800">
                <a:solidFill>
                  <a:srgbClr val="FFFFFF"/>
                </a:solidFill>
                <a:latin typeface="Calibri" pitchFamily="34" charset="0"/>
                <a:ea typeface="ＭＳ Ｐゴシック" pitchFamily="-105" charset="-128"/>
                <a:cs typeface="Calibri" pitchFamily="34" charset="0"/>
              </a:endParaRPr>
            </a:p>
          </p:txBody>
        </p:sp>
        <p:grpSp>
          <p:nvGrpSpPr>
            <p:cNvPr id="14" name="Group 31">
              <a:extLst>
                <a:ext uri="{FF2B5EF4-FFF2-40B4-BE49-F238E27FC236}">
                  <a16:creationId xmlns:a16="http://schemas.microsoft.com/office/drawing/2014/main" id="{28C139FA-9332-DA4E-A0E7-BA9F41526D01}"/>
                </a:ext>
              </a:extLst>
            </p:cNvPr>
            <p:cNvGrpSpPr>
              <a:grpSpLocks/>
            </p:cNvGrpSpPr>
            <p:nvPr/>
          </p:nvGrpSpPr>
          <p:grpSpPr bwMode="auto">
            <a:xfrm>
              <a:off x="2122488" y="1614487"/>
              <a:ext cx="4681537" cy="4456113"/>
              <a:chOff x="1953982" y="512862"/>
              <a:chExt cx="5739795" cy="5466469"/>
            </a:xfrm>
          </p:grpSpPr>
          <p:cxnSp>
            <p:nvCxnSpPr>
              <p:cNvPr id="15" name="Straight Connector 14">
                <a:extLst>
                  <a:ext uri="{FF2B5EF4-FFF2-40B4-BE49-F238E27FC236}">
                    <a16:creationId xmlns:a16="http://schemas.microsoft.com/office/drawing/2014/main" id="{C17BC73F-079B-6F4C-BF49-BCEB053639BD}"/>
                  </a:ext>
                </a:extLst>
              </p:cNvPr>
              <p:cNvCxnSpPr/>
              <p:nvPr/>
            </p:nvCxnSpPr>
            <p:spPr>
              <a:xfrm>
                <a:off x="4822066" y="512094"/>
                <a:ext cx="12965" cy="3001335"/>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509A4FC4-EF88-8343-9D5F-A259C6B8E75A}"/>
                  </a:ext>
                </a:extLst>
              </p:cNvPr>
              <p:cNvCxnSpPr/>
              <p:nvPr/>
            </p:nvCxnSpPr>
            <p:spPr>
              <a:xfrm>
                <a:off x="1953596" y="2599416"/>
                <a:ext cx="2881435" cy="914013"/>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061D093-6A54-DF41-89BB-ED0E566749B9}"/>
                  </a:ext>
                </a:extLst>
              </p:cNvPr>
              <p:cNvCxnSpPr/>
              <p:nvPr/>
            </p:nvCxnSpPr>
            <p:spPr>
              <a:xfrm flipV="1">
                <a:off x="4822066" y="2599416"/>
                <a:ext cx="2871711" cy="914013"/>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525E8874-3219-EA4C-9469-A94B87C7CC19}"/>
                  </a:ext>
                </a:extLst>
              </p:cNvPr>
              <p:cNvCxnSpPr/>
              <p:nvPr/>
            </p:nvCxnSpPr>
            <p:spPr>
              <a:xfrm flipH="1">
                <a:off x="3049125" y="3513429"/>
                <a:ext cx="1772942" cy="2466541"/>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42BE6930-3707-1A41-A32D-F879AF6F2A9B}"/>
                  </a:ext>
                </a:extLst>
              </p:cNvPr>
              <p:cNvCxnSpPr/>
              <p:nvPr/>
            </p:nvCxnSpPr>
            <p:spPr>
              <a:xfrm>
                <a:off x="4835031" y="3513429"/>
                <a:ext cx="1763217" cy="2466541"/>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grpSp>
      </p:grpSp>
      <p:sp>
        <p:nvSpPr>
          <p:cNvPr id="20" name="TextBox 19">
            <a:extLst>
              <a:ext uri="{FF2B5EF4-FFF2-40B4-BE49-F238E27FC236}">
                <a16:creationId xmlns:a16="http://schemas.microsoft.com/office/drawing/2014/main" id="{A82C3449-E535-3C46-9474-C154BBC83A93}"/>
              </a:ext>
            </a:extLst>
          </p:cNvPr>
          <p:cNvSpPr txBox="1">
            <a:spLocks noChangeArrowheads="1"/>
          </p:cNvSpPr>
          <p:nvPr/>
        </p:nvSpPr>
        <p:spPr bwMode="auto">
          <a:xfrm>
            <a:off x="267493" y="1002992"/>
            <a:ext cx="1163603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000" dirty="0">
                <a:latin typeface="Calibri" panose="020F0502020204030204" pitchFamily="34" charset="0"/>
                <a:cs typeface="Calibri" panose="020F0502020204030204" pitchFamily="34" charset="0"/>
              </a:rPr>
              <a:t>Once the project management plan has been formulated, the Final Planning done, it must be executed by the project manager. There are at least five major roles that the project manager plays during this phase</a:t>
            </a:r>
            <a:endParaRPr lang="en-US" altLang="en-US" sz="2000"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916219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D2906-5CA9-3347-8780-1D40BE560A8E}"/>
              </a:ext>
            </a:extLst>
          </p:cNvPr>
          <p:cNvSpPr>
            <a:spLocks noGrp="1"/>
          </p:cNvSpPr>
          <p:nvPr>
            <p:ph type="title"/>
          </p:nvPr>
        </p:nvSpPr>
        <p:spPr>
          <a:xfrm>
            <a:off x="838200" y="136524"/>
            <a:ext cx="10515600" cy="882807"/>
          </a:xfrm>
        </p:spPr>
        <p:txBody>
          <a:bodyPr/>
          <a:lstStyle/>
          <a:p>
            <a:r>
              <a:rPr lang="en-GB" dirty="0"/>
              <a:t>How to Evaluate your Skills </a:t>
            </a:r>
          </a:p>
        </p:txBody>
      </p:sp>
      <p:sp>
        <p:nvSpPr>
          <p:cNvPr id="3" name="Content Placeholder 2">
            <a:extLst>
              <a:ext uri="{FF2B5EF4-FFF2-40B4-BE49-F238E27FC236}">
                <a16:creationId xmlns:a16="http://schemas.microsoft.com/office/drawing/2014/main" id="{64537362-2E68-604A-A50A-F6D2C0EFC510}"/>
              </a:ext>
            </a:extLst>
          </p:cNvPr>
          <p:cNvSpPr>
            <a:spLocks noGrp="1"/>
          </p:cNvSpPr>
          <p:nvPr>
            <p:ph idx="1"/>
          </p:nvPr>
        </p:nvSpPr>
        <p:spPr>
          <a:xfrm>
            <a:off x="838200" y="1253331"/>
            <a:ext cx="10515600" cy="4351338"/>
          </a:xfrm>
        </p:spPr>
        <p:txBody>
          <a:bodyPr/>
          <a:lstStyle/>
          <a:p>
            <a:r>
              <a:rPr lang="en-GB" dirty="0"/>
              <a:t>Self Assessment</a:t>
            </a:r>
          </a:p>
          <a:p>
            <a:pPr lvl="1"/>
            <a:r>
              <a:rPr lang="en-GB" dirty="0"/>
              <a:t>On-line</a:t>
            </a:r>
          </a:p>
          <a:p>
            <a:pPr lvl="1"/>
            <a:r>
              <a:rPr lang="en-GB" dirty="0"/>
              <a:t>SWOT</a:t>
            </a:r>
          </a:p>
          <a:p>
            <a:r>
              <a:rPr lang="en-GB" dirty="0"/>
              <a:t>Appraisal from Others</a:t>
            </a:r>
          </a:p>
          <a:p>
            <a:pPr lvl="1"/>
            <a:r>
              <a:rPr lang="en-GB" dirty="0"/>
              <a:t>Annual review with Line manager</a:t>
            </a:r>
          </a:p>
          <a:p>
            <a:pPr lvl="1"/>
            <a:r>
              <a:rPr lang="en-GB" dirty="0"/>
              <a:t>360 Feedback from others</a:t>
            </a:r>
          </a:p>
          <a:p>
            <a:pPr lvl="1"/>
            <a:r>
              <a:rPr lang="en-GB" dirty="0"/>
              <a:t>Review during Lessons Learnt on completion of Project</a:t>
            </a:r>
          </a:p>
          <a:p>
            <a:r>
              <a:rPr lang="en-GB" dirty="0"/>
              <a:t>Verification</a:t>
            </a:r>
          </a:p>
          <a:p>
            <a:pPr lvl="1"/>
            <a:r>
              <a:rPr lang="en-GB" dirty="0"/>
              <a:t>Exams</a:t>
            </a:r>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B1707097-F35F-E94E-B87C-D6F12FBF88C0}"/>
              </a:ext>
            </a:extLst>
          </p:cNvPr>
          <p:cNvSpPr>
            <a:spLocks noGrp="1"/>
          </p:cNvSpPr>
          <p:nvPr>
            <p:ph type="sldNum" sz="quarter" idx="12"/>
          </p:nvPr>
        </p:nvSpPr>
        <p:spPr/>
        <p:txBody>
          <a:bodyPr/>
          <a:lstStyle/>
          <a:p>
            <a:fld id="{3D165440-4880-415F-9146-4793BDD623F8}" type="slidenum">
              <a:rPr lang="en-GB" smtClean="0"/>
              <a:t>13</a:t>
            </a:fld>
            <a:endParaRPr lang="en-GB"/>
          </a:p>
        </p:txBody>
      </p:sp>
    </p:spTree>
    <p:extLst>
      <p:ext uri="{BB962C8B-B14F-4D97-AF65-F5344CB8AC3E}">
        <p14:creationId xmlns:p14="http://schemas.microsoft.com/office/powerpoint/2010/main" val="32074389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D2906-5CA9-3347-8780-1D40BE560A8E}"/>
              </a:ext>
            </a:extLst>
          </p:cNvPr>
          <p:cNvSpPr>
            <a:spLocks noGrp="1"/>
          </p:cNvSpPr>
          <p:nvPr>
            <p:ph type="title"/>
          </p:nvPr>
        </p:nvSpPr>
        <p:spPr>
          <a:xfrm>
            <a:off x="838200" y="136524"/>
            <a:ext cx="10515600" cy="882807"/>
          </a:xfrm>
        </p:spPr>
        <p:txBody>
          <a:bodyPr/>
          <a:lstStyle/>
          <a:p>
            <a:r>
              <a:rPr lang="en-GB" dirty="0"/>
              <a:t>Using the Evaluation</a:t>
            </a:r>
          </a:p>
        </p:txBody>
      </p:sp>
      <p:sp>
        <p:nvSpPr>
          <p:cNvPr id="3" name="Content Placeholder 2">
            <a:extLst>
              <a:ext uri="{FF2B5EF4-FFF2-40B4-BE49-F238E27FC236}">
                <a16:creationId xmlns:a16="http://schemas.microsoft.com/office/drawing/2014/main" id="{64537362-2E68-604A-A50A-F6D2C0EFC510}"/>
              </a:ext>
            </a:extLst>
          </p:cNvPr>
          <p:cNvSpPr>
            <a:spLocks noGrp="1"/>
          </p:cNvSpPr>
          <p:nvPr>
            <p:ph idx="1"/>
          </p:nvPr>
        </p:nvSpPr>
        <p:spPr>
          <a:xfrm>
            <a:off x="838200" y="1253331"/>
            <a:ext cx="10515600" cy="4351338"/>
          </a:xfrm>
        </p:spPr>
        <p:txBody>
          <a:bodyPr/>
          <a:lstStyle/>
          <a:p>
            <a:r>
              <a:rPr lang="en-GB" dirty="0"/>
              <a:t>Career Development</a:t>
            </a:r>
          </a:p>
          <a:p>
            <a:r>
              <a:rPr lang="en-GB" dirty="0"/>
              <a:t>Improve your Skills</a:t>
            </a:r>
          </a:p>
          <a:p>
            <a:r>
              <a:rPr lang="en-GB" dirty="0"/>
              <a:t>Develop a PDP</a:t>
            </a:r>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B1707097-F35F-E94E-B87C-D6F12FBF88C0}"/>
              </a:ext>
            </a:extLst>
          </p:cNvPr>
          <p:cNvSpPr>
            <a:spLocks noGrp="1"/>
          </p:cNvSpPr>
          <p:nvPr>
            <p:ph type="sldNum" sz="quarter" idx="12"/>
          </p:nvPr>
        </p:nvSpPr>
        <p:spPr/>
        <p:txBody>
          <a:bodyPr/>
          <a:lstStyle/>
          <a:p>
            <a:fld id="{3D165440-4880-415F-9146-4793BDD623F8}" type="slidenum">
              <a:rPr lang="en-GB" smtClean="0"/>
              <a:t>14</a:t>
            </a:fld>
            <a:endParaRPr lang="en-GB"/>
          </a:p>
        </p:txBody>
      </p:sp>
    </p:spTree>
    <p:extLst>
      <p:ext uri="{BB962C8B-B14F-4D97-AF65-F5344CB8AC3E}">
        <p14:creationId xmlns:p14="http://schemas.microsoft.com/office/powerpoint/2010/main" val="16620325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289205638"/>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26845</TotalTime>
  <Words>1932</Words>
  <Application>Microsoft Macintosh PowerPoint</Application>
  <PresentationFormat>Widescreen</PresentationFormat>
  <Paragraphs>255</Paragraphs>
  <Slides>15</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Times</vt:lpstr>
      <vt:lpstr>Times New Roman</vt:lpstr>
      <vt:lpstr>Custom Design</vt:lpstr>
      <vt:lpstr>BA Management Skills for the Workplace BMSK5004</vt:lpstr>
      <vt:lpstr>Session</vt:lpstr>
      <vt:lpstr>BMSK5004 – Managing Projects in the Organisation</vt:lpstr>
      <vt:lpstr>You have created the Plan</vt:lpstr>
      <vt:lpstr>Who to allocate the ‘Task’ too?</vt:lpstr>
      <vt:lpstr>PowerPoint Presentation</vt:lpstr>
      <vt:lpstr>PowerPoint Presentation</vt:lpstr>
      <vt:lpstr>Use of RACI</vt:lpstr>
      <vt:lpstr>A Project Manager…</vt:lpstr>
      <vt:lpstr>Project Manager’s Skills</vt:lpstr>
      <vt:lpstr>Project Manager’s Attributes</vt:lpstr>
      <vt:lpstr>The Project Manager’s role</vt:lpstr>
      <vt:lpstr>How to Evaluate your Skills </vt:lpstr>
      <vt:lpstr>Using the Evaluation</vt:lpstr>
      <vt:lpstr>Managing Projects in the Organisation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Brian Taylor</cp:lastModifiedBy>
  <cp:revision>117</cp:revision>
  <dcterms:created xsi:type="dcterms:W3CDTF">2020-06-08T16:11:31Z</dcterms:created>
  <dcterms:modified xsi:type="dcterms:W3CDTF">2021-07-29T14:51:21Z</dcterms:modified>
</cp:coreProperties>
</file>