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469DF8-0E25-9AB6-1579-BE41AA8520D7}" v="239" dt="2026-02-24T17:09:56.041"/>
    <p1510:client id="{AF38AEDE-2AC1-A93E-31DB-811FA1F628E6}" v="315" dt="2026-02-24T16:34:36.8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2/25/2026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51095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2/25/2026</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219650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2/25/2026</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994610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2/25/2026</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541716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2/25/2026</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14599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2/25/2026</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079439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2/25/2026</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34135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2/25/2026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248032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2/25/2026</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1405304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2/25/2026</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136487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2/25/2026</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419077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2/25/2026</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27339839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youtu.be/bYkUuaA63vc?si=DcUWwMUfgNDaiNjf" TargetMode="Externa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2" y="-3105"/>
            <a:ext cx="9140168" cy="297956"/>
          </a:xfrm>
          <a:solidFill>
            <a:schemeClr val="accent2">
              <a:lumMod val="20000"/>
              <a:lumOff val="80000"/>
            </a:schemeClr>
          </a:solidFill>
          <a:ln>
            <a:solidFill>
              <a:srgbClr val="4472C4"/>
            </a:solidFill>
          </a:ln>
        </p:spPr>
        <p:style>
          <a:lnRef idx="2">
            <a:schemeClr val="accent1"/>
          </a:lnRef>
          <a:fillRef idx="1">
            <a:schemeClr val="lt1"/>
          </a:fillRef>
          <a:effectRef idx="0">
            <a:schemeClr val="accent1"/>
          </a:effectRef>
          <a:fontRef idx="minor">
            <a:schemeClr val="dk1"/>
          </a:fontRef>
        </p:style>
        <p:txBody>
          <a:bodyPr>
            <a:normAutofit/>
          </a:bodyPr>
          <a:lstStyle/>
          <a:p>
            <a:r>
              <a:rPr lang="en-US" sz="1200" b="1" dirty="0">
                <a:latin typeface="Avenir Next LT Pro"/>
                <a:cs typeface="Times New Roman"/>
              </a:rPr>
              <a:t>                                                                              How to Insert Hyperlinks in a PowerPoint   Kristina </a:t>
            </a:r>
            <a:r>
              <a:rPr lang="en-US" sz="1200" b="1" dirty="0" err="1">
                <a:latin typeface="Avenir Next LT Pro"/>
                <a:cs typeface="Times New Roman"/>
              </a:rPr>
              <a:t>Chuhai</a:t>
            </a:r>
            <a:r>
              <a:rPr lang="en-US" sz="1200" b="1" dirty="0">
                <a:latin typeface="Avenir Next LT Pro"/>
                <a:cs typeface="Times New Roman"/>
              </a:rPr>
              <a:t> 2528900</a:t>
            </a:r>
          </a:p>
        </p:txBody>
      </p:sp>
      <p:sp>
        <p:nvSpPr>
          <p:cNvPr id="3" name="Subtitle 2"/>
          <p:cNvSpPr>
            <a:spLocks noGrp="1"/>
          </p:cNvSpPr>
          <p:nvPr>
            <p:ph type="subTitle" idx="1"/>
          </p:nvPr>
        </p:nvSpPr>
        <p:spPr>
          <a:xfrm>
            <a:off x="11661" y="6433582"/>
            <a:ext cx="9120822" cy="422175"/>
          </a:xfr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vert="horz" lIns="63305" tIns="31652" rIns="63305" bIns="31652" rtlCol="0" anchor="t">
            <a:normAutofit/>
          </a:bodyPr>
          <a:lstStyle/>
          <a:p>
            <a:r>
              <a:rPr lang="en-GB" sz="1315" dirty="0">
                <a:hlinkClick r:id="rId2"/>
              </a:rPr>
              <a:t>How to Insert Hyperlinks in a PowerPoint</a:t>
            </a:r>
            <a:endParaRPr lang="en-GB"/>
          </a:p>
        </p:txBody>
      </p:sp>
      <p:sp>
        <p:nvSpPr>
          <p:cNvPr id="5" name="TextBox 4">
            <a:extLst>
              <a:ext uri="{FF2B5EF4-FFF2-40B4-BE49-F238E27FC236}">
                <a16:creationId xmlns:a16="http://schemas.microsoft.com/office/drawing/2014/main" id="{6951756B-E989-B813-C57E-63A6B3AC6539}"/>
              </a:ext>
            </a:extLst>
          </p:cNvPr>
          <p:cNvSpPr txBox="1"/>
          <p:nvPr/>
        </p:nvSpPr>
        <p:spPr>
          <a:xfrm>
            <a:off x="9276" y="1687146"/>
            <a:ext cx="4565570" cy="4755933"/>
          </a:xfrm>
          <a:prstGeom prst="rect">
            <a:avLst/>
          </a:prstGeom>
          <a:solidFill>
            <a:schemeClr val="accent2">
              <a:lumMod val="40000"/>
              <a:lumOff val="60000"/>
            </a:schemeClr>
          </a:solidFill>
          <a:ln>
            <a:solidFill>
              <a:srgbClr val="4472C4"/>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63305" tIns="31652" rIns="63305" bIns="31652" numCol="1" spcCol="0" rtlCol="0" fromWordArt="0" anchor="t" anchorCtr="0" forceAA="0" compatLnSpc="1">
            <a:prstTxWarp prst="textNoShape">
              <a:avLst/>
            </a:prstTxWarp>
            <a:spAutoFit/>
          </a:bodyPr>
          <a:lstStyle/>
          <a:p>
            <a:pPr algn="l"/>
            <a:endParaRPr lang="en-GB" sz="1246"/>
          </a:p>
        </p:txBody>
      </p:sp>
      <p:sp>
        <p:nvSpPr>
          <p:cNvPr id="7" name="TextBox 6">
            <a:extLst>
              <a:ext uri="{FF2B5EF4-FFF2-40B4-BE49-F238E27FC236}">
                <a16:creationId xmlns:a16="http://schemas.microsoft.com/office/drawing/2014/main" id="{3707C7DE-890C-41A7-64ED-C241CBA51211}"/>
              </a:ext>
            </a:extLst>
          </p:cNvPr>
          <p:cNvSpPr txBox="1"/>
          <p:nvPr/>
        </p:nvSpPr>
        <p:spPr>
          <a:xfrm>
            <a:off x="2475983" y="587572"/>
            <a:ext cx="103222" cy="55581"/>
          </a:xfrm>
          <a:prstGeom prst="rect">
            <a:avLst/>
          </a:prstGeom>
          <a:noFill/>
        </p:spPr>
        <p:txBody>
          <a:bodyPr rot="0" spcFirstLastPara="0" vertOverflow="overflow" horzOverflow="overflow" vert="horz" wrap="square" lIns="63305" tIns="31652" rIns="63305" bIns="31652" numCol="1" spcCol="0" rtlCol="0" fromWordArt="0" anchor="t" anchorCtr="0" forceAA="0" compatLnSpc="1">
            <a:prstTxWarp prst="textNoShape">
              <a:avLst/>
            </a:prstTxWarp>
            <a:spAutoFit/>
          </a:bodyPr>
          <a:lstStyle/>
          <a:p>
            <a:pPr algn="l"/>
            <a:endParaRPr lang="en-GB" sz="1246"/>
          </a:p>
        </p:txBody>
      </p:sp>
      <p:sp>
        <p:nvSpPr>
          <p:cNvPr id="9" name="TextBox 8">
            <a:extLst>
              <a:ext uri="{FF2B5EF4-FFF2-40B4-BE49-F238E27FC236}">
                <a16:creationId xmlns:a16="http://schemas.microsoft.com/office/drawing/2014/main" id="{AE295C52-5FC1-73DD-6861-84F73E8EA360}"/>
              </a:ext>
            </a:extLst>
          </p:cNvPr>
          <p:cNvSpPr txBox="1"/>
          <p:nvPr/>
        </p:nvSpPr>
        <p:spPr>
          <a:xfrm>
            <a:off x="4577416" y="299299"/>
            <a:ext cx="4571186" cy="6157287"/>
          </a:xfrm>
          <a:prstGeom prst="rect">
            <a:avLst/>
          </a:prstGeom>
          <a:solidFill>
            <a:schemeClr val="accent2">
              <a:lumMod val="40000"/>
              <a:lumOff val="60000"/>
            </a:schemeClr>
          </a:solidFill>
        </p:spPr>
        <p:txBody>
          <a:bodyPr rot="0" spcFirstLastPara="0" vertOverflow="overflow" horzOverflow="overflow" vert="horz" wrap="square" lIns="63305" tIns="31652" rIns="63305" bIns="31652" numCol="1" spcCol="0" rtlCol="0" fromWordArt="0" anchor="t" anchorCtr="0" forceAA="0" compatLnSpc="1">
            <a:prstTxWarp prst="textNoShape">
              <a:avLst/>
            </a:prstTxWarp>
            <a:spAutoFit/>
          </a:bodyPr>
          <a:lstStyle/>
          <a:p>
            <a:pPr algn="l"/>
            <a:endParaRPr lang="en-GB" sz="1246"/>
          </a:p>
        </p:txBody>
      </p:sp>
      <p:sp>
        <p:nvSpPr>
          <p:cNvPr id="11" name="TextBox 10">
            <a:extLst>
              <a:ext uri="{FF2B5EF4-FFF2-40B4-BE49-F238E27FC236}">
                <a16:creationId xmlns:a16="http://schemas.microsoft.com/office/drawing/2014/main" id="{A692ADE3-D778-9557-7D80-A84E20CC8BE0}"/>
              </a:ext>
            </a:extLst>
          </p:cNvPr>
          <p:cNvSpPr txBox="1"/>
          <p:nvPr/>
        </p:nvSpPr>
        <p:spPr>
          <a:xfrm>
            <a:off x="1894" y="301261"/>
            <a:ext cx="4736395" cy="1405956"/>
          </a:xfrm>
          <a:prstGeom prst="rect">
            <a:avLst/>
          </a:prstGeom>
          <a:ln>
            <a:noFill/>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63305" tIns="31652" rIns="63305" bIns="31652" numCol="1" spcCol="0" rtlCol="0" fromWordArt="0" anchor="ctr" anchorCtr="0" forceAA="0" compatLnSpc="1">
            <a:prstTxWarp prst="textNoShape">
              <a:avLst/>
            </a:prstTxWarp>
            <a:spAutoFit/>
          </a:bodyPr>
          <a:lstStyle/>
          <a:p>
            <a:pPr algn="ctr"/>
            <a:r>
              <a:rPr lang="en-US" sz="1246" dirty="0">
                <a:highlight>
                  <a:srgbClr val="FFFFFF"/>
                </a:highlight>
                <a:latin typeface="Avenir Next LT Pro Demi"/>
                <a:cs typeface="Times New Roman"/>
              </a:rPr>
              <a:t>Hyperlinks in PowerPoint are an effective way to connect slides to websites, email addresses, documents, or other slides within the same presentation. They are widely used in workplace presentations to improve navigation and allow quick access to additional information. Learning how to insert hyperlinks correctly helps presenters create more interactive, </a:t>
            </a:r>
            <a:r>
              <a:rPr lang="en-US" sz="1246" dirty="0" err="1">
                <a:highlight>
                  <a:srgbClr val="FFFFFF"/>
                </a:highlight>
                <a:latin typeface="Avenir Next LT Pro Demi"/>
                <a:cs typeface="Times New Roman"/>
              </a:rPr>
              <a:t>organised</a:t>
            </a:r>
            <a:r>
              <a:rPr lang="en-US" sz="1246" dirty="0">
                <a:highlight>
                  <a:srgbClr val="FFFFFF"/>
                </a:highlight>
                <a:latin typeface="Avenir Next LT Pro Demi"/>
                <a:cs typeface="Times New Roman"/>
              </a:rPr>
              <a:t>, and professional slides</a:t>
            </a:r>
          </a:p>
        </p:txBody>
      </p:sp>
      <p:sp>
        <p:nvSpPr>
          <p:cNvPr id="6" name="Call-out: Down Arrow 5">
            <a:extLst>
              <a:ext uri="{FF2B5EF4-FFF2-40B4-BE49-F238E27FC236}">
                <a16:creationId xmlns:a16="http://schemas.microsoft.com/office/drawing/2014/main" id="{FA3AAC23-6C98-7094-9BF1-C87FCC5C8A8B}"/>
              </a:ext>
            </a:extLst>
          </p:cNvPr>
          <p:cNvSpPr/>
          <p:nvPr/>
        </p:nvSpPr>
        <p:spPr>
          <a:xfrm>
            <a:off x="7010208" y="290964"/>
            <a:ext cx="2132726" cy="1577499"/>
          </a:xfrm>
          <a:prstGeom prst="roundRect">
            <a:avLst/>
          </a:prstGeom>
          <a:ln/>
        </p:spPr>
        <p:style>
          <a:lnRef idx="2">
            <a:schemeClr val="accent2"/>
          </a:lnRef>
          <a:fillRef idx="1">
            <a:schemeClr val="lt1"/>
          </a:fillRef>
          <a:effectRef idx="0">
            <a:schemeClr val="accent2"/>
          </a:effectRef>
          <a:fontRef idx="minor">
            <a:schemeClr val="dk1"/>
          </a:fontRef>
        </p:style>
        <p:txBody>
          <a:bodyPr lIns="63305" tIns="31652" rIns="63305" bIns="31652" rtlCol="0" anchor="ctr"/>
          <a:lstStyle/>
          <a:p>
            <a:pPr rtl="0">
              <a:lnSpc>
                <a:spcPts val="935"/>
              </a:lnSpc>
            </a:pPr>
            <a:r>
              <a:rPr lang="en-US" sz="1108" b="1" dirty="0">
                <a:latin typeface="Times New Roman"/>
                <a:ea typeface="Segoe UI"/>
                <a:cs typeface="Times New Roman"/>
              </a:rPr>
              <a:t>Step 2: Insert the link</a:t>
            </a:r>
            <a:r>
              <a:rPr lang="en-US" sz="1108" b="1" dirty="0">
                <a:latin typeface="Times New Roman"/>
                <a:ea typeface="Times New Roman"/>
                <a:cs typeface="Times New Roman"/>
              </a:rPr>
              <a:t> </a:t>
            </a:r>
          </a:p>
          <a:p>
            <a:pPr rtl="0">
              <a:lnSpc>
                <a:spcPts val="935"/>
              </a:lnSpc>
            </a:pPr>
            <a:r>
              <a:rPr lang="en-US" sz="1108" b="1">
                <a:latin typeface="Times New Roman"/>
                <a:ea typeface="Segoe UI"/>
                <a:cs typeface="Times New Roman"/>
              </a:rPr>
              <a:t>Right-click on the selected object and choose the “Link” or “Insert Link” option from the menu. A new window will open.</a:t>
            </a:r>
            <a:endParaRPr lang="en-US" sz="1108" b="1">
              <a:latin typeface="Times New Roman"/>
              <a:cs typeface="Times New Roman"/>
            </a:endParaRPr>
          </a:p>
        </p:txBody>
      </p:sp>
      <p:sp>
        <p:nvSpPr>
          <p:cNvPr id="4" name="TextBox 3">
            <a:extLst>
              <a:ext uri="{FF2B5EF4-FFF2-40B4-BE49-F238E27FC236}">
                <a16:creationId xmlns:a16="http://schemas.microsoft.com/office/drawing/2014/main" id="{5EE06EA3-7540-6A35-84D1-93F0622847CD}"/>
              </a:ext>
            </a:extLst>
          </p:cNvPr>
          <p:cNvSpPr txBox="1"/>
          <p:nvPr/>
        </p:nvSpPr>
        <p:spPr>
          <a:xfrm>
            <a:off x="4659802" y="302421"/>
            <a:ext cx="2351855" cy="1947620"/>
          </a:xfrm>
          <a:prstGeom prst="roundRect">
            <a:avLst/>
          </a:prstGeom>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63305" tIns="31652" rIns="63305" bIns="31652" numCol="1" spcCol="0" rtlCol="0" fromWordArt="0" anchor="t" anchorCtr="0" forceAA="0" compatLnSpc="1">
            <a:prstTxWarp prst="textNoShape">
              <a:avLst/>
            </a:prstTxWarp>
            <a:spAutoFit/>
          </a:bodyPr>
          <a:lstStyle/>
          <a:p>
            <a:pPr algn="l"/>
            <a:endParaRPr lang="en-GB" sz="1108" b="1" dirty="0">
              <a:highlight>
                <a:srgbClr val="FFFFFF"/>
              </a:highlight>
              <a:latin typeface="Calibri"/>
              <a:ea typeface="Calibri"/>
              <a:cs typeface="Calibri"/>
            </a:endParaRPr>
          </a:p>
          <a:p>
            <a:r>
              <a:rPr lang="en-US" sz="1108" b="1" dirty="0">
                <a:highlight>
                  <a:srgbClr val="FFFFFF"/>
                </a:highlight>
                <a:latin typeface="Calibri"/>
                <a:ea typeface="Calibri"/>
                <a:cs typeface="Calibri"/>
              </a:rPr>
              <a:t>Step-by-Step Guide</a:t>
            </a:r>
            <a:endParaRPr lang="en-GB" sz="1108" b="1" dirty="0">
              <a:highlight>
                <a:srgbClr val="FFFFFF"/>
              </a:highlight>
              <a:latin typeface="Calibri"/>
              <a:ea typeface="Calibri"/>
              <a:cs typeface="Calibri"/>
            </a:endParaRPr>
          </a:p>
          <a:p>
            <a:r>
              <a:rPr lang="en-US" sz="1100" b="1" dirty="0">
                <a:highlight>
                  <a:srgbClr val="FFFFFF"/>
                </a:highlight>
                <a:latin typeface="Calibri"/>
                <a:ea typeface="Calibri"/>
                <a:cs typeface="Calibri"/>
              </a:rPr>
              <a:t>Step 1: Go to your browser and copy the desired </a:t>
            </a:r>
            <a:r>
              <a:rPr lang="en-US" sz="1100" b="1">
                <a:highlight>
                  <a:srgbClr val="FFFFFF"/>
                </a:highlight>
                <a:latin typeface="Calibri"/>
                <a:ea typeface="Calibri"/>
                <a:cs typeface="Calibri"/>
              </a:rPr>
              <a:t>link. Open</a:t>
            </a:r>
            <a:r>
              <a:rPr lang="en-US" sz="1100" b="1" dirty="0">
                <a:highlight>
                  <a:srgbClr val="FFFFFF"/>
                </a:highlight>
                <a:latin typeface="Calibri"/>
                <a:ea typeface="Calibri"/>
                <a:cs typeface="Calibri"/>
              </a:rPr>
              <a:t> your PowerPoint slide and choose the text, image, or shape that you want to turn into a hyperlink. This object will become clickable during the presentation.</a:t>
            </a:r>
            <a:endParaRPr lang="en-GB" sz="1100" b="1">
              <a:highlight>
                <a:srgbClr val="FFFFFF"/>
              </a:highlight>
              <a:latin typeface="Calibri"/>
              <a:ea typeface="Calibri"/>
              <a:cs typeface="Calibri"/>
            </a:endParaRPr>
          </a:p>
          <a:p>
            <a:endParaRPr lang="en-GB" sz="1108" b="1" dirty="0">
              <a:latin typeface="Calibri"/>
              <a:ea typeface="Calibri"/>
              <a:cs typeface="Calibri"/>
            </a:endParaRPr>
          </a:p>
        </p:txBody>
      </p:sp>
      <p:sp>
        <p:nvSpPr>
          <p:cNvPr id="12" name="Call-out: Down Arrow 11">
            <a:extLst>
              <a:ext uri="{FF2B5EF4-FFF2-40B4-BE49-F238E27FC236}">
                <a16:creationId xmlns:a16="http://schemas.microsoft.com/office/drawing/2014/main" id="{9CB24D0E-13C7-6F7C-AFA2-CF2784C06B43}"/>
              </a:ext>
            </a:extLst>
          </p:cNvPr>
          <p:cNvSpPr/>
          <p:nvPr/>
        </p:nvSpPr>
        <p:spPr>
          <a:xfrm>
            <a:off x="1611142" y="1834361"/>
            <a:ext cx="2986037" cy="937615"/>
          </a:xfrm>
          <a:prstGeom prst="roundRect">
            <a:avLst/>
          </a:prstGeom>
        </p:spPr>
        <p:style>
          <a:lnRef idx="1">
            <a:schemeClr val="accent1"/>
          </a:lnRef>
          <a:fillRef idx="2">
            <a:schemeClr val="accent1"/>
          </a:fillRef>
          <a:effectRef idx="1">
            <a:schemeClr val="accent1"/>
          </a:effectRef>
          <a:fontRef idx="minor">
            <a:schemeClr val="dk1"/>
          </a:fontRef>
        </p:style>
        <p:txBody>
          <a:bodyPr lIns="63305" tIns="31652" rIns="63305" bIns="31652" rtlCol="0" anchor="ctr"/>
          <a:lstStyle/>
          <a:p>
            <a:pPr rtl="0">
              <a:lnSpc>
                <a:spcPts val="935"/>
              </a:lnSpc>
            </a:pPr>
            <a:r>
              <a:rPr lang="en-US" sz="1108" b="1" dirty="0">
                <a:latin typeface="Times New Roman"/>
                <a:ea typeface="Segoe UI"/>
                <a:cs typeface="Times New Roman"/>
              </a:rPr>
              <a:t>Step 3: Choose link type</a:t>
            </a:r>
            <a:r>
              <a:rPr lang="en-US" sz="1108" b="1" dirty="0">
                <a:latin typeface="Times New Roman"/>
                <a:ea typeface="Times New Roman"/>
                <a:cs typeface="Times New Roman"/>
              </a:rPr>
              <a:t> </a:t>
            </a:r>
          </a:p>
          <a:p>
            <a:pPr rtl="0">
              <a:lnSpc>
                <a:spcPts val="935"/>
              </a:lnSpc>
            </a:pPr>
            <a:r>
              <a:rPr lang="en-US" sz="1100" b="1" dirty="0">
                <a:latin typeface="Times New Roman"/>
                <a:ea typeface="Segoe UI"/>
                <a:cs typeface="Times New Roman"/>
              </a:rPr>
              <a:t>In the link window, add a website address, select an email address, or link to another slide within the presentation. Make sure the correct destination is selected.</a:t>
            </a:r>
            <a:r>
              <a:rPr lang="en-US" sz="1100" b="1" dirty="0">
                <a:latin typeface="Times New Roman"/>
                <a:ea typeface="Times New Roman"/>
                <a:cs typeface="Times New Roman"/>
              </a:rPr>
              <a:t> </a:t>
            </a:r>
          </a:p>
          <a:p>
            <a:pPr rtl="0">
              <a:lnSpc>
                <a:spcPts val="935"/>
              </a:lnSpc>
            </a:pPr>
            <a:endParaRPr lang="en-GB" sz="1108" b="1" dirty="0">
              <a:latin typeface="Times New Roman"/>
              <a:cs typeface="Times New Roman"/>
            </a:endParaRPr>
          </a:p>
        </p:txBody>
      </p:sp>
      <p:sp>
        <p:nvSpPr>
          <p:cNvPr id="15" name="Flowchart: Terminator 14">
            <a:extLst>
              <a:ext uri="{FF2B5EF4-FFF2-40B4-BE49-F238E27FC236}">
                <a16:creationId xmlns:a16="http://schemas.microsoft.com/office/drawing/2014/main" id="{1057616D-4AD5-E814-D8EA-D9A1D2987FF4}"/>
              </a:ext>
            </a:extLst>
          </p:cNvPr>
          <p:cNvSpPr/>
          <p:nvPr/>
        </p:nvSpPr>
        <p:spPr>
          <a:xfrm>
            <a:off x="6350926" y="1866643"/>
            <a:ext cx="2796809" cy="903595"/>
          </a:xfrm>
          <a:prstGeom prst="flowChartTerminator">
            <a:avLst/>
          </a:prstGeom>
        </p:spPr>
        <p:style>
          <a:lnRef idx="1">
            <a:schemeClr val="accent3"/>
          </a:lnRef>
          <a:fillRef idx="2">
            <a:schemeClr val="accent3"/>
          </a:fillRef>
          <a:effectRef idx="1">
            <a:schemeClr val="accent3"/>
          </a:effectRef>
          <a:fontRef idx="minor">
            <a:schemeClr val="dk1"/>
          </a:fontRef>
        </p:style>
        <p:txBody>
          <a:bodyPr lIns="63305" tIns="31652" rIns="63305" bIns="31652" rtlCol="0" anchor="ctr"/>
          <a:lstStyle/>
          <a:p>
            <a:pPr rtl="0">
              <a:lnSpc>
                <a:spcPts val="935"/>
              </a:lnSpc>
            </a:pPr>
            <a:r>
              <a:rPr lang="en-US" sz="1108" b="1" dirty="0">
                <a:latin typeface="Calibri"/>
                <a:ea typeface="Calibri"/>
                <a:cs typeface="Calibri"/>
              </a:rPr>
              <a:t>Step 4: Confirm and test </a:t>
            </a:r>
          </a:p>
          <a:p>
            <a:pPr rtl="0">
              <a:lnSpc>
                <a:spcPts val="935"/>
              </a:lnSpc>
            </a:pPr>
            <a:r>
              <a:rPr lang="en-US" sz="1108" b="1" dirty="0">
                <a:latin typeface="Calibri"/>
                <a:ea typeface="Calibri"/>
                <a:cs typeface="Calibri"/>
              </a:rPr>
              <a:t>Click “OK” to insert the hyperlink. Start the slideshow and test the link to ensure it works correctly. </a:t>
            </a:r>
            <a:endParaRPr lang="en-GB" sz="1108" b="1">
              <a:latin typeface="Calibri"/>
              <a:ea typeface="Calibri"/>
              <a:cs typeface="Calibri"/>
            </a:endParaRPr>
          </a:p>
        </p:txBody>
      </p:sp>
      <p:sp>
        <p:nvSpPr>
          <p:cNvPr id="8" name="Rectangle: Top Corners Rounded 7">
            <a:extLst>
              <a:ext uri="{FF2B5EF4-FFF2-40B4-BE49-F238E27FC236}">
                <a16:creationId xmlns:a16="http://schemas.microsoft.com/office/drawing/2014/main" id="{F5A6B52F-B2E5-16EF-7BCE-7ACED52D8C2C}"/>
              </a:ext>
            </a:extLst>
          </p:cNvPr>
          <p:cNvSpPr/>
          <p:nvPr/>
        </p:nvSpPr>
        <p:spPr>
          <a:xfrm>
            <a:off x="6550190" y="3030184"/>
            <a:ext cx="2585659" cy="1588591"/>
          </a:xfrm>
          <a:prstGeom prst="flowChartAlternateProcess">
            <a:avLst/>
          </a:prstGeom>
          <a:ln>
            <a:solidFill>
              <a:srgbClr val="0070C0"/>
            </a:solidFill>
          </a:ln>
        </p:spPr>
        <p:style>
          <a:lnRef idx="1">
            <a:schemeClr val="accent2"/>
          </a:lnRef>
          <a:fillRef idx="2">
            <a:schemeClr val="accent2"/>
          </a:fillRef>
          <a:effectRef idx="1">
            <a:schemeClr val="accent2"/>
          </a:effectRef>
          <a:fontRef idx="minor">
            <a:schemeClr val="dk1"/>
          </a:fontRef>
        </p:style>
        <p:txBody>
          <a:bodyPr lIns="63305" tIns="31652" rIns="63305" bIns="31652" rtlCol="0" anchor="ctr"/>
          <a:lstStyle/>
          <a:p>
            <a:pPr rtl="0">
              <a:lnSpc>
                <a:spcPts val="1090"/>
              </a:lnSpc>
            </a:pPr>
            <a:r>
              <a:rPr lang="en-US" sz="1100" b="1" dirty="0">
                <a:latin typeface="Calibri"/>
                <a:ea typeface="Calibri"/>
                <a:cs typeface="Calibri"/>
              </a:rPr>
              <a:t>Tips and Common Mistakes </a:t>
            </a:r>
          </a:p>
          <a:p>
            <a:pPr rtl="0">
              <a:lnSpc>
                <a:spcPts val="935"/>
              </a:lnSpc>
            </a:pPr>
            <a:endParaRPr lang="en-US" sz="1108" b="1" dirty="0">
              <a:latin typeface="Calibri"/>
              <a:ea typeface="Calibri"/>
              <a:cs typeface="Calibri"/>
            </a:endParaRPr>
          </a:p>
          <a:p>
            <a:pPr rtl="0">
              <a:lnSpc>
                <a:spcPts val="935"/>
              </a:lnSpc>
            </a:pPr>
            <a:r>
              <a:rPr lang="en-US" sz="1100" b="1" dirty="0">
                <a:latin typeface="Calibri"/>
                <a:ea typeface="Calibri"/>
                <a:cs typeface="Calibri"/>
              </a:rPr>
              <a:t>Use clear and meaningful link text so users understand where the link leads. Avoid long URLs as visible text and always test hyperlinks before presenting. </a:t>
            </a:r>
            <a:endParaRPr lang="en-US" sz="1100" b="1">
              <a:highlight>
                <a:srgbClr val="FFFFFF"/>
              </a:highlight>
              <a:latin typeface="Calibri"/>
              <a:ea typeface="Calibri"/>
              <a:cs typeface="Calibri"/>
            </a:endParaRPr>
          </a:p>
        </p:txBody>
      </p:sp>
      <p:sp>
        <p:nvSpPr>
          <p:cNvPr id="10" name="Rectangle: Rounded Corners 9">
            <a:extLst>
              <a:ext uri="{FF2B5EF4-FFF2-40B4-BE49-F238E27FC236}">
                <a16:creationId xmlns:a16="http://schemas.microsoft.com/office/drawing/2014/main" id="{E4FC8E7B-103E-B1CD-764D-D0AB664AC049}"/>
              </a:ext>
            </a:extLst>
          </p:cNvPr>
          <p:cNvSpPr/>
          <p:nvPr/>
        </p:nvSpPr>
        <p:spPr>
          <a:xfrm>
            <a:off x="6557375" y="4613828"/>
            <a:ext cx="2584260" cy="1811086"/>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b="1" dirty="0">
                <a:solidFill>
                  <a:srgbClr val="000000"/>
                </a:solidFill>
                <a:highlight>
                  <a:srgbClr val="FFFFFF"/>
                </a:highlight>
                <a:latin typeface="Calibri"/>
                <a:ea typeface="Calibri"/>
                <a:cs typeface="Calibri"/>
              </a:rPr>
              <a:t>In conclusion, inserting hyperlinks in PowerPoint is a simple but valuable workplace skill. It improves navigation, supports clearer communication, and makes presentations more engaging and professional.</a:t>
            </a:r>
            <a:endParaRPr lang="en-GB" sz="1100" b="1">
              <a:solidFill>
                <a:srgbClr val="000000"/>
              </a:solidFill>
              <a:highlight>
                <a:srgbClr val="FFFFFF"/>
              </a:highlight>
              <a:latin typeface="Calibri"/>
              <a:ea typeface="Calibri"/>
              <a:cs typeface="Calibri"/>
            </a:endParaRPr>
          </a:p>
        </p:txBody>
      </p:sp>
      <p:pic>
        <p:nvPicPr>
          <p:cNvPr id="19" name="Picture 18" descr="A screenshot of a computer&#10;&#10;AI-generated content may be incorrect.">
            <a:extLst>
              <a:ext uri="{FF2B5EF4-FFF2-40B4-BE49-F238E27FC236}">
                <a16:creationId xmlns:a16="http://schemas.microsoft.com/office/drawing/2014/main" id="{3936F76E-28E1-80DE-373D-5E05CC25CFBB}"/>
              </a:ext>
            </a:extLst>
          </p:cNvPr>
          <p:cNvPicPr>
            <a:picLocks noChangeAspect="1"/>
          </p:cNvPicPr>
          <p:nvPr/>
        </p:nvPicPr>
        <p:blipFill>
          <a:blip r:embed="rId3"/>
          <a:stretch>
            <a:fillRect/>
          </a:stretch>
        </p:blipFill>
        <p:spPr>
          <a:xfrm>
            <a:off x="11910" y="2786807"/>
            <a:ext cx="6547773" cy="3653424"/>
          </a:xfrm>
          <a:prstGeom prst="rect">
            <a:avLst/>
          </a:prstGeom>
        </p:spPr>
      </p:pic>
      <p:pic>
        <p:nvPicPr>
          <p:cNvPr id="23" name="Picture 22" descr="A red and white logo&#10;&#10;AI-generated content may be incorrect.">
            <a:extLst>
              <a:ext uri="{FF2B5EF4-FFF2-40B4-BE49-F238E27FC236}">
                <a16:creationId xmlns:a16="http://schemas.microsoft.com/office/drawing/2014/main" id="{9905D4ED-8209-4A42-5DDF-19C0849893CD}"/>
              </a:ext>
            </a:extLst>
          </p:cNvPr>
          <p:cNvPicPr>
            <a:picLocks noChangeAspect="1"/>
          </p:cNvPicPr>
          <p:nvPr/>
        </p:nvPicPr>
        <p:blipFill>
          <a:blip r:embed="rId4"/>
          <a:stretch>
            <a:fillRect/>
          </a:stretch>
        </p:blipFill>
        <p:spPr>
          <a:xfrm>
            <a:off x="11728" y="1648283"/>
            <a:ext cx="1593714" cy="1145664"/>
          </a:xfrm>
          <a:prstGeom prst="rect">
            <a:avLst/>
          </a:prstGeom>
        </p:spPr>
      </p:pic>
      <p:pic>
        <p:nvPicPr>
          <p:cNvPr id="25" name="Picture 24">
            <a:extLst>
              <a:ext uri="{FF2B5EF4-FFF2-40B4-BE49-F238E27FC236}">
                <a16:creationId xmlns:a16="http://schemas.microsoft.com/office/drawing/2014/main" id="{98DFD05C-F0F7-EA7E-7537-281D8CCD68AA}"/>
              </a:ext>
            </a:extLst>
          </p:cNvPr>
          <p:cNvPicPr>
            <a:picLocks noChangeAspect="1"/>
          </p:cNvPicPr>
          <p:nvPr/>
        </p:nvPicPr>
        <p:blipFill>
          <a:blip r:embed="rId5"/>
          <a:stretch>
            <a:fillRect/>
          </a:stretch>
        </p:blipFill>
        <p:spPr>
          <a:xfrm>
            <a:off x="4607395" y="2318735"/>
            <a:ext cx="1795941" cy="34381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C6955B-3DDC-F726-5CC3-874C21329B86}"/>
              </a:ext>
            </a:extLst>
          </p:cNvPr>
          <p:cNvSpPr>
            <a:spLocks noGrp="1"/>
          </p:cNvSpPr>
          <p:nvPr>
            <p:ph type="dt" sz="half" idx="10"/>
          </p:nvPr>
        </p:nvSpPr>
        <p:spPr>
          <a:xfrm>
            <a:off x="2524492" y="6356351"/>
            <a:ext cx="1068265" cy="365125"/>
          </a:xfrm>
        </p:spPr>
        <p:txBody>
          <a:bodyPr anchor="ctr">
            <a:normAutofit/>
          </a:bodyPr>
          <a:lstStyle/>
          <a:p>
            <a:pPr>
              <a:spcAft>
                <a:spcPts val="415"/>
              </a:spcAft>
            </a:pPr>
            <a:fld id="{075F7EF1-4BB7-4064-8618-CA4A9E32BD6B}" type="datetime1">
              <a:rPr lang="en-US"/>
              <a:pPr>
                <a:spcAft>
                  <a:spcPts val="415"/>
                </a:spcAft>
              </a:pPr>
              <a:t>2/25/2026</a:t>
            </a:fld>
            <a:endParaRPr lang="en-US"/>
          </a:p>
        </p:txBody>
      </p:sp>
      <p:sp>
        <p:nvSpPr>
          <p:cNvPr id="13" name="Footer Placeholder 2">
            <a:extLst>
              <a:ext uri="{FF2B5EF4-FFF2-40B4-BE49-F238E27FC236}">
                <a16:creationId xmlns:a16="http://schemas.microsoft.com/office/drawing/2014/main" id="{91AA89EC-818F-5A07-1ECC-0D8EBBB543A2}"/>
              </a:ext>
            </a:extLst>
          </p:cNvPr>
          <p:cNvSpPr>
            <a:spLocks noGrp="1"/>
          </p:cNvSpPr>
          <p:nvPr>
            <p:ph type="ftr" sz="quarter" idx="11"/>
          </p:nvPr>
        </p:nvSpPr>
        <p:spPr>
          <a:xfrm>
            <a:off x="3770802" y="6356351"/>
            <a:ext cx="1602398" cy="365125"/>
          </a:xfrm>
        </p:spPr>
        <p:txBody>
          <a:bodyPr/>
          <a:lstStyle/>
          <a:p>
            <a:endParaRPr lang="en-US"/>
          </a:p>
        </p:txBody>
      </p:sp>
      <p:sp>
        <p:nvSpPr>
          <p:cNvPr id="6" name="Slide Number Placeholder 5">
            <a:extLst>
              <a:ext uri="{FF2B5EF4-FFF2-40B4-BE49-F238E27FC236}">
                <a16:creationId xmlns:a16="http://schemas.microsoft.com/office/drawing/2014/main" id="{4DA728EF-47FA-2FF2-0621-A17FD4949CDC}"/>
              </a:ext>
            </a:extLst>
          </p:cNvPr>
          <p:cNvSpPr>
            <a:spLocks noGrp="1"/>
          </p:cNvSpPr>
          <p:nvPr>
            <p:ph type="sldNum" sz="quarter" idx="12"/>
          </p:nvPr>
        </p:nvSpPr>
        <p:spPr>
          <a:xfrm>
            <a:off x="5551244" y="6356351"/>
            <a:ext cx="1068265" cy="365125"/>
          </a:xfrm>
        </p:spPr>
        <p:txBody>
          <a:bodyPr anchor="ctr">
            <a:normAutofit/>
          </a:bodyPr>
          <a:lstStyle/>
          <a:p>
            <a:pPr>
              <a:spcAft>
                <a:spcPts val="415"/>
              </a:spcAft>
            </a:pPr>
            <a:fld id="{A65A5C87-DF58-40C8-B092-1DE63DB4547E}" type="slidenum">
              <a:rPr lang="en-US" dirty="0"/>
              <a:pPr>
                <a:spcAft>
                  <a:spcPts val="415"/>
                </a:spcAft>
              </a:pPr>
              <a:t>2</a:t>
            </a:fld>
            <a:endParaRPr lang="en-US"/>
          </a:p>
        </p:txBody>
      </p:sp>
    </p:spTree>
    <p:extLst>
      <p:ext uri="{BB962C8B-B14F-4D97-AF65-F5344CB8AC3E}">
        <p14:creationId xmlns:p14="http://schemas.microsoft.com/office/powerpoint/2010/main" val="2126125842"/>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On-screen Show (4:3)</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AccentBoxVTI</vt:lpstr>
      <vt:lpstr>                                                                              How to Insert Hyperlinks in a PowerPoint   Kristina Chuhai 2528900</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516</cp:revision>
  <dcterms:created xsi:type="dcterms:W3CDTF">2026-02-17T20:03:40Z</dcterms:created>
  <dcterms:modified xsi:type="dcterms:W3CDTF">2026-02-25T13:49:58Z</dcterms:modified>
</cp:coreProperties>
</file>