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xlsx" ContentType="application/vnd.openxmlformats-officedocument.spreadsheetml.sheet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handoutMasterIdLst>
    <p:handoutMasterId r:id="rId24"/>
  </p:handoutMasterIdLst>
  <p:sldIdLst>
    <p:sldId id="256" r:id="rId2"/>
    <p:sldId id="298" r:id="rId3"/>
    <p:sldId id="257" r:id="rId4"/>
    <p:sldId id="290" r:id="rId5"/>
    <p:sldId id="299" r:id="rId6"/>
    <p:sldId id="259" r:id="rId7"/>
    <p:sldId id="300" r:id="rId8"/>
    <p:sldId id="294" r:id="rId9"/>
    <p:sldId id="306" r:id="rId10"/>
    <p:sldId id="305" r:id="rId11"/>
    <p:sldId id="307" r:id="rId12"/>
    <p:sldId id="263" r:id="rId13"/>
    <p:sldId id="264" r:id="rId14"/>
    <p:sldId id="266" r:id="rId15"/>
    <p:sldId id="304" r:id="rId16"/>
    <p:sldId id="283" r:id="rId17"/>
    <p:sldId id="301" r:id="rId18"/>
    <p:sldId id="302" r:id="rId19"/>
    <p:sldId id="308" r:id="rId20"/>
    <p:sldId id="303" r:id="rId21"/>
    <p:sldId id="289" r:id="rId22"/>
  </p:sldIdLst>
  <p:sldSz cx="9144000" cy="6858000" type="screen4x3"/>
  <p:notesSz cx="6858000" cy="1000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snapVertSplitter="1" vertBarState="minimized" horzBarState="maximized">
    <p:restoredLeft sz="15620"/>
    <p:restoredTop sz="68254" autoAdjust="0"/>
  </p:normalViewPr>
  <p:slideViewPr>
    <p:cSldViewPr>
      <p:cViewPr varScale="1">
        <p:scale>
          <a:sx n="74" d="100"/>
          <a:sy n="74" d="100"/>
        </p:scale>
        <p:origin x="-8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en-GB"/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Lbls>
            <c:showPercent val="1"/>
            <c:showLeaderLines val="1"/>
          </c:dLbls>
          <c:cat>
            <c:strRef>
              <c:f>Sheet1!$A$2:$A$5</c:f>
              <c:strCache>
                <c:ptCount val="4"/>
                <c:pt idx="0">
                  <c:v>Formal Process</c:v>
                </c:pt>
                <c:pt idx="1">
                  <c:v>Informal</c:v>
                </c:pt>
                <c:pt idx="2">
                  <c:v>Never had a SP Process</c:v>
                </c:pt>
                <c:pt idx="3">
                  <c:v>Had in past, but not now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28</c:v>
                </c:pt>
                <c:pt idx="1">
                  <c:v>28</c:v>
                </c:pt>
                <c:pt idx="2">
                  <c:v>41</c:v>
                </c:pt>
                <c:pt idx="3">
                  <c:v>3</c:v>
                </c:pt>
              </c:numCache>
            </c:numRef>
          </c:val>
        </c:ser>
        <c:firstSliceAng val="0"/>
      </c:pieChart>
    </c:plotArea>
    <c:legend>
      <c:legendPos val="r"/>
      <c:layout/>
    </c:legend>
    <c:plotVisOnly val="1"/>
  </c:chart>
  <c:txPr>
    <a:bodyPr/>
    <a:lstStyle/>
    <a:p>
      <a:pPr>
        <a:defRPr sz="1800"/>
      </a:pPr>
      <a:endParaRPr lang="en-US"/>
    </a:p>
  </c:txPr>
  <c:externalData r:id="rId1"/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4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r">
              <a:defRPr sz="1200"/>
            </a:lvl1pPr>
          </a:lstStyle>
          <a:p>
            <a:fld id="{137ADAFD-A86B-4175-8F13-18A5767B9210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4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r">
              <a:defRPr sz="1200"/>
            </a:lvl1pPr>
          </a:lstStyle>
          <a:p>
            <a:fld id="{D0A21BEF-7E11-4980-872C-77042C616AB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4" y="0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/>
          <a:lstStyle>
            <a:lvl1pPr algn="r">
              <a:defRPr sz="1200"/>
            </a:lvl1pPr>
          </a:lstStyle>
          <a:p>
            <a:fld id="{9260C8CC-E6AE-46A6-969A-70AD41037CDB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8688" y="750888"/>
            <a:ext cx="5000625" cy="37496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172" tIns="46086" rIns="92172" bIns="46086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1" y="4750594"/>
            <a:ext cx="5486400" cy="4500562"/>
          </a:xfrm>
          <a:prstGeom prst="rect">
            <a:avLst/>
          </a:prstGeom>
        </p:spPr>
        <p:txBody>
          <a:bodyPr vert="horz" lIns="92172" tIns="46086" rIns="92172" bIns="46086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4" y="9499451"/>
            <a:ext cx="2971800" cy="500063"/>
          </a:xfrm>
          <a:prstGeom prst="rect">
            <a:avLst/>
          </a:prstGeom>
        </p:spPr>
        <p:txBody>
          <a:bodyPr vert="horz" lIns="92172" tIns="46086" rIns="92172" bIns="46086" rtlCol="0" anchor="b"/>
          <a:lstStyle>
            <a:lvl1pPr algn="r">
              <a:defRPr sz="1200"/>
            </a:lvl1pPr>
          </a:lstStyle>
          <a:p>
            <a:fld id="{8B81A04B-F1AA-4373-B0CD-C6F25CA6F95B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THE WAR ON TALENT?</a:t>
            </a:r>
          </a:p>
          <a:p>
            <a:r>
              <a:rPr lang="en-GB" b="1" dirty="0" smtClean="0"/>
              <a:t>Talent management under threat in uncertain times  CIPD (2010)www.cipd.co.uk</a:t>
            </a:r>
          </a:p>
          <a:p>
            <a:endParaRPr lang="en-GB" b="1" dirty="0" smtClean="0"/>
          </a:p>
          <a:p>
            <a:r>
              <a:rPr lang="en-GB" b="1" dirty="0" smtClean="0"/>
              <a:t>Growing internal talent and focusing on essential development</a:t>
            </a:r>
          </a:p>
          <a:p>
            <a:r>
              <a:rPr lang="en-GB" dirty="0" smtClean="0"/>
              <a:t>Over half (55%) are developing more talent in-house. Organisations are also thinking about essential development activities, with 45% adopting a more targeted approach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would you approach</a:t>
            </a:r>
            <a:r>
              <a:rPr lang="en-GB" baseline="0" dirty="0" smtClean="0"/>
              <a:t> each of these steps?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What HR Tools/processes could you use to assist you in each of these key phases?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81A04B-F1AA-4373-B0CD-C6F25CA6F95B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CD9870E-50D2-4869-BFE2-B6D5070AC05A}" type="datetimeFigureOut">
              <a:rPr lang="en-US" smtClean="0"/>
              <a:pPr/>
              <a:t>2/1/2011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69EE376-F357-4DCA-9838-929E8296FE2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Resource &amp; Talent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Wk3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on last week’s learning</a:t>
            </a:r>
            <a:endParaRPr lang="en-GB" dirty="0"/>
          </a:p>
        </p:txBody>
      </p:sp>
      <p:pic>
        <p:nvPicPr>
          <p:cNvPr id="2050" name="Picture 2" descr="C:\Users\sam\AppData\Local\Microsoft\Windows\Temporary Internet Files\Content.IE5\5P9RUMNK\MC90044190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1587" y="2845594"/>
            <a:ext cx="1520825" cy="1797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explore the use of succession plans as part of talent planning activities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 what is meant by the term succession planning</a:t>
            </a:r>
          </a:p>
          <a:p>
            <a:r>
              <a:rPr lang="en-GB" dirty="0" smtClean="0"/>
              <a:t>Develop basic succession and career development plans</a:t>
            </a:r>
          </a:p>
          <a:p>
            <a:r>
              <a:rPr lang="en-GB" dirty="0" smtClean="0"/>
              <a:t>Evaluate the ethical arguments for and against succession planning</a:t>
            </a:r>
          </a:p>
          <a:p>
            <a:r>
              <a:rPr lang="en-GB" dirty="0" smtClean="0"/>
              <a:t>Discuss what factors need to be considered  when downsizing an organisation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Knowledge of Succession planning processes?</a:t>
            </a:r>
            <a:endParaRPr lang="en-GB" dirty="0"/>
          </a:p>
        </p:txBody>
      </p:sp>
      <p:pic>
        <p:nvPicPr>
          <p:cNvPr id="6" name="Picture 2" descr="C:\Users\sam\AppData\Local\Microsoft\Windows\Temporary Internet Files\Content.IE5\4B4H3P69\MC900432549[1]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060848"/>
            <a:ext cx="1828572" cy="30296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“.....Involves planning thoughtfully and systematically for the time when people holding the most senior and pivotal positions in an organisation leave, the aim being to ensure as seamless a transition as possible.” Taylor p.294 (2010)</a:t>
            </a:r>
          </a:p>
          <a:p>
            <a:r>
              <a:rPr lang="en-GB" dirty="0" smtClean="0"/>
              <a:t>This suggest that succession planning is only carried out for a limited number of roles- why is that the case?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Succession Planning – what does it mean?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0" y="1357298"/>
          <a:ext cx="8858312" cy="51689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IRS Report – how common is succession planning?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285720" y="6215082"/>
            <a:ext cx="1047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(2009a)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3786238"/>
            <a:ext cx="9144000" cy="1064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0" y="-1500222"/>
            <a:ext cx="9144000" cy="37147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4000" dirty="0" smtClean="0"/>
          </a:p>
          <a:p>
            <a:pPr algn="ctr"/>
            <a:endParaRPr lang="en-GB" sz="4000" dirty="0" smtClean="0"/>
          </a:p>
          <a:p>
            <a:pPr algn="ctr"/>
            <a:endParaRPr lang="en-GB" sz="4000" dirty="0" smtClean="0"/>
          </a:p>
          <a:p>
            <a:pPr algn="ctr"/>
            <a:r>
              <a:rPr lang="en-GB" sz="4000" dirty="0" smtClean="0"/>
              <a:t>Positive Practices Adopted</a:t>
            </a:r>
            <a:endParaRPr lang="en-GB" sz="4000" dirty="0"/>
          </a:p>
        </p:txBody>
      </p:sp>
      <p:sp>
        <p:nvSpPr>
          <p:cNvPr id="7" name="Rectangle 6"/>
          <p:cNvSpPr/>
          <p:nvPr/>
        </p:nvSpPr>
        <p:spPr>
          <a:xfrm>
            <a:off x="0" y="2214554"/>
            <a:ext cx="571472" cy="46434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the critical positions which need to be included in the process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Define the capabilities that each of these positions will require in the future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and assess possible candidates for these positions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Provide individuals with focused development that will prepare them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Regularly review the progress of identified successors</a:t>
            </a:r>
          </a:p>
          <a:p>
            <a:endParaRPr lang="en-GB" dirty="0"/>
          </a:p>
          <a:p>
            <a:pPr>
              <a:buNone/>
            </a:pPr>
            <a:r>
              <a:rPr lang="en-GB" dirty="0" smtClean="0"/>
              <a:t>Bechet (2008:247-8)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it involve?</a:t>
            </a:r>
            <a:br>
              <a:rPr lang="en-GB" dirty="0" smtClean="0"/>
            </a:br>
            <a:r>
              <a:rPr lang="en-GB" dirty="0" smtClean="0"/>
              <a:t>5 Key Stages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6" name="Picture 8" descr="C:\Users\sam\AppData\Local\Microsoft\Windows\Temporary Internet Files\Content.IE5\4B4H3P69\MC9000555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02594" y="1714123"/>
            <a:ext cx="2338812" cy="3429754"/>
          </a:xfrm>
          <a:prstGeom prst="rect">
            <a:avLst/>
          </a:prstGeom>
          <a:noFill/>
        </p:spPr>
      </p:pic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Coffee Break - </a:t>
            </a:r>
            <a:endParaRPr lang="en-GB" dirty="0"/>
          </a:p>
        </p:txBody>
      </p:sp>
      <p:sp>
        <p:nvSpPr>
          <p:cNvPr id="10" name="Content Placeholder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Succession Planning Exercise</a:t>
            </a:r>
            <a:endParaRPr lang="en-GB" dirty="0"/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7143" y="2646273"/>
            <a:ext cx="1829714" cy="15654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Case Study – ‘The Generation Game’</a:t>
            </a:r>
          </a:p>
          <a:p>
            <a:endParaRPr lang="en-GB" dirty="0"/>
          </a:p>
          <a:p>
            <a:r>
              <a:rPr lang="en-GB" dirty="0" smtClean="0"/>
              <a:t>Why did succession planning become unfashionable?</a:t>
            </a:r>
          </a:p>
          <a:p>
            <a:r>
              <a:rPr lang="en-GB" dirty="0" smtClean="0"/>
              <a:t>Why is it undergoing a comeback?</a:t>
            </a:r>
          </a:p>
          <a:p>
            <a:r>
              <a:rPr lang="en-GB" dirty="0" smtClean="0"/>
              <a:t>What are the arguments for promoting managers internally?</a:t>
            </a:r>
          </a:p>
          <a:p>
            <a:r>
              <a:rPr lang="en-GB" dirty="0" smtClean="0"/>
              <a:t>What are the arguments for appointing managers from outside the organisation? 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Succession Planning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Advantages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en-GB" dirty="0" smtClean="0"/>
              <a:t>Disadvantages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Balance needs of organisation and employees</a:t>
            </a:r>
          </a:p>
          <a:p>
            <a:r>
              <a:rPr lang="en-GB" dirty="0" smtClean="0"/>
              <a:t>Lateral Movements</a:t>
            </a:r>
          </a:p>
          <a:p>
            <a:r>
              <a:rPr lang="en-GB" dirty="0" smtClean="0"/>
              <a:t>Roles, not jobs</a:t>
            </a:r>
          </a:p>
          <a:p>
            <a:r>
              <a:rPr lang="en-GB" dirty="0" smtClean="0"/>
              <a:t>Competency frameworks</a:t>
            </a:r>
          </a:p>
          <a:p>
            <a:r>
              <a:rPr lang="en-GB" dirty="0" smtClean="0"/>
              <a:t>Openness, fairness and diversity</a:t>
            </a:r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Contemporary Themes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CEO Leadership and endorsement</a:t>
            </a:r>
          </a:p>
          <a:p>
            <a:r>
              <a:rPr lang="en-GB" dirty="0" smtClean="0"/>
              <a:t>Line Management ownership</a:t>
            </a:r>
          </a:p>
          <a:p>
            <a:r>
              <a:rPr lang="en-GB" dirty="0" smtClean="0"/>
              <a:t>HR Facilitation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Accountability and ownership</a:t>
            </a:r>
            <a:endParaRPr lang="en-GB" dirty="0"/>
          </a:p>
        </p:txBody>
      </p:sp>
      <p:pic>
        <p:nvPicPr>
          <p:cNvPr id="6147" name="Picture 3" descr="C:\Program Files\Microsoft Office\MEDIA\CAGCAT10\j0287005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924944"/>
            <a:ext cx="1358020" cy="23312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bus-sm\Local Settings\Temporary Internet Files\Content.IE5\C1SH076L\MC90023351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705477" y="2380818"/>
            <a:ext cx="3733046" cy="2726602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Case Study - Easybake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198094"/>
            <a:ext cx="7572428" cy="5159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1484784"/>
            <a:ext cx="8025527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Are exit interviews conducted? If yes, what are they showing as the reasons for leaving?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patterns do we have about where, and at what level, people are leaving? 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processes are in place to talk to people about their future?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evidence do we have about the competitiveness off the compensation package?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is the pattern of promotions? What percentage of senior jobs are resourced externally?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opportunities are there for training and development?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How does the loss rate for finance compare with other professional functions? And with other retail companies?</a:t>
            </a:r>
            <a:endParaRPr lang="en-GB" sz="1600" dirty="0" smtClean="0">
              <a:latin typeface="Arial" pitchFamily="34" charset="0"/>
            </a:endParaRPr>
          </a:p>
          <a:p>
            <a:pPr lvl="0" algn="just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What have we learnt from opinion surveys, if any are carried out?</a:t>
            </a:r>
            <a:endParaRPr lang="en-GB" sz="2800" dirty="0" smtClean="0">
              <a:latin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to ask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Discuss what is meant by the term succession planning</a:t>
            </a:r>
          </a:p>
          <a:p>
            <a:r>
              <a:rPr lang="en-GB" dirty="0" smtClean="0"/>
              <a:t>Develop basic succession and career development plans</a:t>
            </a:r>
          </a:p>
          <a:p>
            <a:r>
              <a:rPr lang="en-GB" dirty="0" smtClean="0"/>
              <a:t>Evaluate the ethical arguments for and against succession planning</a:t>
            </a:r>
          </a:p>
          <a:p>
            <a:r>
              <a:rPr lang="en-GB" dirty="0" smtClean="0"/>
              <a:t>Discuss what factors need to be considered  when downsizing an organisation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b="1" dirty="0" smtClean="0"/>
              <a:t>Books and reports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CANNON, J.A. and MCGEE, R. (2007) </a:t>
            </a:r>
            <a:r>
              <a:rPr lang="en-GB" i="1" dirty="0" smtClean="0"/>
              <a:t>Talent management and succession planning.</a:t>
            </a:r>
            <a:r>
              <a:rPr lang="en-GB" dirty="0" smtClean="0"/>
              <a:t> CIPD Toolkit. London: Chartered Institute of Personnel and Development. </a:t>
            </a:r>
          </a:p>
          <a:p>
            <a:r>
              <a:rPr lang="en-GB" dirty="0" smtClean="0"/>
              <a:t>INCOMES DATA SERVICES. (2009) </a:t>
            </a:r>
            <a:r>
              <a:rPr lang="en-GB" i="1" dirty="0" smtClean="0"/>
              <a:t>Succession planning</a:t>
            </a:r>
            <a:r>
              <a:rPr lang="en-GB" dirty="0" smtClean="0"/>
              <a:t>. HR studies. London: IDS. 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MUNRO, A. (2005) </a:t>
            </a:r>
            <a:r>
              <a:rPr lang="en-GB" i="1" dirty="0" smtClean="0"/>
              <a:t>Practical succession management: how to future-proof your organisation</a:t>
            </a:r>
            <a:r>
              <a:rPr lang="en-GB" dirty="0" smtClean="0"/>
              <a:t>. Aldershot: Gower. </a:t>
            </a:r>
          </a:p>
          <a:p>
            <a:r>
              <a:rPr lang="en-GB" dirty="0" smtClean="0"/>
              <a:t>TANSLEY, C., TURNER, P. and FOSTER, C. (2007) </a:t>
            </a:r>
            <a:r>
              <a:rPr lang="en-GB" i="1" dirty="0" smtClean="0"/>
              <a:t>Talent: strategy, management, measurement.</a:t>
            </a:r>
            <a:r>
              <a:rPr lang="en-GB" dirty="0" smtClean="0"/>
              <a:t> Research into practice. London: Chartered Institute of Personnel and Development. </a:t>
            </a:r>
          </a:p>
          <a:p>
            <a:r>
              <a:rPr lang="en-GB" b="1" dirty="0" smtClean="0"/>
              <a:t>Journal articles</a:t>
            </a:r>
          </a:p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JENSEN, K. (2009 Making succession plans work for your company. </a:t>
            </a:r>
            <a:r>
              <a:rPr lang="en-GB" i="1" dirty="0" smtClean="0"/>
              <a:t>Workspan</a:t>
            </a:r>
            <a:r>
              <a:rPr lang="en-GB" dirty="0" smtClean="0"/>
              <a:t>. Vol 52, No 5, May. pp57-58,60,62. </a:t>
            </a:r>
          </a:p>
          <a:p>
            <a:r>
              <a:rPr lang="en-GB" dirty="0" smtClean="0"/>
              <a:t>MCCREADY. T. and HATCHER, C. (2009) How to align career development and succession planning. </a:t>
            </a:r>
            <a:r>
              <a:rPr lang="en-GB" i="1" dirty="0" smtClean="0"/>
              <a:t>Workspan</a:t>
            </a:r>
            <a:r>
              <a:rPr lang="en-GB" dirty="0" smtClean="0"/>
              <a:t>. Vol 52, No,3, March. pp60-63.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MURPHY, N. (2009) Succession planning in practice. </a:t>
            </a:r>
            <a:r>
              <a:rPr lang="en-GB" i="1" dirty="0" smtClean="0"/>
              <a:t>IRS Employment Review</a:t>
            </a:r>
            <a:r>
              <a:rPr lang="en-GB" dirty="0" smtClean="0"/>
              <a:t>. No 917, 16 March. 9pp.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NEWING, R. (2008) Follow my leader. </a:t>
            </a:r>
            <a:r>
              <a:rPr lang="en-GB" i="1" dirty="0" smtClean="0"/>
              <a:t>Edge</a:t>
            </a:r>
            <a:r>
              <a:rPr lang="en-GB" dirty="0" smtClean="0"/>
              <a:t>. June. pp30-35. 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Describe how career development plans support the process of talent planning</a:t>
            </a:r>
          </a:p>
          <a:p>
            <a:r>
              <a:rPr lang="en-GB" dirty="0" smtClean="0"/>
              <a:t>Critically evaluate the use of career development plans, from an individual and organisational perspective</a:t>
            </a:r>
          </a:p>
          <a:p>
            <a:r>
              <a:rPr lang="en-GB" dirty="0" smtClean="0"/>
              <a:t>Develop an individual career plan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Session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586</Words>
  <Application>Microsoft Office PowerPoint</Application>
  <PresentationFormat>On-screen Show (4:3)</PresentationFormat>
  <Paragraphs>99</Paragraphs>
  <Slides>21</Slides>
  <Notes>13</Notes>
  <HiddenSlides>2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Resource &amp; Talent Planning</vt:lpstr>
      <vt:lpstr>Recap on last week’s learning</vt:lpstr>
      <vt:lpstr>Aims</vt:lpstr>
      <vt:lpstr>Objectives</vt:lpstr>
      <vt:lpstr>Knowledge of Succession planning processes?</vt:lpstr>
      <vt:lpstr>Succession Planning – what does it mean?</vt:lpstr>
      <vt:lpstr>IRS Report – how common is succession planning?</vt:lpstr>
      <vt:lpstr>Slide 8</vt:lpstr>
      <vt:lpstr>What does it involve? 5 Key Stages</vt:lpstr>
      <vt:lpstr>Coffee Break - </vt:lpstr>
      <vt:lpstr>Succession Planning Exercise</vt:lpstr>
      <vt:lpstr>Activity</vt:lpstr>
      <vt:lpstr>Succession Planning</vt:lpstr>
      <vt:lpstr>Contemporary Themes</vt:lpstr>
      <vt:lpstr>Accountability and ownership</vt:lpstr>
      <vt:lpstr>Case Study - Easybake</vt:lpstr>
      <vt:lpstr>Slide 17</vt:lpstr>
      <vt:lpstr>Questions to ask</vt:lpstr>
      <vt:lpstr>Objectives</vt:lpstr>
      <vt:lpstr>Further Reading</vt:lpstr>
      <vt:lpstr>Next Session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Resource &amp; Talent Planning</dc:title>
  <dc:creator>Samantha Morgan</dc:creator>
  <cp:lastModifiedBy>Samantha Morgan</cp:lastModifiedBy>
  <cp:revision>75</cp:revision>
  <dcterms:created xsi:type="dcterms:W3CDTF">2011-01-06T09:35:44Z</dcterms:created>
  <dcterms:modified xsi:type="dcterms:W3CDTF">2011-02-01T15:19:55Z</dcterms:modified>
</cp:coreProperties>
</file>