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0"/>
  </p:notesMasterIdLst>
  <p:sldIdLst>
    <p:sldId id="424" r:id="rId3"/>
    <p:sldId id="407" r:id="rId4"/>
    <p:sldId id="439" r:id="rId5"/>
    <p:sldId id="415" r:id="rId6"/>
    <p:sldId id="408" r:id="rId7"/>
    <p:sldId id="409" r:id="rId8"/>
    <p:sldId id="410" r:id="rId9"/>
    <p:sldId id="411" r:id="rId10"/>
    <p:sldId id="386" r:id="rId11"/>
    <p:sldId id="425" r:id="rId12"/>
    <p:sldId id="428" r:id="rId13"/>
    <p:sldId id="427" r:id="rId14"/>
    <p:sldId id="390" r:id="rId15"/>
    <p:sldId id="392" r:id="rId16"/>
    <p:sldId id="400" r:id="rId17"/>
    <p:sldId id="422" r:id="rId18"/>
    <p:sldId id="431" r:id="rId19"/>
    <p:sldId id="430" r:id="rId20"/>
    <p:sldId id="465" r:id="rId21"/>
    <p:sldId id="437" r:id="rId22"/>
    <p:sldId id="416" r:id="rId23"/>
    <p:sldId id="474" r:id="rId24"/>
    <p:sldId id="391" r:id="rId25"/>
    <p:sldId id="493" r:id="rId26"/>
    <p:sldId id="405" r:id="rId27"/>
    <p:sldId id="395" r:id="rId28"/>
    <p:sldId id="25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C61AD4-0F1A-40D7-8668-4BDF0DC0AD42}" type="doc">
      <dgm:prSet loTypeId="urn:microsoft.com/office/officeart/2009/layout/CirclePictureHierarchy" loCatId="hierarchy" qsTypeId="urn:microsoft.com/office/officeart/2005/8/quickstyle/simple1" qsCatId="simple" csTypeId="urn:microsoft.com/office/officeart/2005/8/colors/accent1_2" csCatId="accent1" phldr="1"/>
      <dgm:spPr/>
      <dgm:t>
        <a:bodyPr/>
        <a:lstStyle/>
        <a:p>
          <a:endParaRPr lang="en-GB"/>
        </a:p>
      </dgm:t>
    </dgm:pt>
    <dgm:pt modelId="{6EE1BF05-A729-4320-853D-F039D3C7CD8E}">
      <dgm:prSet phldrT="[Text]" custT="1"/>
      <dgm:spPr/>
      <dgm:t>
        <a:bodyPr/>
        <a:lstStyle/>
        <a:p>
          <a:endParaRPr lang="en-GB" sz="3200" dirty="0">
            <a:solidFill>
              <a:srgbClr val="FFC000"/>
            </a:solidFill>
          </a:endParaRPr>
        </a:p>
      </dgm:t>
    </dgm:pt>
    <dgm:pt modelId="{1D22E9D6-A00F-47A6-A668-EBC7C1B2818E}" type="parTrans" cxnId="{6D122B03-F4F4-4438-8E74-3ADDC27B2094}">
      <dgm:prSet/>
      <dgm:spPr/>
      <dgm:t>
        <a:bodyPr/>
        <a:lstStyle/>
        <a:p>
          <a:endParaRPr lang="en-GB"/>
        </a:p>
      </dgm:t>
    </dgm:pt>
    <dgm:pt modelId="{2234F57D-C090-4D19-8F53-6BF1188E4049}" type="sibTrans" cxnId="{6D122B03-F4F4-4438-8E74-3ADDC27B2094}">
      <dgm:prSet/>
      <dgm:spPr/>
      <dgm:t>
        <a:bodyPr/>
        <a:lstStyle/>
        <a:p>
          <a:endParaRPr lang="en-GB"/>
        </a:p>
      </dgm:t>
    </dgm:pt>
    <dgm:pt modelId="{CF8D1FDC-2BC8-4B8A-B260-D2DF96A31505}">
      <dgm:prSet phldrT="[Text]" custT="1"/>
      <dgm:spPr/>
      <dgm:t>
        <a:bodyPr/>
        <a:lstStyle/>
        <a:p>
          <a:r>
            <a:rPr lang="en-GB" sz="3200" b="0" dirty="0">
              <a:solidFill>
                <a:srgbClr val="0070C0"/>
              </a:solidFill>
            </a:rPr>
            <a:t>Internal Factors </a:t>
          </a:r>
          <a:r>
            <a:rPr lang="en-GB" sz="3200" b="0" dirty="0">
              <a:solidFill>
                <a:schemeClr val="tx1"/>
              </a:solidFill>
            </a:rPr>
            <a:t>(</a:t>
          </a:r>
          <a:r>
            <a:rPr lang="en-GB" sz="2800" dirty="0">
              <a:solidFill>
                <a:schemeClr val="tx1"/>
              </a:solidFill>
            </a:rPr>
            <a:t>Biology)</a:t>
          </a:r>
        </a:p>
      </dgm:t>
    </dgm:pt>
    <dgm:pt modelId="{C8B21C6A-E713-478E-9CA1-6A4F302B6119}" type="parTrans" cxnId="{9B90F9BA-0BE4-4220-BA69-23301D86AB15}">
      <dgm:prSet/>
      <dgm:spPr/>
      <dgm:t>
        <a:bodyPr/>
        <a:lstStyle/>
        <a:p>
          <a:endParaRPr lang="en-GB"/>
        </a:p>
      </dgm:t>
    </dgm:pt>
    <dgm:pt modelId="{356D8084-143A-4ABC-8A1F-22743046C11F}" type="sibTrans" cxnId="{9B90F9BA-0BE4-4220-BA69-23301D86AB15}">
      <dgm:prSet/>
      <dgm:spPr/>
      <dgm:t>
        <a:bodyPr/>
        <a:lstStyle/>
        <a:p>
          <a:endParaRPr lang="en-GB"/>
        </a:p>
      </dgm:t>
    </dgm:pt>
    <dgm:pt modelId="{54BCBD49-FCE9-473A-89C3-0E2727E64985}">
      <dgm:prSet phldrT="[Text]" custT="1"/>
      <dgm:spPr/>
      <dgm:t>
        <a:bodyPr/>
        <a:lstStyle/>
        <a:p>
          <a:r>
            <a:rPr lang="en-GB" sz="2800" dirty="0"/>
            <a:t>Cognitive Efficiency</a:t>
          </a:r>
        </a:p>
      </dgm:t>
    </dgm:pt>
    <dgm:pt modelId="{36D101C7-C692-476A-B1D6-17E6975E2A17}" type="parTrans" cxnId="{53944ACF-C376-4604-A54A-75BBCD2C1E06}">
      <dgm:prSet/>
      <dgm:spPr/>
      <dgm:t>
        <a:bodyPr/>
        <a:lstStyle/>
        <a:p>
          <a:endParaRPr lang="en-GB"/>
        </a:p>
      </dgm:t>
    </dgm:pt>
    <dgm:pt modelId="{3348ED0C-34FA-4A82-A5C2-150F1B1747B1}" type="sibTrans" cxnId="{53944ACF-C376-4604-A54A-75BBCD2C1E06}">
      <dgm:prSet/>
      <dgm:spPr/>
      <dgm:t>
        <a:bodyPr/>
        <a:lstStyle/>
        <a:p>
          <a:endParaRPr lang="en-GB"/>
        </a:p>
      </dgm:t>
    </dgm:pt>
    <dgm:pt modelId="{B2C71BBE-FD5B-4B59-9596-F075DB837D8C}">
      <dgm:prSet phldrT="[Text]" custT="1"/>
      <dgm:spPr/>
      <dgm:t>
        <a:bodyPr/>
        <a:lstStyle/>
        <a:p>
          <a:r>
            <a:rPr lang="en-GB" sz="2800" dirty="0"/>
            <a:t>Schematic Knowledge</a:t>
          </a:r>
          <a:endParaRPr lang="en-GB" sz="1000" dirty="0"/>
        </a:p>
      </dgm:t>
    </dgm:pt>
    <dgm:pt modelId="{1A9C5E86-95BF-414C-A51B-2CF839A41BBF}" type="parTrans" cxnId="{C1220DB2-876B-44F8-84CA-5B4848C0DB54}">
      <dgm:prSet/>
      <dgm:spPr/>
      <dgm:t>
        <a:bodyPr/>
        <a:lstStyle/>
        <a:p>
          <a:endParaRPr lang="en-GB"/>
        </a:p>
      </dgm:t>
    </dgm:pt>
    <dgm:pt modelId="{E681ACA1-F284-43C7-87CD-AE4FD50AF6E6}" type="sibTrans" cxnId="{C1220DB2-876B-44F8-84CA-5B4848C0DB54}">
      <dgm:prSet/>
      <dgm:spPr/>
      <dgm:t>
        <a:bodyPr/>
        <a:lstStyle/>
        <a:p>
          <a:endParaRPr lang="en-GB"/>
        </a:p>
      </dgm:t>
    </dgm:pt>
    <dgm:pt modelId="{35C8255A-E70E-48A8-9E04-09B7DE891E8A}">
      <dgm:prSet phldrT="[Text]" custT="1"/>
      <dgm:spPr/>
      <dgm:t>
        <a:bodyPr/>
        <a:lstStyle/>
        <a:p>
          <a:r>
            <a:rPr lang="en-GB" sz="3200" b="0" dirty="0">
              <a:solidFill>
                <a:srgbClr val="0070C0"/>
              </a:solidFill>
            </a:rPr>
            <a:t>External Factors</a:t>
          </a:r>
          <a:r>
            <a:rPr lang="en-GB" sz="2800" b="0" dirty="0">
              <a:solidFill>
                <a:srgbClr val="0070C0"/>
              </a:solidFill>
            </a:rPr>
            <a:t> </a:t>
          </a:r>
          <a:r>
            <a:rPr lang="en-GB" sz="2800" b="0" dirty="0">
              <a:solidFill>
                <a:schemeClr val="tx1"/>
              </a:solidFill>
            </a:rPr>
            <a:t>(</a:t>
          </a:r>
          <a:r>
            <a:rPr lang="en-GB" sz="2800" dirty="0">
              <a:solidFill>
                <a:schemeClr val="tx1"/>
              </a:solidFill>
            </a:rPr>
            <a:t>Environment)</a:t>
          </a:r>
        </a:p>
      </dgm:t>
    </dgm:pt>
    <dgm:pt modelId="{09965097-EC9D-486F-A547-19E3C14A2A9C}" type="parTrans" cxnId="{58DD7504-7594-4780-BFF2-9708B82BCD08}">
      <dgm:prSet/>
      <dgm:spPr/>
      <dgm:t>
        <a:bodyPr/>
        <a:lstStyle/>
        <a:p>
          <a:endParaRPr lang="en-GB"/>
        </a:p>
      </dgm:t>
    </dgm:pt>
    <dgm:pt modelId="{4D114B94-8FEB-4689-A3EC-08C305BD1556}" type="sibTrans" cxnId="{58DD7504-7594-4780-BFF2-9708B82BCD08}">
      <dgm:prSet/>
      <dgm:spPr/>
      <dgm:t>
        <a:bodyPr/>
        <a:lstStyle/>
        <a:p>
          <a:endParaRPr lang="en-GB"/>
        </a:p>
      </dgm:t>
    </dgm:pt>
    <dgm:pt modelId="{CC78EADB-2129-4318-A300-51C57D5BD004}">
      <dgm:prSet phldrT="[Text]"/>
      <dgm:spPr/>
      <dgm:t>
        <a:bodyPr/>
        <a:lstStyle/>
        <a:p>
          <a:r>
            <a:rPr lang="en-GB" dirty="0"/>
            <a:t>Societal &amp; Group Advantages</a:t>
          </a:r>
        </a:p>
      </dgm:t>
    </dgm:pt>
    <dgm:pt modelId="{42C6DEBA-94B8-492B-99ED-C30B10ED0D6F}" type="parTrans" cxnId="{D7E22DBE-6D79-490E-BDBA-A7AC119BDB39}">
      <dgm:prSet/>
      <dgm:spPr/>
      <dgm:t>
        <a:bodyPr/>
        <a:lstStyle/>
        <a:p>
          <a:endParaRPr lang="en-GB"/>
        </a:p>
      </dgm:t>
    </dgm:pt>
    <dgm:pt modelId="{F20EDC54-72AE-4B76-93E2-F58B6AE2133B}" type="sibTrans" cxnId="{D7E22DBE-6D79-490E-BDBA-A7AC119BDB39}">
      <dgm:prSet/>
      <dgm:spPr/>
      <dgm:t>
        <a:bodyPr/>
        <a:lstStyle/>
        <a:p>
          <a:endParaRPr lang="en-GB"/>
        </a:p>
      </dgm:t>
    </dgm:pt>
    <dgm:pt modelId="{53898476-4D9E-40E6-817E-F6C678C742C6}" type="pres">
      <dgm:prSet presAssocID="{F7C61AD4-0F1A-40D7-8668-4BDF0DC0AD42}" presName="hierChild1" presStyleCnt="0">
        <dgm:presLayoutVars>
          <dgm:chPref val="1"/>
          <dgm:dir/>
          <dgm:animOne val="branch"/>
          <dgm:animLvl val="lvl"/>
          <dgm:resizeHandles/>
        </dgm:presLayoutVars>
      </dgm:prSet>
      <dgm:spPr/>
    </dgm:pt>
    <dgm:pt modelId="{B7BD4825-E73D-4833-A4E5-94D468DF903E}" type="pres">
      <dgm:prSet presAssocID="{6EE1BF05-A729-4320-853D-F039D3C7CD8E}" presName="hierRoot1" presStyleCnt="0"/>
      <dgm:spPr/>
    </dgm:pt>
    <dgm:pt modelId="{945B5177-BBC5-451D-B356-DA7A9FB2C549}" type="pres">
      <dgm:prSet presAssocID="{6EE1BF05-A729-4320-853D-F039D3C7CD8E}" presName="composite" presStyleCnt="0"/>
      <dgm:spPr/>
    </dgm:pt>
    <dgm:pt modelId="{A8CFE329-8583-4B7A-BE78-0FF452F1F186}" type="pres">
      <dgm:prSet presAssocID="{6EE1BF05-A729-4320-853D-F039D3C7CD8E}" presName="image" presStyleLbl="node0" presStyleIdx="0" presStyleCnt="1" custScaleX="110656" custScaleY="89110" custLinFactNeighborX="761" custLinFactNeighborY="1793"/>
      <dgm:spPr>
        <a:blipFill rotWithShape="1">
          <a:blip xmlns:r="http://schemas.openxmlformats.org/officeDocument/2006/relationships" r:embed="rId1"/>
          <a:srcRect/>
          <a:stretch>
            <a:fillRect/>
          </a:stretch>
        </a:blipFill>
      </dgm:spPr>
    </dgm:pt>
    <dgm:pt modelId="{89CA1A17-B91B-4B00-9644-D7BBA2FB54B9}" type="pres">
      <dgm:prSet presAssocID="{6EE1BF05-A729-4320-853D-F039D3C7CD8E}" presName="text" presStyleLbl="revTx" presStyleIdx="0" presStyleCnt="6" custScaleX="165684" custLinFactX="-64030" custLinFactNeighborX="-100000" custLinFactNeighborY="8737">
        <dgm:presLayoutVars>
          <dgm:chPref val="3"/>
        </dgm:presLayoutVars>
      </dgm:prSet>
      <dgm:spPr/>
    </dgm:pt>
    <dgm:pt modelId="{F4536917-D4A1-4307-915B-ECCCEDA8A208}" type="pres">
      <dgm:prSet presAssocID="{6EE1BF05-A729-4320-853D-F039D3C7CD8E}" presName="hierChild2" presStyleCnt="0"/>
      <dgm:spPr/>
    </dgm:pt>
    <dgm:pt modelId="{2C88F605-15C8-403F-8FD9-6318D59E0EDA}" type="pres">
      <dgm:prSet presAssocID="{C8B21C6A-E713-478E-9CA1-6A4F302B6119}" presName="Name10" presStyleLbl="parChTrans1D2" presStyleIdx="0" presStyleCnt="2"/>
      <dgm:spPr/>
    </dgm:pt>
    <dgm:pt modelId="{17CEA706-D155-434C-9B79-079D333B9C53}" type="pres">
      <dgm:prSet presAssocID="{CF8D1FDC-2BC8-4B8A-B260-D2DF96A31505}" presName="hierRoot2" presStyleCnt="0"/>
      <dgm:spPr/>
    </dgm:pt>
    <dgm:pt modelId="{5F8541C7-0DB4-40B1-BC74-46626DEB49B5}" type="pres">
      <dgm:prSet presAssocID="{CF8D1FDC-2BC8-4B8A-B260-D2DF96A31505}" presName="composite2" presStyleCnt="0"/>
      <dgm:spPr/>
    </dgm:pt>
    <dgm:pt modelId="{FE572400-ED9E-4636-9BBA-A26EFE8AB0DD}" type="pres">
      <dgm:prSet presAssocID="{CF8D1FDC-2BC8-4B8A-B260-D2DF96A31505}" presName="image2" presStyleLbl="node2" presStyleIdx="0" presStyleCnt="2" custScaleY="84534"/>
      <dgm:spPr>
        <a:blipFill rotWithShape="1">
          <a:blip xmlns:r="http://schemas.openxmlformats.org/officeDocument/2006/relationships" r:embed="rId2"/>
          <a:srcRect/>
          <a:stretch>
            <a:fillRect/>
          </a:stretch>
        </a:blipFill>
      </dgm:spPr>
    </dgm:pt>
    <dgm:pt modelId="{0D1A4682-7577-4732-BD7C-FA89C7B36819}" type="pres">
      <dgm:prSet presAssocID="{CF8D1FDC-2BC8-4B8A-B260-D2DF96A31505}" presName="text2" presStyleLbl="revTx" presStyleIdx="1" presStyleCnt="6">
        <dgm:presLayoutVars>
          <dgm:chPref val="3"/>
        </dgm:presLayoutVars>
      </dgm:prSet>
      <dgm:spPr/>
    </dgm:pt>
    <dgm:pt modelId="{1CC18F40-C7DB-4FE1-9A47-129D1830CBE0}" type="pres">
      <dgm:prSet presAssocID="{CF8D1FDC-2BC8-4B8A-B260-D2DF96A31505}" presName="hierChild3" presStyleCnt="0"/>
      <dgm:spPr/>
    </dgm:pt>
    <dgm:pt modelId="{561B8593-3E77-4231-B575-119A13E62DB0}" type="pres">
      <dgm:prSet presAssocID="{36D101C7-C692-476A-B1D6-17E6975E2A17}" presName="Name17" presStyleLbl="parChTrans1D3" presStyleIdx="0" presStyleCnt="3"/>
      <dgm:spPr/>
    </dgm:pt>
    <dgm:pt modelId="{BE03001B-2B32-4118-B5E1-D0A77FAA4207}" type="pres">
      <dgm:prSet presAssocID="{54BCBD49-FCE9-473A-89C3-0E2727E64985}" presName="hierRoot3" presStyleCnt="0"/>
      <dgm:spPr/>
    </dgm:pt>
    <dgm:pt modelId="{0904AC63-FC00-41A2-96BB-45E1D7C2C20A}" type="pres">
      <dgm:prSet presAssocID="{54BCBD49-FCE9-473A-89C3-0E2727E64985}" presName="composite3" presStyleCnt="0"/>
      <dgm:spPr/>
    </dgm:pt>
    <dgm:pt modelId="{C78EDC49-4ADB-418E-8071-26038C799B0A}" type="pres">
      <dgm:prSet presAssocID="{54BCBD49-FCE9-473A-89C3-0E2727E64985}" presName="image3" presStyleLbl="node3" presStyleIdx="0" presStyleCnt="3" custScaleY="82272"/>
      <dgm:spPr>
        <a:blipFill rotWithShape="1">
          <a:blip xmlns:r="http://schemas.openxmlformats.org/officeDocument/2006/relationships" r:embed="rId3"/>
          <a:srcRect/>
          <a:stretch>
            <a:fillRect/>
          </a:stretch>
        </a:blipFill>
      </dgm:spPr>
    </dgm:pt>
    <dgm:pt modelId="{A320720B-F8B3-4F56-975D-011E3F882DAF}" type="pres">
      <dgm:prSet presAssocID="{54BCBD49-FCE9-473A-89C3-0E2727E64985}" presName="text3" presStyleLbl="revTx" presStyleIdx="2" presStyleCnt="6">
        <dgm:presLayoutVars>
          <dgm:chPref val="3"/>
        </dgm:presLayoutVars>
      </dgm:prSet>
      <dgm:spPr/>
    </dgm:pt>
    <dgm:pt modelId="{DDFF55A7-A6DC-4919-8623-7DBECA3E33F3}" type="pres">
      <dgm:prSet presAssocID="{54BCBD49-FCE9-473A-89C3-0E2727E64985}" presName="hierChild4" presStyleCnt="0"/>
      <dgm:spPr/>
    </dgm:pt>
    <dgm:pt modelId="{29E62FA2-FB81-4A7C-B73F-E65FBA7CCF97}" type="pres">
      <dgm:prSet presAssocID="{1A9C5E86-95BF-414C-A51B-2CF839A41BBF}" presName="Name17" presStyleLbl="parChTrans1D3" presStyleIdx="1" presStyleCnt="3"/>
      <dgm:spPr/>
    </dgm:pt>
    <dgm:pt modelId="{522364F4-C98B-4572-B68F-0B8F16606362}" type="pres">
      <dgm:prSet presAssocID="{B2C71BBE-FD5B-4B59-9596-F075DB837D8C}" presName="hierRoot3" presStyleCnt="0"/>
      <dgm:spPr/>
    </dgm:pt>
    <dgm:pt modelId="{68761275-CD22-4BC3-9FD4-08975078E3F4}" type="pres">
      <dgm:prSet presAssocID="{B2C71BBE-FD5B-4B59-9596-F075DB837D8C}" presName="composite3" presStyleCnt="0"/>
      <dgm:spPr/>
    </dgm:pt>
    <dgm:pt modelId="{BD0A22ED-9714-4856-8F74-033D8D6684AA}" type="pres">
      <dgm:prSet presAssocID="{B2C71BBE-FD5B-4B59-9596-F075DB837D8C}" presName="image3" presStyleLbl="node3" presStyleIdx="1" presStyleCnt="3" custScaleY="82272"/>
      <dgm:spPr>
        <a:blipFill rotWithShape="1">
          <a:blip xmlns:r="http://schemas.openxmlformats.org/officeDocument/2006/relationships" r:embed="rId4"/>
          <a:srcRect/>
          <a:stretch>
            <a:fillRect l="-5000" r="-5000"/>
          </a:stretch>
        </a:blipFill>
      </dgm:spPr>
    </dgm:pt>
    <dgm:pt modelId="{2E0AC2DE-1861-4A7C-910C-F61005542437}" type="pres">
      <dgm:prSet presAssocID="{B2C71BBE-FD5B-4B59-9596-F075DB837D8C}" presName="text3" presStyleLbl="revTx" presStyleIdx="3" presStyleCnt="6">
        <dgm:presLayoutVars>
          <dgm:chPref val="3"/>
        </dgm:presLayoutVars>
      </dgm:prSet>
      <dgm:spPr/>
    </dgm:pt>
    <dgm:pt modelId="{EAECB851-A3AF-4699-B04C-0EC6AB3CCA95}" type="pres">
      <dgm:prSet presAssocID="{B2C71BBE-FD5B-4B59-9596-F075DB837D8C}" presName="hierChild4" presStyleCnt="0"/>
      <dgm:spPr/>
    </dgm:pt>
    <dgm:pt modelId="{3DC8A15A-779A-4EE4-AF08-CCB95F67A83D}" type="pres">
      <dgm:prSet presAssocID="{09965097-EC9D-486F-A547-19E3C14A2A9C}" presName="Name10" presStyleLbl="parChTrans1D2" presStyleIdx="1" presStyleCnt="2"/>
      <dgm:spPr/>
    </dgm:pt>
    <dgm:pt modelId="{63E19DB3-4DB9-4B47-B03F-3386A4F5BA43}" type="pres">
      <dgm:prSet presAssocID="{35C8255A-E70E-48A8-9E04-09B7DE891E8A}" presName="hierRoot2" presStyleCnt="0"/>
      <dgm:spPr/>
    </dgm:pt>
    <dgm:pt modelId="{359A5DC5-F4EC-457D-A713-4961FA4A99DA}" type="pres">
      <dgm:prSet presAssocID="{35C8255A-E70E-48A8-9E04-09B7DE891E8A}" presName="composite2" presStyleCnt="0"/>
      <dgm:spPr/>
    </dgm:pt>
    <dgm:pt modelId="{8B1AF8C8-35D6-4687-98F4-1360C1814751}" type="pres">
      <dgm:prSet presAssocID="{35C8255A-E70E-48A8-9E04-09B7DE891E8A}" presName="image2" presStyleLbl="node2" presStyleIdx="1" presStyleCnt="2" custScaleY="81492" custLinFactNeighborX="-50942" custLinFactNeighborY="-1521"/>
      <dgm:spPr>
        <a:blipFill rotWithShape="1">
          <a:blip xmlns:r="http://schemas.openxmlformats.org/officeDocument/2006/relationships" r:embed="rId5"/>
          <a:srcRect/>
          <a:stretch>
            <a:fillRect l="-67000" r="-67000"/>
          </a:stretch>
        </a:blipFill>
      </dgm:spPr>
    </dgm:pt>
    <dgm:pt modelId="{12ABABE2-A5BB-48AA-908E-53C3EA00DD06}" type="pres">
      <dgm:prSet presAssocID="{35C8255A-E70E-48A8-9E04-09B7DE891E8A}" presName="text2" presStyleLbl="revTx" presStyleIdx="4" presStyleCnt="6" custScaleX="129573" custLinFactNeighborX="-12019" custLinFactNeighborY="885">
        <dgm:presLayoutVars>
          <dgm:chPref val="3"/>
        </dgm:presLayoutVars>
      </dgm:prSet>
      <dgm:spPr/>
    </dgm:pt>
    <dgm:pt modelId="{E55A9241-9CC1-48A1-95EC-61F9F2259AED}" type="pres">
      <dgm:prSet presAssocID="{35C8255A-E70E-48A8-9E04-09B7DE891E8A}" presName="hierChild3" presStyleCnt="0"/>
      <dgm:spPr/>
    </dgm:pt>
    <dgm:pt modelId="{D62CA457-C7FA-4F54-A7DC-F196BD342B6A}" type="pres">
      <dgm:prSet presAssocID="{42C6DEBA-94B8-492B-99ED-C30B10ED0D6F}" presName="Name17" presStyleLbl="parChTrans1D3" presStyleIdx="2" presStyleCnt="3"/>
      <dgm:spPr/>
    </dgm:pt>
    <dgm:pt modelId="{1D99EB4E-E21F-4524-8D9B-DA4A30CF0F58}" type="pres">
      <dgm:prSet presAssocID="{CC78EADB-2129-4318-A300-51C57D5BD004}" presName="hierRoot3" presStyleCnt="0"/>
      <dgm:spPr/>
    </dgm:pt>
    <dgm:pt modelId="{36967515-85A7-40F4-9462-78D08568EEDD}" type="pres">
      <dgm:prSet presAssocID="{CC78EADB-2129-4318-A300-51C57D5BD004}" presName="composite3" presStyleCnt="0"/>
      <dgm:spPr/>
    </dgm:pt>
    <dgm:pt modelId="{A6350EB6-E4C5-4DE4-8D0F-EEF848935B92}" type="pres">
      <dgm:prSet presAssocID="{CC78EADB-2129-4318-A300-51C57D5BD004}" presName="image3" presStyleLbl="node3" presStyleIdx="2" presStyleCnt="3" custScaleY="86841"/>
      <dgm:spPr>
        <a:blipFill rotWithShape="1">
          <a:blip xmlns:r="http://schemas.openxmlformats.org/officeDocument/2006/relationships" r:embed="rId6"/>
          <a:srcRect/>
          <a:stretch>
            <a:fillRect l="-39000" r="-39000"/>
          </a:stretch>
        </a:blipFill>
      </dgm:spPr>
    </dgm:pt>
    <dgm:pt modelId="{38ECD1EB-9CCF-4BFA-999F-D60AA1766A95}" type="pres">
      <dgm:prSet presAssocID="{CC78EADB-2129-4318-A300-51C57D5BD004}" presName="text3" presStyleLbl="revTx" presStyleIdx="5" presStyleCnt="6">
        <dgm:presLayoutVars>
          <dgm:chPref val="3"/>
        </dgm:presLayoutVars>
      </dgm:prSet>
      <dgm:spPr/>
    </dgm:pt>
    <dgm:pt modelId="{8EE55B33-37CD-45B6-A445-F1829DE90382}" type="pres">
      <dgm:prSet presAssocID="{CC78EADB-2129-4318-A300-51C57D5BD004}" presName="hierChild4" presStyleCnt="0"/>
      <dgm:spPr/>
    </dgm:pt>
  </dgm:ptLst>
  <dgm:cxnLst>
    <dgm:cxn modelId="{6D122B03-F4F4-4438-8E74-3ADDC27B2094}" srcId="{F7C61AD4-0F1A-40D7-8668-4BDF0DC0AD42}" destId="{6EE1BF05-A729-4320-853D-F039D3C7CD8E}" srcOrd="0" destOrd="0" parTransId="{1D22E9D6-A00F-47A6-A668-EBC7C1B2818E}" sibTransId="{2234F57D-C090-4D19-8F53-6BF1188E4049}"/>
    <dgm:cxn modelId="{58DD7504-7594-4780-BFF2-9708B82BCD08}" srcId="{6EE1BF05-A729-4320-853D-F039D3C7CD8E}" destId="{35C8255A-E70E-48A8-9E04-09B7DE891E8A}" srcOrd="1" destOrd="0" parTransId="{09965097-EC9D-486F-A547-19E3C14A2A9C}" sibTransId="{4D114B94-8FEB-4689-A3EC-08C305BD1556}"/>
    <dgm:cxn modelId="{74E7551E-45FB-4735-AA5F-6A354BC737FC}" type="presOf" srcId="{C8B21C6A-E713-478E-9CA1-6A4F302B6119}" destId="{2C88F605-15C8-403F-8FD9-6318D59E0EDA}" srcOrd="0" destOrd="0" presId="urn:microsoft.com/office/officeart/2009/layout/CirclePictureHierarchy"/>
    <dgm:cxn modelId="{1990F520-B4A3-4145-A585-0A9C162BC4C6}" type="presOf" srcId="{35C8255A-E70E-48A8-9E04-09B7DE891E8A}" destId="{12ABABE2-A5BB-48AA-908E-53C3EA00DD06}" srcOrd="0" destOrd="0" presId="urn:microsoft.com/office/officeart/2009/layout/CirclePictureHierarchy"/>
    <dgm:cxn modelId="{46947348-7CA5-419B-BDE9-46EEC4E93F65}" type="presOf" srcId="{B2C71BBE-FD5B-4B59-9596-F075DB837D8C}" destId="{2E0AC2DE-1861-4A7C-910C-F61005542437}" srcOrd="0" destOrd="0" presId="urn:microsoft.com/office/officeart/2009/layout/CirclePictureHierarchy"/>
    <dgm:cxn modelId="{1812BB4D-C631-4F21-8916-EDBD176965A2}" type="presOf" srcId="{CC78EADB-2129-4318-A300-51C57D5BD004}" destId="{38ECD1EB-9CCF-4BFA-999F-D60AA1766A95}" srcOrd="0" destOrd="0" presId="urn:microsoft.com/office/officeart/2009/layout/CirclePictureHierarchy"/>
    <dgm:cxn modelId="{4AD7CA99-0F5F-4882-80CF-86F125FE72C7}" type="presOf" srcId="{CF8D1FDC-2BC8-4B8A-B260-D2DF96A31505}" destId="{0D1A4682-7577-4732-BD7C-FA89C7B36819}" srcOrd="0" destOrd="0" presId="urn:microsoft.com/office/officeart/2009/layout/CirclePictureHierarchy"/>
    <dgm:cxn modelId="{C1220DB2-876B-44F8-84CA-5B4848C0DB54}" srcId="{CF8D1FDC-2BC8-4B8A-B260-D2DF96A31505}" destId="{B2C71BBE-FD5B-4B59-9596-F075DB837D8C}" srcOrd="1" destOrd="0" parTransId="{1A9C5E86-95BF-414C-A51B-2CF839A41BBF}" sibTransId="{E681ACA1-F284-43C7-87CD-AE4FD50AF6E6}"/>
    <dgm:cxn modelId="{9B90F9BA-0BE4-4220-BA69-23301D86AB15}" srcId="{6EE1BF05-A729-4320-853D-F039D3C7CD8E}" destId="{CF8D1FDC-2BC8-4B8A-B260-D2DF96A31505}" srcOrd="0" destOrd="0" parTransId="{C8B21C6A-E713-478E-9CA1-6A4F302B6119}" sibTransId="{356D8084-143A-4ABC-8A1F-22743046C11F}"/>
    <dgm:cxn modelId="{32660ABE-5BC1-4A4C-BE85-93A2835452B5}" type="presOf" srcId="{42C6DEBA-94B8-492B-99ED-C30B10ED0D6F}" destId="{D62CA457-C7FA-4F54-A7DC-F196BD342B6A}" srcOrd="0" destOrd="0" presId="urn:microsoft.com/office/officeart/2009/layout/CirclePictureHierarchy"/>
    <dgm:cxn modelId="{D7E22DBE-6D79-490E-BDBA-A7AC119BDB39}" srcId="{35C8255A-E70E-48A8-9E04-09B7DE891E8A}" destId="{CC78EADB-2129-4318-A300-51C57D5BD004}" srcOrd="0" destOrd="0" parTransId="{42C6DEBA-94B8-492B-99ED-C30B10ED0D6F}" sibTransId="{F20EDC54-72AE-4B76-93E2-F58B6AE2133B}"/>
    <dgm:cxn modelId="{2F6007CC-5A6B-4429-9E3B-008255319AA4}" type="presOf" srcId="{6EE1BF05-A729-4320-853D-F039D3C7CD8E}" destId="{89CA1A17-B91B-4B00-9644-D7BBA2FB54B9}" srcOrd="0" destOrd="0" presId="urn:microsoft.com/office/officeart/2009/layout/CirclePictureHierarchy"/>
    <dgm:cxn modelId="{53944ACF-C376-4604-A54A-75BBCD2C1E06}" srcId="{CF8D1FDC-2BC8-4B8A-B260-D2DF96A31505}" destId="{54BCBD49-FCE9-473A-89C3-0E2727E64985}" srcOrd="0" destOrd="0" parTransId="{36D101C7-C692-476A-B1D6-17E6975E2A17}" sibTransId="{3348ED0C-34FA-4A82-A5C2-150F1B1747B1}"/>
    <dgm:cxn modelId="{C1692AD2-8438-4047-A5DC-3D3BEF0064C5}" type="presOf" srcId="{36D101C7-C692-476A-B1D6-17E6975E2A17}" destId="{561B8593-3E77-4231-B575-119A13E62DB0}" srcOrd="0" destOrd="0" presId="urn:microsoft.com/office/officeart/2009/layout/CirclePictureHierarchy"/>
    <dgm:cxn modelId="{F2A1EFD3-C488-4CF1-9272-619CC5D0B2B7}" type="presOf" srcId="{54BCBD49-FCE9-473A-89C3-0E2727E64985}" destId="{A320720B-F8B3-4F56-975D-011E3F882DAF}" srcOrd="0" destOrd="0" presId="urn:microsoft.com/office/officeart/2009/layout/CirclePictureHierarchy"/>
    <dgm:cxn modelId="{8895B2DF-55A3-4B09-8611-CAF77FB832C0}" type="presOf" srcId="{09965097-EC9D-486F-A547-19E3C14A2A9C}" destId="{3DC8A15A-779A-4EE4-AF08-CCB95F67A83D}" srcOrd="0" destOrd="0" presId="urn:microsoft.com/office/officeart/2009/layout/CirclePictureHierarchy"/>
    <dgm:cxn modelId="{84B414E5-1676-4DCB-AD7E-5DBDCEE3BF1C}" type="presOf" srcId="{1A9C5E86-95BF-414C-A51B-2CF839A41BBF}" destId="{29E62FA2-FB81-4A7C-B73F-E65FBA7CCF97}" srcOrd="0" destOrd="0" presId="urn:microsoft.com/office/officeart/2009/layout/CirclePictureHierarchy"/>
    <dgm:cxn modelId="{4FBB5CF2-43CB-4FC4-A702-D3408C7DD93C}" type="presOf" srcId="{F7C61AD4-0F1A-40D7-8668-4BDF0DC0AD42}" destId="{53898476-4D9E-40E6-817E-F6C678C742C6}" srcOrd="0" destOrd="0" presId="urn:microsoft.com/office/officeart/2009/layout/CirclePictureHierarchy"/>
    <dgm:cxn modelId="{02F24F33-2470-4E9E-B4CD-DDE656607BB8}" type="presParOf" srcId="{53898476-4D9E-40E6-817E-F6C678C742C6}" destId="{B7BD4825-E73D-4833-A4E5-94D468DF903E}" srcOrd="0" destOrd="0" presId="urn:microsoft.com/office/officeart/2009/layout/CirclePictureHierarchy"/>
    <dgm:cxn modelId="{9D418A44-FF4A-4A04-BF39-3FF9783E7C00}" type="presParOf" srcId="{B7BD4825-E73D-4833-A4E5-94D468DF903E}" destId="{945B5177-BBC5-451D-B356-DA7A9FB2C549}" srcOrd="0" destOrd="0" presId="urn:microsoft.com/office/officeart/2009/layout/CirclePictureHierarchy"/>
    <dgm:cxn modelId="{747D9246-9D64-4633-9AF7-ACE815D52DA2}" type="presParOf" srcId="{945B5177-BBC5-451D-B356-DA7A9FB2C549}" destId="{A8CFE329-8583-4B7A-BE78-0FF452F1F186}" srcOrd="0" destOrd="0" presId="urn:microsoft.com/office/officeart/2009/layout/CirclePictureHierarchy"/>
    <dgm:cxn modelId="{1B3CDEE1-910D-4C8D-B8DB-A4636F245433}" type="presParOf" srcId="{945B5177-BBC5-451D-B356-DA7A9FB2C549}" destId="{89CA1A17-B91B-4B00-9644-D7BBA2FB54B9}" srcOrd="1" destOrd="0" presId="urn:microsoft.com/office/officeart/2009/layout/CirclePictureHierarchy"/>
    <dgm:cxn modelId="{1E77CA38-E880-4079-9085-3539DF85850E}" type="presParOf" srcId="{B7BD4825-E73D-4833-A4E5-94D468DF903E}" destId="{F4536917-D4A1-4307-915B-ECCCEDA8A208}" srcOrd="1" destOrd="0" presId="urn:microsoft.com/office/officeart/2009/layout/CirclePictureHierarchy"/>
    <dgm:cxn modelId="{D4F9C9DC-C6D0-4ED1-AA03-FA8F0E2FD9C9}" type="presParOf" srcId="{F4536917-D4A1-4307-915B-ECCCEDA8A208}" destId="{2C88F605-15C8-403F-8FD9-6318D59E0EDA}" srcOrd="0" destOrd="0" presId="urn:microsoft.com/office/officeart/2009/layout/CirclePictureHierarchy"/>
    <dgm:cxn modelId="{8F719A16-17A3-4F61-9A03-414C56B833A0}" type="presParOf" srcId="{F4536917-D4A1-4307-915B-ECCCEDA8A208}" destId="{17CEA706-D155-434C-9B79-079D333B9C53}" srcOrd="1" destOrd="0" presId="urn:microsoft.com/office/officeart/2009/layout/CirclePictureHierarchy"/>
    <dgm:cxn modelId="{A57CF514-2176-44D7-B0DA-EB44F2429FFF}" type="presParOf" srcId="{17CEA706-D155-434C-9B79-079D333B9C53}" destId="{5F8541C7-0DB4-40B1-BC74-46626DEB49B5}" srcOrd="0" destOrd="0" presId="urn:microsoft.com/office/officeart/2009/layout/CirclePictureHierarchy"/>
    <dgm:cxn modelId="{D36E63E2-18F6-41B0-9635-AB82F0A18066}" type="presParOf" srcId="{5F8541C7-0DB4-40B1-BC74-46626DEB49B5}" destId="{FE572400-ED9E-4636-9BBA-A26EFE8AB0DD}" srcOrd="0" destOrd="0" presId="urn:microsoft.com/office/officeart/2009/layout/CirclePictureHierarchy"/>
    <dgm:cxn modelId="{52EF97A4-422C-486C-AF3F-67B3BB4D9EDB}" type="presParOf" srcId="{5F8541C7-0DB4-40B1-BC74-46626DEB49B5}" destId="{0D1A4682-7577-4732-BD7C-FA89C7B36819}" srcOrd="1" destOrd="0" presId="urn:microsoft.com/office/officeart/2009/layout/CirclePictureHierarchy"/>
    <dgm:cxn modelId="{8FA9B2A2-F255-4BA0-8932-EB272EAA296D}" type="presParOf" srcId="{17CEA706-D155-434C-9B79-079D333B9C53}" destId="{1CC18F40-C7DB-4FE1-9A47-129D1830CBE0}" srcOrd="1" destOrd="0" presId="urn:microsoft.com/office/officeart/2009/layout/CirclePictureHierarchy"/>
    <dgm:cxn modelId="{77060235-9BA8-4935-A711-D2C98534718B}" type="presParOf" srcId="{1CC18F40-C7DB-4FE1-9A47-129D1830CBE0}" destId="{561B8593-3E77-4231-B575-119A13E62DB0}" srcOrd="0" destOrd="0" presId="urn:microsoft.com/office/officeart/2009/layout/CirclePictureHierarchy"/>
    <dgm:cxn modelId="{72875FE6-6439-4B7C-82C5-593C01A06792}" type="presParOf" srcId="{1CC18F40-C7DB-4FE1-9A47-129D1830CBE0}" destId="{BE03001B-2B32-4118-B5E1-D0A77FAA4207}" srcOrd="1" destOrd="0" presId="urn:microsoft.com/office/officeart/2009/layout/CirclePictureHierarchy"/>
    <dgm:cxn modelId="{7042275D-D1AC-4718-A514-112887BC5843}" type="presParOf" srcId="{BE03001B-2B32-4118-B5E1-D0A77FAA4207}" destId="{0904AC63-FC00-41A2-96BB-45E1D7C2C20A}" srcOrd="0" destOrd="0" presId="urn:microsoft.com/office/officeart/2009/layout/CirclePictureHierarchy"/>
    <dgm:cxn modelId="{42D92180-72C3-417F-8F57-BA52B2731AA6}" type="presParOf" srcId="{0904AC63-FC00-41A2-96BB-45E1D7C2C20A}" destId="{C78EDC49-4ADB-418E-8071-26038C799B0A}" srcOrd="0" destOrd="0" presId="urn:microsoft.com/office/officeart/2009/layout/CirclePictureHierarchy"/>
    <dgm:cxn modelId="{0AD7A789-3BE6-4B9F-AF28-2A97E846C2BF}" type="presParOf" srcId="{0904AC63-FC00-41A2-96BB-45E1D7C2C20A}" destId="{A320720B-F8B3-4F56-975D-011E3F882DAF}" srcOrd="1" destOrd="0" presId="urn:microsoft.com/office/officeart/2009/layout/CirclePictureHierarchy"/>
    <dgm:cxn modelId="{7EA2EA32-327C-4439-BD04-80D9CC0E17CD}" type="presParOf" srcId="{BE03001B-2B32-4118-B5E1-D0A77FAA4207}" destId="{DDFF55A7-A6DC-4919-8623-7DBECA3E33F3}" srcOrd="1" destOrd="0" presId="urn:microsoft.com/office/officeart/2009/layout/CirclePictureHierarchy"/>
    <dgm:cxn modelId="{F9BA4614-25D4-4C68-9998-7464751391FD}" type="presParOf" srcId="{1CC18F40-C7DB-4FE1-9A47-129D1830CBE0}" destId="{29E62FA2-FB81-4A7C-B73F-E65FBA7CCF97}" srcOrd="2" destOrd="0" presId="urn:microsoft.com/office/officeart/2009/layout/CirclePictureHierarchy"/>
    <dgm:cxn modelId="{AC7256D1-90CF-4DF5-A1A1-752C4D3D33FB}" type="presParOf" srcId="{1CC18F40-C7DB-4FE1-9A47-129D1830CBE0}" destId="{522364F4-C98B-4572-B68F-0B8F16606362}" srcOrd="3" destOrd="0" presId="urn:microsoft.com/office/officeart/2009/layout/CirclePictureHierarchy"/>
    <dgm:cxn modelId="{1AB56EA1-A530-4167-896C-AF9532EADCCE}" type="presParOf" srcId="{522364F4-C98B-4572-B68F-0B8F16606362}" destId="{68761275-CD22-4BC3-9FD4-08975078E3F4}" srcOrd="0" destOrd="0" presId="urn:microsoft.com/office/officeart/2009/layout/CirclePictureHierarchy"/>
    <dgm:cxn modelId="{9F7E1341-64C8-4891-9EE0-55CCEE92CACD}" type="presParOf" srcId="{68761275-CD22-4BC3-9FD4-08975078E3F4}" destId="{BD0A22ED-9714-4856-8F74-033D8D6684AA}" srcOrd="0" destOrd="0" presId="urn:microsoft.com/office/officeart/2009/layout/CirclePictureHierarchy"/>
    <dgm:cxn modelId="{B9711160-D7C5-48E0-9976-71364B47090E}" type="presParOf" srcId="{68761275-CD22-4BC3-9FD4-08975078E3F4}" destId="{2E0AC2DE-1861-4A7C-910C-F61005542437}" srcOrd="1" destOrd="0" presId="urn:microsoft.com/office/officeart/2009/layout/CirclePictureHierarchy"/>
    <dgm:cxn modelId="{84B944EB-D4B7-4EB2-9274-E2A3465CC899}" type="presParOf" srcId="{522364F4-C98B-4572-B68F-0B8F16606362}" destId="{EAECB851-A3AF-4699-B04C-0EC6AB3CCA95}" srcOrd="1" destOrd="0" presId="urn:microsoft.com/office/officeart/2009/layout/CirclePictureHierarchy"/>
    <dgm:cxn modelId="{4E1F9AA8-F7E3-47C5-8537-932D734E6BF4}" type="presParOf" srcId="{F4536917-D4A1-4307-915B-ECCCEDA8A208}" destId="{3DC8A15A-779A-4EE4-AF08-CCB95F67A83D}" srcOrd="2" destOrd="0" presId="urn:microsoft.com/office/officeart/2009/layout/CirclePictureHierarchy"/>
    <dgm:cxn modelId="{4C73B4DD-5D95-4B65-87FA-4CFD3695B55A}" type="presParOf" srcId="{F4536917-D4A1-4307-915B-ECCCEDA8A208}" destId="{63E19DB3-4DB9-4B47-B03F-3386A4F5BA43}" srcOrd="3" destOrd="0" presId="urn:microsoft.com/office/officeart/2009/layout/CirclePictureHierarchy"/>
    <dgm:cxn modelId="{651F5744-9968-4E28-8188-F386F4051A1B}" type="presParOf" srcId="{63E19DB3-4DB9-4B47-B03F-3386A4F5BA43}" destId="{359A5DC5-F4EC-457D-A713-4961FA4A99DA}" srcOrd="0" destOrd="0" presId="urn:microsoft.com/office/officeart/2009/layout/CirclePictureHierarchy"/>
    <dgm:cxn modelId="{44EF6B23-4CD0-411E-A980-308DF4CC3385}" type="presParOf" srcId="{359A5DC5-F4EC-457D-A713-4961FA4A99DA}" destId="{8B1AF8C8-35D6-4687-98F4-1360C1814751}" srcOrd="0" destOrd="0" presId="urn:microsoft.com/office/officeart/2009/layout/CirclePictureHierarchy"/>
    <dgm:cxn modelId="{D22D2738-1ADC-4451-B0CF-A1E0E6EE189C}" type="presParOf" srcId="{359A5DC5-F4EC-457D-A713-4961FA4A99DA}" destId="{12ABABE2-A5BB-48AA-908E-53C3EA00DD06}" srcOrd="1" destOrd="0" presId="urn:microsoft.com/office/officeart/2009/layout/CirclePictureHierarchy"/>
    <dgm:cxn modelId="{32E1F5B9-0DBE-44A6-AD1B-17207213C518}" type="presParOf" srcId="{63E19DB3-4DB9-4B47-B03F-3386A4F5BA43}" destId="{E55A9241-9CC1-48A1-95EC-61F9F2259AED}" srcOrd="1" destOrd="0" presId="urn:microsoft.com/office/officeart/2009/layout/CirclePictureHierarchy"/>
    <dgm:cxn modelId="{C433B12C-A3C6-47EB-B2A4-DD886F97FDA4}" type="presParOf" srcId="{E55A9241-9CC1-48A1-95EC-61F9F2259AED}" destId="{D62CA457-C7FA-4F54-A7DC-F196BD342B6A}" srcOrd="0" destOrd="0" presId="urn:microsoft.com/office/officeart/2009/layout/CirclePictureHierarchy"/>
    <dgm:cxn modelId="{FDCC7DDE-A9FB-4B87-B156-FF471B132A31}" type="presParOf" srcId="{E55A9241-9CC1-48A1-95EC-61F9F2259AED}" destId="{1D99EB4E-E21F-4524-8D9B-DA4A30CF0F58}" srcOrd="1" destOrd="0" presId="urn:microsoft.com/office/officeart/2009/layout/CirclePictureHierarchy"/>
    <dgm:cxn modelId="{679E35BF-7D75-41AB-9DBB-555A0693D934}" type="presParOf" srcId="{1D99EB4E-E21F-4524-8D9B-DA4A30CF0F58}" destId="{36967515-85A7-40F4-9462-78D08568EEDD}" srcOrd="0" destOrd="0" presId="urn:microsoft.com/office/officeart/2009/layout/CirclePictureHierarchy"/>
    <dgm:cxn modelId="{41821242-FAEB-4835-979B-D8EFA32D4BCB}" type="presParOf" srcId="{36967515-85A7-40F4-9462-78D08568EEDD}" destId="{A6350EB6-E4C5-4DE4-8D0F-EEF848935B92}" srcOrd="0" destOrd="0" presId="urn:microsoft.com/office/officeart/2009/layout/CirclePictureHierarchy"/>
    <dgm:cxn modelId="{ADC6B2E2-2658-4D88-AC16-1FE2657C87A7}" type="presParOf" srcId="{36967515-85A7-40F4-9462-78D08568EEDD}" destId="{38ECD1EB-9CCF-4BFA-999F-D60AA1766A95}" srcOrd="1" destOrd="0" presId="urn:microsoft.com/office/officeart/2009/layout/CirclePictureHierarchy"/>
    <dgm:cxn modelId="{DB5B37EF-5ED0-45F9-9F39-703B4680C273}" type="presParOf" srcId="{1D99EB4E-E21F-4524-8D9B-DA4A30CF0F58}" destId="{8EE55B33-37CD-45B6-A445-F1829DE90382}" srcOrd="1" destOrd="0" presId="urn:microsoft.com/office/officeart/2009/layout/CirclePictureHierarchy"/>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CA457-C7FA-4F54-A7DC-F196BD342B6A}">
      <dsp:nvSpPr>
        <dsp:cNvPr id="0" name=""/>
        <dsp:cNvSpPr/>
      </dsp:nvSpPr>
      <dsp:spPr>
        <a:xfrm>
          <a:off x="7692290" y="3514304"/>
          <a:ext cx="886716" cy="694778"/>
        </a:xfrm>
        <a:custGeom>
          <a:avLst/>
          <a:gdLst/>
          <a:ahLst/>
          <a:cxnLst/>
          <a:rect l="0" t="0" r="0" b="0"/>
          <a:pathLst>
            <a:path>
              <a:moveTo>
                <a:pt x="0" y="0"/>
              </a:moveTo>
              <a:lnTo>
                <a:pt x="0" y="471426"/>
              </a:lnTo>
              <a:lnTo>
                <a:pt x="886716" y="471426"/>
              </a:lnTo>
              <a:lnTo>
                <a:pt x="886716" y="69477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C8A15A-779A-4EE4-AF08-CCB95F67A83D}">
      <dsp:nvSpPr>
        <dsp:cNvPr id="0" name=""/>
        <dsp:cNvSpPr/>
      </dsp:nvSpPr>
      <dsp:spPr>
        <a:xfrm>
          <a:off x="5406886" y="1739968"/>
          <a:ext cx="2285404" cy="609447"/>
        </a:xfrm>
        <a:custGeom>
          <a:avLst/>
          <a:gdLst/>
          <a:ahLst/>
          <a:cxnLst/>
          <a:rect l="0" t="0" r="0" b="0"/>
          <a:pathLst>
            <a:path>
              <a:moveTo>
                <a:pt x="0" y="0"/>
              </a:moveTo>
              <a:lnTo>
                <a:pt x="0" y="386095"/>
              </a:lnTo>
              <a:lnTo>
                <a:pt x="2285404" y="386095"/>
              </a:lnTo>
              <a:lnTo>
                <a:pt x="2285404" y="60944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E62FA2-FB81-4A7C-B73F-E65FBA7CCF97}">
      <dsp:nvSpPr>
        <dsp:cNvPr id="0" name=""/>
        <dsp:cNvSpPr/>
      </dsp:nvSpPr>
      <dsp:spPr>
        <a:xfrm>
          <a:off x="2682514" y="3557788"/>
          <a:ext cx="1965497" cy="683950"/>
        </a:xfrm>
        <a:custGeom>
          <a:avLst/>
          <a:gdLst/>
          <a:ahLst/>
          <a:cxnLst/>
          <a:rect l="0" t="0" r="0" b="0"/>
          <a:pathLst>
            <a:path>
              <a:moveTo>
                <a:pt x="0" y="0"/>
              </a:moveTo>
              <a:lnTo>
                <a:pt x="0" y="460598"/>
              </a:lnTo>
              <a:lnTo>
                <a:pt x="1965497" y="460598"/>
              </a:lnTo>
              <a:lnTo>
                <a:pt x="1965497" y="6839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1B8593-3E77-4231-B575-119A13E62DB0}">
      <dsp:nvSpPr>
        <dsp:cNvPr id="0" name=""/>
        <dsp:cNvSpPr/>
      </dsp:nvSpPr>
      <dsp:spPr>
        <a:xfrm>
          <a:off x="717017" y="3557788"/>
          <a:ext cx="1965497" cy="683950"/>
        </a:xfrm>
        <a:custGeom>
          <a:avLst/>
          <a:gdLst/>
          <a:ahLst/>
          <a:cxnLst/>
          <a:rect l="0" t="0" r="0" b="0"/>
          <a:pathLst>
            <a:path>
              <a:moveTo>
                <a:pt x="1965497" y="0"/>
              </a:moveTo>
              <a:lnTo>
                <a:pt x="1965497" y="460598"/>
              </a:lnTo>
              <a:lnTo>
                <a:pt x="0" y="460598"/>
              </a:lnTo>
              <a:lnTo>
                <a:pt x="0" y="6839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88F605-15C8-403F-8FD9-6318D59E0EDA}">
      <dsp:nvSpPr>
        <dsp:cNvPr id="0" name=""/>
        <dsp:cNvSpPr/>
      </dsp:nvSpPr>
      <dsp:spPr>
        <a:xfrm>
          <a:off x="2682514" y="1739968"/>
          <a:ext cx="2724371" cy="609447"/>
        </a:xfrm>
        <a:custGeom>
          <a:avLst/>
          <a:gdLst/>
          <a:ahLst/>
          <a:cxnLst/>
          <a:rect l="0" t="0" r="0" b="0"/>
          <a:pathLst>
            <a:path>
              <a:moveTo>
                <a:pt x="2724371" y="0"/>
              </a:moveTo>
              <a:lnTo>
                <a:pt x="2724371" y="386095"/>
              </a:lnTo>
              <a:lnTo>
                <a:pt x="0" y="386095"/>
              </a:lnTo>
              <a:lnTo>
                <a:pt x="0" y="60944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CFE329-8583-4B7A-BE78-0FF452F1F186}">
      <dsp:nvSpPr>
        <dsp:cNvPr id="0" name=""/>
        <dsp:cNvSpPr/>
      </dsp:nvSpPr>
      <dsp:spPr>
        <a:xfrm>
          <a:off x="4615998" y="466183"/>
          <a:ext cx="1581775" cy="1273785"/>
        </a:xfrm>
        <a:prstGeom prst="ellipse">
          <a:avLst/>
        </a:prstGeom>
        <a:blipFill rotWithShape="1">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CA1A17-B91B-4B00-9644-D7BBA2FB54B9}">
      <dsp:nvSpPr>
        <dsp:cNvPr id="0" name=""/>
        <dsp:cNvSpPr/>
      </dsp:nvSpPr>
      <dsp:spPr>
        <a:xfrm>
          <a:off x="1889446" y="484036"/>
          <a:ext cx="3552561"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GB" sz="3200" kern="1200" dirty="0">
            <a:solidFill>
              <a:srgbClr val="FFC000"/>
            </a:solidFill>
          </a:endParaRPr>
        </a:p>
      </dsp:txBody>
      <dsp:txXfrm>
        <a:off x="1889446" y="484036"/>
        <a:ext cx="3552561" cy="1429452"/>
      </dsp:txXfrm>
    </dsp:sp>
    <dsp:sp modelId="{FE572400-ED9E-4636-9BBA-A26EFE8AB0DD}">
      <dsp:nvSpPr>
        <dsp:cNvPr id="0" name=""/>
        <dsp:cNvSpPr/>
      </dsp:nvSpPr>
      <dsp:spPr>
        <a:xfrm>
          <a:off x="1967788" y="2349415"/>
          <a:ext cx="1429452" cy="1208373"/>
        </a:xfrm>
        <a:prstGeom prst="ellipse">
          <a:avLst/>
        </a:prstGeom>
        <a:blipFill rotWithShape="1">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1A4682-7577-4732-BD7C-FA89C7B36819}">
      <dsp:nvSpPr>
        <dsp:cNvPr id="0" name=""/>
        <dsp:cNvSpPr/>
      </dsp:nvSpPr>
      <dsp:spPr>
        <a:xfrm>
          <a:off x="3397241" y="2235302"/>
          <a:ext cx="2144178"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dirty="0">
              <a:solidFill>
                <a:srgbClr val="0070C0"/>
              </a:solidFill>
            </a:rPr>
            <a:t>Internal Factors </a:t>
          </a:r>
          <a:r>
            <a:rPr lang="en-GB" sz="3200" b="0" kern="1200" dirty="0">
              <a:solidFill>
                <a:schemeClr val="tx1"/>
              </a:solidFill>
            </a:rPr>
            <a:t>(</a:t>
          </a:r>
          <a:r>
            <a:rPr lang="en-GB" sz="2800" kern="1200" dirty="0">
              <a:solidFill>
                <a:schemeClr val="tx1"/>
              </a:solidFill>
            </a:rPr>
            <a:t>Biology)</a:t>
          </a:r>
        </a:p>
      </dsp:txBody>
      <dsp:txXfrm>
        <a:off x="3397241" y="2235302"/>
        <a:ext cx="2144178" cy="1429452"/>
      </dsp:txXfrm>
    </dsp:sp>
    <dsp:sp modelId="{C78EDC49-4ADB-418E-8071-26038C799B0A}">
      <dsp:nvSpPr>
        <dsp:cNvPr id="0" name=""/>
        <dsp:cNvSpPr/>
      </dsp:nvSpPr>
      <dsp:spPr>
        <a:xfrm>
          <a:off x="2291" y="4241739"/>
          <a:ext cx="1429452" cy="1176039"/>
        </a:xfrm>
        <a:prstGeom prst="ellipse">
          <a:avLst/>
        </a:prstGeom>
        <a:blipFill rotWithShape="1">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0720B-F8B3-4F56-975D-011E3F882DAF}">
      <dsp:nvSpPr>
        <dsp:cNvPr id="0" name=""/>
        <dsp:cNvSpPr/>
      </dsp:nvSpPr>
      <dsp:spPr>
        <a:xfrm>
          <a:off x="1431743" y="4111458"/>
          <a:ext cx="2144178"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Cognitive Efficiency</a:t>
          </a:r>
        </a:p>
      </dsp:txBody>
      <dsp:txXfrm>
        <a:off x="1431743" y="4111458"/>
        <a:ext cx="2144178" cy="1429452"/>
      </dsp:txXfrm>
    </dsp:sp>
    <dsp:sp modelId="{BD0A22ED-9714-4856-8F74-033D8D6684AA}">
      <dsp:nvSpPr>
        <dsp:cNvPr id="0" name=""/>
        <dsp:cNvSpPr/>
      </dsp:nvSpPr>
      <dsp:spPr>
        <a:xfrm>
          <a:off x="3933285" y="4241739"/>
          <a:ext cx="1429452" cy="1176039"/>
        </a:xfrm>
        <a:prstGeom prst="ellipse">
          <a:avLst/>
        </a:prstGeom>
        <a:blipFill rotWithShape="1">
          <a:blip xmlns:r="http://schemas.openxmlformats.org/officeDocument/2006/relationships" r:embed="rId4"/>
          <a:srcRect/>
          <a:stretch>
            <a:fillRect l="-5000" r="-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AC2DE-1861-4A7C-910C-F61005542437}">
      <dsp:nvSpPr>
        <dsp:cNvPr id="0" name=""/>
        <dsp:cNvSpPr/>
      </dsp:nvSpPr>
      <dsp:spPr>
        <a:xfrm>
          <a:off x="5362738" y="4111458"/>
          <a:ext cx="2144178"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Schematic Knowledge</a:t>
          </a:r>
          <a:endParaRPr lang="en-GB" sz="1000" kern="1200" dirty="0"/>
        </a:p>
      </dsp:txBody>
      <dsp:txXfrm>
        <a:off x="5362738" y="4111458"/>
        <a:ext cx="2144178" cy="1429452"/>
      </dsp:txXfrm>
    </dsp:sp>
    <dsp:sp modelId="{8B1AF8C8-35D6-4687-98F4-1360C1814751}">
      <dsp:nvSpPr>
        <dsp:cNvPr id="0" name=""/>
        <dsp:cNvSpPr/>
      </dsp:nvSpPr>
      <dsp:spPr>
        <a:xfrm>
          <a:off x="6977564" y="2349415"/>
          <a:ext cx="1429452" cy="1164889"/>
        </a:xfrm>
        <a:prstGeom prst="ellipse">
          <a:avLst/>
        </a:prstGeom>
        <a:blipFill rotWithShape="1">
          <a:blip xmlns:r="http://schemas.openxmlformats.org/officeDocument/2006/relationships" r:embed="rId5"/>
          <a:srcRect/>
          <a:stretch>
            <a:fillRect l="-67000" r="-6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BABE2-A5BB-48AA-908E-53C3EA00DD06}">
      <dsp:nvSpPr>
        <dsp:cNvPr id="0" name=""/>
        <dsp:cNvSpPr/>
      </dsp:nvSpPr>
      <dsp:spPr>
        <a:xfrm>
          <a:off x="8560450" y="2247952"/>
          <a:ext cx="2778276"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dirty="0">
              <a:solidFill>
                <a:srgbClr val="0070C0"/>
              </a:solidFill>
            </a:rPr>
            <a:t>External Factors</a:t>
          </a:r>
          <a:r>
            <a:rPr lang="en-GB" sz="2800" b="0" kern="1200" dirty="0">
              <a:solidFill>
                <a:srgbClr val="0070C0"/>
              </a:solidFill>
            </a:rPr>
            <a:t> </a:t>
          </a:r>
          <a:r>
            <a:rPr lang="en-GB" sz="2800" b="0" kern="1200" dirty="0">
              <a:solidFill>
                <a:schemeClr val="tx1"/>
              </a:solidFill>
            </a:rPr>
            <a:t>(</a:t>
          </a:r>
          <a:r>
            <a:rPr lang="en-GB" sz="2800" kern="1200" dirty="0">
              <a:solidFill>
                <a:schemeClr val="tx1"/>
              </a:solidFill>
            </a:rPr>
            <a:t>Environment)</a:t>
          </a:r>
        </a:p>
      </dsp:txBody>
      <dsp:txXfrm>
        <a:off x="8560450" y="2247952"/>
        <a:ext cx="2778276" cy="1429452"/>
      </dsp:txXfrm>
    </dsp:sp>
    <dsp:sp modelId="{A6350EB6-E4C5-4DE4-8D0F-EEF848935B92}">
      <dsp:nvSpPr>
        <dsp:cNvPr id="0" name=""/>
        <dsp:cNvSpPr/>
      </dsp:nvSpPr>
      <dsp:spPr>
        <a:xfrm>
          <a:off x="7864280" y="4209083"/>
          <a:ext cx="1429452" cy="1241350"/>
        </a:xfrm>
        <a:prstGeom prst="ellipse">
          <a:avLst/>
        </a:prstGeom>
        <a:blipFill rotWithShape="1">
          <a:blip xmlns:r="http://schemas.openxmlformats.org/officeDocument/2006/relationships" r:embed="rId6"/>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CD1EB-9CCF-4BFA-999F-D60AA1766A95}">
      <dsp:nvSpPr>
        <dsp:cNvPr id="0" name=""/>
        <dsp:cNvSpPr/>
      </dsp:nvSpPr>
      <dsp:spPr>
        <a:xfrm>
          <a:off x="9293733" y="4111458"/>
          <a:ext cx="2144178" cy="1429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Societal &amp; Group Advantages</a:t>
          </a:r>
        </a:p>
      </dsp:txBody>
      <dsp:txXfrm>
        <a:off x="9293733" y="4111458"/>
        <a:ext cx="2144178" cy="1429452"/>
      </dsp:txXfrm>
    </dsp:sp>
  </dsp:spTree>
</dsp:drawing>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8BBCB4-A767-46DE-B0D2-E276086FEDCE}" type="datetimeFigureOut">
              <a:rPr lang="en-GB" smtClean="0"/>
              <a:t>12/05/2022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04D9B-F13A-4B2A-BA03-61635ACD99A5}" type="slidenum">
              <a:rPr lang="en-GB" smtClean="0"/>
              <a:t>‹#›</a:t>
            </a:fld>
            <a:endParaRPr lang="en-GB"/>
          </a:p>
        </p:txBody>
      </p:sp>
    </p:spTree>
    <p:extLst>
      <p:ext uri="{BB962C8B-B14F-4D97-AF65-F5344CB8AC3E}">
        <p14:creationId xmlns:p14="http://schemas.microsoft.com/office/powerpoint/2010/main" val="1941534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8453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6192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Image Credits:</a:t>
            </a:r>
          </a:p>
          <a:p>
            <a:r>
              <a:rPr lang="en-GB" dirty="0"/>
              <a:t>https://www.economist.com/science-and-technology/2018/04/12/do-adult-human-brains-renew-their-neurons</a:t>
            </a:r>
          </a:p>
          <a:p>
            <a:r>
              <a:rPr lang="en-GB" dirty="0"/>
              <a:t>https://www.verywellhealth.com/types-of-neurons-5201172</a:t>
            </a:r>
          </a:p>
          <a:p>
            <a:r>
              <a:rPr lang="en-GB" dirty="0"/>
              <a:t>https://www.brother.is/blog/environment/2019/10-easy-ways-to-help-the-environment</a:t>
            </a:r>
          </a:p>
          <a:p>
            <a:r>
              <a:rPr lang="en-GB" dirty="0"/>
              <a:t>https://www.philosophytalk.org/shows/intelligent-design</a:t>
            </a:r>
          </a:p>
          <a:p>
            <a:r>
              <a:rPr lang="en-GB" dirty="0"/>
              <a:t>https://www.christianity.com/wiki/christian-terms/what-is-intelligent-design-theory.html</a:t>
            </a:r>
          </a:p>
          <a:p>
            <a:r>
              <a:rPr lang="en-GB" dirty="0"/>
              <a:t>https://peoplewhogive.org/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0907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7171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1869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full story of the War of the Ghosts appears after the references at the end of this presentation.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8891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648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5504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2944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2982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052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5E3FF-495C-0049-B3B4-241B89D3FF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64D9DD-7C5A-3E2C-41E2-88A364CD68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19014-5417-729E-C3CE-2BE94F69DAB4}"/>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E77FD025-D58D-B181-5797-E4FBFB331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FC6CC-8E38-11BC-0EEA-B5135B1BBE2B}"/>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386673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7771F-EFC9-8EA2-448C-D94367BBE2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452063-834C-01CC-1080-6DF04123D1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49B271-A13B-8477-01B8-932AFDD8023A}"/>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607BA5AE-5DC0-12BD-474D-963566E8F0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5CE51-0A6D-EA18-09D6-B65FFCC30DF6}"/>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355222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727EC-F03E-CD39-8A4C-60EF96231B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C92853-437E-F228-B666-436F00AFCB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7DD834-F80F-73BC-54E2-C40D30698195}"/>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AD79C109-97F4-EDDA-7EEE-1111D63283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C168A5-27E3-B7BD-596F-E40388A890EC}"/>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4179989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73D90-3310-6FE0-E780-B2EEDFE287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3E0E54-39DD-27C7-809E-C1B3E4ED96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91A168-017E-89DF-6B39-DEC53E6101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333F52-D7B8-D576-EAEF-D6E94B46686C}"/>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6" name="Footer Placeholder 5">
            <a:extLst>
              <a:ext uri="{FF2B5EF4-FFF2-40B4-BE49-F238E27FC236}">
                <a16:creationId xmlns:a16="http://schemas.microsoft.com/office/drawing/2014/main" id="{A48621E1-9019-12A8-9C1D-1060BBC667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46D15-062D-51F6-D084-191FC69DFA58}"/>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301864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D8E1-2272-BCBA-7D5B-21B040DA69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A1D615-937B-997E-8504-EA3CE8B958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D8C1D4-4D3B-5DBC-2BF8-A6890DB107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06FD1E-D042-DE54-9C04-B1148F83DC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D9129-3497-E1E5-B011-D1D9F7A3C7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F604C8-7D6F-0608-ED9C-A51B46D2C91C}"/>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8" name="Footer Placeholder 7">
            <a:extLst>
              <a:ext uri="{FF2B5EF4-FFF2-40B4-BE49-F238E27FC236}">
                <a16:creationId xmlns:a16="http://schemas.microsoft.com/office/drawing/2014/main" id="{3C9EF3BA-0D65-FA63-A596-DEE9BBF663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49C328-E952-EBA4-4816-8180F447E8DE}"/>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2968416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9E9F-4326-F6C4-FCAA-AE0D4109EB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08D6C1-55CB-FEFB-7F25-5D009D59AE7A}"/>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4" name="Footer Placeholder 3">
            <a:extLst>
              <a:ext uri="{FF2B5EF4-FFF2-40B4-BE49-F238E27FC236}">
                <a16:creationId xmlns:a16="http://schemas.microsoft.com/office/drawing/2014/main" id="{D4F02398-2C66-2C4E-D08C-7B32FF55CE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BE556-F332-9B83-5907-390BC9661496}"/>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4003706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286E6D-6216-F86B-03BC-43E73918F098}"/>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3" name="Footer Placeholder 2">
            <a:extLst>
              <a:ext uri="{FF2B5EF4-FFF2-40B4-BE49-F238E27FC236}">
                <a16:creationId xmlns:a16="http://schemas.microsoft.com/office/drawing/2014/main" id="{7A756900-B4F0-188B-E214-C5AE7ECE2C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6D518E-B81D-C159-1B1E-AC94C456EA1D}"/>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783287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B8422-E133-4089-61AD-D24D2D39DD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66BE8A-6B77-7B6E-89C9-4133CFD025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AD9B08-741F-C069-D6C8-73A8A9C04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AF3D9-3F2E-4904-A2F9-AFBFCD4499DE}"/>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6" name="Footer Placeholder 5">
            <a:extLst>
              <a:ext uri="{FF2B5EF4-FFF2-40B4-BE49-F238E27FC236}">
                <a16:creationId xmlns:a16="http://schemas.microsoft.com/office/drawing/2014/main" id="{06EBF3C6-257B-8A30-0010-8273E6F300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DB0371-1572-CCD2-9EA9-FF2DE5E9F712}"/>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2283822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269C8-F940-D7E5-5716-DCA942856F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A4AFD3-7FBF-C5C4-3EA3-717BAD901B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4DF7C2-73F0-11D0-D9A2-87A076083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448083-F8F4-6EF4-5227-79B736787A91}"/>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6" name="Footer Placeholder 5">
            <a:extLst>
              <a:ext uri="{FF2B5EF4-FFF2-40B4-BE49-F238E27FC236}">
                <a16:creationId xmlns:a16="http://schemas.microsoft.com/office/drawing/2014/main" id="{DC97A080-DDE7-BD94-5742-72E234892F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9421F2-F0E7-DA9A-E0A3-96406D681F1E}"/>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230155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C7C8C-7E6B-50D4-6995-AF2F6EBDD7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3FDA66-3B6C-9A17-54F6-143DA5273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8668B-9DC2-26CC-8D91-BD0B9B30CAD4}"/>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2E9BCEB0-3CA2-1E16-490F-C0E2A1F16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2852BA-F31E-3E3F-551E-A9144744091D}"/>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1427850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4DCFDC-94C1-45DF-C60E-B944EEBC23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7A5E52-22D0-EDF4-5EAA-7EA7E1D43B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19335-A918-060E-FEF3-E3491B9A2CE4}"/>
              </a:ext>
            </a:extLst>
          </p:cNvPr>
          <p:cNvSpPr>
            <a:spLocks noGrp="1"/>
          </p:cNvSpPr>
          <p:nvPr>
            <p:ph type="dt" sz="half" idx="10"/>
          </p:nvPr>
        </p:nvSpPr>
        <p:spPr/>
        <p:txBody>
          <a:body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B030298F-6C7B-6C2B-F263-0FF4D559D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42F20C-7974-004D-63B2-159AF15775CD}"/>
              </a:ext>
            </a:extLst>
          </p:cNvPr>
          <p:cNvSpPr>
            <a:spLocks noGrp="1"/>
          </p:cNvSpPr>
          <p:nvPr>
            <p:ph type="sldNum" sz="quarter" idx="12"/>
          </p:nvPr>
        </p:nvSpPr>
        <p:spPr/>
        <p:txBody>
          <a:bodyPr/>
          <a:lstStyle/>
          <a:p>
            <a:fld id="{48911C0D-904B-48BC-84BB-0A2F3F9E72D4}" type="slidenum">
              <a:rPr lang="en-GB" smtClean="0"/>
              <a:t>‹#›</a:t>
            </a:fld>
            <a:endParaRPr lang="en-GB"/>
          </a:p>
        </p:txBody>
      </p:sp>
    </p:spTree>
    <p:extLst>
      <p:ext uri="{BB962C8B-B14F-4D97-AF65-F5344CB8AC3E}">
        <p14:creationId xmlns:p14="http://schemas.microsoft.com/office/powerpoint/2010/main" val="1883251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508758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63179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8DCCA2-2BF9-42B0-9A7F-AA2575DFAC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8643391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8DCCA2-2BF9-42B0-9A7F-AA2575DFAC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339637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8DCCA2-2BF9-42B0-9A7F-AA2575DFAC91}" type="datetimeFigureOut">
              <a:rPr lang="en-GB" smtClean="0"/>
              <a:t>12/05/2022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971101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8DCCA2-2BF9-42B0-9A7F-AA2575DFAC91}" type="datetimeFigureOut">
              <a:rPr lang="en-GB" smtClean="0"/>
              <a:t>12/05/2022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3639003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8DCCA2-2BF9-42B0-9A7F-AA2575DFAC91}" type="datetimeFigureOut">
              <a:rPr lang="en-GB" smtClean="0"/>
              <a:t>12/05/2022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911859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DCCA2-2BF9-42B0-9A7F-AA2575DFAC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2217952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DCCA2-2BF9-42B0-9A7F-AA2575DFAC91}" type="datetimeFigureOut">
              <a:rPr lang="en-GB" smtClean="0"/>
              <a:t>12/05/2022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23142812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431600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12/05/2022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304828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474EB3-6D20-4ECF-B254-C3501F553C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FC01B6-6A84-EA0E-AB70-04FF3F4C18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FB3BBB-D139-F5F4-9F3A-0705DEC33E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CF7A99-B2D3-4E7E-9FE9-2C7FC1793236}" type="datetimeFigureOut">
              <a:rPr lang="en-GB" smtClean="0"/>
              <a:t>12/05/2022</a:t>
            </a:fld>
            <a:endParaRPr lang="en-GB"/>
          </a:p>
        </p:txBody>
      </p:sp>
      <p:sp>
        <p:nvSpPr>
          <p:cNvPr id="5" name="Footer Placeholder 4">
            <a:extLst>
              <a:ext uri="{FF2B5EF4-FFF2-40B4-BE49-F238E27FC236}">
                <a16:creationId xmlns:a16="http://schemas.microsoft.com/office/drawing/2014/main" id="{8B2F3D4F-98F9-B81F-D305-333B8DB4C0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8EB195-17BD-10C7-DD4E-C3134C081F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11C0D-904B-48BC-84BB-0A2F3F9E72D4}" type="slidenum">
              <a:rPr lang="en-GB" smtClean="0"/>
              <a:t>‹#›</a:t>
            </a:fld>
            <a:endParaRPr lang="en-GB"/>
          </a:p>
        </p:txBody>
      </p:sp>
    </p:spTree>
    <p:extLst>
      <p:ext uri="{BB962C8B-B14F-4D97-AF65-F5344CB8AC3E}">
        <p14:creationId xmlns:p14="http://schemas.microsoft.com/office/powerpoint/2010/main" val="2528010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DCCA2-2BF9-42B0-9A7F-AA2575DFAC91}" type="datetimeFigureOut">
              <a:rPr lang="en-GB" smtClean="0"/>
              <a:t>12/05/2022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224E35-F243-4AC0-8258-3F7F22671DEC}" type="slidenum">
              <a:rPr lang="en-GB" smtClean="0"/>
              <a:t>‹#›</a:t>
            </a:fld>
            <a:endParaRPr lang="en-GB"/>
          </a:p>
        </p:txBody>
      </p:sp>
    </p:spTree>
    <p:extLst>
      <p:ext uri="{BB962C8B-B14F-4D97-AF65-F5344CB8AC3E}">
        <p14:creationId xmlns:p14="http://schemas.microsoft.com/office/powerpoint/2010/main" val="39715139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hyperlink" Target="https://www.youtube.com/watch?v=_aMcOPc6ScI" TargetMode="External"/><Relationship Id="rId4" Type="http://schemas.openxmlformats.org/officeDocument/2006/relationships/hyperlink" Target="https://www.youtube.com/watch?v=kSOdGEPWVBQ"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18.xml"/><Relationship Id="rId4" Type="http://schemas.openxmlformats.org/officeDocument/2006/relationships/hyperlink" Target="https://hsit.ict.usc.edu/"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hyperlink" Target="http://www.calvertjournal.com/tiles/show/9242/soviet-busstops-ii-fuel-publishing-christopher-herwig-photography#lg=1&amp;slide=4" TargetMode="Externa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8.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microsoft.com/office/2007/relationships/hdphoto" Target="../media/hdphoto2.wdp"/><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smithsonianmag.com/smart-news/late-night-conversations-around-fire-might-have-shaped-early-human-cognition-and-culture-180952790" TargetMode="External"/><Relationship Id="rId2" Type="http://schemas.openxmlformats.org/officeDocument/2006/relationships/hyperlink" Target="https://doi.org/10.1007/978-3-319-12337-0_5" TargetMode="Externa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73/pnas.1404212111" TargetMode="External"/><Relationship Id="rId2" Type="http://schemas.openxmlformats.org/officeDocument/2006/relationships/hyperlink" Target="https://www.psychologytoday.com/gb/blog/reality-play/201207/being-amused-apophenia#:~:text=Our%20brains%20are%20pattern%2Ddetection,predictions%20about%20survival%20and%20reproduction" TargetMode="Externa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16205" y="1254819"/>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272233" y="5603181"/>
            <a:ext cx="2430119"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rPr>
              <a:t>Stories Make 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rPr>
              <a:t>(HPED6005)</a:t>
            </a:r>
            <a:endPar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272233" y="179641"/>
            <a:ext cx="11919767" cy="80021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 Science of Storytelling: The Human Need for</a:t>
            </a:r>
          </a:p>
        </p:txBody>
      </p:sp>
      <p:pic>
        <p:nvPicPr>
          <p:cNvPr id="2" name="Picture 1">
            <a:extLst>
              <a:ext uri="{FF2B5EF4-FFF2-40B4-BE49-F238E27FC236}">
                <a16:creationId xmlns:a16="http://schemas.microsoft.com/office/drawing/2014/main" id="{3681D684-AFC3-4D22-88A0-A97D983F0D5A}"/>
              </a:ext>
            </a:extLst>
          </p:cNvPr>
          <p:cNvPicPr>
            <a:picLocks noChangeAspect="1"/>
          </p:cNvPicPr>
          <p:nvPr/>
        </p:nvPicPr>
        <p:blipFill rotWithShape="1">
          <a:blip r:embed="rId4"/>
          <a:srcRect b="16028"/>
          <a:stretch/>
        </p:blipFill>
        <p:spPr>
          <a:xfrm>
            <a:off x="3090790" y="1197371"/>
            <a:ext cx="9102880" cy="5704172"/>
          </a:xfrm>
          <a:prstGeom prst="rect">
            <a:avLst/>
          </a:prstGeom>
        </p:spPr>
      </p:pic>
      <p:pic>
        <p:nvPicPr>
          <p:cNvPr id="5" name="Picture 4">
            <a:extLst>
              <a:ext uri="{FF2B5EF4-FFF2-40B4-BE49-F238E27FC236}">
                <a16:creationId xmlns:a16="http://schemas.microsoft.com/office/drawing/2014/main" id="{A2A60FD1-420B-47E0-95F8-75BB946A4477}"/>
              </a:ext>
            </a:extLst>
          </p:cNvPr>
          <p:cNvPicPr>
            <a:picLocks noChangeAspect="1"/>
          </p:cNvPicPr>
          <p:nvPr/>
        </p:nvPicPr>
        <p:blipFill>
          <a:blip r:embed="rId5"/>
          <a:stretch>
            <a:fillRect/>
          </a:stretch>
        </p:blipFill>
        <p:spPr>
          <a:xfrm>
            <a:off x="4250514" y="1405329"/>
            <a:ext cx="3186153" cy="1281435"/>
          </a:xfrm>
          <a:prstGeom prst="rect">
            <a:avLst/>
          </a:prstGeom>
        </p:spPr>
      </p:pic>
      <p:sp>
        <p:nvSpPr>
          <p:cNvPr id="4" name="TextBox 3">
            <a:extLst>
              <a:ext uri="{FF2B5EF4-FFF2-40B4-BE49-F238E27FC236}">
                <a16:creationId xmlns:a16="http://schemas.microsoft.com/office/drawing/2014/main" id="{65EBDC00-4B67-4F65-AF29-1B2CC975DF5D}"/>
              </a:ext>
            </a:extLst>
          </p:cNvPr>
          <p:cNvSpPr txBox="1"/>
          <p:nvPr/>
        </p:nvSpPr>
        <p:spPr>
          <a:xfrm>
            <a:off x="854640" y="839320"/>
            <a:ext cx="2508700"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a:ea typeface="+mn-ea"/>
                <a:cs typeface="+mn-cs"/>
              </a:rPr>
              <a:t>Narrative</a:t>
            </a:r>
          </a:p>
        </p:txBody>
      </p:sp>
    </p:spTree>
    <p:extLst>
      <p:ext uri="{BB962C8B-B14F-4D97-AF65-F5344CB8AC3E}">
        <p14:creationId xmlns:p14="http://schemas.microsoft.com/office/powerpoint/2010/main" val="3414060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821870" y="533192"/>
            <a:ext cx="11163301" cy="63248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Aims of the 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Appreciation of the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scientific approach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 storytelling.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Introduce the role of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cognitive principles</a:t>
            </a:r>
            <a:r>
              <a:rPr kumimoji="0" lang="en-US" sz="28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as a part of this approach.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Explore evolutionary design as a driver for storytelling.</a:t>
            </a: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C000"/>
                </a:solidFill>
                <a:effectLst/>
                <a:uLnTx/>
                <a:uFillTx/>
                <a:latin typeface="Calibri Light" panose="020F0302020204030204"/>
                <a:ea typeface="+mn-ea"/>
                <a:cs typeface="+mn-cs"/>
              </a:rPr>
              <a:t>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Understand the role of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schemas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organising information.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Understand the importance of narrative for the human condition.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Recognise internal &amp; external influences re storytelling.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5748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396240" y="373631"/>
            <a:ext cx="10011972"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Heider  &amp; Simmel’s (1944) Classic Study</a:t>
            </a:r>
          </a:p>
        </p:txBody>
      </p:sp>
      <p:pic>
        <p:nvPicPr>
          <p:cNvPr id="7" name="Picture 6">
            <a:extLst>
              <a:ext uri="{FF2B5EF4-FFF2-40B4-BE49-F238E27FC236}">
                <a16:creationId xmlns:a16="http://schemas.microsoft.com/office/drawing/2014/main" id="{5D35152E-89C2-4F2E-8E0A-8B078E3F8A04}"/>
              </a:ext>
            </a:extLst>
          </p:cNvPr>
          <p:cNvPicPr>
            <a:picLocks noChangeAspect="1"/>
          </p:cNvPicPr>
          <p:nvPr/>
        </p:nvPicPr>
        <p:blipFill rotWithShape="1">
          <a:blip r:embed="rId3"/>
          <a:srcRect l="27890" r="12393" b="9580"/>
          <a:stretch/>
        </p:blipFill>
        <p:spPr>
          <a:xfrm>
            <a:off x="6818191" y="2408366"/>
            <a:ext cx="4427673" cy="3771043"/>
          </a:xfrm>
          <a:prstGeom prst="rect">
            <a:avLst/>
          </a:prstGeom>
        </p:spPr>
      </p:pic>
      <p:sp>
        <p:nvSpPr>
          <p:cNvPr id="2" name="TextBox 1">
            <a:extLst>
              <a:ext uri="{FF2B5EF4-FFF2-40B4-BE49-F238E27FC236}">
                <a16:creationId xmlns:a16="http://schemas.microsoft.com/office/drawing/2014/main" id="{5C704429-43A4-419C-81E9-D945FBA3E061}"/>
              </a:ext>
            </a:extLst>
          </p:cNvPr>
          <p:cNvSpPr txBox="1"/>
          <p:nvPr/>
        </p:nvSpPr>
        <p:spPr>
          <a:xfrm>
            <a:off x="598715" y="2688771"/>
            <a:ext cx="5497286"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Heider &amp; Simmel (1944) played a short animation to a group of female students (N= 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one version of the study no instructions were given, other than to:</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800" b="0" i="1" u="none" strike="noStrike" kern="1200" cap="none" spc="0" normalizeH="0" baseline="0" noProof="0" dirty="0">
                <a:ln>
                  <a:noFill/>
                </a:ln>
                <a:solidFill>
                  <a:prstClr val="white"/>
                </a:solidFill>
                <a:effectLst/>
                <a:uLnTx/>
                <a:uFillTx/>
                <a:latin typeface="Calibri" panose="020F0502020204030204"/>
                <a:ea typeface="+mn-ea"/>
                <a:cs typeface="+mn-cs"/>
              </a:rPr>
              <a:t>“Write down what</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800" b="0" i="1" u="none" strike="noStrike" kern="1200" cap="none" spc="0" normalizeH="0" baseline="0" noProof="0" dirty="0">
                <a:ln>
                  <a:noFill/>
                </a:ln>
                <a:solidFill>
                  <a:prstClr val="white"/>
                </a:solidFill>
                <a:effectLst/>
                <a:uLnTx/>
                <a:uFillTx/>
                <a:latin typeface="Calibri" panose="020F0502020204030204"/>
                <a:ea typeface="+mn-ea"/>
                <a:cs typeface="+mn-cs"/>
              </a:rPr>
              <a:t> happened in the picture.”</a:t>
            </a:r>
            <a:endPar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8685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396240" y="373631"/>
            <a:ext cx="10011972"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rPr>
              <a:t>Heider  &amp; Simmel’s (1944) Classic Study</a:t>
            </a:r>
          </a:p>
        </p:txBody>
      </p:sp>
      <p:pic>
        <p:nvPicPr>
          <p:cNvPr id="7" name="Picture 6">
            <a:extLst>
              <a:ext uri="{FF2B5EF4-FFF2-40B4-BE49-F238E27FC236}">
                <a16:creationId xmlns:a16="http://schemas.microsoft.com/office/drawing/2014/main" id="{5D35152E-89C2-4F2E-8E0A-8B078E3F8A04}"/>
              </a:ext>
            </a:extLst>
          </p:cNvPr>
          <p:cNvPicPr>
            <a:picLocks noChangeAspect="1"/>
          </p:cNvPicPr>
          <p:nvPr/>
        </p:nvPicPr>
        <p:blipFill rotWithShape="1">
          <a:blip r:embed="rId3">
            <a:duotone>
              <a:prstClr val="black"/>
              <a:schemeClr val="accent4">
                <a:tint val="45000"/>
                <a:satMod val="400000"/>
              </a:schemeClr>
            </a:duotone>
          </a:blip>
          <a:srcRect l="27890" r="12393" b="9580"/>
          <a:stretch/>
        </p:blipFill>
        <p:spPr>
          <a:xfrm>
            <a:off x="6818191" y="2408366"/>
            <a:ext cx="4427673" cy="3771043"/>
          </a:xfrm>
          <a:prstGeom prst="rect">
            <a:avLst/>
          </a:prstGeom>
        </p:spPr>
      </p:pic>
      <p:sp>
        <p:nvSpPr>
          <p:cNvPr id="2" name="TextBox 1">
            <a:extLst>
              <a:ext uri="{FF2B5EF4-FFF2-40B4-BE49-F238E27FC236}">
                <a16:creationId xmlns:a16="http://schemas.microsoft.com/office/drawing/2014/main" id="{5C704429-43A4-419C-81E9-D945FBA3E061}"/>
              </a:ext>
            </a:extLst>
          </p:cNvPr>
          <p:cNvSpPr txBox="1"/>
          <p:nvPr/>
        </p:nvSpPr>
        <p:spPr>
          <a:xfrm>
            <a:off x="396240" y="2308728"/>
            <a:ext cx="6063342"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Try it for yourself: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hlinkClick r:id="rId4"/>
              </a:rPr>
              <a:t>https://www.youtube.com/watch?v=kSOdGEPWVBQ</a:t>
            </a: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Forward &amp; backward version, as used in the fuller version of the study:</a:t>
            </a:r>
            <a:endPar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hlinkClick r:id="rId5"/>
              </a:rPr>
              <a:t>https://www.youtube.com/watch?v=_aMcOPc6ScI</a:t>
            </a: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8342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396240" y="373631"/>
            <a:ext cx="10011972"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rPr>
              <a:t>Heider &amp; Simmel’s (1944) Classic Study</a:t>
            </a:r>
          </a:p>
        </p:txBody>
      </p:sp>
      <p:sp>
        <p:nvSpPr>
          <p:cNvPr id="2" name="TextBox 1">
            <a:extLst>
              <a:ext uri="{FF2B5EF4-FFF2-40B4-BE49-F238E27FC236}">
                <a16:creationId xmlns:a16="http://schemas.microsoft.com/office/drawing/2014/main" id="{5C704429-43A4-419C-81E9-D945FBA3E061}"/>
              </a:ext>
            </a:extLst>
          </p:cNvPr>
          <p:cNvSpPr txBox="1"/>
          <p:nvPr/>
        </p:nvSpPr>
        <p:spPr>
          <a:xfrm>
            <a:off x="381001" y="1908344"/>
            <a:ext cx="5714999"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Heider &amp; Simmel (1944)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Their idea was to see how likely it was that participants would interpret the symbols as “animated beings”.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33 out of the 34 attributed human motives to the moving shapes </a:t>
            </a: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(Anthropomorphism)</a:t>
            </a:r>
          </a:p>
        </p:txBody>
      </p:sp>
      <p:pic>
        <p:nvPicPr>
          <p:cNvPr id="3" name="Picture 2">
            <a:extLst>
              <a:ext uri="{FF2B5EF4-FFF2-40B4-BE49-F238E27FC236}">
                <a16:creationId xmlns:a16="http://schemas.microsoft.com/office/drawing/2014/main" id="{C378862D-15A3-46FB-BAF8-58C97931FD7E}"/>
              </a:ext>
            </a:extLst>
          </p:cNvPr>
          <p:cNvPicPr>
            <a:picLocks noChangeAspect="1"/>
          </p:cNvPicPr>
          <p:nvPr/>
        </p:nvPicPr>
        <p:blipFill rotWithShape="1">
          <a:blip r:embed="rId3"/>
          <a:srcRect l="15271" t="28947" r="20748" b="17743"/>
          <a:stretch/>
        </p:blipFill>
        <p:spPr>
          <a:xfrm>
            <a:off x="6435050" y="2721430"/>
            <a:ext cx="5058742" cy="3157232"/>
          </a:xfrm>
          <a:prstGeom prst="rect">
            <a:avLst/>
          </a:prstGeom>
        </p:spPr>
      </p:pic>
    </p:spTree>
    <p:extLst>
      <p:ext uri="{BB962C8B-B14F-4D97-AF65-F5344CB8AC3E}">
        <p14:creationId xmlns:p14="http://schemas.microsoft.com/office/powerpoint/2010/main" val="4127792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291383" y="125693"/>
            <a:ext cx="11928330" cy="138499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C000"/>
                </a:solidFill>
                <a:effectLst/>
                <a:uLnTx/>
                <a:uFillTx/>
                <a:latin typeface="Calibri" panose="020F0502020204030204"/>
                <a:ea typeface="+mn-ea"/>
                <a:cs typeface="+mn-cs"/>
              </a:rPr>
              <a:t>“Can a Computer Learn to Tell Compelling Stories?”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Belman (2014)</a:t>
            </a:r>
          </a:p>
        </p:txBody>
      </p:sp>
      <p:sp>
        <p:nvSpPr>
          <p:cNvPr id="2" name="TextBox 1">
            <a:extLst>
              <a:ext uri="{FF2B5EF4-FFF2-40B4-BE49-F238E27FC236}">
                <a16:creationId xmlns:a16="http://schemas.microsoft.com/office/drawing/2014/main" id="{5C704429-43A4-419C-81E9-D945FBA3E061}"/>
              </a:ext>
            </a:extLst>
          </p:cNvPr>
          <p:cNvSpPr txBox="1"/>
          <p:nvPr/>
        </p:nvSpPr>
        <p:spPr>
          <a:xfrm>
            <a:off x="291383" y="1811427"/>
            <a:ext cx="5967903" cy="4647426"/>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a modern take on Heider &amp; Simmel, Andrew Gordon researches the processes underlying intelligent thinking and their implications for Artificial Intelligence (AI).                         </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(Gordon, cited in </a:t>
            </a:r>
            <a:r>
              <a:rPr kumimoji="0" lang="en-US" sz="2400" b="0" i="0" u="none" strike="noStrike" kern="1200" cap="none" spc="0" normalizeH="0" baseline="0" noProof="0" dirty="0" err="1">
                <a:ln>
                  <a:noFill/>
                </a:ln>
                <a:solidFill>
                  <a:prstClr val="white"/>
                </a:solidFill>
                <a:effectLst/>
                <a:uLnTx/>
                <a:uFillTx/>
                <a:latin typeface="Calibri" panose="020F0502020204030204"/>
                <a:ea typeface="+mn-ea"/>
                <a:cs typeface="+mn-cs"/>
              </a:rPr>
              <a:t>Belman</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 2014)</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Gordon is interested in the interface between story telling and AI, since story telling defines the human condition</a:t>
            </a:r>
          </a:p>
        </p:txBody>
      </p:sp>
      <p:pic>
        <p:nvPicPr>
          <p:cNvPr id="13" name="Picture 12">
            <a:extLst>
              <a:ext uri="{FF2B5EF4-FFF2-40B4-BE49-F238E27FC236}">
                <a16:creationId xmlns:a16="http://schemas.microsoft.com/office/drawing/2014/main" id="{A2FF2A5B-2E8F-4309-88EA-9A6CEC75562B}"/>
              </a:ext>
            </a:extLst>
          </p:cNvPr>
          <p:cNvPicPr>
            <a:picLocks noChangeAspect="1"/>
          </p:cNvPicPr>
          <p:nvPr/>
        </p:nvPicPr>
        <p:blipFill>
          <a:blip r:embed="rId3"/>
          <a:stretch>
            <a:fillRect/>
          </a:stretch>
        </p:blipFill>
        <p:spPr>
          <a:xfrm>
            <a:off x="7878050" y="1654128"/>
            <a:ext cx="3664014" cy="4511431"/>
          </a:xfrm>
          <a:prstGeom prst="rect">
            <a:avLst/>
          </a:prstGeom>
        </p:spPr>
      </p:pic>
      <p:sp>
        <p:nvSpPr>
          <p:cNvPr id="15" name="TextBox 14">
            <a:extLst>
              <a:ext uri="{FF2B5EF4-FFF2-40B4-BE49-F238E27FC236}">
                <a16:creationId xmlns:a16="http://schemas.microsoft.com/office/drawing/2014/main" id="{149E6865-1397-42AB-B565-D5BFA432AB59}"/>
              </a:ext>
            </a:extLst>
          </p:cNvPr>
          <p:cNvSpPr txBox="1"/>
          <p:nvPr/>
        </p:nvSpPr>
        <p:spPr>
          <a:xfrm>
            <a:off x="8156607" y="6228021"/>
            <a:ext cx="3385457"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https://customsitesmedia.usc.edu/wp-content/uploads/sites/59/2014/03/16160236/WEB_Interactive-Theater-600x255.jpg</a:t>
            </a:r>
          </a:p>
        </p:txBody>
      </p:sp>
    </p:spTree>
    <p:extLst>
      <p:ext uri="{BB962C8B-B14F-4D97-AF65-F5344CB8AC3E}">
        <p14:creationId xmlns:p14="http://schemas.microsoft.com/office/powerpoint/2010/main" val="3144252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396240" y="373631"/>
            <a:ext cx="8037906" cy="156966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rPr>
              <a:t>Gordon’s (2014) Views &amp; Aims: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C704429-43A4-419C-81E9-D945FBA3E061}"/>
              </a:ext>
            </a:extLst>
          </p:cNvPr>
          <p:cNvSpPr txBox="1"/>
          <p:nvPr/>
        </p:nvSpPr>
        <p:spPr>
          <a:xfrm>
            <a:off x="342727" y="1196966"/>
            <a:ext cx="7184572" cy="57518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Story telling is a key characteristic of the human condition.</a:t>
            </a: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The interface between storytelling and AI is key to developing intelligent systems.</a:t>
            </a: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Collecting a vast human data set from Heider &amp; Simmel’s (1944) animation will help AI systems to produce meaningful narratives just as humans do.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23B2255-DD67-40CE-9A87-84BF1A577D6A}"/>
              </a:ext>
            </a:extLst>
          </p:cNvPr>
          <p:cNvPicPr>
            <a:picLocks noChangeAspect="1"/>
          </p:cNvPicPr>
          <p:nvPr/>
        </p:nvPicPr>
        <p:blipFill>
          <a:blip r:embed="rId3"/>
          <a:stretch>
            <a:fillRect/>
          </a:stretch>
        </p:blipFill>
        <p:spPr>
          <a:xfrm>
            <a:off x="7527299" y="2072878"/>
            <a:ext cx="4123254" cy="4000005"/>
          </a:xfrm>
          <a:prstGeom prst="rect">
            <a:avLst/>
          </a:prstGeom>
        </p:spPr>
      </p:pic>
      <p:sp>
        <p:nvSpPr>
          <p:cNvPr id="11" name="TextBox 10">
            <a:extLst>
              <a:ext uri="{FF2B5EF4-FFF2-40B4-BE49-F238E27FC236}">
                <a16:creationId xmlns:a16="http://schemas.microsoft.com/office/drawing/2014/main" id="{9063C8F1-2B2C-4EB1-9B1F-44A3CBBEE498}"/>
              </a:ext>
            </a:extLst>
          </p:cNvPr>
          <p:cNvSpPr txBox="1"/>
          <p:nvPr/>
        </p:nvSpPr>
        <p:spPr>
          <a:xfrm>
            <a:off x="10428515" y="6174401"/>
            <a:ext cx="133894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https://hsit.ict.usc.edu/</a:t>
            </a:r>
          </a:p>
        </p:txBody>
      </p:sp>
    </p:spTree>
    <p:extLst>
      <p:ext uri="{BB962C8B-B14F-4D97-AF65-F5344CB8AC3E}">
        <p14:creationId xmlns:p14="http://schemas.microsoft.com/office/powerpoint/2010/main" val="2022780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43E684-958F-422C-8033-C365D2B7779B}"/>
              </a:ext>
            </a:extLst>
          </p:cNvPr>
          <p:cNvPicPr>
            <a:picLocks noChangeAspect="1"/>
          </p:cNvPicPr>
          <p:nvPr/>
        </p:nvPicPr>
        <p:blipFill>
          <a:blip r:embed="rId2"/>
          <a:stretch>
            <a:fillRect/>
          </a:stretch>
        </p:blipFill>
        <p:spPr>
          <a:xfrm>
            <a:off x="1142999" y="2044646"/>
            <a:ext cx="9389625" cy="3990591"/>
          </a:xfrm>
          <a:prstGeom prst="rect">
            <a:avLst/>
          </a:prstGeom>
        </p:spPr>
      </p:pic>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215900" y="1204628"/>
            <a:ext cx="12623800" cy="514562"/>
          </a:xfrm>
          <a:prstGeom prst="rect">
            <a:avLst/>
          </a:prstGeom>
        </p:spPr>
      </p:pic>
      <p:sp>
        <p:nvSpPr>
          <p:cNvPr id="4" name="TextBox 3">
            <a:extLst>
              <a:ext uri="{FF2B5EF4-FFF2-40B4-BE49-F238E27FC236}">
                <a16:creationId xmlns:a16="http://schemas.microsoft.com/office/drawing/2014/main" id="{99214FE0-CDBD-4705-A4A0-5769F2526092}"/>
              </a:ext>
            </a:extLst>
          </p:cNvPr>
          <p:cNvSpPr txBox="1"/>
          <p:nvPr/>
        </p:nvSpPr>
        <p:spPr>
          <a:xfrm>
            <a:off x="151531" y="164075"/>
            <a:ext cx="11354670" cy="126188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rPr>
              <a:t>The Heider-Simmel Interactive Theatre Link: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hlinkClick r:id="rId4"/>
              </a:rPr>
              <a:t>https://hsit.ict.usc.edu/</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endParaRPr kumimoji="0" lang="en-GB" sz="48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C704429-43A4-419C-81E9-D945FBA3E061}"/>
              </a:ext>
            </a:extLst>
          </p:cNvPr>
          <p:cNvSpPr txBox="1"/>
          <p:nvPr/>
        </p:nvSpPr>
        <p:spPr>
          <a:xfrm>
            <a:off x="342727" y="1196966"/>
            <a:ext cx="7184572" cy="813300"/>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3E8F7BC-B0FE-400E-9513-CA7D9726B67F}"/>
              </a:ext>
            </a:extLst>
          </p:cNvPr>
          <p:cNvSpPr txBox="1"/>
          <p:nvPr/>
        </p:nvSpPr>
        <p:spPr>
          <a:xfrm>
            <a:off x="6831481" y="6122745"/>
            <a:ext cx="3701143"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https://customsitesmedia.usc.edu/wp-content/uploads/sites/59/2014/03/16160236/WEB_Interactive-Theater-600x255.jpg</a:t>
            </a:r>
          </a:p>
        </p:txBody>
      </p:sp>
    </p:spTree>
    <p:extLst>
      <p:ext uri="{BB962C8B-B14F-4D97-AF65-F5344CB8AC3E}">
        <p14:creationId xmlns:p14="http://schemas.microsoft.com/office/powerpoint/2010/main" val="1363810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C64BDD6-5E3A-47B5-828C-0E5E4A20153F}"/>
              </a:ext>
            </a:extLst>
          </p:cNvPr>
          <p:cNvPicPr>
            <a:picLocks noChangeAspect="1"/>
          </p:cNvPicPr>
          <p:nvPr/>
        </p:nvPicPr>
        <p:blipFill rotWithShape="1">
          <a:blip r:embed="rId2"/>
          <a:srcRect l="18000" t="15927" r="27583" b="8148"/>
          <a:stretch/>
        </p:blipFill>
        <p:spPr>
          <a:xfrm flipH="1">
            <a:off x="7116434" y="2109996"/>
            <a:ext cx="4829080" cy="3789998"/>
          </a:xfrm>
          <a:prstGeom prst="rect">
            <a:avLst/>
          </a:prstGeom>
        </p:spPr>
      </p:pic>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197870" y="57002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416822" y="241774"/>
            <a:ext cx="1250659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AI &amp; the Scientific Approach to Storytelling</a:t>
            </a:r>
            <a:endPar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sp>
        <p:nvSpPr>
          <p:cNvPr id="5" name="TextBox 4">
            <a:extLst>
              <a:ext uri="{FF2B5EF4-FFF2-40B4-BE49-F238E27FC236}">
                <a16:creationId xmlns:a16="http://schemas.microsoft.com/office/drawing/2014/main" id="{6C8A2667-D4DB-4029-81C3-81C35C537C31}"/>
              </a:ext>
            </a:extLst>
          </p:cNvPr>
          <p:cNvSpPr txBox="1"/>
          <p:nvPr/>
        </p:nvSpPr>
        <p:spPr>
          <a:xfrm flipH="1">
            <a:off x="642620" y="1625159"/>
            <a:ext cx="6873373" cy="42165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Storytelling &amp; the Human Condition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 embark on such an undertaking, AI must learn the human strategies which make us storytellers.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Such research provides insight as to why storytelling is such a vital part of the human condition, or what it is to be human.</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F4071001-FA21-4689-B2D5-2B47D95736C4}"/>
              </a:ext>
            </a:extLst>
          </p:cNvPr>
          <p:cNvSpPr txBox="1"/>
          <p:nvPr/>
        </p:nvSpPr>
        <p:spPr>
          <a:xfrm>
            <a:off x="9270275" y="4415669"/>
            <a:ext cx="1742440" cy="3384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https://elements.envato.com/transparent-brain-rotation-2-HCFZ6AP</a:t>
            </a:r>
          </a:p>
        </p:txBody>
      </p:sp>
    </p:spTree>
    <p:extLst>
      <p:ext uri="{BB962C8B-B14F-4D97-AF65-F5344CB8AC3E}">
        <p14:creationId xmlns:p14="http://schemas.microsoft.com/office/powerpoint/2010/main" val="2931494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197870" y="57002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331009" y="290811"/>
            <a:ext cx="1153442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Humans &amp; Storytelling: A Cognitive Approach</a:t>
            </a:r>
            <a:endPar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sp>
        <p:nvSpPr>
          <p:cNvPr id="5" name="TextBox 4">
            <a:extLst>
              <a:ext uri="{FF2B5EF4-FFF2-40B4-BE49-F238E27FC236}">
                <a16:creationId xmlns:a16="http://schemas.microsoft.com/office/drawing/2014/main" id="{6C8A2667-D4DB-4029-81C3-81C35C537C31}"/>
              </a:ext>
            </a:extLst>
          </p:cNvPr>
          <p:cNvSpPr txBox="1"/>
          <p:nvPr/>
        </p:nvSpPr>
        <p:spPr>
          <a:xfrm flipH="1">
            <a:off x="642620" y="1919763"/>
            <a:ext cx="6102448"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Storr (2020: 196) discusses two underlying evolutionary drivers behind story telling: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Cognitive structures within the brain. </a:t>
            </a: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(internal factors)</a:t>
            </a:r>
            <a:endParaRPr kumimoji="0" lang="en-GB" sz="1000" b="0"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71550" marR="0" lvl="1"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Societal advantage.</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	(external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Both factors co-evolve together.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77B52CE1-B719-47C5-8E40-D35150E4DFB3}"/>
              </a:ext>
            </a:extLst>
          </p:cNvPr>
          <p:cNvPicPr>
            <a:picLocks noChangeAspect="1"/>
          </p:cNvPicPr>
          <p:nvPr/>
        </p:nvPicPr>
        <p:blipFill>
          <a:blip r:embed="rId3"/>
          <a:stretch>
            <a:fillRect/>
          </a:stretch>
        </p:blipFill>
        <p:spPr>
          <a:xfrm>
            <a:off x="6670120" y="2155371"/>
            <a:ext cx="5169891" cy="3802937"/>
          </a:xfrm>
          <a:prstGeom prst="rect">
            <a:avLst/>
          </a:prstGeom>
        </p:spPr>
      </p:pic>
      <p:sp>
        <p:nvSpPr>
          <p:cNvPr id="12" name="TextBox 11">
            <a:extLst>
              <a:ext uri="{FF2B5EF4-FFF2-40B4-BE49-F238E27FC236}">
                <a16:creationId xmlns:a16="http://schemas.microsoft.com/office/drawing/2014/main" id="{6B3EDA55-D8A0-4384-84B6-8EE37AAE47CA}"/>
              </a:ext>
            </a:extLst>
          </p:cNvPr>
          <p:cNvSpPr txBox="1"/>
          <p:nvPr/>
        </p:nvSpPr>
        <p:spPr>
          <a:xfrm>
            <a:off x="9100239" y="5733976"/>
            <a:ext cx="308610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https://www.tell-a-tale.com/meet-storytellers-vikram-sridhar</a:t>
            </a:r>
          </a:p>
        </p:txBody>
      </p:sp>
    </p:spTree>
    <p:extLst>
      <p:ext uri="{BB962C8B-B14F-4D97-AF65-F5344CB8AC3E}">
        <p14:creationId xmlns:p14="http://schemas.microsoft.com/office/powerpoint/2010/main" val="2951055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6261EC-D1CD-410A-951D-C0BC14410438}"/>
              </a:ext>
            </a:extLst>
          </p:cNvPr>
          <p:cNvPicPr>
            <a:picLocks noChangeAspect="1"/>
          </p:cNvPicPr>
          <p:nvPr/>
        </p:nvPicPr>
        <p:blipFill>
          <a:blip r:embed="rId3"/>
          <a:stretch>
            <a:fillRect/>
          </a:stretch>
        </p:blipFill>
        <p:spPr>
          <a:xfrm>
            <a:off x="-141514" y="906067"/>
            <a:ext cx="12475028" cy="494747"/>
          </a:xfrm>
          <a:prstGeom prst="rect">
            <a:avLst/>
          </a:prstGeom>
        </p:spPr>
      </p:pic>
      <p:graphicFrame>
        <p:nvGraphicFramePr>
          <p:cNvPr id="4" name="Diagram 3">
            <a:extLst>
              <a:ext uri="{FF2B5EF4-FFF2-40B4-BE49-F238E27FC236}">
                <a16:creationId xmlns:a16="http://schemas.microsoft.com/office/drawing/2014/main" id="{2685D73F-5420-4479-AFE9-4F1D1AA814D4}"/>
              </a:ext>
            </a:extLst>
          </p:cNvPr>
          <p:cNvGraphicFramePr/>
          <p:nvPr/>
        </p:nvGraphicFramePr>
        <p:xfrm>
          <a:off x="593272" y="906067"/>
          <a:ext cx="11598728" cy="59000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38ACF7B4-B605-4284-8CFD-A175B5823B93}"/>
              </a:ext>
            </a:extLst>
          </p:cNvPr>
          <p:cNvSpPr txBox="1"/>
          <p:nvPr/>
        </p:nvSpPr>
        <p:spPr>
          <a:xfrm>
            <a:off x="375558" y="260312"/>
            <a:ext cx="9078063"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a:ea typeface="+mn-ea"/>
                <a:cs typeface="+mn-cs"/>
              </a:rPr>
              <a:t>Storytelling: the Cognitive Approach</a:t>
            </a:r>
          </a:p>
        </p:txBody>
      </p:sp>
    </p:spTree>
    <p:extLst>
      <p:ext uri="{BB962C8B-B14F-4D97-AF65-F5344CB8AC3E}">
        <p14:creationId xmlns:p14="http://schemas.microsoft.com/office/powerpoint/2010/main" val="1971787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744109"/>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7310121" y="5362911"/>
            <a:ext cx="4061460"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rPr>
              <a:t>Before exploring  how schemas work, try to identify this image</a:t>
            </a:r>
          </a:p>
        </p:txBody>
      </p:sp>
      <p:sp>
        <p:nvSpPr>
          <p:cNvPr id="10" name="TextBox 9">
            <a:extLst>
              <a:ext uri="{FF2B5EF4-FFF2-40B4-BE49-F238E27FC236}">
                <a16:creationId xmlns:a16="http://schemas.microsoft.com/office/drawing/2014/main" id="{E3711187-E34C-4AF4-ADBE-C79AC5A6A649}"/>
              </a:ext>
            </a:extLst>
          </p:cNvPr>
          <p:cNvSpPr txBox="1"/>
          <p:nvPr/>
        </p:nvSpPr>
        <p:spPr>
          <a:xfrm>
            <a:off x="154034" y="231949"/>
            <a:ext cx="1250659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Cognitive Structure &amp; Schematic Knowledge</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sp>
        <p:nvSpPr>
          <p:cNvPr id="5" name="TextBox 4">
            <a:extLst>
              <a:ext uri="{FF2B5EF4-FFF2-40B4-BE49-F238E27FC236}">
                <a16:creationId xmlns:a16="http://schemas.microsoft.com/office/drawing/2014/main" id="{6C8A2667-D4DB-4029-81C3-81C35C537C31}"/>
              </a:ext>
            </a:extLst>
          </p:cNvPr>
          <p:cNvSpPr txBox="1"/>
          <p:nvPr/>
        </p:nvSpPr>
        <p:spPr>
          <a:xfrm flipH="1">
            <a:off x="360679" y="1871381"/>
            <a:ext cx="5943602"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Cognitve psychology  describes structures within the brain’s neural architecture designed for efficient handling and storage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One key feature of this design is the functional storage, or representation, of information in mental </a:t>
            </a: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schemas</a:t>
            </a:r>
          </a:p>
        </p:txBody>
      </p:sp>
      <p:pic>
        <p:nvPicPr>
          <p:cNvPr id="4" name="Picture 3">
            <a:extLst>
              <a:ext uri="{FF2B5EF4-FFF2-40B4-BE49-F238E27FC236}">
                <a16:creationId xmlns:a16="http://schemas.microsoft.com/office/drawing/2014/main" id="{E5DB3277-2DFC-4796-8363-AB77C16E1461}"/>
              </a:ext>
            </a:extLst>
          </p:cNvPr>
          <p:cNvPicPr>
            <a:picLocks noChangeAspect="1"/>
          </p:cNvPicPr>
          <p:nvPr/>
        </p:nvPicPr>
        <p:blipFill rotWithShape="1">
          <a:blip r:embed="rId4"/>
          <a:srcRect l="11334" t="8146" r="24832" b="10563"/>
          <a:stretch/>
        </p:blipFill>
        <p:spPr>
          <a:xfrm>
            <a:off x="7310121" y="2038387"/>
            <a:ext cx="3891280" cy="3298513"/>
          </a:xfrm>
          <a:prstGeom prst="rect">
            <a:avLst/>
          </a:prstGeom>
        </p:spPr>
      </p:pic>
      <p:sp>
        <p:nvSpPr>
          <p:cNvPr id="11" name="TextBox 10">
            <a:extLst>
              <a:ext uri="{FF2B5EF4-FFF2-40B4-BE49-F238E27FC236}">
                <a16:creationId xmlns:a16="http://schemas.microsoft.com/office/drawing/2014/main" id="{564A0BAD-DA20-4873-8D05-8B6FE2729989}"/>
              </a:ext>
            </a:extLst>
          </p:cNvPr>
          <p:cNvSpPr txBox="1"/>
          <p:nvPr/>
        </p:nvSpPr>
        <p:spPr>
          <a:xfrm>
            <a:off x="8463281" y="4988382"/>
            <a:ext cx="273812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https://thebeautyoftransport.files.wordpress.com/2015/08/bus_shelter_lewis_style_-_geograph-org-uk_-_1522886.jpg</a:t>
            </a:r>
          </a:p>
        </p:txBody>
      </p:sp>
      <p:sp>
        <p:nvSpPr>
          <p:cNvPr id="12" name="TextBox 11">
            <a:extLst>
              <a:ext uri="{FF2B5EF4-FFF2-40B4-BE49-F238E27FC236}">
                <a16:creationId xmlns:a16="http://schemas.microsoft.com/office/drawing/2014/main" id="{20A27188-2239-4E1C-AC0E-95B6B1EF51C8}"/>
              </a:ext>
            </a:extLst>
          </p:cNvPr>
          <p:cNvSpPr txBox="1"/>
          <p:nvPr/>
        </p:nvSpPr>
        <p:spPr>
          <a:xfrm>
            <a:off x="154034" y="6135059"/>
            <a:ext cx="11752961"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Also see: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5"/>
              </a:rPr>
              <a:t>www.calvertjournal.com/tiles/show/9242/soviet-busstops-ii-fuel-publishing-christopher-herwig-photography#lg=1&amp;slide=4</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862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124460" y="896547"/>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299902" y="98099"/>
            <a:ext cx="1250659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Schemas: </a:t>
            </a: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Their role in Memory &amp; Story  </a:t>
            </a:r>
          </a:p>
        </p:txBody>
      </p:sp>
      <p:pic>
        <p:nvPicPr>
          <p:cNvPr id="7" name="Picture 6">
            <a:extLst>
              <a:ext uri="{FF2B5EF4-FFF2-40B4-BE49-F238E27FC236}">
                <a16:creationId xmlns:a16="http://schemas.microsoft.com/office/drawing/2014/main" id="{7286364E-4D4D-4FD8-860A-9BE996B73722}"/>
              </a:ext>
            </a:extLst>
          </p:cNvPr>
          <p:cNvPicPr>
            <a:picLocks noChangeAspect="1"/>
          </p:cNvPicPr>
          <p:nvPr/>
        </p:nvPicPr>
        <p:blipFill rotWithShape="1">
          <a:blip r:embed="rId3">
            <a:biLevel thresh="50000"/>
            <a:alphaModFix amt="50000"/>
            <a:extLst>
              <a:ext uri="{BEBA8EAE-BF5A-486C-A8C5-ECC9F3942E4B}">
                <a14:imgProps xmlns:a14="http://schemas.microsoft.com/office/drawing/2010/main">
                  <a14:imgLayer r:embed="rId4">
                    <a14:imgEffect>
                      <a14:colorTemperature colorTemp="11200"/>
                    </a14:imgEffect>
                    <a14:imgEffect>
                      <a14:saturation sat="0"/>
                    </a14:imgEffect>
                  </a14:imgLayer>
                </a14:imgProps>
              </a:ext>
            </a:extLst>
          </a:blip>
          <a:srcRect l="32563" r="3827"/>
          <a:stretch/>
        </p:blipFill>
        <p:spPr>
          <a:xfrm>
            <a:off x="7750628" y="1865637"/>
            <a:ext cx="4308568" cy="4257515"/>
          </a:xfrm>
          <a:prstGeom prst="rect">
            <a:avLst/>
          </a:prstGeom>
        </p:spPr>
      </p:pic>
      <p:sp>
        <p:nvSpPr>
          <p:cNvPr id="5" name="TextBox 4">
            <a:extLst>
              <a:ext uri="{FF2B5EF4-FFF2-40B4-BE49-F238E27FC236}">
                <a16:creationId xmlns:a16="http://schemas.microsoft.com/office/drawing/2014/main" id="{6C8A2667-D4DB-4029-81C3-81C35C537C31}"/>
              </a:ext>
            </a:extLst>
          </p:cNvPr>
          <p:cNvSpPr txBox="1"/>
          <p:nvPr/>
        </p:nvSpPr>
        <p:spPr>
          <a:xfrm flipH="1">
            <a:off x="404946" y="1611006"/>
            <a:ext cx="7726681" cy="49859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Arbib</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(1992)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cognitive psychology views schemas as cognitive structures built up in the course of interaction with the environment to organize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The term </a:t>
            </a: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rPr>
              <a:t>schema</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is a conceptual term which embodies the process of acquiring and storing information.</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rPr>
              <a:t>Schemas/schemata</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maintain and improve our understanding of the world and how it works.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F63B5D65-4665-404C-9F9C-476AF8323A23}"/>
              </a:ext>
            </a:extLst>
          </p:cNvPr>
          <p:cNvSpPr txBox="1"/>
          <p:nvPr/>
        </p:nvSpPr>
        <p:spPr>
          <a:xfrm>
            <a:off x="9664339" y="6348885"/>
            <a:ext cx="2122715"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https://avato.co/developers/why-schemas/</a:t>
            </a:r>
          </a:p>
        </p:txBody>
      </p:sp>
    </p:spTree>
    <p:extLst>
      <p:ext uri="{BB962C8B-B14F-4D97-AF65-F5344CB8AC3E}">
        <p14:creationId xmlns:p14="http://schemas.microsoft.com/office/powerpoint/2010/main" val="337156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215900" y="745226"/>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123750"/>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142604" y="108937"/>
            <a:ext cx="11635739"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Examples of Schematic Processing:    </a:t>
            </a:r>
          </a:p>
        </p:txBody>
      </p:sp>
      <p:pic>
        <p:nvPicPr>
          <p:cNvPr id="4" name="Picture 3">
            <a:extLst>
              <a:ext uri="{FF2B5EF4-FFF2-40B4-BE49-F238E27FC236}">
                <a16:creationId xmlns:a16="http://schemas.microsoft.com/office/drawing/2014/main" id="{113C071A-8E65-45DE-9C75-7ED0A46810F3}"/>
              </a:ext>
            </a:extLst>
          </p:cNvPr>
          <p:cNvPicPr>
            <a:picLocks noChangeAspect="1"/>
          </p:cNvPicPr>
          <p:nvPr/>
        </p:nvPicPr>
        <p:blipFill>
          <a:blip r:embed="rId3"/>
          <a:stretch>
            <a:fillRect/>
          </a:stretch>
        </p:blipFill>
        <p:spPr>
          <a:xfrm>
            <a:off x="6683829" y="1414254"/>
            <a:ext cx="4450720" cy="4317698"/>
          </a:xfrm>
          <a:prstGeom prst="rect">
            <a:avLst/>
          </a:prstGeom>
        </p:spPr>
      </p:pic>
      <p:sp>
        <p:nvSpPr>
          <p:cNvPr id="11" name="TextBox 10">
            <a:extLst>
              <a:ext uri="{FF2B5EF4-FFF2-40B4-BE49-F238E27FC236}">
                <a16:creationId xmlns:a16="http://schemas.microsoft.com/office/drawing/2014/main" id="{BE9DB81A-6409-488C-87A7-49184113B456}"/>
              </a:ext>
            </a:extLst>
          </p:cNvPr>
          <p:cNvSpPr txBox="1"/>
          <p:nvPr/>
        </p:nvSpPr>
        <p:spPr>
          <a:xfrm>
            <a:off x="6096000" y="5930326"/>
            <a:ext cx="5682343" cy="461665"/>
          </a:xfrm>
          <a:prstGeom prst="rect">
            <a:avLst/>
          </a:prstGeom>
          <a:noFill/>
        </p:spPr>
        <p:txBody>
          <a:bodyPr wrap="square">
            <a:spAutoFit/>
          </a:bodyPr>
          <a:lstStyle/>
          <a:p>
            <a:pPr marL="0" marR="0" lvl="0" indent="45720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Times"/>
                <a:cs typeface="Times New Roman" pitchFamily="18" charset="0"/>
              </a:rPr>
              <a:t>Brewer &amp; </a:t>
            </a:r>
            <a:r>
              <a:rPr kumimoji="0" lang="en-GB" sz="2400" b="0" i="0" u="none" strike="noStrike" kern="1200" cap="none" spc="0" normalizeH="0" baseline="0" noProof="0" dirty="0" err="1">
                <a:ln>
                  <a:noFill/>
                </a:ln>
                <a:solidFill>
                  <a:prstClr val="white"/>
                </a:solidFill>
                <a:effectLst/>
                <a:uLnTx/>
                <a:uFillTx/>
                <a:latin typeface="Calibri"/>
                <a:ea typeface="Times"/>
                <a:cs typeface="Times New Roman" pitchFamily="18" charset="0"/>
              </a:rPr>
              <a:t>Treyens</a:t>
            </a:r>
            <a:r>
              <a:rPr kumimoji="0" lang="en-GB" sz="2400" b="0" i="0" u="none" strike="noStrike" kern="1200" cap="none" spc="0" normalizeH="0" baseline="0" noProof="0" dirty="0">
                <a:ln>
                  <a:noFill/>
                </a:ln>
                <a:solidFill>
                  <a:prstClr val="white"/>
                </a:solidFill>
                <a:effectLst/>
                <a:uLnTx/>
                <a:uFillTx/>
                <a:latin typeface="Calibri"/>
                <a:ea typeface="Times"/>
                <a:cs typeface="Times New Roman" pitchFamily="18" charset="0"/>
              </a:rPr>
              <a:t>’ (1981) O</a:t>
            </a:r>
            <a:r>
              <a:rPr kumimoji="0" lang="en-GB" sz="2400" b="0" i="0" u="none" strike="noStrike" kern="1200" cap="none" spc="0" normalizeH="0" baseline="0" noProof="0" dirty="0" err="1">
                <a:ln>
                  <a:noFill/>
                </a:ln>
                <a:solidFill>
                  <a:prstClr val="white"/>
                </a:solidFill>
                <a:effectLst/>
                <a:uLnTx/>
                <a:uFillTx/>
                <a:latin typeface="Calibri"/>
                <a:ea typeface="Times"/>
                <a:cs typeface="Times New Roman" pitchFamily="18" charset="0"/>
              </a:rPr>
              <a:t>ffice</a:t>
            </a:r>
            <a:r>
              <a:rPr kumimoji="0" lang="en-GB" sz="2400" b="0" i="0" u="none" strike="noStrike" kern="1200" cap="none" spc="0" normalizeH="0" baseline="0" noProof="0" dirty="0">
                <a:ln>
                  <a:noFill/>
                </a:ln>
                <a:solidFill>
                  <a:prstClr val="white"/>
                </a:solidFill>
                <a:effectLst/>
                <a:uLnTx/>
                <a:uFillTx/>
                <a:latin typeface="Calibri"/>
                <a:ea typeface="Times"/>
                <a:cs typeface="Times New Roman" pitchFamily="18" charset="0"/>
              </a:rPr>
              <a:t> Study.  </a:t>
            </a:r>
          </a:p>
        </p:txBody>
      </p:sp>
      <p:pic>
        <p:nvPicPr>
          <p:cNvPr id="12" name="Picture 11">
            <a:extLst>
              <a:ext uri="{FF2B5EF4-FFF2-40B4-BE49-F238E27FC236}">
                <a16:creationId xmlns:a16="http://schemas.microsoft.com/office/drawing/2014/main" id="{71FA30C3-855B-414A-AE28-3938047E89F6}"/>
              </a:ext>
            </a:extLst>
          </p:cNvPr>
          <p:cNvPicPr>
            <a:picLocks noChangeAspect="1"/>
          </p:cNvPicPr>
          <p:nvPr/>
        </p:nvPicPr>
        <p:blipFill>
          <a:blip r:embed="rId4"/>
          <a:stretch>
            <a:fillRect/>
          </a:stretch>
        </p:blipFill>
        <p:spPr>
          <a:xfrm>
            <a:off x="1314903" y="1414253"/>
            <a:ext cx="4193270" cy="4362810"/>
          </a:xfrm>
          <a:prstGeom prst="rect">
            <a:avLst/>
          </a:prstGeom>
        </p:spPr>
      </p:pic>
      <p:sp>
        <p:nvSpPr>
          <p:cNvPr id="13" name="TextBox 12">
            <a:extLst>
              <a:ext uri="{FF2B5EF4-FFF2-40B4-BE49-F238E27FC236}">
                <a16:creationId xmlns:a16="http://schemas.microsoft.com/office/drawing/2014/main" id="{29C6A6DF-903A-43C7-9CC8-E15C9F69C29D}"/>
              </a:ext>
            </a:extLst>
          </p:cNvPr>
          <p:cNvSpPr txBox="1"/>
          <p:nvPr/>
        </p:nvSpPr>
        <p:spPr>
          <a:xfrm>
            <a:off x="1314903" y="5930326"/>
            <a:ext cx="404187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Bartlett’s Egyptian Hieroglyph. </a:t>
            </a:r>
          </a:p>
        </p:txBody>
      </p:sp>
    </p:spTree>
    <p:extLst>
      <p:ext uri="{BB962C8B-B14F-4D97-AF65-F5344CB8AC3E}">
        <p14:creationId xmlns:p14="http://schemas.microsoft.com/office/powerpoint/2010/main" val="2887255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215900" y="643959"/>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433122" y="108937"/>
            <a:ext cx="11573821"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Bartlett’s Study of Stories &amp; Schemas</a:t>
            </a:r>
            <a:r>
              <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t>
            </a:r>
          </a:p>
        </p:txBody>
      </p:sp>
      <p:sp>
        <p:nvSpPr>
          <p:cNvPr id="9" name="TextBox 8">
            <a:extLst>
              <a:ext uri="{FF2B5EF4-FFF2-40B4-BE49-F238E27FC236}">
                <a16:creationId xmlns:a16="http://schemas.microsoft.com/office/drawing/2014/main" id="{E392F640-BB1D-4A54-BCED-A31A6E4D7FD5}"/>
              </a:ext>
            </a:extLst>
          </p:cNvPr>
          <p:cNvSpPr txBox="1"/>
          <p:nvPr/>
        </p:nvSpPr>
        <p:spPr>
          <a:xfrm>
            <a:off x="433121" y="1536511"/>
            <a:ext cx="7524336" cy="4659737"/>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a:ea typeface="+mn-ea"/>
                <a:cs typeface="+mn-cs"/>
              </a:rPr>
              <a:t>Bartlett (1932) </a:t>
            </a:r>
            <a:r>
              <a:rPr kumimoji="0" lang="en-GB" sz="2800" b="0" i="0" u="none" strike="noStrike" kern="1200" cap="none" spc="0" normalizeH="0" baseline="0" noProof="0" dirty="0">
                <a:ln>
                  <a:noFill/>
                </a:ln>
                <a:solidFill>
                  <a:prstClr val="white"/>
                </a:solidFill>
                <a:effectLst/>
                <a:uLnTx/>
                <a:uFillTx/>
                <a:latin typeface="Calibri"/>
                <a:ea typeface="+mn-ea"/>
                <a:cs typeface="+mn-cs"/>
              </a:rPr>
              <a:t>used material from foreign cultures, such as the ‘ War of the Ghosts’ story to explore the reconstructive nature of memory.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He believed we </a:t>
            </a:r>
            <a:r>
              <a:rPr kumimoji="0" lang="en-GB" sz="2800" b="1" i="0" u="none" strike="noStrike" kern="1200" cap="none" spc="0" normalizeH="0" baseline="0" noProof="0" dirty="0">
                <a:ln>
                  <a:noFill/>
                </a:ln>
                <a:solidFill>
                  <a:srgbClr val="0070C0"/>
                </a:solidFill>
                <a:effectLst/>
                <a:uLnTx/>
                <a:uFillTx/>
                <a:latin typeface="Calibri"/>
                <a:ea typeface="+mn-ea"/>
                <a:cs typeface="+mn-cs"/>
              </a:rPr>
              <a:t>encode</a:t>
            </a:r>
            <a:r>
              <a:rPr kumimoji="0" lang="en-GB" sz="2800" b="0" i="0" u="none" strike="noStrike" kern="1200" cap="none" spc="0" normalizeH="0" baseline="0" noProof="0" dirty="0">
                <a:ln>
                  <a:noFill/>
                </a:ln>
                <a:solidFill>
                  <a:prstClr val="white"/>
                </a:solidFill>
                <a:effectLst/>
                <a:uLnTx/>
                <a:uFillTx/>
                <a:latin typeface="Calibri"/>
                <a:ea typeface="+mn-ea"/>
                <a:cs typeface="+mn-cs"/>
              </a:rPr>
              <a:t> and </a:t>
            </a:r>
            <a:r>
              <a:rPr kumimoji="0" lang="en-GB" sz="2800" b="1" i="0" u="none" strike="noStrike" kern="1200" cap="none" spc="0" normalizeH="0" baseline="0" noProof="0" dirty="0">
                <a:ln>
                  <a:noFill/>
                </a:ln>
                <a:solidFill>
                  <a:srgbClr val="0070C0"/>
                </a:solidFill>
                <a:effectLst/>
                <a:uLnTx/>
                <a:uFillTx/>
                <a:latin typeface="Calibri"/>
                <a:ea typeface="+mn-ea"/>
                <a:cs typeface="+mn-cs"/>
              </a:rPr>
              <a:t>retrieve</a:t>
            </a:r>
            <a:r>
              <a:rPr kumimoji="0" lang="en-GB" sz="2800" b="0" i="0" u="none" strike="noStrike" kern="1200" cap="none" spc="0" normalizeH="0" baseline="0" noProof="0" dirty="0">
                <a:ln>
                  <a:noFill/>
                </a:ln>
                <a:solidFill>
                  <a:prstClr val="white"/>
                </a:solidFill>
                <a:effectLst/>
                <a:uLnTx/>
                <a:uFillTx/>
                <a:latin typeface="Calibri"/>
                <a:ea typeface="+mn-ea"/>
                <a:cs typeface="+mn-cs"/>
              </a:rPr>
              <a:t> information with reference to </a:t>
            </a:r>
            <a:r>
              <a:rPr kumimoji="0" lang="en-GB" sz="2800" b="1" i="0" u="none" strike="noStrike" kern="1200" cap="none" spc="0" normalizeH="0" baseline="0" noProof="0" dirty="0">
                <a:ln>
                  <a:noFill/>
                </a:ln>
                <a:solidFill>
                  <a:srgbClr val="0070C0"/>
                </a:solidFill>
                <a:effectLst/>
                <a:uLnTx/>
                <a:uFillTx/>
                <a:latin typeface="Calibri"/>
                <a:ea typeface="+mn-ea"/>
                <a:cs typeface="+mn-cs"/>
              </a:rPr>
              <a:t>schemas.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Bartlett’s research demonstrates the </a:t>
            </a:r>
            <a:r>
              <a:rPr kumimoji="0" lang="en-GB" sz="2800" b="1" i="0" u="none" strike="noStrike" kern="1200" cap="none" spc="0" normalizeH="0" baseline="0" noProof="0" dirty="0">
                <a:ln>
                  <a:noFill/>
                </a:ln>
                <a:solidFill>
                  <a:srgbClr val="0070C0"/>
                </a:solidFill>
                <a:effectLst/>
                <a:uLnTx/>
                <a:uFillTx/>
                <a:latin typeface="Calibri"/>
                <a:ea typeface="+mn-ea"/>
                <a:cs typeface="+mn-cs"/>
              </a:rPr>
              <a:t>reconstructive</a:t>
            </a:r>
            <a:r>
              <a:rPr kumimoji="0" lang="en-GB" sz="2800" b="1" i="0" u="none" strike="noStrike" kern="1200" cap="none" spc="0" normalizeH="0" baseline="0" noProof="0" dirty="0">
                <a:ln>
                  <a:noFill/>
                </a:ln>
                <a:solidFill>
                  <a:prstClr val="white"/>
                </a:solidFill>
                <a:effectLst/>
                <a:uLnTx/>
                <a:uFillTx/>
                <a:latin typeface="Calibri"/>
                <a:ea typeface="+mn-ea"/>
                <a:cs typeface="+mn-cs"/>
              </a:rPr>
              <a:t> </a:t>
            </a:r>
            <a:r>
              <a:rPr kumimoji="0" lang="en-GB" sz="2800" b="0" i="0" u="none" strike="noStrike" kern="1200" cap="none" spc="0" normalizeH="0" baseline="0" noProof="0" dirty="0">
                <a:ln>
                  <a:noFill/>
                </a:ln>
                <a:solidFill>
                  <a:prstClr val="white"/>
                </a:solidFill>
                <a:effectLst/>
                <a:uLnTx/>
                <a:uFillTx/>
                <a:latin typeface="Calibri"/>
                <a:ea typeface="+mn-ea"/>
                <a:cs typeface="+mn-cs"/>
              </a:rPr>
              <a:t>nature of memory.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Bartlett demonstrated that existing </a:t>
            </a:r>
            <a:r>
              <a:rPr kumimoji="0" lang="en-GB" sz="2800" b="1" i="0" u="none" strike="noStrike" kern="1200" cap="none" spc="0" normalizeH="0" baseline="0" noProof="0" dirty="0">
                <a:ln>
                  <a:noFill/>
                </a:ln>
                <a:solidFill>
                  <a:srgbClr val="0070C0"/>
                </a:solidFill>
                <a:effectLst/>
                <a:uLnTx/>
                <a:uFillTx/>
                <a:latin typeface="Calibri"/>
                <a:ea typeface="+mn-ea"/>
                <a:cs typeface="+mn-cs"/>
              </a:rPr>
              <a:t>schemas</a:t>
            </a:r>
            <a:r>
              <a:rPr kumimoji="0" lang="en-GB" sz="2800" b="0" i="0" u="none" strike="noStrike" kern="1200" cap="none" spc="0" normalizeH="0" baseline="0" noProof="0" dirty="0">
                <a:ln>
                  <a:noFill/>
                </a:ln>
                <a:solidFill>
                  <a:prstClr val="white"/>
                </a:solidFill>
                <a:effectLst/>
                <a:uLnTx/>
                <a:uFillTx/>
                <a:latin typeface="Calibri"/>
                <a:ea typeface="+mn-ea"/>
                <a:cs typeface="+mn-cs"/>
              </a:rPr>
              <a:t> help with recall of likely information, this may also lead to errors (often based on </a:t>
            </a:r>
            <a:r>
              <a:rPr kumimoji="0" lang="en-GB" sz="2800" b="1" i="0" u="none" strike="noStrike" kern="1200" cap="none" spc="0" normalizeH="0" baseline="0" noProof="0" dirty="0">
                <a:ln>
                  <a:noFill/>
                </a:ln>
                <a:solidFill>
                  <a:srgbClr val="0070C0"/>
                </a:solidFill>
                <a:effectLst/>
                <a:uLnTx/>
                <a:uFillTx/>
                <a:latin typeface="Calibri"/>
                <a:ea typeface="+mn-ea"/>
                <a:cs typeface="+mn-cs"/>
              </a:rPr>
              <a:t>stereotypes</a:t>
            </a:r>
            <a:r>
              <a:rPr kumimoji="0" lang="en-GB" sz="2800" b="0" i="0" u="none" strike="noStrike" kern="1200" cap="none" spc="0" normalizeH="0" baseline="0" noProof="0" dirty="0">
                <a:ln>
                  <a:noFill/>
                </a:ln>
                <a:solidFill>
                  <a:prstClr val="white"/>
                </a:solidFill>
                <a:effectLst/>
                <a:uLnTx/>
                <a:uFillTx/>
                <a:latin typeface="Calibri"/>
                <a:ea typeface="+mn-ea"/>
                <a:cs typeface="+mn-cs"/>
              </a:rPr>
              <a:t>).</a:t>
            </a:r>
          </a:p>
        </p:txBody>
      </p:sp>
      <p:pic>
        <p:nvPicPr>
          <p:cNvPr id="4" name="Picture 3">
            <a:extLst>
              <a:ext uri="{FF2B5EF4-FFF2-40B4-BE49-F238E27FC236}">
                <a16:creationId xmlns:a16="http://schemas.microsoft.com/office/drawing/2014/main" id="{ABDF15DF-2C04-4A59-859C-058BB807EC9A}"/>
              </a:ext>
            </a:extLst>
          </p:cNvPr>
          <p:cNvPicPr>
            <a:picLocks noChangeAspect="1"/>
          </p:cNvPicPr>
          <p:nvPr/>
        </p:nvPicPr>
        <p:blipFill>
          <a:blip r:embed="rId4"/>
          <a:stretch>
            <a:fillRect/>
          </a:stretch>
        </p:blipFill>
        <p:spPr>
          <a:xfrm>
            <a:off x="8104068" y="1693543"/>
            <a:ext cx="3521875" cy="4365960"/>
          </a:xfrm>
          <a:prstGeom prst="rect">
            <a:avLst/>
          </a:prstGeom>
          <a:ln w="12700">
            <a:solidFill>
              <a:srgbClr val="FFC000"/>
            </a:solidFill>
          </a:ln>
        </p:spPr>
      </p:pic>
      <p:sp>
        <p:nvSpPr>
          <p:cNvPr id="7" name="TextBox 6">
            <a:extLst>
              <a:ext uri="{FF2B5EF4-FFF2-40B4-BE49-F238E27FC236}">
                <a16:creationId xmlns:a16="http://schemas.microsoft.com/office/drawing/2014/main" id="{51F94AFB-CB73-4A8F-82F0-88E3BEF67960}"/>
              </a:ext>
            </a:extLst>
          </p:cNvPr>
          <p:cNvSpPr txBox="1"/>
          <p:nvPr/>
        </p:nvSpPr>
        <p:spPr>
          <a:xfrm>
            <a:off x="8854165" y="5626254"/>
            <a:ext cx="250347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Bartlett (1866 – 1969)</a:t>
            </a:r>
          </a:p>
        </p:txBody>
      </p:sp>
    </p:spTree>
    <p:extLst>
      <p:ext uri="{BB962C8B-B14F-4D97-AF65-F5344CB8AC3E}">
        <p14:creationId xmlns:p14="http://schemas.microsoft.com/office/powerpoint/2010/main" val="3237316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115026" y="279721"/>
            <a:ext cx="1250659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Bartlett’s Story of  “The War of the Ghosts</a:t>
            </a: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t>
            </a: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 </a:t>
            </a:r>
          </a:p>
        </p:txBody>
      </p:sp>
      <p:sp>
        <p:nvSpPr>
          <p:cNvPr id="5" name="TextBox 4">
            <a:extLst>
              <a:ext uri="{FF2B5EF4-FFF2-40B4-BE49-F238E27FC236}">
                <a16:creationId xmlns:a16="http://schemas.microsoft.com/office/drawing/2014/main" id="{6C8A2667-D4DB-4029-81C3-81C35C537C31}"/>
              </a:ext>
            </a:extLst>
          </p:cNvPr>
          <p:cNvSpPr txBox="1"/>
          <p:nvPr/>
        </p:nvSpPr>
        <p:spPr>
          <a:xfrm flipH="1">
            <a:off x="502919" y="1696720"/>
            <a:ext cx="6246224" cy="34470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Storr (2020)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suggests evolutionary forces underlying storytelling on account of cognitive structures and brain architecture.</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Storr (2020) cites Bartlett’s study* as revealing the evolutionary functioning of</a:t>
            </a:r>
            <a:r>
              <a:rPr kumimoji="0" lang="en-GB" sz="2800" b="1" i="0" u="none" strike="noStrike" kern="1200" cap="none" spc="0" normalizeH="0" baseline="0" noProof="0" dirty="0">
                <a:ln>
                  <a:noFill/>
                </a:ln>
                <a:solidFill>
                  <a:srgbClr val="0070C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a:t>
            </a: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storytelling brain’:</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39B19D8B-ACFB-444D-8672-3398D6445C7E}"/>
              </a:ext>
            </a:extLst>
          </p:cNvPr>
          <p:cNvPicPr>
            <a:picLocks noChangeAspect="1"/>
          </p:cNvPicPr>
          <p:nvPr/>
        </p:nvPicPr>
        <p:blipFill rotWithShape="1">
          <a:blip r:embed="rId4"/>
          <a:srcRect t="9107"/>
          <a:stretch/>
        </p:blipFill>
        <p:spPr>
          <a:xfrm>
            <a:off x="7016669" y="2148717"/>
            <a:ext cx="4815420" cy="3262094"/>
          </a:xfrm>
          <a:prstGeom prst="rect">
            <a:avLst/>
          </a:prstGeom>
        </p:spPr>
      </p:pic>
      <p:sp>
        <p:nvSpPr>
          <p:cNvPr id="2" name="TextBox 1">
            <a:extLst>
              <a:ext uri="{FF2B5EF4-FFF2-40B4-BE49-F238E27FC236}">
                <a16:creationId xmlns:a16="http://schemas.microsoft.com/office/drawing/2014/main" id="{A7065559-C85F-4858-B74C-CC1B50A13FF0}"/>
              </a:ext>
            </a:extLst>
          </p:cNvPr>
          <p:cNvSpPr txBox="1"/>
          <p:nvPr/>
        </p:nvSpPr>
        <p:spPr>
          <a:xfrm>
            <a:off x="502919" y="4933756"/>
            <a:ext cx="711889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srgbClr val="0070C0"/>
                </a:solidFill>
                <a:effectLst/>
                <a:uLnTx/>
                <a:uFillTx/>
                <a:latin typeface="Calibri" panose="020F0502020204030204"/>
                <a:ea typeface="+mn-ea"/>
                <a:cs typeface="+mn-cs"/>
              </a:rPr>
              <a:t>“In order to help us feel in control, brains radically simplify the world with narrative.” </a:t>
            </a:r>
            <a: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(Storr 2020:49)</a:t>
            </a: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6182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354511" y="261295"/>
            <a:ext cx="1250659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Schema’s &amp; Cognitive Psychology</a:t>
            </a: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t>
            </a: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 </a:t>
            </a: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8F6CA3A-52E5-4A71-B6E1-A00B225AE291}"/>
              </a:ext>
            </a:extLst>
          </p:cNvPr>
          <p:cNvPicPr>
            <a:picLocks noChangeAspect="1"/>
          </p:cNvPicPr>
          <p:nvPr/>
        </p:nvPicPr>
        <p:blipFill>
          <a:blip r:embed="rId4"/>
          <a:stretch>
            <a:fillRect/>
          </a:stretch>
        </p:blipFill>
        <p:spPr>
          <a:xfrm>
            <a:off x="6484918" y="1835767"/>
            <a:ext cx="5395704" cy="4047791"/>
          </a:xfrm>
          <a:prstGeom prst="rect">
            <a:avLst/>
          </a:prstGeom>
          <a:ln w="12700">
            <a:solidFill>
              <a:srgbClr val="FFC000"/>
            </a:solidFill>
          </a:ln>
        </p:spPr>
      </p:pic>
      <p:sp>
        <p:nvSpPr>
          <p:cNvPr id="9" name="TextBox 8">
            <a:extLst>
              <a:ext uri="{FF2B5EF4-FFF2-40B4-BE49-F238E27FC236}">
                <a16:creationId xmlns:a16="http://schemas.microsoft.com/office/drawing/2014/main" id="{0DDE7011-B392-4769-B7E7-FC8B22A12FD8}"/>
              </a:ext>
            </a:extLst>
          </p:cNvPr>
          <p:cNvSpPr txBox="1"/>
          <p:nvPr/>
        </p:nvSpPr>
        <p:spPr>
          <a:xfrm>
            <a:off x="362016" y="1628553"/>
            <a:ext cx="6248037"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Cognitive Psychology concerns cognitive, or mental,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(E.g. memory, thinking, language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 interact appropriately with the outside world these processes rely on accessing stored information.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Schemas provide a neat solution to accessing and storing vast amounts of data.</a:t>
            </a:r>
          </a:p>
        </p:txBody>
      </p:sp>
      <p:sp>
        <p:nvSpPr>
          <p:cNvPr id="13" name="TextBox 12">
            <a:extLst>
              <a:ext uri="{FF2B5EF4-FFF2-40B4-BE49-F238E27FC236}">
                <a16:creationId xmlns:a16="http://schemas.microsoft.com/office/drawing/2014/main" id="{6760626D-5F3A-400F-A21C-9E48CE326BD3}"/>
              </a:ext>
            </a:extLst>
          </p:cNvPr>
          <p:cNvSpPr txBox="1"/>
          <p:nvPr/>
        </p:nvSpPr>
        <p:spPr>
          <a:xfrm>
            <a:off x="9182770" y="5626254"/>
            <a:ext cx="2852057"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https://www.verywellmind.com/what-is-a-schema-2795873</a:t>
            </a:r>
          </a:p>
        </p:txBody>
      </p:sp>
    </p:spTree>
    <p:extLst>
      <p:ext uri="{BB962C8B-B14F-4D97-AF65-F5344CB8AC3E}">
        <p14:creationId xmlns:p14="http://schemas.microsoft.com/office/powerpoint/2010/main" val="1914615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6547"/>
            <a:ext cx="12447089"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337548" y="283813"/>
            <a:ext cx="1216179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Schemas </a:t>
            </a:r>
          </a:p>
        </p:txBody>
      </p:sp>
      <p:sp>
        <p:nvSpPr>
          <p:cNvPr id="9" name="TextBox 8">
            <a:extLst>
              <a:ext uri="{FF2B5EF4-FFF2-40B4-BE49-F238E27FC236}">
                <a16:creationId xmlns:a16="http://schemas.microsoft.com/office/drawing/2014/main" id="{3291AE65-9388-4EB5-95E3-A2B37FF77A72}"/>
              </a:ext>
            </a:extLst>
          </p:cNvPr>
          <p:cNvSpPr txBox="1"/>
          <p:nvPr/>
        </p:nvSpPr>
        <p:spPr>
          <a:xfrm>
            <a:off x="317860" y="1475523"/>
            <a:ext cx="760694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4" name="Picture 3">
            <a:extLst>
              <a:ext uri="{FF2B5EF4-FFF2-40B4-BE49-F238E27FC236}">
                <a16:creationId xmlns:a16="http://schemas.microsoft.com/office/drawing/2014/main" id="{EEEB6A45-7486-4ABF-B7F1-B17477D37641}"/>
              </a:ext>
            </a:extLst>
          </p:cNvPr>
          <p:cNvPicPr>
            <a:picLocks noChangeAspect="1"/>
          </p:cNvPicPr>
          <p:nvPr/>
        </p:nvPicPr>
        <p:blipFill>
          <a:blip r:embed="rId4"/>
          <a:stretch>
            <a:fillRect/>
          </a:stretch>
        </p:blipFill>
        <p:spPr>
          <a:xfrm>
            <a:off x="4721514" y="200888"/>
            <a:ext cx="7132938" cy="6456224"/>
          </a:xfrm>
          <a:prstGeom prst="rect">
            <a:avLst/>
          </a:prstGeom>
        </p:spPr>
      </p:pic>
      <p:sp>
        <p:nvSpPr>
          <p:cNvPr id="11" name="TextBox 10">
            <a:extLst>
              <a:ext uri="{FF2B5EF4-FFF2-40B4-BE49-F238E27FC236}">
                <a16:creationId xmlns:a16="http://schemas.microsoft.com/office/drawing/2014/main" id="{6A95C7A3-C68B-4AC3-BEF2-F2FB9E9593A2}"/>
              </a:ext>
            </a:extLst>
          </p:cNvPr>
          <p:cNvSpPr txBox="1"/>
          <p:nvPr/>
        </p:nvSpPr>
        <p:spPr>
          <a:xfrm>
            <a:off x="517494" y="2167364"/>
            <a:ext cx="3622769"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Schematic diagram for the concept of an egg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(Tuan &amp; Loan 2010:55)</a:t>
            </a:r>
          </a:p>
        </p:txBody>
      </p:sp>
    </p:spTree>
    <p:extLst>
      <p:ext uri="{BB962C8B-B14F-4D97-AF65-F5344CB8AC3E}">
        <p14:creationId xmlns:p14="http://schemas.microsoft.com/office/powerpoint/2010/main" val="3295747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419099" y="1841202"/>
            <a:ext cx="6105049"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B0F0"/>
                </a:solidFill>
                <a:effectLst/>
                <a:uLnTx/>
                <a:uFillTx/>
                <a:latin typeface="Calibri" panose="020F0502020204030204"/>
                <a:ea typeface="+mn-ea"/>
                <a:cs typeface="+mn-cs"/>
              </a:rPr>
              <a:t>     The Florida Effect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Used words to prime notions of old age.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This also primed behaviour: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Participants walked significantly more slowly to their next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(Bargh et al. 1996, cited in Kahneman 2012: 53)</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1760433-DCEB-498C-88F2-CFD67D10A6EB}"/>
              </a:ext>
            </a:extLst>
          </p:cNvPr>
          <p:cNvPicPr>
            <a:picLocks noChangeAspect="1"/>
          </p:cNvPicPr>
          <p:nvPr/>
        </p:nvPicPr>
        <p:blipFill>
          <a:blip r:embed="rId3"/>
          <a:stretch>
            <a:fillRect/>
          </a:stretch>
        </p:blipFill>
        <p:spPr>
          <a:xfrm>
            <a:off x="-215900" y="827241"/>
            <a:ext cx="12623800" cy="514562"/>
          </a:xfrm>
          <a:prstGeom prst="rect">
            <a:avLst/>
          </a:prstGeom>
        </p:spPr>
      </p:pic>
      <p:sp>
        <p:nvSpPr>
          <p:cNvPr id="5" name="TextBox 4">
            <a:extLst>
              <a:ext uri="{FF2B5EF4-FFF2-40B4-BE49-F238E27FC236}">
                <a16:creationId xmlns:a16="http://schemas.microsoft.com/office/drawing/2014/main" id="{EA61567C-77D1-4995-ABD3-A5E30EAA5EAF}"/>
              </a:ext>
            </a:extLst>
          </p:cNvPr>
          <p:cNvSpPr txBox="1"/>
          <p:nvPr/>
        </p:nvSpPr>
        <p:spPr>
          <a:xfrm>
            <a:off x="60959" y="223599"/>
            <a:ext cx="12070081"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Schemas &amp; Associative Activation: </a:t>
            </a:r>
            <a:r>
              <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Reciprocal Priming Effects</a:t>
            </a:r>
          </a:p>
        </p:txBody>
      </p:sp>
      <p:pic>
        <p:nvPicPr>
          <p:cNvPr id="9" name="Picture 8">
            <a:extLst>
              <a:ext uri="{FF2B5EF4-FFF2-40B4-BE49-F238E27FC236}">
                <a16:creationId xmlns:a16="http://schemas.microsoft.com/office/drawing/2014/main" id="{38E0D700-322E-4851-8010-F865561BD9E7}"/>
              </a:ext>
            </a:extLst>
          </p:cNvPr>
          <p:cNvPicPr>
            <a:picLocks noChangeAspect="1"/>
          </p:cNvPicPr>
          <p:nvPr/>
        </p:nvPicPr>
        <p:blipFill rotWithShape="1">
          <a:blip r:embed="rId4"/>
          <a:srcRect r="12925"/>
          <a:stretch/>
        </p:blipFill>
        <p:spPr>
          <a:xfrm>
            <a:off x="6949439" y="2136342"/>
            <a:ext cx="4746303" cy="3459734"/>
          </a:xfrm>
          <a:prstGeom prst="rect">
            <a:avLst/>
          </a:prstGeom>
          <a:ln w="12700">
            <a:solidFill>
              <a:srgbClr val="FFC000"/>
            </a:solidFill>
          </a:ln>
        </p:spPr>
      </p:pic>
      <p:sp>
        <p:nvSpPr>
          <p:cNvPr id="14" name="TextBox 13">
            <a:extLst>
              <a:ext uri="{FF2B5EF4-FFF2-40B4-BE49-F238E27FC236}">
                <a16:creationId xmlns:a16="http://schemas.microsoft.com/office/drawing/2014/main" id="{44ED01D4-8826-4F30-A9BE-5A1312571769}"/>
              </a:ext>
            </a:extLst>
          </p:cNvPr>
          <p:cNvSpPr txBox="1"/>
          <p:nvPr/>
        </p:nvSpPr>
        <p:spPr>
          <a:xfrm>
            <a:off x="9780582" y="5380632"/>
            <a:ext cx="191516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http://filmfanatic.org/reviews/?p=28643</a:t>
            </a:r>
          </a:p>
        </p:txBody>
      </p:sp>
    </p:spTree>
    <p:extLst>
      <p:ext uri="{BB962C8B-B14F-4D97-AF65-F5344CB8AC3E}">
        <p14:creationId xmlns:p14="http://schemas.microsoft.com/office/powerpoint/2010/main" val="3075574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6547"/>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337548" y="283813"/>
            <a:ext cx="1216179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Piaget</a:t>
            </a:r>
            <a:r>
              <a:rPr kumimoji="0" lang="en-US"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Accommodation &amp; Assimilation</a:t>
            </a: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t>
            </a:r>
          </a:p>
        </p:txBody>
      </p:sp>
      <p:pic>
        <p:nvPicPr>
          <p:cNvPr id="2" name="Picture 1">
            <a:extLst>
              <a:ext uri="{FF2B5EF4-FFF2-40B4-BE49-F238E27FC236}">
                <a16:creationId xmlns:a16="http://schemas.microsoft.com/office/drawing/2014/main" id="{64C89637-35B1-4024-A22F-35B07D6F5B1A}"/>
              </a:ext>
            </a:extLst>
          </p:cNvPr>
          <p:cNvPicPr>
            <a:picLocks noChangeAspect="1"/>
          </p:cNvPicPr>
          <p:nvPr/>
        </p:nvPicPr>
        <p:blipFill rotWithShape="1">
          <a:blip r:embed="rId4">
            <a:extLst>
              <a:ext uri="{BEBA8EAE-BF5A-486C-A8C5-ECC9F3942E4B}">
                <a14:imgProps xmlns:a14="http://schemas.microsoft.com/office/drawing/2010/main">
                  <a14:imgLayer r:embed="rId5">
                    <a14:imgEffect>
                      <a14:colorTemperature colorTemp="7200"/>
                    </a14:imgEffect>
                    <a14:imgEffect>
                      <a14:saturation sat="300000"/>
                    </a14:imgEffect>
                  </a14:imgLayer>
                </a14:imgProps>
              </a:ext>
            </a:extLst>
          </a:blip>
          <a:srcRect l="7630" r="10429"/>
          <a:stretch/>
        </p:blipFill>
        <p:spPr>
          <a:xfrm>
            <a:off x="8056929" y="1952176"/>
            <a:ext cx="3764167" cy="3674078"/>
          </a:xfrm>
          <a:prstGeom prst="rect">
            <a:avLst/>
          </a:prstGeom>
          <a:ln>
            <a:solidFill>
              <a:srgbClr val="FFC000"/>
            </a:solidFill>
          </a:ln>
        </p:spPr>
      </p:pic>
      <p:sp>
        <p:nvSpPr>
          <p:cNvPr id="5" name="TextBox 4">
            <a:extLst>
              <a:ext uri="{FF2B5EF4-FFF2-40B4-BE49-F238E27FC236}">
                <a16:creationId xmlns:a16="http://schemas.microsoft.com/office/drawing/2014/main" id="{6C8A2667-D4DB-4029-81C3-81C35C537C31}"/>
              </a:ext>
            </a:extLst>
          </p:cNvPr>
          <p:cNvSpPr txBox="1"/>
          <p:nvPr/>
        </p:nvSpPr>
        <p:spPr>
          <a:xfrm flipH="1">
            <a:off x="8144014" y="4980072"/>
            <a:ext cx="397178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Jean Piaget (1896-1980)</a:t>
            </a:r>
          </a:p>
        </p:txBody>
      </p:sp>
      <p:sp>
        <p:nvSpPr>
          <p:cNvPr id="9" name="TextBox 8">
            <a:extLst>
              <a:ext uri="{FF2B5EF4-FFF2-40B4-BE49-F238E27FC236}">
                <a16:creationId xmlns:a16="http://schemas.microsoft.com/office/drawing/2014/main" id="{3291AE65-9388-4EB5-95E3-A2B37FF77A72}"/>
              </a:ext>
            </a:extLst>
          </p:cNvPr>
          <p:cNvSpPr txBox="1"/>
          <p:nvPr/>
        </p:nvSpPr>
        <p:spPr>
          <a:xfrm>
            <a:off x="317860" y="1475523"/>
            <a:ext cx="7606940" cy="52014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Piaget’s twin processes of </a:t>
            </a:r>
            <a:r>
              <a:rPr kumimoji="0" lang="en-GB" sz="2800" b="0" i="0" u="sng" strike="noStrike" kern="1200" cap="none" spc="0" normalizeH="0" baseline="0" noProof="0" dirty="0">
                <a:ln>
                  <a:noFill/>
                </a:ln>
                <a:solidFill>
                  <a:prstClr val="white"/>
                </a:solidFill>
                <a:effectLst/>
                <a:uLnTx/>
                <a:uFillTx/>
                <a:latin typeface="Calibri" panose="020F0502020204030204"/>
                <a:ea typeface="+mn-ea"/>
                <a:cs typeface="+mn-cs"/>
              </a:rPr>
              <a:t>Assimilation</a:t>
            </a: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&amp; </a:t>
            </a:r>
            <a:r>
              <a:rPr kumimoji="0" lang="en-GB" sz="2800" b="0" i="0" u="sng" strike="noStrike" kern="1200" cap="none" spc="0" normalizeH="0" baseline="0" noProof="0" dirty="0">
                <a:ln>
                  <a:noFill/>
                </a:ln>
                <a:solidFill>
                  <a:prstClr val="white"/>
                </a:solidFill>
                <a:effectLst/>
                <a:uLnTx/>
                <a:uFillTx/>
                <a:latin typeface="Calibri" panose="020F0502020204030204"/>
                <a:ea typeface="+mn-ea"/>
                <a:cs typeface="+mn-cs"/>
              </a:rPr>
              <a:t>Accommodation</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describe the handling and storage of information within schemas.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Assimilation: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Information concurs with previous experience &amp; so is stored schematically with other, similar, info.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70C0"/>
                </a:solidFill>
                <a:effectLst/>
                <a:uLnTx/>
                <a:uFillTx/>
                <a:latin typeface="Calibri" panose="020F0502020204030204"/>
                <a:ea typeface="+mn-ea"/>
                <a:cs typeface="+mn-cs"/>
              </a:rPr>
              <a:t>Accommodation: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Here, information on a known topic differs from previous experience  and so the relevant schema undergoes change to accommodate the new data.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698298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2"/>
          <a:stretch>
            <a:fillRect/>
          </a:stretch>
        </p:blipFill>
        <p:spPr>
          <a:xfrm>
            <a:off x="-124460" y="896547"/>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3711187-E34C-4AF4-ADBE-C79AC5A6A649}"/>
              </a:ext>
            </a:extLst>
          </p:cNvPr>
          <p:cNvSpPr txBox="1"/>
          <p:nvPr/>
        </p:nvSpPr>
        <p:spPr>
          <a:xfrm>
            <a:off x="278131" y="284977"/>
            <a:ext cx="1127161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Piaget’s Theory of Cognitive Development </a:t>
            </a:r>
            <a:r>
              <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a:t>
            </a:r>
          </a:p>
        </p:txBody>
      </p:sp>
      <p:pic>
        <p:nvPicPr>
          <p:cNvPr id="4" name="Picture 3">
            <a:extLst>
              <a:ext uri="{FF2B5EF4-FFF2-40B4-BE49-F238E27FC236}">
                <a16:creationId xmlns:a16="http://schemas.microsoft.com/office/drawing/2014/main" id="{628B3149-BDDC-40E9-9500-700D0D524ECB}"/>
              </a:ext>
            </a:extLst>
          </p:cNvPr>
          <p:cNvPicPr>
            <a:picLocks noChangeAspect="1"/>
          </p:cNvPicPr>
          <p:nvPr/>
        </p:nvPicPr>
        <p:blipFill rotWithShape="1">
          <a:blip r:embed="rId3"/>
          <a:srcRect l="2779" t="13959" r="2133" b="6556"/>
          <a:stretch/>
        </p:blipFill>
        <p:spPr>
          <a:xfrm>
            <a:off x="500860" y="1896049"/>
            <a:ext cx="7566709" cy="4393853"/>
          </a:xfrm>
          <a:prstGeom prst="rect">
            <a:avLst/>
          </a:prstGeom>
        </p:spPr>
      </p:pic>
      <p:pic>
        <p:nvPicPr>
          <p:cNvPr id="7" name="Picture 6">
            <a:extLst>
              <a:ext uri="{FF2B5EF4-FFF2-40B4-BE49-F238E27FC236}">
                <a16:creationId xmlns:a16="http://schemas.microsoft.com/office/drawing/2014/main" id="{1D6A1676-C793-41E8-93ED-7EF4EC092CA2}"/>
              </a:ext>
            </a:extLst>
          </p:cNvPr>
          <p:cNvPicPr>
            <a:picLocks noChangeAspect="1"/>
          </p:cNvPicPr>
          <p:nvPr/>
        </p:nvPicPr>
        <p:blipFill>
          <a:blip r:embed="rId4"/>
          <a:stretch>
            <a:fillRect/>
          </a:stretch>
        </p:blipFill>
        <p:spPr>
          <a:xfrm>
            <a:off x="8525507" y="1019224"/>
            <a:ext cx="3148516" cy="5270678"/>
          </a:xfrm>
          <a:prstGeom prst="rect">
            <a:avLst/>
          </a:prstGeom>
        </p:spPr>
      </p:pic>
      <p:sp>
        <p:nvSpPr>
          <p:cNvPr id="5" name="TextBox 4">
            <a:extLst>
              <a:ext uri="{FF2B5EF4-FFF2-40B4-BE49-F238E27FC236}">
                <a16:creationId xmlns:a16="http://schemas.microsoft.com/office/drawing/2014/main" id="{6C8A2667-D4DB-4029-81C3-81C35C537C31}"/>
              </a:ext>
            </a:extLst>
          </p:cNvPr>
          <p:cNvSpPr txBox="1"/>
          <p:nvPr/>
        </p:nvSpPr>
        <p:spPr>
          <a:xfrm flipH="1">
            <a:off x="8829815" y="5626254"/>
            <a:ext cx="3971785"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Jean Piaget (1896-1980)</a:t>
            </a:r>
          </a:p>
        </p:txBody>
      </p:sp>
      <p:sp>
        <p:nvSpPr>
          <p:cNvPr id="13" name="TextBox 12">
            <a:extLst>
              <a:ext uri="{FF2B5EF4-FFF2-40B4-BE49-F238E27FC236}">
                <a16:creationId xmlns:a16="http://schemas.microsoft.com/office/drawing/2014/main" id="{E8FC7F31-804A-45D5-903C-314103486602}"/>
              </a:ext>
            </a:extLst>
          </p:cNvPr>
          <p:cNvSpPr txBox="1"/>
          <p:nvPr/>
        </p:nvSpPr>
        <p:spPr>
          <a:xfrm>
            <a:off x="8829815" y="5951348"/>
            <a:ext cx="2603135"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By Unidentified (</a:t>
            </a:r>
            <a:r>
              <a:rPr kumimoji="0" lang="en-US" sz="800" b="0" i="0" u="none" strike="noStrike" kern="1200" cap="none" spc="0" normalizeH="0" baseline="0" noProof="0" dirty="0" err="1">
                <a:ln>
                  <a:noFill/>
                </a:ln>
                <a:solidFill>
                  <a:prstClr val="white"/>
                </a:solidFill>
                <a:effectLst/>
                <a:uLnTx/>
                <a:uFillTx/>
                <a:latin typeface="Calibri" panose="020F0502020204030204"/>
                <a:ea typeface="+mn-ea"/>
                <a:cs typeface="+mn-cs"/>
              </a:rPr>
              <a:t>Ensian</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 published by University of Michigan) - 1968 </a:t>
            </a:r>
            <a:r>
              <a:rPr kumimoji="0" lang="en-US" sz="800" b="0" i="0" u="none" strike="noStrike" kern="1200" cap="none" spc="0" normalizeH="0" baseline="0" noProof="0" dirty="0" err="1">
                <a:ln>
                  <a:noFill/>
                </a:ln>
                <a:solidFill>
                  <a:prstClr val="white"/>
                </a:solidFill>
                <a:effectLst/>
                <a:uLnTx/>
                <a:uFillTx/>
                <a:latin typeface="Calibri" panose="020F0502020204030204"/>
                <a:ea typeface="+mn-ea"/>
                <a:cs typeface="+mn-cs"/>
              </a:rPr>
              <a:t>Michiganensian</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 p. 91, Public Domain</a:t>
            </a: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41A6C947-3224-4E4A-9701-0ADD4D727329}"/>
              </a:ext>
            </a:extLst>
          </p:cNvPr>
          <p:cNvSpPr txBox="1"/>
          <p:nvPr/>
        </p:nvSpPr>
        <p:spPr>
          <a:xfrm>
            <a:off x="2275114" y="1242178"/>
            <a:ext cx="302622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C000"/>
                </a:solidFill>
                <a:effectLst/>
                <a:uLnTx/>
                <a:uFillTx/>
                <a:latin typeface="Calibri" panose="020F0502020204030204"/>
                <a:ea typeface="+mn-ea"/>
                <a:cs typeface="+mn-cs"/>
              </a:rPr>
              <a:t>(Schema Theory)</a:t>
            </a:r>
          </a:p>
        </p:txBody>
      </p:sp>
    </p:spTree>
    <p:extLst>
      <p:ext uri="{BB962C8B-B14F-4D97-AF65-F5344CB8AC3E}">
        <p14:creationId xmlns:p14="http://schemas.microsoft.com/office/powerpoint/2010/main" val="1963601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514349" y="158278"/>
            <a:ext cx="11163301" cy="63863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srgbClr val="FFC000"/>
                </a:solidFill>
                <a:latin typeface="Calibri Light" panose="020F0302020204030204" pitchFamily="34" charset="0"/>
                <a:cs typeface="Calibri Light" panose="020F0302020204030204" pitchFamily="34" charset="0"/>
              </a:rPr>
              <a:t>Recap</a:t>
            </a: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of Today’s Themes &amp; Ideas:</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Appreciation of the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scientific approach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 storytelling.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Introduce the role of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cognitive principles</a:t>
            </a:r>
            <a:r>
              <a:rPr kumimoji="0" lang="en-US" sz="28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as a part of this approach.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Explore evolutionary design as a driver for storytelling.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C000"/>
                </a:solidFill>
                <a:effectLst/>
                <a:uLnTx/>
                <a:uFillTx/>
                <a:latin typeface="Calibri Light" panose="020F0302020204030204"/>
                <a:ea typeface="+mn-ea"/>
                <a:cs typeface="+mn-cs"/>
              </a:rPr>
              <a:t>Coming up In Part 2 : </a:t>
            </a: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Evolutionary advantages for ‘seeing meaning’ in patterns </a:t>
            </a:r>
            <a:r>
              <a:rPr kumimoji="0" lang="en-US" sz="2800" b="0" i="0" u="none" strike="noStrike" kern="1200" cap="none" spc="0" normalizeH="0" baseline="0" noProof="0" dirty="0">
                <a:ln>
                  <a:noFill/>
                </a:ln>
                <a:solidFill>
                  <a:srgbClr val="00B0F0"/>
                </a:solidFill>
                <a:effectLst/>
                <a:uLnTx/>
                <a:uFillTx/>
                <a:latin typeface="Calibri Light" panose="020F0302020204030204"/>
                <a:ea typeface="+mn-ea"/>
                <a:cs typeface="+mn-cs"/>
              </a:rPr>
              <a:t>(</a:t>
            </a:r>
            <a:r>
              <a:rPr kumimoji="0" lang="en-US" sz="2800" b="0" i="0" u="sng" strike="noStrike" kern="1200" cap="none" spc="0" normalizeH="0" baseline="0" noProof="0" dirty="0">
                <a:ln>
                  <a:noFill/>
                </a:ln>
                <a:solidFill>
                  <a:srgbClr val="00B0F0"/>
                </a:solidFill>
                <a:effectLst/>
                <a:uLnTx/>
                <a:uFillTx/>
                <a:latin typeface="Calibri Light" panose="020F0302020204030204"/>
                <a:ea typeface="+mn-ea"/>
                <a:cs typeface="+mn-cs"/>
              </a:rPr>
              <a:t>pareidolia</a:t>
            </a:r>
            <a:r>
              <a:rPr kumimoji="0" lang="en-US" sz="2800" b="0" i="0" u="none" strike="noStrike" kern="1200" cap="none" spc="0" normalizeH="0" baseline="0" noProof="0" dirty="0">
                <a:ln>
                  <a:noFill/>
                </a:ln>
                <a:solidFill>
                  <a:srgbClr val="00B0F0"/>
                </a:solidFill>
                <a:effectLst/>
                <a:uLnTx/>
                <a:uFillTx/>
                <a:latin typeface="Calibri Light" panose="020F0302020204030204"/>
                <a:ea typeface="+mn-ea"/>
                <a:cs typeface="+mn-cs"/>
              </a:rPr>
              <a:t>) </a:t>
            </a: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and establishing </a:t>
            </a:r>
            <a:r>
              <a:rPr kumimoji="0" lang="en-US" sz="2800" b="0" i="0" u="sng" strike="noStrike" kern="1200" cap="none" spc="0" normalizeH="0" baseline="0" noProof="0" dirty="0">
                <a:ln>
                  <a:noFill/>
                </a:ln>
                <a:solidFill>
                  <a:srgbClr val="00B0F0"/>
                </a:solidFill>
                <a:effectLst/>
                <a:uLnTx/>
                <a:uFillTx/>
                <a:latin typeface="Calibri Light" panose="020F0302020204030204"/>
                <a:ea typeface="+mn-ea"/>
                <a:cs typeface="+mn-cs"/>
              </a:rPr>
              <a:t>cause and effect </a:t>
            </a: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relationships through narrative will be further explored.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Also, will consider why common story-themes are found throughout different cultures and time periods, and the underlying reasons for such universality.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1760433-DCEB-498C-88F2-CFD67D10A6EB}"/>
              </a:ext>
            </a:extLst>
          </p:cNvPr>
          <p:cNvPicPr>
            <a:picLocks noChangeAspect="1"/>
          </p:cNvPicPr>
          <p:nvPr/>
        </p:nvPicPr>
        <p:blipFill>
          <a:blip r:embed="rId3"/>
          <a:stretch>
            <a:fillRect/>
          </a:stretch>
        </p:blipFill>
        <p:spPr>
          <a:xfrm>
            <a:off x="-215900" y="878041"/>
            <a:ext cx="12623800" cy="514562"/>
          </a:xfrm>
          <a:prstGeom prst="rect">
            <a:avLst/>
          </a:prstGeom>
        </p:spPr>
      </p:pic>
    </p:spTree>
    <p:extLst>
      <p:ext uri="{BB962C8B-B14F-4D97-AF65-F5344CB8AC3E}">
        <p14:creationId xmlns:p14="http://schemas.microsoft.com/office/powerpoint/2010/main" val="4047027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55DA3C-41D3-408E-A515-04B18EC4BF16}"/>
              </a:ext>
            </a:extLst>
          </p:cNvPr>
          <p:cNvSpPr txBox="1"/>
          <p:nvPr/>
        </p:nvSpPr>
        <p:spPr>
          <a:xfrm>
            <a:off x="581412" y="1539483"/>
            <a:ext cx="10978375"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Arbib</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M. A. (1992). Schema theory. The encyclopedia of artificial intelligence, 2, 1427-1443.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Chamberlin, J. E. (2003). </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If this is your land, where are your stories?: finding common ground</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Toronto: A.A. Knopf Canada</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Gordon, A.S.,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Roemmele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M. (2014). An Authoring Tool for Movies in the Style of Heider and Simmel. In: Mitchell, A., Fernández-Vara, C.,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Thue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D. (eds) Interactive Storytelling. ICIDS 2014. Lecture Notes in Computer Science, vol 8832. Springer, Cham.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https://doi.org/10.1007/978-3-319-12337-0_5</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[Accessed 16.03.22]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Kahneman, D. (2012). </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Thinking, fast and slow</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London: Penguin books Ltd.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Neuer</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R. (2014).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How Conversations Around Campfire Might Have Shaped Human Cognition And Culture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We can perhaps thank campfire story time for getting us where we are today. Available at: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https://www.smithsonianmag.com/smart-news/late-night-conversations-around-fire-might-have-shaped-early-human-cognition-and-culture-180952790</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[Accessed 04.04.22]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226CA01-3FFA-4429-BF6F-2ED465DD29E9}"/>
              </a:ext>
            </a:extLst>
          </p:cNvPr>
          <p:cNvSpPr txBox="1"/>
          <p:nvPr/>
        </p:nvSpPr>
        <p:spPr>
          <a:xfrm flipH="1">
            <a:off x="250903" y="90660"/>
            <a:ext cx="420136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References</a:t>
            </a:r>
          </a:p>
        </p:txBody>
      </p:sp>
      <p:pic>
        <p:nvPicPr>
          <p:cNvPr id="4" name="Picture 3">
            <a:extLst>
              <a:ext uri="{FF2B5EF4-FFF2-40B4-BE49-F238E27FC236}">
                <a16:creationId xmlns:a16="http://schemas.microsoft.com/office/drawing/2014/main" id="{5C1C7EF9-9114-C9E8-2F73-9FDBDBD8C5EB}"/>
              </a:ext>
            </a:extLst>
          </p:cNvPr>
          <p:cNvPicPr>
            <a:picLocks noChangeAspect="1"/>
          </p:cNvPicPr>
          <p:nvPr/>
        </p:nvPicPr>
        <p:blipFill>
          <a:blip r:embed="rId4"/>
          <a:stretch>
            <a:fillRect/>
          </a:stretch>
        </p:blipFill>
        <p:spPr>
          <a:xfrm>
            <a:off x="-172720" y="674283"/>
            <a:ext cx="12486640" cy="494747"/>
          </a:xfrm>
          <a:prstGeom prst="rect">
            <a:avLst/>
          </a:prstGeom>
        </p:spPr>
      </p:pic>
    </p:spTree>
    <p:extLst>
      <p:ext uri="{BB962C8B-B14F-4D97-AF65-F5344CB8AC3E}">
        <p14:creationId xmlns:p14="http://schemas.microsoft.com/office/powerpoint/2010/main" val="3112727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3D8380-F01E-484D-831F-A3265FA5DD71}"/>
              </a:ext>
            </a:extLst>
          </p:cNvPr>
          <p:cNvSpPr txBox="1"/>
          <p:nvPr/>
        </p:nvSpPr>
        <p:spPr>
          <a:xfrm>
            <a:off x="541020" y="1425694"/>
            <a:ext cx="1023112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Poulsen, B. (2012)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Being Amused by Apophenia , can we find pleasure and amusement in faulty reasoning?</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https://www.psychologytoday.com/gb/blog/reality-play/201207/being-amused-apophenia#:~:text=Our%20brains%20are%20pattern%2Ddetection,predictions%20about%20survival%20and%20reproduction</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[Accessed 31.03.22]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Wiessner</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P. W. (2014) Embers of society: Firelight talk among the Ju/’</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hoansi</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Bushmen</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 The Proceedings of the National Academy of Sciences USA (PNAS)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Vol. 111 (39) 14027-14035 Available at: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https://doi.org/10.1073/pnas.1404212111</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[Accessed 04.04.22]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D33E585-D0F6-1627-D265-E3E12C5D653F}"/>
              </a:ext>
            </a:extLst>
          </p:cNvPr>
          <p:cNvPicPr>
            <a:picLocks noChangeAspect="1"/>
          </p:cNvPicPr>
          <p:nvPr/>
        </p:nvPicPr>
        <p:blipFill>
          <a:blip r:embed="rId4"/>
          <a:stretch>
            <a:fillRect/>
          </a:stretch>
        </p:blipFill>
        <p:spPr>
          <a:xfrm>
            <a:off x="-172720" y="674283"/>
            <a:ext cx="12486640" cy="494747"/>
          </a:xfrm>
          <a:prstGeom prst="rect">
            <a:avLst/>
          </a:prstGeom>
        </p:spPr>
      </p:pic>
      <p:sp>
        <p:nvSpPr>
          <p:cNvPr id="7" name="TextBox 6">
            <a:extLst>
              <a:ext uri="{FF2B5EF4-FFF2-40B4-BE49-F238E27FC236}">
                <a16:creationId xmlns:a16="http://schemas.microsoft.com/office/drawing/2014/main" id="{9F51BEEA-7A45-CDB1-9E2A-0894020AEBE7}"/>
              </a:ext>
            </a:extLst>
          </p:cNvPr>
          <p:cNvSpPr txBox="1"/>
          <p:nvPr/>
        </p:nvSpPr>
        <p:spPr>
          <a:xfrm>
            <a:off x="541020" y="90659"/>
            <a:ext cx="624332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References </a:t>
            </a:r>
            <a:r>
              <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(continued)</a:t>
            </a:r>
          </a:p>
        </p:txBody>
      </p:sp>
    </p:spTree>
    <p:extLst>
      <p:ext uri="{BB962C8B-B14F-4D97-AF65-F5344CB8AC3E}">
        <p14:creationId xmlns:p14="http://schemas.microsoft.com/office/powerpoint/2010/main" val="693387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D3A375-3BF2-42F8-AAD3-14C41C2E566D}"/>
              </a:ext>
            </a:extLst>
          </p:cNvPr>
          <p:cNvSpPr txBox="1"/>
          <p:nvPr/>
        </p:nvSpPr>
        <p:spPr>
          <a:xfrm>
            <a:off x="577443" y="325704"/>
            <a:ext cx="10243457" cy="60324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FFC000"/>
                </a:solidFill>
                <a:effectLst/>
                <a:uLnTx/>
                <a:uFillTx/>
                <a:latin typeface="Calibri Light" panose="020F0302020204030204"/>
                <a:ea typeface="+mn-ea"/>
                <a:cs typeface="+mn-cs"/>
              </a:rPr>
              <a:t>War of the Ghosts (Bartlett, 1932)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One night two young men from Egulac went down to the river to hunt seals and while they were there it became foggy and calm. Then they heard war-cries, and they thought: "Maybe this is a war-party". They escaped to the shore and hid behind a log. Now canoes came up, and they heard the noise of paddles, and saw one canoe coming up to them. There were five men in the canoe, and they said: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"What do you think? We wish to take you along. We are going up the river to make war on the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One of the young men said; "I have no arrows."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"Arrows are in the canoe," they said.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"I will not go along. I might be killed. My relatives do not know where I have gone. But you," he said, turning to the other, "may go with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8D5D194-DA2A-4826-BA81-BBB58B3A1BBF}"/>
              </a:ext>
            </a:extLst>
          </p:cNvPr>
          <p:cNvPicPr>
            <a:picLocks noChangeAspect="1"/>
          </p:cNvPicPr>
          <p:nvPr/>
        </p:nvPicPr>
        <p:blipFill>
          <a:blip r:embed="rId2"/>
          <a:stretch>
            <a:fillRect/>
          </a:stretch>
        </p:blipFill>
        <p:spPr>
          <a:xfrm>
            <a:off x="-163287" y="917397"/>
            <a:ext cx="12551229" cy="494747"/>
          </a:xfrm>
          <a:prstGeom prst="rect">
            <a:avLst/>
          </a:prstGeom>
        </p:spPr>
      </p:pic>
      <p:pic>
        <p:nvPicPr>
          <p:cNvPr id="2" name="Picture 1">
            <a:extLst>
              <a:ext uri="{FF2B5EF4-FFF2-40B4-BE49-F238E27FC236}">
                <a16:creationId xmlns:a16="http://schemas.microsoft.com/office/drawing/2014/main" id="{3809350C-3799-407D-893F-0EF2907083F6}"/>
              </a:ext>
            </a:extLst>
          </p:cNvPr>
          <p:cNvPicPr>
            <a:picLocks noChangeAspect="1"/>
          </p:cNvPicPr>
          <p:nvPr/>
        </p:nvPicPr>
        <p:blipFill rotWithShape="1">
          <a:blip r:embed="rId3">
            <a:alphaModFix amt="35000"/>
          </a:blip>
          <a:srcRect b="15355"/>
          <a:stretch/>
        </p:blipFill>
        <p:spPr>
          <a:xfrm>
            <a:off x="4705722" y="2566545"/>
            <a:ext cx="7486278" cy="4291456"/>
          </a:xfrm>
          <a:prstGeom prst="rect">
            <a:avLst/>
          </a:prstGeom>
        </p:spPr>
      </p:pic>
      <p:sp>
        <p:nvSpPr>
          <p:cNvPr id="6" name="TextBox 5">
            <a:extLst>
              <a:ext uri="{FF2B5EF4-FFF2-40B4-BE49-F238E27FC236}">
                <a16:creationId xmlns:a16="http://schemas.microsoft.com/office/drawing/2014/main" id="{89DCD462-20FF-4A51-9FEB-F61FB2E8163B}"/>
              </a:ext>
            </a:extLst>
          </p:cNvPr>
          <p:cNvSpPr txBox="1"/>
          <p:nvPr/>
        </p:nvSpPr>
        <p:spPr>
          <a:xfrm>
            <a:off x="9261837" y="6532296"/>
            <a:ext cx="2446565"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chemeClr val="accent6">
                    <a:lumMod val="60000"/>
                    <a:lumOff val="40000"/>
                  </a:schemeClr>
                </a:solidFill>
                <a:effectLst/>
                <a:uLnTx/>
                <a:uFillTx/>
                <a:latin typeface="Calibri" panose="020F0502020204030204"/>
                <a:ea typeface="+mn-ea"/>
                <a:cs typeface="+mn-cs"/>
              </a:rPr>
              <a:t>https://thehistoryjunkie.com/shawnee-tribe-facts</a:t>
            </a: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710982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D9705F-74E2-4C7A-B030-3862AE465B01}"/>
              </a:ext>
            </a:extLst>
          </p:cNvPr>
          <p:cNvPicPr>
            <a:picLocks noChangeAspect="1"/>
          </p:cNvPicPr>
          <p:nvPr/>
        </p:nvPicPr>
        <p:blipFill>
          <a:blip r:embed="rId2">
            <a:alphaModFix amt="70000"/>
          </a:blip>
          <a:stretch>
            <a:fillRect/>
          </a:stretch>
        </p:blipFill>
        <p:spPr>
          <a:xfrm>
            <a:off x="7620000" y="0"/>
            <a:ext cx="4572000" cy="6858000"/>
          </a:xfrm>
          <a:prstGeom prst="rect">
            <a:avLst/>
          </a:prstGeom>
        </p:spPr>
      </p:pic>
      <p:sp>
        <p:nvSpPr>
          <p:cNvPr id="3" name="TextBox 2">
            <a:extLst>
              <a:ext uri="{FF2B5EF4-FFF2-40B4-BE49-F238E27FC236}">
                <a16:creationId xmlns:a16="http://schemas.microsoft.com/office/drawing/2014/main" id="{D3075DFC-7AF5-4174-B1E7-34686D39B303}"/>
              </a:ext>
            </a:extLst>
          </p:cNvPr>
          <p:cNvSpPr txBox="1"/>
          <p:nvPr/>
        </p:nvSpPr>
        <p:spPr>
          <a:xfrm>
            <a:off x="788488" y="489734"/>
            <a:ext cx="11097986" cy="58785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So, one of the young men went, but the other returned home.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And the warriors went on up the river to a town on the other side of Kalama. The people came down to the water and they began to fight, and many were killed. But presently the young man heard one of the warriors say, "Quick, let us go home: that Indian has been hit." Now he thought: "Oh, they are ghosts." He did not feel sick, but they said he had been shot.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So, the canoes went back to Egulac, and the young man went ashore to his house and made a fire. And he told everybody and said: "Behold I accompanied the ghosts, and we went to fight. Many of our fellows were killed, and many of those who attacked us were killed. They said I was hit, and I did not feel sick."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He told it all, and then he became quiet. When the sun rose he fell down. Something black came out of his mouth. His face became contorted. The people jumped up and cried.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He was dead.</a:t>
            </a:r>
          </a:p>
        </p:txBody>
      </p:sp>
      <p:sp>
        <p:nvSpPr>
          <p:cNvPr id="5" name="TextBox 4">
            <a:extLst>
              <a:ext uri="{FF2B5EF4-FFF2-40B4-BE49-F238E27FC236}">
                <a16:creationId xmlns:a16="http://schemas.microsoft.com/office/drawing/2014/main" id="{806355FF-3A3E-42FE-8E8E-75B5FEE2CC81}"/>
              </a:ext>
            </a:extLst>
          </p:cNvPr>
          <p:cNvSpPr txBox="1"/>
          <p:nvPr/>
        </p:nvSpPr>
        <p:spPr>
          <a:xfrm>
            <a:off x="10733314" y="6500629"/>
            <a:ext cx="1371599"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https://www.pinterest.co.uk/pin/177610779041659948/</a:t>
            </a:r>
          </a:p>
        </p:txBody>
      </p:sp>
    </p:spTree>
    <p:extLst>
      <p:ext uri="{BB962C8B-B14F-4D97-AF65-F5344CB8AC3E}">
        <p14:creationId xmlns:p14="http://schemas.microsoft.com/office/powerpoint/2010/main" val="3618911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66589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2170</Words>
  <Application>Microsoft Office PowerPoint</Application>
  <PresentationFormat>Widescreen</PresentationFormat>
  <Paragraphs>232</Paragraphs>
  <Slides>27</Slides>
  <Notes>11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27</vt:i4>
      </vt:variant>
    </vt:vector>
  </HeadingPairs>
  <TitlesOfParts>
    <vt:vector size="32" baseType="lpstr">
      <vt:lpstr>Arial</vt:lpstr>
      <vt:lpstr>Calibri</vt:lpstr>
      <vt:lpstr>Calibri Light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4</cp:revision>
  <dcterms:created xsi:type="dcterms:W3CDTF">2022-05-09T19:28:42Z</dcterms:created>
  <dcterms:modified xsi:type="dcterms:W3CDTF">2022-05-12T18:59:57Z</dcterms:modified>
</cp:coreProperties>
</file>