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sldIdLst>
    <p:sldId id="294" r:id="rId6"/>
    <p:sldId id="258" r:id="rId7"/>
    <p:sldId id="298" r:id="rId8"/>
    <p:sldId id="299" r:id="rId9"/>
    <p:sldId id="301" r:id="rId10"/>
    <p:sldId id="304" r:id="rId11"/>
    <p:sldId id="305" r:id="rId12"/>
    <p:sldId id="275" r:id="rId13"/>
    <p:sldId id="268" r:id="rId14"/>
    <p:sldId id="266" r:id="rId15"/>
    <p:sldId id="269" r:id="rId16"/>
    <p:sldId id="270" r:id="rId17"/>
    <p:sldId id="264" r:id="rId18"/>
    <p:sldId id="265" r:id="rId19"/>
    <p:sldId id="276" r:id="rId20"/>
    <p:sldId id="277" r:id="rId21"/>
    <p:sldId id="282" r:id="rId22"/>
    <p:sldId id="278" r:id="rId23"/>
    <p:sldId id="279" r:id="rId24"/>
    <p:sldId id="281" r:id="rId25"/>
    <p:sldId id="283" r:id="rId26"/>
    <p:sldId id="285" r:id="rId27"/>
    <p:sldId id="286" r:id="rId28"/>
    <p:sldId id="287" r:id="rId29"/>
    <p:sldId id="288" r:id="rId30"/>
    <p:sldId id="289" r:id="rId31"/>
    <p:sldId id="290" r:id="rId32"/>
    <p:sldId id="291" r:id="rId33"/>
    <p:sldId id="29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F11A1E-7A63-4C12-BB89-C461E9AD51DC}" v="1" dt="2025-11-11T17:58:00.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77666" autoAdjust="0"/>
  </p:normalViewPr>
  <p:slideViewPr>
    <p:cSldViewPr snapToGrid="0">
      <p:cViewPr varScale="1">
        <p:scale>
          <a:sx n="91" d="100"/>
          <a:sy n="91" d="100"/>
        </p:scale>
        <p:origin x="56" y="6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custSel delSld modSld">
      <pc:chgData name="Helen A Griffiths" userId="970ac652-efaf-451a-9e9c-3191bf6940a9" providerId="ADAL" clId="{4CF1AF79-41B6-49ED-8387-A2EFD069B85B}" dt="2025-11-11T18:00:35.846" v="1" actId="47"/>
      <pc:docMkLst>
        <pc:docMk/>
      </pc:docMkLst>
      <pc:sldChg chg="modSp mod">
        <pc:chgData name="Helen A Griffiths" userId="970ac652-efaf-451a-9e9c-3191bf6940a9" providerId="ADAL" clId="{4CF1AF79-41B6-49ED-8387-A2EFD069B85B}" dt="2025-11-11T17:58:10.341" v="0" actId="3626"/>
        <pc:sldMkLst>
          <pc:docMk/>
          <pc:sldMk cId="3582045627" sldId="290"/>
        </pc:sldMkLst>
        <pc:spChg chg="mod">
          <ac:chgData name="Helen A Griffiths" userId="970ac652-efaf-451a-9e9c-3191bf6940a9" providerId="ADAL" clId="{4CF1AF79-41B6-49ED-8387-A2EFD069B85B}" dt="2025-11-11T17:58:10.341" v="0" actId="3626"/>
          <ac:spMkLst>
            <pc:docMk/>
            <pc:sldMk cId="3582045627" sldId="290"/>
            <ac:spMk id="10243" creationId="{00000000-0000-0000-0000-000000000000}"/>
          </ac:spMkLst>
        </pc:spChg>
      </pc:sldChg>
      <pc:sldChg chg="del">
        <pc:chgData name="Helen A Griffiths" userId="970ac652-efaf-451a-9e9c-3191bf6940a9" providerId="ADAL" clId="{4CF1AF79-41B6-49ED-8387-A2EFD069B85B}" dt="2025-11-11T18:00:35.846" v="1" actId="47"/>
        <pc:sldMkLst>
          <pc:docMk/>
          <pc:sldMk cId="850469241"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B1BC68-49E2-486B-B076-7C5226FA79A2}"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960313-5E7C-4F07-9DF1-4BA838ABB0B5}" type="slidenum">
              <a:rPr lang="en-GB" smtClean="0"/>
              <a:t>‹#›</a:t>
            </a:fld>
            <a:endParaRPr lang="en-GB"/>
          </a:p>
        </p:txBody>
      </p:sp>
    </p:spTree>
    <p:extLst>
      <p:ext uri="{BB962C8B-B14F-4D97-AF65-F5344CB8AC3E}">
        <p14:creationId xmlns:p14="http://schemas.microsoft.com/office/powerpoint/2010/main" val="189357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8</a:t>
            </a:fld>
            <a:endParaRPr lang="en-GB"/>
          </a:p>
        </p:txBody>
      </p:sp>
    </p:spTree>
    <p:extLst>
      <p:ext uri="{BB962C8B-B14F-4D97-AF65-F5344CB8AC3E}">
        <p14:creationId xmlns:p14="http://schemas.microsoft.com/office/powerpoint/2010/main" val="2886440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9</a:t>
            </a:fld>
            <a:endParaRPr lang="en-GB"/>
          </a:p>
        </p:txBody>
      </p:sp>
    </p:spTree>
    <p:extLst>
      <p:ext uri="{BB962C8B-B14F-4D97-AF65-F5344CB8AC3E}">
        <p14:creationId xmlns:p14="http://schemas.microsoft.com/office/powerpoint/2010/main" val="914845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14</a:t>
            </a:fld>
            <a:endParaRPr lang="en-GB"/>
          </a:p>
        </p:txBody>
      </p:sp>
    </p:spTree>
    <p:extLst>
      <p:ext uri="{BB962C8B-B14F-4D97-AF65-F5344CB8AC3E}">
        <p14:creationId xmlns:p14="http://schemas.microsoft.com/office/powerpoint/2010/main" val="1154537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15</a:t>
            </a:fld>
            <a:endParaRPr lang="en-GB"/>
          </a:p>
        </p:txBody>
      </p:sp>
    </p:spTree>
    <p:extLst>
      <p:ext uri="{BB962C8B-B14F-4D97-AF65-F5344CB8AC3E}">
        <p14:creationId xmlns:p14="http://schemas.microsoft.com/office/powerpoint/2010/main" val="2503259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16</a:t>
            </a:fld>
            <a:endParaRPr lang="en-GB"/>
          </a:p>
        </p:txBody>
      </p:sp>
    </p:spTree>
    <p:extLst>
      <p:ext uri="{BB962C8B-B14F-4D97-AF65-F5344CB8AC3E}">
        <p14:creationId xmlns:p14="http://schemas.microsoft.com/office/powerpoint/2010/main" val="1485648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18</a:t>
            </a:fld>
            <a:endParaRPr lang="en-GB"/>
          </a:p>
        </p:txBody>
      </p:sp>
    </p:spTree>
    <p:extLst>
      <p:ext uri="{BB962C8B-B14F-4D97-AF65-F5344CB8AC3E}">
        <p14:creationId xmlns:p14="http://schemas.microsoft.com/office/powerpoint/2010/main" val="3525511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19</a:t>
            </a:fld>
            <a:endParaRPr lang="en-GB"/>
          </a:p>
        </p:txBody>
      </p:sp>
    </p:spTree>
    <p:extLst>
      <p:ext uri="{BB962C8B-B14F-4D97-AF65-F5344CB8AC3E}">
        <p14:creationId xmlns:p14="http://schemas.microsoft.com/office/powerpoint/2010/main" val="1547200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20</a:t>
            </a:fld>
            <a:endParaRPr lang="en-GB"/>
          </a:p>
        </p:txBody>
      </p:sp>
    </p:spTree>
    <p:extLst>
      <p:ext uri="{BB962C8B-B14F-4D97-AF65-F5344CB8AC3E}">
        <p14:creationId xmlns:p14="http://schemas.microsoft.com/office/powerpoint/2010/main" val="366033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27</a:t>
            </a:fld>
            <a:endParaRPr lang="en-GB"/>
          </a:p>
        </p:txBody>
      </p:sp>
    </p:spTree>
    <p:extLst>
      <p:ext uri="{BB962C8B-B14F-4D97-AF65-F5344CB8AC3E}">
        <p14:creationId xmlns:p14="http://schemas.microsoft.com/office/powerpoint/2010/main" val="3908070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960313-5E7C-4F07-9DF1-4BA838ABB0B5}" type="slidenum">
              <a:rPr lang="en-GB" smtClean="0"/>
              <a:t>28</a:t>
            </a:fld>
            <a:endParaRPr lang="en-GB"/>
          </a:p>
        </p:txBody>
      </p:sp>
    </p:spTree>
    <p:extLst>
      <p:ext uri="{BB962C8B-B14F-4D97-AF65-F5344CB8AC3E}">
        <p14:creationId xmlns:p14="http://schemas.microsoft.com/office/powerpoint/2010/main" val="694765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DAE2738-1D07-4FF8-B2F5-A9759512CE43}" type="slidenum">
              <a:rPr lang="en-GB" altLang="en-US">
                <a:latin typeface="Arial" panose="020B0604020202020204" pitchFamily="34" charset="0"/>
                <a:cs typeface="Arial" panose="020B0604020202020204" pitchFamily="34" charset="0"/>
              </a:rPr>
              <a:pPr>
                <a:spcBef>
                  <a:spcPct val="0"/>
                </a:spcBef>
              </a:pPr>
              <a:t>29</a:t>
            </a:fld>
            <a:endParaRPr lang="en-GB" altLang="en-US">
              <a:latin typeface="Arial" panose="020B0604020202020204" pitchFamily="34" charset="0"/>
              <a:cs typeface="Arial" panose="020B0604020202020204" pitchFamily="34"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59574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9C3AF5-4641-467C-8485-46A46B104F57}"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64518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9C3AF5-4641-467C-8485-46A46B104F57}"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48521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9C3AF5-4641-467C-8485-46A46B104F57}"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458754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9C3AF5-4641-467C-8485-46A46B104F57}"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440248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9C3AF5-4641-467C-8485-46A46B104F57}"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346835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9C3AF5-4641-467C-8485-46A46B104F57}"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428348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9C3AF5-4641-467C-8485-46A46B104F57}"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665426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9C3AF5-4641-467C-8485-46A46B104F57}"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687853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9C3AF5-4641-467C-8485-46A46B104F57}"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3800365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9C3AF5-4641-467C-8485-46A46B104F57}"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127759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9C3AF5-4641-467C-8485-46A46B104F57}"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8F3A6-96BB-45BD-ABB7-A8183946001D}" type="slidenum">
              <a:rPr lang="en-GB" smtClean="0"/>
              <a:t>‹#›</a:t>
            </a:fld>
            <a:endParaRPr lang="en-GB"/>
          </a:p>
        </p:txBody>
      </p:sp>
    </p:spTree>
    <p:extLst>
      <p:ext uri="{BB962C8B-B14F-4D97-AF65-F5344CB8AC3E}">
        <p14:creationId xmlns:p14="http://schemas.microsoft.com/office/powerpoint/2010/main" val="1579008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985592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462061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F47768-26AE-4A39-9868-497AD247D995}"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53694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F47768-26AE-4A39-9868-497AD247D995}"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816582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F47768-26AE-4A39-9868-497AD247D995}"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612133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F47768-26AE-4A39-9868-497AD247D995}"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6916958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47768-26AE-4A39-9868-497AD247D995}"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0562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9136804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99732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0868956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249796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058400" cy="12954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609600" y="1719263"/>
            <a:ext cx="53848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6197600" y="1719263"/>
            <a:ext cx="53848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Rectangle 5"/>
          <p:cNvSpPr>
            <a:spLocks noGrp="1" noChangeArrowheads="1"/>
          </p:cNvSpPr>
          <p:nvPr>
            <p:ph type="dt" sz="half" idx="10"/>
          </p:nvPr>
        </p:nvSpPr>
        <p:spPr>
          <a:ln/>
        </p:spPr>
        <p:txBody>
          <a:bodyPr/>
          <a:lstStyle>
            <a:lvl1pPr>
              <a:defRPr/>
            </a:lvl1pPr>
          </a:lstStyle>
          <a:p>
            <a:pPr>
              <a:defRPr/>
            </a:pPr>
            <a:endParaRPr lang="en-GB"/>
          </a:p>
        </p:txBody>
      </p:sp>
      <p:sp>
        <p:nvSpPr>
          <p:cNvPr id="6" name="Rectangle 6"/>
          <p:cNvSpPr>
            <a:spLocks noGrp="1" noChangeArrowheads="1"/>
          </p:cNvSpPr>
          <p:nvPr>
            <p:ph type="ftr" sz="quarter" idx="11"/>
          </p:nvPr>
        </p:nvSpPr>
        <p:spPr>
          <a:ln/>
        </p:spPr>
        <p:txBody>
          <a:bodyPr/>
          <a:lstStyle>
            <a:lvl1pPr>
              <a:defRPr/>
            </a:lvl1pPr>
          </a:lstStyle>
          <a:p>
            <a:pPr>
              <a:defRPr/>
            </a:pPr>
            <a:endParaRPr lang="en-GB"/>
          </a:p>
        </p:txBody>
      </p:sp>
      <p:sp>
        <p:nvSpPr>
          <p:cNvPr id="7" name="Rectangle 7"/>
          <p:cNvSpPr>
            <a:spLocks noGrp="1" noChangeArrowheads="1"/>
          </p:cNvSpPr>
          <p:nvPr>
            <p:ph type="sldNum" sz="quarter" idx="12"/>
          </p:nvPr>
        </p:nvSpPr>
        <p:spPr>
          <a:ln/>
        </p:spPr>
        <p:txBody>
          <a:bodyPr/>
          <a:lstStyle>
            <a:lvl1pPr>
              <a:defRPr/>
            </a:lvl1pPr>
          </a:lstStyle>
          <a:p>
            <a:pPr>
              <a:defRPr/>
            </a:pPr>
            <a:fld id="{AA59D0C5-AE7D-410B-BFEE-A1B3454BDE82}" type="slidenum">
              <a:rPr lang="en-GB" altLang="en-US"/>
              <a:pPr>
                <a:defRPr/>
              </a:pPr>
              <a:t>‹#›</a:t>
            </a:fld>
            <a:endParaRPr lang="en-GB" altLang="en-US"/>
          </a:p>
        </p:txBody>
      </p:sp>
    </p:spTree>
    <p:extLst>
      <p:ext uri="{BB962C8B-B14F-4D97-AF65-F5344CB8AC3E}">
        <p14:creationId xmlns:p14="http://schemas.microsoft.com/office/powerpoint/2010/main" val="1401744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9C3AF5-4641-467C-8485-46A46B104F57}" type="datetimeFigureOut">
              <a:rPr lang="en-GB" smtClean="0"/>
              <a:t>11/11/2025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8F3A6-96BB-45BD-ABB7-A8183946001D}" type="slidenum">
              <a:rPr lang="en-GB" smtClean="0"/>
              <a:t>‹#›</a:t>
            </a:fld>
            <a:endParaRPr lang="en-GB"/>
          </a:p>
        </p:txBody>
      </p:sp>
    </p:spTree>
    <p:extLst>
      <p:ext uri="{BB962C8B-B14F-4D97-AF65-F5344CB8AC3E}">
        <p14:creationId xmlns:p14="http://schemas.microsoft.com/office/powerpoint/2010/main" val="551313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11/11/2025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Tree>
    <p:extLst>
      <p:ext uri="{BB962C8B-B14F-4D97-AF65-F5344CB8AC3E}">
        <p14:creationId xmlns:p14="http://schemas.microsoft.com/office/powerpoint/2010/main" val="1251395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logs.glowscotland.org.uk/ea/newcumnockprimaryschoolea/parent-zone/supporting-your-childs-learning/numeracy-support/c670a1dcaaef00fe17f19c8a0d1a7672_literacy-clipart-literacy-numeracy-literacy-literacy-numeracy-_310-310/"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371962-children-learning-at-school" TargetMode="External"/><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reachinghighernh.org/2018/07/02/learning-growth-competency-portfolio/" TargetMode="External"/><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stackoverflow.com/questions/55018698/if-i-look-at-my-watch-at-t2359590100-what-should-i-expect-to-see" TargetMode="External"/><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hyperlink" Target="https://breenahjklynnet.pages.dev/hdnecdm-2025-dec-1-calendar-2026-armjlqy/"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hyperlink" Target="https://clipground.com/clip-art-task.html" TargetMode="External"/><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clipground.com/clip-art-task.html" TargetMode="External"/><Relationship Id="rId2" Type="http://schemas.openxmlformats.org/officeDocument/2006/relationships/image" Target="../media/image7.png"/><Relationship Id="rId1" Type="http://schemas.openxmlformats.org/officeDocument/2006/relationships/slideLayout" Target="../slideLayouts/slideLayout15.xml"/><Relationship Id="rId5" Type="http://schemas.openxmlformats.org/officeDocument/2006/relationships/hyperlink" Target="https://commons.wikimedia.org/wiki/File:Blue_question_mark_(italic).svg" TargetMode="Externa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learnenglishteens.britishcouncil.org/study-break/video-zone/brief-history-writing" TargetMode="External"/><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literacy-and-numeracy-framework" TargetMode="External"/><Relationship Id="rId2" Type="http://schemas.openxmlformats.org/officeDocument/2006/relationships/hyperlink" Target="https://hwb.gov.wales/cwricwlwm-i-gymru/fframweithiau-sgiliau-trawsgwricwlaidd/fframwaith-llythrennedd-a-rhifedd" TargetMode="Externa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view.officeapps.live.com/op/view.aspx?src=https%3A%2F%2Fcyps.northyorks.gov.uk%2Fsites%2Fdefault%2Ffiles%2FTeaching%2FSubject%2520Areas%2FScience%2FSecondary%2FThe%2520six%2520text%2520types%2520skeletons.doc&amp;wdOrigin=BROWSELIN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Ej-UHjxmHC8"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F5DS2DnsJ0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scholastic.com/teachers/story-starter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alleyns.org.uk/alleyn/documents/Junior%20School%20Docs/Ed-Word/Ed-Word_2012-13/Ed-Word_2012-13_4L_March.pdf"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queensinclosure.hants.sch.uk/_site/data/files/files/learning%20from%20home/year%204/summer/s2%20week%205/A0211AC0DEB4B7A5391335699229198B.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N4sCaAFkcwI"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openxmlformats.org/officeDocument/2006/relationships/hyperlink" Target="http://www.talk4writing.co.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www.thersa.org/events/rsaanimate/animate/rsa-animate-changing-paradigms" TargetMode="External"/><Relationship Id="rId4" Type="http://schemas.openxmlformats.org/officeDocument/2006/relationships/hyperlink" Target="http://www.youtube.com/watch?v=N4sCaAFkcw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322" y="1673374"/>
            <a:ext cx="7128792" cy="2043658"/>
          </a:xfrm>
        </p:spPr>
        <p:txBody>
          <a:bodyPr>
            <a:normAutofit fontScale="90000"/>
          </a:bodyPr>
          <a:lstStyle/>
          <a:p>
            <a:r>
              <a:rPr lang="en-GB" b="1" dirty="0"/>
              <a:t>ECES5022/C</a:t>
            </a:r>
            <a:br>
              <a:rPr lang="en-GB" dirty="0"/>
            </a:br>
            <a:br>
              <a:rPr lang="en-GB" dirty="0"/>
            </a:br>
            <a:r>
              <a:rPr lang="en-GB" b="1" dirty="0"/>
              <a:t>Y Tri R</a:t>
            </a:r>
            <a:br>
              <a:rPr lang="en-GB" dirty="0"/>
            </a:br>
            <a:r>
              <a:rPr lang="en-GB" sz="4000" dirty="0"/>
              <a:t>The Three Rs </a:t>
            </a:r>
            <a:endParaRPr lang="en-GB" sz="4000" b="1" dirty="0"/>
          </a:p>
        </p:txBody>
      </p:sp>
      <p:sp>
        <p:nvSpPr>
          <p:cNvPr id="3" name="Subtitle 2"/>
          <p:cNvSpPr>
            <a:spLocks noGrp="1"/>
          </p:cNvSpPr>
          <p:nvPr>
            <p:ph type="subTitle" idx="1"/>
          </p:nvPr>
        </p:nvSpPr>
        <p:spPr>
          <a:xfrm>
            <a:off x="368902" y="4016577"/>
            <a:ext cx="6400800" cy="1752600"/>
          </a:xfrm>
        </p:spPr>
        <p:txBody>
          <a:bodyPr vert="horz" lIns="91440" tIns="45720" rIns="91440" bIns="45720" rtlCol="0" anchor="t">
            <a:normAutofit/>
          </a:bodyPr>
          <a:lstStyle/>
          <a:p>
            <a:endParaRPr lang="en-GB" dirty="0"/>
          </a:p>
          <a:p>
            <a:r>
              <a:rPr lang="en-GB" dirty="0" err="1"/>
              <a:t>Sesiwn</a:t>
            </a:r>
            <a:r>
              <a:rPr lang="en-GB" dirty="0"/>
              <a:t> 6  / Session 6</a:t>
            </a:r>
            <a:endParaRPr lang="en-GB" dirty="0">
              <a:cs typeface="Calibri"/>
            </a:endParaRPr>
          </a:p>
          <a:p>
            <a:endParaRPr lang="en-GB" dirty="0"/>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40016" y="895549"/>
            <a:ext cx="4171950" cy="4257675"/>
          </a:xfrm>
          <a:prstGeom prst="rect">
            <a:avLst/>
          </a:prstGeom>
        </p:spPr>
      </p:pic>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i="1" dirty="0" err="1">
                <a:latin typeface="Arial" panose="020B0604020202020204" pitchFamily="34" charset="0"/>
                <a:cs typeface="Arial" panose="020B0604020202020204" pitchFamily="34" charset="0"/>
              </a:rPr>
              <a:t>Amcan</a:t>
            </a:r>
            <a:r>
              <a:rPr lang="en-GB" sz="3600" b="1" i="1" dirty="0">
                <a:latin typeface="Arial" panose="020B0604020202020204" pitchFamily="34" charset="0"/>
                <a:cs typeface="Arial" panose="020B0604020202020204" pitchFamily="34" charset="0"/>
              </a:rPr>
              <a:t> y </a:t>
            </a:r>
            <a:r>
              <a:rPr lang="en-GB" sz="3600" b="1" i="1" dirty="0" err="1">
                <a:latin typeface="Arial" panose="020B0604020202020204" pitchFamily="34" charset="0"/>
                <a:cs typeface="Arial" panose="020B0604020202020204" pitchFamily="34" charset="0"/>
              </a:rPr>
              <a:t>Modiwl</a:t>
            </a:r>
            <a:r>
              <a:rPr lang="en-GB" sz="3600" b="1" i="1" dirty="0">
                <a:latin typeface="Arial" panose="020B0604020202020204" pitchFamily="34" charset="0"/>
                <a:cs typeface="Arial" panose="020B0604020202020204" pitchFamily="34" charset="0"/>
              </a:rPr>
              <a:t> / Module Aims </a:t>
            </a:r>
          </a:p>
        </p:txBody>
      </p:sp>
      <p:sp>
        <p:nvSpPr>
          <p:cNvPr id="3" name="Content Placeholder 2"/>
          <p:cNvSpPr>
            <a:spLocks noGrp="1"/>
          </p:cNvSpPr>
          <p:nvPr>
            <p:ph sz="half" idx="1"/>
          </p:nvPr>
        </p:nvSpPr>
        <p:spPr>
          <a:xfrm>
            <a:off x="1300656" y="2041634"/>
            <a:ext cx="4507314" cy="4372562"/>
          </a:xfrm>
          <a:prstGeom prst="rect">
            <a:avLst/>
          </a:prstGeom>
        </p:spPr>
        <p:style>
          <a:lnRef idx="2">
            <a:schemeClr val="accent4"/>
          </a:lnRef>
          <a:fillRef idx="1">
            <a:schemeClr val="lt1"/>
          </a:fillRef>
          <a:effectRef idx="0">
            <a:schemeClr val="accent4"/>
          </a:effectRef>
          <a:fontRef idx="minor">
            <a:schemeClr val="dk1"/>
          </a:fontRef>
        </p:style>
        <p:txBody>
          <a:bodyPr>
            <a:normAutofit lnSpcReduction="10000"/>
          </a:bodyPr>
          <a:lstStyle/>
          <a:p>
            <a:pPr algn="just" rtl="0" fontAlgn="base"/>
            <a:r>
              <a:rPr lang="cy-GB" sz="1800" dirty="0">
                <a:solidFill>
                  <a:srgbClr val="000000"/>
                </a:solidFill>
                <a:latin typeface="Arial" panose="020B0604020202020204" pitchFamily="34" charset="0"/>
              </a:rPr>
              <a:t>Deall y ddeddfwriaeth, y polisi ac ymarfer sy'n ymwneud â datblygu sgiliau llythrennedd, rhifedd a digidol a dadansoddi rôl llythrennedd, rhifedd a sgiliau digidol wrth wella dysgu a chyflawniad gydol oes. </a:t>
            </a:r>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384032" y="2041634"/>
            <a:ext cx="4038600" cy="4372562"/>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r>
              <a:rPr lang="en-GB" sz="1800" dirty="0">
                <a:solidFill>
                  <a:srgbClr val="000000"/>
                </a:solidFill>
                <a:latin typeface="Arial" panose="020B0604020202020204" pitchFamily="34" charset="0"/>
              </a:rPr>
              <a:t>To understand the legislation, policy and practice related to the development of literacy, numeracy and digital skills and to analyse the role of literacy, numeracy and digital skills in enhancing learning and life-long achievement. </a:t>
            </a:r>
            <a:endParaRPr lang="en-GB" dirty="0"/>
          </a:p>
        </p:txBody>
      </p:sp>
      <p:pic>
        <p:nvPicPr>
          <p:cNvPr id="6" name="Picture 5" descr="A tree with letters and numbers">
            <a:extLst>
              <a:ext uri="{FF2B5EF4-FFF2-40B4-BE49-F238E27FC236}">
                <a16:creationId xmlns:a16="http://schemas.microsoft.com/office/drawing/2014/main" id="{D586DC1C-6512-97D3-9051-AAE078ECE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83024" y="4124369"/>
            <a:ext cx="1656184" cy="1656184"/>
          </a:xfrm>
          <a:prstGeom prst="rect">
            <a:avLst/>
          </a:prstGeom>
        </p:spPr>
      </p:pic>
      <p:pic>
        <p:nvPicPr>
          <p:cNvPr id="7" name="Picture 6" descr="A tree with letters and numbers">
            <a:extLst>
              <a:ext uri="{FF2B5EF4-FFF2-40B4-BE49-F238E27FC236}">
                <a16:creationId xmlns:a16="http://schemas.microsoft.com/office/drawing/2014/main" id="{6D31EB8B-B6B4-403B-D260-8940AECD9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5240" y="2276249"/>
            <a:ext cx="1656184" cy="1656184"/>
          </a:xfrm>
          <a:prstGeom prst="rect">
            <a:avLst/>
          </a:prstGeom>
        </p:spPr>
      </p:pic>
    </p:spTree>
    <p:extLst>
      <p:ext uri="{BB962C8B-B14F-4D97-AF65-F5344CB8AC3E}">
        <p14:creationId xmlns:p14="http://schemas.microsoft.com/office/powerpoint/2010/main" val="369742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Dysgu       </a:t>
            </a:r>
            <a:r>
              <a:rPr lang="en-GB" sz="3600" b="1"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284890" y="1417639"/>
            <a:ext cx="481111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fontAlgn="base">
              <a:buNone/>
            </a:pPr>
            <a:endParaRPr lang="cy-GB" b="0" i="0" dirty="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cy-GB" sz="1800" dirty="0">
                <a:solidFill>
                  <a:srgbClr val="000000"/>
                </a:solidFill>
                <a:latin typeface="Arial" panose="020B0604020202020204" pitchFamily="34" charset="0"/>
              </a:rPr>
              <a:t>adnabod, dadansoddi a gwerthuso dulliau effeithiol o godi lefelau cyrhaeddiad mewn rhifedd a llythrennedd gan gynnwys defnyddio technolegau digidol; </a:t>
            </a:r>
          </a:p>
          <a:p>
            <a:pPr marL="0" indent="0" algn="just" fontAlgn="base">
              <a:buNone/>
            </a:pPr>
            <a:endParaRPr lang="cy-GB" sz="1800" dirty="0">
              <a:solidFill>
                <a:srgbClr val="000000"/>
              </a:solidFill>
              <a:latin typeface="Arial" panose="020B060402020202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384031" y="1484785"/>
            <a:ext cx="4643947"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fontAlgn="base">
              <a:buNone/>
            </a:pPr>
            <a:endParaRPr lang="en-GB" b="0" i="0" dirty="0">
              <a:solidFill>
                <a:srgbClr val="000000"/>
              </a:solidFill>
              <a:effectLst/>
              <a:latin typeface="Segoe UI" panose="020B0502040204020203" pitchFamily="34" charset="0"/>
            </a:endParaRPr>
          </a:p>
          <a:p>
            <a:pPr marL="0" indent="0" algn="just" fontAlgn="base">
              <a:buNone/>
            </a:pPr>
            <a:endParaRPr lang="en-GB" dirty="0">
              <a:solidFill>
                <a:srgbClr val="000000"/>
              </a:solidFill>
              <a:latin typeface="Segoe UI" panose="020B0502040204020203" pitchFamily="34" charset="0"/>
            </a:endParaRPr>
          </a:p>
          <a:p>
            <a:pPr marL="0" indent="0" algn="just" fontAlgn="base">
              <a:buNone/>
            </a:pPr>
            <a:endParaRPr lang="en-GB" b="0" i="0" dirty="0">
              <a:solidFill>
                <a:srgbClr val="000000"/>
              </a:solidFill>
              <a:effectLst/>
              <a:latin typeface="Segoe UI" panose="020B0502040204020203" pitchFamily="34" charset="0"/>
            </a:endParaRPr>
          </a:p>
          <a:p>
            <a:pPr marL="0" indent="0" algn="just" fontAlgn="base">
              <a:buNone/>
            </a:pPr>
            <a:endParaRPr lang="en-GB" dirty="0">
              <a:solidFill>
                <a:srgbClr val="000000"/>
              </a:solidFill>
              <a:latin typeface="Segoe UI" panose="020B0502040204020203" pitchFamily="34" charset="0"/>
            </a:endParaRPr>
          </a:p>
          <a:p>
            <a:pPr marL="0" indent="0" algn="just" fontAlgn="base">
              <a:buNone/>
            </a:pPr>
            <a:endParaRPr lang="en-GB" b="0" i="0" dirty="0">
              <a:solidFill>
                <a:srgbClr val="000000"/>
              </a:solidFill>
              <a:effectLst/>
              <a:latin typeface="Segoe UI" panose="020B0502040204020203" pitchFamily="34" charset="0"/>
            </a:endParaRPr>
          </a:p>
          <a:p>
            <a:pPr marL="0" indent="0" algn="just" fontAlgn="base">
              <a:buNone/>
            </a:pPr>
            <a:endParaRPr lang="en-GB" b="0" i="0" dirty="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en-GB" sz="1800" dirty="0">
                <a:solidFill>
                  <a:srgbClr val="000000"/>
                </a:solidFill>
                <a:latin typeface="Arial" panose="020B0604020202020204" pitchFamily="34" charset="0"/>
              </a:rPr>
              <a:t>identify, analyse and evaluate effective approaches to raising levels of achievement in numeracy and literacy including the use of digital technologies; </a:t>
            </a:r>
          </a:p>
          <a:p>
            <a:pPr marL="0" indent="0" algn="just" fontAlgn="base">
              <a:buNone/>
            </a:pPr>
            <a:endParaRPr lang="en-GB" sz="1800" dirty="0">
              <a:solidFill>
                <a:srgbClr val="000000"/>
              </a:solidFill>
              <a:latin typeface="Arial" panose="020B0604020202020204" pitchFamily="34" charset="0"/>
            </a:endParaRPr>
          </a:p>
          <a:p>
            <a:endParaRPr lang="en-GB" i="1" dirty="0">
              <a:solidFill>
                <a:srgbClr val="FF0000"/>
              </a:solidFill>
            </a:endParaRPr>
          </a:p>
          <a:p>
            <a:endParaRPr lang="en-GB" dirty="0"/>
          </a:p>
          <a:p>
            <a:endParaRPr lang="en-GB" dirty="0"/>
          </a:p>
        </p:txBody>
      </p:sp>
      <p:pic>
        <p:nvPicPr>
          <p:cNvPr id="6" name="Picture 5" descr="A group of kids standing next to a table&#10;&#10;Description automatically generated">
            <a:extLst>
              <a:ext uri="{FF2B5EF4-FFF2-40B4-BE49-F238E27FC236}">
                <a16:creationId xmlns:a16="http://schemas.microsoft.com/office/drawing/2014/main" id="{A928BEF2-21EC-480F-C6F4-5E57EC1EA3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16513" y="3949490"/>
            <a:ext cx="3347864" cy="2008718"/>
          </a:xfrm>
          <a:prstGeom prst="rect">
            <a:avLst/>
          </a:prstGeom>
        </p:spPr>
      </p:pic>
      <p:pic>
        <p:nvPicPr>
          <p:cNvPr id="7" name="Picture 6" descr="A group of kids standing next to a table&#10;&#10;Description automatically generated">
            <a:extLst>
              <a:ext uri="{FF2B5EF4-FFF2-40B4-BE49-F238E27FC236}">
                <a16:creationId xmlns:a16="http://schemas.microsoft.com/office/drawing/2014/main" id="{E3E7D1F2-856D-C1DE-20E1-A2734C15A4E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2072" y="1907199"/>
            <a:ext cx="3347864" cy="2008718"/>
          </a:xfrm>
          <a:prstGeom prst="rect">
            <a:avLst/>
          </a:prstGeom>
        </p:spPr>
      </p:pic>
    </p:spTree>
    <p:extLst>
      <p:ext uri="{BB962C8B-B14F-4D97-AF65-F5344CB8AC3E}">
        <p14:creationId xmlns:p14="http://schemas.microsoft.com/office/powerpoint/2010/main" val="1763133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Dysgu       </a:t>
            </a:r>
            <a:r>
              <a:rPr lang="en-GB" sz="3600" b="1"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592317" y="1417639"/>
            <a:ext cx="4503683"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fontAlgn="base">
              <a:buNone/>
            </a:pPr>
            <a:endParaRPr lang="cy-GB" b="0" i="0" dirty="0">
              <a:solidFill>
                <a:srgbClr val="000000"/>
              </a:solidFill>
              <a:effectLst/>
              <a:latin typeface="Segoe UI" panose="020B0502040204020203" pitchFamily="34" charset="0"/>
            </a:endParaRPr>
          </a:p>
          <a:p>
            <a:pPr marL="0" indent="0" algn="just" fontAlgn="base">
              <a:buNone/>
            </a:pPr>
            <a:endParaRPr lang="cy-GB" sz="1800" dirty="0">
              <a:solidFill>
                <a:srgbClr val="000000"/>
              </a:solidFill>
              <a:latin typeface="Arial" panose="020B0604020202020204" pitchFamily="34" charset="0"/>
            </a:endParaRPr>
          </a:p>
          <a:p>
            <a:pPr algn="just" rtl="0" fontAlgn="base">
              <a:buFont typeface="Arial" panose="020B0604020202020204" pitchFamily="34" charset="0"/>
              <a:buChar char="•"/>
            </a:pPr>
            <a:r>
              <a:rPr lang="cy-GB" sz="1800" dirty="0">
                <a:solidFill>
                  <a:srgbClr val="000000"/>
                </a:solidFill>
                <a:latin typeface="Arial" panose="020B0604020202020204" pitchFamily="34" charset="0"/>
              </a:rPr>
              <a:t>gwerthuso'r cysylltiadau rhwng sgiliau llythrennedd, rhifedd a chymhwysedd digidol a meysydd eraill y cwricwlwm. </a:t>
            </a: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384031" y="1484785"/>
            <a:ext cx="4415347"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fontAlgn="base">
              <a:buNone/>
            </a:pPr>
            <a:endParaRPr lang="en-GB" b="0" i="0" dirty="0">
              <a:solidFill>
                <a:srgbClr val="000000"/>
              </a:solidFill>
              <a:effectLst/>
              <a:latin typeface="Segoe UI" panose="020B0502040204020203"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marL="0" indent="0" algn="just" fontAlgn="base">
              <a:buNone/>
            </a:pPr>
            <a:endParaRPr lang="en-GB" sz="1800" dirty="0">
              <a:solidFill>
                <a:srgbClr val="000000"/>
              </a:solidFill>
              <a:latin typeface="Arial" panose="020B0604020202020204" pitchFamily="34" charset="0"/>
            </a:endParaRPr>
          </a:p>
          <a:p>
            <a:pPr algn="just" rtl="0" fontAlgn="base">
              <a:buFont typeface="Arial" panose="020B0604020202020204" pitchFamily="34" charset="0"/>
              <a:buChar char="•"/>
            </a:pPr>
            <a:r>
              <a:rPr lang="en-GB" sz="1800" dirty="0">
                <a:solidFill>
                  <a:srgbClr val="000000"/>
                </a:solidFill>
                <a:latin typeface="Arial" panose="020B0604020202020204" pitchFamily="34" charset="0"/>
              </a:rPr>
              <a:t>evaluate the links between literacy, numeracy and digital competence skills and other curriculum areas. </a:t>
            </a:r>
          </a:p>
          <a:p>
            <a:endParaRPr lang="en-GB" i="1" dirty="0">
              <a:solidFill>
                <a:srgbClr val="FF0000"/>
              </a:solidFill>
            </a:endParaRPr>
          </a:p>
          <a:p>
            <a:endParaRPr lang="en-GB" dirty="0"/>
          </a:p>
          <a:p>
            <a:endParaRPr lang="en-GB" dirty="0"/>
          </a:p>
        </p:txBody>
      </p:sp>
      <p:pic>
        <p:nvPicPr>
          <p:cNvPr id="6" name="Picture 5" descr="A silhouette of a person working on a computer&#10;&#10;Description automatically generated">
            <a:extLst>
              <a:ext uri="{FF2B5EF4-FFF2-40B4-BE49-F238E27FC236}">
                <a16:creationId xmlns:a16="http://schemas.microsoft.com/office/drawing/2014/main" id="{1D3FB625-3E3B-DDCD-4C66-8BC27E154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0002" y="3915917"/>
            <a:ext cx="2808312" cy="1831507"/>
          </a:xfrm>
          <a:prstGeom prst="rect">
            <a:avLst/>
          </a:prstGeom>
        </p:spPr>
      </p:pic>
      <p:pic>
        <p:nvPicPr>
          <p:cNvPr id="7" name="Picture 6" descr="A silhouette of a person working on a computer&#10;&#10;Description automatically generated">
            <a:extLst>
              <a:ext uri="{FF2B5EF4-FFF2-40B4-BE49-F238E27FC236}">
                <a16:creationId xmlns:a16="http://schemas.microsoft.com/office/drawing/2014/main" id="{83A8E806-ED1C-5E11-602C-549387A959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78717" y="1915770"/>
            <a:ext cx="2808312" cy="1831507"/>
          </a:xfrm>
          <a:prstGeom prst="rect">
            <a:avLst/>
          </a:prstGeom>
        </p:spPr>
      </p:pic>
    </p:spTree>
    <p:extLst>
      <p:ext uri="{BB962C8B-B14F-4D97-AF65-F5344CB8AC3E}">
        <p14:creationId xmlns:p14="http://schemas.microsoft.com/office/powerpoint/2010/main" val="305361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3414" y="274638"/>
            <a:ext cx="8229600" cy="1143000"/>
          </a:xfrm>
        </p:spPr>
        <p:txBody>
          <a:bodyPr>
            <a:normAutofit fontScale="90000"/>
          </a:bodyPr>
          <a:lstStyle/>
          <a:p>
            <a:pPr algn="ctr"/>
            <a:r>
              <a:rPr lang="en-GB" sz="3600" dirty="0" err="1">
                <a:latin typeface="Arial" panose="020B0604020202020204" pitchFamily="34" charset="0"/>
                <a:cs typeface="Arial" panose="020B0604020202020204" pitchFamily="34" charset="0"/>
              </a:rPr>
              <a:t>Asesiad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Modiwl</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Module Assessment</a:t>
            </a:r>
          </a:p>
        </p:txBody>
      </p:sp>
      <p:sp>
        <p:nvSpPr>
          <p:cNvPr id="3" name="Content Placeholder 2"/>
          <p:cNvSpPr>
            <a:spLocks noGrp="1"/>
          </p:cNvSpPr>
          <p:nvPr>
            <p:ph sz="half" idx="1"/>
          </p:nvPr>
        </p:nvSpPr>
        <p:spPr>
          <a:xfrm>
            <a:off x="2057400" y="1417639"/>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fontAlgn="base">
              <a:buNone/>
            </a:pPr>
            <a:endParaRPr lang="cy-GB" b="0" i="0" dirty="0">
              <a:solidFill>
                <a:srgbClr val="000000"/>
              </a:solidFill>
              <a:effectLst/>
              <a:latin typeface="Segoe UI" panose="020B0502040204020203" pitchFamily="34" charset="0"/>
            </a:endParaRPr>
          </a:p>
          <a:p>
            <a:r>
              <a:rPr lang="en-GB" dirty="0" err="1">
                <a:solidFill>
                  <a:schemeClr val="tx1"/>
                </a:solidFill>
              </a:rPr>
              <a:t>Astudiaeth</a:t>
            </a:r>
            <a:r>
              <a:rPr lang="en-GB" dirty="0">
                <a:solidFill>
                  <a:schemeClr val="tx1"/>
                </a:solidFill>
              </a:rPr>
              <a:t> </a:t>
            </a:r>
            <a:r>
              <a:rPr lang="en-GB" dirty="0" err="1">
                <a:solidFill>
                  <a:schemeClr val="tx1"/>
                </a:solidFill>
              </a:rPr>
              <a:t>Achos</a:t>
            </a:r>
            <a:r>
              <a:rPr lang="en-GB" dirty="0">
                <a:solidFill>
                  <a:schemeClr val="tx1"/>
                </a:solidFill>
              </a:rPr>
              <a:t> o </a:t>
            </a:r>
            <a:r>
              <a:rPr lang="en-GB" dirty="0" err="1">
                <a:solidFill>
                  <a:schemeClr val="tx1"/>
                </a:solidFill>
              </a:rPr>
              <a:t>Ymarfer</a:t>
            </a:r>
            <a:r>
              <a:rPr lang="en-GB" dirty="0">
                <a:solidFill>
                  <a:schemeClr val="tx1"/>
                </a:solidFill>
              </a:rPr>
              <a:t> </a:t>
            </a:r>
            <a:r>
              <a:rPr lang="en-GB" dirty="0" err="1">
                <a:solidFill>
                  <a:schemeClr val="tx1"/>
                </a:solidFill>
              </a:rPr>
              <a:t>Effeithiol</a:t>
            </a:r>
            <a:r>
              <a:rPr lang="en-GB" dirty="0">
                <a:solidFill>
                  <a:schemeClr val="tx1"/>
                </a:solidFill>
              </a:rPr>
              <a:t> (4000 o </a:t>
            </a:r>
            <a:r>
              <a:rPr lang="en-GB" dirty="0" err="1">
                <a:solidFill>
                  <a:schemeClr val="tx1"/>
                </a:solidFill>
              </a:rPr>
              <a:t>eiriau</a:t>
            </a:r>
            <a:r>
              <a:rPr lang="en-GB" dirty="0">
                <a:solidFill>
                  <a:schemeClr val="tx1"/>
                </a:solidFill>
              </a:rPr>
              <a:t> +/- 10%)</a:t>
            </a:r>
          </a:p>
          <a:p>
            <a:r>
              <a:rPr lang="en-GB" i="1" dirty="0" err="1">
                <a:solidFill>
                  <a:schemeClr val="tx1"/>
                </a:solidFill>
              </a:rPr>
              <a:t>Dyddiad</a:t>
            </a:r>
            <a:r>
              <a:rPr lang="en-GB" i="1" dirty="0">
                <a:solidFill>
                  <a:schemeClr val="tx1"/>
                </a:solidFill>
              </a:rPr>
              <a:t> </a:t>
            </a:r>
            <a:r>
              <a:rPr lang="en-GB" i="1" dirty="0" err="1">
                <a:solidFill>
                  <a:schemeClr val="tx1"/>
                </a:solidFill>
              </a:rPr>
              <a:t>Cyfwyno</a:t>
            </a:r>
            <a:r>
              <a:rPr lang="en-GB" i="1" dirty="0">
                <a:solidFill>
                  <a:schemeClr val="tx1"/>
                </a:solidFill>
              </a:rPr>
              <a:t>:</a:t>
            </a:r>
          </a:p>
          <a:p>
            <a:r>
              <a:rPr lang="en-GB" b="1" dirty="0">
                <a:solidFill>
                  <a:srgbClr val="FF0000"/>
                </a:solidFill>
              </a:rPr>
              <a:t>01/12/25 @ 23:59</a:t>
            </a:r>
          </a:p>
          <a:p>
            <a:endParaRPr lang="en-GB" b="1" dirty="0">
              <a:solidFill>
                <a:srgbClr val="FF0000"/>
              </a:solidFill>
            </a:endParaRPr>
          </a:p>
        </p:txBody>
      </p:sp>
      <p:sp>
        <p:nvSpPr>
          <p:cNvPr id="4" name="Content Placeholder 3"/>
          <p:cNvSpPr>
            <a:spLocks noGrp="1"/>
          </p:cNvSpPr>
          <p:nvPr>
            <p:ph sz="half" idx="2"/>
          </p:nvPr>
        </p:nvSpPr>
        <p:spPr>
          <a:xfrm>
            <a:off x="6384032" y="1484785"/>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fontAlgn="base">
              <a:buNone/>
            </a:pPr>
            <a:endParaRPr lang="en-GB" b="0" i="0" dirty="0">
              <a:solidFill>
                <a:srgbClr val="000000"/>
              </a:solidFill>
              <a:effectLst/>
              <a:latin typeface="Segoe UI" panose="020B0502040204020203" pitchFamily="34" charset="0"/>
            </a:endParaRPr>
          </a:p>
          <a:p>
            <a:r>
              <a:rPr lang="en-GB" i="1" dirty="0">
                <a:solidFill>
                  <a:schemeClr val="tx1"/>
                </a:solidFill>
              </a:rPr>
              <a:t>Case Study of Effective Practice (4000 words +/- 10%)</a:t>
            </a:r>
          </a:p>
          <a:p>
            <a:r>
              <a:rPr lang="en-GB" i="1" dirty="0">
                <a:solidFill>
                  <a:schemeClr val="tx1"/>
                </a:solidFill>
              </a:rPr>
              <a:t>Submission Deadline: </a:t>
            </a:r>
          </a:p>
          <a:p>
            <a:r>
              <a:rPr lang="en-GB" b="1" dirty="0">
                <a:solidFill>
                  <a:srgbClr val="FF0000"/>
                </a:solidFill>
              </a:rPr>
              <a:t>01/12/25 @ 23:59</a:t>
            </a:r>
          </a:p>
          <a:p>
            <a:endParaRPr lang="en-GB" i="1" dirty="0">
              <a:solidFill>
                <a:schemeClr val="tx1"/>
              </a:solidFill>
            </a:endParaRPr>
          </a:p>
          <a:p>
            <a:endParaRPr lang="en-GB" dirty="0"/>
          </a:p>
          <a:p>
            <a:endParaRPr lang="en-GB" dirty="0"/>
          </a:p>
        </p:txBody>
      </p:sp>
      <p:pic>
        <p:nvPicPr>
          <p:cNvPr id="8" name="Picture 7" descr="A red circle with black numbers&#10;&#10;Description automatically generated">
            <a:extLst>
              <a:ext uri="{FF2B5EF4-FFF2-40B4-BE49-F238E27FC236}">
                <a16:creationId xmlns:a16="http://schemas.microsoft.com/office/drawing/2014/main" id="{01199D5F-BA0F-997A-1E45-981306C886C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87688" y="4653136"/>
            <a:ext cx="1445146" cy="1445146"/>
          </a:xfrm>
          <a:prstGeom prst="rect">
            <a:avLst/>
          </a:prstGeom>
        </p:spPr>
      </p:pic>
      <p:pic>
        <p:nvPicPr>
          <p:cNvPr id="7" name="Picture 6" descr="A calendar with a date on it&#10;&#10;AI-generated content may be incorrect.">
            <a:extLst>
              <a:ext uri="{FF2B5EF4-FFF2-40B4-BE49-F238E27FC236}">
                <a16:creationId xmlns:a16="http://schemas.microsoft.com/office/drawing/2014/main" id="{29C200EC-DFF9-76DE-DB62-0207A535D803}"/>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56933" y="4437010"/>
            <a:ext cx="1445147" cy="1541490"/>
          </a:xfrm>
          <a:prstGeom prst="rect">
            <a:avLst/>
          </a:prstGeom>
        </p:spPr>
      </p:pic>
    </p:spTree>
    <p:extLst>
      <p:ext uri="{BB962C8B-B14F-4D97-AF65-F5344CB8AC3E}">
        <p14:creationId xmlns:p14="http://schemas.microsoft.com/office/powerpoint/2010/main" val="1227199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9496" y="287005"/>
            <a:ext cx="9108504" cy="1143000"/>
          </a:xfrm>
        </p:spPr>
        <p:txBody>
          <a:bodyPr>
            <a:normAutofit fontScale="90000"/>
          </a:bodyPr>
          <a:lstStyle/>
          <a:p>
            <a:pPr algn="ctr"/>
            <a:r>
              <a:rPr lang="en-GB" sz="3600" dirty="0" err="1">
                <a:latin typeface="Arial" panose="020B0604020202020204" pitchFamily="34" charset="0"/>
                <a:cs typeface="Arial" panose="020B0604020202020204" pitchFamily="34" charset="0"/>
              </a:rPr>
              <a:t>Asesiad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Modiwl</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Module Assessment</a:t>
            </a:r>
          </a:p>
        </p:txBody>
      </p:sp>
      <p:sp>
        <p:nvSpPr>
          <p:cNvPr id="3" name="Content Placeholder 2"/>
          <p:cNvSpPr>
            <a:spLocks noGrp="1"/>
          </p:cNvSpPr>
          <p:nvPr>
            <p:ph sz="half" idx="1"/>
          </p:nvPr>
        </p:nvSpPr>
        <p:spPr>
          <a:xfrm>
            <a:off x="2057400" y="1417639"/>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lnSpcReduction="10000"/>
          </a:bodyPr>
          <a:lstStyle/>
          <a:p>
            <a:pPr marL="0" indent="0" algn="just" fontAlgn="base">
              <a:buNone/>
            </a:pPr>
            <a:endParaRPr lang="cy-GB" b="0" i="0" dirty="0">
              <a:solidFill>
                <a:srgbClr val="000000"/>
              </a:solidFill>
              <a:effectLst/>
              <a:latin typeface="Segoe UI" panose="020B0502040204020203" pitchFamily="34" charset="0"/>
            </a:endParaRPr>
          </a:p>
          <a:p>
            <a:r>
              <a:rPr lang="en-GB" dirty="0" err="1">
                <a:solidFill>
                  <a:schemeClr val="tx1"/>
                </a:solidFill>
              </a:rPr>
              <a:t>Tasg</a:t>
            </a:r>
            <a:r>
              <a:rPr lang="en-GB" dirty="0">
                <a:solidFill>
                  <a:schemeClr val="tx1"/>
                </a:solidFill>
              </a:rPr>
              <a:t>: </a:t>
            </a:r>
            <a:r>
              <a:rPr lang="en-GB" dirty="0" err="1">
                <a:solidFill>
                  <a:schemeClr val="tx1"/>
                </a:solidFill>
              </a:rPr>
              <a:t>Cyflwynwch</a:t>
            </a:r>
            <a:r>
              <a:rPr lang="en-GB" dirty="0">
                <a:solidFill>
                  <a:schemeClr val="tx1"/>
                </a:solidFill>
              </a:rPr>
              <a:t> </a:t>
            </a:r>
            <a:r>
              <a:rPr lang="en-GB" dirty="0" err="1">
                <a:solidFill>
                  <a:schemeClr val="tx1"/>
                </a:solidFill>
              </a:rPr>
              <a:t>astudiaeth</a:t>
            </a:r>
            <a:r>
              <a:rPr lang="en-GB" dirty="0">
                <a:solidFill>
                  <a:schemeClr val="tx1"/>
                </a:solidFill>
              </a:rPr>
              <a:t> </a:t>
            </a:r>
            <a:r>
              <a:rPr lang="en-GB" dirty="0" err="1">
                <a:solidFill>
                  <a:schemeClr val="tx1"/>
                </a:solidFill>
              </a:rPr>
              <a:t>achos</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arddangos</a:t>
            </a:r>
            <a:r>
              <a:rPr lang="en-GB" dirty="0">
                <a:solidFill>
                  <a:schemeClr val="tx1"/>
                </a:solidFill>
              </a:rPr>
              <a:t> </a:t>
            </a:r>
            <a:r>
              <a:rPr lang="en-GB" dirty="0" err="1">
                <a:solidFill>
                  <a:schemeClr val="tx1"/>
                </a:solidFill>
              </a:rPr>
              <a:t>addysgu</a:t>
            </a:r>
            <a:r>
              <a:rPr lang="en-GB" dirty="0">
                <a:solidFill>
                  <a:schemeClr val="tx1"/>
                </a:solidFill>
              </a:rPr>
              <a:t> a </a:t>
            </a:r>
            <a:r>
              <a:rPr lang="en-GB" dirty="0" err="1">
                <a:solidFill>
                  <a:schemeClr val="tx1"/>
                </a:solidFill>
              </a:rPr>
              <a:t>dysgu</a:t>
            </a:r>
            <a:r>
              <a:rPr lang="en-GB" dirty="0">
                <a:solidFill>
                  <a:schemeClr val="tx1"/>
                </a:solidFill>
              </a:rPr>
              <a:t> </a:t>
            </a:r>
            <a:r>
              <a:rPr lang="en-GB" dirty="0" err="1">
                <a:solidFill>
                  <a:schemeClr val="tx1"/>
                </a:solidFill>
              </a:rPr>
              <a:t>traws-gwricwlaidd</a:t>
            </a:r>
            <a:r>
              <a:rPr lang="en-GB" dirty="0">
                <a:solidFill>
                  <a:schemeClr val="tx1"/>
                </a:solidFill>
              </a:rPr>
              <a:t> </a:t>
            </a:r>
            <a:r>
              <a:rPr lang="en-GB" dirty="0" err="1">
                <a:solidFill>
                  <a:schemeClr val="tx1"/>
                </a:solidFill>
              </a:rPr>
              <a:t>effeithiol</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gyfer</a:t>
            </a:r>
            <a:r>
              <a:rPr lang="en-GB" dirty="0">
                <a:solidFill>
                  <a:schemeClr val="tx1"/>
                </a:solidFill>
              </a:rPr>
              <a:t> </a:t>
            </a:r>
            <a:r>
              <a:rPr lang="en-GB" dirty="0" err="1">
                <a:solidFill>
                  <a:schemeClr val="tx1"/>
                </a:solidFill>
              </a:rPr>
              <a:t>datblygu</a:t>
            </a:r>
            <a:r>
              <a:rPr lang="en-GB" dirty="0">
                <a:solidFill>
                  <a:schemeClr val="tx1"/>
                </a:solidFill>
              </a:rPr>
              <a:t> </a:t>
            </a:r>
            <a:r>
              <a:rPr lang="en-GB" dirty="0" err="1">
                <a:solidFill>
                  <a:schemeClr val="tx1"/>
                </a:solidFill>
              </a:rPr>
              <a:t>sgiliau</a:t>
            </a:r>
            <a:r>
              <a:rPr lang="en-GB" dirty="0">
                <a:solidFill>
                  <a:schemeClr val="tx1"/>
                </a:solidFill>
              </a:rPr>
              <a:t> </a:t>
            </a:r>
            <a:r>
              <a:rPr lang="en-GB" dirty="0" err="1">
                <a:solidFill>
                  <a:schemeClr val="tx1"/>
                </a:solidFill>
              </a:rPr>
              <a:t>llythrennedd</a:t>
            </a:r>
            <a:r>
              <a:rPr lang="en-GB" dirty="0">
                <a:solidFill>
                  <a:schemeClr val="tx1"/>
                </a:solidFill>
              </a:rPr>
              <a:t> </a:t>
            </a:r>
            <a:r>
              <a:rPr lang="en-GB" b="1" dirty="0">
                <a:solidFill>
                  <a:schemeClr val="tx1"/>
                </a:solidFill>
              </a:rPr>
              <a:t>neu</a:t>
            </a:r>
            <a:r>
              <a:rPr lang="en-GB" dirty="0">
                <a:solidFill>
                  <a:schemeClr val="tx1"/>
                </a:solidFill>
              </a:rPr>
              <a:t> </a:t>
            </a:r>
            <a:r>
              <a:rPr lang="en-GB" dirty="0" err="1">
                <a:solidFill>
                  <a:schemeClr val="tx1"/>
                </a:solidFill>
              </a:rPr>
              <a:t>rifedd</a:t>
            </a:r>
            <a:r>
              <a:rPr lang="en-GB" dirty="0">
                <a:solidFill>
                  <a:schemeClr val="tx1"/>
                </a:solidFill>
              </a:rPr>
              <a:t>, </a:t>
            </a:r>
            <a:r>
              <a:rPr lang="en-GB" b="1" dirty="0">
                <a:solidFill>
                  <a:schemeClr val="tx1"/>
                </a:solidFill>
              </a:rPr>
              <a:t>a</a:t>
            </a:r>
            <a:r>
              <a:rPr lang="en-GB" dirty="0">
                <a:solidFill>
                  <a:schemeClr val="tx1"/>
                </a:solidFill>
              </a:rPr>
              <a:t> </a:t>
            </a:r>
            <a:r>
              <a:rPr lang="en-GB" dirty="0" err="1">
                <a:solidFill>
                  <a:schemeClr val="tx1"/>
                </a:solidFill>
              </a:rPr>
              <a:t>sgiliau</a:t>
            </a:r>
            <a:r>
              <a:rPr lang="en-GB" dirty="0">
                <a:solidFill>
                  <a:schemeClr val="tx1"/>
                </a:solidFill>
              </a:rPr>
              <a:t> </a:t>
            </a:r>
            <a:r>
              <a:rPr lang="en-GB" dirty="0" err="1">
                <a:solidFill>
                  <a:schemeClr val="tx1"/>
                </a:solidFill>
              </a:rPr>
              <a:t>cymhwysedd</a:t>
            </a:r>
            <a:r>
              <a:rPr lang="en-GB" dirty="0">
                <a:solidFill>
                  <a:schemeClr val="tx1"/>
                </a:solidFill>
              </a:rPr>
              <a:t> </a:t>
            </a:r>
            <a:r>
              <a:rPr lang="en-GB" dirty="0" err="1">
                <a:solidFill>
                  <a:schemeClr val="tx1"/>
                </a:solidFill>
              </a:rPr>
              <a:t>digidol</a:t>
            </a:r>
            <a:r>
              <a:rPr lang="en-GB" dirty="0">
                <a:solidFill>
                  <a:schemeClr val="tx1"/>
                </a:solidFill>
              </a:rPr>
              <a:t>, </a:t>
            </a:r>
            <a:r>
              <a:rPr lang="en-GB" dirty="0" err="1">
                <a:solidFill>
                  <a:schemeClr val="tx1"/>
                </a:solidFill>
              </a:rPr>
              <a:t>grŵp</a:t>
            </a:r>
            <a:r>
              <a:rPr lang="en-GB" dirty="0">
                <a:solidFill>
                  <a:schemeClr val="tx1"/>
                </a:solidFill>
              </a:rPr>
              <a:t> </a:t>
            </a:r>
            <a:r>
              <a:rPr lang="en-GB" dirty="0" err="1">
                <a:solidFill>
                  <a:schemeClr val="tx1"/>
                </a:solidFill>
              </a:rPr>
              <a:t>penodol</a:t>
            </a:r>
            <a:r>
              <a:rPr lang="en-GB" dirty="0">
                <a:solidFill>
                  <a:schemeClr val="tx1"/>
                </a:solidFill>
              </a:rPr>
              <a:t> o </a:t>
            </a:r>
            <a:r>
              <a:rPr lang="en-GB" dirty="0" err="1">
                <a:solidFill>
                  <a:schemeClr val="tx1"/>
                </a:solidFill>
              </a:rPr>
              <a:t>ddysgwyr</a:t>
            </a:r>
            <a:r>
              <a:rPr lang="en-GB" dirty="0">
                <a:solidFill>
                  <a:schemeClr val="tx1"/>
                </a:solidFill>
              </a:rPr>
              <a:t>. </a:t>
            </a:r>
            <a:endParaRPr lang="en-GB" i="1" dirty="0">
              <a:solidFill>
                <a:schemeClr val="tx1"/>
              </a:solidFill>
            </a:endParaRPr>
          </a:p>
          <a:p>
            <a:endParaRPr lang="en-GB" dirty="0">
              <a:solidFill>
                <a:schemeClr val="tx1"/>
              </a:solidFill>
            </a:endParaRPr>
          </a:p>
        </p:txBody>
      </p:sp>
      <p:sp>
        <p:nvSpPr>
          <p:cNvPr id="4" name="Content Placeholder 3"/>
          <p:cNvSpPr>
            <a:spLocks noGrp="1"/>
          </p:cNvSpPr>
          <p:nvPr>
            <p:ph sz="half" idx="2"/>
          </p:nvPr>
        </p:nvSpPr>
        <p:spPr>
          <a:xfrm>
            <a:off x="6384032" y="1484785"/>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marL="0" indent="0" algn="just" fontAlgn="base">
              <a:buNone/>
            </a:pPr>
            <a:endParaRPr lang="en-GB" b="0" i="0" dirty="0">
              <a:solidFill>
                <a:srgbClr val="000000"/>
              </a:solidFill>
              <a:effectLst/>
              <a:latin typeface="Segoe UI" panose="020B0502040204020203" pitchFamily="34" charset="0"/>
            </a:endParaRPr>
          </a:p>
          <a:p>
            <a:r>
              <a:rPr lang="en-GB" i="1" dirty="0">
                <a:solidFill>
                  <a:schemeClr val="tx1"/>
                </a:solidFill>
              </a:rPr>
              <a:t>Task: Present a case study highlighting effective cross-curricular teaching and learning for the development of literacy </a:t>
            </a:r>
            <a:r>
              <a:rPr lang="en-GB" b="1" i="1" dirty="0">
                <a:solidFill>
                  <a:schemeClr val="tx1"/>
                </a:solidFill>
              </a:rPr>
              <a:t>or</a:t>
            </a:r>
            <a:r>
              <a:rPr lang="en-GB" i="1" dirty="0">
                <a:solidFill>
                  <a:schemeClr val="tx1"/>
                </a:solidFill>
              </a:rPr>
              <a:t> numeracy skills, </a:t>
            </a:r>
            <a:r>
              <a:rPr lang="en-GB" b="1" i="1" dirty="0">
                <a:solidFill>
                  <a:schemeClr val="tx1"/>
                </a:solidFill>
              </a:rPr>
              <a:t>and</a:t>
            </a:r>
            <a:r>
              <a:rPr lang="en-GB" i="1" dirty="0">
                <a:solidFill>
                  <a:schemeClr val="tx1"/>
                </a:solidFill>
              </a:rPr>
              <a:t> digital competence skills, of a specific group of learners.</a:t>
            </a:r>
          </a:p>
          <a:p>
            <a:endParaRPr lang="en-GB" dirty="0"/>
          </a:p>
          <a:p>
            <a:endParaRPr lang="en-GB" dirty="0"/>
          </a:p>
        </p:txBody>
      </p:sp>
      <p:pic>
        <p:nvPicPr>
          <p:cNvPr id="6" name="Picture 5" descr="A clipboard with check marks and a pencil&#10;&#10;Description automatically generated">
            <a:extLst>
              <a:ext uri="{FF2B5EF4-FFF2-40B4-BE49-F238E27FC236}">
                <a16:creationId xmlns:a16="http://schemas.microsoft.com/office/drawing/2014/main" id="{9138628C-88F1-750E-1B2C-DA72ABCE250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59897" y="116632"/>
            <a:ext cx="1097871" cy="1066048"/>
          </a:xfrm>
          <a:prstGeom prst="rect">
            <a:avLst/>
          </a:prstGeom>
        </p:spPr>
      </p:pic>
    </p:spTree>
    <p:extLst>
      <p:ext uri="{BB962C8B-B14F-4D97-AF65-F5344CB8AC3E}">
        <p14:creationId xmlns:p14="http://schemas.microsoft.com/office/powerpoint/2010/main" val="3886383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9496" y="287005"/>
            <a:ext cx="9108504" cy="1143000"/>
          </a:xfrm>
        </p:spPr>
        <p:txBody>
          <a:bodyPr>
            <a:normAutofit fontScale="90000"/>
          </a:bodyPr>
          <a:lstStyle/>
          <a:p>
            <a:pPr algn="ctr"/>
            <a:r>
              <a:rPr lang="en-GB" sz="3600" dirty="0" err="1">
                <a:latin typeface="Arial" panose="020B0604020202020204" pitchFamily="34" charset="0"/>
                <a:cs typeface="Arial" panose="020B0604020202020204" pitchFamily="34" charset="0"/>
              </a:rPr>
              <a:t>Asesiad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Modiwl</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Module Assessment</a:t>
            </a:r>
          </a:p>
        </p:txBody>
      </p:sp>
      <p:sp>
        <p:nvSpPr>
          <p:cNvPr id="3" name="Content Placeholder 2"/>
          <p:cNvSpPr>
            <a:spLocks noGrp="1"/>
          </p:cNvSpPr>
          <p:nvPr>
            <p:ph sz="half" idx="1"/>
          </p:nvPr>
        </p:nvSpPr>
        <p:spPr>
          <a:xfrm>
            <a:off x="535726" y="1388641"/>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en-GB" dirty="0" err="1">
                <a:solidFill>
                  <a:schemeClr val="tx1"/>
                </a:solidFill>
              </a:rPr>
              <a:t>Fydwch</a:t>
            </a:r>
            <a:r>
              <a:rPr lang="en-GB" dirty="0">
                <a:solidFill>
                  <a:schemeClr val="tx1"/>
                </a:solidFill>
              </a:rPr>
              <a:t> chi </a:t>
            </a:r>
            <a:r>
              <a:rPr lang="en-GB" dirty="0" err="1">
                <a:solidFill>
                  <a:schemeClr val="tx1"/>
                </a:solidFill>
              </a:rPr>
              <a:t>yn</a:t>
            </a:r>
            <a:r>
              <a:rPr lang="en-GB" dirty="0">
                <a:solidFill>
                  <a:schemeClr val="tx1"/>
                </a:solidFill>
              </a:rPr>
              <a:t> </a:t>
            </a:r>
            <a:r>
              <a:rPr lang="en-GB" dirty="0" err="1">
                <a:solidFill>
                  <a:schemeClr val="tx1"/>
                </a:solidFill>
              </a:rPr>
              <a:t>ffocysu</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ddatblygiad</a:t>
            </a:r>
            <a:r>
              <a:rPr lang="en-GB" dirty="0">
                <a:solidFill>
                  <a:schemeClr val="tx1"/>
                </a:solidFill>
              </a:rPr>
              <a:t> </a:t>
            </a:r>
            <a:r>
              <a:rPr lang="en-GB" dirty="0" err="1">
                <a:solidFill>
                  <a:schemeClr val="tx1"/>
                </a:solidFill>
              </a:rPr>
              <a:t>llythrennedd</a:t>
            </a:r>
            <a:r>
              <a:rPr lang="en-GB" dirty="0">
                <a:solidFill>
                  <a:schemeClr val="tx1"/>
                </a:solidFill>
              </a:rPr>
              <a:t> neu </a:t>
            </a:r>
            <a:r>
              <a:rPr lang="en-GB" dirty="0" err="1">
                <a:solidFill>
                  <a:schemeClr val="tx1"/>
                </a:solidFill>
              </a:rPr>
              <a:t>rhifedd</a:t>
            </a:r>
            <a:r>
              <a:rPr lang="en-GB" dirty="0">
                <a:solidFill>
                  <a:schemeClr val="tx1"/>
                </a:solidFill>
              </a:rPr>
              <a:t> a </a:t>
            </a:r>
            <a:r>
              <a:rPr lang="en-GB" dirty="0" err="1">
                <a:solidFill>
                  <a:schemeClr val="tx1"/>
                </a:solidFill>
              </a:rPr>
              <a:t>sgiliau</a:t>
            </a:r>
            <a:r>
              <a:rPr lang="en-GB" dirty="0">
                <a:solidFill>
                  <a:schemeClr val="tx1"/>
                </a:solidFill>
              </a:rPr>
              <a:t> </a:t>
            </a:r>
            <a:r>
              <a:rPr lang="en-GB" dirty="0" err="1">
                <a:solidFill>
                  <a:schemeClr val="tx1"/>
                </a:solidFill>
              </a:rPr>
              <a:t>cymhwysedd</a:t>
            </a:r>
            <a:r>
              <a:rPr lang="en-GB" dirty="0">
                <a:solidFill>
                  <a:schemeClr val="tx1"/>
                </a:solidFill>
              </a:rPr>
              <a:t> </a:t>
            </a:r>
            <a:r>
              <a:rPr lang="en-GB" dirty="0" err="1">
                <a:solidFill>
                  <a:schemeClr val="tx1"/>
                </a:solidFill>
              </a:rPr>
              <a:t>digidol</a:t>
            </a:r>
            <a:r>
              <a:rPr lang="en-GB" dirty="0">
                <a:solidFill>
                  <a:schemeClr val="tx1"/>
                </a:solidFill>
              </a:rPr>
              <a:t>?</a:t>
            </a:r>
          </a:p>
          <a:p>
            <a:r>
              <a:rPr lang="en-GB" dirty="0" err="1">
                <a:solidFill>
                  <a:schemeClr val="tx1"/>
                </a:solidFill>
              </a:rPr>
              <a:t>Ar</a:t>
            </a:r>
            <a:r>
              <a:rPr lang="en-GB" dirty="0">
                <a:solidFill>
                  <a:schemeClr val="tx1"/>
                </a:solidFill>
              </a:rPr>
              <a:t> draws fa </a:t>
            </a:r>
            <a:r>
              <a:rPr lang="en-GB" dirty="0" err="1">
                <a:solidFill>
                  <a:schemeClr val="tx1"/>
                </a:solidFill>
              </a:rPr>
              <a:t>faes</a:t>
            </a:r>
            <a:r>
              <a:rPr lang="en-GB" dirty="0">
                <a:solidFill>
                  <a:schemeClr val="tx1"/>
                </a:solidFill>
              </a:rPr>
              <a:t>/</a:t>
            </a:r>
            <a:r>
              <a:rPr lang="en-GB" dirty="0" err="1">
                <a:solidFill>
                  <a:schemeClr val="tx1"/>
                </a:solidFill>
              </a:rPr>
              <a:t>feysydd</a:t>
            </a:r>
            <a:r>
              <a:rPr lang="en-GB" dirty="0">
                <a:solidFill>
                  <a:schemeClr val="tx1"/>
                </a:solidFill>
              </a:rPr>
              <a:t>?</a:t>
            </a:r>
          </a:p>
          <a:p>
            <a:r>
              <a:rPr lang="en-GB" i="1" dirty="0" err="1">
                <a:solidFill>
                  <a:schemeClr val="tx1"/>
                </a:solidFill>
              </a:rPr>
              <a:t>Ydych</a:t>
            </a:r>
            <a:r>
              <a:rPr lang="en-GB" i="1" dirty="0">
                <a:solidFill>
                  <a:schemeClr val="tx1"/>
                </a:solidFill>
              </a:rPr>
              <a:t> chi </a:t>
            </a:r>
            <a:r>
              <a:rPr lang="en-GB" i="1" dirty="0" err="1">
                <a:solidFill>
                  <a:schemeClr val="tx1"/>
                </a:solidFill>
              </a:rPr>
              <a:t>wedi</a:t>
            </a:r>
            <a:r>
              <a:rPr lang="en-GB" i="1" dirty="0">
                <a:solidFill>
                  <a:schemeClr val="tx1"/>
                </a:solidFill>
              </a:rPr>
              <a:t> </a:t>
            </a:r>
            <a:r>
              <a:rPr lang="en-GB" i="1" dirty="0" err="1">
                <a:solidFill>
                  <a:schemeClr val="tx1"/>
                </a:solidFill>
              </a:rPr>
              <a:t>penderfynu</a:t>
            </a:r>
            <a:r>
              <a:rPr lang="en-GB" i="1" dirty="0">
                <a:solidFill>
                  <a:schemeClr val="tx1"/>
                </a:solidFill>
              </a:rPr>
              <a:t> </a:t>
            </a:r>
            <a:r>
              <a:rPr lang="en-GB" i="1" dirty="0" err="1">
                <a:solidFill>
                  <a:schemeClr val="tx1"/>
                </a:solidFill>
              </a:rPr>
              <a:t>ar</a:t>
            </a:r>
            <a:r>
              <a:rPr lang="en-GB" i="1" dirty="0">
                <a:solidFill>
                  <a:schemeClr val="tx1"/>
                </a:solidFill>
              </a:rPr>
              <a:t> </a:t>
            </a:r>
            <a:r>
              <a:rPr lang="en-GB" i="1" dirty="0" err="1">
                <a:solidFill>
                  <a:schemeClr val="tx1"/>
                </a:solidFill>
              </a:rPr>
              <a:t>grwp</a:t>
            </a:r>
            <a:r>
              <a:rPr lang="en-GB" i="1" dirty="0">
                <a:solidFill>
                  <a:schemeClr val="tx1"/>
                </a:solidFill>
              </a:rPr>
              <a:t> </a:t>
            </a:r>
            <a:r>
              <a:rPr lang="en-GB" i="1" dirty="0" err="1">
                <a:solidFill>
                  <a:schemeClr val="tx1"/>
                </a:solidFill>
              </a:rPr>
              <a:t>oedran</a:t>
            </a:r>
            <a:r>
              <a:rPr lang="en-GB" i="1" dirty="0">
                <a:solidFill>
                  <a:schemeClr val="tx1"/>
                </a:solidFill>
              </a:rPr>
              <a:t>/</a:t>
            </a:r>
            <a:r>
              <a:rPr lang="en-GB" i="1" dirty="0" err="1">
                <a:solidFill>
                  <a:schemeClr val="tx1"/>
                </a:solidFill>
              </a:rPr>
              <a:t>lefel</a:t>
            </a:r>
            <a:r>
              <a:rPr lang="en-GB" i="1" dirty="0">
                <a:solidFill>
                  <a:schemeClr val="tx1"/>
                </a:solidFill>
              </a:rPr>
              <a:t> </a:t>
            </a:r>
            <a:r>
              <a:rPr lang="en-GB" i="1" dirty="0" err="1">
                <a:solidFill>
                  <a:schemeClr val="tx1"/>
                </a:solidFill>
              </a:rPr>
              <a:t>sgil</a:t>
            </a:r>
            <a:r>
              <a:rPr lang="en-GB" i="1" dirty="0">
                <a:solidFill>
                  <a:schemeClr val="tx1"/>
                </a:solidFill>
              </a:rPr>
              <a:t> </a:t>
            </a:r>
            <a:r>
              <a:rPr lang="en-GB" i="1" dirty="0" err="1">
                <a:solidFill>
                  <a:schemeClr val="tx1"/>
                </a:solidFill>
              </a:rPr>
              <a:t>penodol</a:t>
            </a:r>
            <a:r>
              <a:rPr lang="en-GB" i="1" dirty="0">
                <a:solidFill>
                  <a:schemeClr val="tx1"/>
                </a:solidFill>
              </a:rPr>
              <a:t>?</a:t>
            </a:r>
          </a:p>
          <a:p>
            <a:endParaRPr lang="en-GB" dirty="0">
              <a:solidFill>
                <a:schemeClr val="tx1"/>
              </a:solidFill>
            </a:endParaRPr>
          </a:p>
        </p:txBody>
      </p:sp>
      <p:sp>
        <p:nvSpPr>
          <p:cNvPr id="4" name="Content Placeholder 3"/>
          <p:cNvSpPr>
            <a:spLocks noGrp="1"/>
          </p:cNvSpPr>
          <p:nvPr>
            <p:ph sz="half" idx="2"/>
          </p:nvPr>
        </p:nvSpPr>
        <p:spPr>
          <a:xfrm>
            <a:off x="7505700" y="1388641"/>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r>
              <a:rPr lang="en-GB" i="1" dirty="0">
                <a:solidFill>
                  <a:schemeClr val="tx1"/>
                </a:solidFill>
              </a:rPr>
              <a:t>Will you be focussing on the development of literacy or numeracy and digital competence skills?</a:t>
            </a:r>
          </a:p>
          <a:p>
            <a:r>
              <a:rPr lang="en-GB" i="1" dirty="0">
                <a:solidFill>
                  <a:schemeClr val="tx1"/>
                </a:solidFill>
              </a:rPr>
              <a:t>Across which area/s?</a:t>
            </a:r>
          </a:p>
          <a:p>
            <a:r>
              <a:rPr lang="en-GB" i="1" dirty="0">
                <a:solidFill>
                  <a:schemeClr val="tx1"/>
                </a:solidFill>
              </a:rPr>
              <a:t>Have you decided on a particular age group / skill level?</a:t>
            </a:r>
          </a:p>
          <a:p>
            <a:endParaRPr lang="en-GB" i="1" dirty="0">
              <a:solidFill>
                <a:schemeClr val="tx1"/>
              </a:solidFill>
            </a:endParaRPr>
          </a:p>
          <a:p>
            <a:endParaRPr lang="en-GB" dirty="0"/>
          </a:p>
          <a:p>
            <a:endParaRPr lang="en-GB" dirty="0"/>
          </a:p>
        </p:txBody>
      </p:sp>
      <p:pic>
        <p:nvPicPr>
          <p:cNvPr id="6" name="Picture 5" descr="A clipboard with check marks and a pencil&#10;&#10;Description automatically generated">
            <a:extLst>
              <a:ext uri="{FF2B5EF4-FFF2-40B4-BE49-F238E27FC236}">
                <a16:creationId xmlns:a16="http://schemas.microsoft.com/office/drawing/2014/main" id="{9138628C-88F1-750E-1B2C-DA72ABCE250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59897" y="116632"/>
            <a:ext cx="1097871" cy="1066048"/>
          </a:xfrm>
          <a:prstGeom prst="rect">
            <a:avLst/>
          </a:prstGeom>
        </p:spPr>
      </p:pic>
      <p:pic>
        <p:nvPicPr>
          <p:cNvPr id="7" name="Picture 6" descr="A blue question mark on a black background&#10;&#10;Description automatically generated">
            <a:extLst>
              <a:ext uri="{FF2B5EF4-FFF2-40B4-BE49-F238E27FC236}">
                <a16:creationId xmlns:a16="http://schemas.microsoft.com/office/drawing/2014/main" id="{F254E437-5D9E-DB94-72F8-7946FE5FE39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75153" y="3224829"/>
            <a:ext cx="2051583" cy="2051583"/>
          </a:xfrm>
          <a:prstGeom prst="rect">
            <a:avLst/>
          </a:prstGeom>
        </p:spPr>
      </p:pic>
    </p:spTree>
    <p:extLst>
      <p:ext uri="{BB962C8B-B14F-4D97-AF65-F5344CB8AC3E}">
        <p14:creationId xmlns:p14="http://schemas.microsoft.com/office/powerpoint/2010/main" val="1424904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ysgrifennu</a:t>
            </a:r>
            <a:r>
              <a:rPr lang="en-GB" dirty="0"/>
              <a:t>?</a:t>
            </a:r>
            <a:br>
              <a:rPr lang="en-GB" dirty="0"/>
            </a:br>
            <a:r>
              <a:rPr lang="en-GB" i="1" dirty="0">
                <a:hlinkClick r:id="rId3"/>
              </a:rPr>
              <a:t>What is writing? </a:t>
            </a:r>
            <a:endParaRPr lang="en-GB" i="1" dirty="0"/>
          </a:p>
        </p:txBody>
      </p:sp>
      <p:pic>
        <p:nvPicPr>
          <p:cNvPr id="5" name="Picture 4"/>
          <p:cNvPicPr>
            <a:picLocks noChangeAspect="1"/>
          </p:cNvPicPr>
          <p:nvPr/>
        </p:nvPicPr>
        <p:blipFill>
          <a:blip r:embed="rId4"/>
          <a:stretch>
            <a:fillRect/>
          </a:stretch>
        </p:blipFill>
        <p:spPr>
          <a:xfrm rot="20847872">
            <a:off x="596900" y="2099888"/>
            <a:ext cx="2890837" cy="2122861"/>
          </a:xfrm>
          <a:prstGeom prst="rect">
            <a:avLst/>
          </a:prstGeom>
        </p:spPr>
      </p:pic>
      <p:pic>
        <p:nvPicPr>
          <p:cNvPr id="6" name="Picture 5"/>
          <p:cNvPicPr>
            <a:picLocks noChangeAspect="1"/>
          </p:cNvPicPr>
          <p:nvPr/>
        </p:nvPicPr>
        <p:blipFill>
          <a:blip r:embed="rId5"/>
          <a:stretch>
            <a:fillRect/>
          </a:stretch>
        </p:blipFill>
        <p:spPr>
          <a:xfrm rot="681874">
            <a:off x="4475162" y="2277532"/>
            <a:ext cx="3241675" cy="2161117"/>
          </a:xfrm>
          <a:prstGeom prst="rect">
            <a:avLst/>
          </a:prstGeom>
        </p:spPr>
      </p:pic>
      <p:pic>
        <p:nvPicPr>
          <p:cNvPr id="7" name="Picture 6"/>
          <p:cNvPicPr>
            <a:picLocks noChangeAspect="1"/>
          </p:cNvPicPr>
          <p:nvPr/>
        </p:nvPicPr>
        <p:blipFill>
          <a:blip r:embed="rId6"/>
          <a:stretch>
            <a:fillRect/>
          </a:stretch>
        </p:blipFill>
        <p:spPr>
          <a:xfrm>
            <a:off x="8975725" y="2368626"/>
            <a:ext cx="2378075" cy="1585383"/>
          </a:xfrm>
          <a:prstGeom prst="rect">
            <a:avLst/>
          </a:prstGeom>
        </p:spPr>
      </p:pic>
      <p:pic>
        <p:nvPicPr>
          <p:cNvPr id="8" name="Picture 7"/>
          <p:cNvPicPr>
            <a:picLocks noChangeAspect="1"/>
          </p:cNvPicPr>
          <p:nvPr/>
        </p:nvPicPr>
        <p:blipFill>
          <a:blip r:embed="rId7"/>
          <a:stretch>
            <a:fillRect/>
          </a:stretch>
        </p:blipFill>
        <p:spPr>
          <a:xfrm>
            <a:off x="2042318" y="4631949"/>
            <a:ext cx="2797175" cy="1864783"/>
          </a:xfrm>
          <a:prstGeom prst="rect">
            <a:avLst/>
          </a:prstGeom>
        </p:spPr>
      </p:pic>
      <p:pic>
        <p:nvPicPr>
          <p:cNvPr id="9" name="Picture 8"/>
          <p:cNvPicPr>
            <a:picLocks noChangeAspect="1"/>
          </p:cNvPicPr>
          <p:nvPr/>
        </p:nvPicPr>
        <p:blipFill>
          <a:blip r:embed="rId8"/>
          <a:stretch>
            <a:fillRect/>
          </a:stretch>
        </p:blipFill>
        <p:spPr>
          <a:xfrm>
            <a:off x="7403135" y="4826114"/>
            <a:ext cx="2607640" cy="1738427"/>
          </a:xfrm>
          <a:prstGeom prst="rect">
            <a:avLst/>
          </a:prstGeom>
        </p:spPr>
      </p:pic>
    </p:spTree>
    <p:extLst>
      <p:ext uri="{BB962C8B-B14F-4D97-AF65-F5344CB8AC3E}">
        <p14:creationId xmlns:p14="http://schemas.microsoft.com/office/powerpoint/2010/main" val="2311748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Pam bod </a:t>
            </a:r>
            <a:r>
              <a:rPr lang="en-GB" dirty="0" err="1"/>
              <a:t>ysgrifennu</a:t>
            </a:r>
            <a:r>
              <a:rPr lang="en-GB" dirty="0"/>
              <a:t> </a:t>
            </a:r>
            <a:r>
              <a:rPr lang="en-GB" dirty="0" err="1"/>
              <a:t>yn</a:t>
            </a:r>
            <a:r>
              <a:rPr lang="en-GB" dirty="0"/>
              <a:t> </a:t>
            </a:r>
            <a:r>
              <a:rPr lang="en-GB" dirty="0" err="1"/>
              <a:t>bwysig</a:t>
            </a:r>
            <a:r>
              <a:rPr lang="en-GB" dirty="0"/>
              <a:t>?</a:t>
            </a:r>
            <a:br>
              <a:rPr lang="en-GB" dirty="0"/>
            </a:br>
            <a:r>
              <a:rPr lang="en-GB" dirty="0"/>
              <a:t>Why is writing important? </a:t>
            </a:r>
          </a:p>
        </p:txBody>
      </p:sp>
      <p:sp>
        <p:nvSpPr>
          <p:cNvPr id="8" name="Content Placeholder 7"/>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t>Ceir</a:t>
            </a:r>
            <a:r>
              <a:rPr lang="en-GB" dirty="0"/>
              <a:t> </a:t>
            </a:r>
            <a:r>
              <a:rPr lang="en-GB" dirty="0" err="1"/>
              <a:t>llai</a:t>
            </a:r>
            <a:r>
              <a:rPr lang="en-GB" dirty="0"/>
              <a:t> o </a:t>
            </a:r>
            <a:r>
              <a:rPr lang="en-GB" dirty="0" err="1"/>
              <a:t>waith</a:t>
            </a:r>
            <a:r>
              <a:rPr lang="en-GB" dirty="0"/>
              <a:t> da a </a:t>
            </a:r>
            <a:r>
              <a:rPr lang="en-GB" dirty="0" err="1"/>
              <a:t>rhagorol</a:t>
            </a:r>
            <a:r>
              <a:rPr lang="en-GB" dirty="0"/>
              <a:t> </a:t>
            </a:r>
            <a:r>
              <a:rPr lang="en-GB" dirty="0" err="1"/>
              <a:t>mewn</a:t>
            </a:r>
            <a:r>
              <a:rPr lang="en-GB" dirty="0"/>
              <a:t> </a:t>
            </a:r>
            <a:r>
              <a:rPr lang="en-GB" dirty="0" err="1"/>
              <a:t>ysgrifennu</a:t>
            </a:r>
            <a:r>
              <a:rPr lang="en-GB" dirty="0"/>
              <a:t> </a:t>
            </a:r>
            <a:r>
              <a:rPr lang="en-GB" dirty="0" err="1"/>
              <a:t>na</a:t>
            </a:r>
            <a:r>
              <a:rPr lang="en-GB" dirty="0"/>
              <a:t> </a:t>
            </a:r>
            <a:r>
              <a:rPr lang="en-GB" dirty="0" err="1"/>
              <a:t>darllen</a:t>
            </a:r>
            <a:r>
              <a:rPr lang="en-GB" dirty="0"/>
              <a:t>.</a:t>
            </a:r>
          </a:p>
          <a:p>
            <a:r>
              <a:rPr lang="en-GB" dirty="0" err="1"/>
              <a:t>Mae’r</a:t>
            </a:r>
            <a:r>
              <a:rPr lang="en-GB" dirty="0"/>
              <a:t> </a:t>
            </a:r>
            <a:r>
              <a:rPr lang="en-GB" dirty="0" err="1"/>
              <a:t>bwlch</a:t>
            </a:r>
            <a:r>
              <a:rPr lang="en-GB" dirty="0"/>
              <a:t> </a:t>
            </a:r>
            <a:r>
              <a:rPr lang="en-GB" dirty="0" err="1"/>
              <a:t>rhwng</a:t>
            </a:r>
            <a:r>
              <a:rPr lang="en-GB" dirty="0"/>
              <a:t> </a:t>
            </a:r>
            <a:r>
              <a:rPr lang="en-GB" dirty="0" err="1"/>
              <a:t>perfformiad</a:t>
            </a:r>
            <a:r>
              <a:rPr lang="en-GB" dirty="0"/>
              <a:t> </a:t>
            </a:r>
            <a:r>
              <a:rPr lang="en-GB" dirty="0" err="1"/>
              <a:t>bechgyn</a:t>
            </a:r>
            <a:r>
              <a:rPr lang="en-GB" dirty="0"/>
              <a:t> a </a:t>
            </a:r>
            <a:r>
              <a:rPr lang="en-GB" dirty="0" err="1"/>
              <a:t>merched</a:t>
            </a:r>
            <a:r>
              <a:rPr lang="en-GB" dirty="0"/>
              <a:t> </a:t>
            </a:r>
            <a:r>
              <a:rPr lang="en-GB" dirty="0" err="1"/>
              <a:t>wedi</a:t>
            </a:r>
            <a:r>
              <a:rPr lang="en-GB" dirty="0"/>
              <a:t> </a:t>
            </a:r>
            <a:r>
              <a:rPr lang="en-GB" dirty="0" err="1"/>
              <a:t>cynyddu</a:t>
            </a:r>
            <a:r>
              <a:rPr lang="en-GB" dirty="0"/>
              <a:t>, a </a:t>
            </a:r>
            <a:r>
              <a:rPr lang="en-GB" dirty="0" err="1"/>
              <a:t>cheir</a:t>
            </a:r>
            <a:r>
              <a:rPr lang="en-GB" dirty="0"/>
              <a:t> y </a:t>
            </a:r>
            <a:r>
              <a:rPr lang="en-GB" dirty="0" err="1"/>
              <a:t>bwlch</a:t>
            </a:r>
            <a:r>
              <a:rPr lang="en-GB" dirty="0"/>
              <a:t> </a:t>
            </a:r>
            <a:r>
              <a:rPr lang="en-GB" dirty="0" err="1"/>
              <a:t>mwyaf</a:t>
            </a:r>
            <a:r>
              <a:rPr lang="en-GB" dirty="0"/>
              <a:t> </a:t>
            </a:r>
            <a:r>
              <a:rPr lang="en-GB" dirty="0" err="1"/>
              <a:t>ym</a:t>
            </a:r>
            <a:r>
              <a:rPr lang="en-GB" dirty="0"/>
              <a:t> </a:t>
            </a:r>
            <a:r>
              <a:rPr lang="en-GB" dirty="0" err="1"/>
              <a:t>maes</a:t>
            </a:r>
            <a:r>
              <a:rPr lang="en-GB" dirty="0"/>
              <a:t> </a:t>
            </a:r>
            <a:r>
              <a:rPr lang="en-GB" dirty="0" err="1"/>
              <a:t>ysgrifennu</a:t>
            </a:r>
            <a:r>
              <a:rPr lang="en-GB" dirty="0"/>
              <a:t>.</a:t>
            </a:r>
          </a:p>
          <a:p>
            <a:r>
              <a:rPr lang="en-GB" dirty="0"/>
              <a:t>Mae </a:t>
            </a:r>
            <a:r>
              <a:rPr lang="en-GB" dirty="0" err="1"/>
              <a:t>sillafu</a:t>
            </a:r>
            <a:r>
              <a:rPr lang="en-GB" dirty="0"/>
              <a:t>, </a:t>
            </a:r>
            <a:r>
              <a:rPr lang="en-GB" dirty="0" err="1"/>
              <a:t>atalnodi</a:t>
            </a:r>
            <a:r>
              <a:rPr lang="en-GB" dirty="0"/>
              <a:t> a </a:t>
            </a:r>
            <a:r>
              <a:rPr lang="en-GB" dirty="0" err="1"/>
              <a:t>gramadeg</a:t>
            </a:r>
            <a:r>
              <a:rPr lang="en-GB" dirty="0"/>
              <a:t> </a:t>
            </a:r>
            <a:r>
              <a:rPr lang="en-GB" dirty="0" err="1"/>
              <a:t>anghywir</a:t>
            </a:r>
            <a:r>
              <a:rPr lang="en-GB" dirty="0"/>
              <a:t> </a:t>
            </a:r>
            <a:r>
              <a:rPr lang="en-GB" dirty="0" err="1"/>
              <a:t>yn</a:t>
            </a:r>
            <a:r>
              <a:rPr lang="en-GB" dirty="0"/>
              <a:t> </a:t>
            </a:r>
            <a:r>
              <a:rPr lang="en-GB" dirty="0" err="1"/>
              <a:t>difetha</a:t>
            </a:r>
            <a:r>
              <a:rPr lang="en-GB" dirty="0"/>
              <a:t> </a:t>
            </a:r>
            <a:r>
              <a:rPr lang="en-GB" dirty="0" err="1"/>
              <a:t>cynnwys</a:t>
            </a:r>
            <a:r>
              <a:rPr lang="en-GB" dirty="0"/>
              <a:t> </a:t>
            </a:r>
            <a:r>
              <a:rPr lang="en-GB" dirty="0" err="1"/>
              <a:t>yr</a:t>
            </a:r>
            <a:r>
              <a:rPr lang="en-GB" dirty="0"/>
              <a:t> </a:t>
            </a:r>
            <a:r>
              <a:rPr lang="en-GB" dirty="0" err="1"/>
              <a:t>hyn</a:t>
            </a:r>
            <a:r>
              <a:rPr lang="en-GB" dirty="0"/>
              <a:t> y </a:t>
            </a:r>
            <a:r>
              <a:rPr lang="en-GB" dirty="0" err="1"/>
              <a:t>mae</a:t>
            </a:r>
            <a:r>
              <a:rPr lang="en-GB" dirty="0"/>
              <a:t> </a:t>
            </a:r>
            <a:r>
              <a:rPr lang="en-GB" dirty="0" err="1"/>
              <a:t>llawer</a:t>
            </a:r>
            <a:r>
              <a:rPr lang="en-GB" dirty="0"/>
              <a:t> o </a:t>
            </a:r>
            <a:r>
              <a:rPr lang="en-GB" dirty="0" err="1"/>
              <a:t>ddysgwyr</a:t>
            </a:r>
            <a:r>
              <a:rPr lang="en-GB" dirty="0"/>
              <a:t> o bob </a:t>
            </a:r>
            <a:r>
              <a:rPr lang="en-GB" dirty="0" err="1"/>
              <a:t>gallu’n</a:t>
            </a:r>
            <a:r>
              <a:rPr lang="en-GB" dirty="0"/>
              <a:t> </a:t>
            </a:r>
            <a:r>
              <a:rPr lang="en-GB" dirty="0" err="1"/>
              <a:t>ei</a:t>
            </a:r>
            <a:r>
              <a:rPr lang="en-GB" dirty="0"/>
              <a:t> </a:t>
            </a:r>
            <a:r>
              <a:rPr lang="en-GB" dirty="0" err="1"/>
              <a:t>ysgrifennu</a:t>
            </a:r>
            <a:r>
              <a:rPr lang="en-GB" dirty="0"/>
              <a:t>. </a:t>
            </a:r>
          </a:p>
        </p:txBody>
      </p:sp>
      <p:sp>
        <p:nvSpPr>
          <p:cNvPr id="9" name="Content Placeholder 8"/>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dirty="0"/>
              <a:t>Historically, pupils tend to do better in reading skills than writing skills. </a:t>
            </a:r>
          </a:p>
          <a:p>
            <a:r>
              <a:rPr lang="en-GB" dirty="0"/>
              <a:t>There’s a ‘gender gap’ between boys’ and girls’ attainment in writing.</a:t>
            </a:r>
          </a:p>
          <a:p>
            <a:r>
              <a:rPr lang="en-GB" dirty="0"/>
              <a:t>Schools have been criticised in the past for not paying enough attention to accuracy of spelling, punctuation and grammar. </a:t>
            </a:r>
          </a:p>
        </p:txBody>
      </p:sp>
    </p:spTree>
    <p:extLst>
      <p:ext uri="{BB962C8B-B14F-4D97-AF65-F5344CB8AC3E}">
        <p14:creationId xmlns:p14="http://schemas.microsoft.com/office/powerpoint/2010/main" val="2128941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pPr algn="ctr"/>
            <a:r>
              <a:rPr lang="en-GB" dirty="0"/>
              <a:t>Beth </a:t>
            </a:r>
            <a:r>
              <a:rPr lang="en-GB" dirty="0" err="1"/>
              <a:t>yw</a:t>
            </a:r>
            <a:r>
              <a:rPr lang="en-GB" dirty="0"/>
              <a:t> </a:t>
            </a:r>
            <a:r>
              <a:rPr lang="en-GB" dirty="0" err="1"/>
              <a:t>ysgrifennu</a:t>
            </a:r>
            <a:r>
              <a:rPr lang="en-GB" dirty="0"/>
              <a:t> da?</a:t>
            </a:r>
            <a:br>
              <a:rPr lang="en-GB" dirty="0"/>
            </a:br>
            <a:r>
              <a:rPr lang="en-GB" dirty="0"/>
              <a:t>What does good writing look like? </a:t>
            </a:r>
          </a:p>
        </p:txBody>
      </p:sp>
      <p:sp>
        <p:nvSpPr>
          <p:cNvPr id="10" name="Content Placeholder 9"/>
          <p:cNvSpPr>
            <a:spLocks noGrp="1"/>
          </p:cNvSpPr>
          <p:nvPr>
            <p:ph sz="half" idx="1"/>
          </p:nvPr>
        </p:nvSpPr>
        <p:spPr>
          <a:xfrm>
            <a:off x="838200" y="4724399"/>
            <a:ext cx="5181600" cy="1452564"/>
          </a:xfrm>
        </p:spPr>
        <p:style>
          <a:lnRef idx="2">
            <a:schemeClr val="accent1"/>
          </a:lnRef>
          <a:fillRef idx="1">
            <a:schemeClr val="lt1"/>
          </a:fillRef>
          <a:effectRef idx="0">
            <a:schemeClr val="accent1"/>
          </a:effectRef>
          <a:fontRef idx="minor">
            <a:schemeClr val="dk1"/>
          </a:fontRef>
        </p:style>
        <p:txBody>
          <a:bodyPr/>
          <a:lstStyle/>
          <a:p>
            <a:r>
              <a:rPr lang="en-GB" dirty="0" err="1"/>
              <a:t>Gyda</a:t>
            </a:r>
            <a:r>
              <a:rPr lang="en-GB" dirty="0"/>
              <a:t> </a:t>
            </a:r>
            <a:r>
              <a:rPr lang="en-GB" dirty="0" err="1"/>
              <a:t>phartner</a:t>
            </a:r>
            <a:r>
              <a:rPr lang="en-GB" dirty="0"/>
              <a:t>, </a:t>
            </a:r>
            <a:r>
              <a:rPr lang="en-GB" dirty="0" err="1"/>
              <a:t>trafodwch</a:t>
            </a:r>
            <a:r>
              <a:rPr lang="en-GB" dirty="0"/>
              <a:t> </a:t>
            </a:r>
            <a:r>
              <a:rPr lang="en-GB" dirty="0" err="1"/>
              <a:t>nodweddion</a:t>
            </a:r>
            <a:r>
              <a:rPr lang="en-GB" dirty="0"/>
              <a:t> </a:t>
            </a:r>
            <a:r>
              <a:rPr lang="en-GB" dirty="0" err="1"/>
              <a:t>ysgrifennu</a:t>
            </a:r>
            <a:r>
              <a:rPr lang="en-GB" dirty="0"/>
              <a:t> </a:t>
            </a:r>
            <a:r>
              <a:rPr lang="en-GB" dirty="0" err="1"/>
              <a:t>effeithiol</a:t>
            </a:r>
            <a:r>
              <a:rPr lang="en-GB" dirty="0"/>
              <a:t>. </a:t>
            </a:r>
          </a:p>
        </p:txBody>
      </p:sp>
      <p:sp>
        <p:nvSpPr>
          <p:cNvPr id="11" name="Content Placeholder 10"/>
          <p:cNvSpPr>
            <a:spLocks noGrp="1"/>
          </p:cNvSpPr>
          <p:nvPr>
            <p:ph sz="half" idx="2"/>
          </p:nvPr>
        </p:nvSpPr>
        <p:spPr>
          <a:xfrm>
            <a:off x="6172200" y="4724399"/>
            <a:ext cx="5181600" cy="1452563"/>
          </a:xfrm>
        </p:spPr>
        <p:style>
          <a:lnRef idx="2">
            <a:schemeClr val="accent3"/>
          </a:lnRef>
          <a:fillRef idx="1">
            <a:schemeClr val="lt1"/>
          </a:fillRef>
          <a:effectRef idx="0">
            <a:schemeClr val="accent3"/>
          </a:effectRef>
          <a:fontRef idx="minor">
            <a:schemeClr val="dk1"/>
          </a:fontRef>
        </p:style>
        <p:txBody>
          <a:bodyPr/>
          <a:lstStyle/>
          <a:p>
            <a:r>
              <a:rPr lang="en-GB" dirty="0"/>
              <a:t>With a partner, discuss the characteristics of effective writing. </a:t>
            </a:r>
          </a:p>
        </p:txBody>
      </p:sp>
      <p:pic>
        <p:nvPicPr>
          <p:cNvPr id="12" name="Picture 11"/>
          <p:cNvPicPr>
            <a:picLocks noChangeAspect="1"/>
          </p:cNvPicPr>
          <p:nvPr/>
        </p:nvPicPr>
        <p:blipFill>
          <a:blip r:embed="rId2"/>
          <a:stretch>
            <a:fillRect/>
          </a:stretch>
        </p:blipFill>
        <p:spPr>
          <a:xfrm>
            <a:off x="4127499" y="1820332"/>
            <a:ext cx="3575051" cy="2383368"/>
          </a:xfrm>
          <a:prstGeom prst="rect">
            <a:avLst/>
          </a:prstGeom>
        </p:spPr>
      </p:pic>
    </p:spTree>
    <p:extLst>
      <p:ext uri="{BB962C8B-B14F-4D97-AF65-F5344CB8AC3E}">
        <p14:creationId xmlns:p14="http://schemas.microsoft.com/office/powerpoint/2010/main" val="2274105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03224"/>
            <a:ext cx="5181600" cy="611187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0" indent="0">
              <a:buNone/>
            </a:pPr>
            <a:r>
              <a:rPr lang="en-GB" sz="3100" b="1" dirty="0"/>
              <a:t>Mae </a:t>
            </a:r>
            <a:r>
              <a:rPr lang="en-GB" sz="3100" b="1" dirty="0" err="1"/>
              <a:t>ysgrifennwyr</a:t>
            </a:r>
            <a:r>
              <a:rPr lang="en-GB" sz="3100" b="1" dirty="0"/>
              <a:t> da </a:t>
            </a:r>
            <a:r>
              <a:rPr lang="en-GB" sz="3100" b="1" dirty="0" err="1"/>
              <a:t>yn</a:t>
            </a:r>
            <a:r>
              <a:rPr lang="en-GB" sz="3100" b="1" dirty="0"/>
              <a:t>…</a:t>
            </a:r>
          </a:p>
          <a:p>
            <a:r>
              <a:rPr lang="en-GB" dirty="0" err="1"/>
              <a:t>ennyn</a:t>
            </a:r>
            <a:r>
              <a:rPr lang="en-GB" dirty="0"/>
              <a:t> </a:t>
            </a:r>
            <a:r>
              <a:rPr lang="en-GB" dirty="0" err="1"/>
              <a:t>diddordeb</a:t>
            </a:r>
            <a:r>
              <a:rPr lang="en-GB" dirty="0"/>
              <a:t> </a:t>
            </a:r>
            <a:r>
              <a:rPr lang="en-GB" dirty="0" err="1"/>
              <a:t>ei</a:t>
            </a:r>
            <a:r>
              <a:rPr lang="en-GB" dirty="0"/>
              <a:t>/u d/</a:t>
            </a:r>
            <a:r>
              <a:rPr lang="en-GB" dirty="0" err="1"/>
              <a:t>darllenwr</a:t>
            </a:r>
            <a:r>
              <a:rPr lang="en-GB" dirty="0"/>
              <a:t>/</a:t>
            </a:r>
            <a:r>
              <a:rPr lang="en-GB" dirty="0" err="1"/>
              <a:t>wyr</a:t>
            </a:r>
            <a:r>
              <a:rPr lang="en-GB" dirty="0"/>
              <a:t> </a:t>
            </a:r>
          </a:p>
          <a:p>
            <a:r>
              <a:rPr lang="en-GB" dirty="0" err="1"/>
              <a:t>addasu</a:t>
            </a:r>
            <a:r>
              <a:rPr lang="en-GB" dirty="0"/>
              <a:t> </a:t>
            </a:r>
            <a:r>
              <a:rPr lang="en-GB" dirty="0" err="1"/>
              <a:t>eu</a:t>
            </a:r>
            <a:r>
              <a:rPr lang="en-GB" dirty="0"/>
              <a:t> </a:t>
            </a:r>
            <a:r>
              <a:rPr lang="en-GB" dirty="0" err="1"/>
              <a:t>hysgrifennu</a:t>
            </a:r>
            <a:r>
              <a:rPr lang="en-GB" dirty="0"/>
              <a:t> </a:t>
            </a:r>
            <a:r>
              <a:rPr lang="en-GB" dirty="0" err="1"/>
              <a:t>yn</a:t>
            </a:r>
            <a:r>
              <a:rPr lang="en-GB" dirty="0"/>
              <a:t> </a:t>
            </a:r>
            <a:r>
              <a:rPr lang="en-GB" dirty="0" err="1"/>
              <a:t>ôl</a:t>
            </a:r>
            <a:r>
              <a:rPr lang="en-GB" dirty="0"/>
              <a:t> y </a:t>
            </a:r>
            <a:r>
              <a:rPr lang="en-GB" dirty="0" err="1"/>
              <a:t>gynulleidfa</a:t>
            </a:r>
            <a:r>
              <a:rPr lang="en-GB" dirty="0"/>
              <a:t> a </a:t>
            </a:r>
            <a:r>
              <a:rPr lang="en-GB" dirty="0" err="1"/>
              <a:t>diben</a:t>
            </a:r>
            <a:r>
              <a:rPr lang="en-GB" dirty="0"/>
              <a:t> y darn </a:t>
            </a:r>
          </a:p>
          <a:p>
            <a:r>
              <a:rPr lang="en-GB" dirty="0" err="1"/>
              <a:t>defnyddio</a:t>
            </a:r>
            <a:r>
              <a:rPr lang="en-GB" dirty="0"/>
              <a:t> </a:t>
            </a:r>
            <a:r>
              <a:rPr lang="en-GB" dirty="0" err="1"/>
              <a:t>nodweddion</a:t>
            </a:r>
            <a:r>
              <a:rPr lang="en-GB" dirty="0"/>
              <a:t> </a:t>
            </a:r>
            <a:r>
              <a:rPr lang="en-GB" dirty="0" err="1"/>
              <a:t>gramadegol</a:t>
            </a:r>
            <a:r>
              <a:rPr lang="en-GB" dirty="0"/>
              <a:t> ac </a:t>
            </a:r>
            <a:r>
              <a:rPr lang="en-GB" dirty="0" err="1"/>
              <a:t>arddulliadol</a:t>
            </a:r>
            <a:r>
              <a:rPr lang="en-GB" dirty="0"/>
              <a:t> </a:t>
            </a:r>
            <a:r>
              <a:rPr lang="en-GB" dirty="0" err="1"/>
              <a:t>i</a:t>
            </a:r>
            <a:r>
              <a:rPr lang="en-GB" dirty="0"/>
              <a:t> </a:t>
            </a:r>
            <a:r>
              <a:rPr lang="en-GB" dirty="0" err="1"/>
              <a:t>sicrhau</a:t>
            </a:r>
            <a:r>
              <a:rPr lang="en-GB" dirty="0"/>
              <a:t> </a:t>
            </a:r>
            <a:r>
              <a:rPr lang="en-GB" dirty="0" err="1"/>
              <a:t>eglurder</a:t>
            </a:r>
            <a:r>
              <a:rPr lang="en-GB" dirty="0"/>
              <a:t>, y </a:t>
            </a:r>
            <a:r>
              <a:rPr lang="en-GB" dirty="0" err="1"/>
              <a:t>naws</a:t>
            </a:r>
            <a:r>
              <a:rPr lang="en-GB" dirty="0"/>
              <a:t> </a:t>
            </a:r>
            <a:r>
              <a:rPr lang="en-GB" dirty="0" err="1"/>
              <a:t>gywir</a:t>
            </a:r>
            <a:r>
              <a:rPr lang="en-GB" dirty="0"/>
              <a:t> ac </a:t>
            </a:r>
            <a:r>
              <a:rPr lang="en-GB" dirty="0" err="1"/>
              <a:t>i</a:t>
            </a:r>
            <a:r>
              <a:rPr lang="en-GB" dirty="0"/>
              <a:t> </a:t>
            </a:r>
            <a:r>
              <a:rPr lang="en-GB" dirty="0" err="1"/>
              <a:t>greu</a:t>
            </a:r>
            <a:r>
              <a:rPr lang="en-GB" dirty="0"/>
              <a:t> </a:t>
            </a:r>
            <a:r>
              <a:rPr lang="en-GB" dirty="0" err="1"/>
              <a:t>effeithiau</a:t>
            </a:r>
            <a:r>
              <a:rPr lang="en-GB" dirty="0"/>
              <a:t> </a:t>
            </a:r>
            <a:r>
              <a:rPr lang="en-GB" dirty="0" err="1"/>
              <a:t>penodol</a:t>
            </a:r>
            <a:r>
              <a:rPr lang="en-GB" dirty="0"/>
              <a:t> </a:t>
            </a:r>
          </a:p>
          <a:p>
            <a:r>
              <a:rPr lang="en-GB" dirty="0" err="1"/>
              <a:t>defnyddio</a:t>
            </a:r>
            <a:r>
              <a:rPr lang="en-GB" dirty="0"/>
              <a:t> </a:t>
            </a:r>
            <a:r>
              <a:rPr lang="en-GB" dirty="0" err="1"/>
              <a:t>amrywiaeth</a:t>
            </a:r>
            <a:r>
              <a:rPr lang="en-GB" dirty="0"/>
              <a:t> o </a:t>
            </a:r>
            <a:r>
              <a:rPr lang="en-GB" dirty="0" err="1"/>
              <a:t>strwythurau</a:t>
            </a:r>
            <a:r>
              <a:rPr lang="en-GB" dirty="0"/>
              <a:t> </a:t>
            </a:r>
            <a:r>
              <a:rPr lang="en-GB" dirty="0" err="1"/>
              <a:t>brawddegau</a:t>
            </a:r>
            <a:r>
              <a:rPr lang="en-GB" dirty="0"/>
              <a:t> </a:t>
            </a:r>
          </a:p>
          <a:p>
            <a:r>
              <a:rPr lang="en-GB" dirty="0" err="1"/>
              <a:t>trefnu</a:t>
            </a:r>
            <a:r>
              <a:rPr lang="en-GB" dirty="0"/>
              <a:t> </a:t>
            </a:r>
            <a:r>
              <a:rPr lang="en-GB" dirty="0" err="1"/>
              <a:t>eu</a:t>
            </a:r>
            <a:r>
              <a:rPr lang="en-GB" dirty="0"/>
              <a:t> </a:t>
            </a:r>
            <a:r>
              <a:rPr lang="en-GB" dirty="0" err="1"/>
              <a:t>hysgrifennu</a:t>
            </a:r>
            <a:r>
              <a:rPr lang="en-GB" dirty="0"/>
              <a:t>, </a:t>
            </a:r>
            <a:r>
              <a:rPr lang="en-GB" dirty="0" err="1"/>
              <a:t>cysylltu</a:t>
            </a:r>
            <a:r>
              <a:rPr lang="en-GB" dirty="0"/>
              <a:t> </a:t>
            </a:r>
            <a:r>
              <a:rPr lang="en-GB" dirty="0" err="1"/>
              <a:t>eu</a:t>
            </a:r>
            <a:r>
              <a:rPr lang="en-GB" dirty="0"/>
              <a:t> </a:t>
            </a:r>
            <a:r>
              <a:rPr lang="en-GB" dirty="0" err="1"/>
              <a:t>syniadau’n</a:t>
            </a:r>
            <a:r>
              <a:rPr lang="en-GB" dirty="0"/>
              <a:t> </a:t>
            </a:r>
            <a:r>
              <a:rPr lang="en-GB" dirty="0" err="1"/>
              <a:t>gydlynol</a:t>
            </a:r>
            <a:r>
              <a:rPr lang="en-GB" dirty="0"/>
              <a:t> a </a:t>
            </a:r>
            <a:r>
              <a:rPr lang="en-GB" dirty="0" err="1"/>
              <a:t>defnyddio</a:t>
            </a:r>
            <a:r>
              <a:rPr lang="en-GB" dirty="0"/>
              <a:t> </a:t>
            </a:r>
            <a:r>
              <a:rPr lang="en-GB" dirty="0" err="1"/>
              <a:t>paragraffau’n</a:t>
            </a:r>
            <a:r>
              <a:rPr lang="en-GB" dirty="0"/>
              <a:t> </a:t>
            </a:r>
            <a:r>
              <a:rPr lang="en-GB" dirty="0" err="1"/>
              <a:t>effeithiol</a:t>
            </a:r>
            <a:r>
              <a:rPr lang="en-GB" dirty="0"/>
              <a:t> </a:t>
            </a:r>
          </a:p>
          <a:p>
            <a:r>
              <a:rPr lang="en-GB" dirty="0" err="1"/>
              <a:t>dewis</a:t>
            </a:r>
            <a:r>
              <a:rPr lang="en-GB" dirty="0"/>
              <a:t> a </a:t>
            </a:r>
            <a:r>
              <a:rPr lang="en-GB" dirty="0" err="1"/>
              <a:t>defnyddio</a:t>
            </a:r>
            <a:r>
              <a:rPr lang="en-GB" dirty="0"/>
              <a:t> </a:t>
            </a:r>
            <a:r>
              <a:rPr lang="en-GB" dirty="0" err="1"/>
              <a:t>geirfa</a:t>
            </a:r>
            <a:r>
              <a:rPr lang="en-GB" dirty="0"/>
              <a:t> </a:t>
            </a:r>
            <a:r>
              <a:rPr lang="en-GB" dirty="0" err="1"/>
              <a:t>briodol</a:t>
            </a:r>
            <a:r>
              <a:rPr lang="en-GB" dirty="0"/>
              <a:t> </a:t>
            </a:r>
          </a:p>
          <a:p>
            <a:r>
              <a:rPr lang="en-GB" dirty="0" err="1"/>
              <a:t>defnyddio</a:t>
            </a:r>
            <a:r>
              <a:rPr lang="en-GB" dirty="0"/>
              <a:t> </a:t>
            </a:r>
            <a:r>
              <a:rPr lang="en-GB" dirty="0" err="1"/>
              <a:t>atalnodi</a:t>
            </a:r>
            <a:r>
              <a:rPr lang="en-GB" dirty="0"/>
              <a:t> </a:t>
            </a:r>
            <a:r>
              <a:rPr lang="en-GB" dirty="0" err="1"/>
              <a:t>i</a:t>
            </a:r>
            <a:r>
              <a:rPr lang="en-GB" dirty="0"/>
              <a:t> </a:t>
            </a:r>
            <a:r>
              <a:rPr lang="en-GB" dirty="0" err="1"/>
              <a:t>egluro</a:t>
            </a:r>
            <a:r>
              <a:rPr lang="en-GB" dirty="0"/>
              <a:t> </a:t>
            </a:r>
            <a:r>
              <a:rPr lang="en-GB" dirty="0" err="1"/>
              <a:t>ystyr</a:t>
            </a:r>
            <a:endParaRPr lang="en-GB" dirty="0"/>
          </a:p>
          <a:p>
            <a:r>
              <a:rPr lang="en-GB" dirty="0" err="1"/>
              <a:t>defnyddio</a:t>
            </a:r>
            <a:r>
              <a:rPr lang="en-GB" dirty="0"/>
              <a:t> </a:t>
            </a:r>
            <a:r>
              <a:rPr lang="en-GB" dirty="0" err="1"/>
              <a:t>amrywiaeth</a:t>
            </a:r>
            <a:r>
              <a:rPr lang="en-GB" dirty="0"/>
              <a:t> o </a:t>
            </a:r>
            <a:r>
              <a:rPr lang="en-GB" dirty="0" err="1"/>
              <a:t>strategaethau</a:t>
            </a:r>
            <a:r>
              <a:rPr lang="en-GB" dirty="0"/>
              <a:t> </a:t>
            </a:r>
            <a:r>
              <a:rPr lang="en-GB" dirty="0" err="1"/>
              <a:t>i’w</a:t>
            </a:r>
            <a:r>
              <a:rPr lang="en-GB" dirty="0"/>
              <a:t> </a:t>
            </a:r>
            <a:r>
              <a:rPr lang="en-GB" dirty="0" err="1"/>
              <a:t>galluogi</a:t>
            </a:r>
            <a:r>
              <a:rPr lang="en-GB" dirty="0"/>
              <a:t> </a:t>
            </a:r>
            <a:r>
              <a:rPr lang="en-GB" dirty="0" err="1"/>
              <a:t>i</a:t>
            </a:r>
            <a:r>
              <a:rPr lang="en-GB" dirty="0"/>
              <a:t> </a:t>
            </a:r>
            <a:r>
              <a:rPr lang="en-GB" dirty="0" err="1"/>
              <a:t>sillafu’n</a:t>
            </a:r>
            <a:r>
              <a:rPr lang="en-GB" dirty="0"/>
              <a:t> </a:t>
            </a:r>
            <a:r>
              <a:rPr lang="en-GB" dirty="0" err="1"/>
              <a:t>gywir</a:t>
            </a:r>
            <a:r>
              <a:rPr lang="en-GB" dirty="0"/>
              <a:t> </a:t>
            </a:r>
          </a:p>
          <a:p>
            <a:r>
              <a:rPr lang="en-GB" dirty="0" err="1"/>
              <a:t>cyflwyno</a:t>
            </a:r>
            <a:r>
              <a:rPr lang="en-GB" dirty="0"/>
              <a:t> </a:t>
            </a:r>
            <a:r>
              <a:rPr lang="en-GB" dirty="0" err="1"/>
              <a:t>eu</a:t>
            </a:r>
            <a:r>
              <a:rPr lang="en-GB" dirty="0"/>
              <a:t> </a:t>
            </a:r>
            <a:r>
              <a:rPr lang="en-GB" dirty="0" err="1"/>
              <a:t>hysgrifennu’n</a:t>
            </a:r>
            <a:r>
              <a:rPr lang="en-GB" dirty="0"/>
              <a:t> </a:t>
            </a:r>
            <a:r>
              <a:rPr lang="en-GB" dirty="0" err="1"/>
              <a:t>briodol</a:t>
            </a:r>
            <a:r>
              <a:rPr lang="en-GB" dirty="0"/>
              <a:t>, </a:t>
            </a:r>
            <a:r>
              <a:rPr lang="en-GB" dirty="0" err="1"/>
              <a:t>naill</a:t>
            </a:r>
            <a:r>
              <a:rPr lang="en-GB" dirty="0"/>
              <a:t> </a:t>
            </a:r>
            <a:r>
              <a:rPr lang="en-GB" dirty="0" err="1"/>
              <a:t>ai</a:t>
            </a:r>
            <a:r>
              <a:rPr lang="en-GB" dirty="0"/>
              <a:t> â </a:t>
            </a:r>
            <a:r>
              <a:rPr lang="en-GB" dirty="0" err="1"/>
              <a:t>llaw</a:t>
            </a:r>
            <a:r>
              <a:rPr lang="en-GB" dirty="0"/>
              <a:t> </a:t>
            </a:r>
            <a:r>
              <a:rPr lang="en-GB" dirty="0" err="1"/>
              <a:t>neu</a:t>
            </a:r>
            <a:r>
              <a:rPr lang="en-GB" dirty="0"/>
              <a:t> </a:t>
            </a:r>
            <a:r>
              <a:rPr lang="en-GB" dirty="0" err="1"/>
              <a:t>drwy</a:t>
            </a:r>
            <a:r>
              <a:rPr lang="en-GB" dirty="0"/>
              <a:t> </a:t>
            </a:r>
            <a:r>
              <a:rPr lang="en-GB" dirty="0" err="1"/>
              <a:t>ddefnyddio</a:t>
            </a:r>
            <a:r>
              <a:rPr lang="en-GB" dirty="0"/>
              <a:t> </a:t>
            </a:r>
            <a:r>
              <a:rPr lang="en-GB" dirty="0" err="1"/>
              <a:t>technoleg</a:t>
            </a:r>
            <a:r>
              <a:rPr lang="en-GB" dirty="0"/>
              <a:t> </a:t>
            </a:r>
            <a:r>
              <a:rPr lang="en-GB" dirty="0" err="1"/>
              <a:t>gwybodaeth</a:t>
            </a:r>
            <a:r>
              <a:rPr lang="en-GB" dirty="0"/>
              <a:t> a </a:t>
            </a:r>
            <a:r>
              <a:rPr lang="en-GB" dirty="0" err="1"/>
              <a:t>chyfathrebu</a:t>
            </a:r>
            <a:r>
              <a:rPr lang="en-GB" dirty="0"/>
              <a:t> (</a:t>
            </a:r>
            <a:r>
              <a:rPr lang="en-GB" dirty="0" err="1"/>
              <a:t>TGCh</a:t>
            </a:r>
            <a:r>
              <a:rPr lang="en-GB" dirty="0"/>
              <a:t>).</a:t>
            </a:r>
          </a:p>
          <a:p>
            <a:pPr marL="0" indent="0" algn="r">
              <a:buNone/>
            </a:pPr>
            <a:r>
              <a:rPr lang="en-GB" dirty="0"/>
              <a:t>(</a:t>
            </a:r>
            <a:r>
              <a:rPr lang="en-GB" dirty="0" err="1"/>
              <a:t>LlCC</a:t>
            </a:r>
            <a:r>
              <a:rPr lang="en-GB" dirty="0"/>
              <a:t>, 2010)</a:t>
            </a:r>
          </a:p>
        </p:txBody>
      </p:sp>
      <p:sp>
        <p:nvSpPr>
          <p:cNvPr id="4" name="Content Placeholder 3"/>
          <p:cNvSpPr>
            <a:spLocks noGrp="1"/>
          </p:cNvSpPr>
          <p:nvPr>
            <p:ph sz="half" idx="2"/>
          </p:nvPr>
        </p:nvSpPr>
        <p:spPr>
          <a:xfrm>
            <a:off x="6477000" y="403224"/>
            <a:ext cx="5181600" cy="611187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pPr marL="0" indent="0">
              <a:buNone/>
            </a:pPr>
            <a:r>
              <a:rPr lang="en-GB" sz="3100" b="1" dirty="0"/>
              <a:t>Good writers…</a:t>
            </a:r>
          </a:p>
          <a:p>
            <a:r>
              <a:rPr lang="en-GB" dirty="0"/>
              <a:t>engage their reader(s) </a:t>
            </a:r>
          </a:p>
          <a:p>
            <a:r>
              <a:rPr lang="en-GB" dirty="0"/>
              <a:t>adapt their writing to suit the audience and purpose of the piece </a:t>
            </a:r>
          </a:p>
          <a:p>
            <a:r>
              <a:rPr lang="en-GB" dirty="0"/>
              <a:t>use grammatical and stylistic features to ensure clarity, achieve the right tone and create particular effects </a:t>
            </a:r>
          </a:p>
          <a:p>
            <a:r>
              <a:rPr lang="en-GB" dirty="0"/>
              <a:t>use a range of sentence structures </a:t>
            </a:r>
          </a:p>
          <a:p>
            <a:r>
              <a:rPr lang="en-GB" dirty="0"/>
              <a:t>organise their writing, linking ideas coherently and using paragraphs effectively </a:t>
            </a:r>
          </a:p>
          <a:p>
            <a:r>
              <a:rPr lang="en-GB" dirty="0"/>
              <a:t>choose and use appropriate vocabulary </a:t>
            </a:r>
          </a:p>
          <a:p>
            <a:r>
              <a:rPr lang="en-GB" dirty="0"/>
              <a:t>use punctuation to clarify meaning </a:t>
            </a:r>
          </a:p>
          <a:p>
            <a:r>
              <a:rPr lang="en-GB" dirty="0"/>
              <a:t>use a range of strategies to enable them to spell correctly </a:t>
            </a:r>
          </a:p>
          <a:p>
            <a:r>
              <a:rPr lang="en-GB" dirty="0"/>
              <a:t>present their writing appropriately, either by hand or by using information and communication technology (ICT).</a:t>
            </a:r>
          </a:p>
          <a:p>
            <a:pPr marL="0" indent="0" algn="r">
              <a:buNone/>
            </a:pPr>
            <a:r>
              <a:rPr lang="en-GB" dirty="0"/>
              <a:t>(Welsh Assembly Government, 2010)</a:t>
            </a:r>
          </a:p>
        </p:txBody>
      </p:sp>
    </p:spTree>
    <p:extLst>
      <p:ext uri="{BB962C8B-B14F-4D97-AF65-F5344CB8AC3E}">
        <p14:creationId xmlns:p14="http://schemas.microsoft.com/office/powerpoint/2010/main" val="3248207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sz="3600" dirty="0"/>
            </a:br>
            <a:r>
              <a:rPr lang="en-GB" dirty="0" err="1">
                <a:latin typeface="+mn-lt"/>
                <a:hlinkClick r:id="rId2"/>
              </a:rPr>
              <a:t>Ysgrifennu</a:t>
            </a:r>
            <a:r>
              <a:rPr lang="en-GB" dirty="0">
                <a:latin typeface="+mn-lt"/>
              </a:rPr>
              <a:t> </a:t>
            </a:r>
            <a:r>
              <a:rPr lang="en-GB" dirty="0" err="1">
                <a:latin typeface="+mn-lt"/>
              </a:rPr>
              <a:t>yn</a:t>
            </a:r>
            <a:r>
              <a:rPr lang="en-GB" dirty="0">
                <a:latin typeface="+mn-lt"/>
              </a:rPr>
              <a:t> y </a:t>
            </a:r>
            <a:r>
              <a:rPr lang="en-GB" dirty="0" err="1">
                <a:latin typeface="+mn-lt"/>
              </a:rPr>
              <a:t>FfLlRh</a:t>
            </a:r>
            <a:br>
              <a:rPr lang="en-GB" i="1" dirty="0">
                <a:latin typeface="+mn-lt"/>
              </a:rPr>
            </a:br>
            <a:r>
              <a:rPr lang="en-GB" i="1" dirty="0">
                <a:latin typeface="+mn-lt"/>
                <a:hlinkClick r:id="rId3"/>
              </a:rPr>
              <a:t>Writing</a:t>
            </a:r>
            <a:r>
              <a:rPr lang="en-GB" i="1" dirty="0">
                <a:latin typeface="+mn-lt"/>
              </a:rPr>
              <a:t> in the LNF </a:t>
            </a:r>
            <a:br>
              <a:rPr lang="en-US" i="1" dirty="0">
                <a:latin typeface="+mn-lt"/>
              </a:rPr>
            </a:br>
            <a:endParaRPr lang="en-GB" i="1" dirty="0">
              <a:latin typeface="+mn-lt"/>
            </a:endParaRPr>
          </a:p>
        </p:txBody>
      </p:sp>
      <p:sp>
        <p:nvSpPr>
          <p:cNvPr id="8194" name="Rectangle 3"/>
          <p:cNvSpPr>
            <a:spLocks noGrp="1" noChangeArrowheads="1"/>
          </p:cNvSpPr>
          <p:nvPr>
            <p:ph sz="half" idx="1"/>
          </p:nvPr>
        </p:nvSpPr>
        <p:spPr>
          <a:xfrm>
            <a:off x="838200" y="2502378"/>
            <a:ext cx="5181600" cy="4351338"/>
          </a:xfrm>
        </p:spPr>
        <p:txBody>
          <a:bodyPr>
            <a:normAutofit/>
          </a:bodyPr>
          <a:lstStyle/>
          <a:p>
            <a:pPr>
              <a:defRPr/>
            </a:pPr>
            <a:r>
              <a:rPr lang="en-GB" altLang="en-US" dirty="0" err="1">
                <a:ea typeface="ＭＳ Ｐゴシック" pitchFamily="34" charset="-128"/>
              </a:rPr>
              <a:t>Geirfa</a:t>
            </a:r>
            <a:r>
              <a:rPr lang="en-GB" altLang="en-US" dirty="0">
                <a:ea typeface="ＭＳ Ｐゴシック" pitchFamily="34" charset="-128"/>
              </a:rPr>
              <a:t>, </a:t>
            </a:r>
            <a:r>
              <a:rPr lang="en-GB" altLang="en-US" dirty="0" err="1">
                <a:ea typeface="ＭＳ Ｐゴシック" pitchFamily="34" charset="-128"/>
              </a:rPr>
              <a:t>sillafu</a:t>
            </a:r>
            <a:r>
              <a:rPr lang="en-GB" altLang="en-US" dirty="0">
                <a:ea typeface="ＭＳ Ｐゴシック" pitchFamily="34" charset="-128"/>
              </a:rPr>
              <a:t>, </a:t>
            </a:r>
            <a:r>
              <a:rPr lang="en-GB" altLang="en-US" dirty="0" err="1">
                <a:ea typeface="ＭＳ Ｐゴシック" pitchFamily="34" charset="-128"/>
              </a:rPr>
              <a:t>gramadeg</a:t>
            </a:r>
            <a:endParaRPr lang="en-GB" altLang="en-US" dirty="0">
              <a:ea typeface="ＭＳ Ｐゴシック" pitchFamily="34" charset="-128"/>
            </a:endParaRPr>
          </a:p>
          <a:p>
            <a:pPr>
              <a:defRPr/>
            </a:pPr>
            <a:r>
              <a:rPr lang="en-GB" altLang="en-US" dirty="0" err="1">
                <a:ea typeface="ＭＳ Ｐゴシック" pitchFamily="34" charset="-128"/>
              </a:rPr>
              <a:t>Cysyllteiriau</a:t>
            </a:r>
            <a:r>
              <a:rPr lang="en-GB" altLang="en-US" dirty="0">
                <a:ea typeface="ＭＳ Ｐゴシック" pitchFamily="34" charset="-128"/>
              </a:rPr>
              <a:t> a </a:t>
            </a:r>
            <a:r>
              <a:rPr lang="en-GB" altLang="en-US" dirty="0" err="1">
                <a:ea typeface="ＭＳ Ｐゴシック" pitchFamily="34" charset="-128"/>
              </a:rPr>
              <a:t>chystrawen</a:t>
            </a:r>
            <a:endParaRPr lang="en-GB" altLang="en-US" dirty="0">
              <a:ea typeface="ＭＳ Ｐゴシック" pitchFamily="34" charset="-128"/>
            </a:endParaRPr>
          </a:p>
          <a:p>
            <a:pPr>
              <a:defRPr/>
            </a:pPr>
            <a:r>
              <a:rPr lang="en-GB" altLang="en-US" dirty="0" err="1">
                <a:ea typeface="ＭＳ Ｐゴシック" pitchFamily="34" charset="-128"/>
              </a:rPr>
              <a:t>Atalnodi</a:t>
            </a:r>
            <a:endParaRPr lang="en-GB" altLang="en-US" dirty="0">
              <a:ea typeface="ＭＳ Ｐゴシック" pitchFamily="34" charset="-128"/>
            </a:endParaRPr>
          </a:p>
          <a:p>
            <a:pPr>
              <a:defRPr/>
            </a:pPr>
            <a:r>
              <a:rPr lang="en-GB" altLang="en-US" dirty="0" err="1">
                <a:ea typeface="ＭＳ Ｐゴシック" pitchFamily="34" charset="-128"/>
              </a:rPr>
              <a:t>Cynllunio</a:t>
            </a:r>
            <a:r>
              <a:rPr lang="en-GB" altLang="en-US" dirty="0">
                <a:ea typeface="ＭＳ Ｐゴシック" pitchFamily="34" charset="-128"/>
              </a:rPr>
              <a:t> a </a:t>
            </a:r>
            <a:r>
              <a:rPr lang="en-GB" altLang="en-US" dirty="0" err="1">
                <a:ea typeface="ＭＳ Ｐゴシック" pitchFamily="34" charset="-128"/>
              </a:rPr>
              <a:t>threfnu</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gyfer</a:t>
            </a:r>
            <a:r>
              <a:rPr lang="en-GB" altLang="en-US" dirty="0">
                <a:ea typeface="ＭＳ Ｐゴシック" pitchFamily="34" charset="-128"/>
              </a:rPr>
              <a:t> </a:t>
            </a:r>
            <a:r>
              <a:rPr lang="en-GB" altLang="en-US" dirty="0" err="1">
                <a:ea typeface="ＭＳ Ｐゴシック" pitchFamily="34" charset="-128"/>
              </a:rPr>
              <a:t>gwahanol</a:t>
            </a:r>
            <a:r>
              <a:rPr lang="en-GB" altLang="en-US" dirty="0">
                <a:ea typeface="ＭＳ Ｐゴシック" pitchFamily="34" charset="-128"/>
              </a:rPr>
              <a:t> </a:t>
            </a:r>
            <a:r>
              <a:rPr lang="en-GB" altLang="en-US" dirty="0" err="1">
                <a:ea typeface="ＭＳ Ｐゴシック" pitchFamily="34" charset="-128"/>
              </a:rPr>
              <a:t>ddibenion</a:t>
            </a:r>
            <a:r>
              <a:rPr lang="en-GB" altLang="en-US" dirty="0">
                <a:ea typeface="ＭＳ Ｐゴシック" pitchFamily="34" charset="-128"/>
              </a:rPr>
              <a:t>, </a:t>
            </a:r>
            <a:r>
              <a:rPr lang="en-GB" altLang="en-US" dirty="0" err="1">
                <a:ea typeface="ＭＳ Ｐゴシック" pitchFamily="34" charset="-128"/>
              </a:rPr>
              <a:t>cynulleidfaoedd</a:t>
            </a:r>
            <a:r>
              <a:rPr lang="en-GB" altLang="en-US" dirty="0">
                <a:ea typeface="ＭＳ Ｐゴシック" pitchFamily="34" charset="-128"/>
              </a:rPr>
              <a:t> a </a:t>
            </a:r>
            <a:r>
              <a:rPr lang="en-GB" altLang="en-US" dirty="0" err="1">
                <a:ea typeface="ＭＳ Ｐゴシック" pitchFamily="34" charset="-128"/>
              </a:rPr>
              <a:t>chyd-destunau</a:t>
            </a:r>
            <a:endParaRPr lang="en-GB" altLang="en-US" dirty="0">
              <a:ea typeface="ＭＳ Ｐゴシック" pitchFamily="34" charset="-128"/>
            </a:endParaRPr>
          </a:p>
          <a:p>
            <a:pPr>
              <a:defRPr/>
            </a:pPr>
            <a:r>
              <a:rPr lang="en-GB" altLang="en-US" dirty="0" err="1">
                <a:ea typeface="ＭＳ Ｐゴシック" pitchFamily="34" charset="-128"/>
              </a:rPr>
              <a:t>Prawfddarllen</a:t>
            </a:r>
            <a:r>
              <a:rPr lang="en-GB" altLang="en-US" dirty="0">
                <a:ea typeface="ＭＳ Ｐゴシック" pitchFamily="34" charset="-128"/>
              </a:rPr>
              <a:t>, </a:t>
            </a:r>
            <a:r>
              <a:rPr lang="en-GB" altLang="en-US" dirty="0" err="1">
                <a:ea typeface="ＭＳ Ｐゴシック" pitchFamily="34" charset="-128"/>
              </a:rPr>
              <a:t>golygu</a:t>
            </a:r>
            <a:r>
              <a:rPr lang="en-GB" altLang="en-US" dirty="0">
                <a:ea typeface="ＭＳ Ｐゴシック" pitchFamily="34" charset="-128"/>
              </a:rPr>
              <a:t> a </a:t>
            </a:r>
            <a:r>
              <a:rPr lang="en-GB" altLang="en-US" dirty="0" err="1">
                <a:ea typeface="ＭＳ Ｐゴシック" pitchFamily="34" charset="-128"/>
              </a:rPr>
              <a:t>gwella</a:t>
            </a:r>
            <a:endParaRPr lang="en-US" altLang="en-US" dirty="0">
              <a:ea typeface="ＭＳ Ｐゴシック" pitchFamily="34" charset="-128"/>
            </a:endParaRPr>
          </a:p>
        </p:txBody>
      </p:sp>
      <p:sp>
        <p:nvSpPr>
          <p:cNvPr id="7171" name="Content Placeholder 6"/>
          <p:cNvSpPr>
            <a:spLocks noGrp="1"/>
          </p:cNvSpPr>
          <p:nvPr>
            <p:ph sz="half" idx="2"/>
          </p:nvPr>
        </p:nvSpPr>
        <p:spPr>
          <a:xfrm>
            <a:off x="6353684" y="2506662"/>
            <a:ext cx="5181600" cy="4351338"/>
          </a:xfrm>
        </p:spPr>
        <p:txBody>
          <a:bodyPr>
            <a:normAutofit/>
          </a:bodyPr>
          <a:lstStyle/>
          <a:p>
            <a:pPr marL="566737" lvl="1" indent="-457200">
              <a:spcBef>
                <a:spcPts val="400"/>
              </a:spcBef>
              <a:buSzPct val="68000"/>
              <a:defRPr/>
            </a:pPr>
            <a:r>
              <a:rPr lang="en-GB" altLang="en-US" sz="2800" i="1" dirty="0">
                <a:ea typeface="ＭＳ Ｐゴシック" pitchFamily="34" charset="-128"/>
              </a:rPr>
              <a:t>Vocabulary, spelling, grammar</a:t>
            </a:r>
          </a:p>
          <a:p>
            <a:pPr marL="566737" lvl="1" indent="-457200">
              <a:spcBef>
                <a:spcPts val="400"/>
              </a:spcBef>
              <a:buSzPct val="68000"/>
              <a:defRPr/>
            </a:pPr>
            <a:r>
              <a:rPr lang="en-GB" altLang="en-US" sz="2800" i="1" dirty="0">
                <a:ea typeface="ＭＳ Ｐゴシック" pitchFamily="34" charset="-128"/>
              </a:rPr>
              <a:t>Connectives and syntax</a:t>
            </a:r>
          </a:p>
          <a:p>
            <a:pPr marL="566737" lvl="1" indent="-457200">
              <a:spcBef>
                <a:spcPts val="400"/>
              </a:spcBef>
              <a:buSzPct val="68000"/>
              <a:defRPr/>
            </a:pPr>
            <a:r>
              <a:rPr lang="en-GB" altLang="en-US" sz="2800" i="1" dirty="0">
                <a:ea typeface="ＭＳ Ｐゴシック" pitchFamily="34" charset="-128"/>
              </a:rPr>
              <a:t>Punctuation</a:t>
            </a:r>
          </a:p>
          <a:p>
            <a:pPr marL="566737" lvl="1" indent="-457200">
              <a:spcBef>
                <a:spcPts val="400"/>
              </a:spcBef>
              <a:buSzPct val="68000"/>
              <a:defRPr/>
            </a:pPr>
            <a:r>
              <a:rPr lang="en-GB" altLang="en-US" sz="2800" i="1" dirty="0">
                <a:ea typeface="ＭＳ Ｐゴシック" pitchFamily="34" charset="-128"/>
              </a:rPr>
              <a:t>Planning and organising for different purposes, audiences and context</a:t>
            </a:r>
          </a:p>
          <a:p>
            <a:pPr marL="566737" lvl="1" indent="-457200">
              <a:spcBef>
                <a:spcPts val="400"/>
              </a:spcBef>
              <a:buSzPct val="68000"/>
              <a:defRPr/>
            </a:pPr>
            <a:r>
              <a:rPr lang="en-GB" altLang="en-US" sz="2800" i="1" dirty="0">
                <a:ea typeface="ＭＳ Ｐゴシック" pitchFamily="34" charset="-128"/>
              </a:rPr>
              <a:t>Proofreading, editing and improving</a:t>
            </a:r>
            <a:endParaRPr lang="en-US" altLang="en-US" sz="2800" i="1" dirty="0">
              <a:ea typeface="ＭＳ Ｐゴシック" pitchFamily="34" charset="-128"/>
            </a:endParaRPr>
          </a:p>
        </p:txBody>
      </p:sp>
      <p:sp>
        <p:nvSpPr>
          <p:cNvPr id="5" name="Rectangle 2"/>
          <p:cNvSpPr txBox="1">
            <a:spLocks noChangeArrowheads="1"/>
          </p:cNvSpPr>
          <p:nvPr/>
        </p:nvSpPr>
        <p:spPr>
          <a:xfrm>
            <a:off x="1797479" y="0"/>
            <a:ext cx="4392488" cy="1584176"/>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sz="3600" dirty="0">
                <a:ea typeface="+mj-ea"/>
                <a:cs typeface="+mj-cs"/>
              </a:rPr>
            </a:br>
            <a:endParaRPr lang="en-GB" i="1" dirty="0">
              <a:ea typeface="+mj-ea"/>
              <a:cs typeface="+mj-cs"/>
            </a:endParaRPr>
          </a:p>
        </p:txBody>
      </p:sp>
      <p:pic>
        <p:nvPicPr>
          <p:cNvPr id="7174" name="Picture 6" descr="C:\Users\Dave\AppData\Local\Microsoft\Windows\Temporary Internet Files\Content.IE5\UIPWL3EI\MP900408982[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58107" y="259218"/>
            <a:ext cx="1821068" cy="1632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6258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8200" y="0"/>
            <a:ext cx="10515600" cy="1128745"/>
          </a:xfrm>
        </p:spPr>
        <p:txBody>
          <a:bodyPr>
            <a:normAutofit fontScale="90000"/>
          </a:bodyPr>
          <a:lstStyle/>
          <a:p>
            <a:pPr algn="ctr"/>
            <a:r>
              <a:rPr lang="en-GB" dirty="0" err="1"/>
              <a:t>Sawl</a:t>
            </a:r>
            <a:r>
              <a:rPr lang="en-GB" dirty="0"/>
              <a:t> math o </a:t>
            </a:r>
            <a:r>
              <a:rPr lang="en-GB" dirty="0" err="1"/>
              <a:t>ysgrifennu</a:t>
            </a:r>
            <a:r>
              <a:rPr lang="en-GB" dirty="0"/>
              <a:t> </a:t>
            </a:r>
            <a:r>
              <a:rPr lang="en-GB" dirty="0" err="1"/>
              <a:t>sydd</a:t>
            </a:r>
            <a:r>
              <a:rPr lang="en-GB" dirty="0"/>
              <a:t>?</a:t>
            </a:r>
            <a:br>
              <a:rPr lang="en-GB" dirty="0"/>
            </a:br>
            <a:r>
              <a:rPr lang="en-GB" i="1" dirty="0"/>
              <a:t>How many types of writing are there? </a:t>
            </a:r>
          </a:p>
        </p:txBody>
      </p:sp>
      <p:sp>
        <p:nvSpPr>
          <p:cNvPr id="8" name="Content Placeholder 7"/>
          <p:cNvSpPr>
            <a:spLocks noGrp="1"/>
          </p:cNvSpPr>
          <p:nvPr>
            <p:ph sz="half" idx="1"/>
          </p:nvPr>
        </p:nvSpPr>
        <p:spPr>
          <a:xfrm>
            <a:off x="838200" y="3340099"/>
            <a:ext cx="5181600" cy="3128964"/>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err="1"/>
              <a:t>Ysgrifennwch</a:t>
            </a:r>
            <a:r>
              <a:rPr lang="en-GB" dirty="0"/>
              <a:t> </a:t>
            </a:r>
            <a:r>
              <a:rPr lang="en-GB" dirty="0" err="1"/>
              <a:t>restr</a:t>
            </a:r>
            <a:r>
              <a:rPr lang="en-GB" dirty="0"/>
              <a:t> o </a:t>
            </a:r>
            <a:r>
              <a:rPr lang="en-GB" dirty="0" err="1"/>
              <a:t>wahanol</a:t>
            </a:r>
            <a:r>
              <a:rPr lang="en-GB" dirty="0"/>
              <a:t> </a:t>
            </a:r>
            <a:r>
              <a:rPr lang="en-GB" dirty="0" err="1"/>
              <a:t>fathau</a:t>
            </a:r>
            <a:r>
              <a:rPr lang="en-GB" dirty="0"/>
              <a:t> o </a:t>
            </a:r>
            <a:r>
              <a:rPr lang="en-GB" dirty="0" err="1"/>
              <a:t>ysgrifennu</a:t>
            </a:r>
            <a:r>
              <a:rPr lang="en-GB" dirty="0"/>
              <a:t>.</a:t>
            </a:r>
          </a:p>
          <a:p>
            <a:r>
              <a:rPr lang="en-GB" dirty="0" err="1"/>
              <a:t>Trefnwch</a:t>
            </a:r>
            <a:r>
              <a:rPr lang="en-GB" dirty="0"/>
              <a:t> </a:t>
            </a:r>
            <a:r>
              <a:rPr lang="en-GB" dirty="0" err="1"/>
              <a:t>eich</a:t>
            </a:r>
            <a:r>
              <a:rPr lang="en-GB" dirty="0"/>
              <a:t> </a:t>
            </a:r>
            <a:r>
              <a:rPr lang="en-GB" dirty="0" err="1"/>
              <a:t>rhestr</a:t>
            </a:r>
            <a:r>
              <a:rPr lang="en-GB" dirty="0"/>
              <a:t> – pa </a:t>
            </a:r>
            <a:r>
              <a:rPr lang="en-GB" dirty="0" err="1"/>
              <a:t>rhai</a:t>
            </a:r>
            <a:r>
              <a:rPr lang="en-GB" dirty="0"/>
              <a:t> </a:t>
            </a:r>
            <a:r>
              <a:rPr lang="en-GB" dirty="0" err="1"/>
              <a:t>sy’n</a:t>
            </a:r>
            <a:r>
              <a:rPr lang="en-GB" dirty="0"/>
              <a:t> </a:t>
            </a:r>
            <a:r>
              <a:rPr lang="en-GB" dirty="0" err="1"/>
              <a:t>ffuglen</a:t>
            </a:r>
            <a:r>
              <a:rPr lang="en-GB" dirty="0"/>
              <a:t> </a:t>
            </a:r>
            <a:r>
              <a:rPr lang="en-GB" dirty="0" err="1"/>
              <a:t>neu’n</a:t>
            </a:r>
            <a:r>
              <a:rPr lang="en-GB" dirty="0"/>
              <a:t> </a:t>
            </a:r>
            <a:r>
              <a:rPr lang="en-GB" dirty="0" err="1"/>
              <a:t>ffeithiol</a:t>
            </a:r>
            <a:endParaRPr lang="en-GB" dirty="0"/>
          </a:p>
          <a:p>
            <a:r>
              <a:rPr lang="en-GB" dirty="0" err="1"/>
              <a:t>Ar</a:t>
            </a:r>
            <a:r>
              <a:rPr lang="en-GB" dirty="0"/>
              <a:t> </a:t>
            </a:r>
            <a:r>
              <a:rPr lang="en-GB" dirty="0" err="1"/>
              <a:t>gyfer</a:t>
            </a:r>
            <a:r>
              <a:rPr lang="en-GB" dirty="0"/>
              <a:t> </a:t>
            </a:r>
            <a:r>
              <a:rPr lang="en-GB" dirty="0" err="1"/>
              <a:t>pob</a:t>
            </a:r>
            <a:r>
              <a:rPr lang="en-GB" dirty="0"/>
              <a:t> un, </a:t>
            </a:r>
            <a:r>
              <a:rPr lang="en-GB" dirty="0" err="1"/>
              <a:t>nodwch</a:t>
            </a:r>
            <a:r>
              <a:rPr lang="en-GB" dirty="0"/>
              <a:t> </a:t>
            </a:r>
            <a:r>
              <a:rPr lang="en-GB" dirty="0" err="1"/>
              <a:t>beth</a:t>
            </a:r>
            <a:r>
              <a:rPr lang="en-GB" dirty="0"/>
              <a:t> </a:t>
            </a:r>
            <a:r>
              <a:rPr lang="en-GB" dirty="0" err="1"/>
              <a:t>allai</a:t>
            </a:r>
            <a:r>
              <a:rPr lang="en-GB" dirty="0"/>
              <a:t> </a:t>
            </a:r>
            <a:r>
              <a:rPr lang="en-GB" i="1" dirty="0" err="1"/>
              <a:t>pwrpas</a:t>
            </a:r>
            <a:r>
              <a:rPr lang="en-GB" dirty="0"/>
              <a:t> </a:t>
            </a:r>
            <a:r>
              <a:rPr lang="en-GB" dirty="0" err="1"/>
              <a:t>yr</a:t>
            </a:r>
            <a:r>
              <a:rPr lang="en-GB" dirty="0"/>
              <a:t> </a:t>
            </a:r>
            <a:r>
              <a:rPr lang="en-GB" dirty="0" err="1"/>
              <a:t>ysgrifennu</a:t>
            </a:r>
            <a:r>
              <a:rPr lang="en-GB" dirty="0"/>
              <a:t> </a:t>
            </a:r>
            <a:r>
              <a:rPr lang="en-GB" dirty="0" err="1"/>
              <a:t>fod</a:t>
            </a:r>
            <a:r>
              <a:rPr lang="en-GB" dirty="0"/>
              <a:t>. </a:t>
            </a:r>
          </a:p>
        </p:txBody>
      </p:sp>
      <p:sp>
        <p:nvSpPr>
          <p:cNvPr id="9" name="Content Placeholder 8"/>
          <p:cNvSpPr>
            <a:spLocks noGrp="1"/>
          </p:cNvSpPr>
          <p:nvPr>
            <p:ph sz="half" idx="2"/>
          </p:nvPr>
        </p:nvSpPr>
        <p:spPr>
          <a:xfrm>
            <a:off x="6172200" y="3340099"/>
            <a:ext cx="5181600" cy="3128963"/>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a:t>Make a list of the different types of writing we might see in a classroom / learning environment. </a:t>
            </a:r>
          </a:p>
          <a:p>
            <a:r>
              <a:rPr lang="en-GB" dirty="0"/>
              <a:t>Sort your list according to whether they are fiction or non-fiction. </a:t>
            </a:r>
          </a:p>
          <a:p>
            <a:r>
              <a:rPr lang="en-GB" dirty="0"/>
              <a:t>For each item on your list, identify what the </a:t>
            </a:r>
            <a:r>
              <a:rPr lang="en-GB" i="1" dirty="0"/>
              <a:t>purpose</a:t>
            </a:r>
            <a:r>
              <a:rPr lang="en-GB" dirty="0"/>
              <a:t> of each type of writing might be. </a:t>
            </a:r>
          </a:p>
        </p:txBody>
      </p:sp>
      <p:pic>
        <p:nvPicPr>
          <p:cNvPr id="10" name="Picture 9"/>
          <p:cNvPicPr>
            <a:picLocks noChangeAspect="1"/>
          </p:cNvPicPr>
          <p:nvPr/>
        </p:nvPicPr>
        <p:blipFill>
          <a:blip r:embed="rId2"/>
          <a:stretch>
            <a:fillRect/>
          </a:stretch>
        </p:blipFill>
        <p:spPr>
          <a:xfrm>
            <a:off x="4013200" y="1297797"/>
            <a:ext cx="3797300" cy="1873250"/>
          </a:xfrm>
          <a:prstGeom prst="rect">
            <a:avLst/>
          </a:prstGeom>
        </p:spPr>
      </p:pic>
    </p:spTree>
    <p:extLst>
      <p:ext uri="{BB962C8B-B14F-4D97-AF65-F5344CB8AC3E}">
        <p14:creationId xmlns:p14="http://schemas.microsoft.com/office/powerpoint/2010/main" val="2210434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dirty="0" err="1"/>
              <a:t>Chwech</a:t>
            </a:r>
            <a:r>
              <a:rPr lang="en-GB" dirty="0"/>
              <a:t> Math o </a:t>
            </a:r>
            <a:r>
              <a:rPr lang="en-GB" dirty="0" err="1"/>
              <a:t>Ysgrifennu</a:t>
            </a:r>
            <a:r>
              <a:rPr lang="en-GB" dirty="0"/>
              <a:t> </a:t>
            </a:r>
            <a:r>
              <a:rPr lang="en-GB" dirty="0" err="1"/>
              <a:t>Ffeithiol</a:t>
            </a:r>
            <a:r>
              <a:rPr lang="en-GB" dirty="0"/>
              <a:t> </a:t>
            </a:r>
            <a:br>
              <a:rPr lang="en-GB" dirty="0"/>
            </a:br>
            <a:r>
              <a:rPr lang="en-GB" i="1" dirty="0"/>
              <a:t>Six Non-Fiction Text Types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a:t>Mae Sue Palmer </a:t>
            </a:r>
            <a:r>
              <a:rPr lang="en-GB" dirty="0" err="1"/>
              <a:t>yn</a:t>
            </a:r>
            <a:r>
              <a:rPr lang="en-GB" dirty="0"/>
              <a:t> </a:t>
            </a:r>
            <a:r>
              <a:rPr lang="en-GB" dirty="0" err="1"/>
              <a:t>awgrymu</a:t>
            </a:r>
            <a:r>
              <a:rPr lang="en-GB" dirty="0"/>
              <a:t> bod </a:t>
            </a:r>
            <a:r>
              <a:rPr lang="en-GB" dirty="0" err="1"/>
              <a:t>yna</a:t>
            </a:r>
            <a:r>
              <a:rPr lang="en-GB" dirty="0"/>
              <a:t> 6 math o </a:t>
            </a:r>
            <a:r>
              <a:rPr lang="en-GB" dirty="0" err="1"/>
              <a:t>ysgrifennu</a:t>
            </a:r>
            <a:r>
              <a:rPr lang="en-GB" dirty="0"/>
              <a:t> </a:t>
            </a:r>
            <a:r>
              <a:rPr lang="en-GB" dirty="0" err="1"/>
              <a:t>ffeithiol</a:t>
            </a:r>
            <a:r>
              <a:rPr lang="en-GB" dirty="0"/>
              <a:t>.</a:t>
            </a:r>
          </a:p>
          <a:p>
            <a:r>
              <a:rPr lang="en-GB" dirty="0" err="1"/>
              <a:t>Edrychwch</a:t>
            </a:r>
            <a:r>
              <a:rPr lang="en-GB" dirty="0"/>
              <a:t> </a:t>
            </a:r>
            <a:r>
              <a:rPr lang="en-GB" dirty="0" err="1"/>
              <a:t>ar</a:t>
            </a:r>
            <a:r>
              <a:rPr lang="en-GB" dirty="0"/>
              <a:t> </a:t>
            </a:r>
            <a:r>
              <a:rPr lang="en-GB" dirty="0" err="1"/>
              <a:t>eich</a:t>
            </a:r>
            <a:r>
              <a:rPr lang="en-GB" dirty="0"/>
              <a:t> </a:t>
            </a:r>
            <a:r>
              <a:rPr lang="en-GB" dirty="0" err="1"/>
              <a:t>rhestr</a:t>
            </a:r>
            <a:r>
              <a:rPr lang="en-GB" dirty="0"/>
              <a:t>. </a:t>
            </a:r>
            <a:r>
              <a:rPr lang="en-GB" dirty="0" err="1"/>
              <a:t>Rhowch</a:t>
            </a:r>
            <a:r>
              <a:rPr lang="en-GB" dirty="0"/>
              <a:t> </a:t>
            </a:r>
            <a:r>
              <a:rPr lang="en-GB" dirty="0" err="1"/>
              <a:t>nhw</a:t>
            </a:r>
            <a:r>
              <a:rPr lang="en-GB" dirty="0"/>
              <a:t> </a:t>
            </a:r>
            <a:r>
              <a:rPr lang="en-GB" dirty="0" err="1"/>
              <a:t>mewn</a:t>
            </a:r>
            <a:r>
              <a:rPr lang="en-GB" dirty="0"/>
              <a:t> </a:t>
            </a:r>
            <a:r>
              <a:rPr lang="en-GB" dirty="0" err="1"/>
              <a:t>i</a:t>
            </a:r>
            <a:r>
              <a:rPr lang="en-GB" dirty="0"/>
              <a:t> 6 </a:t>
            </a:r>
            <a:r>
              <a:rPr lang="en-GB" dirty="0" err="1"/>
              <a:t>categori</a:t>
            </a:r>
            <a:r>
              <a:rPr lang="en-GB" dirty="0"/>
              <a:t>. </a:t>
            </a:r>
          </a:p>
          <a:p>
            <a:r>
              <a:rPr lang="en-GB" dirty="0" err="1"/>
              <a:t>Cymharwch</a:t>
            </a:r>
            <a:r>
              <a:rPr lang="en-GB" dirty="0"/>
              <a:t> </a:t>
            </a:r>
            <a:r>
              <a:rPr lang="en-GB" dirty="0" err="1"/>
              <a:t>eich</a:t>
            </a:r>
            <a:r>
              <a:rPr lang="en-GB" dirty="0"/>
              <a:t> </a:t>
            </a:r>
            <a:r>
              <a:rPr lang="en-GB" dirty="0" err="1"/>
              <a:t>rhestr</a:t>
            </a:r>
            <a:r>
              <a:rPr lang="en-GB" dirty="0"/>
              <a:t> chi </a:t>
            </a:r>
            <a:r>
              <a:rPr lang="en-GB" dirty="0" err="1"/>
              <a:t>i</a:t>
            </a:r>
            <a:r>
              <a:rPr lang="en-GB" dirty="0"/>
              <a:t> </a:t>
            </a:r>
            <a:r>
              <a:rPr lang="en-GB" dirty="0" err="1"/>
              <a:t>rhestr</a:t>
            </a:r>
            <a:r>
              <a:rPr lang="en-GB" dirty="0"/>
              <a:t> Sue Palmer. </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dirty="0"/>
              <a:t>Palmer suggest that there are only 6 types of non-fiction writing. </a:t>
            </a:r>
          </a:p>
          <a:p>
            <a:r>
              <a:rPr lang="en-GB" dirty="0"/>
              <a:t>Look again at your list – can you categorise your non-fiction writing into 6 areas? </a:t>
            </a:r>
          </a:p>
          <a:p>
            <a:r>
              <a:rPr lang="en-GB" dirty="0"/>
              <a:t>Compare your answers to </a:t>
            </a:r>
            <a:r>
              <a:rPr lang="en-GB" dirty="0">
                <a:hlinkClick r:id="rId3"/>
              </a:rPr>
              <a:t>the six text types. </a:t>
            </a:r>
            <a:endParaRPr lang="en-GB" dirty="0"/>
          </a:p>
          <a:p>
            <a:endParaRPr lang="en-GB" dirty="0"/>
          </a:p>
        </p:txBody>
      </p:sp>
    </p:spTree>
    <p:extLst>
      <p:ext uri="{BB962C8B-B14F-4D97-AF65-F5344CB8AC3E}">
        <p14:creationId xmlns:p14="http://schemas.microsoft.com/office/powerpoint/2010/main" val="417664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21827" t="48354" r="24772" b="38735"/>
          <a:stretch/>
        </p:blipFill>
        <p:spPr>
          <a:xfrm>
            <a:off x="139700" y="723900"/>
            <a:ext cx="10675222" cy="2070100"/>
          </a:xfrm>
          <a:prstGeom prst="rect">
            <a:avLst/>
          </a:prstGeom>
        </p:spPr>
      </p:pic>
      <p:pic>
        <p:nvPicPr>
          <p:cNvPr id="7" name="Picture 6"/>
          <p:cNvPicPr>
            <a:picLocks noChangeAspect="1"/>
          </p:cNvPicPr>
          <p:nvPr/>
        </p:nvPicPr>
        <p:blipFill>
          <a:blip r:embed="rId4"/>
          <a:stretch>
            <a:fillRect/>
          </a:stretch>
        </p:blipFill>
        <p:spPr>
          <a:xfrm>
            <a:off x="6361112" y="2555874"/>
            <a:ext cx="4929711" cy="3692525"/>
          </a:xfrm>
          <a:prstGeom prst="rect">
            <a:avLst/>
          </a:prstGeom>
        </p:spPr>
      </p:pic>
      <p:sp>
        <p:nvSpPr>
          <p:cNvPr id="8" name="Explosion 2 7"/>
          <p:cNvSpPr/>
          <p:nvPr/>
        </p:nvSpPr>
        <p:spPr>
          <a:xfrm>
            <a:off x="393700" y="2971800"/>
            <a:ext cx="5588000" cy="3632200"/>
          </a:xfrm>
          <a:prstGeom prst="irregularSeal2">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400" dirty="0"/>
              <a:t>THE BIG BOOK!</a:t>
            </a:r>
          </a:p>
          <a:p>
            <a:pPr algn="ctr"/>
            <a:endParaRPr lang="en-GB" sz="2400" dirty="0"/>
          </a:p>
          <a:p>
            <a:pPr algn="ctr"/>
            <a:r>
              <a:rPr lang="en-GB" sz="2400" dirty="0"/>
              <a:t>Y LLYFR MAWR! </a:t>
            </a:r>
          </a:p>
        </p:txBody>
      </p:sp>
    </p:spTree>
    <p:extLst>
      <p:ext uri="{BB962C8B-B14F-4D97-AF65-F5344CB8AC3E}">
        <p14:creationId xmlns:p14="http://schemas.microsoft.com/office/powerpoint/2010/main" val="1219329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hlinkClick r:id="rId3"/>
              </a:rPr>
              <a:t>Ysgrifennu</a:t>
            </a:r>
            <a:r>
              <a:rPr lang="en-GB" dirty="0">
                <a:hlinkClick r:id="rId3"/>
              </a:rPr>
              <a:t>… </a:t>
            </a:r>
            <a:r>
              <a:rPr lang="en-GB" dirty="0" err="1">
                <a:hlinkClick r:id="rId3"/>
              </a:rPr>
              <a:t>siarad</a:t>
            </a:r>
            <a:r>
              <a:rPr lang="en-GB" dirty="0">
                <a:hlinkClick r:id="rId3"/>
              </a:rPr>
              <a:t> a </a:t>
            </a:r>
            <a:r>
              <a:rPr lang="en-GB" dirty="0" err="1">
                <a:hlinkClick r:id="rId3"/>
              </a:rPr>
              <a:t>darllen</a:t>
            </a:r>
            <a:r>
              <a:rPr lang="en-GB" dirty="0">
                <a:hlinkClick r:id="rId3"/>
              </a:rPr>
              <a:t>!</a:t>
            </a:r>
            <a:br>
              <a:rPr lang="en-GB" dirty="0">
                <a:hlinkClick r:id="rId3"/>
              </a:rPr>
            </a:br>
            <a:r>
              <a:rPr lang="en-GB" dirty="0">
                <a:hlinkClick r:id="rId3"/>
              </a:rPr>
              <a:t>Writing… talk and reading!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a:t>Model tri cam:</a:t>
            </a:r>
          </a:p>
          <a:p>
            <a:pPr lvl="1"/>
            <a:r>
              <a:rPr lang="en-GB" dirty="0"/>
              <a:t>“Imitate</a:t>
            </a:r>
          </a:p>
          <a:p>
            <a:pPr lvl="1"/>
            <a:r>
              <a:rPr lang="en-GB" dirty="0"/>
              <a:t>Innovate</a:t>
            </a:r>
          </a:p>
          <a:p>
            <a:pPr lvl="1"/>
            <a:r>
              <a:rPr lang="en-GB" dirty="0"/>
              <a:t>Invent” </a:t>
            </a:r>
          </a:p>
          <a:p>
            <a:r>
              <a:rPr lang="en-GB" dirty="0"/>
              <a:t>Mae </a:t>
            </a:r>
            <a:r>
              <a:rPr lang="en-GB" dirty="0" err="1"/>
              <a:t>angen</a:t>
            </a:r>
            <a:r>
              <a:rPr lang="en-GB" dirty="0"/>
              <a:t> </a:t>
            </a:r>
            <a:r>
              <a:rPr lang="en-GB" dirty="0" err="1"/>
              <a:t>i’r</a:t>
            </a:r>
            <a:r>
              <a:rPr lang="en-GB" dirty="0"/>
              <a:t> </a:t>
            </a:r>
            <a:r>
              <a:rPr lang="en-GB" dirty="0" err="1"/>
              <a:t>myfyrwyr</a:t>
            </a:r>
            <a:r>
              <a:rPr lang="en-GB" dirty="0"/>
              <a:t> </a:t>
            </a:r>
            <a:r>
              <a:rPr lang="en-GB" dirty="0" err="1"/>
              <a:t>ysgrifennu</a:t>
            </a:r>
            <a:r>
              <a:rPr lang="en-GB" dirty="0"/>
              <a:t> </a:t>
            </a:r>
            <a:r>
              <a:rPr lang="en-GB" dirty="0" err="1"/>
              <a:t>araith</a:t>
            </a:r>
            <a:r>
              <a:rPr lang="en-GB" dirty="0"/>
              <a:t> </a:t>
            </a:r>
            <a:r>
              <a:rPr lang="en-GB" dirty="0" err="1"/>
              <a:t>perswadiol</a:t>
            </a:r>
            <a:r>
              <a:rPr lang="en-GB" dirty="0"/>
              <a:t>. </a:t>
            </a:r>
            <a:r>
              <a:rPr lang="en-GB" dirty="0" err="1"/>
              <a:t>Trafodwch</a:t>
            </a:r>
            <a:r>
              <a:rPr lang="en-GB" dirty="0"/>
              <a:t> </a:t>
            </a:r>
            <a:r>
              <a:rPr lang="en-GB" dirty="0" err="1"/>
              <a:t>sut</a:t>
            </a:r>
            <a:r>
              <a:rPr lang="en-GB" dirty="0"/>
              <a:t> </a:t>
            </a:r>
            <a:r>
              <a:rPr lang="en-GB" dirty="0" err="1"/>
              <a:t>allech</a:t>
            </a:r>
            <a:r>
              <a:rPr lang="en-GB" dirty="0"/>
              <a:t> </a:t>
            </a:r>
            <a:r>
              <a:rPr lang="en-GB" dirty="0" err="1"/>
              <a:t>ddefnyddio’r</a:t>
            </a:r>
            <a:r>
              <a:rPr lang="en-GB" dirty="0"/>
              <a:t> </a:t>
            </a:r>
            <a:r>
              <a:rPr lang="en-GB" dirty="0" err="1"/>
              <a:t>techneg</a:t>
            </a:r>
            <a:r>
              <a:rPr lang="en-GB" dirty="0"/>
              <a:t> ‘talk for writing’ </a:t>
            </a:r>
            <a:r>
              <a:rPr lang="en-GB" dirty="0" err="1"/>
              <a:t>i</a:t>
            </a:r>
            <a:r>
              <a:rPr lang="en-GB" dirty="0"/>
              <a:t> </a:t>
            </a:r>
            <a:r>
              <a:rPr lang="en-GB" dirty="0" err="1"/>
              <a:t>gynllunio</a:t>
            </a:r>
            <a:r>
              <a:rPr lang="en-GB" dirty="0"/>
              <a:t> </a:t>
            </a:r>
            <a:r>
              <a:rPr lang="en-GB" dirty="0" err="1"/>
              <a:t>ar</a:t>
            </a:r>
            <a:r>
              <a:rPr lang="en-GB" dirty="0"/>
              <a:t> </a:t>
            </a:r>
            <a:r>
              <a:rPr lang="en-GB" dirty="0" err="1"/>
              <a:t>gyfer</a:t>
            </a:r>
            <a:r>
              <a:rPr lang="en-GB" dirty="0"/>
              <a:t> </a:t>
            </a:r>
            <a:r>
              <a:rPr lang="en-GB" dirty="0" err="1"/>
              <a:t>hyn</a:t>
            </a:r>
            <a:r>
              <a:rPr lang="en-GB" dirty="0"/>
              <a:t>. </a:t>
            </a:r>
          </a:p>
          <a:p>
            <a:pPr lvl="1"/>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dirty="0"/>
              <a:t>Three step model:</a:t>
            </a:r>
          </a:p>
          <a:p>
            <a:pPr lvl="1"/>
            <a:r>
              <a:rPr lang="en-GB" dirty="0"/>
              <a:t>Imitate</a:t>
            </a:r>
          </a:p>
          <a:p>
            <a:pPr lvl="1"/>
            <a:r>
              <a:rPr lang="en-GB" dirty="0"/>
              <a:t>Innovate</a:t>
            </a:r>
          </a:p>
          <a:p>
            <a:pPr lvl="1"/>
            <a:r>
              <a:rPr lang="en-GB" dirty="0"/>
              <a:t>Invent </a:t>
            </a:r>
          </a:p>
          <a:p>
            <a:pPr lvl="1"/>
            <a:endParaRPr lang="en-GB" dirty="0"/>
          </a:p>
          <a:p>
            <a:r>
              <a:rPr lang="en-GB" dirty="0"/>
              <a:t>You want your students to write a persuasive speech. Discuss how you could use the talk-for-writing approach to plan this outcome. </a:t>
            </a:r>
          </a:p>
        </p:txBody>
      </p:sp>
    </p:spTree>
    <p:extLst>
      <p:ext uri="{BB962C8B-B14F-4D97-AF65-F5344CB8AC3E}">
        <p14:creationId xmlns:p14="http://schemas.microsoft.com/office/powerpoint/2010/main" val="31283366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dirty="0">
                <a:ea typeface="+mj-ea"/>
                <a:cs typeface="+mj-cs"/>
              </a:rPr>
            </a:br>
            <a:r>
              <a:rPr lang="en-GB" dirty="0" err="1">
                <a:ea typeface="+mj-ea"/>
                <a:cs typeface="+mj-cs"/>
              </a:rPr>
              <a:t>Ysgrifennu</a:t>
            </a:r>
            <a:r>
              <a:rPr lang="en-GB" dirty="0">
                <a:ea typeface="+mj-ea"/>
                <a:cs typeface="+mj-cs"/>
              </a:rPr>
              <a:t> </a:t>
            </a:r>
            <a:r>
              <a:rPr lang="en-GB" dirty="0" err="1">
                <a:ea typeface="+mj-ea"/>
                <a:cs typeface="+mj-cs"/>
              </a:rPr>
              <a:t>Ffeithiol</a:t>
            </a:r>
            <a:r>
              <a:rPr lang="en-GB" dirty="0">
                <a:ea typeface="+mj-ea"/>
                <a:cs typeface="+mj-cs"/>
              </a:rPr>
              <a:t> a </a:t>
            </a:r>
            <a:r>
              <a:rPr lang="en-GB" dirty="0" err="1">
                <a:ea typeface="+mj-ea"/>
                <a:cs typeface="+mj-cs"/>
              </a:rPr>
              <a:t>Chreadigrwydd</a:t>
            </a:r>
            <a:br>
              <a:rPr lang="en-GB" dirty="0">
                <a:ea typeface="+mj-ea"/>
                <a:cs typeface="+mj-cs"/>
              </a:rPr>
            </a:br>
            <a:r>
              <a:rPr lang="en-GB" i="1" dirty="0"/>
              <a:t>Non fiction writing is just as creative! </a:t>
            </a:r>
            <a:br>
              <a:rPr lang="en-US" sz="6000" i="1" dirty="0"/>
            </a:br>
            <a:endParaRPr lang="en-GB" sz="6000" i="1" dirty="0"/>
          </a:p>
        </p:txBody>
      </p:sp>
      <p:sp>
        <p:nvSpPr>
          <p:cNvPr id="19458" name="Rectangle 3"/>
          <p:cNvSpPr>
            <a:spLocks noGrp="1" noChangeArrowheads="1"/>
          </p:cNvSpPr>
          <p:nvPr>
            <p:ph idx="1"/>
          </p:nvPr>
        </p:nvSpPr>
        <p:spPr/>
        <p:txBody>
          <a:bodyPr/>
          <a:lstStyle/>
          <a:p>
            <a:pPr marL="365125" lvl="2" indent="-255588">
              <a:spcBef>
                <a:spcPts val="400"/>
              </a:spcBef>
              <a:buClr>
                <a:schemeClr val="accent1"/>
              </a:buClr>
              <a:buSzPct val="68000"/>
              <a:buFont typeface="Wingdings 3" panose="05040102010807070707" pitchFamily="18" charset="2"/>
              <a:buChar char=""/>
            </a:pPr>
            <a:endParaRPr lang="en-US" altLang="en-US" sz="1600">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
        <p:nvSpPr>
          <p:cNvPr id="11267" name="Content Placeholder 6"/>
          <p:cNvSpPr>
            <a:spLocks noGrp="1"/>
          </p:cNvSpPr>
          <p:nvPr>
            <p:ph sz="half" idx="4294967295"/>
          </p:nvPr>
        </p:nvSpPr>
        <p:spPr>
          <a:xfrm>
            <a:off x="5359400" y="1960562"/>
            <a:ext cx="5181600" cy="4351338"/>
          </a:xfrm>
        </p:spPr>
        <p:txBody>
          <a:bodyPr/>
          <a:lstStyle/>
          <a:p>
            <a:pPr marL="109537" indent="0">
              <a:buNone/>
              <a:defRPr/>
            </a:pPr>
            <a:r>
              <a:rPr lang="en-GB" altLang="en-US" b="1" i="1" dirty="0"/>
              <a:t>‘</a:t>
            </a:r>
            <a:r>
              <a:rPr lang="en-GB" altLang="en-US" b="1" i="1" dirty="0" err="1"/>
              <a:t>Sssshhhhh</a:t>
            </a:r>
            <a:r>
              <a:rPr lang="en-GB" altLang="en-US" b="1" i="1" dirty="0"/>
              <a:t>... don't tell anyone... it turns out non-fiction is just as exciting as fiction! A police report on a missing unicorn; a letter to the Ministry of Stories; instructions for </a:t>
            </a:r>
            <a:r>
              <a:rPr lang="en-GB" altLang="en-US" b="1" i="1" dirty="0" err="1"/>
              <a:t>minotaurs</a:t>
            </a:r>
            <a:r>
              <a:rPr lang="en-GB" altLang="en-US" b="1" i="1" dirty="0"/>
              <a:t> on maze management; how to keep a hobgoblin happy.’</a:t>
            </a:r>
          </a:p>
          <a:p>
            <a:pPr marL="109537" indent="0">
              <a:buNone/>
              <a:defRPr/>
            </a:pPr>
            <a:r>
              <a:rPr lang="en-GB" altLang="en-US" i="1" dirty="0"/>
              <a:t>Pie Corbett</a:t>
            </a:r>
          </a:p>
          <a:p>
            <a:pPr marL="109537" indent="0">
              <a:buNone/>
              <a:defRPr/>
            </a:pPr>
            <a:r>
              <a:rPr lang="en-GB" altLang="en-US" sz="1000" i="1" dirty="0"/>
              <a:t>http://www.piecorbett.org.uk</a:t>
            </a:r>
          </a:p>
          <a:p>
            <a:pPr marL="109537" indent="0">
              <a:buNone/>
              <a:defRPr/>
            </a:pPr>
            <a:endParaRPr lang="en-GB" altLang="en-US" sz="4000" dirty="0">
              <a:ea typeface="ＭＳ Ｐゴシック" pitchFamily="34" charset="-128"/>
            </a:endParaRPr>
          </a:p>
          <a:p>
            <a:pPr eaLnBrk="1" hangingPunct="1">
              <a:lnSpc>
                <a:spcPct val="90000"/>
              </a:lnSpc>
              <a:defRPr/>
            </a:pPr>
            <a:endParaRPr lang="en-GB" altLang="en-US" sz="3200" i="1" dirty="0">
              <a:ea typeface="ＭＳ Ｐゴシック" pitchFamily="34" charset="-128"/>
            </a:endParaRPr>
          </a:p>
        </p:txBody>
      </p:sp>
      <p:pic>
        <p:nvPicPr>
          <p:cNvPr id="19461" name="Picture 2" descr="C:\Users\s.ainsworth\Pictures\pIE cORBET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9046" y="2473326"/>
            <a:ext cx="3247554" cy="2733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9905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Dulliau</a:t>
            </a:r>
            <a:r>
              <a:rPr lang="en-GB" dirty="0"/>
              <a:t> </a:t>
            </a:r>
            <a:r>
              <a:rPr lang="en-GB" dirty="0" err="1"/>
              <a:t>Ysgrifennu</a:t>
            </a:r>
            <a:r>
              <a:rPr lang="en-GB" dirty="0"/>
              <a:t> </a:t>
            </a:r>
            <a:r>
              <a:rPr lang="en-GB" dirty="0" err="1"/>
              <a:t>Ffeithiol</a:t>
            </a:r>
            <a:br>
              <a:rPr lang="en-GB" dirty="0"/>
            </a:br>
            <a:r>
              <a:rPr lang="en-GB" dirty="0"/>
              <a:t>Fiction Writing Approaches</a:t>
            </a:r>
            <a:br>
              <a:rPr lang="en-GB" dirty="0"/>
            </a:br>
            <a:endParaRPr lang="en-GB" dirty="0"/>
          </a:p>
        </p:txBody>
      </p:sp>
      <p:sp>
        <p:nvSpPr>
          <p:cNvPr id="3" name="Content Placeholder 2"/>
          <p:cNvSpPr>
            <a:spLocks noGrp="1"/>
          </p:cNvSpPr>
          <p:nvPr>
            <p:ph sz="half" idx="1"/>
          </p:nvPr>
        </p:nvSpPr>
        <p:spPr>
          <a:xfrm>
            <a:off x="838200" y="1825624"/>
            <a:ext cx="5181600" cy="4549775"/>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a:t>Cofiwch</a:t>
            </a:r>
            <a:r>
              <a:rPr lang="en-GB" dirty="0"/>
              <a:t> y </a:t>
            </a:r>
            <a:r>
              <a:rPr lang="en-GB" dirty="0" err="1"/>
              <a:t>stori</a:t>
            </a:r>
            <a:r>
              <a:rPr lang="en-GB" dirty="0"/>
              <a:t> ‘Tri </a:t>
            </a:r>
            <a:r>
              <a:rPr lang="en-GB" dirty="0" err="1"/>
              <a:t>Mochyn</a:t>
            </a:r>
            <a:r>
              <a:rPr lang="en-GB" dirty="0"/>
              <a:t> Bach’ </a:t>
            </a:r>
            <a:r>
              <a:rPr lang="en-GB" dirty="0" err="1"/>
              <a:t>gyda</a:t>
            </a:r>
            <a:r>
              <a:rPr lang="en-GB" dirty="0"/>
              <a:t> </a:t>
            </a:r>
            <a:r>
              <a:rPr lang="en-GB" dirty="0" err="1"/>
              <a:t>phartner</a:t>
            </a:r>
            <a:r>
              <a:rPr lang="en-GB" dirty="0"/>
              <a:t>. </a:t>
            </a:r>
          </a:p>
          <a:p>
            <a:endParaRPr lang="en-GB" dirty="0"/>
          </a:p>
          <a:p>
            <a:r>
              <a:rPr lang="en-GB" dirty="0"/>
              <a:t>Beth </a:t>
            </a:r>
            <a:r>
              <a:rPr lang="en-GB" dirty="0" err="1"/>
              <a:t>yw</a:t>
            </a:r>
            <a:r>
              <a:rPr lang="en-GB" dirty="0"/>
              <a:t> </a:t>
            </a:r>
            <a:r>
              <a:rPr lang="en-GB" dirty="0" err="1"/>
              <a:t>nodweddion</a:t>
            </a:r>
            <a:r>
              <a:rPr lang="en-GB" dirty="0"/>
              <a:t> y math </a:t>
            </a:r>
            <a:r>
              <a:rPr lang="en-GB" dirty="0" err="1"/>
              <a:t>yma</a:t>
            </a:r>
            <a:r>
              <a:rPr lang="en-GB" dirty="0"/>
              <a:t> o </a:t>
            </a:r>
            <a:r>
              <a:rPr lang="en-GB" dirty="0" err="1"/>
              <a:t>stori</a:t>
            </a:r>
            <a:r>
              <a:rPr lang="en-GB" dirty="0"/>
              <a:t>?</a:t>
            </a:r>
          </a:p>
          <a:p>
            <a:endParaRPr lang="en-GB" dirty="0"/>
          </a:p>
          <a:p>
            <a:r>
              <a:rPr lang="en-GB" dirty="0" err="1"/>
              <a:t>Gwyliwch</a:t>
            </a:r>
            <a:r>
              <a:rPr lang="en-GB" dirty="0"/>
              <a:t> Y Tri </a:t>
            </a:r>
            <a:r>
              <a:rPr lang="en-GB" dirty="0" err="1"/>
              <a:t>Mochyn</a:t>
            </a:r>
            <a:r>
              <a:rPr lang="en-GB" dirty="0"/>
              <a:t> Bach </a:t>
            </a:r>
            <a:r>
              <a:rPr lang="en-GB" dirty="0" err="1"/>
              <a:t>gan</a:t>
            </a:r>
            <a:r>
              <a:rPr lang="en-GB" dirty="0"/>
              <a:t> Roald Dahl. </a:t>
            </a:r>
          </a:p>
          <a:p>
            <a:pPr lvl="1"/>
            <a:r>
              <a:rPr lang="en-GB" dirty="0" err="1"/>
              <a:t>Sut</a:t>
            </a:r>
            <a:r>
              <a:rPr lang="en-GB" dirty="0"/>
              <a:t> </a:t>
            </a:r>
            <a:r>
              <a:rPr lang="en-GB" dirty="0" err="1"/>
              <a:t>fyddai</a:t>
            </a:r>
            <a:r>
              <a:rPr lang="en-GB" dirty="0"/>
              <a:t> </a:t>
            </a:r>
            <a:r>
              <a:rPr lang="en-GB" dirty="0" err="1"/>
              <a:t>disgyblion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hyn</a:t>
            </a:r>
            <a:r>
              <a:rPr lang="en-GB" dirty="0"/>
              <a:t>?</a:t>
            </a:r>
          </a:p>
          <a:p>
            <a:pPr lvl="1"/>
            <a:r>
              <a:rPr lang="en-GB" dirty="0" err="1"/>
              <a:t>Sut</a:t>
            </a:r>
            <a:r>
              <a:rPr lang="en-GB" dirty="0"/>
              <a:t> all </a:t>
            </a:r>
            <a:r>
              <a:rPr lang="en-GB" dirty="0" err="1"/>
              <a:t>hwn</a:t>
            </a:r>
            <a:r>
              <a:rPr lang="en-GB" dirty="0"/>
              <a:t> </a:t>
            </a:r>
            <a:r>
              <a:rPr lang="en-GB" dirty="0" err="1"/>
              <a:t>gael</a:t>
            </a:r>
            <a:r>
              <a:rPr lang="en-GB" dirty="0"/>
              <a:t> </a:t>
            </a:r>
            <a:r>
              <a:rPr lang="en-GB" dirty="0" err="1"/>
              <a:t>ei</a:t>
            </a:r>
            <a:r>
              <a:rPr lang="en-GB" dirty="0"/>
              <a:t> </a:t>
            </a:r>
            <a:r>
              <a:rPr lang="en-GB" dirty="0" err="1"/>
              <a:t>ddefnyddio</a:t>
            </a:r>
            <a:r>
              <a:rPr lang="en-GB" dirty="0"/>
              <a:t> </a:t>
            </a:r>
            <a:r>
              <a:rPr lang="en-GB" dirty="0" err="1"/>
              <a:t>fel</a:t>
            </a:r>
            <a:r>
              <a:rPr lang="en-GB" dirty="0"/>
              <a:t> </a:t>
            </a:r>
            <a:r>
              <a:rPr lang="en-GB" dirty="0" err="1"/>
              <a:t>adnodd</a:t>
            </a:r>
            <a:r>
              <a:rPr lang="en-GB" dirty="0"/>
              <a:t> </a:t>
            </a:r>
            <a:r>
              <a:rPr lang="en-GB" dirty="0" err="1"/>
              <a:t>ar</a:t>
            </a:r>
            <a:r>
              <a:rPr lang="en-GB" dirty="0"/>
              <a:t> </a:t>
            </a:r>
            <a:r>
              <a:rPr lang="en-GB" dirty="0" err="1"/>
              <a:t>gyfer</a:t>
            </a:r>
            <a:r>
              <a:rPr lang="en-GB" dirty="0"/>
              <a:t> </a:t>
            </a:r>
            <a:r>
              <a:rPr lang="en-GB" dirty="0" err="1"/>
              <a:t>dysgu</a:t>
            </a:r>
            <a:r>
              <a:rPr lang="en-GB" dirty="0"/>
              <a:t>? </a:t>
            </a:r>
          </a:p>
        </p:txBody>
      </p:sp>
      <p:sp>
        <p:nvSpPr>
          <p:cNvPr id="4" name="Content Placeholder 3"/>
          <p:cNvSpPr>
            <a:spLocks noGrp="1"/>
          </p:cNvSpPr>
          <p:nvPr>
            <p:ph sz="half" idx="2"/>
          </p:nvPr>
        </p:nvSpPr>
        <p:spPr>
          <a:xfrm>
            <a:off x="6172200" y="1825625"/>
            <a:ext cx="5181600" cy="4549774"/>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a:t>With a partner, recall the </a:t>
            </a:r>
            <a:r>
              <a:rPr lang="en-GB" dirty="0" err="1"/>
              <a:t>fairytale</a:t>
            </a:r>
            <a:r>
              <a:rPr lang="en-GB" dirty="0"/>
              <a:t> ‘The Three Little Pigs’ </a:t>
            </a:r>
          </a:p>
          <a:p>
            <a:endParaRPr lang="en-GB" dirty="0"/>
          </a:p>
          <a:p>
            <a:r>
              <a:rPr lang="en-GB" dirty="0"/>
              <a:t>Discuss the features of the </a:t>
            </a:r>
            <a:r>
              <a:rPr lang="en-GB" dirty="0" err="1"/>
              <a:t>fairytale</a:t>
            </a:r>
            <a:r>
              <a:rPr lang="en-GB" dirty="0"/>
              <a:t> that we might expect to see elsewhere too.</a:t>
            </a:r>
          </a:p>
          <a:p>
            <a:endParaRPr lang="en-GB" dirty="0"/>
          </a:p>
          <a:p>
            <a:r>
              <a:rPr lang="en-GB" dirty="0"/>
              <a:t>Now, </a:t>
            </a:r>
            <a:r>
              <a:rPr lang="en-GB" dirty="0">
                <a:hlinkClick r:id="rId3"/>
              </a:rPr>
              <a:t>watch Roald Dahl’s Three Little Pigs.  </a:t>
            </a:r>
            <a:endParaRPr lang="en-GB" dirty="0"/>
          </a:p>
          <a:p>
            <a:pPr lvl="1"/>
            <a:r>
              <a:rPr lang="en-GB" dirty="0"/>
              <a:t>How would pupils respond to this story?</a:t>
            </a:r>
          </a:p>
          <a:p>
            <a:pPr lvl="1"/>
            <a:r>
              <a:rPr lang="en-GB" dirty="0"/>
              <a:t>How could you use this as a stimulus in the classroom? </a:t>
            </a:r>
          </a:p>
        </p:txBody>
      </p:sp>
    </p:spTree>
    <p:extLst>
      <p:ext uri="{BB962C8B-B14F-4D97-AF65-F5344CB8AC3E}">
        <p14:creationId xmlns:p14="http://schemas.microsoft.com/office/powerpoint/2010/main" val="17758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Syniadau</a:t>
            </a:r>
            <a:r>
              <a:rPr lang="en-GB" dirty="0"/>
              <a:t>!</a:t>
            </a:r>
            <a:br>
              <a:rPr lang="en-GB" i="1" dirty="0"/>
            </a:br>
            <a:r>
              <a:rPr lang="en-GB" i="1" dirty="0"/>
              <a:t>Finding </a:t>
            </a:r>
            <a:r>
              <a:rPr lang="en-GB" dirty="0"/>
              <a:t>ideas to write about! </a:t>
            </a:r>
          </a:p>
        </p:txBody>
      </p:sp>
      <p:sp>
        <p:nvSpPr>
          <p:cNvPr id="3" name="Content Placeholder 2"/>
          <p:cNvSpPr>
            <a:spLocks noGrp="1"/>
          </p:cNvSpPr>
          <p:nvPr>
            <p:ph sz="half" idx="1"/>
          </p:nvPr>
        </p:nvSpPr>
        <p:spPr>
          <a:xfrm>
            <a:off x="838200" y="4444999"/>
            <a:ext cx="5181600" cy="1731964"/>
          </a:xfrm>
        </p:spPr>
        <p:txBody>
          <a:bodyPr>
            <a:normAutofit lnSpcReduction="10000"/>
          </a:bodyPr>
          <a:lstStyle/>
          <a:p>
            <a:pPr>
              <a:defRPr/>
            </a:pPr>
            <a:r>
              <a:rPr lang="en-GB" altLang="en-US" dirty="0" err="1">
                <a:ea typeface="ＭＳ Ｐゴシック" pitchFamily="34" charset="-128"/>
              </a:rPr>
              <a:t>Syniadau</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gyfer</a:t>
            </a:r>
            <a:r>
              <a:rPr lang="en-GB" altLang="en-US" dirty="0">
                <a:ea typeface="ＭＳ Ｐゴシック" pitchFamily="34" charset="-128"/>
              </a:rPr>
              <a:t> </a:t>
            </a:r>
            <a:r>
              <a:rPr lang="en-GB" altLang="en-US" dirty="0" err="1">
                <a:ea typeface="ＭＳ Ｐゴシック" pitchFamily="34" charset="-128"/>
              </a:rPr>
              <a:t>gweithgareddau</a:t>
            </a:r>
            <a:r>
              <a:rPr lang="en-GB" altLang="en-US" dirty="0">
                <a:ea typeface="ＭＳ Ｐゴシック" pitchFamily="34" charset="-128"/>
              </a:rPr>
              <a:t> </a:t>
            </a:r>
            <a:r>
              <a:rPr lang="en-GB" altLang="en-US" dirty="0" err="1">
                <a:ea typeface="ＭＳ Ｐゴシック" pitchFamily="34" charset="-128"/>
              </a:rPr>
              <a:t>gychwynnol</a:t>
            </a:r>
            <a:r>
              <a:rPr lang="en-GB" altLang="en-US" dirty="0">
                <a:ea typeface="ＭＳ Ｐゴシック" pitchFamily="34" charset="-128"/>
              </a:rPr>
              <a:t>:</a:t>
            </a:r>
          </a:p>
          <a:p>
            <a:pPr marL="109537" indent="0">
              <a:buNone/>
              <a:defRPr/>
            </a:pPr>
            <a:r>
              <a:rPr lang="en-GB" altLang="en-US" dirty="0">
                <a:ea typeface="ＭＳ Ｐゴシック" pitchFamily="34" charset="-128"/>
                <a:hlinkClick r:id="rId3"/>
              </a:rPr>
              <a:t>http://www.scholastic.com/teachers/story-starters/</a:t>
            </a:r>
            <a:r>
              <a:rPr lang="en-GB" altLang="en-US" dirty="0">
                <a:ea typeface="ＭＳ Ｐゴシック" pitchFamily="34" charset="-128"/>
              </a:rPr>
              <a:t> </a:t>
            </a:r>
          </a:p>
          <a:p>
            <a:pPr marL="109537" indent="0">
              <a:buNone/>
              <a:defRPr/>
            </a:pPr>
            <a:endParaRPr lang="en-GB" altLang="en-US" dirty="0">
              <a:ea typeface="ＭＳ Ｐゴシック" pitchFamily="34" charset="-128"/>
            </a:endParaRPr>
          </a:p>
          <a:p>
            <a:pPr marL="109537" indent="0">
              <a:buNone/>
              <a:defRPr/>
            </a:pPr>
            <a:endParaRPr lang="en-GB" altLang="en-US" dirty="0">
              <a:ea typeface="ＭＳ Ｐゴシック" pitchFamily="34" charset="-128"/>
            </a:endParaRPr>
          </a:p>
          <a:p>
            <a:endParaRPr lang="en-GB" dirty="0"/>
          </a:p>
        </p:txBody>
      </p:sp>
      <p:sp>
        <p:nvSpPr>
          <p:cNvPr id="4" name="Content Placeholder 3"/>
          <p:cNvSpPr>
            <a:spLocks noGrp="1"/>
          </p:cNvSpPr>
          <p:nvPr>
            <p:ph sz="half" idx="2"/>
          </p:nvPr>
        </p:nvSpPr>
        <p:spPr>
          <a:xfrm>
            <a:off x="6172200" y="4444999"/>
            <a:ext cx="5181600" cy="1731963"/>
          </a:xfrm>
        </p:spPr>
        <p:txBody>
          <a:bodyPr>
            <a:normAutofit lnSpcReduction="10000"/>
          </a:bodyPr>
          <a:lstStyle/>
          <a:p>
            <a:pPr>
              <a:defRPr/>
            </a:pPr>
            <a:r>
              <a:rPr lang="en-GB" altLang="en-US" dirty="0">
                <a:ea typeface="ＭＳ Ｐゴシック" pitchFamily="34" charset="-128"/>
              </a:rPr>
              <a:t>Interactive story starter ideas:</a:t>
            </a:r>
          </a:p>
          <a:p>
            <a:pPr marL="109537" indent="0">
              <a:buNone/>
              <a:defRPr/>
            </a:pPr>
            <a:r>
              <a:rPr lang="en-GB" altLang="en-US" dirty="0">
                <a:ea typeface="ＭＳ Ｐゴシック" pitchFamily="34" charset="-128"/>
                <a:hlinkClick r:id="rId3"/>
              </a:rPr>
              <a:t>http://www.scholastic.com/teachers/story-starters/</a:t>
            </a:r>
            <a:r>
              <a:rPr lang="en-GB" altLang="en-US" dirty="0">
                <a:ea typeface="ＭＳ Ｐゴシック" pitchFamily="34" charset="-128"/>
              </a:rPr>
              <a:t> </a:t>
            </a:r>
          </a:p>
          <a:p>
            <a:pPr>
              <a:defRPr/>
            </a:pPr>
            <a:endParaRPr lang="en-GB" altLang="en-US" i="1" dirty="0">
              <a:ea typeface="ＭＳ Ｐゴシック" pitchFamily="34" charset="-128"/>
            </a:endParaRPr>
          </a:p>
          <a:p>
            <a:endParaRPr lang="en-GB" dirty="0"/>
          </a:p>
        </p:txBody>
      </p:sp>
      <p:pic>
        <p:nvPicPr>
          <p:cNvPr id="5" name="Picture 4"/>
          <p:cNvPicPr>
            <a:picLocks noChangeAspect="1"/>
          </p:cNvPicPr>
          <p:nvPr/>
        </p:nvPicPr>
        <p:blipFill>
          <a:blip r:embed="rId4"/>
          <a:stretch>
            <a:fillRect/>
          </a:stretch>
        </p:blipFill>
        <p:spPr>
          <a:xfrm>
            <a:off x="4020103" y="1690688"/>
            <a:ext cx="3818971" cy="2506661"/>
          </a:xfrm>
          <a:prstGeom prst="rect">
            <a:avLst/>
          </a:prstGeom>
        </p:spPr>
      </p:pic>
      <p:sp>
        <p:nvSpPr>
          <p:cNvPr id="6" name="Cloud 5"/>
          <p:cNvSpPr/>
          <p:nvPr/>
        </p:nvSpPr>
        <p:spPr>
          <a:xfrm>
            <a:off x="3035299" y="1293019"/>
            <a:ext cx="6045879" cy="350519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Beth </a:t>
            </a:r>
            <a:r>
              <a:rPr lang="en-GB" sz="2400" dirty="0" err="1"/>
              <a:t>yw</a:t>
            </a:r>
            <a:r>
              <a:rPr lang="en-GB" sz="2400" dirty="0"/>
              <a:t> </a:t>
            </a:r>
            <a:r>
              <a:rPr lang="en-GB" sz="2400" dirty="0" err="1"/>
              <a:t>manteision</a:t>
            </a:r>
            <a:r>
              <a:rPr lang="en-GB" sz="2400" dirty="0"/>
              <a:t> ac </a:t>
            </a:r>
            <a:r>
              <a:rPr lang="en-GB" sz="2400" dirty="0" err="1"/>
              <a:t>anfanteision</a:t>
            </a:r>
            <a:r>
              <a:rPr lang="en-GB" sz="2400" dirty="0"/>
              <a:t> y </a:t>
            </a:r>
            <a:r>
              <a:rPr lang="en-GB" sz="2400" dirty="0" err="1"/>
              <a:t>ffordd</a:t>
            </a:r>
            <a:r>
              <a:rPr lang="en-GB" sz="2400" dirty="0"/>
              <a:t> </a:t>
            </a:r>
            <a:r>
              <a:rPr lang="en-GB" sz="2400" dirty="0" err="1"/>
              <a:t>yma</a:t>
            </a:r>
            <a:r>
              <a:rPr lang="en-GB" sz="2400" dirty="0"/>
              <a:t> o </a:t>
            </a:r>
            <a:r>
              <a:rPr lang="en-GB" sz="2400" dirty="0" err="1"/>
              <a:t>weithio</a:t>
            </a:r>
            <a:r>
              <a:rPr lang="en-GB" sz="2400" dirty="0"/>
              <a:t>?</a:t>
            </a:r>
          </a:p>
          <a:p>
            <a:pPr algn="ctr"/>
            <a:endParaRPr lang="en-GB" sz="2400" dirty="0"/>
          </a:p>
          <a:p>
            <a:pPr algn="ctr"/>
            <a:r>
              <a:rPr lang="en-GB" sz="2400" dirty="0"/>
              <a:t>What are the benefits and drawbacks of this approach? </a:t>
            </a:r>
          </a:p>
        </p:txBody>
      </p:sp>
    </p:spTree>
    <p:extLst>
      <p:ext uri="{BB962C8B-B14F-4D97-AF65-F5344CB8AC3E}">
        <p14:creationId xmlns:p14="http://schemas.microsoft.com/office/powerpoint/2010/main" val="2001684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7001"/>
            <a:ext cx="10515600" cy="965200"/>
          </a:xfrm>
        </p:spPr>
        <p:txBody>
          <a:bodyPr>
            <a:normAutofit fontScale="90000"/>
          </a:bodyPr>
          <a:lstStyle/>
          <a:p>
            <a:pPr algn="ctr"/>
            <a:r>
              <a:rPr lang="en-GB" dirty="0" err="1"/>
              <a:t>Deall</a:t>
            </a:r>
            <a:r>
              <a:rPr lang="en-GB" dirty="0"/>
              <a:t> </a:t>
            </a:r>
            <a:r>
              <a:rPr lang="en-GB" dirty="0" err="1"/>
              <a:t>Strwythur</a:t>
            </a:r>
            <a:br>
              <a:rPr lang="en-GB" dirty="0"/>
            </a:br>
            <a:r>
              <a:rPr lang="en-GB" i="1" dirty="0"/>
              <a:t>Understanding Structure </a:t>
            </a:r>
          </a:p>
        </p:txBody>
      </p:sp>
      <p:sp>
        <p:nvSpPr>
          <p:cNvPr id="17410" name="Date Placeholder 3"/>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ctr" anchorCtr="0" compatLnSpc="1">
            <a:prstTxWarp prst="textNoShape">
              <a:avLst/>
            </a:prstTxWarp>
          </a:bodyPr>
          <a:lstStyle>
            <a:lvl1pPr>
              <a:spcBef>
                <a:spcPts val="400"/>
              </a:spcBef>
              <a:buClr>
                <a:schemeClr val="accent1"/>
              </a:buClr>
              <a:buSzPct val="68000"/>
              <a:buFont typeface="Wingdings 3" panose="05040102010807070707" pitchFamily="18" charset="2"/>
              <a:buChar char=""/>
              <a:tabLst>
                <a:tab pos="723900" algn="l"/>
                <a:tab pos="1447800" algn="l"/>
                <a:tab pos="2171700" algn="l"/>
                <a:tab pos="2895600" algn="l"/>
              </a:tabLst>
              <a:defRPr sz="2700">
                <a:solidFill>
                  <a:schemeClr val="tx1"/>
                </a:solidFill>
                <a:latin typeface="Lucida Sans Unicode" panose="020B0602030504020204" pitchFamily="34" charset="0"/>
                <a:ea typeface="ＭＳ Ｐゴシック" panose="020B0600070205080204" pitchFamily="34" charset="-128"/>
              </a:defRPr>
            </a:lvl1pPr>
            <a:lvl2pPr marL="37931725" indent="-37474525">
              <a:spcBef>
                <a:spcPts val="325"/>
              </a:spcBef>
              <a:buClr>
                <a:schemeClr val="accent1"/>
              </a:buClr>
              <a:buFont typeface="Verdana" panose="020B0604030504040204" pitchFamily="34" charset="0"/>
              <a:buChar char="◦"/>
              <a:tabLst>
                <a:tab pos="723900" algn="l"/>
                <a:tab pos="1447800" algn="l"/>
                <a:tab pos="2171700" algn="l"/>
                <a:tab pos="2895600" algn="l"/>
              </a:tabLst>
              <a:defRPr sz="2300">
                <a:solidFill>
                  <a:schemeClr val="tx1"/>
                </a:solidFill>
                <a:latin typeface="Lucida Sans Unicode" panose="020B0602030504020204" pitchFamily="34" charset="0"/>
                <a:ea typeface="ＭＳ Ｐゴシック" panose="020B0600070205080204" pitchFamily="34" charset="-128"/>
              </a:defRPr>
            </a:lvl2pPr>
            <a:lvl3pPr marL="858838" indent="-228600">
              <a:spcBef>
                <a:spcPts val="350"/>
              </a:spcBef>
              <a:buClr>
                <a:schemeClr val="accent2"/>
              </a:buClr>
              <a:buSzPct val="100000"/>
              <a:buFont typeface="Wingdings 2" panose="05020102010507070707" pitchFamily="18" charset="2"/>
              <a:buChar char=""/>
              <a:tabLst>
                <a:tab pos="723900" algn="l"/>
                <a:tab pos="1447800" algn="l"/>
                <a:tab pos="2171700" algn="l"/>
                <a:tab pos="2895600" algn="l"/>
              </a:tabLst>
              <a:defRPr sz="2100">
                <a:solidFill>
                  <a:schemeClr val="tx1"/>
                </a:solidFill>
                <a:latin typeface="Lucida Sans Unicode" panose="020B0602030504020204" pitchFamily="34" charset="0"/>
                <a:ea typeface="ＭＳ Ｐゴシック" panose="020B0600070205080204" pitchFamily="34" charset="-128"/>
              </a:defRPr>
            </a:lvl3pPr>
            <a:lvl4pPr marL="1143000" indent="-228600">
              <a:spcBef>
                <a:spcPts val="350"/>
              </a:spcBef>
              <a:buClr>
                <a:schemeClr val="accent2"/>
              </a:buClr>
              <a:buFont typeface="Wingdings 2" panose="05020102010507070707" pitchFamily="18" charset="2"/>
              <a:buChar char=""/>
              <a:tabLst>
                <a:tab pos="723900" algn="l"/>
                <a:tab pos="1447800" algn="l"/>
                <a:tab pos="2171700" algn="l"/>
                <a:tab pos="2895600" algn="l"/>
              </a:tabLst>
              <a:defRPr sz="1900">
                <a:solidFill>
                  <a:schemeClr val="tx1"/>
                </a:solidFill>
                <a:latin typeface="Lucida Sans Unicode" panose="020B0602030504020204" pitchFamily="34" charset="0"/>
                <a:ea typeface="ＭＳ Ｐゴシック" panose="020B0600070205080204" pitchFamily="34" charset="-128"/>
              </a:defRPr>
            </a:lvl4pPr>
            <a:lvl5pPr marL="1371600" indent="-228600">
              <a:spcBef>
                <a:spcPts val="350"/>
              </a:spcBef>
              <a:buClr>
                <a:schemeClr val="accent2"/>
              </a:buClr>
              <a:buFont typeface="Wingdings 2" panose="05020102010507070707" pitchFamily="18" charset="2"/>
              <a:buChar char=""/>
              <a:tabLst>
                <a:tab pos="723900" algn="l"/>
                <a:tab pos="1447800" algn="l"/>
                <a:tab pos="2171700" algn="l"/>
                <a:tab pos="2895600" algn="l"/>
              </a:tabLst>
              <a:defRPr sz="2000">
                <a:solidFill>
                  <a:schemeClr val="tx1"/>
                </a:solidFill>
                <a:latin typeface="Lucida Sans Unicode" panose="020B0602030504020204" pitchFamily="34" charset="0"/>
                <a:ea typeface="ＭＳ Ｐゴシック" panose="020B0600070205080204" pitchFamily="34" charset="-128"/>
              </a:defRPr>
            </a:lvl5pPr>
            <a:lvl6pPr marL="1828800" indent="-228600" eaLnBrk="0" fontAlgn="base" hangingPunct="0">
              <a:spcBef>
                <a:spcPts val="350"/>
              </a:spcBef>
              <a:spcAft>
                <a:spcPct val="0"/>
              </a:spcAft>
              <a:buClr>
                <a:schemeClr val="accent2"/>
              </a:buClr>
              <a:buFont typeface="Wingdings 2" panose="05020102010507070707" pitchFamily="18" charset="2"/>
              <a:buChar char=""/>
              <a:tabLst>
                <a:tab pos="723900" algn="l"/>
                <a:tab pos="1447800" algn="l"/>
                <a:tab pos="2171700" algn="l"/>
                <a:tab pos="2895600" algn="l"/>
              </a:tabLst>
              <a:defRPr sz="2000">
                <a:solidFill>
                  <a:schemeClr val="tx1"/>
                </a:solidFill>
                <a:latin typeface="Lucida Sans Unicode" panose="020B0602030504020204" pitchFamily="34" charset="0"/>
                <a:ea typeface="ＭＳ Ｐゴシック" panose="020B0600070205080204" pitchFamily="34" charset="-128"/>
              </a:defRPr>
            </a:lvl6pPr>
            <a:lvl7pPr marL="2286000" indent="-228600" eaLnBrk="0" fontAlgn="base" hangingPunct="0">
              <a:spcBef>
                <a:spcPts val="350"/>
              </a:spcBef>
              <a:spcAft>
                <a:spcPct val="0"/>
              </a:spcAft>
              <a:buClr>
                <a:schemeClr val="accent2"/>
              </a:buClr>
              <a:buFont typeface="Wingdings 2" panose="05020102010507070707" pitchFamily="18" charset="2"/>
              <a:buChar char=""/>
              <a:tabLst>
                <a:tab pos="723900" algn="l"/>
                <a:tab pos="1447800" algn="l"/>
                <a:tab pos="2171700" algn="l"/>
                <a:tab pos="2895600" algn="l"/>
              </a:tabLst>
              <a:defRPr sz="2000">
                <a:solidFill>
                  <a:schemeClr val="tx1"/>
                </a:solidFill>
                <a:latin typeface="Lucida Sans Unicode" panose="020B0602030504020204" pitchFamily="34" charset="0"/>
                <a:ea typeface="ＭＳ Ｐゴシック" panose="020B0600070205080204" pitchFamily="34" charset="-128"/>
              </a:defRPr>
            </a:lvl7pPr>
            <a:lvl8pPr marL="2743200" indent="-228600" eaLnBrk="0" fontAlgn="base" hangingPunct="0">
              <a:spcBef>
                <a:spcPts val="350"/>
              </a:spcBef>
              <a:spcAft>
                <a:spcPct val="0"/>
              </a:spcAft>
              <a:buClr>
                <a:schemeClr val="accent2"/>
              </a:buClr>
              <a:buFont typeface="Wingdings 2" panose="05020102010507070707" pitchFamily="18" charset="2"/>
              <a:buChar char=""/>
              <a:tabLst>
                <a:tab pos="723900" algn="l"/>
                <a:tab pos="1447800" algn="l"/>
                <a:tab pos="2171700" algn="l"/>
                <a:tab pos="2895600" algn="l"/>
              </a:tabLst>
              <a:defRPr sz="2000">
                <a:solidFill>
                  <a:schemeClr val="tx1"/>
                </a:solidFill>
                <a:latin typeface="Lucida Sans Unicode" panose="020B0602030504020204" pitchFamily="34" charset="0"/>
                <a:ea typeface="ＭＳ Ｐゴシック" panose="020B0600070205080204" pitchFamily="34" charset="-128"/>
              </a:defRPr>
            </a:lvl8pPr>
            <a:lvl9pPr marL="3200400" indent="-228600" eaLnBrk="0" fontAlgn="base" hangingPunct="0">
              <a:spcBef>
                <a:spcPts val="350"/>
              </a:spcBef>
              <a:spcAft>
                <a:spcPct val="0"/>
              </a:spcAft>
              <a:buClr>
                <a:schemeClr val="accent2"/>
              </a:buClr>
              <a:buFont typeface="Wingdings 2" panose="05020102010507070707" pitchFamily="18" charset="2"/>
              <a:buChar char=""/>
              <a:tabLst>
                <a:tab pos="723900" algn="l"/>
                <a:tab pos="1447800" algn="l"/>
                <a:tab pos="2171700" algn="l"/>
                <a:tab pos="2895600" algn="l"/>
              </a:tabLst>
              <a:defRPr sz="2000">
                <a:solidFill>
                  <a:schemeClr val="tx1"/>
                </a:solidFill>
                <a:latin typeface="Lucida Sans Unicode" panose="020B0602030504020204" pitchFamily="34" charset="0"/>
                <a:ea typeface="ＭＳ Ｐゴシック" panose="020B0600070205080204" pitchFamily="34" charset="-128"/>
              </a:defRPr>
            </a:lvl9pPr>
          </a:lstStyle>
          <a:p>
            <a:pPr>
              <a:spcBef>
                <a:spcPct val="0"/>
              </a:spcBef>
              <a:buClrTx/>
              <a:buSzTx/>
              <a:buFontTx/>
              <a:buNone/>
            </a:pPr>
            <a:r>
              <a:rPr lang="en-GB" altLang="en-US" sz="1800">
                <a:solidFill>
                  <a:srgbClr val="FFFFFF"/>
                </a:solidFill>
                <a:latin typeface="Arial" panose="020B0604020202020204" pitchFamily="34" charset="0"/>
                <a:ea typeface="Microsoft YaHei" panose="020B0503020204020204" pitchFamily="34" charset="-122"/>
              </a:rPr>
              <a:t>02/11/12</a:t>
            </a:r>
          </a:p>
        </p:txBody>
      </p:sp>
      <p:pic>
        <p:nvPicPr>
          <p:cNvPr id="17413" name="Picture 5" descr="mount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206500"/>
            <a:ext cx="12090400" cy="560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4106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40332" y="260648"/>
            <a:ext cx="10515600" cy="1325563"/>
          </a:xfrm>
        </p:spPr>
        <p:txBody>
          <a:bodyPr rtlCol="0">
            <a:normAutofit fontScale="90000"/>
          </a:bodyPr>
          <a:lstStyle/>
          <a:p>
            <a:pPr algn="ctr">
              <a:defRPr/>
            </a:pPr>
            <a:br>
              <a:rPr lang="en-GB" dirty="0">
                <a:ea typeface="+mj-ea"/>
                <a:cs typeface="+mj-cs"/>
              </a:rPr>
            </a:br>
            <a:r>
              <a:rPr lang="en-GB" dirty="0" err="1"/>
              <a:t>Barddoniaeth</a:t>
            </a:r>
            <a:r>
              <a:rPr lang="en-GB" dirty="0"/>
              <a:t>                              </a:t>
            </a:r>
            <a:r>
              <a:rPr lang="en-GB" i="1" dirty="0"/>
              <a:t>Poetry</a:t>
            </a:r>
            <a:br>
              <a:rPr lang="en-US" i="1" dirty="0"/>
            </a:br>
            <a:endParaRPr lang="en-GB" i="1" dirty="0"/>
          </a:p>
        </p:txBody>
      </p:sp>
      <p:sp>
        <p:nvSpPr>
          <p:cNvPr id="18434" name="Rectangle 3"/>
          <p:cNvSpPr>
            <a:spLocks noGrp="1" noChangeArrowheads="1"/>
          </p:cNvSpPr>
          <p:nvPr>
            <p:ph sz="half" idx="1"/>
          </p:nvPr>
        </p:nvSpPr>
        <p:spPr/>
        <p:txBody>
          <a:bodyPr/>
          <a:lstStyle/>
          <a:p>
            <a:pPr marL="365125" lvl="2" indent="-255588">
              <a:spcBef>
                <a:spcPts val="400"/>
              </a:spcBef>
              <a:buClr>
                <a:schemeClr val="accent1"/>
              </a:buClr>
              <a:buSzPct val="68000"/>
              <a:buFont typeface="Wingdings 3" panose="05040102010807070707" pitchFamily="18" charset="2"/>
              <a:buChar char=""/>
            </a:pPr>
            <a:r>
              <a:rPr lang="cy-GB" altLang="en-US" sz="2600" dirty="0">
                <a:ea typeface="ＭＳ Ｐゴシック" panose="020B0600070205080204" pitchFamily="34" charset="-128"/>
              </a:rPr>
              <a:t>Mae darllen ac ysgrifennu barddoniaeth yn hwyl</a:t>
            </a:r>
            <a:endParaRPr lang="en-US" altLang="en-US" sz="2600" dirty="0">
              <a:ea typeface="ＭＳ Ｐゴシック" panose="020B0600070205080204" pitchFamily="34" charset="-128"/>
            </a:endParaRPr>
          </a:p>
          <a:p>
            <a:pPr eaLnBrk="1" hangingPunct="1"/>
            <a:r>
              <a:rPr lang="en-GB" altLang="en-US" sz="2600" dirty="0">
                <a:ea typeface="ＭＳ Ｐゴシック" panose="020B0600070205080204" pitchFamily="34" charset="-128"/>
              </a:rPr>
              <a:t>Dim </a:t>
            </a:r>
            <a:r>
              <a:rPr lang="en-GB" altLang="en-US" sz="2600" dirty="0" err="1">
                <a:ea typeface="ＭＳ Ｐゴシック" panose="020B0600070205080204" pitchFamily="34" charset="-128"/>
              </a:rPr>
              <a:t>angen</a:t>
            </a:r>
            <a:r>
              <a:rPr lang="en-GB" altLang="en-US" sz="2600" dirty="0">
                <a:ea typeface="ＭＳ Ｐゴシック" panose="020B0600070205080204" pitchFamily="34" charset="-128"/>
              </a:rPr>
              <a:t> bod </a:t>
            </a:r>
            <a:r>
              <a:rPr lang="en-GB" altLang="en-US" sz="2600" dirty="0" err="1">
                <a:ea typeface="ＭＳ Ｐゴシック" panose="020B0600070205080204" pitchFamily="34" charset="-128"/>
              </a:rPr>
              <a:t>yn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ddiflas</a:t>
            </a:r>
            <a:r>
              <a:rPr lang="en-GB" altLang="en-US" sz="2600" dirty="0">
                <a:ea typeface="ＭＳ Ｐゴシック" panose="020B0600070205080204" pitchFamily="34" charset="-128"/>
              </a:rPr>
              <a:t>!</a:t>
            </a:r>
          </a:p>
          <a:p>
            <a:pPr eaLnBrk="1" hangingPunct="1"/>
            <a:r>
              <a:rPr lang="en-GB" altLang="en-US" sz="2600" dirty="0">
                <a:ea typeface="ＭＳ Ｐゴシック" panose="020B0600070205080204" pitchFamily="34" charset="-128"/>
              </a:rPr>
              <a:t>Does dim </a:t>
            </a:r>
            <a:r>
              <a:rPr lang="en-GB" altLang="en-US" sz="2600" dirty="0" err="1">
                <a:ea typeface="ＭＳ Ｐゴシック" panose="020B0600070205080204" pitchFamily="34" charset="-128"/>
              </a:rPr>
              <a:t>angen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dadansoddi</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pob</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rhan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o’r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barddoniaeth</a:t>
            </a:r>
            <a:r>
              <a:rPr lang="en-GB" altLang="en-US" sz="2600" dirty="0">
                <a:ea typeface="ＭＳ Ｐゴシック" panose="020B0600070205080204" pitchFamily="34" charset="-128"/>
              </a:rPr>
              <a:t>!</a:t>
            </a:r>
          </a:p>
          <a:p>
            <a:pPr eaLnBrk="1" hangingPunct="1"/>
            <a:r>
              <a:rPr lang="en-GB" altLang="en-US" sz="2600" dirty="0">
                <a:ea typeface="ＭＳ Ｐゴシック" panose="020B0600070205080204" pitchFamily="34" charset="-128"/>
              </a:rPr>
              <a:t>Plant </a:t>
            </a:r>
            <a:r>
              <a:rPr lang="en-GB" altLang="en-US" sz="2600" dirty="0" err="1">
                <a:ea typeface="ＭＳ Ｐゴシック" panose="020B0600070205080204" pitchFamily="34" charset="-128"/>
              </a:rPr>
              <a:t>yn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modelu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eu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gwaith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hyn</a:t>
            </a:r>
            <a:r>
              <a:rPr lang="en-GB" altLang="en-US" sz="2600" dirty="0">
                <a:ea typeface="ＭＳ Ｐゴシック" panose="020B0600070205080204" pitchFamily="34" charset="-128"/>
              </a:rPr>
              <a:t> y </a:t>
            </a:r>
            <a:r>
              <a:rPr lang="en-GB" altLang="en-US" sz="2600" dirty="0" err="1">
                <a:ea typeface="ＭＳ Ｐゴシック" panose="020B0600070205080204" pitchFamily="34" charset="-128"/>
              </a:rPr>
              <a:t>maent</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wedi</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glywed</a:t>
            </a:r>
            <a:r>
              <a:rPr lang="en-GB" altLang="en-US" sz="2600" dirty="0">
                <a:ea typeface="ＭＳ Ｐゴシック" panose="020B0600070205080204" pitchFamily="34" charset="-128"/>
              </a:rPr>
              <a:t> ac </a:t>
            </a:r>
            <a:r>
              <a:rPr lang="en-GB" altLang="en-US" sz="2600" dirty="0" err="1">
                <a:ea typeface="ＭＳ Ｐゴシック" panose="020B0600070205080204" pitchFamily="34" charset="-128"/>
              </a:rPr>
              <a:t>wedi</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mwynhau</a:t>
            </a:r>
            <a:endParaRPr lang="en-US" altLang="en-US" sz="2600" dirty="0">
              <a:ea typeface="ＭＳ Ｐゴシック" panose="020B0600070205080204" pitchFamily="34" charset="-128"/>
            </a:endParaRPr>
          </a:p>
        </p:txBody>
      </p:sp>
      <p:sp>
        <p:nvSpPr>
          <p:cNvPr id="18435" name="Content Placeholder 6"/>
          <p:cNvSpPr>
            <a:spLocks noGrp="1"/>
          </p:cNvSpPr>
          <p:nvPr>
            <p:ph sz="half" idx="2"/>
          </p:nvPr>
        </p:nvSpPr>
        <p:spPr/>
        <p:txBody>
          <a:bodyPr/>
          <a:lstStyle/>
          <a:p>
            <a:pPr eaLnBrk="1" hangingPunct="1"/>
            <a:r>
              <a:rPr lang="en-GB" altLang="en-US" i="1" dirty="0">
                <a:ea typeface="ＭＳ Ｐゴシック" panose="020B0600070205080204" pitchFamily="34" charset="-128"/>
              </a:rPr>
              <a:t>Poetry reading and writing is fun</a:t>
            </a:r>
          </a:p>
          <a:p>
            <a:pPr eaLnBrk="1" hangingPunct="1"/>
            <a:r>
              <a:rPr lang="en-GB" altLang="en-US" i="1" dirty="0">
                <a:ea typeface="ＭＳ Ｐゴシック" panose="020B0600070205080204" pitchFamily="34" charset="-128"/>
              </a:rPr>
              <a:t>Need not be boring!</a:t>
            </a:r>
          </a:p>
          <a:p>
            <a:pPr eaLnBrk="1" hangingPunct="1"/>
            <a:r>
              <a:rPr lang="en-GB" altLang="en-US" i="1" dirty="0">
                <a:ea typeface="ＭＳ Ｐゴシック" panose="020B0600070205080204" pitchFamily="34" charset="-128"/>
              </a:rPr>
              <a:t>You do not need to only do a “post mortem” on a poem!</a:t>
            </a:r>
          </a:p>
          <a:p>
            <a:pPr eaLnBrk="1" hangingPunct="1"/>
            <a:r>
              <a:rPr lang="en-GB" altLang="en-US" i="1" dirty="0">
                <a:ea typeface="ＭＳ Ｐゴシック" panose="020B0600070205080204" pitchFamily="34" charset="-128"/>
              </a:rPr>
              <a:t>Children model their own work on what they have heard and enjoyed</a:t>
            </a:r>
            <a:endParaRPr lang="en-GB" altLang="en-US" dirty="0">
              <a:ea typeface="ＭＳ Ｐゴシック" panose="020B0600070205080204" pitchFamily="34" charset="-128"/>
            </a:endParaRPr>
          </a:p>
          <a:p>
            <a:pPr eaLnBrk="1" hangingPunct="1">
              <a:lnSpc>
                <a:spcPct val="90000"/>
              </a:lnSpc>
            </a:pPr>
            <a:endParaRPr lang="en-GB" altLang="en-US" sz="3200" dirty="0">
              <a:ea typeface="ＭＳ Ｐゴシック" panose="020B0600070205080204" pitchFamily="34" charset="-128"/>
            </a:endParaRPr>
          </a:p>
          <a:p>
            <a:pPr eaLnBrk="1" hangingPunct="1">
              <a:lnSpc>
                <a:spcPct val="90000"/>
              </a:lnSpc>
            </a:pPr>
            <a:endParaRPr lang="en-GB" altLang="en-US" sz="3200" i="1" dirty="0">
              <a:ea typeface="ＭＳ Ｐゴシック" panose="020B0600070205080204" pitchFamily="34" charset="-128"/>
            </a:endParaRPr>
          </a:p>
        </p:txBody>
      </p:sp>
      <p:sp>
        <p:nvSpPr>
          <p:cNvPr id="5" name="Rectangle 2"/>
          <p:cNvSpPr txBox="1">
            <a:spLocks noChangeArrowheads="1"/>
          </p:cNvSpPr>
          <p:nvPr/>
        </p:nvSpPr>
        <p:spPr>
          <a:xfrm>
            <a:off x="1847528" y="260648"/>
            <a:ext cx="4104456" cy="1309390"/>
          </a:xfrm>
          <a:prstGeom prst="rect">
            <a:avLst/>
          </a:prstGeom>
        </p:spPr>
        <p:txBody>
          <a:bodyPr anchor="ctr">
            <a:normAutofit fontScale="90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dirty="0">
                <a:ea typeface="+mj-ea"/>
                <a:cs typeface="+mj-cs"/>
              </a:rPr>
            </a:br>
            <a:endParaRPr lang="en-GB" sz="6000" i="1" dirty="0">
              <a:ea typeface="+mj-ea"/>
              <a:cs typeface="+mj-cs"/>
            </a:endParaRPr>
          </a:p>
        </p:txBody>
      </p:sp>
      <p:pic>
        <p:nvPicPr>
          <p:cNvPr id="18438" name="Picture 6" descr="C:\Users\Dave\AppData\Local\Microsoft\Windows\Temporary Internet Files\Content.IE5\PKVYITXV\MC90041471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33900" y="5334000"/>
            <a:ext cx="2160588"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1658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0" y="434926"/>
            <a:ext cx="10515600" cy="1325563"/>
          </a:xfrm>
        </p:spPr>
        <p:txBody>
          <a:bodyPr rtlCol="0">
            <a:noAutofit/>
          </a:bodyPr>
          <a:lstStyle/>
          <a:p>
            <a:pPr algn="ctr">
              <a:defRPr/>
            </a:pPr>
            <a:br>
              <a:rPr lang="en-GB" sz="3600" dirty="0">
                <a:ea typeface="+mj-ea"/>
                <a:cs typeface="+mj-cs"/>
              </a:rPr>
            </a:br>
            <a:r>
              <a:rPr lang="en-GB" sz="4800" dirty="0" err="1"/>
              <a:t>Barddoniaeth</a:t>
            </a:r>
            <a:r>
              <a:rPr lang="en-GB" sz="4800" dirty="0"/>
              <a:t>                   </a:t>
            </a:r>
            <a:r>
              <a:rPr lang="en-GB" sz="3600" i="1" dirty="0"/>
              <a:t>  </a:t>
            </a:r>
            <a:r>
              <a:rPr lang="en-GB" sz="4800" i="1" dirty="0"/>
              <a:t>Poetry</a:t>
            </a:r>
            <a:br>
              <a:rPr lang="en-US" sz="4800" i="1" dirty="0"/>
            </a:br>
            <a:endParaRPr lang="en-GB" sz="4800" i="1" dirty="0"/>
          </a:p>
        </p:txBody>
      </p:sp>
      <p:sp>
        <p:nvSpPr>
          <p:cNvPr id="20482" name="Rectangle 3"/>
          <p:cNvSpPr>
            <a:spLocks noGrp="1" noChangeArrowheads="1"/>
          </p:cNvSpPr>
          <p:nvPr>
            <p:ph sz="half" idx="1"/>
          </p:nvPr>
        </p:nvSpPr>
        <p:spPr>
          <a:xfrm>
            <a:off x="838200" y="1993899"/>
            <a:ext cx="5181600" cy="4183063"/>
          </a:xfrm>
        </p:spPr>
        <p:txBody>
          <a:bodyPr/>
          <a:lstStyle/>
          <a:p>
            <a:pPr marL="365125" lvl="2" indent="-255588">
              <a:spcBef>
                <a:spcPts val="400"/>
              </a:spcBef>
              <a:buClr>
                <a:schemeClr val="accent1"/>
              </a:buClr>
              <a:buSzPct val="68000"/>
              <a:buFont typeface="Wingdings 3" panose="05040102010807070707" pitchFamily="18" charset="2"/>
              <a:buChar char=""/>
            </a:pPr>
            <a:r>
              <a:rPr lang="cy-GB" altLang="en-US" sz="3200" dirty="0">
                <a:ea typeface="ＭＳ Ｐゴシック" panose="020B0600070205080204" pitchFamily="34" charset="-128"/>
              </a:rPr>
              <a:t>Mae plant yn mwynhau </a:t>
            </a:r>
            <a:r>
              <a:rPr lang="en-GB" altLang="en-US" sz="3200" dirty="0" err="1">
                <a:ea typeface="ＭＳ Ｐゴシック" panose="020B0600070205080204" pitchFamily="34" charset="-128"/>
              </a:rPr>
              <a:t>gemau</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geiriau</a:t>
            </a:r>
            <a:endParaRPr lang="en-GB" altLang="en-US" sz="3200" dirty="0">
              <a:ea typeface="ＭＳ Ｐゴシック" panose="020B0600070205080204" pitchFamily="34" charset="-128"/>
            </a:endParaRPr>
          </a:p>
          <a:p>
            <a:pPr marL="365125" lvl="2" indent="-255588">
              <a:spcBef>
                <a:spcPts val="400"/>
              </a:spcBef>
              <a:buClr>
                <a:schemeClr val="accent1"/>
              </a:buClr>
              <a:buSzPct val="68000"/>
              <a:buFont typeface="Wingdings 3" panose="05040102010807070707" pitchFamily="18" charset="2"/>
              <a:buChar char=""/>
            </a:pPr>
            <a:r>
              <a:rPr lang="en-GB" altLang="en-US" sz="3200" dirty="0" err="1">
                <a:ea typeface="ＭＳ Ｐゴシック" panose="020B0600070205080204" pitchFamily="34" charset="-128"/>
              </a:rPr>
              <a:t>Ffordd</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ardderchog</a:t>
            </a:r>
            <a:r>
              <a:rPr lang="en-GB" altLang="en-US" sz="3200" dirty="0">
                <a:ea typeface="ＭＳ Ｐゴシック" panose="020B0600070205080204" pitchFamily="34" charset="-128"/>
              </a:rPr>
              <a:t> o </a:t>
            </a:r>
            <a:r>
              <a:rPr lang="en-GB" altLang="en-US" sz="3200" dirty="0" err="1">
                <a:ea typeface="ＭＳ Ｐゴシック" panose="020B0600070205080204" pitchFamily="34" charset="-128"/>
              </a:rPr>
              <a:t>annog</a:t>
            </a:r>
            <a:r>
              <a:rPr lang="en-GB" altLang="en-US" sz="3200" dirty="0">
                <a:ea typeface="ＭＳ Ｐゴシック" panose="020B0600070205080204" pitchFamily="34" charset="-128"/>
              </a:rPr>
              <a:t> plant </a:t>
            </a:r>
            <a:r>
              <a:rPr lang="en-GB" altLang="en-US" sz="3200" dirty="0" err="1">
                <a:ea typeface="ＭＳ Ｐゴシック" panose="020B0600070205080204" pitchFamily="34" charset="-128"/>
              </a:rPr>
              <a:t>i</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chwarae</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gyda</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iaith</a:t>
            </a:r>
            <a:endParaRPr lang="en-GB" altLang="en-US" sz="3200" dirty="0">
              <a:ea typeface="ＭＳ Ｐゴシック" panose="020B0600070205080204" pitchFamily="34" charset="-128"/>
            </a:endParaRPr>
          </a:p>
          <a:p>
            <a:pPr marL="365125" lvl="2" indent="-255588">
              <a:spcBef>
                <a:spcPts val="400"/>
              </a:spcBef>
              <a:buClr>
                <a:schemeClr val="accent1"/>
              </a:buClr>
              <a:buSzPct val="68000"/>
              <a:buFont typeface="Wingdings 3" panose="05040102010807070707" pitchFamily="18" charset="2"/>
              <a:buChar char=""/>
            </a:pPr>
            <a:r>
              <a:rPr lang="en-GB" altLang="en-US" sz="3200" dirty="0" err="1">
                <a:ea typeface="ＭＳ Ｐゴシック" panose="020B0600070205080204" pitchFamily="34" charset="-128"/>
              </a:rPr>
              <a:t>Paratoad</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ardderchog</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ar</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gyfer</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ysgrifennu</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barddoniaeth</a:t>
            </a:r>
            <a:endParaRPr lang="en-US" altLang="en-US" sz="3200"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p:txBody>
      </p:sp>
      <p:sp>
        <p:nvSpPr>
          <p:cNvPr id="20483" name="Content Placeholder 6"/>
          <p:cNvSpPr>
            <a:spLocks noGrp="1"/>
          </p:cNvSpPr>
          <p:nvPr>
            <p:ph sz="half" idx="2"/>
          </p:nvPr>
        </p:nvSpPr>
        <p:spPr>
          <a:xfrm>
            <a:off x="6172200" y="1993899"/>
            <a:ext cx="5181600" cy="4183064"/>
          </a:xfrm>
        </p:spPr>
        <p:txBody>
          <a:bodyPr/>
          <a:lstStyle/>
          <a:p>
            <a:pPr eaLnBrk="1" hangingPunct="1">
              <a:lnSpc>
                <a:spcPct val="90000"/>
              </a:lnSpc>
            </a:pPr>
            <a:r>
              <a:rPr lang="en-GB" altLang="en-US" sz="3200" i="1" dirty="0">
                <a:ea typeface="ＭＳ Ｐゴシック" panose="020B0600070205080204" pitchFamily="34" charset="-128"/>
              </a:rPr>
              <a:t>Children love word games</a:t>
            </a:r>
          </a:p>
          <a:p>
            <a:pPr eaLnBrk="1" hangingPunct="1">
              <a:lnSpc>
                <a:spcPct val="90000"/>
              </a:lnSpc>
            </a:pPr>
            <a:r>
              <a:rPr lang="en-GB" altLang="en-US" sz="3200" i="1" dirty="0">
                <a:ea typeface="ＭＳ Ｐゴシック" panose="020B0600070205080204" pitchFamily="34" charset="-128"/>
              </a:rPr>
              <a:t>Excellent way to encourage children to play with language</a:t>
            </a:r>
          </a:p>
          <a:p>
            <a:pPr eaLnBrk="1" hangingPunct="1">
              <a:lnSpc>
                <a:spcPct val="90000"/>
              </a:lnSpc>
            </a:pPr>
            <a:r>
              <a:rPr lang="en-GB" altLang="en-US" sz="3200" i="1" dirty="0">
                <a:ea typeface="ＭＳ Ｐゴシック" panose="020B0600070205080204" pitchFamily="34" charset="-128"/>
              </a:rPr>
              <a:t>Excellent preparation for poetry writing</a:t>
            </a:r>
          </a:p>
          <a:p>
            <a:pPr eaLnBrk="1" hangingPunct="1">
              <a:lnSpc>
                <a:spcPct val="90000"/>
              </a:lnSpc>
            </a:pPr>
            <a:endParaRPr lang="en-GB" altLang="en-US" sz="3200" i="1" dirty="0">
              <a:ea typeface="ＭＳ Ｐゴシック" panose="020B0600070205080204" pitchFamily="34" charset="-128"/>
            </a:endParaRPr>
          </a:p>
        </p:txBody>
      </p:sp>
      <p:pic>
        <p:nvPicPr>
          <p:cNvPr id="20485" name="Picture 5" descr="C:\Users\Dave\AppData\Local\Microsoft\Windows\Temporary Internet Files\Content.IE5\RZMBD2OX\MC90028229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250" y="5364164"/>
            <a:ext cx="1403350"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4426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982216" y="310306"/>
            <a:ext cx="10515600" cy="1325563"/>
          </a:xfrm>
        </p:spPr>
        <p:txBody>
          <a:bodyPr rtlCol="0">
            <a:normAutofit/>
          </a:bodyPr>
          <a:lstStyle/>
          <a:p>
            <a:pPr algn="ctr">
              <a:defRPr/>
            </a:pPr>
            <a:r>
              <a:rPr lang="en-GB" b="1" dirty="0" err="1"/>
              <a:t>Creu</a:t>
            </a:r>
            <a:r>
              <a:rPr lang="en-GB" b="1" dirty="0"/>
              <a:t> </a:t>
            </a:r>
            <a:r>
              <a:rPr lang="en-GB" b="1" dirty="0" err="1"/>
              <a:t>barddoniaeth</a:t>
            </a:r>
            <a:r>
              <a:rPr lang="en-GB" b="1" dirty="0"/>
              <a:t> </a:t>
            </a:r>
            <a:r>
              <a:rPr lang="en-GB" b="1" dirty="0" err="1"/>
              <a:t>grŵp</a:t>
            </a:r>
            <a:br>
              <a:rPr lang="en-GB" dirty="0">
                <a:ea typeface="+mj-ea"/>
                <a:cs typeface="+mj-cs"/>
              </a:rPr>
            </a:br>
            <a:r>
              <a:rPr lang="en-GB" i="1" dirty="0">
                <a:ea typeface="+mj-ea"/>
                <a:cs typeface="+mj-cs"/>
              </a:rPr>
              <a:t>Creating a group poem</a:t>
            </a:r>
          </a:p>
        </p:txBody>
      </p:sp>
      <p:sp>
        <p:nvSpPr>
          <p:cNvPr id="22530" name="Rectangle 3"/>
          <p:cNvSpPr>
            <a:spLocks noGrp="1" noChangeArrowheads="1"/>
          </p:cNvSpPr>
          <p:nvPr>
            <p:ph sz="half" idx="1"/>
          </p:nvPr>
        </p:nvSpPr>
        <p:spPr/>
        <p:txBody>
          <a:bodyPr>
            <a:normAutofit/>
          </a:bodyPr>
          <a:lstStyle/>
          <a:p>
            <a:pPr marL="109537" indent="0" algn="ctr">
              <a:buNone/>
              <a:defRPr/>
            </a:pPr>
            <a:r>
              <a:rPr lang="en-GB" altLang="en-US" sz="2000" b="1" dirty="0" err="1">
                <a:ea typeface="ＭＳ Ｐゴシック" pitchFamily="34" charset="-128"/>
              </a:rPr>
              <a:t>Cwestiynau</a:t>
            </a:r>
            <a:r>
              <a:rPr lang="en-GB" altLang="en-US" sz="2000" b="1" dirty="0">
                <a:ea typeface="ＭＳ Ｐゴシック" pitchFamily="34" charset="-128"/>
              </a:rPr>
              <a:t> ac </a:t>
            </a:r>
            <a:r>
              <a:rPr lang="en-GB" altLang="en-US" sz="2000" b="1" dirty="0" err="1">
                <a:ea typeface="ＭＳ Ｐゴシック" pitchFamily="34" charset="-128"/>
              </a:rPr>
              <a:t>atebion</a:t>
            </a:r>
            <a:endParaRPr lang="en-GB" altLang="en-US" sz="2000" b="1" dirty="0">
              <a:ea typeface="ＭＳ Ｐゴシック" pitchFamily="34" charset="-128"/>
            </a:endParaRPr>
          </a:p>
          <a:p>
            <a:pPr eaLnBrk="1" hangingPunct="1">
              <a:defRPr/>
            </a:pPr>
            <a:r>
              <a:rPr lang="en-GB" altLang="en-US" sz="2000" dirty="0" err="1">
                <a:ea typeface="ＭＳ Ｐゴシック" pitchFamily="34" charset="-128"/>
              </a:rPr>
              <a:t>Meddyliwch</a:t>
            </a:r>
            <a:r>
              <a:rPr lang="en-GB" altLang="en-US" sz="2000" dirty="0">
                <a:ea typeface="ＭＳ Ｐゴシック" pitchFamily="34" charset="-128"/>
              </a:rPr>
              <a:t> am </a:t>
            </a:r>
            <a:r>
              <a:rPr lang="en-GB" altLang="en-US" sz="2000" dirty="0" err="1">
                <a:ea typeface="ＭＳ Ｐゴシック" pitchFamily="34" charset="-128"/>
              </a:rPr>
              <a:t>gwestiwn</a:t>
            </a:r>
            <a:r>
              <a:rPr lang="en-GB" altLang="en-US" sz="2000" dirty="0">
                <a:ea typeface="ＭＳ Ｐゴシック" pitchFamily="34" charset="-128"/>
              </a:rPr>
              <a:t> </a:t>
            </a:r>
            <a:r>
              <a:rPr lang="en-GB" altLang="en-US" sz="2000" dirty="0" err="1">
                <a:ea typeface="ＭＳ Ｐゴシック" pitchFamily="34" charset="-128"/>
              </a:rPr>
              <a:t>anghyffredin</a:t>
            </a:r>
            <a:r>
              <a:rPr lang="en-GB" altLang="en-US" sz="2000" dirty="0">
                <a:ea typeface="ＭＳ Ｐゴシック" pitchFamily="34" charset="-128"/>
              </a:rPr>
              <a:t> </a:t>
            </a:r>
          </a:p>
          <a:p>
            <a:pPr eaLnBrk="1" hangingPunct="1">
              <a:defRPr/>
            </a:pPr>
            <a:r>
              <a:rPr lang="en-GB" altLang="en-US" sz="2000" dirty="0" err="1">
                <a:ea typeface="ＭＳ Ｐゴシック" pitchFamily="34" charset="-128"/>
              </a:rPr>
              <a:t>E.e</a:t>
            </a:r>
            <a:r>
              <a:rPr lang="en-GB" altLang="en-US" sz="2000" dirty="0">
                <a:ea typeface="ＭＳ Ｐゴシック" pitchFamily="34" charset="-128"/>
              </a:rPr>
              <a:t>. “Beth </a:t>
            </a:r>
            <a:r>
              <a:rPr lang="en-GB" altLang="en-US" sz="2000" dirty="0" err="1">
                <a:ea typeface="ＭＳ Ｐゴシック" pitchFamily="34" charset="-128"/>
              </a:rPr>
              <a:t>sydd</a:t>
            </a:r>
            <a:r>
              <a:rPr lang="en-GB" altLang="en-US" sz="2000" dirty="0">
                <a:ea typeface="ＭＳ Ｐゴシック" pitchFamily="34" charset="-128"/>
              </a:rPr>
              <a:t> </a:t>
            </a:r>
            <a:r>
              <a:rPr lang="en-GB" altLang="en-US" sz="2000" dirty="0" err="1">
                <a:ea typeface="ＭＳ Ｐゴシック" pitchFamily="34" charset="-128"/>
              </a:rPr>
              <a:t>ar</a:t>
            </a:r>
            <a:r>
              <a:rPr lang="en-GB" altLang="en-US" sz="2000" dirty="0">
                <a:ea typeface="ＭＳ Ｐゴシック" pitchFamily="34" charset="-128"/>
              </a:rPr>
              <a:t> </a:t>
            </a:r>
            <a:r>
              <a:rPr lang="en-GB" altLang="en-US" sz="2000" dirty="0" err="1">
                <a:ea typeface="ＭＳ Ｐゴシック" pitchFamily="34" charset="-128"/>
              </a:rPr>
              <a:t>ddiwedd</a:t>
            </a:r>
            <a:r>
              <a:rPr lang="en-GB" altLang="en-US" sz="2000" dirty="0">
                <a:ea typeface="ＭＳ Ｐゴシック" pitchFamily="34" charset="-128"/>
              </a:rPr>
              <a:t> </a:t>
            </a:r>
            <a:r>
              <a:rPr lang="en-GB" altLang="en-US" sz="2000" dirty="0" err="1">
                <a:ea typeface="ＭＳ Ｐゴシック" pitchFamily="34" charset="-128"/>
              </a:rPr>
              <a:t>yr</a:t>
            </a:r>
            <a:r>
              <a:rPr lang="en-GB" altLang="en-US" sz="2000" dirty="0">
                <a:ea typeface="ＭＳ Ｐゴシック" pitchFamily="34" charset="-128"/>
              </a:rPr>
              <a:t> </a:t>
            </a:r>
            <a:r>
              <a:rPr lang="en-GB" altLang="en-US" sz="2000" dirty="0" err="1">
                <a:ea typeface="ＭＳ Ｐゴシック" pitchFamily="34" charset="-128"/>
              </a:rPr>
              <a:t>enfys</a:t>
            </a:r>
            <a:r>
              <a:rPr lang="en-GB" altLang="en-US" sz="2000" dirty="0">
                <a:ea typeface="ＭＳ Ｐゴシック" pitchFamily="34" charset="-128"/>
              </a:rPr>
              <a:t>?”</a:t>
            </a:r>
          </a:p>
          <a:p>
            <a:pPr eaLnBrk="1" hangingPunct="1">
              <a:defRPr/>
            </a:pPr>
            <a:r>
              <a:rPr lang="en-GB" altLang="en-US" sz="2000" dirty="0" err="1">
                <a:ea typeface="ＭＳ Ｐゴシック" pitchFamily="34" charset="-128"/>
              </a:rPr>
              <a:t>Pob</a:t>
            </a:r>
            <a:r>
              <a:rPr lang="en-GB" altLang="en-US" sz="2000" dirty="0">
                <a:ea typeface="ＭＳ Ｐゴシック" pitchFamily="34" charset="-128"/>
              </a:rPr>
              <a:t> person </a:t>
            </a:r>
            <a:r>
              <a:rPr lang="en-GB" altLang="en-US" sz="2000" dirty="0" err="1">
                <a:ea typeface="ＭＳ Ｐゴシック" pitchFamily="34" charset="-128"/>
              </a:rPr>
              <a:t>yn</a:t>
            </a:r>
            <a:r>
              <a:rPr lang="en-GB" altLang="en-US" sz="2000" dirty="0">
                <a:ea typeface="ＭＳ Ｐゴシック" pitchFamily="34" charset="-128"/>
              </a:rPr>
              <a:t> y </a:t>
            </a:r>
            <a:r>
              <a:rPr lang="en-GB" altLang="en-US" sz="2000" dirty="0" err="1">
                <a:ea typeface="ＭＳ Ｐゴシック" pitchFamily="34" charset="-128"/>
              </a:rPr>
              <a:t>grwp</a:t>
            </a:r>
            <a:r>
              <a:rPr lang="en-GB" altLang="en-US" sz="2000" dirty="0">
                <a:ea typeface="ＭＳ Ｐゴシック" pitchFamily="34" charset="-128"/>
              </a:rPr>
              <a:t> </a:t>
            </a:r>
            <a:r>
              <a:rPr lang="en-GB" altLang="en-US" sz="2000" dirty="0" err="1">
                <a:ea typeface="ＭＳ Ｐゴシック" pitchFamily="34" charset="-128"/>
              </a:rPr>
              <a:t>i</a:t>
            </a:r>
            <a:r>
              <a:rPr lang="en-GB" altLang="en-US" sz="2000" dirty="0">
                <a:ea typeface="ＭＳ Ｐゴシック" pitchFamily="34" charset="-128"/>
              </a:rPr>
              <a:t> </a:t>
            </a:r>
            <a:r>
              <a:rPr lang="en-GB" altLang="en-US" sz="2000" dirty="0" err="1">
                <a:ea typeface="ＭＳ Ｐゴシック" pitchFamily="34" charset="-128"/>
              </a:rPr>
              <a:t>feddwl</a:t>
            </a:r>
            <a:r>
              <a:rPr lang="en-GB" altLang="en-US" sz="2000" dirty="0">
                <a:ea typeface="ＭＳ Ｐゴシック" pitchFamily="34" charset="-128"/>
              </a:rPr>
              <a:t> am y </a:t>
            </a:r>
            <a:r>
              <a:rPr lang="en-GB" altLang="en-US" sz="2000" dirty="0" err="1">
                <a:ea typeface="ＭＳ Ｐゴシック" pitchFamily="34" charset="-128"/>
              </a:rPr>
              <a:t>ffordd</a:t>
            </a:r>
            <a:r>
              <a:rPr lang="en-GB" altLang="en-US" sz="2000" dirty="0">
                <a:ea typeface="ＭＳ Ｐゴシック" pitchFamily="34" charset="-128"/>
              </a:rPr>
              <a:t> </a:t>
            </a:r>
            <a:r>
              <a:rPr lang="en-GB" altLang="en-US" sz="2000" dirty="0" err="1">
                <a:ea typeface="ＭＳ Ｐゴシック" pitchFamily="34" charset="-128"/>
              </a:rPr>
              <a:t>mwyaf</a:t>
            </a:r>
            <a:r>
              <a:rPr lang="en-GB" altLang="en-US" sz="2000" dirty="0">
                <a:ea typeface="ＭＳ Ｐゴシック" pitchFamily="34" charset="-128"/>
              </a:rPr>
              <a:t> </a:t>
            </a:r>
            <a:r>
              <a:rPr lang="en-GB" altLang="en-US" sz="2000" dirty="0" err="1">
                <a:ea typeface="ＭＳ Ｐゴシック" pitchFamily="34" charset="-128"/>
              </a:rPr>
              <a:t>gwreiddiol</a:t>
            </a:r>
            <a:r>
              <a:rPr lang="en-GB" altLang="en-US" sz="2000" dirty="0">
                <a:ea typeface="ＭＳ Ｐゴシック" pitchFamily="34" charset="-128"/>
              </a:rPr>
              <a:t> </a:t>
            </a:r>
            <a:r>
              <a:rPr lang="en-GB" altLang="en-US" sz="2000" dirty="0" err="1">
                <a:ea typeface="ＭＳ Ｐゴシック" pitchFamily="34" charset="-128"/>
              </a:rPr>
              <a:t>o’i</a:t>
            </a:r>
            <a:r>
              <a:rPr lang="en-GB" altLang="en-US" sz="2000" dirty="0">
                <a:ea typeface="ＭＳ Ｐゴシック" pitchFamily="34" charset="-128"/>
              </a:rPr>
              <a:t> </a:t>
            </a:r>
            <a:r>
              <a:rPr lang="en-GB" altLang="en-US" sz="2000" dirty="0" err="1">
                <a:ea typeface="ＭＳ Ｐゴシック" pitchFamily="34" charset="-128"/>
              </a:rPr>
              <a:t>ateb</a:t>
            </a:r>
            <a:endParaRPr lang="en-GB" altLang="en-US" sz="2000" dirty="0">
              <a:ea typeface="ＭＳ Ｐゴシック" pitchFamily="34" charset="-128"/>
            </a:endParaRPr>
          </a:p>
          <a:p>
            <a:pPr eaLnBrk="1" hangingPunct="1">
              <a:defRPr/>
            </a:pPr>
            <a:r>
              <a:rPr lang="en-GB" altLang="en-US" sz="2000" dirty="0" err="1">
                <a:ea typeface="ＭＳ Ｐゴシック" pitchFamily="34" charset="-128"/>
              </a:rPr>
              <a:t>e.e</a:t>
            </a:r>
            <a:r>
              <a:rPr lang="en-GB" altLang="en-US" sz="2000" dirty="0">
                <a:ea typeface="ＭＳ Ｐゴシック" pitchFamily="34" charset="-128"/>
              </a:rPr>
              <a:t>. “</a:t>
            </a:r>
            <a:r>
              <a:rPr lang="en-GB" altLang="en-US" sz="2000" dirty="0" err="1">
                <a:ea typeface="ＭＳ Ｐゴシック" pitchFamily="34" charset="-128"/>
              </a:rPr>
              <a:t>atgof</a:t>
            </a:r>
            <a:r>
              <a:rPr lang="en-GB" altLang="en-US" sz="2000" dirty="0">
                <a:ea typeface="ＭＳ Ｐゴシック" pitchFamily="34" charset="-128"/>
              </a:rPr>
              <a:t> o </a:t>
            </a:r>
            <a:r>
              <a:rPr lang="en-GB" altLang="en-US" sz="2000" dirty="0" err="1">
                <a:ea typeface="ＭＳ Ｐゴシック" pitchFamily="34" charset="-128"/>
              </a:rPr>
              <a:t>fy</a:t>
            </a:r>
            <a:r>
              <a:rPr lang="en-GB" altLang="en-US" sz="2000" dirty="0">
                <a:ea typeface="ＭＳ Ｐゴシック" pitchFamily="34" charset="-128"/>
              </a:rPr>
              <a:t> </a:t>
            </a:r>
            <a:r>
              <a:rPr lang="en-GB" altLang="en-US" sz="2000" dirty="0" err="1">
                <a:ea typeface="ＭＳ Ｐゴシック" pitchFamily="34" charset="-128"/>
              </a:rPr>
              <a:t>hoff</a:t>
            </a:r>
            <a:r>
              <a:rPr lang="en-GB" altLang="en-US" sz="2000" dirty="0">
                <a:ea typeface="ＭＳ Ｐゴシック" pitchFamily="34" charset="-128"/>
              </a:rPr>
              <a:t> </a:t>
            </a:r>
            <a:r>
              <a:rPr lang="en-GB" altLang="en-US" sz="2000" dirty="0" err="1">
                <a:ea typeface="ＭＳ Ｐゴシック" pitchFamily="34" charset="-128"/>
              </a:rPr>
              <a:t>niwrnod</a:t>
            </a:r>
            <a:r>
              <a:rPr lang="en-GB" altLang="en-US" sz="2000" dirty="0">
                <a:ea typeface="ＭＳ Ｐゴシック" pitchFamily="34" charset="-128"/>
              </a:rPr>
              <a:t> </a:t>
            </a:r>
            <a:r>
              <a:rPr lang="en-GB" altLang="en-US" sz="2000" dirty="0" err="1">
                <a:ea typeface="ＭＳ Ｐゴシック" pitchFamily="34" charset="-128"/>
              </a:rPr>
              <a:t>erioed</a:t>
            </a:r>
            <a:r>
              <a:rPr lang="en-GB" altLang="en-US" sz="2000" dirty="0">
                <a:ea typeface="ＭＳ Ｐゴシック" pitchFamily="34" charset="-128"/>
              </a:rPr>
              <a:t>”</a:t>
            </a:r>
          </a:p>
          <a:p>
            <a:pPr eaLnBrk="1" hangingPunct="1">
              <a:defRPr/>
            </a:pPr>
            <a:endParaRPr lang="en-GB" altLang="en-US" sz="2000" dirty="0">
              <a:ea typeface="ＭＳ Ｐゴシック" pitchFamily="34" charset="-128"/>
            </a:endParaRPr>
          </a:p>
          <a:p>
            <a:pPr marL="109537" indent="0">
              <a:buNone/>
              <a:defRPr/>
            </a:pPr>
            <a:r>
              <a:rPr lang="en-GB" altLang="en-US" sz="2000" dirty="0" err="1">
                <a:ea typeface="ＭＳ Ｐゴシック" pitchFamily="34" charset="-128"/>
              </a:rPr>
              <a:t>Creuwch</a:t>
            </a:r>
            <a:r>
              <a:rPr lang="en-GB" altLang="en-US" sz="2000" dirty="0">
                <a:ea typeface="ＭＳ Ｐゴシック" pitchFamily="34" charset="-128"/>
              </a:rPr>
              <a:t> </a:t>
            </a:r>
            <a:r>
              <a:rPr lang="en-GB" altLang="en-US" sz="2000" dirty="0" err="1">
                <a:ea typeface="ＭＳ Ｐゴシック" pitchFamily="34" charset="-128"/>
              </a:rPr>
              <a:t>bennill</a:t>
            </a:r>
            <a:r>
              <a:rPr lang="en-GB" altLang="en-US" sz="2000" dirty="0">
                <a:ea typeface="ＭＳ Ｐゴシック" pitchFamily="34" charset="-128"/>
              </a:rPr>
              <a:t> </a:t>
            </a:r>
            <a:r>
              <a:rPr lang="en-GB" altLang="en-US" sz="2000" dirty="0" err="1">
                <a:ea typeface="ＭＳ Ｐゴシック" pitchFamily="34" charset="-128"/>
              </a:rPr>
              <a:t>grwp</a:t>
            </a:r>
            <a:endParaRPr lang="en-GB" altLang="en-US" sz="2000" dirty="0">
              <a:ea typeface="ＭＳ Ｐゴシック" pitchFamily="34" charset="-128"/>
            </a:endParaRPr>
          </a:p>
          <a:p>
            <a:pPr marL="109537" indent="0">
              <a:buNone/>
              <a:defRPr/>
            </a:pPr>
            <a:r>
              <a:rPr lang="en-GB" altLang="en-US" sz="2000" dirty="0" err="1">
                <a:ea typeface="ＭＳ Ｐゴシック" pitchFamily="34" charset="-128"/>
              </a:rPr>
              <a:t>Dewisiwch</a:t>
            </a:r>
            <a:r>
              <a:rPr lang="en-GB" altLang="en-US" sz="2000" dirty="0">
                <a:ea typeface="ＭＳ Ｐゴシック" pitchFamily="34" charset="-128"/>
              </a:rPr>
              <a:t> un person </a:t>
            </a:r>
            <a:r>
              <a:rPr lang="en-GB" altLang="en-US" sz="2000" dirty="0" err="1">
                <a:ea typeface="ＭＳ Ｐゴシック" pitchFamily="34" charset="-128"/>
              </a:rPr>
              <a:t>i’w</a:t>
            </a:r>
            <a:r>
              <a:rPr lang="en-GB" altLang="en-US" sz="2000" dirty="0">
                <a:ea typeface="ＭＳ Ｐゴシック" pitchFamily="34" charset="-128"/>
              </a:rPr>
              <a:t> </a:t>
            </a:r>
            <a:r>
              <a:rPr lang="en-GB" altLang="en-US" sz="2000" dirty="0" err="1">
                <a:ea typeface="ＭＳ Ｐゴシック" pitchFamily="34" charset="-128"/>
              </a:rPr>
              <a:t>gofnodi</a:t>
            </a:r>
            <a:endParaRPr lang="en-GB" altLang="en-US" sz="2000" dirty="0">
              <a:ea typeface="ＭＳ Ｐゴシック" pitchFamily="34" charset="-128"/>
            </a:endParaRPr>
          </a:p>
          <a:p>
            <a:pPr marL="109537" indent="0">
              <a:buNone/>
              <a:defRPr/>
            </a:pPr>
            <a:r>
              <a:rPr lang="en-GB" altLang="en-US" sz="2000" dirty="0" err="1">
                <a:ea typeface="ＭＳ Ｐゴシック" pitchFamily="34" charset="-128"/>
              </a:rPr>
              <a:t>Darllenwch</a:t>
            </a:r>
            <a:r>
              <a:rPr lang="en-GB" altLang="en-US" sz="2000" dirty="0">
                <a:ea typeface="ＭＳ Ｐゴシック" pitchFamily="34" charset="-128"/>
              </a:rPr>
              <a:t> </a:t>
            </a:r>
            <a:r>
              <a:rPr lang="en-GB" altLang="en-US" sz="2000" dirty="0" err="1">
                <a:ea typeface="ＭＳ Ｐゴシック" pitchFamily="34" charset="-128"/>
              </a:rPr>
              <a:t>ef</a:t>
            </a:r>
            <a:r>
              <a:rPr lang="en-GB" altLang="en-US" sz="2000" dirty="0">
                <a:ea typeface="ＭＳ Ｐゴシック" pitchFamily="34" charset="-128"/>
              </a:rPr>
              <a:t> </a:t>
            </a:r>
            <a:r>
              <a:rPr lang="en-GB" altLang="en-US" sz="2000" dirty="0" err="1">
                <a:ea typeface="ＭＳ Ｐゴシック" pitchFamily="34" charset="-128"/>
              </a:rPr>
              <a:t>nôl</a:t>
            </a:r>
            <a:r>
              <a:rPr lang="en-GB" altLang="en-US" sz="2000" dirty="0">
                <a:ea typeface="ＭＳ Ｐゴシック" pitchFamily="34" charset="-128"/>
              </a:rPr>
              <a:t> </a:t>
            </a:r>
            <a:r>
              <a:rPr lang="en-GB" altLang="en-US" sz="2000" dirty="0" err="1">
                <a:ea typeface="ＭＳ Ｐゴシック" pitchFamily="34" charset="-128"/>
              </a:rPr>
              <a:t>i’r</a:t>
            </a:r>
            <a:r>
              <a:rPr lang="en-GB" altLang="en-US" sz="2000" dirty="0">
                <a:ea typeface="ＭＳ Ｐゴシック" pitchFamily="34" charset="-128"/>
              </a:rPr>
              <a:t> </a:t>
            </a:r>
            <a:r>
              <a:rPr lang="en-GB" altLang="en-US" sz="2000" dirty="0" err="1">
                <a:ea typeface="ＭＳ Ｐゴシック" pitchFamily="34" charset="-128"/>
              </a:rPr>
              <a:t>grwp</a:t>
            </a:r>
            <a:endParaRPr lang="en-GB" altLang="en-US" sz="2000" dirty="0">
              <a:ea typeface="ＭＳ Ｐゴシック" pitchFamily="34" charset="-128"/>
            </a:endParaRPr>
          </a:p>
          <a:p>
            <a:pPr eaLnBrk="1" hangingPunct="1">
              <a:defRPr/>
            </a:pPr>
            <a:endParaRPr lang="en-US" altLang="en-US" sz="2000" dirty="0">
              <a:ea typeface="ＭＳ Ｐゴシック" pitchFamily="34" charset="-128"/>
            </a:endParaRPr>
          </a:p>
        </p:txBody>
      </p:sp>
      <p:sp>
        <p:nvSpPr>
          <p:cNvPr id="12291" name="Content Placeholder 6"/>
          <p:cNvSpPr>
            <a:spLocks noGrp="1"/>
          </p:cNvSpPr>
          <p:nvPr>
            <p:ph sz="half" idx="2"/>
          </p:nvPr>
        </p:nvSpPr>
        <p:spPr>
          <a:xfrm>
            <a:off x="6240016" y="1825625"/>
            <a:ext cx="5181600" cy="4351338"/>
          </a:xfrm>
        </p:spPr>
        <p:txBody>
          <a:bodyPr>
            <a:normAutofit/>
          </a:bodyPr>
          <a:lstStyle/>
          <a:p>
            <a:pPr marL="109537" indent="0" algn="ctr">
              <a:buNone/>
              <a:defRPr/>
            </a:pPr>
            <a:r>
              <a:rPr lang="en-GB" altLang="en-US" sz="2000" b="1" i="1" dirty="0">
                <a:ea typeface="ＭＳ Ｐゴシック" pitchFamily="34" charset="-128"/>
              </a:rPr>
              <a:t>Questions and Answers</a:t>
            </a:r>
          </a:p>
          <a:p>
            <a:pPr eaLnBrk="1" hangingPunct="1">
              <a:lnSpc>
                <a:spcPct val="90000"/>
              </a:lnSpc>
              <a:defRPr/>
            </a:pPr>
            <a:r>
              <a:rPr lang="en-GB" altLang="en-US" sz="2000" i="1" dirty="0">
                <a:ea typeface="ＭＳ Ｐゴシック" pitchFamily="34" charset="-128"/>
              </a:rPr>
              <a:t>Think up an unusual question</a:t>
            </a:r>
          </a:p>
          <a:p>
            <a:pPr marL="109537" indent="0">
              <a:buNone/>
              <a:defRPr/>
            </a:pPr>
            <a:r>
              <a:rPr lang="en-GB" altLang="en-US" sz="2000" i="1" dirty="0">
                <a:ea typeface="ＭＳ Ｐゴシック" pitchFamily="34" charset="-128"/>
              </a:rPr>
              <a:t>e.g. ‘What’s at the end of a rainbow?’</a:t>
            </a:r>
          </a:p>
          <a:p>
            <a:pPr eaLnBrk="1" hangingPunct="1">
              <a:lnSpc>
                <a:spcPct val="90000"/>
              </a:lnSpc>
              <a:defRPr/>
            </a:pPr>
            <a:r>
              <a:rPr lang="en-GB" altLang="en-US" sz="2000" i="1" dirty="0">
                <a:ea typeface="ＭＳ Ｐゴシック" pitchFamily="34" charset="-128"/>
              </a:rPr>
              <a:t>Each person in the group thinks of the most original way to answer it</a:t>
            </a:r>
          </a:p>
          <a:p>
            <a:pPr marL="109537" indent="0">
              <a:buNone/>
              <a:defRPr/>
            </a:pPr>
            <a:r>
              <a:rPr lang="en-GB" altLang="en-US" sz="2000" i="1" dirty="0">
                <a:ea typeface="ＭＳ Ｐゴシック" pitchFamily="34" charset="-128"/>
              </a:rPr>
              <a:t>e.g. ‘A memory of my best-ever day’</a:t>
            </a:r>
          </a:p>
          <a:p>
            <a:pPr marL="109537" indent="0">
              <a:buNone/>
              <a:defRPr/>
            </a:pPr>
            <a:endParaRPr lang="en-GB" altLang="en-US" sz="2000" i="1" dirty="0">
              <a:ea typeface="ＭＳ Ｐゴシック" pitchFamily="34" charset="-128"/>
            </a:endParaRPr>
          </a:p>
          <a:p>
            <a:pPr marL="109537" indent="0">
              <a:buNone/>
              <a:defRPr/>
            </a:pPr>
            <a:r>
              <a:rPr lang="en-GB" altLang="en-US" sz="2000" i="1" dirty="0">
                <a:ea typeface="ＭＳ Ｐゴシック" pitchFamily="34" charset="-128"/>
              </a:rPr>
              <a:t>Create a group poem</a:t>
            </a:r>
          </a:p>
          <a:p>
            <a:pPr marL="109537" indent="0">
              <a:buNone/>
              <a:defRPr/>
            </a:pPr>
            <a:r>
              <a:rPr lang="en-GB" altLang="en-US" sz="2000" i="1" dirty="0">
                <a:ea typeface="ＭＳ Ｐゴシック" pitchFamily="34" charset="-128"/>
              </a:rPr>
              <a:t>Ask a scribe to write it</a:t>
            </a:r>
          </a:p>
          <a:p>
            <a:pPr marL="109537" indent="0">
              <a:buNone/>
              <a:defRPr/>
            </a:pPr>
            <a:r>
              <a:rPr lang="en-GB" altLang="en-US" sz="2000" i="1" dirty="0">
                <a:ea typeface="ＭＳ Ｐゴシック" pitchFamily="34" charset="-128"/>
              </a:rPr>
              <a:t>Read it back to the group</a:t>
            </a:r>
          </a:p>
        </p:txBody>
      </p:sp>
    </p:spTree>
    <p:extLst>
      <p:ext uri="{BB962C8B-B14F-4D97-AF65-F5344CB8AC3E}">
        <p14:creationId xmlns:p14="http://schemas.microsoft.com/office/powerpoint/2010/main" val="30665801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dirty="0">
                <a:ea typeface="+mj-ea"/>
                <a:cs typeface="+mj-cs"/>
              </a:rPr>
            </a:br>
            <a:r>
              <a:rPr lang="en-GB" dirty="0" err="1"/>
              <a:t>Barddoniaeth</a:t>
            </a:r>
            <a:r>
              <a:rPr lang="en-GB" dirty="0"/>
              <a:t> </a:t>
            </a:r>
            <a:r>
              <a:rPr lang="en-GB" dirty="0" err="1"/>
              <a:t>Dodrefn</a:t>
            </a:r>
            <a:br>
              <a:rPr lang="en-GB" sz="4000" i="1" dirty="0"/>
            </a:br>
            <a:r>
              <a:rPr lang="en-GB" i="1" dirty="0"/>
              <a:t>The Furniture Poem</a:t>
            </a:r>
            <a:br>
              <a:rPr lang="en-US" sz="5300" i="1" dirty="0">
                <a:effectLst/>
              </a:rPr>
            </a:br>
            <a:endParaRPr lang="en-GB" sz="5300" i="1" dirty="0"/>
          </a:p>
        </p:txBody>
      </p:sp>
      <p:sp>
        <p:nvSpPr>
          <p:cNvPr id="23554" name="Rectangle 3"/>
          <p:cNvSpPr>
            <a:spLocks noGrp="1" noChangeArrowheads="1"/>
          </p:cNvSpPr>
          <p:nvPr>
            <p:ph sz="half" idx="1"/>
          </p:nvPr>
        </p:nvSpPr>
        <p:spPr/>
        <p:txBody>
          <a:bodyPr>
            <a:noAutofit/>
          </a:bodyPr>
          <a:lstStyle/>
          <a:p>
            <a:pPr marL="109537" indent="0">
              <a:buNone/>
              <a:defRPr/>
            </a:pPr>
            <a:r>
              <a:rPr lang="en-GB" altLang="en-US" sz="2200" dirty="0" err="1">
                <a:ea typeface="ＭＳ Ｐゴシック" pitchFamily="34" charset="-128"/>
              </a:rPr>
              <a:t>Dewiswch</a:t>
            </a:r>
            <a:r>
              <a:rPr lang="en-GB" altLang="en-US" sz="2200" dirty="0">
                <a:ea typeface="ＭＳ Ｐゴシック" pitchFamily="34" charset="-128"/>
              </a:rPr>
              <a:t> un </a:t>
            </a:r>
            <a:r>
              <a:rPr lang="en-GB" altLang="en-US" sz="2200" dirty="0" err="1">
                <a:ea typeface="ＭＳ Ｐゴシック" pitchFamily="34" charset="-128"/>
              </a:rPr>
              <a:t>aelod</a:t>
            </a:r>
            <a:r>
              <a:rPr lang="en-GB" altLang="en-US" sz="2200" dirty="0">
                <a:ea typeface="ＭＳ Ｐゴシック" pitchFamily="34" charset="-128"/>
              </a:rPr>
              <a:t> </a:t>
            </a:r>
            <a:r>
              <a:rPr lang="en-GB" altLang="en-US" sz="2200" dirty="0" err="1">
                <a:ea typeface="ＭＳ Ｐゴシック" pitchFamily="34" charset="-128"/>
              </a:rPr>
              <a:t>o’r</a:t>
            </a:r>
            <a:r>
              <a:rPr lang="en-GB" altLang="en-US" sz="2200" dirty="0">
                <a:ea typeface="ＭＳ Ｐゴシック" pitchFamily="34" charset="-128"/>
              </a:rPr>
              <a:t> </a:t>
            </a:r>
            <a:r>
              <a:rPr lang="en-GB" altLang="en-US" sz="2200" dirty="0" err="1">
                <a:ea typeface="ＭＳ Ｐゴシック" pitchFamily="34" charset="-128"/>
              </a:rPr>
              <a:t>grwp</a:t>
            </a:r>
            <a:r>
              <a:rPr lang="en-GB" altLang="en-US" sz="2200" dirty="0">
                <a:ea typeface="ＭＳ Ｐゴシック" pitchFamily="34" charset="-128"/>
              </a:rPr>
              <a:t> </a:t>
            </a:r>
            <a:r>
              <a:rPr lang="en-GB" altLang="en-US" sz="2200" dirty="0" err="1">
                <a:ea typeface="ＭＳ Ｐゴシック" pitchFamily="34" charset="-128"/>
              </a:rPr>
              <a:t>i</a:t>
            </a:r>
            <a:r>
              <a:rPr lang="en-GB" altLang="en-US" sz="2200" dirty="0">
                <a:ea typeface="ＭＳ Ｐゴシック" pitchFamily="34" charset="-128"/>
              </a:rPr>
              <a:t> </a:t>
            </a:r>
            <a:r>
              <a:rPr lang="en-GB" altLang="en-US" sz="2200" dirty="0" err="1">
                <a:ea typeface="ＭＳ Ｐゴシック" pitchFamily="34" charset="-128"/>
              </a:rPr>
              <a:t>ysgrifennu</a:t>
            </a:r>
            <a:r>
              <a:rPr lang="en-GB" altLang="en-US" sz="2200" dirty="0">
                <a:ea typeface="ＭＳ Ｐゴシック" pitchFamily="34" charset="-128"/>
              </a:rPr>
              <a:t> am </a:t>
            </a:r>
            <a:r>
              <a:rPr lang="en-GB" altLang="en-US" sz="2200" dirty="0" err="1">
                <a:ea typeface="ＭＳ Ｐゴシック" pitchFamily="34" charset="-128"/>
              </a:rPr>
              <a:t>berson</a:t>
            </a:r>
            <a:r>
              <a:rPr lang="en-GB" altLang="en-US" sz="2200" dirty="0">
                <a:ea typeface="ＭＳ Ｐゴシック" pitchFamily="34" charset="-128"/>
              </a:rPr>
              <a:t> </a:t>
            </a:r>
            <a:r>
              <a:rPr lang="en-GB" altLang="en-US" sz="2200" dirty="0" err="1">
                <a:ea typeface="ＭＳ Ｐゴシック" pitchFamily="34" charset="-128"/>
              </a:rPr>
              <a:t>enwog</a:t>
            </a:r>
            <a:r>
              <a:rPr lang="en-GB" altLang="en-US" sz="2200" dirty="0">
                <a:ea typeface="ＭＳ Ｐゴシック" pitchFamily="34" charset="-128"/>
              </a:rPr>
              <a:t>.</a:t>
            </a:r>
          </a:p>
          <a:p>
            <a:pPr eaLnBrk="1" hangingPunct="1">
              <a:defRPr/>
            </a:pPr>
            <a:r>
              <a:rPr lang="en-GB" altLang="en-US" sz="2200" dirty="0" err="1">
                <a:ea typeface="ＭＳ Ｐゴシック" pitchFamily="34" charset="-128"/>
              </a:rPr>
              <a:t>Os</a:t>
            </a:r>
            <a:r>
              <a:rPr lang="en-GB" altLang="en-US" sz="2200" dirty="0">
                <a:ea typeface="ＭＳ Ｐゴシック" pitchFamily="34" charset="-128"/>
              </a:rPr>
              <a:t> </a:t>
            </a:r>
            <a:r>
              <a:rPr lang="en-GB" altLang="en-US" sz="2200" dirty="0" err="1">
                <a:ea typeface="ＭＳ Ｐゴシック" pitchFamily="34" charset="-128"/>
              </a:rPr>
              <a:t>fyddai’r</a:t>
            </a:r>
            <a:r>
              <a:rPr lang="en-GB" altLang="en-US" sz="2200" dirty="0">
                <a:ea typeface="ＭＳ Ｐゴシック" pitchFamily="34" charset="-128"/>
              </a:rPr>
              <a:t> person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ddarn</a:t>
            </a:r>
            <a:r>
              <a:rPr lang="en-GB" altLang="en-US" sz="2200" dirty="0">
                <a:ea typeface="ＭＳ Ｐゴシック" pitchFamily="34" charset="-128"/>
              </a:rPr>
              <a:t> o </a:t>
            </a:r>
            <a:r>
              <a:rPr lang="en-GB" altLang="en-US" sz="2200" dirty="0" err="1">
                <a:ea typeface="ＭＳ Ｐゴシック" pitchFamily="34" charset="-128"/>
              </a:rPr>
              <a:t>ddodrefn</a:t>
            </a:r>
            <a:r>
              <a:rPr lang="en-GB" altLang="en-US" sz="2200" dirty="0">
                <a:ea typeface="ＭＳ Ｐゴシック" pitchFamily="34" charset="-128"/>
              </a:rPr>
              <a:t>, </a:t>
            </a:r>
            <a:r>
              <a:rPr lang="en-GB" altLang="en-US" sz="2200" dirty="0" err="1">
                <a:ea typeface="ＭＳ Ｐゴシック" pitchFamily="34" charset="-128"/>
              </a:rPr>
              <a:t>beth</a:t>
            </a:r>
            <a:r>
              <a:rPr lang="en-GB" altLang="en-US" sz="2200" dirty="0">
                <a:ea typeface="ＭＳ Ｐゴシック" pitchFamily="34" charset="-128"/>
              </a:rPr>
              <a:t> </a:t>
            </a:r>
            <a:r>
              <a:rPr lang="en-GB" altLang="en-US" sz="2200" dirty="0" err="1">
                <a:ea typeface="ＭＳ Ｐゴシック" pitchFamily="34" charset="-128"/>
              </a:rPr>
              <a:t>fydden</a:t>
            </a:r>
            <a:r>
              <a:rPr lang="en-GB" altLang="en-US" sz="2200" dirty="0">
                <a:ea typeface="ＭＳ Ｐゴシック" pitchFamily="34" charset="-128"/>
              </a:rPr>
              <a:t> </a:t>
            </a:r>
            <a:r>
              <a:rPr lang="en-GB" altLang="en-US" sz="2200" dirty="0" err="1">
                <a:ea typeface="ＭＳ Ｐゴシック" pitchFamily="34" charset="-128"/>
              </a:rPr>
              <a:t>nhw</a:t>
            </a:r>
            <a:r>
              <a:rPr lang="en-GB" altLang="en-US" sz="2200" dirty="0">
                <a:ea typeface="ＭＳ Ｐゴシック" pitchFamily="34" charset="-128"/>
              </a:rPr>
              <a:t>?</a:t>
            </a:r>
          </a:p>
          <a:p>
            <a:pPr eaLnBrk="1" hangingPunct="1">
              <a:defRPr/>
            </a:pPr>
            <a:r>
              <a:rPr lang="en-GB" altLang="en-US" sz="2200" dirty="0" err="1">
                <a:ea typeface="ＭＳ Ｐゴシック" pitchFamily="34" charset="-128"/>
              </a:rPr>
              <a:t>Os</a:t>
            </a:r>
            <a:r>
              <a:rPr lang="en-GB" altLang="en-US" sz="2200" dirty="0">
                <a:ea typeface="ＭＳ Ｐゴシック" pitchFamily="34" charset="-128"/>
              </a:rPr>
              <a:t> </a:t>
            </a:r>
            <a:r>
              <a:rPr lang="en-GB" altLang="en-US" sz="2200" dirty="0" err="1">
                <a:ea typeface="ＭＳ Ｐゴシック" pitchFamily="34" charset="-128"/>
              </a:rPr>
              <a:t>fyddai’r</a:t>
            </a:r>
            <a:r>
              <a:rPr lang="en-GB" altLang="en-US" sz="2200" dirty="0">
                <a:ea typeface="ＭＳ Ｐゴシック" pitchFamily="34" charset="-128"/>
              </a:rPr>
              <a:t> person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ddilledyn</a:t>
            </a:r>
            <a:r>
              <a:rPr lang="en-GB" altLang="en-US" sz="2200" dirty="0">
                <a:ea typeface="ＭＳ Ｐゴシック" pitchFamily="34" charset="-128"/>
              </a:rPr>
              <a:t>, </a:t>
            </a:r>
            <a:r>
              <a:rPr lang="en-GB" altLang="en-US" sz="2200" dirty="0" err="1">
                <a:ea typeface="ＭＳ Ｐゴシック" pitchFamily="34" charset="-128"/>
              </a:rPr>
              <a:t>beth</a:t>
            </a:r>
            <a:r>
              <a:rPr lang="en-GB" altLang="en-US" sz="2200" dirty="0">
                <a:ea typeface="ＭＳ Ｐゴシック" pitchFamily="34" charset="-128"/>
              </a:rPr>
              <a:t> </a:t>
            </a:r>
            <a:r>
              <a:rPr lang="en-GB" altLang="en-US" sz="2200" dirty="0" err="1">
                <a:ea typeface="ＭＳ Ｐゴシック" pitchFamily="34" charset="-128"/>
              </a:rPr>
              <a:t>fydden</a:t>
            </a:r>
            <a:r>
              <a:rPr lang="en-GB" altLang="en-US" sz="2200" dirty="0">
                <a:ea typeface="ＭＳ Ｐゴシック" pitchFamily="34" charset="-128"/>
              </a:rPr>
              <a:t> </a:t>
            </a:r>
            <a:r>
              <a:rPr lang="en-GB" altLang="en-US" sz="2200" dirty="0" err="1">
                <a:ea typeface="ＭＳ Ｐゴシック" pitchFamily="34" charset="-128"/>
              </a:rPr>
              <a:t>nhw</a:t>
            </a:r>
            <a:r>
              <a:rPr lang="en-GB" altLang="en-US" sz="2200" dirty="0">
                <a:ea typeface="ＭＳ Ｐゴシック" pitchFamily="34" charset="-128"/>
              </a:rPr>
              <a:t>?</a:t>
            </a:r>
          </a:p>
          <a:p>
            <a:pPr eaLnBrk="1" hangingPunct="1">
              <a:defRPr/>
            </a:pPr>
            <a:r>
              <a:rPr lang="en-GB" altLang="en-US" sz="2200" dirty="0" err="1">
                <a:ea typeface="ＭＳ Ｐゴシック" pitchFamily="34" charset="-128"/>
              </a:rPr>
              <a:t>Mae’r</a:t>
            </a:r>
            <a:r>
              <a:rPr lang="en-GB" altLang="en-US" sz="2200" dirty="0">
                <a:ea typeface="ＭＳ Ｐゴシック" pitchFamily="34" charset="-128"/>
              </a:rPr>
              <a:t> </a:t>
            </a:r>
            <a:r>
              <a:rPr lang="en-GB" altLang="en-US" sz="2200" dirty="0" err="1">
                <a:ea typeface="ＭＳ Ｐゴシック" pitchFamily="34" charset="-128"/>
              </a:rPr>
              <a:t>cwestiynau’n</a:t>
            </a:r>
            <a:r>
              <a:rPr lang="en-GB" altLang="en-US" sz="2200" dirty="0">
                <a:ea typeface="ＭＳ Ｐゴシック" pitchFamily="34" charset="-128"/>
              </a:rPr>
              <a:t> </a:t>
            </a:r>
            <a:r>
              <a:rPr lang="en-GB" altLang="en-US" sz="2200" dirty="0" err="1">
                <a:ea typeface="ＭＳ Ｐゴシック" pitchFamily="34" charset="-128"/>
              </a:rPr>
              <a:t>parhau</a:t>
            </a:r>
            <a:r>
              <a:rPr lang="en-GB" altLang="en-US" sz="2200" dirty="0">
                <a:ea typeface="ＭＳ Ｐゴシック" pitchFamily="34" charset="-128"/>
              </a:rPr>
              <a:t> </a:t>
            </a:r>
            <a:r>
              <a:rPr lang="en-GB" altLang="en-US" sz="2200" dirty="0" err="1">
                <a:ea typeface="ＭＳ Ｐゴシック" pitchFamily="34" charset="-128"/>
              </a:rPr>
              <a:t>wedi</a:t>
            </a:r>
            <a:r>
              <a:rPr lang="en-GB" altLang="en-US" sz="2200" dirty="0">
                <a:ea typeface="ＭＳ Ｐゴシック" pitchFamily="34" charset="-128"/>
              </a:rPr>
              <a:t> </a:t>
            </a:r>
            <a:r>
              <a:rPr lang="en-GB" altLang="en-US" sz="2200" dirty="0" err="1">
                <a:ea typeface="ＭＳ Ｐゴシック" pitchFamily="34" charset="-128"/>
              </a:rPr>
              <a:t>selio</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a:t>
            </a:r>
            <a:r>
              <a:rPr lang="en-GB" altLang="en-US" sz="2200" dirty="0" err="1">
                <a:ea typeface="ＭＳ Ｐゴシック" pitchFamily="34" charset="-128"/>
              </a:rPr>
              <a:t>destunau</a:t>
            </a:r>
            <a:r>
              <a:rPr lang="en-GB" altLang="en-US" sz="2200" dirty="0">
                <a:ea typeface="ＭＳ Ｐゴシック" pitchFamily="34" charset="-128"/>
              </a:rPr>
              <a:t> </a:t>
            </a:r>
            <a:r>
              <a:rPr lang="en-GB" altLang="en-US" sz="2200" dirty="0" err="1">
                <a:ea typeface="ＭＳ Ｐゴシック" pitchFamily="34" charset="-128"/>
              </a:rPr>
              <a:t>fel</a:t>
            </a:r>
            <a:r>
              <a:rPr lang="en-GB" altLang="en-US" sz="2200" dirty="0">
                <a:ea typeface="ＭＳ Ｐゴシック" pitchFamily="34" charset="-128"/>
              </a:rPr>
              <a:t> y </a:t>
            </a:r>
            <a:r>
              <a:rPr lang="en-GB" altLang="en-US" sz="2200" dirty="0" err="1">
                <a:ea typeface="ＭＳ Ｐゴシック" pitchFamily="34" charset="-128"/>
              </a:rPr>
              <a:t>tywydd</a:t>
            </a:r>
            <a:r>
              <a:rPr lang="en-GB" altLang="en-US" sz="2200" dirty="0">
                <a:ea typeface="ＭＳ Ｐゴシック" pitchFamily="34" charset="-128"/>
              </a:rPr>
              <a:t>, </a:t>
            </a:r>
            <a:r>
              <a:rPr lang="en-GB" altLang="en-US" sz="2200" dirty="0" err="1">
                <a:ea typeface="ＭＳ Ｐゴシック" pitchFamily="34" charset="-128"/>
              </a:rPr>
              <a:t>amser</a:t>
            </a:r>
            <a:r>
              <a:rPr lang="en-GB" altLang="en-US" sz="2200" dirty="0">
                <a:ea typeface="ＭＳ Ｐゴシック" pitchFamily="34" charset="-128"/>
              </a:rPr>
              <a:t> </a:t>
            </a:r>
            <a:r>
              <a:rPr lang="en-GB" altLang="en-US" sz="2200" dirty="0" err="1">
                <a:ea typeface="ＭＳ Ｐゴシック" pitchFamily="34" charset="-128"/>
              </a:rPr>
              <a:t>o’r</a:t>
            </a:r>
            <a:r>
              <a:rPr lang="en-GB" altLang="en-US" sz="2200" dirty="0">
                <a:ea typeface="ＭＳ Ｐゴシック" pitchFamily="34" charset="-128"/>
              </a:rPr>
              <a:t> </a:t>
            </a:r>
            <a:r>
              <a:rPr lang="en-GB" altLang="en-US" sz="2200" dirty="0" err="1">
                <a:ea typeface="ＭＳ Ｐゴシック" pitchFamily="34" charset="-128"/>
              </a:rPr>
              <a:t>dydd</a:t>
            </a:r>
            <a:r>
              <a:rPr lang="en-GB" altLang="en-US" sz="2200" dirty="0">
                <a:ea typeface="ＭＳ Ｐゴシック" pitchFamily="34" charset="-128"/>
              </a:rPr>
              <a:t>, </a:t>
            </a:r>
            <a:r>
              <a:rPr lang="en-GB" altLang="en-US" sz="2200" dirty="0" err="1">
                <a:ea typeface="ＭＳ Ｐゴシック" pitchFamily="34" charset="-128"/>
              </a:rPr>
              <a:t>diwrnod</a:t>
            </a:r>
            <a:r>
              <a:rPr lang="en-GB" altLang="en-US" sz="2200" dirty="0">
                <a:ea typeface="ＭＳ Ｐゴシック" pitchFamily="34" charset="-128"/>
              </a:rPr>
              <a:t> </a:t>
            </a:r>
            <a:r>
              <a:rPr lang="en-GB" altLang="en-US" sz="2200" dirty="0" err="1">
                <a:ea typeface="ＭＳ Ｐゴシック" pitchFamily="34" charset="-128"/>
              </a:rPr>
              <a:t>yr</a:t>
            </a:r>
            <a:r>
              <a:rPr lang="en-GB" altLang="en-US" sz="2200" dirty="0">
                <a:ea typeface="ＭＳ Ｐゴシック" pitchFamily="34" charset="-128"/>
              </a:rPr>
              <a:t> </a:t>
            </a:r>
            <a:r>
              <a:rPr lang="en-GB" altLang="en-US" sz="2200" dirty="0" err="1">
                <a:ea typeface="ＭＳ Ｐゴシック" pitchFamily="34" charset="-128"/>
              </a:rPr>
              <a:t>wythnos</a:t>
            </a:r>
            <a:r>
              <a:rPr lang="en-GB" altLang="en-US" sz="2200" dirty="0">
                <a:ea typeface="ＭＳ Ｐゴシック" pitchFamily="34" charset="-128"/>
              </a:rPr>
              <a:t>, </a:t>
            </a:r>
            <a:r>
              <a:rPr lang="en-GB" altLang="en-US" sz="2200" dirty="0" err="1">
                <a:ea typeface="ＭＳ Ｐゴシック" pitchFamily="34" charset="-128"/>
              </a:rPr>
              <a:t>anifeiliaid</a:t>
            </a:r>
            <a:r>
              <a:rPr lang="en-GB" altLang="en-US" sz="2200" dirty="0">
                <a:ea typeface="ＭＳ Ｐゴシック" pitchFamily="34" charset="-128"/>
              </a:rPr>
              <a:t>, </a:t>
            </a:r>
            <a:r>
              <a:rPr lang="en-GB" altLang="en-US" sz="2200" dirty="0" err="1">
                <a:ea typeface="ＭＳ Ｐゴシック" pitchFamily="34" charset="-128"/>
              </a:rPr>
              <a:t>lliwiau</a:t>
            </a:r>
            <a:r>
              <a:rPr lang="en-GB" altLang="en-US" sz="2200" dirty="0">
                <a:ea typeface="ＭＳ Ｐゴシック" pitchFamily="34" charset="-128"/>
              </a:rPr>
              <a:t> </a:t>
            </a:r>
            <a:r>
              <a:rPr lang="en-GB" altLang="en-US" sz="2200" dirty="0" err="1">
                <a:ea typeface="ＭＳ Ｐゴシック" pitchFamily="34" charset="-128"/>
              </a:rPr>
              <a:t>ayb</a:t>
            </a:r>
            <a:r>
              <a:rPr lang="en-GB" altLang="en-US" sz="2200" dirty="0">
                <a:ea typeface="ＭＳ Ｐゴシック" pitchFamily="34" charset="-128"/>
              </a:rPr>
              <a:t>.</a:t>
            </a:r>
          </a:p>
          <a:p>
            <a:pPr eaLnBrk="1" hangingPunct="1">
              <a:defRPr/>
            </a:pPr>
            <a:r>
              <a:rPr lang="en-GB" altLang="en-US" sz="2200" dirty="0" err="1">
                <a:solidFill>
                  <a:srgbClr val="FF0000"/>
                </a:solidFill>
                <a:ea typeface="ＭＳ Ｐゴシック" pitchFamily="34" charset="-128"/>
              </a:rPr>
              <a:t>Mewn</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grwpiau</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bach</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crëwch</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barddoniaeth</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dodrefn</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a’i</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ddarllen</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i’r</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grwp</a:t>
            </a:r>
            <a:r>
              <a:rPr lang="en-GB" altLang="en-US" sz="2200" dirty="0">
                <a:solidFill>
                  <a:srgbClr val="FF0000"/>
                </a:solidFill>
                <a:ea typeface="ＭＳ Ｐゴシック" pitchFamily="34" charset="-128"/>
              </a:rPr>
              <a:t>. A </a:t>
            </a:r>
            <a:r>
              <a:rPr lang="en-GB" altLang="en-US" sz="2200" dirty="0" err="1">
                <a:solidFill>
                  <a:srgbClr val="FF0000"/>
                </a:solidFill>
                <a:ea typeface="ＭＳ Ｐゴシック" pitchFamily="34" charset="-128"/>
              </a:rPr>
              <a:t>allwn</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ni</a:t>
            </a:r>
            <a:r>
              <a:rPr lang="en-GB" altLang="en-US" sz="2200" dirty="0">
                <a:solidFill>
                  <a:srgbClr val="FF0000"/>
                </a:solidFill>
                <a:ea typeface="ＭＳ Ｐゴシック" pitchFamily="34" charset="-128"/>
              </a:rPr>
              <a:t> </a:t>
            </a:r>
            <a:r>
              <a:rPr lang="en-GB" altLang="en-US" sz="2200" dirty="0" err="1">
                <a:solidFill>
                  <a:srgbClr val="FF0000"/>
                </a:solidFill>
                <a:ea typeface="ＭＳ Ｐゴシック" pitchFamily="34" charset="-128"/>
              </a:rPr>
              <a:t>ddyfalu’r</a:t>
            </a:r>
            <a:r>
              <a:rPr lang="en-GB" altLang="en-US" sz="2200" dirty="0">
                <a:solidFill>
                  <a:srgbClr val="FF0000"/>
                </a:solidFill>
                <a:ea typeface="ＭＳ Ｐゴシック" pitchFamily="34" charset="-128"/>
              </a:rPr>
              <a:t> person? </a:t>
            </a:r>
            <a:endParaRPr lang="en-US" altLang="en-US" sz="2200" dirty="0">
              <a:solidFill>
                <a:srgbClr val="FF0000"/>
              </a:solidFill>
              <a:ea typeface="ＭＳ Ｐゴシック" pitchFamily="34" charset="-128"/>
            </a:endParaRPr>
          </a:p>
        </p:txBody>
      </p:sp>
      <p:sp>
        <p:nvSpPr>
          <p:cNvPr id="13315" name="Content Placeholder 6"/>
          <p:cNvSpPr>
            <a:spLocks noGrp="1"/>
          </p:cNvSpPr>
          <p:nvPr>
            <p:ph sz="half" idx="2"/>
          </p:nvPr>
        </p:nvSpPr>
        <p:spPr/>
        <p:txBody>
          <a:bodyPr>
            <a:normAutofit lnSpcReduction="10000"/>
          </a:bodyPr>
          <a:lstStyle/>
          <a:p>
            <a:pPr marL="109537" indent="0">
              <a:buNone/>
              <a:defRPr/>
            </a:pPr>
            <a:r>
              <a:rPr lang="en-GB" altLang="en-US" sz="2400" i="1" dirty="0">
                <a:ea typeface="ＭＳ Ｐゴシック" pitchFamily="34" charset="-128"/>
              </a:rPr>
              <a:t>Choose one member of the group to write about a famous person.</a:t>
            </a:r>
          </a:p>
          <a:p>
            <a:pPr eaLnBrk="1" hangingPunct="1">
              <a:defRPr/>
            </a:pPr>
            <a:r>
              <a:rPr lang="en-GB" altLang="en-US" sz="2400" i="1" dirty="0">
                <a:ea typeface="ＭＳ Ｐゴシック" pitchFamily="34" charset="-128"/>
              </a:rPr>
              <a:t>If the person was a piece of furniture, what would they be?</a:t>
            </a:r>
          </a:p>
          <a:p>
            <a:pPr eaLnBrk="1" hangingPunct="1">
              <a:defRPr/>
            </a:pPr>
            <a:r>
              <a:rPr lang="en-GB" altLang="en-US" sz="2400" i="1" dirty="0">
                <a:ea typeface="ＭＳ Ｐゴシック" pitchFamily="34" charset="-128"/>
              </a:rPr>
              <a:t>If the person was an item of clothing, what would they be?</a:t>
            </a:r>
          </a:p>
          <a:p>
            <a:pPr eaLnBrk="1" hangingPunct="1">
              <a:defRPr/>
            </a:pPr>
            <a:r>
              <a:rPr lang="en-GB" altLang="en-US" sz="2400" i="1" dirty="0">
                <a:ea typeface="ＭＳ Ｐゴシック" pitchFamily="34" charset="-128"/>
              </a:rPr>
              <a:t>Questions continue based on topics such as weather, time of day, day of the week, animals, colours, etc.</a:t>
            </a:r>
          </a:p>
          <a:p>
            <a:pPr eaLnBrk="1" hangingPunct="1">
              <a:defRPr/>
            </a:pPr>
            <a:r>
              <a:rPr lang="en-GB" altLang="en-US" sz="2400" i="1" dirty="0">
                <a:solidFill>
                  <a:srgbClr val="FF0000"/>
                </a:solidFill>
                <a:ea typeface="ＭＳ Ｐゴシック" pitchFamily="34" charset="-128"/>
              </a:rPr>
              <a:t>In small groups create a furniture poem to read to the group. Can we guess the person</a:t>
            </a:r>
            <a:r>
              <a:rPr lang="en-GB" altLang="en-US" sz="1800" i="1" dirty="0">
                <a:solidFill>
                  <a:srgbClr val="FF0000"/>
                </a:solidFill>
                <a:ea typeface="ＭＳ Ｐゴシック" pitchFamily="34" charset="-128"/>
              </a:rPr>
              <a:t>?</a:t>
            </a:r>
          </a:p>
        </p:txBody>
      </p:sp>
    </p:spTree>
    <p:extLst>
      <p:ext uri="{BB962C8B-B14F-4D97-AF65-F5344CB8AC3E}">
        <p14:creationId xmlns:p14="http://schemas.microsoft.com/office/powerpoint/2010/main" val="4005884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dirty="0">
                <a:ea typeface="+mj-ea"/>
                <a:cs typeface="+mj-cs"/>
              </a:rPr>
            </a:br>
            <a:r>
              <a:rPr lang="en-GB" dirty="0" err="1"/>
              <a:t>Parau</a:t>
            </a:r>
            <a:r>
              <a:rPr lang="en-GB" dirty="0"/>
              <a:t> </a:t>
            </a:r>
            <a:r>
              <a:rPr lang="en-GB" dirty="0" err="1"/>
              <a:t>odli</a:t>
            </a:r>
            <a:r>
              <a:rPr lang="en-GB" dirty="0"/>
              <a:t> </a:t>
            </a:r>
            <a:br>
              <a:rPr lang="en-US" dirty="0"/>
            </a:br>
            <a:r>
              <a:rPr lang="en-GB" i="1" dirty="0"/>
              <a:t>Rhyming pairs </a:t>
            </a:r>
            <a:br>
              <a:rPr lang="en-US" i="1" dirty="0">
                <a:effectLst/>
              </a:rPr>
            </a:br>
            <a:endParaRPr lang="en-GB" i="1" dirty="0"/>
          </a:p>
        </p:txBody>
      </p:sp>
      <p:sp>
        <p:nvSpPr>
          <p:cNvPr id="23554" name="Rectangle 3"/>
          <p:cNvSpPr>
            <a:spLocks noGrp="1" noChangeArrowheads="1"/>
          </p:cNvSpPr>
          <p:nvPr>
            <p:ph sz="half" idx="1"/>
          </p:nvPr>
        </p:nvSpPr>
        <p:spPr/>
        <p:txBody>
          <a:bodyPr>
            <a:normAutofit lnSpcReduction="10000"/>
          </a:bodyPr>
          <a:lstStyle/>
          <a:p>
            <a:pPr marL="365125" lvl="2" indent="-255588">
              <a:spcBef>
                <a:spcPts val="400"/>
              </a:spcBef>
              <a:buClr>
                <a:schemeClr val="accent1"/>
              </a:buClr>
              <a:buSzPct val="68000"/>
              <a:buFont typeface="Wingdings 3" pitchFamily="18" charset="2"/>
              <a:buChar char=""/>
              <a:defRPr/>
            </a:pPr>
            <a:r>
              <a:rPr lang="cy-GB" altLang="en-US" sz="2400" dirty="0">
                <a:solidFill>
                  <a:srgbClr val="FF0000"/>
                </a:solidFill>
                <a:ea typeface="ＭＳ Ｐゴシック" pitchFamily="34" charset="-128"/>
              </a:rPr>
              <a:t>Crëwch eich parau odli eich hun</a:t>
            </a:r>
            <a:endParaRPr lang="en-US" altLang="en-US" sz="1600" dirty="0">
              <a:solidFill>
                <a:srgbClr val="FF0000"/>
              </a:solidFill>
              <a:ea typeface="ＭＳ Ｐゴシック" pitchFamily="34" charset="-128"/>
            </a:endParaRPr>
          </a:p>
          <a:p>
            <a:pPr marL="109537" indent="0">
              <a:buNone/>
              <a:defRPr/>
            </a:pPr>
            <a:endParaRPr lang="en-GB" altLang="en-US" dirty="0">
              <a:ea typeface="ＭＳ Ｐゴシック" pitchFamily="34" charset="-128"/>
            </a:endParaRPr>
          </a:p>
          <a:p>
            <a:pPr eaLnBrk="1" hangingPunct="1">
              <a:defRPr/>
            </a:pPr>
            <a:endParaRPr lang="en-GB" altLang="en-US" dirty="0">
              <a:ea typeface="ＭＳ Ｐゴシック" pitchFamily="34" charset="-128"/>
            </a:endParaRPr>
          </a:p>
          <a:p>
            <a:pPr eaLnBrk="1" hangingPunct="1">
              <a:defRPr/>
            </a:pPr>
            <a:endParaRPr lang="en-GB" altLang="en-US" dirty="0">
              <a:ea typeface="ＭＳ Ｐゴシック" pitchFamily="34" charset="-128"/>
            </a:endParaRPr>
          </a:p>
          <a:p>
            <a:pPr eaLnBrk="1" hangingPunct="1">
              <a:defRPr/>
            </a:pPr>
            <a:endParaRPr lang="en-GB" altLang="en-US" dirty="0">
              <a:ea typeface="ＭＳ Ｐゴシック" pitchFamily="34" charset="-128"/>
            </a:endParaRPr>
          </a:p>
          <a:p>
            <a:pPr eaLnBrk="1" hangingPunct="1">
              <a:defRPr/>
            </a:pPr>
            <a:endParaRPr lang="en-GB" altLang="en-US" dirty="0">
              <a:ea typeface="ＭＳ Ｐゴシック" pitchFamily="34" charset="-128"/>
            </a:endParaRPr>
          </a:p>
          <a:p>
            <a:pPr eaLnBrk="1" hangingPunct="1">
              <a:defRPr/>
            </a:pPr>
            <a:r>
              <a:rPr lang="en-GB" altLang="en-US" sz="2400" dirty="0" err="1">
                <a:solidFill>
                  <a:srgbClr val="FF0000"/>
                </a:solidFill>
                <a:ea typeface="ＭＳ Ｐゴシック" pitchFamily="34" charset="-128"/>
              </a:rPr>
              <a:t>Cyngor</a:t>
            </a:r>
            <a:r>
              <a:rPr lang="en-GB" altLang="en-US" sz="2400" dirty="0">
                <a:solidFill>
                  <a:srgbClr val="FF0000"/>
                </a:solidFill>
                <a:ea typeface="ＭＳ Ｐゴシック" pitchFamily="34" charset="-128"/>
              </a:rPr>
              <a:t>: </a:t>
            </a:r>
            <a:r>
              <a:rPr lang="en-GB" altLang="en-US" sz="2400" dirty="0" err="1">
                <a:solidFill>
                  <a:srgbClr val="FF0000"/>
                </a:solidFill>
                <a:ea typeface="ＭＳ Ｐゴシック" pitchFamily="34" charset="-128"/>
              </a:rPr>
              <a:t>meddyliwch</a:t>
            </a:r>
            <a:r>
              <a:rPr lang="en-GB" altLang="en-US" sz="2400" dirty="0">
                <a:solidFill>
                  <a:srgbClr val="FF0000"/>
                </a:solidFill>
                <a:ea typeface="ＭＳ Ｐゴシック" pitchFamily="34" charset="-128"/>
              </a:rPr>
              <a:t> am </a:t>
            </a:r>
            <a:r>
              <a:rPr lang="en-GB" altLang="en-US" sz="2400" dirty="0" err="1">
                <a:solidFill>
                  <a:srgbClr val="FF0000"/>
                </a:solidFill>
                <a:ea typeface="ＭＳ Ｐゴシック" pitchFamily="34" charset="-128"/>
              </a:rPr>
              <a:t>yr</a:t>
            </a:r>
            <a:r>
              <a:rPr lang="en-GB" altLang="en-US" sz="2400" dirty="0">
                <a:solidFill>
                  <a:srgbClr val="FF0000"/>
                </a:solidFill>
                <a:ea typeface="ＭＳ Ｐゴシック" pitchFamily="34" charset="-128"/>
              </a:rPr>
              <a:t> </a:t>
            </a:r>
            <a:r>
              <a:rPr lang="en-GB" altLang="en-US" sz="2400" dirty="0" err="1">
                <a:solidFill>
                  <a:srgbClr val="FF0000"/>
                </a:solidFill>
                <a:ea typeface="ＭＳ Ｐゴシック" pitchFamily="34" charset="-128"/>
              </a:rPr>
              <a:t>ateb</a:t>
            </a:r>
            <a:r>
              <a:rPr lang="en-GB" altLang="en-US" sz="2400" dirty="0">
                <a:solidFill>
                  <a:srgbClr val="FF0000"/>
                </a:solidFill>
                <a:ea typeface="ＭＳ Ｐゴシック" pitchFamily="34" charset="-128"/>
              </a:rPr>
              <a:t> </a:t>
            </a:r>
            <a:r>
              <a:rPr lang="en-GB" altLang="en-US" sz="2400" dirty="0" err="1">
                <a:solidFill>
                  <a:srgbClr val="FF0000"/>
                </a:solidFill>
                <a:ea typeface="ＭＳ Ｐゴシック" pitchFamily="34" charset="-128"/>
              </a:rPr>
              <a:t>cyn</a:t>
            </a:r>
            <a:r>
              <a:rPr lang="en-GB" altLang="en-US" sz="2400" dirty="0">
                <a:solidFill>
                  <a:srgbClr val="FF0000"/>
                </a:solidFill>
                <a:ea typeface="ＭＳ Ｐゴシック" pitchFamily="34" charset="-128"/>
              </a:rPr>
              <a:t> y </a:t>
            </a:r>
            <a:r>
              <a:rPr lang="en-GB" altLang="en-US" sz="2400" dirty="0" err="1">
                <a:solidFill>
                  <a:srgbClr val="FF0000"/>
                </a:solidFill>
                <a:ea typeface="ＭＳ Ｐゴシック" pitchFamily="34" charset="-128"/>
              </a:rPr>
              <a:t>cwestiwn</a:t>
            </a:r>
            <a:r>
              <a:rPr lang="en-GB" altLang="en-US" sz="2400" dirty="0">
                <a:solidFill>
                  <a:srgbClr val="FF0000"/>
                </a:solidFill>
                <a:ea typeface="ＭＳ Ｐゴシック" pitchFamily="34" charset="-128"/>
              </a:rPr>
              <a:t>!</a:t>
            </a:r>
            <a:endParaRPr lang="en-US" altLang="en-US" sz="2400" dirty="0">
              <a:solidFill>
                <a:srgbClr val="FF0000"/>
              </a:solidFill>
              <a:ea typeface="ＭＳ Ｐゴシック" pitchFamily="34" charset="-128"/>
            </a:endParaRPr>
          </a:p>
        </p:txBody>
      </p:sp>
      <p:sp>
        <p:nvSpPr>
          <p:cNvPr id="7171" name="Content Placeholder 6"/>
          <p:cNvSpPr>
            <a:spLocks noGrp="1"/>
          </p:cNvSpPr>
          <p:nvPr>
            <p:ph sz="half" idx="2"/>
          </p:nvPr>
        </p:nvSpPr>
        <p:spPr/>
        <p:txBody>
          <a:bodyPr>
            <a:normAutofit lnSpcReduction="10000"/>
          </a:bodyPr>
          <a:lstStyle/>
          <a:p>
            <a:pPr eaLnBrk="1" hangingPunct="1">
              <a:lnSpc>
                <a:spcPct val="90000"/>
              </a:lnSpc>
              <a:defRPr/>
            </a:pPr>
            <a:r>
              <a:rPr lang="en-GB" altLang="en-US" sz="2400" i="1" dirty="0">
                <a:solidFill>
                  <a:srgbClr val="FF0000"/>
                </a:solidFill>
              </a:rPr>
              <a:t>Create your own rhyming pairs </a:t>
            </a:r>
          </a:p>
          <a:p>
            <a:pPr marL="109537" indent="0">
              <a:buNone/>
              <a:defRPr/>
            </a:pPr>
            <a:r>
              <a:rPr lang="en-GB" altLang="en-US" sz="2400" i="1" dirty="0"/>
              <a:t>e.g. What do you call a cold horse?</a:t>
            </a:r>
          </a:p>
          <a:p>
            <a:pPr marL="109537" indent="0">
              <a:buNone/>
              <a:defRPr/>
            </a:pPr>
            <a:r>
              <a:rPr lang="en-GB" altLang="en-US" sz="2400" i="1" dirty="0">
                <a:solidFill>
                  <a:srgbClr val="FF0000"/>
                </a:solidFill>
              </a:rPr>
              <a:t>        </a:t>
            </a:r>
            <a:r>
              <a:rPr lang="en-GB" altLang="en-US" sz="2400" i="1" dirty="0"/>
              <a:t>A chilly filly!</a:t>
            </a:r>
          </a:p>
          <a:p>
            <a:pPr marL="109537" indent="0">
              <a:buNone/>
              <a:defRPr/>
            </a:pPr>
            <a:r>
              <a:rPr lang="en-GB" altLang="en-US" sz="2400" i="1" dirty="0"/>
              <a:t>What do you call a goldfish</a:t>
            </a:r>
          </a:p>
          <a:p>
            <a:pPr marL="109537" indent="0">
              <a:buNone/>
              <a:defRPr/>
            </a:pPr>
            <a:r>
              <a:rPr lang="en-GB" altLang="en-US" sz="2400" i="1" dirty="0"/>
              <a:t>        A wet pet!</a:t>
            </a:r>
          </a:p>
          <a:p>
            <a:pPr marL="109537" indent="0">
              <a:buNone/>
              <a:defRPr/>
            </a:pPr>
            <a:endParaRPr lang="en-GB" altLang="en-US" sz="2400" i="1" dirty="0"/>
          </a:p>
          <a:p>
            <a:pPr marL="109537" indent="0">
              <a:buNone/>
              <a:defRPr/>
            </a:pPr>
            <a:r>
              <a:rPr lang="en-GB" altLang="en-US" sz="2400" i="1" dirty="0">
                <a:solidFill>
                  <a:srgbClr val="FF0000"/>
                </a:solidFill>
              </a:rPr>
              <a:t>Hint: compose the rhyming answer before the question!</a:t>
            </a:r>
          </a:p>
          <a:p>
            <a:pPr eaLnBrk="1" hangingPunct="1">
              <a:lnSpc>
                <a:spcPct val="90000"/>
              </a:lnSpc>
              <a:defRPr/>
            </a:pPr>
            <a:endParaRPr lang="en-GB" altLang="en-US" sz="3200" dirty="0"/>
          </a:p>
          <a:p>
            <a:pPr marL="109537" indent="0">
              <a:buNone/>
              <a:defRPr/>
            </a:pPr>
            <a:r>
              <a:rPr lang="en-GB" altLang="en-US" sz="3200" b="1" dirty="0"/>
              <a:t>		</a:t>
            </a:r>
            <a:endParaRPr lang="en-GB" altLang="en-US" sz="3200" dirty="0"/>
          </a:p>
        </p:txBody>
      </p:sp>
      <p:pic>
        <p:nvPicPr>
          <p:cNvPr id="23558" name="Picture 6" descr="C:\Users\Dave\AppData\Local\Microsoft\Windows\Temporary Internet Files\Content.IE5\PKVYITXV\MP90044837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5939" y="2205038"/>
            <a:ext cx="1938337"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7" descr="C:\Users\Dave\AppData\Local\Microsoft\Windows\Temporary Internet Files\Content.IE5\RZMBD2OX\MP90040503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1314" y="2205038"/>
            <a:ext cx="1728787"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56868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dirty="0">
                <a:ea typeface="+mj-ea"/>
                <a:cs typeface="+mj-cs"/>
              </a:rPr>
            </a:br>
            <a:r>
              <a:rPr lang="en-GB" dirty="0" err="1"/>
              <a:t>Penillion</a:t>
            </a:r>
            <a:r>
              <a:rPr lang="en-GB" dirty="0"/>
              <a:t> </a:t>
            </a:r>
            <a:r>
              <a:rPr lang="en-GB" dirty="0" err="1"/>
              <a:t>arddodiaid</a:t>
            </a:r>
            <a:br>
              <a:rPr lang="en-GB" sz="4000" i="1" dirty="0"/>
            </a:br>
            <a:r>
              <a:rPr lang="en-GB" dirty="0"/>
              <a:t>Preposition poems</a:t>
            </a:r>
            <a:br>
              <a:rPr lang="en-US" sz="6000" dirty="0">
                <a:effectLst/>
              </a:rPr>
            </a:br>
            <a:endParaRPr lang="en-GB" sz="6000" i="1" dirty="0"/>
          </a:p>
        </p:txBody>
      </p:sp>
      <p:sp>
        <p:nvSpPr>
          <p:cNvPr id="24578" name="Rectangle 3"/>
          <p:cNvSpPr>
            <a:spLocks noGrp="1" noChangeArrowheads="1"/>
          </p:cNvSpPr>
          <p:nvPr>
            <p:ph sz="half" idx="1"/>
          </p:nvPr>
        </p:nvSpPr>
        <p:spPr/>
        <p:txBody>
          <a:bodyPr>
            <a:normAutofit/>
          </a:bodyPr>
          <a:lstStyle/>
          <a:p>
            <a:pPr eaLnBrk="1" hangingPunct="1"/>
            <a:r>
              <a:rPr lang="en-GB" altLang="en-US" sz="2400" dirty="0" err="1">
                <a:ea typeface="ＭＳ Ｐゴシック" panose="020B0600070205080204" pitchFamily="34" charset="-128"/>
              </a:rPr>
              <a:t>Meddyliwch</a:t>
            </a:r>
            <a:r>
              <a:rPr lang="en-GB" altLang="en-US" sz="2400" dirty="0">
                <a:ea typeface="ＭＳ Ｐゴシック" panose="020B0600070205080204" pitchFamily="34" charset="-128"/>
              </a:rPr>
              <a:t> am </a:t>
            </a:r>
            <a:r>
              <a:rPr lang="en-GB" altLang="en-US" sz="2400" dirty="0" err="1">
                <a:ea typeface="ＭＳ Ｐゴシック" panose="020B0600070205080204" pitchFamily="34" charset="-128"/>
              </a:rPr>
              <a:t>destun</a:t>
            </a:r>
            <a:endParaRPr lang="en-GB" altLang="en-US" sz="2400" dirty="0">
              <a:ea typeface="ＭＳ Ｐゴシック" panose="020B0600070205080204" pitchFamily="34" charset="-128"/>
            </a:endParaRPr>
          </a:p>
          <a:p>
            <a:pPr eaLnBrk="1" hangingPunct="1"/>
            <a:r>
              <a:rPr lang="en-GB" altLang="en-US" sz="2400" dirty="0" err="1">
                <a:solidFill>
                  <a:srgbClr val="FF0000"/>
                </a:solidFill>
                <a:ea typeface="ＭＳ Ｐゴシック" panose="020B0600070205080204" pitchFamily="34" charset="-128"/>
              </a:rPr>
              <a:t>E.e</a:t>
            </a:r>
            <a:r>
              <a:rPr lang="en-GB" altLang="en-US" sz="2400" dirty="0">
                <a:solidFill>
                  <a:srgbClr val="FF0000"/>
                </a:solidFill>
                <a:ea typeface="ＭＳ Ｐゴシック" panose="020B0600070205080204" pitchFamily="34" charset="-128"/>
              </a:rPr>
              <a:t>. Dr Who</a:t>
            </a:r>
          </a:p>
          <a:p>
            <a:pPr eaLnBrk="1" hangingPunct="1"/>
            <a:r>
              <a:rPr lang="en-GB" altLang="en-US" sz="2400" dirty="0" err="1">
                <a:ea typeface="ＭＳ Ｐゴシック" panose="020B0600070205080204" pitchFamily="34" charset="-128"/>
              </a:rPr>
              <a:t>Meddyliwch</a:t>
            </a:r>
            <a:r>
              <a:rPr lang="en-GB" altLang="en-US" sz="2400" dirty="0">
                <a:ea typeface="ＭＳ Ｐゴシック" panose="020B0600070205080204" pitchFamily="34" charset="-128"/>
              </a:rPr>
              <a:t> am 5 </a:t>
            </a:r>
            <a:r>
              <a:rPr lang="en-GB" altLang="en-US" sz="2400" dirty="0" err="1">
                <a:ea typeface="ＭＳ Ｐゴシック" panose="020B0600070205080204" pitchFamily="34" charset="-128"/>
              </a:rPr>
              <a:t>arddodiad</a:t>
            </a:r>
            <a:endParaRPr lang="en-GB" altLang="en-US" sz="2400" dirty="0">
              <a:ea typeface="ＭＳ Ｐゴシック" panose="020B0600070205080204" pitchFamily="34" charset="-128"/>
            </a:endParaRPr>
          </a:p>
          <a:p>
            <a:pPr eaLnBrk="1" hangingPunct="1"/>
            <a:r>
              <a:rPr lang="en-GB" altLang="en-US" sz="2400" dirty="0" err="1">
                <a:solidFill>
                  <a:srgbClr val="FF0000"/>
                </a:solidFill>
                <a:ea typeface="ＭＳ Ｐゴシック" panose="020B0600070205080204" pitchFamily="34" charset="-128"/>
              </a:rPr>
              <a:t>E.e</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ar</a:t>
            </a:r>
            <a:r>
              <a:rPr lang="en-GB" altLang="en-US" sz="2400" dirty="0">
                <a:solidFill>
                  <a:srgbClr val="FF0000"/>
                </a:solidFill>
                <a:ea typeface="ＭＳ Ｐゴシック" panose="020B0600070205080204" pitchFamily="34" charset="-128"/>
              </a:rPr>
              <a:t>, o </a:t>
            </a:r>
            <a:r>
              <a:rPr lang="en-GB" altLang="en-US" sz="2400" dirty="0" err="1">
                <a:solidFill>
                  <a:srgbClr val="FF0000"/>
                </a:solidFill>
                <a:ea typeface="ＭＳ Ｐゴシック" panose="020B0600070205080204" pitchFamily="34" charset="-128"/>
              </a:rPr>
              <a:t>gwmpas</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uwch</a:t>
            </a:r>
            <a:r>
              <a:rPr lang="en-GB" altLang="en-US" sz="2400" dirty="0">
                <a:solidFill>
                  <a:srgbClr val="FF0000"/>
                </a:solidFill>
                <a:ea typeface="ＭＳ Ｐゴシック" panose="020B0600070205080204" pitchFamily="34" charset="-128"/>
              </a:rPr>
              <a:t> ben, </a:t>
            </a:r>
            <a:r>
              <a:rPr lang="en-GB" altLang="en-US" sz="2400" dirty="0" err="1">
                <a:solidFill>
                  <a:srgbClr val="FF0000"/>
                </a:solidFill>
                <a:ea typeface="ＭＳ Ｐゴシック" panose="020B0600070205080204" pitchFamily="34" charset="-128"/>
              </a:rPr>
              <a:t>tu</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fewn</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oddi</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tano</a:t>
            </a:r>
            <a:endParaRPr lang="en-GB" altLang="en-US" sz="2400" dirty="0">
              <a:solidFill>
                <a:srgbClr val="FF0000"/>
              </a:solidFill>
              <a:ea typeface="ＭＳ Ｐゴシック" panose="020B0600070205080204" pitchFamily="34" charset="-128"/>
            </a:endParaRPr>
          </a:p>
          <a:p>
            <a:pPr eaLnBrk="1" hangingPunct="1"/>
            <a:r>
              <a:rPr lang="en-GB" altLang="en-US" sz="2400" dirty="0" err="1">
                <a:ea typeface="ＭＳ Ｐゴシック" panose="020B0600070205080204" pitchFamily="34" charset="-128"/>
              </a:rPr>
              <a:t>Defnyddiwch</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arddodiad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ddechrau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llinell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newydd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mewn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pennill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sydd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ddim</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odli</a:t>
            </a:r>
            <a:endParaRPr lang="en-GB" altLang="en-US" sz="2400" dirty="0">
              <a:ea typeface="ＭＳ Ｐゴシック" panose="020B0600070205080204" pitchFamily="34" charset="-128"/>
            </a:endParaRPr>
          </a:p>
          <a:p>
            <a:pPr eaLnBrk="1" hangingPunct="1"/>
            <a:r>
              <a:rPr lang="en-GB" altLang="en-US" sz="2400" dirty="0" err="1">
                <a:solidFill>
                  <a:srgbClr val="FF0000"/>
                </a:solidFill>
                <a:ea typeface="ＭＳ Ｐゴシック" panose="020B0600070205080204" pitchFamily="34" charset="-128"/>
              </a:rPr>
              <a:t>Mewn</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grwpiau</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bach</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rhowch</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gynnig</a:t>
            </a:r>
            <a:r>
              <a:rPr lang="en-GB" altLang="en-US" sz="2400" dirty="0">
                <a:solidFill>
                  <a:srgbClr val="FF0000"/>
                </a:solidFill>
                <a:ea typeface="ＭＳ Ｐゴシック" panose="020B0600070205080204" pitchFamily="34" charset="-128"/>
              </a:rPr>
              <a:t> </a:t>
            </a:r>
            <a:r>
              <a:rPr lang="en-GB" altLang="en-US" sz="2400" dirty="0" err="1">
                <a:solidFill>
                  <a:srgbClr val="FF0000"/>
                </a:solidFill>
                <a:ea typeface="ＭＳ Ｐゴシック" panose="020B0600070205080204" pitchFamily="34" charset="-128"/>
              </a:rPr>
              <a:t>arni</a:t>
            </a:r>
            <a:r>
              <a:rPr lang="en-GB" altLang="en-US" sz="2400" dirty="0">
                <a:solidFill>
                  <a:srgbClr val="FF0000"/>
                </a:solidFill>
                <a:ea typeface="ＭＳ Ｐゴシック" panose="020B0600070205080204" pitchFamily="34" charset="-128"/>
              </a:rPr>
              <a:t>!</a:t>
            </a:r>
            <a:endParaRPr lang="en-US" altLang="en-US" sz="2400" dirty="0">
              <a:solidFill>
                <a:srgbClr val="FF0000"/>
              </a:solidFill>
              <a:ea typeface="ＭＳ Ｐゴシック" panose="020B0600070205080204" pitchFamily="34" charset="-128"/>
            </a:endParaRPr>
          </a:p>
        </p:txBody>
      </p:sp>
      <p:sp>
        <p:nvSpPr>
          <p:cNvPr id="10243" name="Content Placeholder 6"/>
          <p:cNvSpPr>
            <a:spLocks noGrp="1"/>
          </p:cNvSpPr>
          <p:nvPr>
            <p:ph sz="half" idx="2"/>
          </p:nvPr>
        </p:nvSpPr>
        <p:spPr/>
        <p:txBody>
          <a:bodyPr>
            <a:normAutofit/>
          </a:bodyPr>
          <a:lstStyle/>
          <a:p>
            <a:pPr eaLnBrk="1" hangingPunct="1">
              <a:lnSpc>
                <a:spcPct val="90000"/>
              </a:lnSpc>
              <a:defRPr/>
            </a:pPr>
            <a:r>
              <a:rPr lang="en-GB" i="1" dirty="0"/>
              <a:t>Think of a topic</a:t>
            </a:r>
          </a:p>
          <a:p>
            <a:pPr marL="109537" indent="0">
              <a:buNone/>
              <a:defRPr/>
            </a:pPr>
            <a:r>
              <a:rPr lang="en-GB" i="1" dirty="0">
                <a:solidFill>
                  <a:srgbClr val="FF0000"/>
                </a:solidFill>
              </a:rPr>
              <a:t>e.g. Dr Who</a:t>
            </a:r>
          </a:p>
          <a:p>
            <a:pPr eaLnBrk="1" hangingPunct="1">
              <a:lnSpc>
                <a:spcPct val="90000"/>
              </a:lnSpc>
              <a:defRPr/>
            </a:pPr>
            <a:r>
              <a:rPr lang="en-GB" i="1" dirty="0"/>
              <a:t>Think of 5 prepositions</a:t>
            </a:r>
          </a:p>
          <a:p>
            <a:pPr marL="109537" indent="0">
              <a:buNone/>
              <a:defRPr/>
            </a:pPr>
            <a:r>
              <a:rPr lang="en-GB" sz="2000" i="1" dirty="0">
                <a:solidFill>
                  <a:srgbClr val="FF0000"/>
                </a:solidFill>
              </a:rPr>
              <a:t>e.g. on, above, around, within, below</a:t>
            </a:r>
          </a:p>
          <a:p>
            <a:pPr eaLnBrk="1" hangingPunct="1">
              <a:lnSpc>
                <a:spcPct val="90000"/>
              </a:lnSpc>
              <a:defRPr/>
            </a:pPr>
            <a:r>
              <a:rPr lang="en-GB" i="1" dirty="0"/>
              <a:t>Use each preposition to begin a new line in a non-rhyming poem</a:t>
            </a:r>
          </a:p>
          <a:p>
            <a:pPr marL="109537" indent="0" algn="ctr">
              <a:buNone/>
              <a:defRPr/>
            </a:pPr>
            <a:r>
              <a:rPr lang="en-GB" altLang="en-US" sz="2000" i="1" dirty="0">
                <a:solidFill>
                  <a:srgbClr val="FF0000"/>
                </a:solidFill>
                <a:ea typeface="ＭＳ Ｐゴシック" pitchFamily="34" charset="-128"/>
              </a:rPr>
              <a:t>In small groups, have a go!</a:t>
            </a:r>
          </a:p>
          <a:p>
            <a:pPr eaLnBrk="1" hangingPunct="1">
              <a:lnSpc>
                <a:spcPct val="90000"/>
              </a:lnSpc>
              <a:defRPr/>
            </a:pPr>
            <a:endParaRPr lang="en-GB" altLang="en-US" sz="3200" dirty="0">
              <a:ea typeface="ＭＳ Ｐゴシック" pitchFamily="34" charset="-128"/>
            </a:endParaRPr>
          </a:p>
          <a:p>
            <a:pPr>
              <a:defRPr/>
            </a:pPr>
            <a:r>
              <a:rPr lang="en-GB" sz="2400" i="1" dirty="0"/>
              <a:t>http://www.tardiswikia.com</a:t>
            </a:r>
          </a:p>
          <a:p>
            <a:pPr eaLnBrk="1" hangingPunct="1">
              <a:lnSpc>
                <a:spcPct val="90000"/>
              </a:lnSpc>
              <a:defRPr/>
            </a:pPr>
            <a:endParaRPr lang="en-GB" altLang="en-US" sz="3200" dirty="0">
              <a:ea typeface="ＭＳ Ｐゴシック" pitchFamily="34" charset="-128"/>
            </a:endParaRPr>
          </a:p>
        </p:txBody>
      </p:sp>
      <p:sp>
        <p:nvSpPr>
          <p:cNvPr id="5" name="Rectangle 2"/>
          <p:cNvSpPr txBox="1">
            <a:spLocks noChangeArrowheads="1"/>
          </p:cNvSpPr>
          <p:nvPr/>
        </p:nvSpPr>
        <p:spPr>
          <a:xfrm>
            <a:off x="1847528" y="29546"/>
            <a:ext cx="3801616" cy="1143000"/>
          </a:xfrm>
          <a:prstGeom prst="rect">
            <a:avLst/>
          </a:prstGeom>
        </p:spPr>
        <p:txBody>
          <a:bodyPr anchor="ctr">
            <a:normAutofit fontScale="90000"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dirty="0">
                <a:ea typeface="+mj-ea"/>
                <a:cs typeface="+mj-cs"/>
              </a:rPr>
            </a:br>
            <a:endParaRPr lang="en-GB" i="1" dirty="0">
              <a:ea typeface="+mj-ea"/>
              <a:cs typeface="+mj-cs"/>
            </a:endParaRPr>
          </a:p>
        </p:txBody>
      </p:sp>
    </p:spTree>
    <p:extLst>
      <p:ext uri="{BB962C8B-B14F-4D97-AF65-F5344CB8AC3E}">
        <p14:creationId xmlns:p14="http://schemas.microsoft.com/office/powerpoint/2010/main" val="1048618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br>
              <a:rPr lang="en-GB" dirty="0">
                <a:ea typeface="+mj-ea"/>
                <a:cs typeface="+mj-cs"/>
              </a:rPr>
            </a:br>
            <a:r>
              <a:rPr lang="en-GB" dirty="0"/>
              <a:t>Kit Wright</a:t>
            </a:r>
            <a:br>
              <a:rPr lang="en-US" dirty="0">
                <a:effectLst/>
                <a:hlinkClick r:id="rId3"/>
              </a:rPr>
            </a:br>
            <a:endParaRPr lang="en-GB" i="1" dirty="0">
              <a:ea typeface="+mj-ea"/>
              <a:cs typeface="+mj-cs"/>
            </a:endParaRPr>
          </a:p>
        </p:txBody>
      </p:sp>
      <p:sp>
        <p:nvSpPr>
          <p:cNvPr id="25602" name="Rectangle 3"/>
          <p:cNvSpPr>
            <a:spLocks noGrp="1" noChangeArrowheads="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92500" lnSpcReduction="10000"/>
          </a:bodyPr>
          <a:lstStyle/>
          <a:p>
            <a:pPr eaLnBrk="1" hangingPunct="1"/>
            <a:r>
              <a:rPr lang="en-GB" altLang="en-US" dirty="0" err="1">
                <a:ea typeface="ＭＳ Ｐゴシック" panose="020B0600070205080204" pitchFamily="34" charset="-128"/>
              </a:rPr>
              <a:t>Darllenwch</a:t>
            </a:r>
            <a:r>
              <a:rPr lang="en-GB" altLang="en-US" dirty="0">
                <a:ea typeface="ＭＳ Ｐゴシック" panose="020B0600070205080204" pitchFamily="34" charset="-128"/>
              </a:rPr>
              <a:t> The Magic Box</a:t>
            </a:r>
          </a:p>
          <a:p>
            <a:pPr marL="0" indent="0">
              <a:buNone/>
            </a:pPr>
            <a:r>
              <a:rPr lang="en-GB" dirty="0">
                <a:ea typeface="+mn-lt"/>
                <a:cs typeface="+mn-lt"/>
                <a:hlinkClick r:id="rId4"/>
              </a:rPr>
              <a:t>A0211AC0DEB4B7A5391335699229198B.pdf (queensinclosure.hants.sch.uk)</a:t>
            </a:r>
            <a:endParaRPr lang="en-GB"/>
          </a:p>
          <a:p>
            <a:pPr eaLnBrk="1" hangingPunct="1"/>
            <a:r>
              <a:rPr lang="en-GB" altLang="en-US" dirty="0" err="1">
                <a:ea typeface="ＭＳ Ｐゴシック" panose="020B0600070205080204" pitchFamily="34" charset="-128"/>
              </a:rPr>
              <a:t>Trafodwch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sut</a:t>
            </a:r>
            <a:r>
              <a:rPr lang="en-GB" altLang="en-US" dirty="0">
                <a:ea typeface="ＭＳ Ｐゴシック" panose="020B0600070205080204" pitchFamily="34" charset="-128"/>
              </a:rPr>
              <a:t> </a:t>
            </a:r>
            <a:r>
              <a:rPr lang="en-GB" altLang="en-US" dirty="0" err="1">
                <a:ea typeface="ＭＳ Ｐゴシック" panose="020B0600070205080204" pitchFamily="34" charset="-128"/>
              </a:rPr>
              <a:t>allai</a:t>
            </a:r>
            <a:r>
              <a:rPr lang="en-GB" altLang="en-US" dirty="0">
                <a:ea typeface="ＭＳ Ｐゴシック" panose="020B0600070205080204" pitchFamily="34" charset="-128"/>
              </a:rPr>
              <a:t> </a:t>
            </a:r>
            <a:r>
              <a:rPr lang="en-GB" altLang="en-US" dirty="0" err="1">
                <a:ea typeface="ＭＳ Ｐゴシック" panose="020B0600070205080204" pitchFamily="34" charset="-128"/>
              </a:rPr>
              <a:t>gael</a:t>
            </a:r>
            <a:r>
              <a:rPr lang="en-GB" altLang="en-US" dirty="0">
                <a:ea typeface="ＭＳ Ｐゴシック" panose="020B0600070205080204" pitchFamily="34" charset="-128"/>
              </a:rPr>
              <a:t> </a:t>
            </a:r>
            <a:r>
              <a:rPr lang="en-GB" altLang="en-US" dirty="0" err="1">
                <a:ea typeface="ＭＳ Ｐゴシック" panose="020B0600070205080204" pitchFamily="34" charset="-128"/>
              </a:rPr>
              <a:t>ei</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ddefnyddio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mewn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ystafell</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ddosbarth</a:t>
            </a:r>
            <a:r>
              <a:rPr lang="en-GB" altLang="en-US" dirty="0">
                <a:ea typeface="ＭＳ Ｐゴシック" panose="020B0600070205080204" pitchFamily="34" charset="-128"/>
              </a:rPr>
              <a:t>/</a:t>
            </a:r>
            <a:r>
              <a:rPr lang="en-GB" altLang="en-US" dirty="0" err="1">
                <a:ea typeface="ＭＳ Ｐゴシック" panose="020B0600070205080204" pitchFamily="34" charset="-128"/>
              </a:rPr>
              <a:t>amgylchedd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ddysgu</a:t>
            </a:r>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Pa </a:t>
            </a:r>
            <a:r>
              <a:rPr lang="en-GB" altLang="en-US" dirty="0" err="1">
                <a:ea typeface="ＭＳ Ｐゴシック" panose="020B0600070205080204" pitchFamily="34" charset="-128"/>
              </a:rPr>
              <a:t>gysylltiadau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trawsgwrcwlaidd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a:t>
            </a:r>
          </a:p>
          <a:p>
            <a:pPr eaLnBrk="1" hangingPunct="1"/>
            <a:r>
              <a:rPr lang="en-GB" altLang="en-US" dirty="0">
                <a:ea typeface="ＭＳ Ｐゴシック"/>
              </a:rPr>
              <a:t>Sut </a:t>
            </a:r>
            <a:r>
              <a:rPr lang="en-GB" altLang="en-US" dirty="0" err="1">
                <a:ea typeface="ＭＳ Ｐゴシック"/>
              </a:rPr>
              <a:t>allai</a:t>
            </a:r>
            <a:r>
              <a:rPr lang="en-GB" altLang="en-US" dirty="0">
                <a:ea typeface="ＭＳ Ｐゴシック"/>
              </a:rPr>
              <a:t> </a:t>
            </a:r>
            <a:r>
              <a:rPr lang="en-GB" altLang="en-US" dirty="0" err="1">
                <a:ea typeface="ＭＳ Ｐゴシック"/>
              </a:rPr>
              <a:t>hwn</a:t>
            </a:r>
            <a:r>
              <a:rPr lang="en-GB" altLang="en-US" dirty="0">
                <a:ea typeface="ＭＳ Ｐゴシック"/>
              </a:rPr>
              <a:t> </a:t>
            </a:r>
            <a:r>
              <a:rPr lang="en-GB" altLang="en-US" dirty="0" err="1">
                <a:ea typeface="ＭＳ Ｐゴシック"/>
              </a:rPr>
              <a:t>fod</a:t>
            </a:r>
            <a:r>
              <a:rPr lang="en-GB" altLang="en-US" dirty="0">
                <a:ea typeface="ＭＳ Ｐゴシック"/>
              </a:rPr>
              <a:t> </a:t>
            </a:r>
            <a:r>
              <a:rPr lang="en-GB" altLang="en-US" dirty="0" err="1">
                <a:ea typeface="ＭＳ Ｐゴシック"/>
              </a:rPr>
              <a:t>yn</a:t>
            </a:r>
            <a:r>
              <a:rPr lang="en-GB" altLang="en-US" dirty="0">
                <a:ea typeface="ＭＳ Ｐゴシック"/>
              </a:rPr>
              <a:t> fan </a:t>
            </a:r>
            <a:r>
              <a:rPr lang="en-GB" altLang="en-US" dirty="0" err="1">
                <a:ea typeface="ＭＳ Ｐゴシック"/>
              </a:rPr>
              <a:t>cychwyn</a:t>
            </a:r>
            <a:r>
              <a:rPr lang="en-GB" altLang="en-US" dirty="0">
                <a:ea typeface="ＭＳ Ｐゴシック"/>
              </a:rPr>
              <a:t> am </a:t>
            </a:r>
            <a:r>
              <a:rPr lang="en-GB" altLang="en-US" dirty="0" err="1">
                <a:ea typeface="ＭＳ Ｐゴシック"/>
              </a:rPr>
              <a:t>adnodd</a:t>
            </a:r>
            <a:r>
              <a:rPr lang="en-GB" altLang="en-US" dirty="0">
                <a:ea typeface="ＭＳ Ｐゴシック"/>
              </a:rPr>
              <a:t>?</a:t>
            </a:r>
            <a:endParaRPr lang="en-US" altLang="en-US" dirty="0">
              <a:ea typeface="ＭＳ Ｐゴシック"/>
            </a:endParaRPr>
          </a:p>
        </p:txBody>
      </p:sp>
      <p:sp>
        <p:nvSpPr>
          <p:cNvPr id="10243" name="Content Placeholder 6"/>
          <p:cNvSpPr>
            <a:spLocks noGrp="1"/>
          </p:cNvSpPr>
          <p:nvPr>
            <p:ph sz="half" idx="2"/>
          </p:nvPr>
        </p:nvSpPr>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lnSpcReduction="10000"/>
          </a:bodyPr>
          <a:lstStyle/>
          <a:p>
            <a:pPr eaLnBrk="1" hangingPunct="1">
              <a:lnSpc>
                <a:spcPct val="90000"/>
              </a:lnSpc>
              <a:defRPr/>
            </a:pPr>
            <a:r>
              <a:rPr lang="en-GB" i="1" dirty="0"/>
              <a:t>Read The Magic Box</a:t>
            </a:r>
          </a:p>
          <a:p>
            <a:pPr marL="0" indent="0">
              <a:buNone/>
              <a:defRPr/>
            </a:pPr>
            <a:r>
              <a:rPr lang="en-GB" dirty="0">
                <a:ea typeface="+mn-lt"/>
                <a:cs typeface="+mn-lt"/>
                <a:hlinkClick r:id="rId4"/>
              </a:rPr>
              <a:t>A0211AC0DEB4B7A5391335699229198B.pdf (queensinclosure.hants.sch.uk)</a:t>
            </a:r>
            <a:endParaRPr lang="en-GB" dirty="0"/>
          </a:p>
          <a:p>
            <a:pPr eaLnBrk="1" hangingPunct="1">
              <a:lnSpc>
                <a:spcPct val="90000"/>
              </a:lnSpc>
              <a:defRPr/>
            </a:pPr>
            <a:r>
              <a:rPr lang="en-GB" i="1" dirty="0"/>
              <a:t>Discuss how it could be used in a classroom/learning environment</a:t>
            </a:r>
          </a:p>
          <a:p>
            <a:pPr eaLnBrk="1" hangingPunct="1">
              <a:lnSpc>
                <a:spcPct val="90000"/>
              </a:lnSpc>
              <a:defRPr/>
            </a:pPr>
            <a:r>
              <a:rPr lang="en-GB" i="1" dirty="0"/>
              <a:t>What cross-curricular links are there?</a:t>
            </a:r>
          </a:p>
          <a:p>
            <a:pPr eaLnBrk="1" hangingPunct="1">
              <a:lnSpc>
                <a:spcPct val="90000"/>
              </a:lnSpc>
              <a:defRPr/>
            </a:pPr>
            <a:r>
              <a:rPr lang="en-GB" i="1" dirty="0"/>
              <a:t>How could this be a starting point for a resource?</a:t>
            </a:r>
          </a:p>
          <a:p>
            <a:pPr marL="109220" indent="0">
              <a:buNone/>
              <a:defRPr/>
            </a:pPr>
            <a:endParaRPr lang="en-GB" altLang="en-US" i="1" dirty="0">
              <a:ea typeface="ＭＳ Ｐゴシック" pitchFamily="34" charset="-128"/>
              <a:cs typeface="Calibri" panose="020F0502020204030204"/>
            </a:endParaRPr>
          </a:p>
          <a:p>
            <a:pPr eaLnBrk="1" hangingPunct="1">
              <a:lnSpc>
                <a:spcPct val="90000"/>
              </a:lnSpc>
              <a:defRPr/>
            </a:pPr>
            <a:endParaRPr lang="en-GB" altLang="en-US" sz="3200" dirty="0">
              <a:ea typeface="ＭＳ Ｐゴシック" pitchFamily="34" charset="-128"/>
            </a:endParaRPr>
          </a:p>
        </p:txBody>
      </p:sp>
    </p:spTree>
    <p:extLst>
      <p:ext uri="{BB962C8B-B14F-4D97-AF65-F5344CB8AC3E}">
        <p14:creationId xmlns:p14="http://schemas.microsoft.com/office/powerpoint/2010/main" val="3582045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err="1"/>
              <a:t>Perfformio</a:t>
            </a:r>
            <a:r>
              <a:rPr lang="en-GB" dirty="0"/>
              <a:t> </a:t>
            </a:r>
            <a:r>
              <a:rPr lang="en-GB" dirty="0" err="1"/>
              <a:t>barddoniaeth</a:t>
            </a:r>
            <a:br>
              <a:rPr lang="en-GB" dirty="0">
                <a:ea typeface="+mj-ea"/>
                <a:cs typeface="+mj-cs"/>
              </a:rPr>
            </a:br>
            <a:r>
              <a:rPr lang="en-GB" i="1" dirty="0">
                <a:ea typeface="+mj-ea"/>
                <a:cs typeface="+mj-cs"/>
              </a:rPr>
              <a:t>Performing poetry</a:t>
            </a:r>
          </a:p>
        </p:txBody>
      </p:sp>
      <p:sp>
        <p:nvSpPr>
          <p:cNvPr id="27650" name="Rectangle 3"/>
          <p:cNvSpPr>
            <a:spLocks noGrp="1" noChangeArrowheads="1"/>
          </p:cNvSpPr>
          <p:nvPr>
            <p:ph sz="half" idx="1"/>
          </p:nvPr>
        </p:nvSpPr>
        <p:spPr/>
        <p:txBody>
          <a:bodyPr/>
          <a:lstStyle/>
          <a:p>
            <a:pPr eaLnBrk="1" hangingPunct="1">
              <a:defRPr/>
            </a:pPr>
            <a:r>
              <a:rPr lang="en-GB" altLang="en-US" dirty="0" err="1">
                <a:ea typeface="ＭＳ Ｐゴシック" pitchFamily="34" charset="-128"/>
                <a:hlinkClick r:id="rId3"/>
              </a:rPr>
              <a:t>Gwyliwch</a:t>
            </a:r>
            <a:r>
              <a:rPr lang="en-GB" altLang="en-US" dirty="0">
                <a:ea typeface="ＭＳ Ｐゴシック" pitchFamily="34" charset="-128"/>
                <a:hlinkClick r:id="rId3"/>
              </a:rPr>
              <a:t> Michael Rosen </a:t>
            </a:r>
            <a:r>
              <a:rPr lang="en-GB" altLang="en-US" dirty="0" err="1">
                <a:ea typeface="ＭＳ Ｐゴシック" pitchFamily="34" charset="-128"/>
                <a:hlinkClick r:id="rId3"/>
              </a:rPr>
              <a:t>yn</a:t>
            </a:r>
            <a:r>
              <a:rPr lang="en-GB" altLang="en-US" dirty="0">
                <a:ea typeface="ＭＳ Ｐゴシック" pitchFamily="34" charset="-128"/>
                <a:hlinkClick r:id="rId3"/>
              </a:rPr>
              <a:t> </a:t>
            </a:r>
            <a:r>
              <a:rPr lang="en-GB" altLang="en-US" dirty="0" err="1">
                <a:ea typeface="ＭＳ Ｐゴシック" pitchFamily="34" charset="-128"/>
                <a:hlinkClick r:id="rId3"/>
              </a:rPr>
              <a:t>perfformio</a:t>
            </a:r>
            <a:r>
              <a:rPr lang="en-GB" altLang="en-US" dirty="0">
                <a:ea typeface="ＭＳ Ｐゴシック" pitchFamily="34" charset="-128"/>
                <a:hlinkClick r:id="rId3"/>
              </a:rPr>
              <a:t> </a:t>
            </a:r>
            <a:r>
              <a:rPr lang="en-GB" altLang="en-US" dirty="0" err="1">
                <a:ea typeface="ＭＳ Ｐゴシック" pitchFamily="34" charset="-128"/>
                <a:hlinkClick r:id="rId3"/>
              </a:rPr>
              <a:t>ei</a:t>
            </a:r>
            <a:r>
              <a:rPr lang="en-GB" altLang="en-US" dirty="0">
                <a:ea typeface="ＭＳ Ｐゴシック" pitchFamily="34" charset="-128"/>
                <a:hlinkClick r:id="rId3"/>
              </a:rPr>
              <a:t> </a:t>
            </a:r>
            <a:r>
              <a:rPr lang="en-GB" altLang="en-US" dirty="0" err="1">
                <a:ea typeface="ＭＳ Ｐゴシック" pitchFamily="34" charset="-128"/>
                <a:hlinkClick r:id="rId3"/>
              </a:rPr>
              <a:t>bennill</a:t>
            </a:r>
            <a:endParaRPr lang="en-GB" altLang="en-US" dirty="0">
              <a:ea typeface="ＭＳ Ｐゴシック" pitchFamily="34" charset="-128"/>
            </a:endParaRPr>
          </a:p>
          <a:p>
            <a:pPr marL="109537" indent="0">
              <a:buNone/>
              <a:defRPr/>
            </a:pPr>
            <a:r>
              <a:rPr lang="en-GB" i="1" dirty="0"/>
              <a:t>‘Hand on the Bridge’ </a:t>
            </a:r>
            <a:r>
              <a:rPr lang="en-GB" i="1" dirty="0" err="1"/>
              <a:t>ar</a:t>
            </a:r>
            <a:r>
              <a:rPr lang="en-GB" i="1" dirty="0"/>
              <a:t> </a:t>
            </a:r>
            <a:r>
              <a:rPr lang="en-GB" i="1" dirty="0" err="1"/>
              <a:t>Youtube</a:t>
            </a:r>
            <a:endParaRPr lang="en-GB" i="1" dirty="0"/>
          </a:p>
          <a:p>
            <a:pPr eaLnBrk="1" hangingPunct="1">
              <a:defRPr/>
            </a:pPr>
            <a:endParaRPr lang="en-US" altLang="en-US" dirty="0">
              <a:ea typeface="ＭＳ Ｐゴシック" pitchFamily="34" charset="-128"/>
            </a:endParaRPr>
          </a:p>
        </p:txBody>
      </p:sp>
      <p:sp>
        <p:nvSpPr>
          <p:cNvPr id="10243" name="Content Placeholder 6"/>
          <p:cNvSpPr>
            <a:spLocks noGrp="1"/>
          </p:cNvSpPr>
          <p:nvPr>
            <p:ph sz="half" idx="2"/>
          </p:nvPr>
        </p:nvSpPr>
        <p:spPr/>
        <p:txBody>
          <a:bodyPr vert="horz" lIns="91440" tIns="45720" rIns="91440" bIns="45720" rtlCol="0" anchor="t">
            <a:normAutofit/>
          </a:bodyPr>
          <a:lstStyle/>
          <a:p>
            <a:pPr marL="109220" indent="0">
              <a:buNone/>
              <a:defRPr/>
            </a:pPr>
            <a:r>
              <a:rPr lang="en-GB" i="1" dirty="0">
                <a:hlinkClick r:id="rId3"/>
              </a:rPr>
              <a:t>Watch Michael Rosen perform his poem </a:t>
            </a:r>
            <a:endParaRPr lang="en-GB" i="1" dirty="0">
              <a:cs typeface="Calibri" panose="020F0502020204030204"/>
            </a:endParaRPr>
          </a:p>
          <a:p>
            <a:pPr marL="109220" indent="0">
              <a:buNone/>
              <a:defRPr/>
            </a:pPr>
            <a:r>
              <a:rPr lang="en-GB" i="1" dirty="0"/>
              <a:t>‘Hand on the Bridge’ on </a:t>
            </a:r>
            <a:r>
              <a:rPr lang="en-GB" i="1" dirty="0" err="1"/>
              <a:t>Youtube</a:t>
            </a:r>
            <a:endParaRPr lang="en-GB" i="1" dirty="0">
              <a:cs typeface="Calibri" panose="020F0502020204030204"/>
            </a:endParaRPr>
          </a:p>
          <a:p>
            <a:pPr marL="109220" indent="0">
              <a:buNone/>
              <a:defRPr/>
            </a:pPr>
            <a:endParaRPr lang="en-GB" altLang="en-US" i="1" dirty="0">
              <a:ea typeface="ＭＳ Ｐゴシック" pitchFamily="34" charset="-128"/>
              <a:cs typeface="Calibri" panose="020F0502020204030204"/>
            </a:endParaRPr>
          </a:p>
          <a:p>
            <a:pPr eaLnBrk="1" hangingPunct="1">
              <a:lnSpc>
                <a:spcPct val="90000"/>
              </a:lnSpc>
              <a:defRPr/>
            </a:pPr>
            <a:endParaRPr lang="en-GB" altLang="en-US" sz="3200" dirty="0">
              <a:ea typeface="ＭＳ Ｐゴシック" pitchFamily="34" charset="-128"/>
            </a:endParaRPr>
          </a:p>
        </p:txBody>
      </p:sp>
      <p:pic>
        <p:nvPicPr>
          <p:cNvPr id="26630" name="Picture 6" descr="C:\Users\Dave\AppData\Local\Microsoft\Windows\Temporary Internet Files\Content.IE5\PKVYITXV\MP90044645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09219" y="4001294"/>
            <a:ext cx="3789362"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42672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a:xfrm>
            <a:off x="1089485" y="1933575"/>
            <a:ext cx="10567369" cy="4924425"/>
          </a:xfrm>
        </p:spPr>
        <p:txBody>
          <a:bodyPr>
            <a:normAutofit/>
          </a:bodyPr>
          <a:lstStyle/>
          <a:p>
            <a:pPr>
              <a:lnSpc>
                <a:spcPct val="80000"/>
              </a:lnSpc>
              <a:defRPr/>
            </a:pPr>
            <a:r>
              <a:rPr lang="en-GB" sz="2400" dirty="0"/>
              <a:t>Corbett, P. </a:t>
            </a:r>
            <a:r>
              <a:rPr lang="en-GB" sz="2400" i="1" dirty="0"/>
              <a:t>Talk4Writing.</a:t>
            </a:r>
            <a:r>
              <a:rPr lang="en-GB" sz="2400" dirty="0"/>
              <a:t> Available at </a:t>
            </a:r>
            <a:r>
              <a:rPr lang="en-GB" sz="2400" dirty="0">
                <a:hlinkClick r:id="rId3"/>
              </a:rPr>
              <a:t>http://www.talk4writing.co.uk/</a:t>
            </a:r>
            <a:r>
              <a:rPr lang="en-GB" sz="2400" dirty="0"/>
              <a:t> [Accessed 14.09.23] </a:t>
            </a:r>
          </a:p>
          <a:p>
            <a:pPr>
              <a:lnSpc>
                <a:spcPct val="80000"/>
              </a:lnSpc>
              <a:defRPr/>
            </a:pPr>
            <a:r>
              <a:rPr lang="en-GB" sz="2400" dirty="0"/>
              <a:t>Palmer, P. &amp; Corbett, P. (2003) </a:t>
            </a:r>
            <a:r>
              <a:rPr lang="en-GB" sz="2400" i="1" dirty="0"/>
              <a:t>Literacy: What Works? </a:t>
            </a:r>
            <a:r>
              <a:rPr lang="en-GB" sz="2400" dirty="0"/>
              <a:t>Cheltenham: Nelson Thornes. </a:t>
            </a:r>
          </a:p>
          <a:p>
            <a:pPr eaLnBrk="1" hangingPunct="1">
              <a:lnSpc>
                <a:spcPct val="80000"/>
              </a:lnSpc>
              <a:defRPr/>
            </a:pPr>
            <a:r>
              <a:rPr lang="en-GB" sz="2400" dirty="0"/>
              <a:t>Palmer, S. (2001) </a:t>
            </a:r>
            <a:r>
              <a:rPr lang="en-GB" sz="2400" i="1" dirty="0"/>
              <a:t>How to teach writing across the curriculum at Key Stage 2. </a:t>
            </a:r>
            <a:r>
              <a:rPr lang="en-GB" sz="2400" dirty="0"/>
              <a:t>London: Fulton Publishers. </a:t>
            </a:r>
          </a:p>
          <a:p>
            <a:pPr>
              <a:lnSpc>
                <a:spcPct val="80000"/>
              </a:lnSpc>
              <a:defRPr/>
            </a:pPr>
            <a:r>
              <a:rPr lang="en-GB" sz="2400" dirty="0"/>
              <a:t>Palmer, S. (2003) </a:t>
            </a:r>
            <a:r>
              <a:rPr lang="en-GB" sz="2400" i="1" dirty="0"/>
              <a:t>How to teach writing across the curriculum at Key Stage 1. </a:t>
            </a:r>
            <a:r>
              <a:rPr lang="en-GB" sz="2400" dirty="0"/>
              <a:t>London: Fulton Publishers. </a:t>
            </a:r>
          </a:p>
          <a:p>
            <a:pPr eaLnBrk="1" hangingPunct="1">
              <a:lnSpc>
                <a:spcPct val="80000"/>
              </a:lnSpc>
              <a:defRPr/>
            </a:pPr>
            <a:r>
              <a:rPr lang="en-GB" altLang="en-US" sz="2400" dirty="0">
                <a:ea typeface="ＭＳ Ｐゴシック" pitchFamily="34" charset="-128"/>
              </a:rPr>
              <a:t>Rosen, M. performs ‘Hands on the Bridge’ Available on </a:t>
            </a:r>
          </a:p>
          <a:p>
            <a:pPr marL="109537" indent="0">
              <a:lnSpc>
                <a:spcPct val="80000"/>
              </a:lnSpc>
              <a:buNone/>
              <a:defRPr/>
            </a:pPr>
            <a:r>
              <a:rPr lang="en-GB" sz="2400" i="1" dirty="0">
                <a:hlinkClick r:id="rId4"/>
              </a:rPr>
              <a:t>http://www.youtube.com/watch?v=N4sCaAFkcwI</a:t>
            </a:r>
            <a:r>
              <a:rPr lang="en-GB" sz="2400" i="1" dirty="0"/>
              <a:t> [Accessed 14.09.23]</a:t>
            </a:r>
          </a:p>
          <a:p>
            <a:pPr>
              <a:lnSpc>
                <a:spcPct val="80000"/>
              </a:lnSpc>
              <a:defRPr/>
            </a:pPr>
            <a:endParaRPr lang="en-GB" sz="1800" dirty="0"/>
          </a:p>
          <a:p>
            <a:pPr eaLnBrk="1" hangingPunct="1">
              <a:lnSpc>
                <a:spcPct val="80000"/>
              </a:lnSpc>
              <a:defRPr/>
            </a:pPr>
            <a:endParaRPr lang="en-GB" sz="1800" dirty="0"/>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a:p>
            <a:pPr eaLnBrk="1" hangingPunct="1">
              <a:lnSpc>
                <a:spcPct val="80000"/>
              </a:lnSpc>
              <a:defRPr/>
            </a:pPr>
            <a:endParaRPr lang="en-GB" altLang="en-US" sz="1800" dirty="0">
              <a:ea typeface="ＭＳ Ｐゴシック" pitchFamily="34" charset="-128"/>
              <a:hlinkClick r:id="rId5"/>
            </a:endParaRPr>
          </a:p>
        </p:txBody>
      </p:sp>
      <p:sp>
        <p:nvSpPr>
          <p:cNvPr id="34818" name="Rectangle 2"/>
          <p:cNvSpPr>
            <a:spLocks noGrp="1" noChangeArrowheads="1"/>
          </p:cNvSpPr>
          <p:nvPr>
            <p:ph type="title"/>
          </p:nvPr>
        </p:nvSpPr>
        <p:spPr/>
        <p:txBody>
          <a:bodyPr/>
          <a:lstStyle/>
          <a:p>
            <a:pPr algn="ctr">
              <a:defRPr/>
            </a:pPr>
            <a:r>
              <a:rPr lang="en-GB" dirty="0" err="1"/>
              <a:t>Llyfryddiaeth</a:t>
            </a:r>
            <a:r>
              <a:rPr lang="en-GB" dirty="0"/>
              <a:t> </a:t>
            </a:r>
            <a:br>
              <a:rPr lang="en-GB" dirty="0"/>
            </a:br>
            <a:r>
              <a:rPr lang="en-GB" dirty="0"/>
              <a:t> Bibliography</a:t>
            </a:r>
          </a:p>
        </p:txBody>
      </p:sp>
    </p:spTree>
    <p:extLst>
      <p:ext uri="{BB962C8B-B14F-4D97-AF65-F5344CB8AC3E}">
        <p14:creationId xmlns:p14="http://schemas.microsoft.com/office/powerpoint/2010/main" val="2604041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1E5BCA7E29E442ACEA7DE787893430" ma:contentTypeVersion="10" ma:contentTypeDescription="Create a new document." ma:contentTypeScope="" ma:versionID="d1fd311420a6cb183b5097e8b678f393">
  <xsd:schema xmlns:xsd="http://www.w3.org/2001/XMLSchema" xmlns:xs="http://www.w3.org/2001/XMLSchema" xmlns:p="http://schemas.microsoft.com/office/2006/metadata/properties" xmlns:ns2="a4c544ec-8a57-4b04-9908-10cfc1a3d94b" xmlns:ns3="ad2e13bf-badd-4d45-afe1-83b4a166ce96" targetNamespace="http://schemas.microsoft.com/office/2006/metadata/properties" ma:root="true" ma:fieldsID="3f2005caeab1b28e515ae9b6e02cac53" ns2:_="" ns3:_="">
    <xsd:import namespace="a4c544ec-8a57-4b04-9908-10cfc1a3d94b"/>
    <xsd:import namespace="ad2e13bf-badd-4d45-afe1-83b4a166ce9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c544ec-8a57-4b04-9908-10cfc1a3d9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d2e13bf-badd-4d45-afe1-83b4a166ce9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CAE5BB-1092-4C90-BEDF-968D61AB909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6EBE5B3-53A3-4EA5-8454-CC2C5110CD43}">
  <ds:schemaRefs>
    <ds:schemaRef ds:uri="http://schemas.microsoft.com/sharepoint/v3/contenttype/forms"/>
  </ds:schemaRefs>
</ds:datastoreItem>
</file>

<file path=customXml/itemProps3.xml><?xml version="1.0" encoding="utf-8"?>
<ds:datastoreItem xmlns:ds="http://schemas.openxmlformats.org/officeDocument/2006/customXml" ds:itemID="{74F4FF73-0793-42A9-92E8-5794E27263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c544ec-8a57-4b04-9908-10cfc1a3d94b"/>
    <ds:schemaRef ds:uri="ad2e13bf-badd-4d45-afe1-83b4a166ce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223</TotalTime>
  <Words>2167</Words>
  <Application>Microsoft Office PowerPoint</Application>
  <PresentationFormat>Widescreen</PresentationFormat>
  <Paragraphs>290</Paragraphs>
  <Slides>29</Slides>
  <Notes>12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ＭＳ Ｐゴシック</vt:lpstr>
      <vt:lpstr>Arial</vt:lpstr>
      <vt:lpstr>Calibri</vt:lpstr>
      <vt:lpstr>Calibri Light</vt:lpstr>
      <vt:lpstr>Segoe UI</vt:lpstr>
      <vt:lpstr>Wingdings 3</vt:lpstr>
      <vt:lpstr>Office Theme</vt:lpstr>
      <vt:lpstr>1_Office Theme</vt:lpstr>
      <vt:lpstr>ECES5022/C  Y Tri R The Three Rs </vt:lpstr>
      <vt:lpstr>Amcan y Modiwl / Module Aims </vt:lpstr>
      <vt:lpstr>Deilliannau Dysgu       Learning Outcomes</vt:lpstr>
      <vt:lpstr>Deilliannau Dysgu       Learning Outcomes</vt:lpstr>
      <vt:lpstr>Asesiad y Modiwl       Module Assessment</vt:lpstr>
      <vt:lpstr>Asesiad y Modiwl            Module Assessment</vt:lpstr>
      <vt:lpstr>Asesiad y Modiwl            Module Assessment</vt:lpstr>
      <vt:lpstr>Beth yw ysgrifennu? What is writing? </vt:lpstr>
      <vt:lpstr>Pam bod ysgrifennu yn bwysig? Why is writing important? </vt:lpstr>
      <vt:lpstr>Beth yw ysgrifennu da? What does good writing look like? </vt:lpstr>
      <vt:lpstr>PowerPoint Presentation</vt:lpstr>
      <vt:lpstr> Ysgrifennu yn y FfLlRh Writing in the LNF  </vt:lpstr>
      <vt:lpstr>Sawl math o ysgrifennu sydd? How many types of writing are there? </vt:lpstr>
      <vt:lpstr> Chwech Math o Ysgrifennu Ffeithiol  Six Non-Fiction Text Types </vt:lpstr>
      <vt:lpstr>PowerPoint Presentation</vt:lpstr>
      <vt:lpstr>Ysgrifennu… siarad a darllen! Writing… talk and reading! </vt:lpstr>
      <vt:lpstr> Ysgrifennu Ffeithiol a Chreadigrwydd Non fiction writing is just as creative!  </vt:lpstr>
      <vt:lpstr>Dulliau Ysgrifennu Ffeithiol Fiction Writing Approaches </vt:lpstr>
      <vt:lpstr>Syniadau! Finding ideas to write about! </vt:lpstr>
      <vt:lpstr>Deall Strwythur Understanding Structure </vt:lpstr>
      <vt:lpstr> Barddoniaeth                              Poetry </vt:lpstr>
      <vt:lpstr> Barddoniaeth                     Poetry </vt:lpstr>
      <vt:lpstr>Creu barddoniaeth grŵp Creating a group poem</vt:lpstr>
      <vt:lpstr> Barddoniaeth Dodrefn The Furniture Poem </vt:lpstr>
      <vt:lpstr> Parau odli  Rhyming pairs  </vt:lpstr>
      <vt:lpstr> Penillion arddodiaid Preposition poems </vt:lpstr>
      <vt:lpstr> Kit Wright </vt:lpstr>
      <vt:lpstr>Perfformio barddoniaeth Performing poetry</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SJEU5005/C   The Three Rs  Y Tri R Sesiwn 6/Session 6</dc:title>
  <dc:creator>Sarah Stewart</dc:creator>
  <cp:lastModifiedBy>Helen A Griffiths</cp:lastModifiedBy>
  <cp:revision>36</cp:revision>
  <dcterms:created xsi:type="dcterms:W3CDTF">2017-03-01T14:39:31Z</dcterms:created>
  <dcterms:modified xsi:type="dcterms:W3CDTF">2025-11-11T18:00:42Z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0x010100F71E5BCA7E29E442ACEA7DE787893430</vt:lpwstr>
  </property>
</Properties>
</file>