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47.xml" ContentType="application/vnd.openxmlformats-officedocument.presentationml.slide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slideLayouts/slideLayout46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82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notesSlides/notesSlide16.xml" ContentType="application/vnd.openxmlformats-officedocument.presentationml.notesSlide+xml"/>
  <Override PartName="/ppt/tableStyles.xml" ContentType="application/vnd.openxmlformats-officedocument.presentationml.tableStyles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Layouts/slideLayout87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76.xml" ContentType="application/vnd.openxmlformats-officedocument.presentationml.slideLayout+xml"/>
  <Override PartName="/ppt/notesSlides/notesSlide3.xml" ContentType="application/vnd.openxmlformats-officedocument.presentationml.notesSlide+xml"/>
  <Default Extension="png" ContentType="image/png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83.xml" ContentType="application/vnd.openxmlformats-officedocument.presentationml.slideLayout+xml"/>
  <Override PartName="/ppt/notesSlides/notesSlide3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90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46.xml" ContentType="application/vnd.openxmlformats-officedocument.presentationml.notesSlide+xml"/>
  <Override PartName="/ppt/presentation.xml" ContentType="application/vnd.openxmlformats-officedocument.presentationml.slideshow.main+xml"/>
  <Override PartName="/ppt/slides/slide2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61.xml" ContentType="application/vnd.openxmlformats-officedocument.presentationml.slideLayout+xml"/>
  <Override PartName="/ppt/notesSlides/notesSlide2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53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40.xml" ContentType="application/vnd.openxmlformats-officedocument.presentationml.slide+xml"/>
  <Override PartName="/ppt/slideLayouts/slideLayout21.xml" ContentType="application/vnd.openxmlformats-officedocument.presentationml.slideLayout+xml"/>
  <Override PartName="/ppt/slideLayouts/slideLayout50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4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49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7.xml" ContentType="application/vnd.openxmlformats-officedocument.them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  <Override PartName="/ppt/slideMasters/slideMaster6.xml" ContentType="application/vnd.openxmlformats-officedocument.presentationml.slideMaster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  <Override PartName="/ppt/notesSlides/notesSlide19.xml" ContentType="application/vnd.openxmlformats-officedocument.presentationml.notesSlide+xml"/>
  <Override PartName="/ppt/notesSlides/notesSlide48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Layouts/slideLayout16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Default Extension="jpeg" ContentType="image/jpeg"/>
  <Override PartName="/ppt/notesSlides/notesSlide37.xml" ContentType="application/vnd.openxmlformats-officedocument.presentationml.notesSlide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70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44.xml" ContentType="application/vnd.openxmlformats-officedocument.presentationml.notes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30.xml" ContentType="application/vnd.openxmlformats-officedocument.presentationml.slideLayout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40.xml" ContentType="application/vnd.openxmlformats-officedocument.presentationml.notesSlide+xml"/>
  <Override PartName="/ppt/slideMasters/slideMaster7.xml" ContentType="application/vnd.openxmlformats-officedocument.presentationml.slideMaster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53.xml" ContentType="application/vnd.openxmlformats-officedocument.presentationml.slideLayout+xml"/>
  <Override PartName="/ppt/notesSlides/notesSlide45.xml" ContentType="application/vnd.openxmlformats-officedocument.presentationml.notesSlide+xml"/>
  <Override PartName="/ppt/slides/slide32.xml" ContentType="application/vnd.openxmlformats-officedocument.presentationml.slide+xml"/>
  <Override PartName="/ppt/slideLayouts/slideLayout42.xml" ContentType="application/vnd.openxmlformats-officedocument.presentationml.slideLayout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23.xml" ContentType="application/vnd.openxmlformats-officedocument.presentationml.notesSlide+xml"/>
  <Override PartName="/ppt/notesSlides/notesSlide1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88" r:id="rId3"/>
    <p:sldMasterId id="2147483701" r:id="rId4"/>
    <p:sldMasterId id="2147483714" r:id="rId5"/>
    <p:sldMasterId id="2147483730" r:id="rId6"/>
    <p:sldMasterId id="2147483746" r:id="rId7"/>
  </p:sldMasterIdLst>
  <p:notesMasterIdLst>
    <p:notesMasterId r:id="rId61"/>
  </p:notesMasterIdLst>
  <p:sldIdLst>
    <p:sldId id="289" r:id="rId8"/>
    <p:sldId id="390" r:id="rId9"/>
    <p:sldId id="288" r:id="rId10"/>
    <p:sldId id="287" r:id="rId11"/>
    <p:sldId id="284" r:id="rId12"/>
    <p:sldId id="352" r:id="rId13"/>
    <p:sldId id="353" r:id="rId14"/>
    <p:sldId id="355" r:id="rId15"/>
    <p:sldId id="356" r:id="rId16"/>
    <p:sldId id="357" r:id="rId17"/>
    <p:sldId id="358" r:id="rId18"/>
    <p:sldId id="359" r:id="rId19"/>
    <p:sldId id="360" r:id="rId20"/>
    <p:sldId id="361" r:id="rId21"/>
    <p:sldId id="362" r:id="rId22"/>
    <p:sldId id="363" r:id="rId23"/>
    <p:sldId id="364" r:id="rId24"/>
    <p:sldId id="365" r:id="rId25"/>
    <p:sldId id="366" r:id="rId26"/>
    <p:sldId id="367" r:id="rId27"/>
    <p:sldId id="368" r:id="rId28"/>
    <p:sldId id="285" r:id="rId29"/>
    <p:sldId id="283" r:id="rId30"/>
    <p:sldId id="308" r:id="rId31"/>
    <p:sldId id="309" r:id="rId32"/>
    <p:sldId id="310" r:id="rId33"/>
    <p:sldId id="320" r:id="rId34"/>
    <p:sldId id="321" r:id="rId35"/>
    <p:sldId id="369" r:id="rId36"/>
    <p:sldId id="370" r:id="rId37"/>
    <p:sldId id="371" r:id="rId38"/>
    <p:sldId id="373" r:id="rId39"/>
    <p:sldId id="374" r:id="rId40"/>
    <p:sldId id="375" r:id="rId41"/>
    <p:sldId id="389" r:id="rId42"/>
    <p:sldId id="377" r:id="rId43"/>
    <p:sldId id="378" r:id="rId44"/>
    <p:sldId id="381" r:id="rId45"/>
    <p:sldId id="388" r:id="rId46"/>
    <p:sldId id="278" r:id="rId47"/>
    <p:sldId id="312" r:id="rId48"/>
    <p:sldId id="313" r:id="rId49"/>
    <p:sldId id="314" r:id="rId50"/>
    <p:sldId id="315" r:id="rId51"/>
    <p:sldId id="345" r:id="rId52"/>
    <p:sldId id="346" r:id="rId53"/>
    <p:sldId id="347" r:id="rId54"/>
    <p:sldId id="348" r:id="rId55"/>
    <p:sldId id="349" r:id="rId56"/>
    <p:sldId id="350" r:id="rId57"/>
    <p:sldId id="275" r:id="rId58"/>
    <p:sldId id="279" r:id="rId59"/>
    <p:sldId id="281" r:id="rId6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63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theme" Target="theme/theme1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6C220D-3F26-4B12-998F-A37C44F01D8D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3BBE5C-9E9D-48FE-8BCC-E4D1C46F691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dysseyadventures.ca/articles/saqqara/saqqara_text03bGreatCourt.html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tmuseum.org/toah/works-of-art/18.2.4" TargetMode="External"/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64D469-5B43-47B0-9FBB-03C40A6E17D6}" type="slidenum">
              <a:rPr lang="en-US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Wilkinson: Early Dynastic Egypt, 145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http://egyptsites.wordpress.com/2009/02/18/pyramid-and-mortuary-complex-of-djoser/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http://www.ancient-egypt.org/index.html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Friedman, JARCE 32(1995)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http://www.arthistory.upenn.edu//zoser/12.gif</a:t>
            </a:r>
          </a:p>
          <a:p>
            <a:pPr>
              <a:spcBef>
                <a:spcPct val="0"/>
              </a:spcBef>
            </a:pPr>
            <a:r>
              <a:rPr lang="en-US" smtClean="0"/>
              <a:t>http://www.arthistory.upenn.edu//zoser/13.gif</a:t>
            </a:r>
          </a:p>
        </p:txBody>
      </p:sp>
      <p:sp>
        <p:nvSpPr>
          <p:cNvPr id="686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D023E83-9E37-4186-9B1D-9D2B64E1349B}" type="slidenum">
              <a:rPr lang="en-US">
                <a:solidFill>
                  <a:prstClr val="black"/>
                </a:solidFill>
              </a:rPr>
              <a:pPr/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http://egyptsites.wordpress.com/2009/02/18/pyramid-and-mortuary-complex-of-djoser/</a:t>
            </a:r>
          </a:p>
        </p:txBody>
      </p:sp>
      <p:sp>
        <p:nvSpPr>
          <p:cNvPr id="706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077868C-824F-4ABA-A153-54E93FB3C841}" type="slidenum">
              <a:rPr lang="en-US">
                <a:solidFill>
                  <a:prstClr val="black"/>
                </a:solidFill>
              </a:rPr>
              <a:pPr/>
              <a:t>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http://www.ancient-egypt.org/index.html</a:t>
            </a:r>
          </a:p>
        </p:txBody>
      </p:sp>
      <p:sp>
        <p:nvSpPr>
          <p:cNvPr id="7475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E6A3D23-61BA-42C3-AEEF-CC22738A93FC}" type="slidenum">
              <a:rPr lang="en-US">
                <a:solidFill>
                  <a:prstClr val="black"/>
                </a:solidFill>
              </a:rPr>
              <a:pPr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68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http://www.ancient-egypt.co.uk/saqqara/</a:t>
            </a:r>
          </a:p>
        </p:txBody>
      </p:sp>
      <p:sp>
        <p:nvSpPr>
          <p:cNvPr id="7680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FFC77AC-DA67-43D5-B0BA-0958F3885ABE}" type="slidenum">
              <a:rPr lang="en-US">
                <a:solidFill>
                  <a:prstClr val="black"/>
                </a:solidFill>
              </a:rPr>
              <a:pPr/>
              <a:t>9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88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britishmuseum.org/research/search_the_collection_database/search_object_image.aspx?objectId=116751&amp;partId=1&amp;searchText=ebony+den&amp;fromADBC=ad&amp;toADBC=ad&amp;titleSubject=on&amp;orig=%2fresearch%2fsearch_the_collection_database.aspx&amp;numPages=10&amp;currentPage=1&amp;asset_id=144989</a:t>
            </a:r>
          </a:p>
        </p:txBody>
      </p:sp>
      <p:sp>
        <p:nvSpPr>
          <p:cNvPr id="788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BDD65D2-9392-463C-9FA4-85F0F78591DF}" type="slidenum">
              <a:rPr lang="en-US">
                <a:solidFill>
                  <a:prstClr val="black"/>
                </a:solidFill>
              </a:rPr>
              <a:pPr/>
              <a:t>10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8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http://www.ancient-egypt.org/index.html</a:t>
            </a:r>
          </a:p>
        </p:txBody>
      </p:sp>
      <p:sp>
        <p:nvSpPr>
          <p:cNvPr id="808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86ED7DD-1745-483B-87F9-DCE82E754A04}" type="slidenum">
              <a:rPr lang="en-US">
                <a:solidFill>
                  <a:prstClr val="black"/>
                </a:solidFill>
              </a:rPr>
              <a:pPr/>
              <a:t>11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29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>
                <a:hlinkClick r:id="rId3"/>
              </a:rPr>
              <a:t>http://www.odysseyadventures.ca/articles/saqqara/saqqara_text03bGreatCourt.html</a:t>
            </a:r>
            <a:endParaRPr lang="en-US" smtClean="0"/>
          </a:p>
        </p:txBody>
      </p:sp>
      <p:sp>
        <p:nvSpPr>
          <p:cNvPr id="829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0EF42EF-2468-4F0F-A5FB-38CA7A9D9AD5}" type="slidenum">
              <a:rPr lang="en-US">
                <a:solidFill>
                  <a:prstClr val="black"/>
                </a:solidFill>
              </a:rPr>
              <a:pPr/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49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http://www.ancient-egypt.org/index.html</a:t>
            </a:r>
          </a:p>
        </p:txBody>
      </p:sp>
      <p:sp>
        <p:nvSpPr>
          <p:cNvPr id="8499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FDBDAFC-8912-4DB3-8CFB-5ECAD4AD8713}" type="slidenum">
              <a:rPr lang="en-US">
                <a:solidFill>
                  <a:prstClr val="black"/>
                </a:solidFill>
              </a:rPr>
              <a:pPr/>
              <a:t>13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http://www.arthistory.upenn.edu//zoser/14.gif</a:t>
            </a:r>
          </a:p>
        </p:txBody>
      </p:sp>
      <p:sp>
        <p:nvSpPr>
          <p:cNvPr id="870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A5D9B9D-0C28-4706-96DB-AA3658BDABFE}" type="slidenum">
              <a:rPr lang="en-US">
                <a:solidFill>
                  <a:prstClr val="black"/>
                </a:solidFill>
              </a:rPr>
              <a:pPr/>
              <a:t>14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90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http://www.ancient-egypt.org/index.html</a:t>
            </a:r>
          </a:p>
        </p:txBody>
      </p:sp>
      <p:sp>
        <p:nvSpPr>
          <p:cNvPr id="890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91FFE13-0C45-4C41-B4AB-494CA60B0B30}" type="slidenum">
              <a:rPr lang="en-US">
                <a:solidFill>
                  <a:prstClr val="black"/>
                </a:solidFill>
              </a:rPr>
              <a:pPr/>
              <a:t>15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11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http://egyptsites.wordpress.com/2009/02/18/pyramid-and-mortuary-complex-of-djoser/</a:t>
            </a:r>
          </a:p>
        </p:txBody>
      </p:sp>
      <p:sp>
        <p:nvSpPr>
          <p:cNvPr id="911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E5CF9FE-D3D2-4AA1-88CE-C002941292B6}" type="slidenum">
              <a:rPr lang="en-US">
                <a:solidFill>
                  <a:prstClr val="black"/>
                </a:solidFill>
              </a:rPr>
              <a:pPr/>
              <a:t>16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31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http://www.ancient-egypt.org/index.html</a:t>
            </a:r>
          </a:p>
        </p:txBody>
      </p:sp>
      <p:sp>
        <p:nvSpPr>
          <p:cNvPr id="931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242124E-B47E-42E5-9911-99502CEF53A3}" type="slidenum">
              <a:rPr lang="en-US">
                <a:solidFill>
                  <a:prstClr val="black"/>
                </a:solidFill>
              </a:rPr>
              <a:pPr/>
              <a:t>17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52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http://www.odysseyadventures.ca/articles/saqqara/saqqara_text03cSouthTomb.html</a:t>
            </a:r>
          </a:p>
        </p:txBody>
      </p:sp>
      <p:sp>
        <p:nvSpPr>
          <p:cNvPr id="9523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218301F-E26B-4CBA-9F1C-4F15A31A5ACF}" type="slidenum">
              <a:rPr lang="en-US">
                <a:solidFill>
                  <a:prstClr val="black"/>
                </a:solidFill>
              </a:rPr>
              <a:pPr/>
              <a:t>18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72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http://www.odysseyadventures.ca/articles/saqqara/saqqara_text03bGreatCourt.html</a:t>
            </a:r>
          </a:p>
        </p:txBody>
      </p:sp>
      <p:sp>
        <p:nvSpPr>
          <p:cNvPr id="972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FDD49D1-3F0E-4453-94FF-5551C51080E9}" type="slidenum">
              <a:rPr lang="en-US">
                <a:solidFill>
                  <a:prstClr val="black"/>
                </a:solidFill>
              </a:rPr>
              <a:pPr/>
              <a:t>19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93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http://www.ancient-egypt.co.uk/saqqara/</a:t>
            </a:r>
          </a:p>
        </p:txBody>
      </p:sp>
      <p:sp>
        <p:nvSpPr>
          <p:cNvPr id="993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6593D17-3CEA-4EA7-A2F7-5EB8258CDAF8}" type="slidenum">
              <a:rPr lang="en-US">
                <a:solidFill>
                  <a:prstClr val="black"/>
                </a:solidFill>
              </a:rPr>
              <a:pPr/>
              <a:t>20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137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http://www.arthistory.upenn.edu//zoser/22.html</a:t>
            </a:r>
          </a:p>
          <a:p>
            <a:pPr>
              <a:spcBef>
                <a:spcPct val="0"/>
              </a:spcBef>
            </a:pPr>
            <a:r>
              <a:rPr lang="en-US" smtClean="0"/>
              <a:t>http://www.arthistory.upenn.edu//zoser/23.gif</a:t>
            </a:r>
          </a:p>
        </p:txBody>
      </p:sp>
      <p:sp>
        <p:nvSpPr>
          <p:cNvPr id="10137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2A98839-CAF2-43ED-9A6E-5D2AEE0AEADE}" type="slidenum">
              <a:rPr lang="en-US">
                <a:solidFill>
                  <a:prstClr val="black"/>
                </a:solidFill>
              </a:rPr>
              <a:pPr/>
              <a:t>21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Friedman, JARCE 32(1995)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http://egyptsites.wordpress.com/2009/02/18/pyramid-and-mortuary-complex-of-djoser/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34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http://en.wikipedia.org/wiki/File:PyramidDatePalms.jpg</a:t>
            </a:r>
          </a:p>
        </p:txBody>
      </p:sp>
      <p:sp>
        <p:nvSpPr>
          <p:cNvPr id="10342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A1F5606-D423-494C-8313-DB2B289AF76B}" type="slidenum">
              <a:rPr lang="en-US">
                <a:solidFill>
                  <a:prstClr val="black"/>
                </a:solidFill>
              </a:rPr>
              <a:pPr/>
              <a:t>24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54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http://en.wikipedia.org/wiki/File:Giza_pyramid_complex_(map).svg</a:t>
            </a:r>
          </a:p>
        </p:txBody>
      </p:sp>
      <p:sp>
        <p:nvSpPr>
          <p:cNvPr id="1054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5534D2B-F2F0-4892-9811-F5B61AD77FCB}" type="slidenum">
              <a:rPr lang="en-US">
                <a:solidFill>
                  <a:prstClr val="black"/>
                </a:solidFill>
              </a:rPr>
              <a:pPr/>
              <a:t>25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75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http://en.wikipedia.org/wiki/File:Great_Pyramid_Diagram.svg</a:t>
            </a:r>
          </a:p>
        </p:txBody>
      </p:sp>
      <p:sp>
        <p:nvSpPr>
          <p:cNvPr id="10752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C50ED54-B342-4FE2-A6DC-9A9CF5236184}" type="slidenum">
              <a:rPr lang="en-US">
                <a:solidFill>
                  <a:prstClr val="black"/>
                </a:solidFill>
              </a:rPr>
              <a:pPr/>
              <a:t>26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80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http://www.mfa.org/egypt/explore_ancient_egypt/arch_virt.html</a:t>
            </a:r>
          </a:p>
        </p:txBody>
      </p:sp>
      <p:sp>
        <p:nvSpPr>
          <p:cNvPr id="12800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FC4F406-0212-4357-8DCB-7ED4A0D7A487}" type="slidenum">
              <a:rPr lang="en-US">
                <a:solidFill>
                  <a:prstClr val="black"/>
                </a:solidFill>
              </a:rPr>
              <a:pPr/>
              <a:t>27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00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http://www.guardians.net/hawass/images/mastaba1.jpg</a:t>
            </a:r>
          </a:p>
        </p:txBody>
      </p:sp>
      <p:sp>
        <p:nvSpPr>
          <p:cNvPr id="1300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3FB5A7A-DE88-4563-B574-17F2C3D550CE}" type="slidenum">
              <a:rPr lang="en-US">
                <a:solidFill>
                  <a:prstClr val="black"/>
                </a:solidFill>
              </a:rPr>
              <a:pPr/>
              <a:t>28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http://www.donfoley.com/portfolio/giza.html</a:t>
            </a: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104BA95-7F50-4C23-B2DC-01F5ADC68C57}" type="slidenum">
              <a:rPr lang="en-US">
                <a:solidFill>
                  <a:prstClr val="black"/>
                </a:solidFill>
              </a:rPr>
              <a:pPr/>
              <a:t>29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41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http://www.aeraweb.org/projects/lost-city/</a:t>
            </a:r>
          </a:p>
        </p:txBody>
      </p:sp>
      <p:sp>
        <p:nvSpPr>
          <p:cNvPr id="1341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85D378C-0C4E-4AAA-BB0B-0C85AFB87D3F}" type="slidenum">
              <a:rPr lang="en-US">
                <a:solidFill>
                  <a:prstClr val="black"/>
                </a:solidFill>
              </a:rPr>
              <a:pPr/>
              <a:t>30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61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http://www.aeraweb.org/projects/lost-city/</a:t>
            </a:r>
          </a:p>
        </p:txBody>
      </p:sp>
      <p:sp>
        <p:nvSpPr>
          <p:cNvPr id="13619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A0AA1DC-37ED-45AD-82F5-0DD01C881026}" type="slidenum">
              <a:rPr lang="en-US">
                <a:solidFill>
                  <a:prstClr val="black"/>
                </a:solidFill>
              </a:rPr>
              <a:pPr/>
              <a:t>31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8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029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http://www.pbs.org/wgbh/nova/pyramid/excavation/fullreport.html; http://www.aeraweb.org/projects/lost-city/</a:t>
            </a:r>
          </a:p>
        </p:txBody>
      </p:sp>
      <p:sp>
        <p:nvSpPr>
          <p:cNvPr id="1402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1ED8A63-6A5B-44C2-97B8-C7E1693FCDCF}" type="slidenum">
              <a:rPr lang="en-US">
                <a:solidFill>
                  <a:prstClr val="black"/>
                </a:solidFill>
              </a:rPr>
              <a:pPr/>
              <a:t>32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23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http://www.aeraweb.org/lost-city-project/dating-the-lost-city/</a:t>
            </a:r>
          </a:p>
        </p:txBody>
      </p:sp>
      <p:sp>
        <p:nvSpPr>
          <p:cNvPr id="1423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A14F6C8-6A61-45B7-9441-F5EED1C19022}" type="slidenum">
              <a:rPr lang="en-US">
                <a:solidFill>
                  <a:prstClr val="black"/>
                </a:solidFill>
              </a:rPr>
              <a:pPr/>
              <a:t>33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43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http://www.aeraweb.org/lost-city-project/dating-the-lost-city/</a:t>
            </a:r>
          </a:p>
        </p:txBody>
      </p:sp>
      <p:sp>
        <p:nvSpPr>
          <p:cNvPr id="1443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75111BA-5916-4190-8DD9-69C1CC64CC54}" type="slidenum">
              <a:rPr lang="en-US">
                <a:solidFill>
                  <a:prstClr val="black"/>
                </a:solidFill>
              </a:rPr>
              <a:pPr/>
              <a:t>34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5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30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http://www.aeraweb.org/projects/lost-city/</a:t>
            </a:r>
          </a:p>
        </p:txBody>
      </p:sp>
      <p:sp>
        <p:nvSpPr>
          <p:cNvPr id="1730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9664985-653F-47CB-8065-3CDDA5273C54}" type="slidenum">
              <a:rPr lang="en-US">
                <a:solidFill>
                  <a:prstClr val="black"/>
                </a:solidFill>
              </a:rPr>
              <a:pPr/>
              <a:t>35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84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http://www.aeraweb.org/wp-content/themes/custom/map/index.htm</a:t>
            </a:r>
          </a:p>
        </p:txBody>
      </p:sp>
      <p:sp>
        <p:nvSpPr>
          <p:cNvPr id="1484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11901AC-0882-43DC-BBC8-593E63DDAAA7}" type="slidenum">
              <a:rPr lang="en-US">
                <a:solidFill>
                  <a:prstClr val="black"/>
                </a:solidFill>
              </a:rPr>
              <a:pPr/>
              <a:t>36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05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http://www.aeraweb.org/lost-city-project/feeding-pyramid-workers/</a:t>
            </a:r>
          </a:p>
        </p:txBody>
      </p:sp>
      <p:sp>
        <p:nvSpPr>
          <p:cNvPr id="1505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91FCA89-B3AA-41B3-90DE-C7CD30B0CFF5}" type="slidenum">
              <a:rPr lang="en-US">
                <a:solidFill>
                  <a:prstClr val="black"/>
                </a:solidFill>
              </a:rPr>
              <a:pPr/>
              <a:t>37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66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http://www.ancientegyptonline.co.uk/giza.html#workers</a:t>
            </a:r>
          </a:p>
        </p:txBody>
      </p:sp>
      <p:sp>
        <p:nvSpPr>
          <p:cNvPr id="1566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6E5582C-7421-4302-BF8D-A542A6F9D79D}" type="slidenum">
              <a:rPr lang="en-US">
                <a:solidFill>
                  <a:prstClr val="black"/>
                </a:solidFill>
              </a:rPr>
              <a:pPr/>
              <a:t>38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10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http://www.aeraweb.org/lost-city-project/royal-building/</a:t>
            </a:r>
          </a:p>
        </p:txBody>
      </p:sp>
      <p:sp>
        <p:nvSpPr>
          <p:cNvPr id="1710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4B4A791-A60C-4C1E-97CC-435D7F10691C}" type="slidenum">
              <a:rPr lang="en-US">
                <a:solidFill>
                  <a:prstClr val="black"/>
                </a:solidFill>
              </a:rPr>
              <a:pPr/>
              <a:t>39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http://www.metmuseum.org/toah/works-of-art/18.2.4 </a:t>
            </a:r>
            <a:r>
              <a:rPr lang="en-US" dirty="0" smtClean="0">
                <a:sym typeface="Wingdings" pitchFamily="2" charset="2"/>
              </a:rPr>
              <a:t> </a:t>
            </a:r>
            <a:r>
              <a:rPr lang="en-US" dirty="0" smtClean="0"/>
              <a:t>Source: </a:t>
            </a:r>
            <a:r>
              <a:rPr lang="en-US" dirty="0" smtClean="0">
                <a:hlinkClick r:id="rId3"/>
              </a:rPr>
              <a:t>King </a:t>
            </a:r>
            <a:r>
              <a:rPr lang="en-US" dirty="0" err="1" smtClean="0">
                <a:hlinkClick r:id="rId3"/>
              </a:rPr>
              <a:t>Sahure</a:t>
            </a:r>
            <a:r>
              <a:rPr lang="en-US" dirty="0" smtClean="0">
                <a:hlinkClick r:id="rId3"/>
              </a:rPr>
              <a:t> and a Nome God [Egyptian] (18.2.4) | </a:t>
            </a:r>
            <a:r>
              <a:rPr lang="en-US" dirty="0" err="1" smtClean="0">
                <a:hlinkClick r:id="rId3"/>
              </a:rPr>
              <a:t>Heilbrunn</a:t>
            </a:r>
            <a:r>
              <a:rPr lang="en-US" dirty="0" smtClean="0">
                <a:hlinkClick r:id="rId3"/>
              </a:rPr>
              <a:t> Timeline of Art History | The Metropolitan Museum of Art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/>
              <a:pPr/>
              <a:t>40</a:t>
            </a:fld>
            <a:endParaRPr 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161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http://proteus.brown.edu/introtoegypt09/8998</a:t>
            </a:r>
          </a:p>
        </p:txBody>
      </p:sp>
      <p:sp>
        <p:nvSpPr>
          <p:cNvPr id="11161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EDE8BAF-94EF-4145-8F13-F595C18E887B}" type="slidenum">
              <a:rPr lang="en-US">
                <a:solidFill>
                  <a:prstClr val="black"/>
                </a:solidFill>
              </a:rPr>
              <a:pPr/>
              <a:t>41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366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http://library24.library.cornell.edu:8280/luna/servlet/detail/CORNELL~3~1~77377~10170011 </a:t>
            </a:r>
          </a:p>
          <a:p>
            <a:pPr>
              <a:spcBef>
                <a:spcPct val="0"/>
              </a:spcBef>
            </a:pPr>
            <a:r>
              <a:rPr lang="en-US" b="1" smtClean="0"/>
              <a:t>Collection</a:t>
            </a:r>
            <a:r>
              <a:rPr lang="en-US" smtClean="0"/>
              <a:t>: A. D. White Architectural Photographs, Cornell University Library</a:t>
            </a:r>
            <a:br>
              <a:rPr lang="en-US" smtClean="0"/>
            </a:br>
            <a:r>
              <a:rPr lang="en-US" smtClean="0"/>
              <a:t>Accession Number: 15/5/3090.01488</a:t>
            </a:r>
          </a:p>
          <a:p>
            <a:pPr>
              <a:spcBef>
                <a:spcPct val="0"/>
              </a:spcBef>
            </a:pPr>
            <a:r>
              <a:rPr lang="en-US" b="1" smtClean="0"/>
              <a:t>Title</a:t>
            </a:r>
            <a:r>
              <a:rPr lang="en-US" smtClean="0"/>
              <a:t>: Metropolitan Museum Collection. Model of King Sahure's Pyramid at Abusir</a:t>
            </a:r>
          </a:p>
          <a:p>
            <a:pPr>
              <a:spcBef>
                <a:spcPct val="0"/>
              </a:spcBef>
            </a:pPr>
            <a:r>
              <a:rPr lang="en-US" smtClean="0"/>
              <a:t>Model builders: Stegemann Brothers</a:t>
            </a:r>
          </a:p>
          <a:p>
            <a:pPr>
              <a:spcBef>
                <a:spcPct val="0"/>
              </a:spcBef>
            </a:pPr>
            <a:r>
              <a:rPr lang="en-US" smtClean="0"/>
              <a:t>Model construction date: 1910</a:t>
            </a:r>
            <a:br>
              <a:rPr lang="en-US" smtClean="0"/>
            </a:br>
            <a:r>
              <a:rPr lang="en-US" smtClean="0"/>
              <a:t>Photograph date: ca. 1910-ca. 1945</a:t>
            </a:r>
          </a:p>
          <a:p>
            <a:pPr>
              <a:spcBef>
                <a:spcPct val="0"/>
              </a:spcBef>
            </a:pPr>
            <a:r>
              <a:rPr lang="en-US" b="1" smtClean="0"/>
              <a:t>Materials</a:t>
            </a:r>
            <a:r>
              <a:rPr lang="en-US" smtClean="0"/>
              <a:t>: gelatin silver print</a:t>
            </a:r>
          </a:p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11366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D439EDC-4788-43AB-91B4-61742FE7DF18}" type="slidenum">
              <a:rPr lang="en-US">
                <a:solidFill>
                  <a:prstClr val="black"/>
                </a:solidFill>
              </a:rPr>
              <a:pPr/>
              <a:t>42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571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http://egyptphoto.ncf.ca/pyramid%20of%20userkaf.htm</a:t>
            </a:r>
          </a:p>
        </p:txBody>
      </p:sp>
      <p:sp>
        <p:nvSpPr>
          <p:cNvPr id="11571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123D22F-58FF-479F-858A-7FC108527010}" type="slidenum">
              <a:rPr lang="en-US">
                <a:solidFill>
                  <a:prstClr val="black"/>
                </a:solidFill>
              </a:rPr>
              <a:pPr/>
              <a:t>43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77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http://proteus.brown.edu/introtoegypt09/8998</a:t>
            </a:r>
          </a:p>
        </p:txBody>
      </p:sp>
      <p:sp>
        <p:nvSpPr>
          <p:cNvPr id="1177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A4E1ACA1-B6DA-4B10-BB31-8702C4B6108C}" type="slidenum">
              <a:rPr lang="en-US">
                <a:solidFill>
                  <a:prstClr val="black"/>
                </a:solidFill>
              </a:rPr>
              <a:pPr/>
              <a:t>44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92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http://www.egyptpyramidhistory.com/december/sun_temple_niuserre.htm</a:t>
            </a:r>
          </a:p>
        </p:txBody>
      </p:sp>
      <p:sp>
        <p:nvSpPr>
          <p:cNvPr id="17920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99BBE03-BEA4-44CC-9683-EAC13DEC491F}" type="slidenum">
              <a:rPr lang="en-US">
                <a:solidFill>
                  <a:prstClr val="black"/>
                </a:solidFill>
              </a:rPr>
              <a:pPr/>
              <a:t>45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4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125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http://www.touregypt.net/featurestories/suntemples.htm</a:t>
            </a:r>
          </a:p>
        </p:txBody>
      </p:sp>
      <p:sp>
        <p:nvSpPr>
          <p:cNvPr id="1812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975D201-ADD7-4C5B-B509-F9842FF306FD}" type="slidenum">
              <a:rPr lang="en-US">
                <a:solidFill>
                  <a:prstClr val="black"/>
                </a:solidFill>
              </a:rPr>
              <a:pPr/>
              <a:t>46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32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http://www.touregypt.net/featurestories/suntemples.htm</a:t>
            </a:r>
          </a:p>
        </p:txBody>
      </p:sp>
      <p:sp>
        <p:nvSpPr>
          <p:cNvPr id="1832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757FDF3-3ACB-4785-8FCC-BD8F1BA1E355}" type="slidenum">
              <a:rPr lang="en-US">
                <a:solidFill>
                  <a:prstClr val="black"/>
                </a:solidFill>
              </a:rPr>
              <a:pPr/>
              <a:t>47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53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http://www.touregypt.net/featurestories/suntemples.htm</a:t>
            </a:r>
          </a:p>
        </p:txBody>
      </p:sp>
      <p:sp>
        <p:nvSpPr>
          <p:cNvPr id="1853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A2BAA85-F6FD-4A87-A548-3BD6453ADEF7}" type="slidenum">
              <a:rPr lang="en-US">
                <a:solidFill>
                  <a:prstClr val="black"/>
                </a:solidFill>
              </a:rPr>
              <a:pPr/>
              <a:t>48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73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http://www.oldkingdomstudies.com/Projects/thesis/Wilson_OKReCult_Chapter1.pdf</a:t>
            </a:r>
          </a:p>
        </p:txBody>
      </p:sp>
      <p:sp>
        <p:nvSpPr>
          <p:cNvPr id="18739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7D0CEDD-AA3E-41AD-954D-C5515D618103}" type="slidenum">
              <a:rPr lang="en-US">
                <a:solidFill>
                  <a:prstClr val="black"/>
                </a:solidFill>
              </a:rPr>
              <a:pPr/>
              <a:t>49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944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http://www.eyelid.co.uk/rebuildSun.htm</a:t>
            </a:r>
          </a:p>
        </p:txBody>
      </p:sp>
      <p:sp>
        <p:nvSpPr>
          <p:cNvPr id="1894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DED4B82-0708-45D2-8464-841EB4A93FFD}" type="slidenum">
              <a:rPr lang="en-US">
                <a:solidFill>
                  <a:prstClr val="black"/>
                </a:solidFill>
              </a:rPr>
              <a:pPr/>
              <a:t>50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http://www.metmuseum.org/explore/new_pyramid/pyramids/html/el_pyramid_deities.htm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/>
              <a:pPr/>
              <a:t>51</a:t>
            </a:fld>
            <a:endParaRPr lang="en-US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http://en.wikipedia.org/wiki/File:AnkhnesmeryreII-and-Son-PepiII-SideView_BrooklynMuseum.png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/>
              <a:pPr/>
              <a:t>52</a:t>
            </a:fld>
            <a:endParaRPr lang="en-US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http://en.wikipedia.org/wiki/File:PepiI-CopperStatue-Cropped.png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/>
              <a:pPr/>
              <a:t>53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D02285-6057-47F1-B034-8F9C967DE7CF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EB7C18-EEDE-4E96-A9E2-3296622289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CEAF19-D178-491E-A204-67FEC137829E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5303D2-C74D-458D-AD7E-7E8CB4B1806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5CF3D9-B68F-4825-B3D1-615CC226FBAE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2D3AB-9408-4C9F-A2EA-2C8E95A40F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4EEEAD-CACC-497D-A9A9-5B395FE8F212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4132EA-524E-4EFB-9ED0-3D0B465698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61F8F2-78CA-4A30-B5A3-70CDE7A177CB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D1503B-AECC-42AF-B1EC-3CF4EC69A8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3C0F1F-8F74-45CF-A41E-38AD1A9AF053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558CE6-5157-4CEA-B498-266ED79C88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6ADB1-2348-49D0-B3BE-7F2FACC3FF5A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1FEF03-51A4-4109-9034-7A31555EE6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3B0FB8-264A-42B6-B4FB-3B46C028FC1F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B4C060-D514-4DCD-BEE5-33798D8C17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20D4F5-5157-4002-B159-E13D7B7661EF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F4DDA3-11F6-4AE4-B2F2-6A10832C34E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85CF70-5DAD-44B0-A5DB-6B75F3D30A52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5130F5-DAB9-4DCE-87E0-814FD0217E3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D3DEB9-7B65-4F5E-A3A1-BFBB5C7C8315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EDE9D4-5938-45C2-ACE9-7579799D0B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183D79-C61E-45C7-BEB0-551CFDA27F1A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25BB8B-E7AB-4E42-ABB9-A7B5870A7FC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604C5C-CFAE-4CFB-94F9-E7B9D3BD31A0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25A3DA-3328-4272-A3EB-9BB448FB66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550B22-9C3E-4D38-BF0B-0C55CE62FE39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AC091E-E0D3-4839-A80A-18EF42F182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586955-AF7B-496C-9EFE-1847931A6469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7BE4FB-79A2-4D77-A2D0-66EDB9C41D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0FC1C6-DDEB-4EB1-A9CE-D061CF7B40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F5DAEE-B4D9-4607-AAFE-3A25230213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2496C7-69AF-42D0-912F-B395415F19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4CE1E3-D81D-4A83-BBFF-84ED0BAEAB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20CAC9-1B23-4ADE-AB48-8A87B608F03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340A5B-15E3-4D44-8104-01D7612FDB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010083-F48B-4A02-84FC-DB4FEBBFD7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626F9A-EE05-4655-AFEF-505E215BE4F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9536F1-DCD9-40C0-B321-DE53C0E26D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CD5834-B2DF-49EB-892B-40FDDFE5AA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34A82B-4C98-4A9C-82FF-94A96FADC7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76DAD-7899-44F3-ABF5-91FF207174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6" Type="http://schemas.openxmlformats.org/officeDocument/2006/relationships/theme" Target="../theme/theme5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5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slideLayout" Target="../slideLayouts/slideLayout6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3.xml"/><Relationship Id="rId13" Type="http://schemas.openxmlformats.org/officeDocument/2006/relationships/slideLayout" Target="../slideLayouts/slideLayout78.xml"/><Relationship Id="rId3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2.xml"/><Relationship Id="rId12" Type="http://schemas.openxmlformats.org/officeDocument/2006/relationships/slideLayout" Target="../slideLayouts/slideLayout77.xml"/><Relationship Id="rId2" Type="http://schemas.openxmlformats.org/officeDocument/2006/relationships/slideLayout" Target="../slideLayouts/slideLayout67.xml"/><Relationship Id="rId16" Type="http://schemas.openxmlformats.org/officeDocument/2006/relationships/theme" Target="../theme/theme6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11" Type="http://schemas.openxmlformats.org/officeDocument/2006/relationships/slideLayout" Target="../slideLayouts/slideLayout76.xml"/><Relationship Id="rId5" Type="http://schemas.openxmlformats.org/officeDocument/2006/relationships/slideLayout" Target="../slideLayouts/slideLayout70.xml"/><Relationship Id="rId15" Type="http://schemas.openxmlformats.org/officeDocument/2006/relationships/slideLayout" Target="../slideLayouts/slideLayout80.xml"/><Relationship Id="rId10" Type="http://schemas.openxmlformats.org/officeDocument/2006/relationships/slideLayout" Target="../slideLayouts/slideLayout75.xml"/><Relationship Id="rId4" Type="http://schemas.openxmlformats.org/officeDocument/2006/relationships/slideLayout" Target="../slideLayouts/slideLayout69.xml"/><Relationship Id="rId9" Type="http://schemas.openxmlformats.org/officeDocument/2006/relationships/slideLayout" Target="../slideLayouts/slideLayout74.xml"/><Relationship Id="rId14" Type="http://schemas.openxmlformats.org/officeDocument/2006/relationships/slideLayout" Target="../slideLayouts/slideLayout7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12" Type="http://schemas.openxmlformats.org/officeDocument/2006/relationships/slideLayout" Target="../slideLayouts/slideLayout92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11" Type="http://schemas.openxmlformats.org/officeDocument/2006/relationships/slideLayout" Target="../slideLayouts/slideLayout91.xml"/><Relationship Id="rId5" Type="http://schemas.openxmlformats.org/officeDocument/2006/relationships/slideLayout" Target="../slideLayouts/slideLayout85.xml"/><Relationship Id="rId10" Type="http://schemas.openxmlformats.org/officeDocument/2006/relationships/slideLayout" Target="../slideLayouts/slideLayout90.xml"/><Relationship Id="rId4" Type="http://schemas.openxmlformats.org/officeDocument/2006/relationships/slideLayout" Target="../slideLayouts/slideLayout84.xml"/><Relationship Id="rId9" Type="http://schemas.openxmlformats.org/officeDocument/2006/relationships/slideLayout" Target="../slideLayouts/slideLayout8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44CFC1DE-588F-4F0A-838C-7696D58DFE12}" type="datetimeFigureOut">
              <a:rPr lang="en-US" smtClean="0"/>
              <a:pPr/>
              <a:t>1/31/2013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7E1734F8-4F90-43E4-8173-DA2450C90D5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2ED34B94-2210-480B-AA86-96A84946BC7C}" type="datetimeFigureOut">
              <a:rPr lang="en-US"/>
              <a:pPr>
                <a:defRPr/>
              </a:pPr>
              <a:t>1/31/2013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ahoma" pitchFamily="34" charset="0"/>
              <a:buNone/>
              <a:defRPr sz="12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  <a:cs typeface="+mn-cs"/>
              </a:defRPr>
            </a:lvl1pPr>
          </a:lstStyle>
          <a:p>
            <a:pPr>
              <a:defRPr/>
            </a:pPr>
            <a:fld id="{96C27E5A-6A23-423F-B51F-A5B8EB6824F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</p:sldLayoutIdLst>
  <p:txStyles>
    <p:titleStyle>
      <a:lvl1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fontAlgn="base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fontAlgn="base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fontAlgn="base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fontAlgn="base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pPr>
              <a:defRPr/>
            </a:pPr>
            <a:fld id="{3585F67C-29F7-43BB-8592-D90F728430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</p:sldLayoutIdLst>
  <p:txStyles>
    <p:titleStyle>
      <a:lvl1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fontAlgn="base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fontAlgn="base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fontAlgn="base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fontAlgn="base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fontAlgn="base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0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1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0.xml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8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8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7.xml"/><Relationship Id="rId4" Type="http://schemas.openxmlformats.org/officeDocument/2006/relationships/image" Target="../media/image30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0.xml"/><Relationship Id="rId4" Type="http://schemas.openxmlformats.org/officeDocument/2006/relationships/image" Target="../media/image3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8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36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7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8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6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6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6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6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6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2520279"/>
          </a:xfrm>
        </p:spPr>
        <p:txBody>
          <a:bodyPr/>
          <a:lstStyle/>
          <a:p>
            <a:r>
              <a:rPr lang="en-GB" dirty="0" smtClean="0"/>
              <a:t>3</a:t>
            </a:r>
            <a:br>
              <a:rPr lang="en-GB" dirty="0" smtClean="0"/>
            </a:br>
            <a:r>
              <a:rPr lang="en-US" dirty="0" smtClean="0"/>
              <a:t>Pharaohs and Pyramids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3886200"/>
            <a:ext cx="7920880" cy="2279104"/>
          </a:xfrm>
        </p:spPr>
        <p:txBody>
          <a:bodyPr/>
          <a:lstStyle/>
          <a:p>
            <a:r>
              <a:rPr lang="en-GB" dirty="0" smtClean="0"/>
              <a:t>AHAR4001</a:t>
            </a:r>
          </a:p>
          <a:p>
            <a:r>
              <a:rPr lang="en-GB" dirty="0" smtClean="0"/>
              <a:t>Pharaohs, Phoenicians and Peoples of the Sea</a:t>
            </a:r>
          </a:p>
          <a:p>
            <a:r>
              <a:rPr lang="en-GB" dirty="0" smtClean="0"/>
              <a:t>Dr. Katharina Zinn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earlyadminWilkinson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368" r="2896"/>
          <a:stretch>
            <a:fillRect/>
          </a:stretch>
        </p:blipFill>
        <p:spPr>
          <a:xfrm>
            <a:off x="35496" y="80688"/>
            <a:ext cx="9052480" cy="666068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tep-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548680"/>
            <a:ext cx="7772400" cy="56673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irviewDjoser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7624" y="476672"/>
            <a:ext cx="7069897" cy="585374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 of </a:t>
            </a:r>
            <a:r>
              <a:rPr lang="en-GB" dirty="0" err="1" smtClean="0"/>
              <a:t>Djoser’s</a:t>
            </a:r>
            <a:r>
              <a:rPr lang="en-GB" dirty="0" smtClean="0"/>
              <a:t> Step Pyramid complex</a:t>
            </a:r>
            <a:endParaRPr lang="en-US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1804" t="27884" r="38709" b="16018"/>
          <a:stretch>
            <a:fillRect/>
          </a:stretch>
        </p:blipFill>
        <p:spPr bwMode="auto">
          <a:xfrm rot="5400000">
            <a:off x="2265824" y="-25464"/>
            <a:ext cx="4680520" cy="8421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ounded Rectangle 4"/>
          <p:cNvSpPr/>
          <p:nvPr/>
        </p:nvSpPr>
        <p:spPr bwMode="auto">
          <a:xfrm>
            <a:off x="827584" y="3284984"/>
            <a:ext cx="1008112" cy="1656184"/>
          </a:xfrm>
          <a:prstGeom prst="roundRect">
            <a:avLst/>
          </a:prstGeom>
          <a:noFill/>
          <a:ln w="730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6" name="Rounded Rectangle 5"/>
          <p:cNvSpPr/>
          <p:nvPr/>
        </p:nvSpPr>
        <p:spPr bwMode="auto">
          <a:xfrm>
            <a:off x="3995936" y="3717032"/>
            <a:ext cx="1152128" cy="1376536"/>
          </a:xfrm>
          <a:prstGeom prst="roundRect">
            <a:avLst/>
          </a:prstGeom>
          <a:noFill/>
          <a:ln w="730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Djoser Pyramid Complex (5+6)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79388" y="1125538"/>
            <a:ext cx="4464050" cy="86360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Entry Hall (excavation )</a:t>
            </a:r>
            <a:endParaRPr lang="en-US" dirty="0"/>
          </a:p>
        </p:txBody>
      </p:sp>
      <p:pic>
        <p:nvPicPr>
          <p:cNvPr id="67587" name="Content Placeholder 8" descr="DjoserEntryHallExcavation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4028" r="6012"/>
          <a:stretch>
            <a:fillRect/>
          </a:stretch>
        </p:blipFill>
        <p:spPr>
          <a:xfrm>
            <a:off x="107950" y="2349500"/>
            <a:ext cx="4824413" cy="3627438"/>
          </a:xfrm>
        </p:spPr>
      </p:pic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4645025" y="1268413"/>
            <a:ext cx="4319588" cy="720725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Entry Hall (reconstruction)</a:t>
            </a:r>
            <a:endParaRPr lang="en-US" dirty="0" smtClean="0"/>
          </a:p>
        </p:txBody>
      </p:sp>
      <p:pic>
        <p:nvPicPr>
          <p:cNvPr id="67589" name="Content Placeholder 9" descr="DjoserEntryHallReconstruction.gif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148263" y="2060575"/>
            <a:ext cx="3779837" cy="46815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69634" name="Content Placeholder 3" descr="step-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765175"/>
            <a:ext cx="8229600" cy="53657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73730" name="Content Placeholder 3" descr="DjoserM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388" y="671513"/>
            <a:ext cx="8829675" cy="5278437"/>
          </a:xfrm>
        </p:spPr>
      </p:pic>
      <p:sp>
        <p:nvSpPr>
          <p:cNvPr id="5" name="Rounded Rectangle 4"/>
          <p:cNvSpPr>
            <a:spLocks noChangeArrowheads="1"/>
          </p:cNvSpPr>
          <p:nvPr/>
        </p:nvSpPr>
        <p:spPr bwMode="auto">
          <a:xfrm>
            <a:off x="1979613" y="3213100"/>
            <a:ext cx="1008062" cy="1008063"/>
          </a:xfrm>
          <a:prstGeom prst="roundRect">
            <a:avLst>
              <a:gd name="adj" fmla="val 16667"/>
            </a:avLst>
          </a:prstGeom>
          <a:noFill/>
          <a:ln w="73025" algn="ctr">
            <a:solidFill>
              <a:srgbClr val="FFC000"/>
            </a:solidFill>
            <a:round/>
            <a:headEnd/>
            <a:tailEnd/>
          </a:ln>
        </p:spPr>
        <p:txBody>
          <a:bodyPr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endParaRPr lang="en-US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0" y="122238"/>
            <a:ext cx="7712075" cy="1446212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Heb </a:t>
            </a:r>
            <a:r>
              <a:rPr lang="en-GB" dirty="0" err="1" smtClean="0"/>
              <a:t>Sed</a:t>
            </a:r>
            <a:r>
              <a:rPr lang="en-GB" dirty="0" smtClean="0"/>
              <a:t> court with runner stones (horseshoe altars)</a:t>
            </a:r>
            <a:endParaRPr lang="en-US" dirty="0"/>
          </a:p>
        </p:txBody>
      </p:sp>
      <p:pic>
        <p:nvPicPr>
          <p:cNvPr id="75778" name="Picture 4" descr="saqqara_jul_2006_0109.jpg"/>
          <p:cNvPicPr>
            <a:picLocks noChangeAspect="1"/>
          </p:cNvPicPr>
          <p:nvPr/>
        </p:nvPicPr>
        <p:blipFill>
          <a:blip r:embed="rId3" cstate="print"/>
          <a:srcRect b="8873"/>
          <a:stretch>
            <a:fillRect/>
          </a:stretch>
        </p:blipFill>
        <p:spPr bwMode="auto">
          <a:xfrm>
            <a:off x="2195513" y="2586038"/>
            <a:ext cx="6858000" cy="415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Content Placeholder 3" descr="step-7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50825" y="1484313"/>
            <a:ext cx="3962400" cy="26352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BM EA </a:t>
            </a:r>
            <a:r>
              <a:rPr lang="en-US" dirty="0" smtClean="0"/>
              <a:t>32650</a:t>
            </a:r>
            <a:br>
              <a:rPr lang="en-US" dirty="0" smtClean="0"/>
            </a:br>
            <a:r>
              <a:rPr lang="en-GB" dirty="0" smtClean="0"/>
              <a:t>Jar Label (Den, 1</a:t>
            </a:r>
            <a:r>
              <a:rPr lang="en-GB" baseline="30000" dirty="0" smtClean="0"/>
              <a:t>st</a:t>
            </a:r>
            <a:r>
              <a:rPr lang="en-GB" dirty="0" smtClean="0"/>
              <a:t> </a:t>
            </a:r>
            <a:r>
              <a:rPr lang="en-GB" dirty="0" err="1" smtClean="0"/>
              <a:t>dyn</a:t>
            </a:r>
            <a:r>
              <a:rPr lang="en-GB" dirty="0" smtClean="0"/>
              <a:t>.)</a:t>
            </a:r>
            <a:endParaRPr lang="en-US" dirty="0"/>
          </a:p>
        </p:txBody>
      </p:sp>
      <p:pic>
        <p:nvPicPr>
          <p:cNvPr id="77826" name="Content Placeholder 3" descr="BMDenjarlabel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5852" t="3842" r="4669" b="8005"/>
          <a:stretch>
            <a:fillRect/>
          </a:stretch>
        </p:blipFill>
        <p:spPr>
          <a:xfrm>
            <a:off x="971550" y="1773238"/>
            <a:ext cx="7073900" cy="4924425"/>
          </a:xfrm>
        </p:spPr>
      </p:pic>
      <p:sp>
        <p:nvSpPr>
          <p:cNvPr id="5" name="Rounded Rectangle 4"/>
          <p:cNvSpPr>
            <a:spLocks noChangeArrowheads="1"/>
          </p:cNvSpPr>
          <p:nvPr/>
        </p:nvSpPr>
        <p:spPr bwMode="auto">
          <a:xfrm>
            <a:off x="5292725" y="2133600"/>
            <a:ext cx="2087563" cy="2087563"/>
          </a:xfrm>
          <a:prstGeom prst="roundRect">
            <a:avLst>
              <a:gd name="adj" fmla="val 16667"/>
            </a:avLst>
          </a:prstGeom>
          <a:noFill/>
          <a:ln w="73025" algn="ctr">
            <a:solidFill>
              <a:srgbClr val="FFC000"/>
            </a:solidFill>
            <a:round/>
            <a:headEnd/>
            <a:tailEnd/>
          </a:ln>
        </p:spPr>
        <p:txBody>
          <a:bodyPr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endParaRPr lang="en-US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79874" name="Content Placeholder 3" descr="DjoserM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14325" y="692150"/>
            <a:ext cx="8829675" cy="5278438"/>
          </a:xfrm>
        </p:spPr>
      </p:pic>
      <p:sp>
        <p:nvSpPr>
          <p:cNvPr id="5" name="Rounded Rectangle 4"/>
          <p:cNvSpPr>
            <a:spLocks noChangeArrowheads="1"/>
          </p:cNvSpPr>
          <p:nvPr/>
        </p:nvSpPr>
        <p:spPr bwMode="auto">
          <a:xfrm>
            <a:off x="3059113" y="3429000"/>
            <a:ext cx="792162" cy="576263"/>
          </a:xfrm>
          <a:prstGeom prst="roundRect">
            <a:avLst>
              <a:gd name="adj" fmla="val 16667"/>
            </a:avLst>
          </a:prstGeom>
          <a:noFill/>
          <a:ln w="73025" algn="ctr">
            <a:solidFill>
              <a:srgbClr val="FFC000"/>
            </a:solidFill>
            <a:round/>
            <a:headEnd/>
            <a:tailEnd/>
          </a:ln>
        </p:spPr>
        <p:txBody>
          <a:bodyPr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endParaRPr lang="en-US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2011362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Throne dais at south side pyramid</a:t>
            </a:r>
            <a:br>
              <a:rPr lang="en-GB" dirty="0" smtClean="0"/>
            </a:br>
            <a:r>
              <a:rPr lang="en-GB" dirty="0" smtClean="0"/>
              <a:t> – approached by ramp or stairs</a:t>
            </a:r>
            <a:endParaRPr lang="en-US" dirty="0"/>
          </a:p>
        </p:txBody>
      </p:sp>
      <p:pic>
        <p:nvPicPr>
          <p:cNvPr id="81922" name="Content Placeholder 3" descr="Djosersaqqara02_altar0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8313" y="2314575"/>
            <a:ext cx="8096250" cy="42100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83970" name="Content Placeholder 3" descr="DjoserM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388" y="404813"/>
            <a:ext cx="8829675" cy="5278437"/>
          </a:xfrm>
        </p:spPr>
      </p:pic>
      <p:sp>
        <p:nvSpPr>
          <p:cNvPr id="5" name="Rounded Rectangle 4"/>
          <p:cNvSpPr>
            <a:spLocks noChangeArrowheads="1"/>
          </p:cNvSpPr>
          <p:nvPr/>
        </p:nvSpPr>
        <p:spPr bwMode="auto">
          <a:xfrm>
            <a:off x="539750" y="4797425"/>
            <a:ext cx="1223963" cy="503238"/>
          </a:xfrm>
          <a:prstGeom prst="roundRect">
            <a:avLst>
              <a:gd name="adj" fmla="val 16667"/>
            </a:avLst>
          </a:prstGeom>
          <a:noFill/>
          <a:ln w="73025" algn="ctr">
            <a:solidFill>
              <a:srgbClr val="FFC000"/>
            </a:solidFill>
            <a:round/>
            <a:headEnd/>
            <a:tailEnd/>
          </a:ln>
        </p:spPr>
        <p:txBody>
          <a:bodyPr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endParaRPr lang="en-US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83972" name="TextBox 5"/>
          <p:cNvSpPr txBox="1">
            <a:spLocks noChangeArrowheads="1"/>
          </p:cNvSpPr>
          <p:nvPr/>
        </p:nvSpPr>
        <p:spPr bwMode="auto">
          <a:xfrm>
            <a:off x="2195513" y="5949950"/>
            <a:ext cx="33480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>
                <a:solidFill>
                  <a:srgbClr val="FFC000"/>
                </a:solidFill>
              </a:rPr>
              <a:t>Processional Way</a:t>
            </a:r>
            <a:endParaRPr lang="en-US" sz="2800" b="1">
              <a:solidFill>
                <a:srgbClr val="FFC000"/>
              </a:solidFill>
            </a:endParaRPr>
          </a:p>
        </p:txBody>
      </p:sp>
      <p:cxnSp>
        <p:nvCxnSpPr>
          <p:cNvPr id="83973" name="Straight Arrow Connector 7"/>
          <p:cNvCxnSpPr>
            <a:cxnSpLocks noChangeShapeType="1"/>
          </p:cNvCxnSpPr>
          <p:nvPr/>
        </p:nvCxnSpPr>
        <p:spPr bwMode="auto">
          <a:xfrm flipH="1" flipV="1">
            <a:off x="1258888" y="5157788"/>
            <a:ext cx="1009650" cy="831850"/>
          </a:xfrm>
          <a:prstGeom prst="straightConnector1">
            <a:avLst/>
          </a:prstGeom>
          <a:noFill/>
          <a:ln w="53975" algn="ctr">
            <a:solidFill>
              <a:srgbClr val="FFC000"/>
            </a:solidFill>
            <a:round/>
            <a:headEnd/>
            <a:tailEnd type="arrow" w="med" len="med"/>
          </a:ln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86018" name="Content Placeholder 3" descr="DjoserProcessional Way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2007" b="5064"/>
          <a:stretch>
            <a:fillRect/>
          </a:stretch>
        </p:blipFill>
        <p:spPr>
          <a:xfrm>
            <a:off x="1476375" y="115888"/>
            <a:ext cx="6134100" cy="66706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88066" name="Content Placeholder 3" descr="DjoserM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388" y="671513"/>
            <a:ext cx="8829675" cy="5278437"/>
          </a:xfrm>
        </p:spPr>
      </p:pic>
      <p:sp>
        <p:nvSpPr>
          <p:cNvPr id="6" name="Rounded Rectangle 5"/>
          <p:cNvSpPr>
            <a:spLocks noChangeArrowheads="1"/>
          </p:cNvSpPr>
          <p:nvPr/>
        </p:nvSpPr>
        <p:spPr bwMode="auto">
          <a:xfrm>
            <a:off x="5003800" y="3500438"/>
            <a:ext cx="360363" cy="576262"/>
          </a:xfrm>
          <a:prstGeom prst="roundRect">
            <a:avLst>
              <a:gd name="adj" fmla="val 16667"/>
            </a:avLst>
          </a:prstGeom>
          <a:noFill/>
          <a:ln w="73025" algn="ctr">
            <a:solidFill>
              <a:srgbClr val="FFC000"/>
            </a:solidFill>
            <a:round/>
            <a:headEnd/>
            <a:tailEnd/>
          </a:ln>
        </p:spPr>
        <p:txBody>
          <a:bodyPr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endParaRPr lang="en-US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3898900" cy="1500188"/>
          </a:xfrm>
        </p:spPr>
        <p:txBody>
          <a:bodyPr/>
          <a:lstStyle/>
          <a:p>
            <a:pPr>
              <a:defRPr/>
            </a:pPr>
            <a:r>
              <a:rPr lang="en-GB" sz="2800" dirty="0" err="1" smtClean="0"/>
              <a:t>Dyn</a:t>
            </a:r>
            <a:r>
              <a:rPr lang="en-GB" sz="2800" dirty="0" smtClean="0"/>
              <a:t> 3: </a:t>
            </a:r>
            <a:r>
              <a:rPr lang="en-GB" sz="2800" dirty="0" err="1" smtClean="0"/>
              <a:t>Netjerjkhet</a:t>
            </a:r>
            <a:r>
              <a:rPr lang="en-GB" sz="2800" dirty="0" smtClean="0"/>
              <a:t> (Djoser)</a:t>
            </a:r>
            <a:br>
              <a:rPr lang="en-GB" sz="2800" dirty="0" smtClean="0"/>
            </a:br>
            <a:r>
              <a:rPr lang="en-GB" sz="2800" dirty="0" err="1" smtClean="0"/>
              <a:t>Serdab</a:t>
            </a:r>
            <a:r>
              <a:rPr lang="en-GB" sz="2800" dirty="0" smtClean="0"/>
              <a:t> statue</a:t>
            </a:r>
            <a:endParaRPr lang="en-US" sz="2800" dirty="0"/>
          </a:p>
        </p:txBody>
      </p:sp>
      <p:pic>
        <p:nvPicPr>
          <p:cNvPr id="90114" name="Content Placeholder 3" descr="step-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48978"/>
          <a:stretch>
            <a:fillRect/>
          </a:stretch>
        </p:blipFill>
        <p:spPr>
          <a:xfrm>
            <a:off x="4859338" y="981075"/>
            <a:ext cx="3989387" cy="5097463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179388" y="1844675"/>
            <a:ext cx="4537075" cy="4281488"/>
          </a:xfrm>
        </p:spPr>
        <p:txBody>
          <a:bodyPr/>
          <a:lstStyle/>
          <a:p>
            <a:pPr>
              <a:defRPr/>
            </a:pPr>
            <a:r>
              <a:rPr lang="en-GB" sz="2400" dirty="0" smtClean="0"/>
              <a:t>Replica in </a:t>
            </a:r>
            <a:r>
              <a:rPr lang="en-GB" sz="2400" dirty="0" err="1" smtClean="0"/>
              <a:t>serdab</a:t>
            </a:r>
            <a:r>
              <a:rPr lang="en-GB" sz="2400" dirty="0" smtClean="0"/>
              <a:t> (</a:t>
            </a:r>
            <a:r>
              <a:rPr lang="en-US" sz="2400" dirty="0" smtClean="0"/>
              <a:t>small structure in court situated in north-eastern corner of the pyramid)</a:t>
            </a:r>
            <a:r>
              <a:rPr lang="en-GB" sz="2400" dirty="0" smtClean="0"/>
              <a:t> = </a:t>
            </a:r>
            <a:r>
              <a:rPr lang="en-US" sz="2400" dirty="0" smtClean="0"/>
              <a:t>tiny sealed chamber: tilted upwards (angle of 30 degrees), gazed out through a peep-hole towards the northern stars and the land of Osiris</a:t>
            </a:r>
          </a:p>
          <a:p>
            <a:pPr>
              <a:defRPr/>
            </a:pPr>
            <a:r>
              <a:rPr lang="en-US" sz="2400" dirty="0" smtClean="0"/>
              <a:t>statue would have represented the King’s ‘ka’ emerging from burial chamber</a:t>
            </a:r>
          </a:p>
          <a:p>
            <a:pPr>
              <a:defRPr/>
            </a:pPr>
            <a:endParaRPr lang="en-GB" sz="2400" dirty="0" smtClean="0"/>
          </a:p>
          <a:p>
            <a:pPr>
              <a:defRPr/>
            </a:pP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92162" name="Content Placeholder 3" descr="DjoserM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388" y="671513"/>
            <a:ext cx="8829675" cy="5278437"/>
          </a:xfrm>
        </p:spPr>
      </p:pic>
      <p:sp>
        <p:nvSpPr>
          <p:cNvPr id="7" name="Rounded Rectangle 6"/>
          <p:cNvSpPr>
            <a:spLocks noChangeArrowheads="1"/>
          </p:cNvSpPr>
          <p:nvPr/>
        </p:nvSpPr>
        <p:spPr bwMode="auto">
          <a:xfrm>
            <a:off x="179388" y="2349500"/>
            <a:ext cx="1079500" cy="1727200"/>
          </a:xfrm>
          <a:prstGeom prst="roundRect">
            <a:avLst>
              <a:gd name="adj" fmla="val 16667"/>
            </a:avLst>
          </a:prstGeom>
          <a:noFill/>
          <a:ln w="73025" algn="ctr">
            <a:solidFill>
              <a:srgbClr val="FFC000"/>
            </a:solidFill>
            <a:round/>
            <a:headEnd/>
            <a:tailEnd/>
          </a:ln>
        </p:spPr>
        <p:txBody>
          <a:bodyPr/>
          <a:lstStyle/>
          <a:p>
            <a:pPr defTabSz="449263" fontAlgn="base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</a:pPr>
            <a:endParaRPr lang="en-US">
              <a:solidFill>
                <a:srgbClr val="FFFFFF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smtClean="0"/>
          </a:p>
        </p:txBody>
      </p:sp>
      <p:pic>
        <p:nvPicPr>
          <p:cNvPr id="94210" name="Content Placeholder 8" descr="Djosersouthtomb_plan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3850" y="1989138"/>
            <a:ext cx="8572500" cy="4114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074737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Token Palace</a:t>
            </a:r>
            <a:endParaRPr lang="en-US" dirty="0"/>
          </a:p>
        </p:txBody>
      </p:sp>
      <p:pic>
        <p:nvPicPr>
          <p:cNvPr id="96258" name="Content Placeholder 6" descr="Djosertokenpalace01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t="24445"/>
          <a:stretch>
            <a:fillRect/>
          </a:stretch>
        </p:blipFill>
        <p:spPr>
          <a:xfrm>
            <a:off x="201613" y="3429000"/>
            <a:ext cx="7826375" cy="3275013"/>
          </a:xfrm>
        </p:spPr>
      </p:pic>
      <p:pic>
        <p:nvPicPr>
          <p:cNvPr id="96259" name="Content Placeholder 7" descr="Djosertokenpalace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364163" y="1700213"/>
            <a:ext cx="3476625" cy="2647950"/>
          </a:xfrm>
        </p:spPr>
      </p:pic>
      <p:sp>
        <p:nvSpPr>
          <p:cNvPr id="96260" name="TextBox 8"/>
          <p:cNvSpPr txBox="1">
            <a:spLocks noChangeArrowheads="1"/>
          </p:cNvSpPr>
          <p:nvPr/>
        </p:nvSpPr>
        <p:spPr bwMode="auto">
          <a:xfrm>
            <a:off x="179388" y="981075"/>
            <a:ext cx="5184775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800">
                <a:solidFill>
                  <a:srgbClr val="FFFFFF"/>
                </a:solidFill>
              </a:rPr>
              <a:t>dummy building 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sz="2800">
                <a:solidFill>
                  <a:srgbClr val="FFFFFF"/>
                </a:solidFill>
              </a:rPr>
              <a:t>represents the temporary pavilion set up for the pharaoh to rest and refresh himself during rituals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pic>
        <p:nvPicPr>
          <p:cNvPr id="98306" name="Content Placeholder 7" descr="step_south_tomb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700" t="20125" r="5156" b="3751"/>
          <a:stretch>
            <a:fillRect/>
          </a:stretch>
        </p:blipFill>
        <p:spPr>
          <a:xfrm>
            <a:off x="34925" y="44450"/>
            <a:ext cx="8931275" cy="5776913"/>
          </a:xfrm>
        </p:spPr>
      </p:pic>
      <p:pic>
        <p:nvPicPr>
          <p:cNvPr id="4" name="Content Placeholder 3" descr="saqqara_jul_2006_0093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611813" y="1484313"/>
            <a:ext cx="3497262" cy="52578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South Tomb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Reconstruction South Tomb Chamber by Firth</a:t>
            </a:r>
            <a:endParaRPr lang="en-US" dirty="0"/>
          </a:p>
        </p:txBody>
      </p:sp>
      <p:pic>
        <p:nvPicPr>
          <p:cNvPr id="100355" name="Content Placeholder 4" descr="djosersouth tombchamber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827088" y="2174875"/>
            <a:ext cx="3211512" cy="4608513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932363" y="1535113"/>
            <a:ext cx="3754437" cy="639762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South Tomb Chamber panel Djoser running</a:t>
            </a:r>
            <a:endParaRPr lang="en-US" dirty="0"/>
          </a:p>
        </p:txBody>
      </p:sp>
      <p:pic>
        <p:nvPicPr>
          <p:cNvPr id="100357" name="Content Placeholder 9" descr="djoserrunning.gif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449888" y="2174875"/>
            <a:ext cx="2852737" cy="4635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30989" t="28462" r="27939" b="9606"/>
          <a:stretch>
            <a:fillRect/>
          </a:stretch>
        </p:blipFill>
        <p:spPr bwMode="auto">
          <a:xfrm>
            <a:off x="1115616" y="44624"/>
            <a:ext cx="7160722" cy="67484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3898776" cy="2363862"/>
          </a:xfrm>
        </p:spPr>
        <p:txBody>
          <a:bodyPr/>
          <a:lstStyle/>
          <a:p>
            <a:r>
              <a:rPr lang="en-GB" sz="3200" dirty="0" err="1" smtClean="0"/>
              <a:t>Dyn</a:t>
            </a:r>
            <a:r>
              <a:rPr lang="en-GB" sz="3200" dirty="0" smtClean="0"/>
              <a:t> 3: </a:t>
            </a:r>
            <a:r>
              <a:rPr lang="en-GB" sz="3200" dirty="0" err="1" smtClean="0"/>
              <a:t>Netjerjkhet</a:t>
            </a:r>
            <a:r>
              <a:rPr lang="en-GB" sz="3200" dirty="0" smtClean="0"/>
              <a:t> (Djoser)</a:t>
            </a:r>
            <a:br>
              <a:rPr lang="en-GB" sz="3200" dirty="0" smtClean="0"/>
            </a:br>
            <a:r>
              <a:rPr lang="en-GB" sz="3200" dirty="0" err="1" smtClean="0"/>
              <a:t>Serdab</a:t>
            </a:r>
            <a:r>
              <a:rPr lang="en-GB" sz="3200" dirty="0" smtClean="0"/>
              <a:t> statue</a:t>
            </a:r>
            <a:endParaRPr lang="en-US" sz="3200" dirty="0"/>
          </a:p>
        </p:txBody>
      </p:sp>
      <p:pic>
        <p:nvPicPr>
          <p:cNvPr id="4" name="Content Placeholder 3" descr="step-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48977"/>
          <a:stretch>
            <a:fillRect/>
          </a:stretch>
        </p:blipFill>
        <p:spPr>
          <a:xfrm>
            <a:off x="3779912" y="476672"/>
            <a:ext cx="4665544" cy="5962650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457200" y="2996952"/>
            <a:ext cx="3008313" cy="3129211"/>
          </a:xfrm>
        </p:spPr>
        <p:txBody>
          <a:bodyPr/>
          <a:lstStyle/>
          <a:p>
            <a:r>
              <a:rPr lang="en-GB" sz="2400" dirty="0" smtClean="0"/>
              <a:t>Replica in </a:t>
            </a:r>
            <a:r>
              <a:rPr lang="en-GB" sz="2400" dirty="0" err="1" smtClean="0"/>
              <a:t>serdab</a:t>
            </a:r>
            <a:r>
              <a:rPr lang="en-GB" sz="2400" dirty="0" smtClean="0"/>
              <a:t> in pyramid complex (Saqqara)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02402" name="Content Placeholder 3" descr="PyramidDatePalm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116013" y="260350"/>
            <a:ext cx="7291387" cy="63325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04450" name="Content Placeholder 3" descr="613px-Giza_pyramid_complex_(map)_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258888" y="188913"/>
            <a:ext cx="6599237" cy="64468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7" name="Content Placeholder 6" descr="800px-Great_Pyramid_Diagram_svg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5048"/>
          <a:stretch>
            <a:fillRect/>
          </a:stretch>
        </p:blipFill>
        <p:spPr>
          <a:xfrm>
            <a:off x="250825" y="620713"/>
            <a:ext cx="9296400" cy="6178550"/>
          </a:xfrm>
        </p:spPr>
      </p:pic>
      <p:sp>
        <p:nvSpPr>
          <p:cNvPr id="106498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171575"/>
          </a:xfrm>
        </p:spPr>
        <p:txBody>
          <a:bodyPr/>
          <a:lstStyle/>
          <a:p>
            <a:r>
              <a:rPr lang="en-GB" smtClean="0"/>
              <a:t>Inside Pyramids: Great Pyramid</a:t>
            </a:r>
            <a:endParaRPr lang="en-US" smtClean="0"/>
          </a:p>
        </p:txBody>
      </p:sp>
      <p:sp>
        <p:nvSpPr>
          <p:cNvPr id="106499" name="Text Placeholder 2"/>
          <p:cNvSpPr>
            <a:spLocks noGrp="1"/>
          </p:cNvSpPr>
          <p:nvPr>
            <p:ph type="body" idx="4294967295"/>
          </p:nvPr>
        </p:nvSpPr>
        <p:spPr>
          <a:xfrm>
            <a:off x="0" y="1535113"/>
            <a:ext cx="4040188" cy="639762"/>
          </a:xfrm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79388" y="273050"/>
            <a:ext cx="8964612" cy="708025"/>
          </a:xfrm>
        </p:spPr>
        <p:txBody>
          <a:bodyPr/>
          <a:lstStyle/>
          <a:p>
            <a:pPr>
              <a:defRPr/>
            </a:pPr>
            <a:r>
              <a:rPr lang="en-US" sz="2400" dirty="0" smtClean="0"/>
              <a:t>Detail of the </a:t>
            </a:r>
            <a:r>
              <a:rPr lang="en-US" sz="2400" dirty="0" err="1" smtClean="0"/>
              <a:t>mastaba</a:t>
            </a:r>
            <a:r>
              <a:rPr lang="en-US" sz="2400" dirty="0" smtClean="0"/>
              <a:t> tomb of </a:t>
            </a:r>
            <a:r>
              <a:rPr lang="en-US" sz="2400" dirty="0" err="1" smtClean="0"/>
              <a:t>Babaef</a:t>
            </a:r>
            <a:r>
              <a:rPr lang="en-US" sz="2400" dirty="0" smtClean="0"/>
              <a:t> at Giza, excavated by the Museum of Fine Arts, Boston Expedition. </a:t>
            </a:r>
            <a:endParaRPr lang="en-US" sz="2400" dirty="0"/>
          </a:p>
        </p:txBody>
      </p:sp>
      <p:pic>
        <p:nvPicPr>
          <p:cNvPr id="126978" name="Content Placeholder 3" descr="mastaba_tomb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5016" r="5962"/>
          <a:stretch>
            <a:fillRect/>
          </a:stretch>
        </p:blipFill>
        <p:spPr>
          <a:xfrm>
            <a:off x="3924300" y="1484313"/>
            <a:ext cx="5111750" cy="3929062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179388" y="1125538"/>
            <a:ext cx="3744912" cy="5327650"/>
          </a:xfrm>
        </p:spPr>
        <p:txBody>
          <a:bodyPr/>
          <a:lstStyle/>
          <a:p>
            <a:pPr>
              <a:defRPr/>
            </a:pPr>
            <a:r>
              <a:rPr lang="en-US" sz="2800" dirty="0" err="1" smtClean="0"/>
              <a:t>Mastaba</a:t>
            </a:r>
            <a:r>
              <a:rPr lang="en-US" sz="2800" dirty="0" smtClean="0"/>
              <a:t> tombs are rectangular structures with sloping sides that enclose vertical shafts leading to under-ground burial chambers. Egypt's high officials and their family members were buried in </a:t>
            </a:r>
            <a:r>
              <a:rPr lang="en-US" sz="2800" dirty="0" err="1" smtClean="0"/>
              <a:t>mastabas</a:t>
            </a:r>
            <a:r>
              <a:rPr lang="en-US" sz="2800" dirty="0" smtClean="0"/>
              <a:t> during the Old Kingdom. 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29026" name="Content Placeholder 6" descr="mastaba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39725" y="765175"/>
            <a:ext cx="8048625" cy="54483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31074" name="Content Placeholder 7" descr="gizavillag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8049" b="5103"/>
          <a:stretch>
            <a:fillRect/>
          </a:stretch>
        </p:blipFill>
        <p:spPr>
          <a:xfrm>
            <a:off x="1835150" y="115888"/>
            <a:ext cx="6291263" cy="66976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Title 1"/>
          <p:cNvSpPr>
            <a:spLocks noGrp="1"/>
          </p:cNvSpPr>
          <p:nvPr>
            <p:ph type="title"/>
          </p:nvPr>
        </p:nvSpPr>
        <p:spPr>
          <a:xfrm>
            <a:off x="179388" y="241300"/>
            <a:ext cx="8504237" cy="1431925"/>
          </a:xfrm>
        </p:spPr>
        <p:txBody>
          <a:bodyPr/>
          <a:lstStyle/>
          <a:p>
            <a:r>
              <a:rPr lang="en-GB" smtClean="0"/>
              <a:t>The Lost City – Giza workers village</a:t>
            </a:r>
            <a:endParaRPr lang="en-US" smtClean="0"/>
          </a:p>
        </p:txBody>
      </p:sp>
      <p:sp>
        <p:nvSpPr>
          <p:cNvPr id="133122" name="Content Placeholder 2"/>
          <p:cNvSpPr>
            <a:spLocks noGrp="1"/>
          </p:cNvSpPr>
          <p:nvPr>
            <p:ph idx="1"/>
          </p:nvPr>
        </p:nvSpPr>
        <p:spPr>
          <a:xfrm>
            <a:off x="179388" y="1828800"/>
            <a:ext cx="8964612" cy="4298950"/>
          </a:xfrm>
        </p:spPr>
        <p:txBody>
          <a:bodyPr/>
          <a:lstStyle/>
          <a:p>
            <a:r>
              <a:rPr lang="en-US" sz="2800" dirty="0" smtClean="0"/>
              <a:t>Situated in low desert, was until recently covered with deep sand, laid down during the later Old Kingdom (2575-2134 BC).</a:t>
            </a:r>
          </a:p>
          <a:p>
            <a:r>
              <a:rPr lang="en-US" sz="2800" dirty="0" smtClean="0"/>
              <a:t>Beneath sandy layer = compact surface of gray soil, resulted from a rapid toppling of mud brick settlement walls</a:t>
            </a:r>
          </a:p>
          <a:p>
            <a:r>
              <a:rPr lang="en-US" sz="2800" dirty="0" smtClean="0"/>
              <a:t>Inhabitants abandoned the settlement, stripped nearly everything of value: wooden columns, stone doorsteps, even many mud bricks.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69" name="Title 1"/>
          <p:cNvSpPr>
            <a:spLocks noGrp="1"/>
          </p:cNvSpPr>
          <p:nvPr>
            <p:ph type="title"/>
          </p:nvPr>
        </p:nvSpPr>
        <p:spPr>
          <a:xfrm>
            <a:off x="179388" y="241300"/>
            <a:ext cx="8504237" cy="1431925"/>
          </a:xfrm>
        </p:spPr>
        <p:txBody>
          <a:bodyPr/>
          <a:lstStyle/>
          <a:p>
            <a:r>
              <a:rPr lang="en-GB" smtClean="0"/>
              <a:t>The Lost City – Giza workers village</a:t>
            </a:r>
            <a:endParaRPr lang="en-US" smtClean="0"/>
          </a:p>
        </p:txBody>
      </p:sp>
      <p:sp>
        <p:nvSpPr>
          <p:cNvPr id="135170" name="Content Placeholder 2"/>
          <p:cNvSpPr>
            <a:spLocks noGrp="1"/>
          </p:cNvSpPr>
          <p:nvPr>
            <p:ph idx="1"/>
          </p:nvPr>
        </p:nvSpPr>
        <p:spPr>
          <a:xfrm>
            <a:off x="0" y="1828800"/>
            <a:ext cx="9144000" cy="4298950"/>
          </a:xfrm>
        </p:spPr>
        <p:txBody>
          <a:bodyPr/>
          <a:lstStyle/>
          <a:p>
            <a:r>
              <a:rPr lang="en-US" sz="2800" dirty="0" smtClean="0"/>
              <a:t>All evidence—pottery, seal impressions, and </a:t>
            </a:r>
            <a:r>
              <a:rPr lang="en-US" sz="2800" dirty="0" err="1" smtClean="0"/>
              <a:t>stratigraphy</a:t>
            </a:r>
            <a:r>
              <a:rPr lang="en-US" sz="2800" dirty="0" smtClean="0"/>
              <a:t>—suggest: occupants abandoned settlement at end of the 4th Dynasty (2575-2465 BC)</a:t>
            </a:r>
          </a:p>
          <a:p>
            <a:r>
              <a:rPr lang="en-US" sz="2800" dirty="0" smtClean="0"/>
              <a:t>Major components of a 4,500-year- old urban site covering an area of about ten football fields.</a:t>
            </a:r>
          </a:p>
          <a:p>
            <a:r>
              <a:rPr lang="en-US" sz="2800" dirty="0" smtClean="0"/>
              <a:t>Development of urban complex was rapid, all construction happened in the 35 to 50 years of reigns </a:t>
            </a:r>
            <a:r>
              <a:rPr lang="en-US" sz="2800" dirty="0" err="1" smtClean="0"/>
              <a:t>Khafre</a:t>
            </a:r>
            <a:r>
              <a:rPr lang="en-US" sz="2800" dirty="0" smtClean="0"/>
              <a:t> and </a:t>
            </a:r>
            <a:r>
              <a:rPr lang="en-US" sz="2800" dirty="0" err="1" smtClean="0"/>
              <a:t>Menkaure</a:t>
            </a:r>
            <a:r>
              <a:rPr lang="en-US" sz="2800" dirty="0" smtClean="0"/>
              <a:t>, builders of the Second and Third Giza Pyramids.</a:t>
            </a:r>
          </a:p>
          <a:p>
            <a:r>
              <a:rPr lang="en-US" sz="2800" dirty="0" smtClean="0"/>
              <a:t>Maybe as many as 20,000 people may have lived there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39266" name="Content Placeholder 5" descr="Gizaworkers village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7950" y="404813"/>
            <a:ext cx="4826000" cy="3184525"/>
          </a:xfrm>
        </p:spPr>
      </p:pic>
      <p:pic>
        <p:nvPicPr>
          <p:cNvPr id="139267" name="Content Placeholder 6" descr="Gizaworkers village2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8313" y="3789363"/>
            <a:ext cx="4264025" cy="2843212"/>
          </a:xfrm>
        </p:spPr>
      </p:pic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932363" y="260350"/>
            <a:ext cx="4211637" cy="5832475"/>
          </a:xfrm>
        </p:spPr>
        <p:txBody>
          <a:bodyPr/>
          <a:lstStyle/>
          <a:p>
            <a:pPr>
              <a:defRPr/>
            </a:pPr>
            <a:r>
              <a:rPr lang="en-US" b="1" dirty="0" smtClean="0"/>
              <a:t>A planned settlement</a:t>
            </a:r>
          </a:p>
          <a:p>
            <a:pPr>
              <a:defRPr/>
            </a:pPr>
            <a:r>
              <a:rPr lang="en-US" dirty="0" smtClean="0"/>
              <a:t> = some of the world’s earliest urban planning, securely dated to the reigns of two Giza pyramid builders: </a:t>
            </a:r>
            <a:r>
              <a:rPr lang="en-US" dirty="0" err="1" smtClean="0"/>
              <a:t>Khafre</a:t>
            </a:r>
            <a:r>
              <a:rPr lang="en-US" dirty="0" smtClean="0"/>
              <a:t> (2520-2494 BC) and </a:t>
            </a:r>
            <a:r>
              <a:rPr lang="en-US" dirty="0" err="1" smtClean="0"/>
              <a:t>Menkaure</a:t>
            </a:r>
            <a:r>
              <a:rPr lang="en-US" dirty="0" smtClean="0"/>
              <a:t> (2490-2472 BC)</a:t>
            </a:r>
          </a:p>
          <a:p>
            <a:pPr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Dated by pottery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Beer jar</a:t>
            </a:r>
            <a:endParaRPr lang="en-US" dirty="0"/>
          </a:p>
        </p:txBody>
      </p:sp>
      <p:pic>
        <p:nvPicPr>
          <p:cNvPr id="141315" name="Content Placeholder 5" descr="beer jar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0825" y="2276475"/>
            <a:ext cx="4286250" cy="4286250"/>
          </a:xfrm>
        </p:spPr>
      </p:pic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Bread mould</a:t>
            </a:r>
            <a:endParaRPr lang="en-US" dirty="0"/>
          </a:p>
        </p:txBody>
      </p:sp>
      <p:pic>
        <p:nvPicPr>
          <p:cNvPr id="141317" name="Content Placeholder 6" descr="breadpot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716463" y="2276475"/>
            <a:ext cx="4286250" cy="42862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Dated by </a:t>
            </a:r>
            <a:r>
              <a:rPr lang="en-GB" dirty="0" err="1" smtClean="0"/>
              <a:t>sealings</a:t>
            </a:r>
            <a:r>
              <a:rPr lang="en-GB" dirty="0" smtClean="0"/>
              <a:t>: name of </a:t>
            </a:r>
            <a:r>
              <a:rPr lang="en-GB" dirty="0" err="1" smtClean="0"/>
              <a:t>Khafre</a:t>
            </a:r>
            <a:endParaRPr lang="en-US" dirty="0"/>
          </a:p>
        </p:txBody>
      </p:sp>
      <p:pic>
        <p:nvPicPr>
          <p:cNvPr id="143362" name="Content Placeholder 10" descr="sealing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21919"/>
          <a:stretch>
            <a:fillRect/>
          </a:stretch>
        </p:blipFill>
        <p:spPr>
          <a:xfrm>
            <a:off x="2700338" y="1916113"/>
            <a:ext cx="3794125" cy="44624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3" name="Title 5"/>
          <p:cNvSpPr>
            <a:spLocks noGrp="1"/>
          </p:cNvSpPr>
          <p:nvPr>
            <p:ph type="title"/>
          </p:nvPr>
        </p:nvSpPr>
        <p:spPr>
          <a:xfrm>
            <a:off x="457200" y="241300"/>
            <a:ext cx="8507413" cy="1431925"/>
          </a:xfrm>
        </p:spPr>
        <p:txBody>
          <a:bodyPr/>
          <a:lstStyle/>
          <a:p>
            <a:r>
              <a:rPr lang="en-GB" smtClean="0"/>
              <a:t>The Lost City – Giza workers village</a:t>
            </a:r>
            <a:endParaRPr lang="en-US" smtClean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b="1" dirty="0" smtClean="0"/>
              <a:t>In order of construction:</a:t>
            </a:r>
            <a:endParaRPr lang="en-US" dirty="0" smtClean="0"/>
          </a:p>
          <a:p>
            <a:pPr>
              <a:defRPr/>
            </a:pPr>
            <a:r>
              <a:rPr lang="en-US" dirty="0" smtClean="0">
                <a:solidFill>
                  <a:schemeClr val="tx1"/>
                </a:solidFill>
              </a:rPr>
              <a:t>Gallery Set I (and possibly Sets II-IV)</a:t>
            </a:r>
          </a:p>
          <a:p>
            <a:pPr>
              <a:defRPr/>
            </a:pPr>
            <a:r>
              <a:rPr lang="en-US" dirty="0" smtClean="0">
                <a:solidFill>
                  <a:schemeClr val="tx1"/>
                </a:solidFill>
              </a:rPr>
              <a:t>Wall of the Crow</a:t>
            </a:r>
          </a:p>
          <a:p>
            <a:pPr>
              <a:defRPr/>
            </a:pPr>
            <a:r>
              <a:rPr lang="en-US" dirty="0" smtClean="0">
                <a:solidFill>
                  <a:schemeClr val="tx1"/>
                </a:solidFill>
              </a:rPr>
              <a:t>Eastern Town</a:t>
            </a:r>
          </a:p>
          <a:p>
            <a:pPr>
              <a:defRPr/>
            </a:pPr>
            <a:r>
              <a:rPr lang="en-US" dirty="0" smtClean="0">
                <a:solidFill>
                  <a:schemeClr val="tx1"/>
                </a:solidFill>
              </a:rPr>
              <a:t>Western Town (at least part is older than the Enclosure Wall)</a:t>
            </a:r>
          </a:p>
          <a:p>
            <a:pPr>
              <a:defRPr/>
            </a:pPr>
            <a:r>
              <a:rPr lang="en-US" dirty="0" smtClean="0">
                <a:solidFill>
                  <a:schemeClr val="tx1"/>
                </a:solidFill>
              </a:rPr>
              <a:t>Royal Administrative Building</a:t>
            </a:r>
          </a:p>
          <a:p>
            <a:pPr>
              <a:defRPr/>
            </a:pPr>
            <a:r>
              <a:rPr lang="en-US" dirty="0" smtClean="0">
                <a:solidFill>
                  <a:schemeClr val="tx1"/>
                </a:solidFill>
              </a:rPr>
              <a:t>Enclosure Wall</a:t>
            </a:r>
          </a:p>
          <a:p>
            <a:pPr>
              <a:buFont typeface="Wingdings" pitchFamily="2" charset="2"/>
              <a:buNone/>
              <a:defRPr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47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24979" t="11856" r="23932" b="30443"/>
          <a:stretch>
            <a:fillRect/>
          </a:stretch>
        </p:blipFill>
        <p:spPr>
          <a:xfrm>
            <a:off x="250825" y="404813"/>
            <a:ext cx="8658225" cy="61118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Bakeries in Gallery Set IV </a:t>
            </a:r>
            <a:endParaRPr lang="en-US" dirty="0"/>
          </a:p>
        </p:txBody>
      </p:sp>
      <p:pic>
        <p:nvPicPr>
          <p:cNvPr id="149506" name="Content Placeholder 6" descr="bakery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l="5400" r="2802"/>
          <a:stretch>
            <a:fillRect/>
          </a:stretch>
        </p:blipFill>
        <p:spPr>
          <a:xfrm>
            <a:off x="133350" y="1196975"/>
            <a:ext cx="5446713" cy="4238625"/>
          </a:xfrm>
        </p:spPr>
      </p:pic>
      <p:pic>
        <p:nvPicPr>
          <p:cNvPr id="149507" name="Content Placeholder 7" descr="bakeryrecreating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rcRect l="8855" r="10880"/>
          <a:stretch>
            <a:fillRect/>
          </a:stretch>
        </p:blipFill>
        <p:spPr>
          <a:xfrm>
            <a:off x="5219700" y="3284538"/>
            <a:ext cx="3746500" cy="32210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55650" name="Content Placeholder 3" descr="wallcrowgiz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3850" y="836613"/>
            <a:ext cx="8572500" cy="5000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650" y="122238"/>
            <a:ext cx="7927975" cy="1003300"/>
          </a:xfrm>
        </p:spPr>
        <p:txBody>
          <a:bodyPr/>
          <a:lstStyle/>
          <a:p>
            <a:pPr algn="r">
              <a:defRPr/>
            </a:pPr>
            <a:r>
              <a:rPr lang="en-GB" dirty="0" smtClean="0"/>
              <a:t>The Royal Building</a:t>
            </a:r>
            <a:br>
              <a:rPr lang="en-GB" dirty="0" smtClean="0"/>
            </a:br>
            <a:endParaRPr lang="en-US" dirty="0"/>
          </a:p>
        </p:txBody>
      </p:sp>
      <p:pic>
        <p:nvPicPr>
          <p:cNvPr id="7" name="Content Placeholder 6" descr="RAB1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93663" y="908050"/>
            <a:ext cx="4333875" cy="2878138"/>
          </a:xfrm>
        </p:spPr>
      </p:pic>
      <p:pic>
        <p:nvPicPr>
          <p:cNvPr id="8" name="Content Placeholder 7" descr="RAB2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79388" y="3933825"/>
            <a:ext cx="4191000" cy="2832100"/>
          </a:xfrm>
        </p:spPr>
      </p:pic>
      <p:pic>
        <p:nvPicPr>
          <p:cNvPr id="6" name="Content Placeholder 5" descr="royal building.jpg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4572000" y="3429000"/>
            <a:ext cx="4429125" cy="292258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3050"/>
            <a:ext cx="3888432" cy="1162050"/>
          </a:xfrm>
        </p:spPr>
        <p:txBody>
          <a:bodyPr/>
          <a:lstStyle/>
          <a:p>
            <a:r>
              <a:rPr lang="en-US" sz="2800" dirty="0" smtClean="0"/>
              <a:t>King </a:t>
            </a:r>
            <a:r>
              <a:rPr lang="en-US" sz="2800" dirty="0" err="1" smtClean="0"/>
              <a:t>Sahure</a:t>
            </a:r>
            <a:r>
              <a:rPr lang="en-US" sz="2800" dirty="0" smtClean="0"/>
              <a:t> and a </a:t>
            </a:r>
            <a:r>
              <a:rPr lang="en-US" sz="2800" dirty="0" err="1" smtClean="0"/>
              <a:t>nome</a:t>
            </a:r>
            <a:r>
              <a:rPr lang="en-US" sz="2800" dirty="0" smtClean="0"/>
              <a:t> god</a:t>
            </a:r>
            <a:endParaRPr lang="en-US" sz="2800" dirty="0"/>
          </a:p>
        </p:txBody>
      </p:sp>
      <p:pic>
        <p:nvPicPr>
          <p:cNvPr id="5" name="Content Placeholder 4" descr="SahureMM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321621" y="260648"/>
            <a:ext cx="4714875" cy="6160770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12" y="1484784"/>
            <a:ext cx="4032448" cy="4691063"/>
          </a:xfrm>
        </p:spPr>
        <p:txBody>
          <a:bodyPr/>
          <a:lstStyle/>
          <a:p>
            <a:r>
              <a:rPr lang="en-US" sz="2200" dirty="0" smtClean="0"/>
              <a:t>Only preserved three-dimensional representation of </a:t>
            </a:r>
            <a:r>
              <a:rPr lang="en-US" sz="2200" dirty="0" err="1" smtClean="0"/>
              <a:t>Sahure</a:t>
            </a:r>
            <a:endParaRPr lang="en-US" sz="2200" dirty="0" smtClean="0"/>
          </a:p>
          <a:p>
            <a:r>
              <a:rPr lang="en-US" sz="2200" dirty="0" smtClean="0"/>
              <a:t>Seated on a throne, the king is accompanied by a smaller male figure personifying the local god of the </a:t>
            </a:r>
            <a:r>
              <a:rPr lang="en-US" sz="2200" dirty="0" err="1" smtClean="0"/>
              <a:t>Coptite</a:t>
            </a:r>
            <a:r>
              <a:rPr lang="en-US" sz="2200" dirty="0" smtClean="0"/>
              <a:t> </a:t>
            </a:r>
            <a:r>
              <a:rPr lang="en-US" sz="2200" dirty="0" err="1" smtClean="0"/>
              <a:t>nome</a:t>
            </a:r>
            <a:r>
              <a:rPr lang="en-US" sz="2200" dirty="0" smtClean="0"/>
              <a:t>, the fifth </a:t>
            </a:r>
            <a:r>
              <a:rPr lang="en-US" sz="2200" dirty="0" err="1" smtClean="0"/>
              <a:t>nome</a:t>
            </a:r>
            <a:r>
              <a:rPr lang="en-US" sz="2200" dirty="0" smtClean="0"/>
              <a:t> (province) of Upper Egypt</a:t>
            </a:r>
          </a:p>
          <a:p>
            <a:r>
              <a:rPr lang="en-US" sz="2200" dirty="0" smtClean="0"/>
              <a:t>Deity offers the king an ankh with his left hand</a:t>
            </a:r>
          </a:p>
          <a:p>
            <a:r>
              <a:rPr lang="en-US" sz="2200" dirty="0" err="1" smtClean="0"/>
              <a:t>nome</a:t>
            </a:r>
            <a:r>
              <a:rPr lang="en-US" sz="2200" dirty="0" smtClean="0"/>
              <a:t> standard, with its double-falcon emblem, is carved above the god's head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25" y="122238"/>
            <a:ext cx="2736850" cy="5754687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Pyramid </a:t>
            </a:r>
            <a:r>
              <a:rPr lang="en-GB" dirty="0" err="1" smtClean="0"/>
              <a:t>Sahure</a:t>
            </a:r>
            <a:endParaRPr lang="en-US" dirty="0"/>
          </a:p>
        </p:txBody>
      </p:sp>
      <p:pic>
        <p:nvPicPr>
          <p:cNvPr id="110594" name="Content Placeholder 3" descr="Sahure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987675" y="130175"/>
            <a:ext cx="6008688" cy="65389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3600" b="1" dirty="0" smtClean="0"/>
              <a:t>Metropolitan Museum Collection. Model of King </a:t>
            </a:r>
            <a:r>
              <a:rPr lang="en-US" sz="3600" b="1" dirty="0" err="1" smtClean="0"/>
              <a:t>Sahure's</a:t>
            </a:r>
            <a:r>
              <a:rPr lang="en-US" sz="3600" b="1" dirty="0" smtClean="0"/>
              <a:t> Pyramid at </a:t>
            </a:r>
            <a:r>
              <a:rPr lang="en-US" sz="3600" b="1" dirty="0" err="1" smtClean="0"/>
              <a:t>Abusir</a:t>
            </a:r>
            <a:endParaRPr lang="en-US" dirty="0"/>
          </a:p>
        </p:txBody>
      </p:sp>
      <p:pic>
        <p:nvPicPr>
          <p:cNvPr id="112642" name="Content Placeholder 3" descr="SahurePyramidModell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b="17053"/>
          <a:stretch>
            <a:fillRect/>
          </a:stretch>
        </p:blipFill>
        <p:spPr>
          <a:xfrm>
            <a:off x="258763" y="1765300"/>
            <a:ext cx="8777287" cy="49037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14690" name="Content Placeholder 3" descr="pyramid%20of%20userkaf%20m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79388" y="374650"/>
            <a:ext cx="8774112" cy="6223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429000"/>
            <a:ext cx="3251200" cy="1512888"/>
          </a:xfrm>
        </p:spPr>
        <p:txBody>
          <a:bodyPr/>
          <a:lstStyle/>
          <a:p>
            <a:r>
              <a:rPr lang="en-GB" smtClean="0"/>
              <a:t/>
            </a:r>
            <a:br>
              <a:rPr lang="en-GB" smtClean="0"/>
            </a:br>
            <a:r>
              <a:rPr lang="en-GB" smtClean="0">
                <a:sym typeface="Wingdings" pitchFamily="2" charset="2"/>
              </a:rPr>
              <a:t> Pyramid Texts</a:t>
            </a:r>
            <a:endParaRPr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4294967295"/>
          </p:nvPr>
        </p:nvSpPr>
        <p:spPr>
          <a:xfrm>
            <a:off x="0" y="1535113"/>
            <a:ext cx="4040188" cy="639762"/>
          </a:xfrm>
        </p:spPr>
        <p:txBody>
          <a:bodyPr/>
          <a:lstStyle/>
          <a:p>
            <a:pPr>
              <a:defRPr/>
            </a:pPr>
            <a:r>
              <a:rPr lang="en-GB" sz="4400" dirty="0" smtClean="0">
                <a:solidFill>
                  <a:srgbClr val="420000"/>
                </a:solidFill>
                <a:ea typeface="+mj-ea"/>
              </a:rPr>
              <a:t>Inside Pyramids: </a:t>
            </a:r>
            <a:r>
              <a:rPr lang="en-GB" sz="4400" dirty="0" err="1" smtClean="0">
                <a:solidFill>
                  <a:srgbClr val="420000"/>
                </a:solidFill>
                <a:ea typeface="+mj-ea"/>
              </a:rPr>
              <a:t>Unas</a:t>
            </a:r>
            <a:endParaRPr lang="en-US" dirty="0"/>
          </a:p>
        </p:txBody>
      </p:sp>
      <p:pic>
        <p:nvPicPr>
          <p:cNvPr id="116739" name="Content Placeholder 5" descr="Una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779838" y="681038"/>
            <a:ext cx="4740275" cy="59880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507413" cy="995363"/>
          </a:xfrm>
        </p:spPr>
        <p:txBody>
          <a:bodyPr/>
          <a:lstStyle/>
          <a:p>
            <a:pPr>
              <a:defRPr/>
            </a:pPr>
            <a:r>
              <a:rPr lang="en-GB" sz="4000" dirty="0" smtClean="0"/>
              <a:t>Sun temples of the 5</a:t>
            </a:r>
            <a:r>
              <a:rPr lang="en-GB" sz="4000" baseline="30000" dirty="0" smtClean="0"/>
              <a:t>th</a:t>
            </a:r>
            <a:r>
              <a:rPr lang="en-GB" sz="4000" dirty="0" smtClean="0"/>
              <a:t> </a:t>
            </a:r>
            <a:r>
              <a:rPr lang="en-GB" sz="4000" dirty="0" err="1" smtClean="0"/>
              <a:t>dyn</a:t>
            </a:r>
            <a:r>
              <a:rPr lang="en-GB" sz="4000" dirty="0" smtClean="0"/>
              <a:t>.</a:t>
            </a:r>
            <a:endParaRPr lang="en-US" sz="4000" dirty="0"/>
          </a:p>
        </p:txBody>
      </p:sp>
      <p:pic>
        <p:nvPicPr>
          <p:cNvPr id="178178" name="Content Placeholder 3" descr="sun_temple_borchard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7253"/>
          <a:stretch>
            <a:fillRect/>
          </a:stretch>
        </p:blipFill>
        <p:spPr>
          <a:xfrm>
            <a:off x="3563938" y="1570038"/>
            <a:ext cx="5526087" cy="4738687"/>
          </a:xfrm>
        </p:spPr>
      </p:pic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250825" y="1435100"/>
            <a:ext cx="3214688" cy="4691063"/>
          </a:xfrm>
        </p:spPr>
        <p:txBody>
          <a:bodyPr/>
          <a:lstStyle/>
          <a:p>
            <a:pPr>
              <a:buFont typeface="Arial" pitchFamily="34" charset="0"/>
              <a:buChar char="•"/>
              <a:defRPr/>
            </a:pPr>
            <a:r>
              <a:rPr lang="en-GB" sz="2400" dirty="0" smtClean="0"/>
              <a:t> built in addition to pyramid complexes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US" sz="2400" dirty="0" smtClean="0"/>
              <a:t> consisted of an upper temple, a processional ramp and valley temple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GB" sz="2400" dirty="0" smtClean="0"/>
              <a:t> </a:t>
            </a:r>
            <a:r>
              <a:rPr lang="en-US" sz="2400" dirty="0" smtClean="0"/>
              <a:t>upper temple =  enclosed space with a large obelisk (symbolized </a:t>
            </a:r>
            <a:r>
              <a:rPr lang="en-US" sz="2400" dirty="0" err="1" smtClean="0"/>
              <a:t>benben</a:t>
            </a:r>
            <a:r>
              <a:rPr lang="en-US" sz="2400" dirty="0" smtClean="0"/>
              <a:t> = rock which received the first rays of the sun when the world was created) 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Sun-temple of </a:t>
            </a:r>
            <a:r>
              <a:rPr lang="en-GB" dirty="0" err="1" smtClean="0"/>
              <a:t>Niuserre</a:t>
            </a:r>
            <a:endParaRPr lang="en-US" dirty="0"/>
          </a:p>
        </p:txBody>
      </p:sp>
      <p:pic>
        <p:nvPicPr>
          <p:cNvPr id="180226" name="Content Placeholder 6" descr="abughurob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827088" y="1773238"/>
            <a:ext cx="7543800" cy="42513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074737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Sun temples of the 5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err="1" smtClean="0"/>
              <a:t>dyn</a:t>
            </a:r>
            <a:r>
              <a:rPr lang="en-GB" dirty="0" smtClean="0"/>
              <a:t>.</a:t>
            </a:r>
            <a:endParaRPr lang="en-US" dirty="0"/>
          </a:p>
        </p:txBody>
      </p:sp>
      <p:pic>
        <p:nvPicPr>
          <p:cNvPr id="182274" name="Content Placeholder 6" descr="abugurob1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47813" y="1196975"/>
            <a:ext cx="5895975" cy="5537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25" y="122238"/>
            <a:ext cx="2808288" cy="4314825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Sun-temple of </a:t>
            </a:r>
            <a:r>
              <a:rPr lang="en-GB" dirty="0" err="1" smtClean="0"/>
              <a:t>Userkaf</a:t>
            </a:r>
            <a:endParaRPr lang="en-US" dirty="0"/>
          </a:p>
        </p:txBody>
      </p:sp>
      <p:pic>
        <p:nvPicPr>
          <p:cNvPr id="184322" name="Content Placeholder 3" descr="abughurob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03575" y="188913"/>
            <a:ext cx="5532438" cy="63547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Names of sun temples</a:t>
            </a:r>
            <a:endParaRPr lang="en-US" dirty="0"/>
          </a:p>
        </p:txBody>
      </p:sp>
      <p:pic>
        <p:nvPicPr>
          <p:cNvPr id="186370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26982" t="29488" r="26938" b="28841"/>
          <a:stretch>
            <a:fillRect/>
          </a:stretch>
        </p:blipFill>
        <p:spPr>
          <a:xfrm>
            <a:off x="107950" y="1484313"/>
            <a:ext cx="8932863" cy="50498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pic>
        <p:nvPicPr>
          <p:cNvPr id="188418" name="Content Placeholder 3" descr="suntemple0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4213" y="333375"/>
            <a:ext cx="8042275" cy="62007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22238"/>
            <a:ext cx="8784976" cy="1650578"/>
          </a:xfrm>
        </p:spPr>
        <p:txBody>
          <a:bodyPr/>
          <a:lstStyle/>
          <a:p>
            <a:r>
              <a:rPr lang="en-US" b="1" dirty="0" smtClean="0"/>
              <a:t>Relief Block with Deities and Fecundity Figures</a:t>
            </a:r>
            <a:r>
              <a:rPr lang="en-US" dirty="0" smtClean="0"/>
              <a:t>. </a:t>
            </a:r>
            <a:r>
              <a:rPr lang="en-US" dirty="0" err="1" smtClean="0"/>
              <a:t>Abusir</a:t>
            </a:r>
            <a:r>
              <a:rPr lang="en-US" dirty="0" smtClean="0"/>
              <a:t>; Fifth Dynasty, </a:t>
            </a:r>
            <a:r>
              <a:rPr lang="en-US" dirty="0" err="1" smtClean="0"/>
              <a:t>Sahure</a:t>
            </a:r>
            <a:endParaRPr lang="en-US" dirty="0"/>
          </a:p>
        </p:txBody>
      </p:sp>
      <p:pic>
        <p:nvPicPr>
          <p:cNvPr id="4" name="Content Placeholder 3" descr="el_pyramid_deitie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755576" y="1916832"/>
            <a:ext cx="7423150" cy="479323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22238"/>
            <a:ext cx="3322712" cy="5611018"/>
          </a:xfrm>
        </p:spPr>
        <p:txBody>
          <a:bodyPr/>
          <a:lstStyle/>
          <a:p>
            <a:r>
              <a:rPr lang="en-GB" b="1" dirty="0" smtClean="0"/>
              <a:t>Brooklyn Museum: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US" i="1" dirty="0" smtClean="0"/>
              <a:t> </a:t>
            </a:r>
            <a:r>
              <a:rPr lang="en-US" dirty="0" smtClean="0"/>
              <a:t>Alabaster statue of </a:t>
            </a:r>
            <a:r>
              <a:rPr lang="en-US" dirty="0" err="1" smtClean="0"/>
              <a:t>Ankhesen-meryre</a:t>
            </a:r>
            <a:r>
              <a:rPr lang="en-US" dirty="0" smtClean="0"/>
              <a:t> II and her son </a:t>
            </a:r>
            <a:r>
              <a:rPr lang="en-US" dirty="0" err="1" smtClean="0"/>
              <a:t>Pepi</a:t>
            </a:r>
            <a:r>
              <a:rPr lang="en-US" dirty="0" smtClean="0"/>
              <a:t> II.</a:t>
            </a:r>
            <a:endParaRPr lang="en-US" dirty="0"/>
          </a:p>
        </p:txBody>
      </p:sp>
      <p:pic>
        <p:nvPicPr>
          <p:cNvPr id="4" name="Content Placeholder 3" descr="450px-AnkhnesmeryreII-and-Son-PepiII-SideView_BrooklynMuseum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067944" y="404664"/>
            <a:ext cx="4625952" cy="616793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Copper statue </a:t>
            </a:r>
            <a:r>
              <a:rPr lang="en-GB" dirty="0" err="1" smtClean="0"/>
              <a:t>Pepi</a:t>
            </a:r>
            <a:r>
              <a:rPr lang="en-GB" dirty="0" smtClean="0"/>
              <a:t> I</a:t>
            </a:r>
            <a:endParaRPr lang="en-US" dirty="0"/>
          </a:p>
        </p:txBody>
      </p:sp>
      <p:pic>
        <p:nvPicPr>
          <p:cNvPr id="4" name="Content Placeholder 3" descr="PepiI-CopperStatue-Cropped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11761" y="1235398"/>
            <a:ext cx="4628445" cy="545092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2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4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Katharina</Template>
  <TotalTime>771</TotalTime>
  <Words>969</Words>
  <Application>Microsoft Office PowerPoint</Application>
  <PresentationFormat>On-screen Show (4:3)</PresentationFormat>
  <Paragraphs>183</Paragraphs>
  <Slides>53</Slides>
  <Notes>53</Notes>
  <HiddenSlides>0</HiddenSlides>
  <MMClips>0</MMClip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53</vt:i4>
      </vt:variant>
    </vt:vector>
  </HeadingPairs>
  <TitlesOfParts>
    <vt:vector size="60" baseType="lpstr">
      <vt:lpstr>Katharina</vt:lpstr>
      <vt:lpstr>1_Office Theme</vt:lpstr>
      <vt:lpstr>2_Office Theme</vt:lpstr>
      <vt:lpstr>3_Office Theme</vt:lpstr>
      <vt:lpstr>1_Katharina</vt:lpstr>
      <vt:lpstr>2_Katharina</vt:lpstr>
      <vt:lpstr>4_Office Theme</vt:lpstr>
      <vt:lpstr>3 Pharaohs and Pyramids</vt:lpstr>
      <vt:lpstr>Slide 2</vt:lpstr>
      <vt:lpstr>Slide 3</vt:lpstr>
      <vt:lpstr>Slide 4</vt:lpstr>
      <vt:lpstr>Plan of Djoser’s Step Pyramid complex</vt:lpstr>
      <vt:lpstr>Djoser Pyramid Complex (5+6)</vt:lpstr>
      <vt:lpstr>Slide 7</vt:lpstr>
      <vt:lpstr>Slide 8</vt:lpstr>
      <vt:lpstr>Heb Sed court with runner stones (horseshoe altars)</vt:lpstr>
      <vt:lpstr>BM EA 32650 Jar Label (Den, 1st dyn.)</vt:lpstr>
      <vt:lpstr>Slide 11</vt:lpstr>
      <vt:lpstr>Throne dais at south side pyramid  – approached by ramp or stairs</vt:lpstr>
      <vt:lpstr>Slide 13</vt:lpstr>
      <vt:lpstr>Slide 14</vt:lpstr>
      <vt:lpstr>Slide 15</vt:lpstr>
      <vt:lpstr>Dyn 3: Netjerjkhet (Djoser) Serdab statue</vt:lpstr>
      <vt:lpstr>Slide 17</vt:lpstr>
      <vt:lpstr>Slide 18</vt:lpstr>
      <vt:lpstr>Token Palace</vt:lpstr>
      <vt:lpstr>Slide 20</vt:lpstr>
      <vt:lpstr>South Tomb</vt:lpstr>
      <vt:lpstr>Slide 22</vt:lpstr>
      <vt:lpstr>Dyn 3: Netjerjkhet (Djoser) Serdab statue</vt:lpstr>
      <vt:lpstr>Slide 24</vt:lpstr>
      <vt:lpstr>Slide 25</vt:lpstr>
      <vt:lpstr>Inside Pyramids: Great Pyramid</vt:lpstr>
      <vt:lpstr>Detail of the mastaba tomb of Babaef at Giza, excavated by the Museum of Fine Arts, Boston Expedition. </vt:lpstr>
      <vt:lpstr>Slide 28</vt:lpstr>
      <vt:lpstr>Slide 29</vt:lpstr>
      <vt:lpstr>The Lost City – Giza workers village</vt:lpstr>
      <vt:lpstr>The Lost City – Giza workers village</vt:lpstr>
      <vt:lpstr>Slide 32</vt:lpstr>
      <vt:lpstr>Dated by pottery</vt:lpstr>
      <vt:lpstr>Dated by sealings: name of Khafre</vt:lpstr>
      <vt:lpstr>The Lost City – Giza workers village</vt:lpstr>
      <vt:lpstr>Slide 36</vt:lpstr>
      <vt:lpstr>Bakeries in Gallery Set IV </vt:lpstr>
      <vt:lpstr>Slide 38</vt:lpstr>
      <vt:lpstr>The Royal Building </vt:lpstr>
      <vt:lpstr>King Sahure and a nome god</vt:lpstr>
      <vt:lpstr>Pyramid Sahure</vt:lpstr>
      <vt:lpstr>Metropolitan Museum Collection. Model of King Sahure's Pyramid at Abusir</vt:lpstr>
      <vt:lpstr>Slide 43</vt:lpstr>
      <vt:lpstr>  Pyramid Texts</vt:lpstr>
      <vt:lpstr>Sun temples of the 5th dyn.</vt:lpstr>
      <vt:lpstr>Sun-temple of Niuserre</vt:lpstr>
      <vt:lpstr>Sun temples of the 5th dyn.</vt:lpstr>
      <vt:lpstr>Sun-temple of Userkaf</vt:lpstr>
      <vt:lpstr>Names of sun temples</vt:lpstr>
      <vt:lpstr>Slide 50</vt:lpstr>
      <vt:lpstr>Relief Block with Deities and Fecundity Figures. Abusir; Fifth Dynasty, Sahure</vt:lpstr>
      <vt:lpstr>Brooklyn Museum:  Alabaster statue of Ankhesen-meryre II and her son Pepi II.</vt:lpstr>
      <vt:lpstr>Copper statue Pepi 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Pre-Dynastic Art / Early Dynastic Art Origins</dc:title>
  <dc:creator>Katharina</dc:creator>
  <cp:lastModifiedBy>sg087</cp:lastModifiedBy>
  <cp:revision>50</cp:revision>
  <dcterms:created xsi:type="dcterms:W3CDTF">2010-10-10T07:16:20Z</dcterms:created>
  <dcterms:modified xsi:type="dcterms:W3CDTF">2013-01-31T13:36:37Z</dcterms:modified>
</cp:coreProperties>
</file>