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3" r:id="rId8"/>
    <p:sldId id="265" r:id="rId9"/>
    <p:sldId id="264" r:id="rId10"/>
    <p:sldId id="266"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00" d="100"/>
          <a:sy n="100" d="100"/>
        </p:scale>
        <p:origin x="-994" y="-9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D08BB7FD-C472-4A37-BF9A-31620B2BB5B5}" type="datetimeFigureOut">
              <a:rPr lang="en-US" smtClean="0"/>
              <a:pPr/>
              <a:t>11/24/2013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1D250002-B499-4D22-9005-D3C6AA6A1CF2}"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08BB7FD-C472-4A37-BF9A-31620B2BB5B5}" type="datetimeFigureOut">
              <a:rPr lang="en-US" smtClean="0"/>
              <a:pPr/>
              <a:t>11/24/2013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D250002-B499-4D22-9005-D3C6AA6A1CF2}"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D08BB7FD-C472-4A37-BF9A-31620B2BB5B5}" type="datetimeFigureOut">
              <a:rPr lang="en-US" smtClean="0"/>
              <a:pPr/>
              <a:t>11/24/2013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D250002-B499-4D22-9005-D3C6AA6A1CF2}"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D08BB7FD-C472-4A37-BF9A-31620B2BB5B5}" type="datetimeFigureOut">
              <a:rPr lang="en-US" smtClean="0"/>
              <a:pPr/>
              <a:t>11/24/2013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1D250002-B499-4D22-9005-D3C6AA6A1CF2}"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D08BB7FD-C472-4A37-BF9A-31620B2BB5B5}" type="datetimeFigureOut">
              <a:rPr lang="en-US" smtClean="0"/>
              <a:pPr/>
              <a:t>11/24/2013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1D250002-B499-4D22-9005-D3C6AA6A1CF2}"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D08BB7FD-C472-4A37-BF9A-31620B2BB5B5}" type="datetimeFigureOut">
              <a:rPr lang="en-US" smtClean="0"/>
              <a:pPr/>
              <a:t>11/24/2013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1D250002-B499-4D22-9005-D3C6AA6A1CF2}"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D08BB7FD-C472-4A37-BF9A-31620B2BB5B5}" type="datetimeFigureOut">
              <a:rPr lang="en-US" smtClean="0"/>
              <a:pPr/>
              <a:t>11/24/2013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1D250002-B499-4D22-9005-D3C6AA6A1CF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D08BB7FD-C472-4A37-BF9A-31620B2BB5B5}" type="datetimeFigureOut">
              <a:rPr lang="en-US" smtClean="0"/>
              <a:pPr/>
              <a:t>11/24/2013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1D250002-B499-4D22-9005-D3C6AA6A1CF2}"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D08BB7FD-C472-4A37-BF9A-31620B2BB5B5}" type="datetimeFigureOut">
              <a:rPr lang="en-US" smtClean="0"/>
              <a:pPr/>
              <a:t>11/24/2013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1D250002-B499-4D22-9005-D3C6AA6A1CF2}"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08BB7FD-C472-4A37-BF9A-31620B2BB5B5}" type="datetimeFigureOut">
              <a:rPr lang="en-US" smtClean="0"/>
              <a:pPr/>
              <a:t>11/24/2013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D250002-B499-4D22-9005-D3C6AA6A1CF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08BB7FD-C472-4A37-BF9A-31620B2BB5B5}" type="datetimeFigureOut">
              <a:rPr lang="en-US" smtClean="0"/>
              <a:pPr/>
              <a:t>11/24/2013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D250002-B499-4D22-9005-D3C6AA6A1CF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D08BB7FD-C472-4A37-BF9A-31620B2BB5B5}" type="datetimeFigureOut">
              <a:rPr lang="en-US" smtClean="0"/>
              <a:pPr/>
              <a:t>11/24/2013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1D250002-B499-4D22-9005-D3C6AA6A1CF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38.xml.rels><?xml version="1.0" encoding="UTF-8" standalone="yes"?>
<Relationships xmlns="http://schemas.openxmlformats.org/package/2006/relationships"><Relationship Id="rId3" Type="http://schemas.openxmlformats.org/officeDocument/2006/relationships/image" Target="../media/image57.png"/><Relationship Id="rId7" Type="http://schemas.openxmlformats.org/officeDocument/2006/relationships/image" Target="../media/image61.png"/><Relationship Id="rId2" Type="http://schemas.openxmlformats.org/officeDocument/2006/relationships/image" Target="../media/image56.png"/><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s>
</file>

<file path=ppt/slides/_rels/slide39.xml.rels><?xml version="1.0" encoding="UTF-8" standalone="yes"?>
<Relationships xmlns="http://schemas.openxmlformats.org/package/2006/relationships"><Relationship Id="rId3" Type="http://schemas.openxmlformats.org/officeDocument/2006/relationships/image" Target="../media/image63.png"/><Relationship Id="rId7" Type="http://schemas.openxmlformats.org/officeDocument/2006/relationships/image" Target="../media/image67.png"/><Relationship Id="rId2" Type="http://schemas.openxmlformats.org/officeDocument/2006/relationships/image" Target="../media/image62.png"/><Relationship Id="rId1" Type="http://schemas.openxmlformats.org/officeDocument/2006/relationships/slideLayout" Target="../slideLayouts/slideLayout2.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64.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600" dirty="0" smtClean="0"/>
              <a:t>MDS diagrams </a:t>
            </a:r>
            <a:endParaRPr lang="en-GB" sz="3600" dirty="0"/>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The system controller is the ‘nerve-centre’ of a system.  </a:t>
            </a:r>
          </a:p>
          <a:p>
            <a:r>
              <a:rPr lang="en-GB" dirty="0" smtClean="0"/>
              <a:t>The following sequence is a good design procedure to approach such designs: </a:t>
            </a:r>
          </a:p>
          <a:p>
            <a:pPr lvl="1"/>
            <a:r>
              <a:rPr lang="en-GB" dirty="0" smtClean="0"/>
              <a:t>1)  define the purpose and role of the system; </a:t>
            </a:r>
          </a:p>
          <a:p>
            <a:pPr lvl="1"/>
            <a:r>
              <a:rPr lang="en-GB" dirty="0" smtClean="0"/>
              <a:t>2)  defined basic operations and limitations of the system that the system controller is to control.  This is done with a ‘first-cut flow diagram’ and a ‘basic block diagram’. </a:t>
            </a:r>
          </a:p>
          <a:p>
            <a:pPr lvl="1"/>
            <a:r>
              <a:rPr lang="en-GB" dirty="0" smtClean="0"/>
              <a:t>3)  using ‘timing diagrams’ define the timing and frequency of the system level input and output control signals.  Make a note of any constraints. </a:t>
            </a:r>
          </a:p>
          <a:p>
            <a:pPr lvl="1"/>
            <a:r>
              <a:rPr lang="en-GB" dirty="0" smtClean="0"/>
              <a:t>4)  define the sequential behaviour of the system controller and, at the same time, determine register, temporary storage, special circuit and other sub-function requirements for the system controller and the overall system.  Also develop detailed timing diagrams’ defining the system level and sub-function control. </a:t>
            </a:r>
          </a:p>
          <a:p>
            <a:pPr lvl="1"/>
            <a:r>
              <a:rPr lang="en-GB" dirty="0" smtClean="0"/>
              <a:t>5)  develop a ‘MDS diagram’ for the system controller using 1 to 4 above as a guide. </a:t>
            </a:r>
            <a:endParaRPr lang="en-GB" dirty="0"/>
          </a:p>
        </p:txBody>
      </p:sp>
      <p:sp>
        <p:nvSpPr>
          <p:cNvPr id="3" name="Title 2"/>
          <p:cNvSpPr>
            <a:spLocks noGrp="1"/>
          </p:cNvSpPr>
          <p:nvPr>
            <p:ph type="title"/>
          </p:nvPr>
        </p:nvSpPr>
        <p:spPr/>
        <p:txBody>
          <a:bodyPr>
            <a:normAutofit/>
          </a:bodyPr>
          <a:lstStyle/>
          <a:p>
            <a:r>
              <a:rPr lang="en-GB" sz="2200" dirty="0" smtClean="0"/>
              <a:t>System controller design </a:t>
            </a:r>
            <a:endParaRPr lang="en-GB" sz="2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1800" dirty="0" smtClean="0"/>
              <a:t>6)  choose a system controller architecture from one of the basic variations. </a:t>
            </a:r>
          </a:p>
          <a:p>
            <a:r>
              <a:rPr lang="en-GB" sz="1800" dirty="0" smtClean="0"/>
              <a:t>7)  use rules to make state alignments. </a:t>
            </a:r>
          </a:p>
          <a:p>
            <a:r>
              <a:rPr lang="en-GB" sz="1800" dirty="0" smtClean="0"/>
              <a:t>The final stages applied to the SS I implementations. </a:t>
            </a:r>
          </a:p>
          <a:p>
            <a:r>
              <a:rPr lang="en-GB" sz="1800" dirty="0" smtClean="0"/>
              <a:t>8)  designed next state decoder logic for the flip flops of your choice. </a:t>
            </a:r>
          </a:p>
          <a:p>
            <a:r>
              <a:rPr lang="en-GB" sz="1800" dirty="0" smtClean="0"/>
              <a:t>9)  define controlling output requirements and define output decoder logic for glitch-free operation. </a:t>
            </a:r>
          </a:p>
          <a:p>
            <a:r>
              <a:rPr lang="en-GB" sz="1800" dirty="0" smtClean="0"/>
              <a:t>10)  in large systems design control + display features and fault isolation circuitry. </a:t>
            </a:r>
            <a:endParaRPr lang="en-GB" sz="1800" dirty="0"/>
          </a:p>
        </p:txBody>
      </p:sp>
      <p:sp>
        <p:nvSpPr>
          <p:cNvPr id="3" name="Title 2"/>
          <p:cNvSpPr>
            <a:spLocks noGrp="1"/>
          </p:cNvSpPr>
          <p:nvPr>
            <p:ph type="title"/>
          </p:nvPr>
        </p:nvSpPr>
        <p:spPr/>
        <p:txBody>
          <a:bodyPr>
            <a:normAutofit/>
          </a:bodyPr>
          <a:lstStyle/>
          <a:p>
            <a:r>
              <a:rPr lang="en-GB" sz="2200" dirty="0" smtClean="0"/>
              <a:t>System controller design </a:t>
            </a:r>
            <a:endParaRPr lang="en-GB" sz="2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1800" dirty="0" smtClean="0"/>
              <a:t>Defining the purpose and role of the system </a:t>
            </a:r>
          </a:p>
          <a:p>
            <a:r>
              <a:rPr lang="en-GB" sz="1800" dirty="0" smtClean="0"/>
              <a:t>To design a system controller a designer must first have an intimate knowledge of the system that is to be controlled. </a:t>
            </a:r>
          </a:p>
          <a:p>
            <a:r>
              <a:rPr lang="en-GB" sz="1800" dirty="0" smtClean="0"/>
              <a:t>As an example consider the design of the data logger system. </a:t>
            </a:r>
          </a:p>
          <a:p>
            <a:r>
              <a:rPr lang="en-GB" sz="1800" dirty="0" smtClean="0"/>
              <a:t>Several questions need to be answered: </a:t>
            </a:r>
          </a:p>
          <a:p>
            <a:pPr lvl="1"/>
            <a:r>
              <a:rPr lang="en-GB" sz="1400" dirty="0" smtClean="0"/>
              <a:t>1) what is the data logger and what does it do?  How does it do it? </a:t>
            </a:r>
          </a:p>
          <a:p>
            <a:pPr lvl="1"/>
            <a:r>
              <a:rPr lang="en-GB" sz="1400" dirty="0" smtClean="0"/>
              <a:t>2) why do you want to data logger? </a:t>
            </a:r>
          </a:p>
          <a:p>
            <a:pPr lvl="1"/>
            <a:r>
              <a:rPr lang="en-GB" sz="1400" dirty="0" smtClean="0"/>
              <a:t>3) what kind of medium is the data logger to be on, and how big are the ‘logs’? </a:t>
            </a:r>
          </a:p>
          <a:p>
            <a:pPr lvl="1"/>
            <a:r>
              <a:rPr lang="en-GB" sz="1400" dirty="0" smtClean="0"/>
              <a:t>4) what controls the data logger? </a:t>
            </a:r>
          </a:p>
          <a:p>
            <a:pPr lvl="1"/>
            <a:r>
              <a:rPr lang="en-GB" sz="1400" dirty="0" smtClean="0"/>
              <a:t>5) what are the characteristics of this device? </a:t>
            </a:r>
          </a:p>
          <a:p>
            <a:pPr lvl="1"/>
            <a:r>
              <a:rPr lang="en-GB" sz="1400" dirty="0" smtClean="0"/>
              <a:t>6) would you want the data logger? </a:t>
            </a:r>
          </a:p>
          <a:p>
            <a:pPr lvl="1"/>
            <a:r>
              <a:rPr lang="en-GB" sz="1400" dirty="0" smtClean="0"/>
              <a:t>7) when do you want the data logger? </a:t>
            </a:r>
          </a:p>
          <a:p>
            <a:r>
              <a:rPr lang="en-GB" sz="1800" dirty="0" smtClean="0"/>
              <a:t>The answers to these questions will enable you to create the bare bones block diagram of the system and its surroundings. </a:t>
            </a:r>
            <a:endParaRPr lang="en-GB" sz="1800" dirty="0"/>
          </a:p>
        </p:txBody>
      </p:sp>
      <p:sp>
        <p:nvSpPr>
          <p:cNvPr id="3" name="Title 2"/>
          <p:cNvSpPr>
            <a:spLocks noGrp="1"/>
          </p:cNvSpPr>
          <p:nvPr>
            <p:ph type="title"/>
          </p:nvPr>
        </p:nvSpPr>
        <p:spPr/>
        <p:txBody>
          <a:bodyPr>
            <a:normAutofit/>
          </a:bodyPr>
          <a:lstStyle/>
          <a:p>
            <a:r>
              <a:rPr lang="en-GB" sz="2200" dirty="0" smtClean="0"/>
              <a:t>System controller design </a:t>
            </a:r>
            <a:endParaRPr lang="en-GB" sz="2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1800" dirty="0" smtClean="0"/>
              <a:t>Example </a:t>
            </a:r>
          </a:p>
          <a:p>
            <a:endParaRPr lang="en-GB" sz="1800" dirty="0" smtClean="0"/>
          </a:p>
          <a:p>
            <a:r>
              <a:rPr lang="en-GB" sz="1800" dirty="0" smtClean="0"/>
              <a:t>Specifications for a balloon height data logger. </a:t>
            </a:r>
          </a:p>
          <a:p>
            <a:endParaRPr lang="en-GB" sz="1800" dirty="0" smtClean="0"/>
          </a:p>
          <a:p>
            <a:r>
              <a:rPr lang="en-GB" sz="1800" dirty="0" smtClean="0"/>
              <a:t>Design a data logger (real Time Data recording system) for a height altitude (130,000ft) balloon flight.  The data logger receives 12 parallel lines of digital data from a special digital system on board called a photon counter. Also the logger receives 10 lines of analogue data from special atmospheric monitoring transducers. This analogue data must be digitised and recorded on a single track of a cassette tape, together with the 12 bits of digital data. </a:t>
            </a:r>
          </a:p>
          <a:p>
            <a:endParaRPr lang="en-GB" sz="1800" dirty="0" smtClean="0"/>
          </a:p>
          <a:p>
            <a:r>
              <a:rPr lang="en-GB" sz="1800" dirty="0" smtClean="0"/>
              <a:t>The diagram on the next slide shows the bit formatting. </a:t>
            </a:r>
          </a:p>
        </p:txBody>
      </p:sp>
      <p:sp>
        <p:nvSpPr>
          <p:cNvPr id="3" name="Title 2"/>
          <p:cNvSpPr>
            <a:spLocks noGrp="1"/>
          </p:cNvSpPr>
          <p:nvPr>
            <p:ph type="title"/>
          </p:nvPr>
        </p:nvSpPr>
        <p:spPr/>
        <p:txBody>
          <a:bodyPr>
            <a:normAutofit/>
          </a:bodyPr>
          <a:lstStyle/>
          <a:p>
            <a:r>
              <a:rPr lang="en-GB" sz="2200" dirty="0" smtClean="0"/>
              <a:t>System controller design </a:t>
            </a:r>
            <a:endParaRPr lang="en-GB" sz="2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3829048" cy="4525963"/>
          </a:xfrm>
        </p:spPr>
        <p:txBody>
          <a:bodyPr>
            <a:normAutofit fontScale="92500" lnSpcReduction="10000"/>
          </a:bodyPr>
          <a:lstStyle/>
          <a:p>
            <a:r>
              <a:rPr lang="en-GB" sz="1800" dirty="0" smtClean="0"/>
              <a:t>Five 8bit words (40 bits) make up a record and each record includes the data for just one of the 8 out of 10 analogue inputs so that must be digitised. Thus it takes 8 records to make a final of all 8 multiplexed analogue inputs. Note the time in the chart, each word takes 50mS to record and then a 50mS space is generated, this is repeated for  5 words. A 500mS space indicates a new record. </a:t>
            </a:r>
          </a:p>
          <a:p>
            <a:r>
              <a:rPr lang="en-GB" sz="1800" dirty="0" smtClean="0"/>
              <a:t>The system is started by a start signal from the balloon system and will continue until commanded to stop (/start). </a:t>
            </a:r>
          </a:p>
        </p:txBody>
      </p:sp>
      <p:sp>
        <p:nvSpPr>
          <p:cNvPr id="3" name="Title 2"/>
          <p:cNvSpPr>
            <a:spLocks noGrp="1"/>
          </p:cNvSpPr>
          <p:nvPr>
            <p:ph type="title"/>
          </p:nvPr>
        </p:nvSpPr>
        <p:spPr/>
        <p:txBody>
          <a:bodyPr>
            <a:normAutofit/>
          </a:bodyPr>
          <a:lstStyle/>
          <a:p>
            <a:r>
              <a:rPr lang="en-GB" sz="2200" dirty="0" smtClean="0"/>
              <a:t>System controller design </a:t>
            </a:r>
            <a:endParaRPr lang="en-GB" sz="2200" dirty="0"/>
          </a:p>
        </p:txBody>
      </p:sp>
      <p:pic>
        <p:nvPicPr>
          <p:cNvPr id="4" name="Picture 2"/>
          <p:cNvPicPr>
            <a:picLocks noChangeAspect="1" noChangeArrowheads="1"/>
          </p:cNvPicPr>
          <p:nvPr/>
        </p:nvPicPr>
        <p:blipFill>
          <a:blip r:embed="rId2"/>
          <a:srcRect/>
          <a:stretch>
            <a:fillRect/>
          </a:stretch>
        </p:blipFill>
        <p:spPr bwMode="auto">
          <a:xfrm>
            <a:off x="4330592" y="1571612"/>
            <a:ext cx="4610998" cy="428628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186766" cy="2447738"/>
          </a:xfrm>
        </p:spPr>
        <p:txBody>
          <a:bodyPr>
            <a:normAutofit/>
          </a:bodyPr>
          <a:lstStyle/>
          <a:p>
            <a:r>
              <a:rPr lang="en-GB" sz="1800" dirty="0" smtClean="0"/>
              <a:t>Now the designer must hard to define the system level control functions and start a bare bones block diagram for the complete system. </a:t>
            </a:r>
          </a:p>
          <a:p>
            <a:r>
              <a:rPr lang="en-GB" sz="1800" dirty="0" smtClean="0"/>
              <a:t>Then we developed the ‘first-cut flow diagram’ and ‘timing diagrams’.  It must be ensured that no timing or sequential incompatibility exists. </a:t>
            </a:r>
          </a:p>
          <a:p>
            <a:r>
              <a:rPr lang="en-GB" sz="1800" dirty="0" smtClean="0"/>
              <a:t>Flow diagram symbols are as shown below: </a:t>
            </a:r>
          </a:p>
        </p:txBody>
      </p:sp>
      <p:sp>
        <p:nvSpPr>
          <p:cNvPr id="3" name="Title 2"/>
          <p:cNvSpPr>
            <a:spLocks noGrp="1"/>
          </p:cNvSpPr>
          <p:nvPr>
            <p:ph type="title"/>
          </p:nvPr>
        </p:nvSpPr>
        <p:spPr/>
        <p:txBody>
          <a:bodyPr>
            <a:normAutofit/>
          </a:bodyPr>
          <a:lstStyle/>
          <a:p>
            <a:r>
              <a:rPr lang="en-GB" sz="2200" dirty="0" smtClean="0"/>
              <a:t>System controller design </a:t>
            </a:r>
            <a:endParaRPr lang="en-GB" sz="2200" dirty="0"/>
          </a:p>
        </p:txBody>
      </p:sp>
      <p:pic>
        <p:nvPicPr>
          <p:cNvPr id="2050" name="Picture 2"/>
          <p:cNvPicPr>
            <a:picLocks noChangeAspect="1" noChangeArrowheads="1"/>
          </p:cNvPicPr>
          <p:nvPr/>
        </p:nvPicPr>
        <p:blipFill>
          <a:blip r:embed="rId2"/>
          <a:srcRect/>
          <a:stretch>
            <a:fillRect/>
          </a:stretch>
        </p:blipFill>
        <p:spPr bwMode="auto">
          <a:xfrm>
            <a:off x="1142976" y="4000504"/>
            <a:ext cx="6972300" cy="1457325"/>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srcRect/>
          <a:stretch>
            <a:fillRect/>
          </a:stretch>
        </p:blipFill>
        <p:spPr bwMode="auto">
          <a:xfrm>
            <a:off x="571472" y="2928934"/>
            <a:ext cx="5262435" cy="2133604"/>
          </a:xfrm>
          <a:prstGeom prst="rect">
            <a:avLst/>
          </a:prstGeom>
          <a:noFill/>
          <a:ln w="9525">
            <a:noFill/>
            <a:miter lim="800000"/>
            <a:headEnd/>
            <a:tailEnd/>
          </a:ln>
          <a:effectLst/>
        </p:spPr>
      </p:pic>
      <p:sp>
        <p:nvSpPr>
          <p:cNvPr id="2" name="Content Placeholder 1"/>
          <p:cNvSpPr>
            <a:spLocks noGrp="1"/>
          </p:cNvSpPr>
          <p:nvPr>
            <p:ph idx="1"/>
          </p:nvPr>
        </p:nvSpPr>
        <p:spPr>
          <a:xfrm>
            <a:off x="439948" y="1481329"/>
            <a:ext cx="5846564" cy="1376168"/>
          </a:xfrm>
        </p:spPr>
        <p:txBody>
          <a:bodyPr>
            <a:normAutofit fontScale="92500"/>
          </a:bodyPr>
          <a:lstStyle/>
          <a:p>
            <a:r>
              <a:rPr lang="en-GB" sz="1600" dirty="0" smtClean="0"/>
              <a:t>Example </a:t>
            </a:r>
          </a:p>
          <a:p>
            <a:r>
              <a:rPr lang="en-GB" sz="1600" dirty="0" smtClean="0"/>
              <a:t>Design a then flow diagram for a system that loads a register and sequentially replaces the contents of the register with its 2’s complement.  You are given the bare bones block diagram and first-cut flow diagram. </a:t>
            </a:r>
          </a:p>
          <a:p>
            <a:endParaRPr lang="en-GB" sz="1600" dirty="0" smtClean="0"/>
          </a:p>
        </p:txBody>
      </p:sp>
      <p:sp>
        <p:nvSpPr>
          <p:cNvPr id="3" name="Title 2"/>
          <p:cNvSpPr>
            <a:spLocks noGrp="1"/>
          </p:cNvSpPr>
          <p:nvPr>
            <p:ph type="title"/>
          </p:nvPr>
        </p:nvSpPr>
        <p:spPr/>
        <p:txBody>
          <a:bodyPr>
            <a:normAutofit/>
          </a:bodyPr>
          <a:lstStyle/>
          <a:p>
            <a:r>
              <a:rPr lang="en-GB" sz="2200" dirty="0" smtClean="0"/>
              <a:t>System controller design </a:t>
            </a:r>
            <a:endParaRPr lang="en-GB" sz="2200" dirty="0"/>
          </a:p>
        </p:txBody>
      </p:sp>
      <p:sp>
        <p:nvSpPr>
          <p:cNvPr id="6" name="TextBox 5"/>
          <p:cNvSpPr txBox="1"/>
          <p:nvPr/>
        </p:nvSpPr>
        <p:spPr>
          <a:xfrm>
            <a:off x="1928794" y="5143512"/>
            <a:ext cx="2499402" cy="307777"/>
          </a:xfrm>
          <a:prstGeom prst="rect">
            <a:avLst/>
          </a:prstGeom>
          <a:noFill/>
        </p:spPr>
        <p:txBody>
          <a:bodyPr wrap="none" rtlCol="0">
            <a:spAutoFit/>
          </a:bodyPr>
          <a:lstStyle/>
          <a:p>
            <a:r>
              <a:rPr lang="en-GB" sz="1400" dirty="0" smtClean="0"/>
              <a:t>Bare Bones Block Diagram </a:t>
            </a:r>
          </a:p>
        </p:txBody>
      </p:sp>
      <p:sp>
        <p:nvSpPr>
          <p:cNvPr id="8" name="TextBox 7"/>
          <p:cNvSpPr txBox="1"/>
          <p:nvPr/>
        </p:nvSpPr>
        <p:spPr>
          <a:xfrm>
            <a:off x="6572264" y="6215082"/>
            <a:ext cx="2103461" cy="307777"/>
          </a:xfrm>
          <a:prstGeom prst="rect">
            <a:avLst/>
          </a:prstGeom>
          <a:noFill/>
        </p:spPr>
        <p:txBody>
          <a:bodyPr wrap="none" rtlCol="0">
            <a:spAutoFit/>
          </a:bodyPr>
          <a:lstStyle/>
          <a:p>
            <a:r>
              <a:rPr lang="en-GB" sz="1400" dirty="0" smtClean="0"/>
              <a:t>first-cut flow diagram</a:t>
            </a:r>
            <a:endParaRPr lang="en-GB" sz="1400" dirty="0"/>
          </a:p>
        </p:txBody>
      </p:sp>
      <p:pic>
        <p:nvPicPr>
          <p:cNvPr id="4098" name="Picture 2"/>
          <p:cNvPicPr>
            <a:picLocks noChangeAspect="1" noChangeArrowheads="1"/>
          </p:cNvPicPr>
          <p:nvPr/>
        </p:nvPicPr>
        <p:blipFill>
          <a:blip r:embed="rId3"/>
          <a:srcRect/>
          <a:stretch>
            <a:fillRect/>
          </a:stretch>
        </p:blipFill>
        <p:spPr bwMode="auto">
          <a:xfrm>
            <a:off x="6429388" y="857232"/>
            <a:ext cx="2214217" cy="5389551"/>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285720" y="2285992"/>
            <a:ext cx="6381750" cy="3495675"/>
          </a:xfrm>
          <a:prstGeom prst="rect">
            <a:avLst/>
          </a:prstGeom>
          <a:noFill/>
          <a:ln w="9525">
            <a:noFill/>
            <a:miter lim="800000"/>
            <a:headEnd/>
            <a:tailEnd/>
          </a:ln>
          <a:effectLst/>
        </p:spPr>
      </p:pic>
      <p:sp>
        <p:nvSpPr>
          <p:cNvPr id="2" name="Content Placeholder 1"/>
          <p:cNvSpPr>
            <a:spLocks noGrp="1"/>
          </p:cNvSpPr>
          <p:nvPr>
            <p:ph idx="1"/>
          </p:nvPr>
        </p:nvSpPr>
        <p:spPr>
          <a:xfrm>
            <a:off x="439948" y="1481329"/>
            <a:ext cx="8186766" cy="1376168"/>
          </a:xfrm>
        </p:spPr>
        <p:txBody>
          <a:bodyPr>
            <a:normAutofit/>
          </a:bodyPr>
          <a:lstStyle/>
          <a:p>
            <a:r>
              <a:rPr lang="en-GB" sz="1600" dirty="0" smtClean="0"/>
              <a:t>Timing and frequency considerations.</a:t>
            </a:r>
          </a:p>
          <a:p>
            <a:pPr lvl="1"/>
            <a:r>
              <a:rPr lang="en-GB" sz="1200" dirty="0" smtClean="0"/>
              <a:t>The 2s complement has the following timing diagram. </a:t>
            </a:r>
          </a:p>
        </p:txBody>
      </p:sp>
      <p:sp>
        <p:nvSpPr>
          <p:cNvPr id="3" name="Title 2"/>
          <p:cNvSpPr>
            <a:spLocks noGrp="1"/>
          </p:cNvSpPr>
          <p:nvPr>
            <p:ph type="title"/>
          </p:nvPr>
        </p:nvSpPr>
        <p:spPr/>
        <p:txBody>
          <a:bodyPr>
            <a:normAutofit/>
          </a:bodyPr>
          <a:lstStyle/>
          <a:p>
            <a:r>
              <a:rPr lang="en-GB" sz="2200" dirty="0" smtClean="0"/>
              <a:t>System controller design </a:t>
            </a:r>
            <a:endParaRPr lang="en-GB" sz="2200" dirty="0"/>
          </a:p>
        </p:txBody>
      </p:sp>
      <p:sp>
        <p:nvSpPr>
          <p:cNvPr id="10" name="TextBox 9"/>
          <p:cNvSpPr txBox="1"/>
          <p:nvPr/>
        </p:nvSpPr>
        <p:spPr>
          <a:xfrm>
            <a:off x="7072330" y="2143116"/>
            <a:ext cx="936475" cy="307777"/>
          </a:xfrm>
          <a:prstGeom prst="rect">
            <a:avLst/>
          </a:prstGeom>
          <a:noFill/>
        </p:spPr>
        <p:txBody>
          <a:bodyPr wrap="none" rtlCol="0">
            <a:spAutoFit/>
          </a:bodyPr>
          <a:lstStyle/>
          <a:p>
            <a:r>
              <a:rPr lang="en-GB" sz="1400" dirty="0" smtClean="0"/>
              <a:t>Notation</a:t>
            </a:r>
            <a:endParaRPr lang="en-GB" sz="1400" dirty="0"/>
          </a:p>
        </p:txBody>
      </p:sp>
      <p:pic>
        <p:nvPicPr>
          <p:cNvPr id="3078" name="Picture 6"/>
          <p:cNvPicPr>
            <a:picLocks noChangeAspect="1" noChangeArrowheads="1"/>
          </p:cNvPicPr>
          <p:nvPr/>
        </p:nvPicPr>
        <p:blipFill>
          <a:blip r:embed="rId3"/>
          <a:srcRect/>
          <a:stretch>
            <a:fillRect/>
          </a:stretch>
        </p:blipFill>
        <p:spPr bwMode="auto">
          <a:xfrm>
            <a:off x="7143768" y="2643182"/>
            <a:ext cx="895350" cy="466725"/>
          </a:xfrm>
          <a:prstGeom prst="rect">
            <a:avLst/>
          </a:prstGeom>
          <a:noFill/>
          <a:ln w="9525">
            <a:noFill/>
            <a:miter lim="800000"/>
            <a:headEnd/>
            <a:tailEnd/>
          </a:ln>
          <a:effectLst/>
        </p:spPr>
      </p:pic>
      <p:pic>
        <p:nvPicPr>
          <p:cNvPr id="3079" name="Picture 7"/>
          <p:cNvPicPr>
            <a:picLocks noChangeAspect="1" noChangeArrowheads="1"/>
          </p:cNvPicPr>
          <p:nvPr/>
        </p:nvPicPr>
        <p:blipFill>
          <a:blip r:embed="rId4"/>
          <a:srcRect/>
          <a:stretch>
            <a:fillRect/>
          </a:stretch>
        </p:blipFill>
        <p:spPr bwMode="auto">
          <a:xfrm>
            <a:off x="7143768" y="4071942"/>
            <a:ext cx="895350" cy="504825"/>
          </a:xfrm>
          <a:prstGeom prst="rect">
            <a:avLst/>
          </a:prstGeom>
          <a:noFill/>
          <a:ln w="9525">
            <a:noFill/>
            <a:miter lim="800000"/>
            <a:headEnd/>
            <a:tailEnd/>
          </a:ln>
          <a:effectLst/>
        </p:spPr>
      </p:pic>
      <p:sp>
        <p:nvSpPr>
          <p:cNvPr id="13" name="TextBox 12"/>
          <p:cNvSpPr txBox="1"/>
          <p:nvPr/>
        </p:nvSpPr>
        <p:spPr>
          <a:xfrm>
            <a:off x="6643702" y="3071810"/>
            <a:ext cx="2000264" cy="738664"/>
          </a:xfrm>
          <a:prstGeom prst="rect">
            <a:avLst/>
          </a:prstGeom>
          <a:noFill/>
        </p:spPr>
        <p:txBody>
          <a:bodyPr wrap="square" rtlCol="0">
            <a:spAutoFit/>
          </a:bodyPr>
          <a:lstStyle/>
          <a:p>
            <a:pPr algn="ctr"/>
            <a:r>
              <a:rPr lang="en-GB" sz="1400" dirty="0" smtClean="0"/>
              <a:t>Signifies signal will be changing</a:t>
            </a:r>
          </a:p>
          <a:p>
            <a:pPr algn="ctr"/>
            <a:r>
              <a:rPr lang="en-GB" sz="1400" dirty="0" smtClean="0"/>
              <a:t>from a low to a high</a:t>
            </a:r>
            <a:endParaRPr lang="en-GB" sz="1400" dirty="0"/>
          </a:p>
        </p:txBody>
      </p:sp>
      <p:sp>
        <p:nvSpPr>
          <p:cNvPr id="14" name="TextBox 13"/>
          <p:cNvSpPr txBox="1"/>
          <p:nvPr/>
        </p:nvSpPr>
        <p:spPr>
          <a:xfrm>
            <a:off x="6643702" y="4714884"/>
            <a:ext cx="2000264" cy="738664"/>
          </a:xfrm>
          <a:prstGeom prst="rect">
            <a:avLst/>
          </a:prstGeom>
          <a:noFill/>
        </p:spPr>
        <p:txBody>
          <a:bodyPr wrap="square" rtlCol="0">
            <a:spAutoFit/>
          </a:bodyPr>
          <a:lstStyle/>
          <a:p>
            <a:pPr algn="ctr"/>
            <a:r>
              <a:rPr lang="en-GB" sz="1400" dirty="0" smtClean="0"/>
              <a:t>Signifies ‘Don’t Care’</a:t>
            </a:r>
          </a:p>
          <a:p>
            <a:pPr algn="ctr"/>
            <a:r>
              <a:rPr lang="en-GB" sz="1400" dirty="0" smtClean="0"/>
              <a:t>Signal change</a:t>
            </a:r>
          </a:p>
          <a:p>
            <a:pPr algn="ctr"/>
            <a:r>
              <a:rPr lang="en-GB" sz="1400" dirty="0" smtClean="0"/>
              <a:t>permitted</a:t>
            </a:r>
            <a:endParaRPr lang="en-GB"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3"/>
          <p:cNvPicPr>
            <a:picLocks noChangeAspect="1" noChangeArrowheads="1"/>
          </p:cNvPicPr>
          <p:nvPr/>
        </p:nvPicPr>
        <p:blipFill>
          <a:blip r:embed="rId2"/>
          <a:srcRect/>
          <a:stretch>
            <a:fillRect/>
          </a:stretch>
        </p:blipFill>
        <p:spPr bwMode="auto">
          <a:xfrm>
            <a:off x="3357554" y="857232"/>
            <a:ext cx="5530762" cy="5500332"/>
          </a:xfrm>
          <a:prstGeom prst="rect">
            <a:avLst/>
          </a:prstGeom>
          <a:noFill/>
          <a:ln w="9525">
            <a:noFill/>
            <a:miter lim="800000"/>
            <a:headEnd/>
            <a:tailEnd/>
          </a:ln>
          <a:effectLst/>
        </p:spPr>
      </p:pic>
      <p:sp>
        <p:nvSpPr>
          <p:cNvPr id="2" name="Content Placeholder 1"/>
          <p:cNvSpPr>
            <a:spLocks noGrp="1"/>
          </p:cNvSpPr>
          <p:nvPr>
            <p:ph idx="1"/>
          </p:nvPr>
        </p:nvSpPr>
        <p:spPr>
          <a:xfrm>
            <a:off x="439948" y="1481328"/>
            <a:ext cx="3131920" cy="4448001"/>
          </a:xfrm>
        </p:spPr>
        <p:txBody>
          <a:bodyPr>
            <a:normAutofit/>
          </a:bodyPr>
          <a:lstStyle/>
          <a:p>
            <a:r>
              <a:rPr lang="en-GB" sz="1800" dirty="0" smtClean="0"/>
              <a:t>Functional petition and detailed flow diagram</a:t>
            </a:r>
          </a:p>
          <a:p>
            <a:r>
              <a:rPr lang="en-GB" sz="1800" dirty="0" smtClean="0"/>
              <a:t>You now need to consider the system controller. </a:t>
            </a:r>
          </a:p>
          <a:p>
            <a:r>
              <a:rPr lang="en-GB" sz="1800" dirty="0" smtClean="0"/>
              <a:t>The detailed flow diagram in conjunction with a functional partition (block diagram) along with these a detailed timing diagram is needed.  </a:t>
            </a:r>
          </a:p>
        </p:txBody>
      </p:sp>
      <p:sp>
        <p:nvSpPr>
          <p:cNvPr id="3" name="Title 2"/>
          <p:cNvSpPr>
            <a:spLocks noGrp="1"/>
          </p:cNvSpPr>
          <p:nvPr>
            <p:ph type="title"/>
          </p:nvPr>
        </p:nvSpPr>
        <p:spPr/>
        <p:txBody>
          <a:bodyPr>
            <a:normAutofit/>
          </a:bodyPr>
          <a:lstStyle/>
          <a:p>
            <a:r>
              <a:rPr lang="en-GB" sz="2200" dirty="0" smtClean="0"/>
              <a:t>System controller design </a:t>
            </a:r>
            <a:endParaRPr lang="en-GB" sz="2200" dirty="0"/>
          </a:p>
        </p:txBody>
      </p:sp>
      <p:sp>
        <p:nvSpPr>
          <p:cNvPr id="11" name="TextBox 10"/>
          <p:cNvSpPr txBox="1"/>
          <p:nvPr/>
        </p:nvSpPr>
        <p:spPr>
          <a:xfrm>
            <a:off x="4286248" y="6357958"/>
            <a:ext cx="3506088" cy="307777"/>
          </a:xfrm>
          <a:prstGeom prst="rect">
            <a:avLst/>
          </a:prstGeom>
          <a:noFill/>
        </p:spPr>
        <p:txBody>
          <a:bodyPr wrap="none" rtlCol="0">
            <a:spAutoFit/>
          </a:bodyPr>
          <a:lstStyle/>
          <a:p>
            <a:r>
              <a:rPr lang="en-GB" sz="1400" dirty="0" smtClean="0"/>
              <a:t>Detailed flow diagram for data logger </a:t>
            </a:r>
            <a:endParaRPr lang="en-GB" sz="14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srcRect/>
          <a:stretch>
            <a:fillRect/>
          </a:stretch>
        </p:blipFill>
        <p:spPr bwMode="auto">
          <a:xfrm>
            <a:off x="214282" y="1928802"/>
            <a:ext cx="8801100" cy="3810000"/>
          </a:xfrm>
          <a:prstGeom prst="rect">
            <a:avLst/>
          </a:prstGeom>
          <a:noFill/>
          <a:ln w="9525">
            <a:noFill/>
            <a:miter lim="800000"/>
            <a:headEnd/>
            <a:tailEnd/>
          </a:ln>
          <a:effectLst/>
        </p:spPr>
      </p:pic>
      <p:sp>
        <p:nvSpPr>
          <p:cNvPr id="2" name="Content Placeholder 1"/>
          <p:cNvSpPr>
            <a:spLocks noGrp="1"/>
          </p:cNvSpPr>
          <p:nvPr>
            <p:ph idx="1"/>
          </p:nvPr>
        </p:nvSpPr>
        <p:spPr>
          <a:xfrm>
            <a:off x="439948" y="1142984"/>
            <a:ext cx="8275456" cy="4786345"/>
          </a:xfrm>
        </p:spPr>
        <p:txBody>
          <a:bodyPr>
            <a:normAutofit/>
          </a:bodyPr>
          <a:lstStyle/>
          <a:p>
            <a:r>
              <a:rPr lang="en-GB" sz="1800" dirty="0" smtClean="0"/>
              <a:t>Detailed timing diagram for data logger</a:t>
            </a:r>
          </a:p>
        </p:txBody>
      </p:sp>
      <p:sp>
        <p:nvSpPr>
          <p:cNvPr id="3" name="Title 2"/>
          <p:cNvSpPr>
            <a:spLocks noGrp="1"/>
          </p:cNvSpPr>
          <p:nvPr>
            <p:ph type="title"/>
          </p:nvPr>
        </p:nvSpPr>
        <p:spPr/>
        <p:txBody>
          <a:bodyPr>
            <a:normAutofit/>
          </a:bodyPr>
          <a:lstStyle/>
          <a:p>
            <a:r>
              <a:rPr lang="en-GB" sz="2200" dirty="0" smtClean="0"/>
              <a:t>System controller design </a:t>
            </a:r>
            <a:endParaRPr lang="en-GB" sz="22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srcRect/>
          <a:stretch>
            <a:fillRect/>
          </a:stretch>
        </p:blipFill>
        <p:spPr bwMode="auto">
          <a:xfrm>
            <a:off x="2484523" y="714356"/>
            <a:ext cx="6584038" cy="5929354"/>
          </a:xfrm>
          <a:prstGeom prst="rect">
            <a:avLst/>
          </a:prstGeom>
          <a:noFill/>
          <a:ln w="9525">
            <a:noFill/>
            <a:miter lim="800000"/>
            <a:headEnd/>
            <a:tailEnd/>
          </a:ln>
          <a:effectLst/>
        </p:spPr>
      </p:pic>
      <p:sp>
        <p:nvSpPr>
          <p:cNvPr id="2" name="Content Placeholder 1"/>
          <p:cNvSpPr>
            <a:spLocks noGrp="1"/>
          </p:cNvSpPr>
          <p:nvPr>
            <p:ph idx="1"/>
          </p:nvPr>
        </p:nvSpPr>
        <p:spPr>
          <a:xfrm>
            <a:off x="439948" y="2786059"/>
            <a:ext cx="2274664" cy="1285884"/>
          </a:xfrm>
        </p:spPr>
        <p:txBody>
          <a:bodyPr>
            <a:normAutofit/>
          </a:bodyPr>
          <a:lstStyle/>
          <a:p>
            <a:r>
              <a:rPr lang="en-GB" sz="1800" dirty="0" smtClean="0"/>
              <a:t>Mnemonic documented state diagram for data logger</a:t>
            </a:r>
          </a:p>
        </p:txBody>
      </p:sp>
      <p:sp>
        <p:nvSpPr>
          <p:cNvPr id="3" name="Title 2"/>
          <p:cNvSpPr>
            <a:spLocks noGrp="1"/>
          </p:cNvSpPr>
          <p:nvPr>
            <p:ph type="title"/>
          </p:nvPr>
        </p:nvSpPr>
        <p:spPr>
          <a:xfrm>
            <a:off x="457200" y="274638"/>
            <a:ext cx="8229600" cy="725470"/>
          </a:xfrm>
        </p:spPr>
        <p:txBody>
          <a:bodyPr>
            <a:normAutofit/>
          </a:bodyPr>
          <a:lstStyle/>
          <a:p>
            <a:r>
              <a:rPr lang="en-GB" sz="2200" dirty="0" smtClean="0"/>
              <a:t>System controller design </a:t>
            </a:r>
            <a:endParaRPr lang="en-GB" sz="22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p:cNvPicPr>
            <a:picLocks noChangeAspect="1" noChangeArrowheads="1"/>
          </p:cNvPicPr>
          <p:nvPr/>
        </p:nvPicPr>
        <p:blipFill>
          <a:blip r:embed="rId2"/>
          <a:srcRect/>
          <a:stretch>
            <a:fillRect/>
          </a:stretch>
        </p:blipFill>
        <p:spPr bwMode="auto">
          <a:xfrm>
            <a:off x="5143503" y="3500438"/>
            <a:ext cx="2744143" cy="2286016"/>
          </a:xfrm>
          <a:prstGeom prst="rect">
            <a:avLst/>
          </a:prstGeom>
          <a:noFill/>
          <a:ln w="9525">
            <a:noFill/>
            <a:miter lim="800000"/>
            <a:headEnd/>
            <a:tailEnd/>
          </a:ln>
          <a:effectLst/>
        </p:spPr>
      </p:pic>
      <p:sp>
        <p:nvSpPr>
          <p:cNvPr id="2" name="Content Placeholder 1"/>
          <p:cNvSpPr>
            <a:spLocks noGrp="1"/>
          </p:cNvSpPr>
          <p:nvPr>
            <p:ph idx="1"/>
          </p:nvPr>
        </p:nvSpPr>
        <p:spPr>
          <a:xfrm>
            <a:off x="439948" y="1481328"/>
            <a:ext cx="8275456" cy="4448001"/>
          </a:xfrm>
        </p:spPr>
        <p:txBody>
          <a:bodyPr>
            <a:normAutofit/>
          </a:bodyPr>
          <a:lstStyle/>
          <a:p>
            <a:r>
              <a:rPr lang="en-GB" sz="1800" dirty="0" smtClean="0"/>
              <a:t>System controller state specification </a:t>
            </a:r>
          </a:p>
          <a:p>
            <a:r>
              <a:rPr lang="en-GB" sz="1800" dirty="0" smtClean="0"/>
              <a:t>To specify the system controller hardware the number of methods exist, two such techniques are: </a:t>
            </a:r>
          </a:p>
          <a:p>
            <a:pPr lvl="1"/>
            <a:r>
              <a:rPr lang="en-GB" sz="1400" dirty="0" smtClean="0"/>
              <a:t>1) algorithmic state machine (ASM) charts; </a:t>
            </a:r>
          </a:p>
          <a:p>
            <a:pPr lvl="1"/>
            <a:r>
              <a:rPr lang="en-GB" sz="1400" dirty="0" smtClean="0"/>
              <a:t>2) mnemonic documented state (MDS) diagrams. </a:t>
            </a:r>
          </a:p>
          <a:p>
            <a:r>
              <a:rPr lang="en-GB" sz="1800" dirty="0" smtClean="0"/>
              <a:t>The MDS diagram method will be used here. </a:t>
            </a:r>
          </a:p>
          <a:p>
            <a:r>
              <a:rPr lang="en-GB" sz="1600" dirty="0" smtClean="0"/>
              <a:t>MDS diagram symbology </a:t>
            </a:r>
          </a:p>
        </p:txBody>
      </p:sp>
      <p:sp>
        <p:nvSpPr>
          <p:cNvPr id="3" name="Title 2"/>
          <p:cNvSpPr>
            <a:spLocks noGrp="1"/>
          </p:cNvSpPr>
          <p:nvPr>
            <p:ph type="title"/>
          </p:nvPr>
        </p:nvSpPr>
        <p:spPr/>
        <p:txBody>
          <a:bodyPr>
            <a:normAutofit/>
          </a:bodyPr>
          <a:lstStyle/>
          <a:p>
            <a:r>
              <a:rPr lang="en-GB" sz="2200" dirty="0" smtClean="0"/>
              <a:t>System controller design </a:t>
            </a:r>
            <a:endParaRPr lang="en-GB" sz="2200" dirty="0"/>
          </a:p>
        </p:txBody>
      </p:sp>
      <p:pic>
        <p:nvPicPr>
          <p:cNvPr id="6146" name="Picture 2"/>
          <p:cNvPicPr>
            <a:picLocks noChangeAspect="1" noChangeArrowheads="1"/>
          </p:cNvPicPr>
          <p:nvPr/>
        </p:nvPicPr>
        <p:blipFill>
          <a:blip r:embed="rId3"/>
          <a:srcRect/>
          <a:stretch>
            <a:fillRect/>
          </a:stretch>
        </p:blipFill>
        <p:spPr bwMode="auto">
          <a:xfrm>
            <a:off x="928662" y="3571876"/>
            <a:ext cx="3440064" cy="2273296"/>
          </a:xfrm>
          <a:prstGeom prst="rect">
            <a:avLst/>
          </a:prstGeom>
          <a:noFill/>
          <a:ln w="9525">
            <a:noFill/>
            <a:miter lim="800000"/>
            <a:headEnd/>
            <a:tailEnd/>
          </a:ln>
          <a:effectLst/>
        </p:spPr>
      </p:pic>
      <p:sp>
        <p:nvSpPr>
          <p:cNvPr id="6" name="TextBox 5"/>
          <p:cNvSpPr txBox="1"/>
          <p:nvPr/>
        </p:nvSpPr>
        <p:spPr>
          <a:xfrm>
            <a:off x="1785918" y="5786454"/>
            <a:ext cx="2026517" cy="307777"/>
          </a:xfrm>
          <a:prstGeom prst="rect">
            <a:avLst/>
          </a:prstGeom>
          <a:noFill/>
        </p:spPr>
        <p:txBody>
          <a:bodyPr wrap="none" rtlCol="0">
            <a:spAutoFit/>
          </a:bodyPr>
          <a:lstStyle/>
          <a:p>
            <a:r>
              <a:rPr lang="en-GB" sz="1400" dirty="0" smtClean="0"/>
              <a:t>A) four-branch state </a:t>
            </a:r>
            <a:endParaRPr lang="en-GB" sz="1400" dirty="0"/>
          </a:p>
        </p:txBody>
      </p:sp>
      <p:sp>
        <p:nvSpPr>
          <p:cNvPr id="8" name="TextBox 7"/>
          <p:cNvSpPr txBox="1"/>
          <p:nvPr/>
        </p:nvSpPr>
        <p:spPr>
          <a:xfrm>
            <a:off x="4929190" y="5786454"/>
            <a:ext cx="2735044" cy="307777"/>
          </a:xfrm>
          <a:prstGeom prst="rect">
            <a:avLst/>
          </a:prstGeom>
          <a:noFill/>
        </p:spPr>
        <p:txBody>
          <a:bodyPr wrap="none" rtlCol="0">
            <a:spAutoFit/>
          </a:bodyPr>
          <a:lstStyle/>
          <a:p>
            <a:r>
              <a:rPr lang="en-GB" sz="1400" dirty="0" smtClean="0"/>
              <a:t>B) Output control generation </a:t>
            </a:r>
            <a:endParaRPr lang="en-GB" sz="14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590877"/>
          </a:xfrm>
        </p:spPr>
        <p:txBody>
          <a:bodyPr>
            <a:normAutofit lnSpcReduction="10000"/>
          </a:bodyPr>
          <a:lstStyle/>
          <a:p>
            <a:r>
              <a:rPr lang="en-GB" sz="1800" dirty="0" smtClean="0"/>
              <a:t>MDS diagrams’ our state diagrams’ from the transition governed by equations instead of simply 1’s and 0’s in the familiar input/output format. </a:t>
            </a:r>
          </a:p>
          <a:p>
            <a:r>
              <a:rPr lang="en-GB" sz="1800" dirty="0" smtClean="0"/>
              <a:t>a) shows a simple diagram while (b) introduces extra terminology. </a:t>
            </a:r>
          </a:p>
          <a:p>
            <a:pPr lvl="1"/>
            <a:endParaRPr lang="en-GB" sz="1400" dirty="0" smtClean="0"/>
          </a:p>
          <a:p>
            <a:pPr lvl="1"/>
            <a:r>
              <a:rPr lang="en-GB" sz="1400" dirty="0" smtClean="0"/>
              <a:t>Is assert with no voltage level implied </a:t>
            </a:r>
          </a:p>
          <a:p>
            <a:pPr lvl="1"/>
            <a:endParaRPr lang="en-GB" sz="1400" dirty="0" smtClean="0"/>
          </a:p>
          <a:p>
            <a:pPr lvl="1"/>
            <a:r>
              <a:rPr lang="en-GB" sz="1400" dirty="0" smtClean="0"/>
              <a:t>Is defined as de-assert (negate) with no voltage level implied. </a:t>
            </a:r>
          </a:p>
          <a:p>
            <a:pPr lvl="1"/>
            <a:endParaRPr lang="en-GB" sz="1400" dirty="0" smtClean="0"/>
          </a:p>
          <a:p>
            <a:pPr lvl="1"/>
            <a:r>
              <a:rPr lang="en-GB" sz="1400" dirty="0" smtClean="0"/>
              <a:t>Means branching from this state is controlled by an asynchronous variable. </a:t>
            </a:r>
          </a:p>
          <a:p>
            <a:endParaRPr lang="en-GB" sz="1800" dirty="0" smtClean="0"/>
          </a:p>
          <a:p>
            <a:r>
              <a:rPr lang="en-GB" sz="1800" dirty="0" smtClean="0"/>
              <a:t>Consider (B). </a:t>
            </a:r>
          </a:p>
          <a:p>
            <a:pPr lvl="1"/>
            <a:r>
              <a:rPr lang="en-GB" sz="1400" dirty="0" smtClean="0"/>
              <a:t>1) The * in state X means that branching from X is controlled by a variable that may or may not be synchronised to the system clock. </a:t>
            </a:r>
          </a:p>
          <a:p>
            <a:pPr lvl="1"/>
            <a:endParaRPr lang="en-GB" sz="1400" dirty="0" smtClean="0"/>
          </a:p>
          <a:p>
            <a:pPr lvl="1"/>
            <a:r>
              <a:rPr lang="en-GB" sz="1400" dirty="0" smtClean="0"/>
              <a:t>2) GATCMD    associated with X means that GATCMD is asserted upon entrance into X.  It must be de-assert (   ) either as it leaves the state or elsewhere.  In this case upon entry to S. </a:t>
            </a:r>
          </a:p>
          <a:p>
            <a:endParaRPr lang="en-GB" sz="1800" dirty="0"/>
          </a:p>
        </p:txBody>
      </p:sp>
      <p:pic>
        <p:nvPicPr>
          <p:cNvPr id="7176" name="Picture 8"/>
          <p:cNvPicPr>
            <a:picLocks noChangeAspect="1" noChangeArrowheads="1"/>
          </p:cNvPicPr>
          <p:nvPr/>
        </p:nvPicPr>
        <p:blipFill>
          <a:blip r:embed="rId2"/>
          <a:srcRect/>
          <a:stretch>
            <a:fillRect/>
          </a:stretch>
        </p:blipFill>
        <p:spPr bwMode="auto">
          <a:xfrm>
            <a:off x="3357554" y="5357826"/>
            <a:ext cx="106552" cy="285751"/>
          </a:xfrm>
          <a:prstGeom prst="rect">
            <a:avLst/>
          </a:prstGeom>
          <a:noFill/>
          <a:ln w="9525">
            <a:noFill/>
            <a:miter lim="800000"/>
            <a:headEnd/>
            <a:tailEnd/>
          </a:ln>
          <a:effectLst/>
        </p:spPr>
      </p:pic>
      <p:sp>
        <p:nvSpPr>
          <p:cNvPr id="3" name="Title 2"/>
          <p:cNvSpPr>
            <a:spLocks noGrp="1"/>
          </p:cNvSpPr>
          <p:nvPr>
            <p:ph type="title"/>
          </p:nvPr>
        </p:nvSpPr>
        <p:spPr/>
        <p:txBody>
          <a:bodyPr>
            <a:normAutofit/>
          </a:bodyPr>
          <a:lstStyle/>
          <a:p>
            <a:r>
              <a:rPr lang="en-GB" sz="2200" dirty="0" smtClean="0"/>
              <a:t>MDS Diagrams</a:t>
            </a:r>
            <a:endParaRPr lang="en-GB" sz="2200" dirty="0"/>
          </a:p>
        </p:txBody>
      </p:sp>
      <p:pic>
        <p:nvPicPr>
          <p:cNvPr id="7173" name="Picture 5"/>
          <p:cNvPicPr>
            <a:picLocks noChangeAspect="1" noChangeArrowheads="1"/>
          </p:cNvPicPr>
          <p:nvPr/>
        </p:nvPicPr>
        <p:blipFill>
          <a:blip r:embed="rId3"/>
          <a:srcRect/>
          <a:stretch>
            <a:fillRect/>
          </a:stretch>
        </p:blipFill>
        <p:spPr bwMode="auto">
          <a:xfrm>
            <a:off x="857224" y="3286124"/>
            <a:ext cx="228600" cy="533400"/>
          </a:xfrm>
          <a:prstGeom prst="rect">
            <a:avLst/>
          </a:prstGeom>
          <a:noFill/>
          <a:ln w="9525">
            <a:noFill/>
            <a:miter lim="800000"/>
            <a:headEnd/>
            <a:tailEnd/>
          </a:ln>
          <a:effectLst/>
        </p:spPr>
      </p:pic>
      <p:pic>
        <p:nvPicPr>
          <p:cNvPr id="7174" name="Picture 6"/>
          <p:cNvPicPr>
            <a:picLocks noChangeAspect="1" noChangeArrowheads="1"/>
          </p:cNvPicPr>
          <p:nvPr/>
        </p:nvPicPr>
        <p:blipFill>
          <a:blip r:embed="rId4"/>
          <a:srcRect/>
          <a:stretch>
            <a:fillRect/>
          </a:stretch>
        </p:blipFill>
        <p:spPr bwMode="auto">
          <a:xfrm>
            <a:off x="857224" y="2786058"/>
            <a:ext cx="219075" cy="495300"/>
          </a:xfrm>
          <a:prstGeom prst="rect">
            <a:avLst/>
          </a:prstGeom>
          <a:noFill/>
          <a:ln w="9525">
            <a:noFill/>
            <a:miter lim="800000"/>
            <a:headEnd/>
            <a:tailEnd/>
          </a:ln>
          <a:effectLst/>
        </p:spPr>
      </p:pic>
      <p:pic>
        <p:nvPicPr>
          <p:cNvPr id="7175" name="Picture 7"/>
          <p:cNvPicPr>
            <a:picLocks noChangeAspect="1" noChangeArrowheads="1"/>
          </p:cNvPicPr>
          <p:nvPr/>
        </p:nvPicPr>
        <p:blipFill>
          <a:blip r:embed="rId5"/>
          <a:srcRect/>
          <a:stretch>
            <a:fillRect/>
          </a:stretch>
        </p:blipFill>
        <p:spPr bwMode="auto">
          <a:xfrm>
            <a:off x="857224" y="3857628"/>
            <a:ext cx="302311" cy="330526"/>
          </a:xfrm>
          <a:prstGeom prst="rect">
            <a:avLst/>
          </a:prstGeom>
          <a:noFill/>
          <a:ln w="9525">
            <a:noFill/>
            <a:miter lim="800000"/>
            <a:headEnd/>
            <a:tailEnd/>
          </a:ln>
          <a:effectLst/>
        </p:spPr>
      </p:pic>
      <p:pic>
        <p:nvPicPr>
          <p:cNvPr id="7177" name="Picture 9"/>
          <p:cNvPicPr>
            <a:picLocks noChangeAspect="1" noChangeArrowheads="1"/>
          </p:cNvPicPr>
          <p:nvPr/>
        </p:nvPicPr>
        <p:blipFill>
          <a:blip r:embed="rId6"/>
          <a:srcRect/>
          <a:stretch>
            <a:fillRect/>
          </a:stretch>
        </p:blipFill>
        <p:spPr bwMode="auto">
          <a:xfrm>
            <a:off x="2214546" y="5143512"/>
            <a:ext cx="123825" cy="266700"/>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srcRect/>
          <a:stretch>
            <a:fillRect/>
          </a:stretch>
        </p:blipFill>
        <p:spPr bwMode="auto">
          <a:xfrm>
            <a:off x="2928926" y="1500174"/>
            <a:ext cx="314325" cy="381000"/>
          </a:xfrm>
          <a:prstGeom prst="rect">
            <a:avLst/>
          </a:prstGeom>
          <a:noFill/>
          <a:ln w="9525">
            <a:noFill/>
            <a:miter lim="800000"/>
            <a:headEnd/>
            <a:tailEnd/>
          </a:ln>
          <a:effectLst/>
        </p:spPr>
      </p:pic>
      <p:sp>
        <p:nvSpPr>
          <p:cNvPr id="2" name="Content Placeholder 1"/>
          <p:cNvSpPr>
            <a:spLocks noGrp="1"/>
          </p:cNvSpPr>
          <p:nvPr>
            <p:ph idx="1"/>
          </p:nvPr>
        </p:nvSpPr>
        <p:spPr>
          <a:xfrm>
            <a:off x="457200" y="1481329"/>
            <a:ext cx="8229600" cy="3090679"/>
          </a:xfrm>
        </p:spPr>
        <p:txBody>
          <a:bodyPr>
            <a:normAutofit/>
          </a:bodyPr>
          <a:lstStyle/>
          <a:p>
            <a:r>
              <a:rPr lang="en-GB" sz="1800" dirty="0" smtClean="0"/>
              <a:t>3) State R has RUN    associated with it.  Run is asserted (  ) on entry to ‘R’ and de-asserted (  ) when leaving ‘R’. This is a state pulse of width equal to the time spent in the state. </a:t>
            </a:r>
          </a:p>
          <a:p>
            <a:r>
              <a:rPr lang="en-GB" sz="1800" dirty="0" smtClean="0"/>
              <a:t>4) State S has: </a:t>
            </a:r>
          </a:p>
          <a:p>
            <a:r>
              <a:rPr lang="en-GB" sz="1800" dirty="0" smtClean="0"/>
              <a:t>  </a:t>
            </a:r>
          </a:p>
          <a:p>
            <a:pPr lvl="1"/>
            <a:r>
              <a:rPr lang="en-GB" sz="1400" dirty="0" smtClean="0"/>
              <a:t>This is used for “conditional outputs “. </a:t>
            </a:r>
          </a:p>
          <a:p>
            <a:pPr lvl="1"/>
            <a:r>
              <a:rPr lang="en-GB" sz="1400" dirty="0" smtClean="0"/>
              <a:t>The output SOC is asserted conditionally in S.</a:t>
            </a:r>
          </a:p>
          <a:p>
            <a:pPr lvl="1"/>
            <a:r>
              <a:rPr lang="en-GB" sz="1400" dirty="0" smtClean="0"/>
              <a:t>The conditions are EOC must de-asserted and the inactive period  of the clock must be present. </a:t>
            </a:r>
          </a:p>
          <a:p>
            <a:endParaRPr lang="en-GB" sz="1000" dirty="0" smtClean="0"/>
          </a:p>
        </p:txBody>
      </p:sp>
      <p:pic>
        <p:nvPicPr>
          <p:cNvPr id="7176" name="Picture 8"/>
          <p:cNvPicPr>
            <a:picLocks noChangeAspect="1" noChangeArrowheads="1"/>
          </p:cNvPicPr>
          <p:nvPr/>
        </p:nvPicPr>
        <p:blipFill>
          <a:blip r:embed="rId3"/>
          <a:srcRect/>
          <a:stretch>
            <a:fillRect/>
          </a:stretch>
        </p:blipFill>
        <p:spPr bwMode="auto">
          <a:xfrm>
            <a:off x="3571868" y="1785926"/>
            <a:ext cx="106552" cy="285751"/>
          </a:xfrm>
          <a:prstGeom prst="rect">
            <a:avLst/>
          </a:prstGeom>
          <a:noFill/>
          <a:ln w="9525">
            <a:noFill/>
            <a:miter lim="800000"/>
            <a:headEnd/>
            <a:tailEnd/>
          </a:ln>
          <a:effectLst/>
        </p:spPr>
      </p:pic>
      <p:sp>
        <p:nvSpPr>
          <p:cNvPr id="3" name="Title 2"/>
          <p:cNvSpPr>
            <a:spLocks noGrp="1"/>
          </p:cNvSpPr>
          <p:nvPr>
            <p:ph type="title"/>
          </p:nvPr>
        </p:nvSpPr>
        <p:spPr/>
        <p:txBody>
          <a:bodyPr>
            <a:normAutofit/>
          </a:bodyPr>
          <a:lstStyle/>
          <a:p>
            <a:r>
              <a:rPr lang="en-GB" sz="2200" dirty="0" smtClean="0"/>
              <a:t>MDS Diagrams</a:t>
            </a:r>
            <a:endParaRPr lang="en-GB" sz="2200" dirty="0"/>
          </a:p>
        </p:txBody>
      </p:sp>
      <p:pic>
        <p:nvPicPr>
          <p:cNvPr id="7177" name="Picture 9"/>
          <p:cNvPicPr>
            <a:picLocks noChangeAspect="1" noChangeArrowheads="1"/>
          </p:cNvPicPr>
          <p:nvPr/>
        </p:nvPicPr>
        <p:blipFill>
          <a:blip r:embed="rId4"/>
          <a:srcRect/>
          <a:stretch>
            <a:fillRect/>
          </a:stretch>
        </p:blipFill>
        <p:spPr bwMode="auto">
          <a:xfrm>
            <a:off x="7286644" y="1500174"/>
            <a:ext cx="123825" cy="266700"/>
          </a:xfrm>
          <a:prstGeom prst="rect">
            <a:avLst/>
          </a:prstGeom>
          <a:noFill/>
          <a:ln w="9525">
            <a:noFill/>
            <a:miter lim="800000"/>
            <a:headEnd/>
            <a:tailEnd/>
          </a:ln>
          <a:effectLst/>
        </p:spPr>
      </p:pic>
      <p:pic>
        <p:nvPicPr>
          <p:cNvPr id="8197" name="Picture 5"/>
          <p:cNvPicPr>
            <a:picLocks noChangeAspect="1" noChangeArrowheads="1"/>
          </p:cNvPicPr>
          <p:nvPr/>
        </p:nvPicPr>
        <p:blipFill>
          <a:blip r:embed="rId5"/>
          <a:srcRect/>
          <a:stretch>
            <a:fillRect/>
          </a:stretch>
        </p:blipFill>
        <p:spPr bwMode="auto">
          <a:xfrm>
            <a:off x="2643174" y="2571744"/>
            <a:ext cx="3114675" cy="438150"/>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Picture 3"/>
          <p:cNvPicPr>
            <a:picLocks noChangeAspect="1" noChangeArrowheads="1"/>
          </p:cNvPicPr>
          <p:nvPr/>
        </p:nvPicPr>
        <p:blipFill>
          <a:blip r:embed="rId2"/>
          <a:srcRect/>
          <a:stretch>
            <a:fillRect/>
          </a:stretch>
        </p:blipFill>
        <p:spPr bwMode="auto">
          <a:xfrm>
            <a:off x="3629143" y="2143116"/>
            <a:ext cx="5033843" cy="3643338"/>
          </a:xfrm>
          <a:prstGeom prst="rect">
            <a:avLst/>
          </a:prstGeom>
          <a:noFill/>
          <a:ln w="9525">
            <a:noFill/>
            <a:miter lim="800000"/>
            <a:headEnd/>
            <a:tailEnd/>
          </a:ln>
          <a:effectLst/>
        </p:spPr>
      </p:pic>
      <p:sp>
        <p:nvSpPr>
          <p:cNvPr id="2" name="Content Placeholder 1"/>
          <p:cNvSpPr>
            <a:spLocks noGrp="1"/>
          </p:cNvSpPr>
          <p:nvPr>
            <p:ph idx="1"/>
          </p:nvPr>
        </p:nvSpPr>
        <p:spPr>
          <a:xfrm>
            <a:off x="457200" y="1428736"/>
            <a:ext cx="8229600" cy="4572032"/>
          </a:xfrm>
        </p:spPr>
        <p:txBody>
          <a:bodyPr>
            <a:normAutofit/>
          </a:bodyPr>
          <a:lstStyle/>
          <a:p>
            <a:pPr>
              <a:buNone/>
            </a:pPr>
            <a:r>
              <a:rPr lang="en-GB" sz="1800" dirty="0" smtClean="0"/>
              <a:t>Adopting flow diagrams for MDS diagrams. </a:t>
            </a:r>
          </a:p>
          <a:p>
            <a:pPr>
              <a:buNone/>
            </a:pPr>
            <a:r>
              <a:rPr lang="en-GB" sz="1800" dirty="0" smtClean="0"/>
              <a:t>Concept 1: an action block in a flow diagram defines a state in a MDS diagram. </a:t>
            </a:r>
          </a:p>
        </p:txBody>
      </p:sp>
      <p:sp>
        <p:nvSpPr>
          <p:cNvPr id="3" name="Title 2"/>
          <p:cNvSpPr>
            <a:spLocks noGrp="1"/>
          </p:cNvSpPr>
          <p:nvPr>
            <p:ph type="title"/>
          </p:nvPr>
        </p:nvSpPr>
        <p:spPr/>
        <p:txBody>
          <a:bodyPr>
            <a:normAutofit/>
          </a:bodyPr>
          <a:lstStyle/>
          <a:p>
            <a:r>
              <a:rPr lang="en-GB" sz="2200" dirty="0" smtClean="0"/>
              <a:t>MDS Diagrams</a:t>
            </a:r>
            <a:endParaRPr lang="en-GB" sz="2200" dirty="0"/>
          </a:p>
        </p:txBody>
      </p:sp>
      <p:pic>
        <p:nvPicPr>
          <p:cNvPr id="9218" name="Picture 2"/>
          <p:cNvPicPr>
            <a:picLocks noChangeAspect="1" noChangeArrowheads="1"/>
          </p:cNvPicPr>
          <p:nvPr/>
        </p:nvPicPr>
        <p:blipFill>
          <a:blip r:embed="rId3"/>
          <a:srcRect/>
          <a:stretch>
            <a:fillRect/>
          </a:stretch>
        </p:blipFill>
        <p:spPr bwMode="auto">
          <a:xfrm>
            <a:off x="428596" y="2643182"/>
            <a:ext cx="3389337" cy="2357454"/>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28736"/>
            <a:ext cx="8229600" cy="4572032"/>
          </a:xfrm>
        </p:spPr>
        <p:txBody>
          <a:bodyPr>
            <a:normAutofit/>
          </a:bodyPr>
          <a:lstStyle/>
          <a:p>
            <a:pPr>
              <a:buNone/>
            </a:pPr>
            <a:r>
              <a:rPr lang="en-GB" sz="1800" dirty="0" smtClean="0"/>
              <a:t>Concept 2: the branching conditions (branching expressions) for a state in an MDS diagram are derived by tracing the decision paths from the state definition action block to all other action blocks, as shown below and on the next slide. </a:t>
            </a:r>
          </a:p>
        </p:txBody>
      </p:sp>
      <p:sp>
        <p:nvSpPr>
          <p:cNvPr id="3" name="Title 2"/>
          <p:cNvSpPr>
            <a:spLocks noGrp="1"/>
          </p:cNvSpPr>
          <p:nvPr>
            <p:ph type="title"/>
          </p:nvPr>
        </p:nvSpPr>
        <p:spPr/>
        <p:txBody>
          <a:bodyPr>
            <a:normAutofit/>
          </a:bodyPr>
          <a:lstStyle/>
          <a:p>
            <a:r>
              <a:rPr lang="en-GB" sz="2200" dirty="0" smtClean="0"/>
              <a:t>MDS Diagrams</a:t>
            </a:r>
            <a:endParaRPr lang="en-GB" sz="2200" dirty="0"/>
          </a:p>
        </p:txBody>
      </p:sp>
      <p:pic>
        <p:nvPicPr>
          <p:cNvPr id="10242" name="Picture 2"/>
          <p:cNvPicPr>
            <a:picLocks noChangeAspect="1" noChangeArrowheads="1"/>
          </p:cNvPicPr>
          <p:nvPr/>
        </p:nvPicPr>
        <p:blipFill>
          <a:blip r:embed="rId2"/>
          <a:srcRect/>
          <a:stretch>
            <a:fillRect/>
          </a:stretch>
        </p:blipFill>
        <p:spPr bwMode="auto">
          <a:xfrm>
            <a:off x="2571736" y="2928934"/>
            <a:ext cx="4136363" cy="2643206"/>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200" dirty="0" smtClean="0"/>
              <a:t>MDS Diagrams</a:t>
            </a:r>
            <a:endParaRPr lang="en-GB" sz="2200" dirty="0"/>
          </a:p>
        </p:txBody>
      </p:sp>
      <p:pic>
        <p:nvPicPr>
          <p:cNvPr id="1028" name="Picture 4"/>
          <p:cNvPicPr>
            <a:picLocks noChangeAspect="1" noChangeArrowheads="1"/>
          </p:cNvPicPr>
          <p:nvPr/>
        </p:nvPicPr>
        <p:blipFill>
          <a:blip r:embed="rId2"/>
          <a:srcRect/>
          <a:stretch>
            <a:fillRect/>
          </a:stretch>
        </p:blipFill>
        <p:spPr bwMode="auto">
          <a:xfrm>
            <a:off x="857224" y="1785926"/>
            <a:ext cx="4421190" cy="3661298"/>
          </a:xfrm>
          <a:prstGeom prst="rect">
            <a:avLst/>
          </a:prstGeom>
          <a:noFill/>
          <a:ln w="9525">
            <a:noFill/>
            <a:miter lim="800000"/>
            <a:headEnd/>
            <a:tailEnd/>
          </a:ln>
          <a:effectLst/>
        </p:spPr>
      </p:pic>
      <p:pic>
        <p:nvPicPr>
          <p:cNvPr id="11" name="Picture 3"/>
          <p:cNvPicPr>
            <a:picLocks noGrp="1" noChangeAspect="1" noChangeArrowheads="1"/>
          </p:cNvPicPr>
          <p:nvPr>
            <p:ph idx="1"/>
          </p:nvPr>
        </p:nvPicPr>
        <p:blipFill>
          <a:blip r:embed="rId3"/>
          <a:srcRect/>
          <a:stretch>
            <a:fillRect/>
          </a:stretch>
        </p:blipFill>
        <p:spPr bwMode="auto">
          <a:xfrm>
            <a:off x="5643570" y="2571744"/>
            <a:ext cx="2278684" cy="1643074"/>
          </a:xfrm>
          <a:prstGeom prst="rect">
            <a:avLst/>
          </a:prstGeom>
          <a:noFill/>
          <a:ln w="9525">
            <a:noFill/>
            <a:miter lim="800000"/>
            <a:headEnd/>
            <a:tailEnd/>
          </a:ln>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srcRect/>
          <a:stretch>
            <a:fillRect/>
          </a:stretch>
        </p:blipFill>
        <p:spPr bwMode="auto">
          <a:xfrm>
            <a:off x="3071802" y="1214422"/>
            <a:ext cx="3572735" cy="4710122"/>
          </a:xfrm>
          <a:prstGeom prst="rect">
            <a:avLst/>
          </a:prstGeom>
          <a:noFill/>
          <a:ln w="9525">
            <a:noFill/>
            <a:miter lim="800000"/>
            <a:headEnd/>
            <a:tailEnd/>
          </a:ln>
          <a:effectLst/>
        </p:spPr>
      </p:pic>
      <p:sp>
        <p:nvSpPr>
          <p:cNvPr id="2" name="Content Placeholder 1"/>
          <p:cNvSpPr>
            <a:spLocks noGrp="1"/>
          </p:cNvSpPr>
          <p:nvPr>
            <p:ph idx="1"/>
          </p:nvPr>
        </p:nvSpPr>
        <p:spPr>
          <a:xfrm>
            <a:off x="457200" y="1428736"/>
            <a:ext cx="2971792" cy="4572032"/>
          </a:xfrm>
        </p:spPr>
        <p:txBody>
          <a:bodyPr>
            <a:normAutofit/>
          </a:bodyPr>
          <a:lstStyle/>
          <a:p>
            <a:pPr>
              <a:buNone/>
            </a:pPr>
            <a:r>
              <a:rPr lang="en-GB" sz="1800" dirty="0" smtClean="0"/>
              <a:t>Concept 3: Avoid making branching decisions on more than one purely asynchronous decision variable. The following flow and MDS diagrams have two variables independent of each other and our control (asynchronous). </a:t>
            </a:r>
          </a:p>
        </p:txBody>
      </p:sp>
      <p:sp>
        <p:nvSpPr>
          <p:cNvPr id="3" name="Title 2"/>
          <p:cNvSpPr>
            <a:spLocks noGrp="1"/>
          </p:cNvSpPr>
          <p:nvPr>
            <p:ph type="title"/>
          </p:nvPr>
        </p:nvSpPr>
        <p:spPr/>
        <p:txBody>
          <a:bodyPr>
            <a:normAutofit/>
          </a:bodyPr>
          <a:lstStyle/>
          <a:p>
            <a:r>
              <a:rPr lang="en-GB" sz="2200" dirty="0" smtClean="0"/>
              <a:t>MDS Diagrams</a:t>
            </a:r>
            <a:endParaRPr lang="en-GB" sz="2200" dirty="0"/>
          </a:p>
        </p:txBody>
      </p:sp>
      <p:pic>
        <p:nvPicPr>
          <p:cNvPr id="2051" name="Picture 3"/>
          <p:cNvPicPr>
            <a:picLocks noChangeAspect="1" noChangeArrowheads="1"/>
          </p:cNvPicPr>
          <p:nvPr/>
        </p:nvPicPr>
        <p:blipFill>
          <a:blip r:embed="rId3"/>
          <a:srcRect/>
          <a:stretch>
            <a:fillRect/>
          </a:stretch>
        </p:blipFill>
        <p:spPr bwMode="auto">
          <a:xfrm>
            <a:off x="6286512" y="2571744"/>
            <a:ext cx="2453057" cy="1771652"/>
          </a:xfrm>
          <a:prstGeom prst="rect">
            <a:avLst/>
          </a:prstGeom>
          <a:noFill/>
          <a:ln w="9525">
            <a:noFill/>
            <a:miter lim="800000"/>
            <a:headEnd/>
            <a:tailEnd/>
          </a:ln>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9" name="Picture 7"/>
          <p:cNvPicPr>
            <a:picLocks noChangeAspect="1" noChangeArrowheads="1"/>
          </p:cNvPicPr>
          <p:nvPr/>
        </p:nvPicPr>
        <p:blipFill>
          <a:blip r:embed="rId2"/>
          <a:srcRect/>
          <a:stretch>
            <a:fillRect/>
          </a:stretch>
        </p:blipFill>
        <p:spPr bwMode="auto">
          <a:xfrm>
            <a:off x="4714876" y="1785926"/>
            <a:ext cx="3139138" cy="2928958"/>
          </a:xfrm>
          <a:prstGeom prst="rect">
            <a:avLst/>
          </a:prstGeom>
          <a:noFill/>
          <a:ln w="9525">
            <a:noFill/>
            <a:miter lim="800000"/>
            <a:headEnd/>
            <a:tailEnd/>
          </a:ln>
          <a:effectLst/>
        </p:spPr>
      </p:pic>
      <p:sp>
        <p:nvSpPr>
          <p:cNvPr id="2" name="Content Placeholder 1"/>
          <p:cNvSpPr>
            <a:spLocks noGrp="1"/>
          </p:cNvSpPr>
          <p:nvPr>
            <p:ph idx="1"/>
          </p:nvPr>
        </p:nvSpPr>
        <p:spPr>
          <a:xfrm>
            <a:off x="571472" y="1481328"/>
            <a:ext cx="8001056" cy="1304729"/>
          </a:xfrm>
        </p:spPr>
        <p:txBody>
          <a:bodyPr>
            <a:normAutofit fontScale="92500" lnSpcReduction="10000"/>
          </a:bodyPr>
          <a:lstStyle/>
          <a:p>
            <a:r>
              <a:rPr lang="en-GB" sz="1800" dirty="0" smtClean="0"/>
              <a:t>Concept 4: generated outputs are symbolised by action notation in the action blocks; </a:t>
            </a:r>
          </a:p>
          <a:p>
            <a:r>
              <a:rPr lang="en-GB" sz="1800" dirty="0" smtClean="0"/>
              <a:t>Outputs are defined as: </a:t>
            </a:r>
          </a:p>
          <a:p>
            <a:pPr lvl="1"/>
            <a:r>
              <a:rPr lang="en-GB" sz="1400" dirty="0" smtClean="0"/>
              <a:t>1) unconditional (immediate) </a:t>
            </a:r>
          </a:p>
          <a:p>
            <a:pPr lvl="1"/>
            <a:r>
              <a:rPr lang="en-GB" sz="1400" dirty="0" smtClean="0"/>
              <a:t>2) conditional (input dependent) </a:t>
            </a:r>
            <a:endParaRPr lang="en-GB" sz="1400" dirty="0"/>
          </a:p>
        </p:txBody>
      </p:sp>
      <p:sp>
        <p:nvSpPr>
          <p:cNvPr id="3" name="Title 2"/>
          <p:cNvSpPr>
            <a:spLocks noGrp="1"/>
          </p:cNvSpPr>
          <p:nvPr>
            <p:ph type="title"/>
          </p:nvPr>
        </p:nvSpPr>
        <p:spPr/>
        <p:txBody>
          <a:bodyPr>
            <a:normAutofit/>
          </a:bodyPr>
          <a:lstStyle/>
          <a:p>
            <a:r>
              <a:rPr lang="en-GB" sz="2200" dirty="0" smtClean="0"/>
              <a:t>MDS Diagrams</a:t>
            </a:r>
            <a:endParaRPr lang="en-GB" sz="2200" dirty="0"/>
          </a:p>
        </p:txBody>
      </p:sp>
      <p:pic>
        <p:nvPicPr>
          <p:cNvPr id="3077" name="Picture 5"/>
          <p:cNvPicPr>
            <a:picLocks noChangeAspect="1" noChangeArrowheads="1"/>
          </p:cNvPicPr>
          <p:nvPr/>
        </p:nvPicPr>
        <p:blipFill>
          <a:blip r:embed="rId3"/>
          <a:srcRect/>
          <a:stretch>
            <a:fillRect/>
          </a:stretch>
        </p:blipFill>
        <p:spPr bwMode="auto">
          <a:xfrm>
            <a:off x="2786050" y="3071810"/>
            <a:ext cx="1346061" cy="1814515"/>
          </a:xfrm>
          <a:prstGeom prst="rect">
            <a:avLst/>
          </a:prstGeom>
          <a:noFill/>
          <a:ln w="9525">
            <a:noFill/>
            <a:miter lim="800000"/>
            <a:headEnd/>
            <a:tailEnd/>
          </a:ln>
          <a:effectLst/>
        </p:spPr>
      </p:pic>
      <p:pic>
        <p:nvPicPr>
          <p:cNvPr id="3078" name="Picture 6"/>
          <p:cNvPicPr>
            <a:picLocks noChangeAspect="1" noChangeArrowheads="1"/>
          </p:cNvPicPr>
          <p:nvPr/>
        </p:nvPicPr>
        <p:blipFill>
          <a:blip r:embed="rId4"/>
          <a:srcRect/>
          <a:stretch>
            <a:fillRect/>
          </a:stretch>
        </p:blipFill>
        <p:spPr bwMode="auto">
          <a:xfrm>
            <a:off x="1214414" y="3071810"/>
            <a:ext cx="1206633" cy="1643074"/>
          </a:xfrm>
          <a:prstGeom prst="rect">
            <a:avLst/>
          </a:prstGeom>
          <a:noFill/>
          <a:ln w="9525">
            <a:noFill/>
            <a:miter lim="800000"/>
            <a:headEnd/>
            <a:tailEnd/>
          </a:ln>
          <a:effectLst/>
        </p:spPr>
      </p:pic>
      <p:pic>
        <p:nvPicPr>
          <p:cNvPr id="3082" name="Picture 10"/>
          <p:cNvPicPr>
            <a:picLocks noChangeAspect="1" noChangeArrowheads="1"/>
          </p:cNvPicPr>
          <p:nvPr/>
        </p:nvPicPr>
        <p:blipFill>
          <a:blip r:embed="rId5"/>
          <a:srcRect/>
          <a:stretch>
            <a:fillRect/>
          </a:stretch>
        </p:blipFill>
        <p:spPr bwMode="auto">
          <a:xfrm>
            <a:off x="5500694" y="4214818"/>
            <a:ext cx="2527493" cy="1857380"/>
          </a:xfrm>
          <a:prstGeom prst="rect">
            <a:avLst/>
          </a:prstGeom>
          <a:noFill/>
          <a:ln w="9525">
            <a:noFill/>
            <a:miter lim="800000"/>
            <a:headEnd/>
            <a:tailEnd/>
          </a:ln>
          <a:effectLst/>
        </p:spPr>
      </p:pic>
      <p:sp>
        <p:nvSpPr>
          <p:cNvPr id="18" name="TextBox 17"/>
          <p:cNvSpPr txBox="1"/>
          <p:nvPr/>
        </p:nvSpPr>
        <p:spPr>
          <a:xfrm>
            <a:off x="1643042" y="4643446"/>
            <a:ext cx="1736373" cy="369332"/>
          </a:xfrm>
          <a:prstGeom prst="rect">
            <a:avLst/>
          </a:prstGeom>
          <a:noFill/>
        </p:spPr>
        <p:txBody>
          <a:bodyPr wrap="none" rtlCol="0">
            <a:spAutoFit/>
          </a:bodyPr>
          <a:lstStyle/>
          <a:p>
            <a:r>
              <a:rPr lang="en-GB" dirty="0" smtClean="0"/>
              <a:t>Unconditional</a:t>
            </a:r>
            <a:endParaRPr lang="en-GB" dirty="0"/>
          </a:p>
        </p:txBody>
      </p:sp>
      <p:sp>
        <p:nvSpPr>
          <p:cNvPr id="19" name="TextBox 18"/>
          <p:cNvSpPr txBox="1"/>
          <p:nvPr/>
        </p:nvSpPr>
        <p:spPr>
          <a:xfrm>
            <a:off x="5715008" y="6143644"/>
            <a:ext cx="1475084" cy="369332"/>
          </a:xfrm>
          <a:prstGeom prst="rect">
            <a:avLst/>
          </a:prstGeom>
          <a:noFill/>
        </p:spPr>
        <p:txBody>
          <a:bodyPr wrap="none" rtlCol="0">
            <a:spAutoFit/>
          </a:bodyPr>
          <a:lstStyle/>
          <a:p>
            <a:r>
              <a:rPr lang="en-GB" dirty="0" smtClean="0"/>
              <a:t>Conditional</a:t>
            </a:r>
            <a:endParaRPr lang="en-GB" dirty="0"/>
          </a:p>
        </p:txBody>
      </p:sp>
      <p:sp>
        <p:nvSpPr>
          <p:cNvPr id="20" name="TextBox 19"/>
          <p:cNvSpPr txBox="1"/>
          <p:nvPr/>
        </p:nvSpPr>
        <p:spPr>
          <a:xfrm>
            <a:off x="928662" y="5072074"/>
            <a:ext cx="4286280" cy="1077218"/>
          </a:xfrm>
          <a:prstGeom prst="rect">
            <a:avLst/>
          </a:prstGeom>
          <a:noFill/>
        </p:spPr>
        <p:txBody>
          <a:bodyPr wrap="square" rtlCol="0">
            <a:spAutoFit/>
          </a:bodyPr>
          <a:lstStyle/>
          <a:p>
            <a:r>
              <a:rPr lang="en-GB" sz="1600" dirty="0" smtClean="0">
                <a:solidFill>
                  <a:srgbClr val="FF0000"/>
                </a:solidFill>
              </a:rPr>
              <a:t>Warning</a:t>
            </a:r>
            <a:r>
              <a:rPr lang="en-GB" sz="1600" dirty="0" smtClean="0"/>
              <a:t>: never generate a conditional output on an asynchronous variable it could be changing during the generation of the output. </a:t>
            </a:r>
            <a:endParaRPr lang="en-GB" sz="16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71472" y="1481329"/>
            <a:ext cx="8072494" cy="1090416"/>
          </a:xfrm>
        </p:spPr>
        <p:txBody>
          <a:bodyPr>
            <a:normAutofit/>
          </a:bodyPr>
          <a:lstStyle/>
          <a:p>
            <a:r>
              <a:rPr lang="en-GB" sz="1800" dirty="0" smtClean="0"/>
              <a:t>Concept 5: Unconditional and conditional outputs can be specified with duration time dependent on a decision variable that is ASSERT and WAIT for response. </a:t>
            </a:r>
            <a:endParaRPr lang="en-GB" sz="1800" dirty="0"/>
          </a:p>
        </p:txBody>
      </p:sp>
      <p:sp>
        <p:nvSpPr>
          <p:cNvPr id="3" name="Title 2"/>
          <p:cNvSpPr>
            <a:spLocks noGrp="1"/>
          </p:cNvSpPr>
          <p:nvPr>
            <p:ph type="title"/>
          </p:nvPr>
        </p:nvSpPr>
        <p:spPr/>
        <p:txBody>
          <a:bodyPr>
            <a:normAutofit/>
          </a:bodyPr>
          <a:lstStyle/>
          <a:p>
            <a:r>
              <a:rPr lang="en-GB" sz="2200" dirty="0" smtClean="0"/>
              <a:t>MDS Diagrams</a:t>
            </a:r>
            <a:endParaRPr lang="en-GB" sz="2200" dirty="0"/>
          </a:p>
        </p:txBody>
      </p:sp>
      <p:pic>
        <p:nvPicPr>
          <p:cNvPr id="4098" name="Picture 2"/>
          <p:cNvPicPr>
            <a:picLocks noChangeAspect="1" noChangeArrowheads="1"/>
          </p:cNvPicPr>
          <p:nvPr/>
        </p:nvPicPr>
        <p:blipFill>
          <a:blip r:embed="rId2"/>
          <a:srcRect/>
          <a:stretch>
            <a:fillRect/>
          </a:stretch>
        </p:blipFill>
        <p:spPr bwMode="auto">
          <a:xfrm>
            <a:off x="1857356" y="2357430"/>
            <a:ext cx="1769554" cy="2776538"/>
          </a:xfrm>
          <a:prstGeom prst="rect">
            <a:avLst/>
          </a:prstGeom>
          <a:noFill/>
          <a:ln w="9525">
            <a:noFill/>
            <a:miter lim="800000"/>
            <a:headEnd/>
            <a:tailEnd/>
          </a:ln>
          <a:effectLst/>
        </p:spPr>
      </p:pic>
      <p:pic>
        <p:nvPicPr>
          <p:cNvPr id="4100" name="Picture 4"/>
          <p:cNvPicPr>
            <a:picLocks noChangeAspect="1" noChangeArrowheads="1"/>
          </p:cNvPicPr>
          <p:nvPr/>
        </p:nvPicPr>
        <p:blipFill>
          <a:blip r:embed="rId3"/>
          <a:srcRect/>
          <a:stretch>
            <a:fillRect/>
          </a:stretch>
        </p:blipFill>
        <p:spPr bwMode="auto">
          <a:xfrm>
            <a:off x="4714876" y="2714620"/>
            <a:ext cx="2492131" cy="2024066"/>
          </a:xfrm>
          <a:prstGeom prst="rect">
            <a:avLst/>
          </a:prstGeom>
          <a:noFill/>
          <a:ln w="9525">
            <a:noFill/>
            <a:miter lim="800000"/>
            <a:headEnd/>
            <a:tailEnd/>
          </a:ln>
          <a:effectLst/>
        </p:spPr>
      </p:pic>
      <p:sp>
        <p:nvSpPr>
          <p:cNvPr id="9" name="TextBox 8"/>
          <p:cNvSpPr txBox="1"/>
          <p:nvPr/>
        </p:nvSpPr>
        <p:spPr>
          <a:xfrm>
            <a:off x="1000100" y="5214950"/>
            <a:ext cx="7268336" cy="369332"/>
          </a:xfrm>
          <a:prstGeom prst="rect">
            <a:avLst/>
          </a:prstGeom>
          <a:noFill/>
        </p:spPr>
        <p:txBody>
          <a:bodyPr wrap="none" rtlCol="0">
            <a:spAutoFit/>
          </a:bodyPr>
          <a:lstStyle/>
          <a:p>
            <a:r>
              <a:rPr lang="en-GB" dirty="0" smtClean="0"/>
              <a:t>Unconditional output with an input time duration dependency. </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71472" y="1481329"/>
            <a:ext cx="8072494" cy="1090416"/>
          </a:xfrm>
        </p:spPr>
        <p:txBody>
          <a:bodyPr>
            <a:normAutofit/>
          </a:bodyPr>
          <a:lstStyle/>
          <a:p>
            <a:r>
              <a:rPr lang="en-GB" sz="1800" dirty="0" smtClean="0"/>
              <a:t> </a:t>
            </a:r>
            <a:endParaRPr lang="en-GB" sz="1800" dirty="0"/>
          </a:p>
        </p:txBody>
      </p:sp>
      <p:sp>
        <p:nvSpPr>
          <p:cNvPr id="3" name="Title 2"/>
          <p:cNvSpPr>
            <a:spLocks noGrp="1"/>
          </p:cNvSpPr>
          <p:nvPr>
            <p:ph type="title"/>
          </p:nvPr>
        </p:nvSpPr>
        <p:spPr/>
        <p:txBody>
          <a:bodyPr>
            <a:normAutofit/>
          </a:bodyPr>
          <a:lstStyle/>
          <a:p>
            <a:r>
              <a:rPr lang="en-GB" sz="2200" dirty="0" smtClean="0"/>
              <a:t>MDS Diagrams</a:t>
            </a:r>
            <a:endParaRPr lang="en-GB" sz="2200" dirty="0"/>
          </a:p>
        </p:txBody>
      </p:sp>
      <p:sp>
        <p:nvSpPr>
          <p:cNvPr id="9" name="TextBox 8"/>
          <p:cNvSpPr txBox="1"/>
          <p:nvPr/>
        </p:nvSpPr>
        <p:spPr>
          <a:xfrm>
            <a:off x="1071538" y="5500702"/>
            <a:ext cx="7000924" cy="369332"/>
          </a:xfrm>
          <a:prstGeom prst="rect">
            <a:avLst/>
          </a:prstGeom>
          <a:noFill/>
        </p:spPr>
        <p:txBody>
          <a:bodyPr wrap="square" rtlCol="0">
            <a:spAutoFit/>
          </a:bodyPr>
          <a:lstStyle/>
          <a:p>
            <a:r>
              <a:rPr lang="en-GB" dirty="0" smtClean="0"/>
              <a:t>Conditional output with an input time duration dependency. </a:t>
            </a:r>
            <a:endParaRPr lang="en-GB" dirty="0"/>
          </a:p>
        </p:txBody>
      </p:sp>
      <p:pic>
        <p:nvPicPr>
          <p:cNvPr id="5122" name="Picture 2"/>
          <p:cNvPicPr>
            <a:picLocks noChangeAspect="1" noChangeArrowheads="1"/>
          </p:cNvPicPr>
          <p:nvPr/>
        </p:nvPicPr>
        <p:blipFill>
          <a:blip r:embed="rId2"/>
          <a:srcRect/>
          <a:stretch>
            <a:fillRect/>
          </a:stretch>
        </p:blipFill>
        <p:spPr bwMode="auto">
          <a:xfrm>
            <a:off x="1214414" y="1857364"/>
            <a:ext cx="3267075" cy="3162300"/>
          </a:xfrm>
          <a:prstGeom prst="rect">
            <a:avLst/>
          </a:prstGeom>
          <a:noFill/>
          <a:ln w="9525">
            <a:noFill/>
            <a:miter lim="800000"/>
            <a:headEnd/>
            <a:tailEnd/>
          </a:ln>
          <a:effectLst/>
        </p:spPr>
      </p:pic>
      <p:pic>
        <p:nvPicPr>
          <p:cNvPr id="5126" name="Picture 6"/>
          <p:cNvPicPr>
            <a:picLocks noChangeAspect="1" noChangeArrowheads="1"/>
          </p:cNvPicPr>
          <p:nvPr/>
        </p:nvPicPr>
        <p:blipFill>
          <a:blip r:embed="rId3"/>
          <a:srcRect/>
          <a:stretch>
            <a:fillRect/>
          </a:stretch>
        </p:blipFill>
        <p:spPr bwMode="auto">
          <a:xfrm>
            <a:off x="4857751" y="1928802"/>
            <a:ext cx="2960391" cy="2643206"/>
          </a:xfrm>
          <a:prstGeom prst="rect">
            <a:avLst/>
          </a:prstGeom>
          <a:noFill/>
          <a:ln w="9525">
            <a:noFill/>
            <a:miter lim="800000"/>
            <a:headEnd/>
            <a:tailEnd/>
          </a:ln>
          <a:effec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71472" y="1481328"/>
            <a:ext cx="8072494" cy="4662316"/>
          </a:xfrm>
        </p:spPr>
        <p:txBody>
          <a:bodyPr>
            <a:noAutofit/>
          </a:bodyPr>
          <a:lstStyle/>
          <a:p>
            <a:r>
              <a:rPr lang="en-GB" sz="2000" dirty="0" smtClean="0"/>
              <a:t> </a:t>
            </a:r>
            <a:r>
              <a:rPr lang="en-GB" sz="2000" u="sng" dirty="0" smtClean="0"/>
              <a:t>Synchronising two systems </a:t>
            </a:r>
          </a:p>
          <a:p>
            <a:endParaRPr lang="en-GB" sz="2000" u="sng" dirty="0" smtClean="0"/>
          </a:p>
          <a:p>
            <a:r>
              <a:rPr lang="en-GB" sz="2000" dirty="0" smtClean="0"/>
              <a:t>The design techniques discussed depend on the ‘marriage’ of independent subsystems. </a:t>
            </a:r>
          </a:p>
          <a:p>
            <a:r>
              <a:rPr lang="en-GB" sz="2000" dirty="0" smtClean="0"/>
              <a:t>This requires a synchronisation of: </a:t>
            </a:r>
          </a:p>
          <a:p>
            <a:pPr lvl="1"/>
            <a:r>
              <a:rPr lang="en-GB" sz="1600" dirty="0" smtClean="0"/>
              <a:t>1) subsystems </a:t>
            </a:r>
          </a:p>
          <a:p>
            <a:pPr lvl="1"/>
            <a:r>
              <a:rPr lang="en-GB" sz="1600" dirty="0" smtClean="0"/>
              <a:t>2) control systems </a:t>
            </a:r>
          </a:p>
          <a:p>
            <a:pPr lvl="1"/>
            <a:r>
              <a:rPr lang="en-GB" sz="1600" dirty="0" smtClean="0"/>
              <a:t>3) controlling system with the system controller </a:t>
            </a:r>
          </a:p>
          <a:p>
            <a:r>
              <a:rPr lang="en-GB" sz="2000" dirty="0" smtClean="0"/>
              <a:t>This can be a big problem so we begin with a simple definition: </a:t>
            </a:r>
          </a:p>
          <a:p>
            <a:pPr lvl="1"/>
            <a:r>
              <a:rPr lang="en-GB" sz="1600" dirty="0" smtClean="0"/>
              <a:t>The synchronisation problem is simply one of the system controller knowing when or within what time frame it can expect input changes from its controlled and controlling system. </a:t>
            </a:r>
          </a:p>
          <a:p>
            <a:r>
              <a:rPr lang="en-GB" sz="2000" dirty="0" smtClean="0"/>
              <a:t>The simple definition does not mention the system clock  but this is critical in such tasks. </a:t>
            </a:r>
            <a:endParaRPr lang="en-GB" sz="2000" dirty="0"/>
          </a:p>
        </p:txBody>
      </p:sp>
      <p:sp>
        <p:nvSpPr>
          <p:cNvPr id="3" name="Title 2"/>
          <p:cNvSpPr>
            <a:spLocks noGrp="1"/>
          </p:cNvSpPr>
          <p:nvPr>
            <p:ph type="title"/>
          </p:nvPr>
        </p:nvSpPr>
        <p:spPr/>
        <p:txBody>
          <a:bodyPr>
            <a:normAutofit/>
          </a:bodyPr>
          <a:lstStyle/>
          <a:p>
            <a:r>
              <a:rPr lang="en-GB" sz="2200" dirty="0" smtClean="0"/>
              <a:t>MDS Diagrams</a:t>
            </a:r>
            <a:endParaRPr lang="en-GB" sz="22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p:cNvPicPr>
            <a:picLocks noChangeAspect="1" noChangeArrowheads="1"/>
          </p:cNvPicPr>
          <p:nvPr/>
        </p:nvPicPr>
        <p:blipFill>
          <a:blip r:embed="rId2"/>
          <a:srcRect/>
          <a:stretch>
            <a:fillRect/>
          </a:stretch>
        </p:blipFill>
        <p:spPr bwMode="auto">
          <a:xfrm>
            <a:off x="3929058" y="3429000"/>
            <a:ext cx="1104900" cy="781050"/>
          </a:xfrm>
          <a:prstGeom prst="rect">
            <a:avLst/>
          </a:prstGeom>
          <a:noFill/>
          <a:ln w="9525">
            <a:noFill/>
            <a:miter lim="800000"/>
            <a:headEnd/>
            <a:tailEnd/>
          </a:ln>
          <a:effectLst/>
        </p:spPr>
      </p:pic>
      <p:sp>
        <p:nvSpPr>
          <p:cNvPr id="2" name="Content Placeholder 1"/>
          <p:cNvSpPr>
            <a:spLocks noGrp="1"/>
          </p:cNvSpPr>
          <p:nvPr>
            <p:ph idx="1"/>
          </p:nvPr>
        </p:nvSpPr>
        <p:spPr>
          <a:xfrm>
            <a:off x="571472" y="1481328"/>
            <a:ext cx="8072494" cy="4662316"/>
          </a:xfrm>
        </p:spPr>
        <p:txBody>
          <a:bodyPr>
            <a:noAutofit/>
          </a:bodyPr>
          <a:lstStyle/>
          <a:p>
            <a:r>
              <a:rPr lang="en-GB" sz="2000" dirty="0" smtClean="0"/>
              <a:t> </a:t>
            </a:r>
            <a:r>
              <a:rPr lang="en-GB" sz="1800" dirty="0" smtClean="0"/>
              <a:t>Improper synchronisation to lead to two faults: </a:t>
            </a:r>
          </a:p>
          <a:p>
            <a:pPr lvl="1"/>
            <a:r>
              <a:rPr lang="en-GB" sz="1600" dirty="0" smtClean="0"/>
              <a:t>1) input control changes could be ‘missed’ and hence ignored by the system controller. </a:t>
            </a:r>
          </a:p>
          <a:p>
            <a:pPr lvl="1"/>
            <a:r>
              <a:rPr lang="en-GB" sz="1600" dirty="0" smtClean="0"/>
              <a:t>2) the introduction of undefined state transitions. </a:t>
            </a:r>
          </a:p>
          <a:p>
            <a:r>
              <a:rPr lang="en-GB" sz="1800" dirty="0" smtClean="0"/>
              <a:t>Consider FAULT (1) where the input is ASSERTED for a short time relative to the system clock. </a:t>
            </a:r>
          </a:p>
          <a:p>
            <a:r>
              <a:rPr lang="en-GB" sz="1800" dirty="0" smtClean="0"/>
              <a:t>By short we mean </a:t>
            </a:r>
            <a:r>
              <a:rPr lang="en-GB" sz="1800" dirty="0" err="1" smtClean="0"/>
              <a:t>tp</a:t>
            </a:r>
            <a:r>
              <a:rPr lang="en-GB" sz="1800" dirty="0" smtClean="0"/>
              <a:t> does not satisfy: </a:t>
            </a:r>
          </a:p>
          <a:p>
            <a:endParaRPr lang="en-GB" sz="1800" dirty="0" smtClean="0"/>
          </a:p>
          <a:p>
            <a:endParaRPr lang="en-GB" sz="1800" dirty="0" smtClean="0"/>
          </a:p>
          <a:p>
            <a:r>
              <a:rPr lang="en-GB" sz="1800" dirty="0" smtClean="0"/>
              <a:t>Where </a:t>
            </a:r>
            <a:r>
              <a:rPr lang="en-GB" sz="1800" dirty="0" err="1" smtClean="0"/>
              <a:t>fc</a:t>
            </a:r>
            <a:r>
              <a:rPr lang="en-GB" sz="1800" dirty="0" smtClean="0"/>
              <a:t> is the system clock frequency and </a:t>
            </a:r>
            <a:r>
              <a:rPr lang="en-GB" sz="1800" dirty="0" err="1" smtClean="0"/>
              <a:t>tp</a:t>
            </a:r>
            <a:r>
              <a:rPr lang="en-GB" sz="1800" dirty="0" smtClean="0"/>
              <a:t> is the input pulse width. </a:t>
            </a:r>
            <a:endParaRPr lang="en-GB" sz="1800" dirty="0"/>
          </a:p>
        </p:txBody>
      </p:sp>
      <p:sp>
        <p:nvSpPr>
          <p:cNvPr id="3" name="Title 2"/>
          <p:cNvSpPr>
            <a:spLocks noGrp="1"/>
          </p:cNvSpPr>
          <p:nvPr>
            <p:ph type="title"/>
          </p:nvPr>
        </p:nvSpPr>
        <p:spPr/>
        <p:txBody>
          <a:bodyPr>
            <a:normAutofit/>
          </a:bodyPr>
          <a:lstStyle/>
          <a:p>
            <a:r>
              <a:rPr lang="en-GB" sz="2200" dirty="0" smtClean="0"/>
              <a:t>MDS Diagrams</a:t>
            </a:r>
            <a:endParaRPr lang="en-GB" sz="2200" dirty="0"/>
          </a:p>
        </p:txBody>
      </p:sp>
      <p:pic>
        <p:nvPicPr>
          <p:cNvPr id="6149" name="Picture 5"/>
          <p:cNvPicPr>
            <a:picLocks noChangeAspect="1" noChangeArrowheads="1"/>
          </p:cNvPicPr>
          <p:nvPr/>
        </p:nvPicPr>
        <p:blipFill>
          <a:blip r:embed="rId3"/>
          <a:srcRect/>
          <a:stretch>
            <a:fillRect/>
          </a:stretch>
        </p:blipFill>
        <p:spPr bwMode="auto">
          <a:xfrm>
            <a:off x="1428728" y="4857760"/>
            <a:ext cx="5848350" cy="1095375"/>
          </a:xfrm>
          <a:prstGeom prst="rect">
            <a:avLst/>
          </a:prstGeom>
          <a:noFill/>
          <a:ln w="9525">
            <a:noFill/>
            <a:miter lim="800000"/>
            <a:headEnd/>
            <a:tailEnd/>
          </a:ln>
          <a:effec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p:cNvPicPr>
            <a:picLocks noChangeAspect="1" noChangeArrowheads="1"/>
          </p:cNvPicPr>
          <p:nvPr/>
        </p:nvPicPr>
        <p:blipFill>
          <a:blip r:embed="rId2"/>
          <a:srcRect/>
          <a:stretch>
            <a:fillRect/>
          </a:stretch>
        </p:blipFill>
        <p:spPr bwMode="auto">
          <a:xfrm>
            <a:off x="1643042" y="3357562"/>
            <a:ext cx="5976618" cy="2937458"/>
          </a:xfrm>
          <a:prstGeom prst="rect">
            <a:avLst/>
          </a:prstGeom>
          <a:noFill/>
          <a:ln w="9525">
            <a:noFill/>
            <a:miter lim="800000"/>
            <a:headEnd/>
            <a:tailEnd/>
          </a:ln>
          <a:effectLst/>
        </p:spPr>
      </p:pic>
      <p:sp>
        <p:nvSpPr>
          <p:cNvPr id="2" name="Content Placeholder 1"/>
          <p:cNvSpPr>
            <a:spLocks noGrp="1"/>
          </p:cNvSpPr>
          <p:nvPr>
            <p:ph idx="1"/>
          </p:nvPr>
        </p:nvSpPr>
        <p:spPr>
          <a:xfrm>
            <a:off x="571472" y="1481328"/>
            <a:ext cx="8072494" cy="4662316"/>
          </a:xfrm>
        </p:spPr>
        <p:txBody>
          <a:bodyPr>
            <a:noAutofit/>
          </a:bodyPr>
          <a:lstStyle/>
          <a:p>
            <a:r>
              <a:rPr lang="en-GB" sz="2000" dirty="0" smtClean="0"/>
              <a:t>There may be cases when it is impractical to increase the clock frequency to meet this criterion and so we must ‘catch’ the pulse and hold it until the system controller can service it. If this can be done when the system is said to be SYNCHRONISED.  There are a number of techniques for this all dependent on: </a:t>
            </a:r>
          </a:p>
          <a:p>
            <a:endParaRPr lang="en-GB" sz="2000" dirty="0" smtClean="0"/>
          </a:p>
          <a:p>
            <a:endParaRPr lang="en-GB" sz="2000" dirty="0"/>
          </a:p>
        </p:txBody>
      </p:sp>
      <p:sp>
        <p:nvSpPr>
          <p:cNvPr id="3" name="Title 2"/>
          <p:cNvSpPr>
            <a:spLocks noGrp="1"/>
          </p:cNvSpPr>
          <p:nvPr>
            <p:ph type="title"/>
          </p:nvPr>
        </p:nvSpPr>
        <p:spPr/>
        <p:txBody>
          <a:bodyPr>
            <a:normAutofit/>
          </a:bodyPr>
          <a:lstStyle/>
          <a:p>
            <a:r>
              <a:rPr lang="en-GB" sz="2200" dirty="0" smtClean="0"/>
              <a:t>MDS Diagrams</a:t>
            </a:r>
            <a:endParaRPr lang="en-GB" sz="2200" dirty="0"/>
          </a:p>
        </p:txBody>
      </p:sp>
      <p:pic>
        <p:nvPicPr>
          <p:cNvPr id="7170" name="Picture 2"/>
          <p:cNvPicPr>
            <a:picLocks noChangeAspect="1" noChangeArrowheads="1"/>
          </p:cNvPicPr>
          <p:nvPr/>
        </p:nvPicPr>
        <p:blipFill>
          <a:blip r:embed="rId3"/>
          <a:srcRect/>
          <a:stretch>
            <a:fillRect/>
          </a:stretch>
        </p:blipFill>
        <p:spPr bwMode="auto">
          <a:xfrm>
            <a:off x="3857620" y="3214686"/>
            <a:ext cx="904875" cy="447675"/>
          </a:xfrm>
          <a:prstGeom prst="rect">
            <a:avLst/>
          </a:prstGeom>
          <a:noFill/>
          <a:ln w="9525">
            <a:noFill/>
            <a:miter lim="800000"/>
            <a:headEnd/>
            <a:tailEnd/>
          </a:ln>
          <a:effec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p:cNvPicPr>
            <a:picLocks noChangeAspect="1" noChangeArrowheads="1"/>
          </p:cNvPicPr>
          <p:nvPr/>
        </p:nvPicPr>
        <p:blipFill>
          <a:blip r:embed="rId2"/>
          <a:srcRect/>
          <a:stretch>
            <a:fillRect/>
          </a:stretch>
        </p:blipFill>
        <p:spPr bwMode="auto">
          <a:xfrm>
            <a:off x="1714480" y="1071546"/>
            <a:ext cx="5976618" cy="2937458"/>
          </a:xfrm>
          <a:prstGeom prst="rect">
            <a:avLst/>
          </a:prstGeom>
          <a:noFill/>
          <a:ln w="9525">
            <a:noFill/>
            <a:miter lim="800000"/>
            <a:headEnd/>
            <a:tailEnd/>
          </a:ln>
          <a:effectLst/>
        </p:spPr>
      </p:pic>
      <p:sp>
        <p:nvSpPr>
          <p:cNvPr id="2" name="Content Placeholder 1"/>
          <p:cNvSpPr>
            <a:spLocks noGrp="1"/>
          </p:cNvSpPr>
          <p:nvPr>
            <p:ph idx="1"/>
          </p:nvPr>
        </p:nvSpPr>
        <p:spPr>
          <a:xfrm>
            <a:off x="571472" y="4143380"/>
            <a:ext cx="8072494" cy="2000264"/>
          </a:xfrm>
        </p:spPr>
        <p:txBody>
          <a:bodyPr>
            <a:noAutofit/>
          </a:bodyPr>
          <a:lstStyle/>
          <a:p>
            <a:r>
              <a:rPr lang="en-GB" sz="1800" dirty="0" smtClean="0"/>
              <a:t>This network will catch the is short asynchronous pulse and hold it until the falling edge of </a:t>
            </a:r>
            <a:r>
              <a:rPr lang="en-GB" sz="1800" dirty="0" err="1" smtClean="0"/>
              <a:t>SysClk</a:t>
            </a:r>
            <a:r>
              <a:rPr lang="en-GB" sz="1800" dirty="0" smtClean="0"/>
              <a:t>. It is then transferred to the output of the D type flip flop and held for one more complete system clock cycle. </a:t>
            </a:r>
          </a:p>
          <a:p>
            <a:pPr lvl="1"/>
            <a:r>
              <a:rPr lang="en-GB" sz="1600" dirty="0" smtClean="0"/>
              <a:t>Note </a:t>
            </a:r>
          </a:p>
          <a:p>
            <a:pPr lvl="2"/>
            <a:r>
              <a:rPr lang="en-GB" sz="1400" dirty="0" smtClean="0"/>
              <a:t>The setting of the D type resets the cell. </a:t>
            </a:r>
          </a:p>
          <a:p>
            <a:endParaRPr lang="en-GB" sz="2000" dirty="0"/>
          </a:p>
        </p:txBody>
      </p:sp>
      <p:sp>
        <p:nvSpPr>
          <p:cNvPr id="3" name="Title 2"/>
          <p:cNvSpPr>
            <a:spLocks noGrp="1"/>
          </p:cNvSpPr>
          <p:nvPr>
            <p:ph type="title"/>
          </p:nvPr>
        </p:nvSpPr>
        <p:spPr/>
        <p:txBody>
          <a:bodyPr>
            <a:normAutofit/>
          </a:bodyPr>
          <a:lstStyle/>
          <a:p>
            <a:r>
              <a:rPr lang="en-GB" sz="2200" dirty="0" smtClean="0"/>
              <a:t>MDS Diagrams</a:t>
            </a:r>
            <a:endParaRPr lang="en-GB" sz="22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71472" y="5357826"/>
            <a:ext cx="8072494" cy="785818"/>
          </a:xfrm>
        </p:spPr>
        <p:txBody>
          <a:bodyPr>
            <a:noAutofit/>
          </a:bodyPr>
          <a:lstStyle/>
          <a:p>
            <a:r>
              <a:rPr lang="en-GB" sz="1800" dirty="0" smtClean="0"/>
              <a:t>The above circuit has advantages because of a controlled reset of the catching cell. </a:t>
            </a:r>
            <a:endParaRPr lang="en-GB" sz="1800" dirty="0"/>
          </a:p>
        </p:txBody>
      </p:sp>
      <p:sp>
        <p:nvSpPr>
          <p:cNvPr id="3" name="Title 2"/>
          <p:cNvSpPr>
            <a:spLocks noGrp="1"/>
          </p:cNvSpPr>
          <p:nvPr>
            <p:ph type="title"/>
          </p:nvPr>
        </p:nvSpPr>
        <p:spPr/>
        <p:txBody>
          <a:bodyPr>
            <a:normAutofit/>
          </a:bodyPr>
          <a:lstStyle/>
          <a:p>
            <a:r>
              <a:rPr lang="en-GB" sz="2200" dirty="0" smtClean="0"/>
              <a:t>MDS Diagrams</a:t>
            </a:r>
            <a:endParaRPr lang="en-GB" sz="2200" dirty="0"/>
          </a:p>
        </p:txBody>
      </p:sp>
      <p:pic>
        <p:nvPicPr>
          <p:cNvPr id="8194" name="Picture 2"/>
          <p:cNvPicPr>
            <a:picLocks noChangeAspect="1" noChangeArrowheads="1"/>
          </p:cNvPicPr>
          <p:nvPr/>
        </p:nvPicPr>
        <p:blipFill>
          <a:blip r:embed="rId2"/>
          <a:srcRect/>
          <a:stretch>
            <a:fillRect/>
          </a:stretch>
        </p:blipFill>
        <p:spPr bwMode="auto">
          <a:xfrm>
            <a:off x="571472" y="1076567"/>
            <a:ext cx="5500726" cy="2711703"/>
          </a:xfrm>
          <a:prstGeom prst="rect">
            <a:avLst/>
          </a:prstGeom>
          <a:noFill/>
          <a:ln w="9525">
            <a:noFill/>
            <a:miter lim="800000"/>
            <a:headEnd/>
            <a:tailEnd/>
          </a:ln>
          <a:effectLst/>
        </p:spPr>
      </p:pic>
      <p:pic>
        <p:nvPicPr>
          <p:cNvPr id="8195" name="Picture 3"/>
          <p:cNvPicPr>
            <a:picLocks noChangeAspect="1" noChangeArrowheads="1"/>
          </p:cNvPicPr>
          <p:nvPr/>
        </p:nvPicPr>
        <p:blipFill>
          <a:blip r:embed="rId3" cstate="print"/>
          <a:srcRect/>
          <a:stretch>
            <a:fillRect/>
          </a:stretch>
        </p:blipFill>
        <p:spPr bwMode="auto">
          <a:xfrm>
            <a:off x="5500694" y="2887424"/>
            <a:ext cx="2452244" cy="2281028"/>
          </a:xfrm>
          <a:prstGeom prst="rect">
            <a:avLst/>
          </a:prstGeom>
          <a:noFill/>
          <a:ln w="9525">
            <a:noFill/>
            <a:miter lim="800000"/>
            <a:headEnd/>
            <a:tailEnd/>
          </a:ln>
          <a:effectLst/>
        </p:spPr>
      </p:pic>
      <p:sp>
        <p:nvSpPr>
          <p:cNvPr id="7" name="TextBox 6"/>
          <p:cNvSpPr txBox="1"/>
          <p:nvPr/>
        </p:nvSpPr>
        <p:spPr>
          <a:xfrm>
            <a:off x="4071934" y="4214818"/>
            <a:ext cx="510076" cy="369332"/>
          </a:xfrm>
          <a:prstGeom prst="rect">
            <a:avLst/>
          </a:prstGeom>
          <a:noFill/>
        </p:spPr>
        <p:txBody>
          <a:bodyPr wrap="none" rtlCol="0">
            <a:spAutoFit/>
          </a:bodyPr>
          <a:lstStyle/>
          <a:p>
            <a:r>
              <a:rPr lang="en-GB" dirty="0" smtClean="0"/>
              <a:t>OR</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500438"/>
            <a:ext cx="8229600" cy="2506853"/>
          </a:xfrm>
        </p:spPr>
        <p:txBody>
          <a:bodyPr>
            <a:normAutofit/>
          </a:bodyPr>
          <a:lstStyle/>
          <a:p>
            <a:r>
              <a:rPr lang="en-GB" sz="1800" dirty="0" smtClean="0"/>
              <a:t>Another synchronisation method is needed when: </a:t>
            </a:r>
          </a:p>
          <a:p>
            <a:pPr>
              <a:buNone/>
            </a:pPr>
            <a:r>
              <a:rPr lang="en-GB" sz="1800" dirty="0" smtClean="0"/>
              <a:t> </a:t>
            </a:r>
            <a:r>
              <a:rPr lang="en-GB" sz="1800" dirty="0" smtClean="0"/>
              <a:t>                                             </a:t>
            </a:r>
            <a:r>
              <a:rPr lang="en-GB" sz="1800" dirty="0" err="1" smtClean="0"/>
              <a:t>tp</a:t>
            </a:r>
            <a:r>
              <a:rPr lang="en-GB" sz="1800" dirty="0" smtClean="0"/>
              <a:t> &gt;&gt; </a:t>
            </a:r>
            <a:r>
              <a:rPr lang="en-GB" sz="1800" dirty="0" err="1" smtClean="0"/>
              <a:t>tc</a:t>
            </a:r>
            <a:endParaRPr lang="en-GB" sz="1800" dirty="0" smtClean="0"/>
          </a:p>
          <a:p>
            <a:r>
              <a:rPr lang="en-GB" sz="1800" dirty="0" smtClean="0"/>
              <a:t>This is called </a:t>
            </a:r>
            <a:r>
              <a:rPr lang="en-GB" sz="1800" dirty="0" smtClean="0"/>
              <a:t>‘level synchronisation’.  </a:t>
            </a:r>
            <a:r>
              <a:rPr lang="en-GB" sz="1800" dirty="0" smtClean="0"/>
              <a:t>The input is defined as a catching level, but transitions take place asynchronously with respect to the system clock. </a:t>
            </a:r>
            <a:r>
              <a:rPr lang="en-GB" sz="1800" dirty="0" smtClean="0"/>
              <a:t>The same circuits are used but without the ‘catching cell’. This locks an asynchronous input with the falling edge of the system clock. </a:t>
            </a:r>
            <a:endParaRPr lang="en-GB" sz="1800" dirty="0"/>
          </a:p>
        </p:txBody>
      </p:sp>
      <p:sp>
        <p:nvSpPr>
          <p:cNvPr id="3" name="Title 2"/>
          <p:cNvSpPr>
            <a:spLocks noGrp="1"/>
          </p:cNvSpPr>
          <p:nvPr>
            <p:ph type="title"/>
          </p:nvPr>
        </p:nvSpPr>
        <p:spPr/>
        <p:txBody>
          <a:bodyPr>
            <a:normAutofit/>
          </a:bodyPr>
          <a:lstStyle/>
          <a:p>
            <a:r>
              <a:rPr lang="en-GB" sz="2200" dirty="0" smtClean="0"/>
              <a:t>MDS Diagrams</a:t>
            </a:r>
            <a:endParaRPr lang="en-GB" sz="2200" dirty="0"/>
          </a:p>
        </p:txBody>
      </p:sp>
      <p:pic>
        <p:nvPicPr>
          <p:cNvPr id="1026" name="Picture 2"/>
          <p:cNvPicPr>
            <a:picLocks noChangeAspect="1" noChangeArrowheads="1"/>
          </p:cNvPicPr>
          <p:nvPr/>
        </p:nvPicPr>
        <p:blipFill>
          <a:blip r:embed="rId2"/>
          <a:srcRect/>
          <a:stretch>
            <a:fillRect/>
          </a:stretch>
        </p:blipFill>
        <p:spPr bwMode="auto">
          <a:xfrm>
            <a:off x="714348" y="1214422"/>
            <a:ext cx="7199024" cy="1857388"/>
          </a:xfrm>
          <a:prstGeom prst="rect">
            <a:avLst/>
          </a:prstGeom>
          <a:noFill/>
          <a:ln w="9525">
            <a:noFill/>
            <a:miter lim="800000"/>
            <a:headEnd/>
            <a:tailEnd/>
          </a:ln>
          <a:effec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57298"/>
            <a:ext cx="8229600" cy="4649993"/>
          </a:xfrm>
        </p:spPr>
        <p:txBody>
          <a:bodyPr>
            <a:normAutofit/>
          </a:bodyPr>
          <a:lstStyle/>
          <a:p>
            <a:r>
              <a:rPr lang="en-GB" sz="1800" dirty="0" smtClean="0"/>
              <a:t>The handshake is a sort of mutual agreement to synchronise, the two systems will treat the others inputs as asynchronous. </a:t>
            </a:r>
            <a:endParaRPr lang="en-GB" sz="1800" dirty="0"/>
          </a:p>
        </p:txBody>
      </p:sp>
      <p:sp>
        <p:nvSpPr>
          <p:cNvPr id="3" name="Title 2"/>
          <p:cNvSpPr>
            <a:spLocks noGrp="1"/>
          </p:cNvSpPr>
          <p:nvPr>
            <p:ph type="title"/>
          </p:nvPr>
        </p:nvSpPr>
        <p:spPr/>
        <p:txBody>
          <a:bodyPr>
            <a:normAutofit/>
          </a:bodyPr>
          <a:lstStyle/>
          <a:p>
            <a:r>
              <a:rPr lang="en-GB" sz="2200" dirty="0" smtClean="0"/>
              <a:t>MDS Diagrams</a:t>
            </a:r>
            <a:endParaRPr lang="en-GB" sz="2200" dirty="0"/>
          </a:p>
        </p:txBody>
      </p:sp>
      <p:pic>
        <p:nvPicPr>
          <p:cNvPr id="2050" name="Picture 2"/>
          <p:cNvPicPr>
            <a:picLocks noChangeAspect="1" noChangeArrowheads="1"/>
          </p:cNvPicPr>
          <p:nvPr/>
        </p:nvPicPr>
        <p:blipFill>
          <a:blip r:embed="rId2"/>
          <a:srcRect/>
          <a:stretch>
            <a:fillRect/>
          </a:stretch>
        </p:blipFill>
        <p:spPr bwMode="auto">
          <a:xfrm>
            <a:off x="2786050" y="2071678"/>
            <a:ext cx="3101631" cy="1363137"/>
          </a:xfrm>
          <a:prstGeom prst="rect">
            <a:avLst/>
          </a:prstGeom>
          <a:noFill/>
          <a:ln w="9525">
            <a:noFill/>
            <a:miter lim="800000"/>
            <a:headEnd/>
            <a:tailEnd/>
          </a:ln>
          <a:effectLst/>
        </p:spPr>
      </p:pic>
      <p:pic>
        <p:nvPicPr>
          <p:cNvPr id="2052" name="Picture 4"/>
          <p:cNvPicPr>
            <a:picLocks noChangeAspect="1" noChangeArrowheads="1"/>
          </p:cNvPicPr>
          <p:nvPr/>
        </p:nvPicPr>
        <p:blipFill>
          <a:blip r:embed="rId3"/>
          <a:srcRect/>
          <a:stretch>
            <a:fillRect/>
          </a:stretch>
        </p:blipFill>
        <p:spPr bwMode="auto">
          <a:xfrm>
            <a:off x="928662" y="3500438"/>
            <a:ext cx="6643734" cy="3060364"/>
          </a:xfrm>
          <a:prstGeom prst="rect">
            <a:avLst/>
          </a:prstGeom>
          <a:noFill/>
          <a:ln w="9525">
            <a:noFill/>
            <a:miter lim="800000"/>
            <a:headEnd/>
            <a:tailEnd/>
          </a:ln>
          <a:effec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2"/>
          <a:srcRect/>
          <a:stretch>
            <a:fillRect/>
          </a:stretch>
        </p:blipFill>
        <p:spPr bwMode="auto">
          <a:xfrm>
            <a:off x="785786" y="2500306"/>
            <a:ext cx="7833074" cy="2786082"/>
          </a:xfrm>
          <a:prstGeom prst="rect">
            <a:avLst/>
          </a:prstGeom>
          <a:noFill/>
          <a:ln w="9525">
            <a:noFill/>
            <a:miter lim="800000"/>
            <a:headEnd/>
            <a:tailEnd/>
          </a:ln>
          <a:effectLst/>
        </p:spPr>
      </p:pic>
      <p:sp>
        <p:nvSpPr>
          <p:cNvPr id="2" name="Content Placeholder 1"/>
          <p:cNvSpPr>
            <a:spLocks noGrp="1"/>
          </p:cNvSpPr>
          <p:nvPr>
            <p:ph idx="1"/>
          </p:nvPr>
        </p:nvSpPr>
        <p:spPr/>
        <p:txBody>
          <a:bodyPr>
            <a:normAutofit/>
          </a:bodyPr>
          <a:lstStyle/>
          <a:p>
            <a:r>
              <a:rPr lang="en-GB" sz="1800" dirty="0" smtClean="0"/>
              <a:t>The addition of several holding registers can improve the practical performance of the fundamental or classic sequential circuit shown below: </a:t>
            </a:r>
            <a:endParaRPr lang="en-GB" sz="1800" dirty="0"/>
          </a:p>
        </p:txBody>
      </p:sp>
      <p:sp>
        <p:nvSpPr>
          <p:cNvPr id="3" name="Title 2"/>
          <p:cNvSpPr>
            <a:spLocks noGrp="1"/>
          </p:cNvSpPr>
          <p:nvPr>
            <p:ph type="title"/>
          </p:nvPr>
        </p:nvSpPr>
        <p:spPr/>
        <p:txBody>
          <a:bodyPr>
            <a:normAutofit/>
          </a:bodyPr>
          <a:lstStyle/>
          <a:p>
            <a:r>
              <a:rPr lang="en-GB" sz="2200" dirty="0" smtClean="0"/>
              <a:t>Choice of control at Architecture </a:t>
            </a:r>
            <a:endParaRPr lang="en-GB" sz="22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1800" dirty="0" smtClean="0"/>
              <a:t>An output holding register and an asynchronous input holding register could be used. </a:t>
            </a:r>
            <a:endParaRPr lang="en-GB" sz="1800" dirty="0"/>
          </a:p>
        </p:txBody>
      </p:sp>
      <p:sp>
        <p:nvSpPr>
          <p:cNvPr id="3" name="Title 2"/>
          <p:cNvSpPr>
            <a:spLocks noGrp="1"/>
          </p:cNvSpPr>
          <p:nvPr>
            <p:ph type="title"/>
          </p:nvPr>
        </p:nvSpPr>
        <p:spPr/>
        <p:txBody>
          <a:bodyPr>
            <a:normAutofit/>
          </a:bodyPr>
          <a:lstStyle/>
          <a:p>
            <a:r>
              <a:rPr lang="en-GB" sz="2200" dirty="0" smtClean="0"/>
              <a:t>Choice of control at Architecture </a:t>
            </a:r>
            <a:endParaRPr lang="en-GB" sz="2200" dirty="0"/>
          </a:p>
        </p:txBody>
      </p:sp>
      <p:pic>
        <p:nvPicPr>
          <p:cNvPr id="4098" name="Picture 2"/>
          <p:cNvPicPr>
            <a:picLocks noChangeAspect="1" noChangeArrowheads="1"/>
          </p:cNvPicPr>
          <p:nvPr/>
        </p:nvPicPr>
        <p:blipFill>
          <a:blip r:embed="rId2"/>
          <a:srcRect/>
          <a:stretch>
            <a:fillRect/>
          </a:stretch>
        </p:blipFill>
        <p:spPr bwMode="auto">
          <a:xfrm>
            <a:off x="428596" y="2714620"/>
            <a:ext cx="8310563" cy="1682750"/>
          </a:xfrm>
          <a:prstGeom prst="rect">
            <a:avLst/>
          </a:prstGeom>
          <a:noFill/>
          <a:ln w="9525">
            <a:noFill/>
            <a:miter lim="800000"/>
            <a:headEnd/>
            <a:tailEnd/>
          </a:ln>
          <a:effec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733754"/>
          </a:xfrm>
        </p:spPr>
        <p:txBody>
          <a:bodyPr>
            <a:normAutofit lnSpcReduction="10000"/>
          </a:bodyPr>
          <a:lstStyle/>
          <a:p>
            <a:r>
              <a:rPr lang="en-GB" sz="1600" dirty="0" smtClean="0"/>
              <a:t>The output holding register kids used to remove ‘glitches’ from signals emerging from the output decoder. </a:t>
            </a:r>
          </a:p>
          <a:p>
            <a:r>
              <a:rPr lang="en-GB" sz="1600" dirty="0" smtClean="0"/>
              <a:t>A glitch is an unwanted ‘spike’ or ‘transient’ that can increment counters, clear registers or start unwanted processes. When using an output holding register the register must be updated after each state change.</a:t>
            </a:r>
          </a:p>
          <a:p>
            <a:endParaRPr lang="en-GB" sz="1600" dirty="0" smtClean="0"/>
          </a:p>
          <a:p>
            <a:endParaRPr lang="en-GB" sz="1600" dirty="0" smtClean="0"/>
          </a:p>
          <a:p>
            <a:endParaRPr lang="en-GB" sz="1600" dirty="0" smtClean="0"/>
          </a:p>
          <a:p>
            <a:endParaRPr lang="en-GB" sz="1600" dirty="0" smtClean="0"/>
          </a:p>
          <a:p>
            <a:endParaRPr lang="en-GB" sz="1600" dirty="0" smtClean="0"/>
          </a:p>
          <a:p>
            <a:endParaRPr lang="en-GB" sz="1600" dirty="0" smtClean="0"/>
          </a:p>
          <a:p>
            <a:endParaRPr lang="en-GB" sz="1600" dirty="0" smtClean="0"/>
          </a:p>
          <a:p>
            <a:endParaRPr lang="en-GB" sz="1600" dirty="0" smtClean="0"/>
          </a:p>
          <a:p>
            <a:endParaRPr lang="en-GB" sz="1600" dirty="0" smtClean="0"/>
          </a:p>
          <a:p>
            <a:r>
              <a:rPr lang="en-GB" sz="1600" dirty="0" smtClean="0"/>
              <a:t>The diagram shows how the properly timed out-</a:t>
            </a:r>
            <a:r>
              <a:rPr lang="en-GB" sz="1600" dirty="0" err="1" smtClean="0"/>
              <a:t>stobe</a:t>
            </a:r>
            <a:r>
              <a:rPr lang="en-GB" sz="1600" dirty="0" smtClean="0"/>
              <a:t> signal will load the output holding register and guarantee glitch-free outputs. If we then more hard work is needed and the output changes are delayed by    t but we now have guaranteed operation. </a:t>
            </a:r>
            <a:endParaRPr lang="en-GB" sz="1600" dirty="0"/>
          </a:p>
        </p:txBody>
      </p:sp>
      <p:sp>
        <p:nvSpPr>
          <p:cNvPr id="3" name="Title 2"/>
          <p:cNvSpPr>
            <a:spLocks noGrp="1"/>
          </p:cNvSpPr>
          <p:nvPr>
            <p:ph type="title"/>
          </p:nvPr>
        </p:nvSpPr>
        <p:spPr/>
        <p:txBody>
          <a:bodyPr>
            <a:normAutofit/>
          </a:bodyPr>
          <a:lstStyle/>
          <a:p>
            <a:r>
              <a:rPr lang="en-GB" sz="2200" dirty="0" smtClean="0"/>
              <a:t>Glitch Free </a:t>
            </a:r>
            <a:r>
              <a:rPr lang="en-GB" sz="2200" dirty="0" smtClean="0"/>
              <a:t>O</a:t>
            </a:r>
            <a:r>
              <a:rPr lang="en-GB" sz="2200" dirty="0" smtClean="0"/>
              <a:t>utput Generation</a:t>
            </a:r>
            <a:endParaRPr lang="en-GB" sz="2200" dirty="0"/>
          </a:p>
        </p:txBody>
      </p:sp>
      <p:pic>
        <p:nvPicPr>
          <p:cNvPr id="5122" name="Picture 2"/>
          <p:cNvPicPr>
            <a:picLocks noChangeAspect="1" noChangeArrowheads="1"/>
          </p:cNvPicPr>
          <p:nvPr/>
        </p:nvPicPr>
        <p:blipFill>
          <a:blip r:embed="rId2"/>
          <a:srcRect/>
          <a:stretch>
            <a:fillRect/>
          </a:stretch>
        </p:blipFill>
        <p:spPr bwMode="auto">
          <a:xfrm>
            <a:off x="1357290" y="3000372"/>
            <a:ext cx="6477000" cy="2066925"/>
          </a:xfrm>
          <a:prstGeom prst="rect">
            <a:avLst/>
          </a:prstGeom>
          <a:noFill/>
          <a:ln w="9525">
            <a:noFill/>
            <a:miter lim="800000"/>
            <a:headEnd/>
            <a:tailEnd/>
          </a:ln>
          <a:effectLst/>
        </p:spPr>
      </p:pic>
      <p:sp>
        <p:nvSpPr>
          <p:cNvPr id="5" name="Isosceles Triangle 4"/>
          <p:cNvSpPr/>
          <p:nvPr/>
        </p:nvSpPr>
        <p:spPr>
          <a:xfrm>
            <a:off x="6929454" y="5643578"/>
            <a:ext cx="142876" cy="142876"/>
          </a:xfrm>
          <a:prstGeom prst="triangl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p:cNvPicPr>
            <a:picLocks noChangeAspect="1" noChangeArrowheads="1"/>
          </p:cNvPicPr>
          <p:nvPr/>
        </p:nvPicPr>
        <p:blipFill>
          <a:blip r:embed="rId2"/>
          <a:srcRect/>
          <a:stretch>
            <a:fillRect/>
          </a:stretch>
        </p:blipFill>
        <p:spPr bwMode="auto">
          <a:xfrm>
            <a:off x="285720" y="3429000"/>
            <a:ext cx="8543953" cy="2212114"/>
          </a:xfrm>
          <a:prstGeom prst="rect">
            <a:avLst/>
          </a:prstGeom>
          <a:noFill/>
          <a:ln w="9525">
            <a:noFill/>
            <a:miter lim="800000"/>
            <a:headEnd/>
            <a:tailEnd/>
          </a:ln>
          <a:effectLst/>
        </p:spPr>
      </p:pic>
      <p:sp>
        <p:nvSpPr>
          <p:cNvPr id="2" name="Content Placeholder 1"/>
          <p:cNvSpPr>
            <a:spLocks noGrp="1"/>
          </p:cNvSpPr>
          <p:nvPr>
            <p:ph idx="1"/>
          </p:nvPr>
        </p:nvSpPr>
        <p:spPr>
          <a:xfrm>
            <a:off x="457200" y="1481329"/>
            <a:ext cx="8229600" cy="2161986"/>
          </a:xfrm>
        </p:spPr>
        <p:txBody>
          <a:bodyPr/>
          <a:lstStyle/>
          <a:p>
            <a:r>
              <a:rPr lang="en-GB" sz="1800" dirty="0" smtClean="0"/>
              <a:t>The asynchronous input holding register is a collection of all the D type of flip flops needed to synchronise the changing level asynchronous inputs. </a:t>
            </a:r>
          </a:p>
          <a:p>
            <a:r>
              <a:rPr lang="en-GB" sz="1800" dirty="0" smtClean="0"/>
              <a:t>The signal SYNCH STOBE is a phase of </a:t>
            </a:r>
            <a:r>
              <a:rPr lang="en-GB" sz="1800" dirty="0" err="1" smtClean="0"/>
              <a:t>sysclk</a:t>
            </a:r>
            <a:r>
              <a:rPr lang="en-GB" sz="1800" dirty="0" smtClean="0"/>
              <a:t> to show that any properly chosen pulse train can be used to synchronise the level asynchronous inputs. </a:t>
            </a:r>
            <a:r>
              <a:rPr lang="en-GB" sz="1800" dirty="0" smtClean="0"/>
              <a:t>The following sequential machine has asynchronous set/reset registers. </a:t>
            </a:r>
            <a:endParaRPr lang="en-GB" dirty="0" smtClean="0"/>
          </a:p>
          <a:p>
            <a:pPr>
              <a:buNone/>
            </a:pPr>
            <a:endParaRPr lang="en-GB" dirty="0" smtClean="0"/>
          </a:p>
        </p:txBody>
      </p:sp>
      <p:sp>
        <p:nvSpPr>
          <p:cNvPr id="3" name="Title 2"/>
          <p:cNvSpPr>
            <a:spLocks noGrp="1"/>
          </p:cNvSpPr>
          <p:nvPr>
            <p:ph type="title"/>
          </p:nvPr>
        </p:nvSpPr>
        <p:spPr/>
        <p:txBody>
          <a:bodyPr>
            <a:normAutofit/>
          </a:bodyPr>
          <a:lstStyle/>
          <a:p>
            <a:r>
              <a:rPr lang="en-GB" sz="2200" dirty="0" smtClean="0"/>
              <a:t>Glitch Free Output Generation</a:t>
            </a:r>
            <a:endParaRPr lang="en-GB" sz="2200" dirty="0"/>
          </a:p>
        </p:txBody>
      </p:sp>
      <p:sp>
        <p:nvSpPr>
          <p:cNvPr id="14" name="TextBox 13"/>
          <p:cNvSpPr txBox="1"/>
          <p:nvPr/>
        </p:nvSpPr>
        <p:spPr>
          <a:xfrm>
            <a:off x="1214414" y="5715016"/>
            <a:ext cx="6308137" cy="369332"/>
          </a:xfrm>
          <a:prstGeom prst="rect">
            <a:avLst/>
          </a:prstGeom>
          <a:noFill/>
        </p:spPr>
        <p:txBody>
          <a:bodyPr wrap="none" rtlCol="0">
            <a:spAutoFit/>
          </a:bodyPr>
          <a:lstStyle/>
          <a:p>
            <a:r>
              <a:rPr lang="en-GB" dirty="0" smtClean="0"/>
              <a:t>This is the set of cells for catching small input pulses. </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p:cNvPicPr>
            <a:picLocks noChangeAspect="1" noChangeArrowheads="1"/>
          </p:cNvPicPr>
          <p:nvPr/>
        </p:nvPicPr>
        <p:blipFill>
          <a:blip r:embed="rId2"/>
          <a:srcRect/>
          <a:stretch>
            <a:fillRect/>
          </a:stretch>
        </p:blipFill>
        <p:spPr bwMode="auto">
          <a:xfrm>
            <a:off x="4572000" y="1142984"/>
            <a:ext cx="3990975" cy="5057775"/>
          </a:xfrm>
          <a:prstGeom prst="rect">
            <a:avLst/>
          </a:prstGeom>
          <a:noFill/>
          <a:ln w="9525">
            <a:noFill/>
            <a:miter lim="800000"/>
            <a:headEnd/>
            <a:tailEnd/>
          </a:ln>
          <a:effectLst/>
        </p:spPr>
      </p:pic>
      <p:sp>
        <p:nvSpPr>
          <p:cNvPr id="3" name="Title 2"/>
          <p:cNvSpPr>
            <a:spLocks noGrp="1"/>
          </p:cNvSpPr>
          <p:nvPr>
            <p:ph type="title"/>
          </p:nvPr>
        </p:nvSpPr>
        <p:spPr/>
        <p:txBody>
          <a:bodyPr>
            <a:normAutofit/>
          </a:bodyPr>
          <a:lstStyle/>
          <a:p>
            <a:r>
              <a:rPr lang="en-GB" sz="2200" dirty="0" smtClean="0"/>
              <a:t>Worked example: Pop machine Controller</a:t>
            </a:r>
            <a:endParaRPr lang="en-GB" sz="2200" dirty="0"/>
          </a:p>
        </p:txBody>
      </p:sp>
      <p:pic>
        <p:nvPicPr>
          <p:cNvPr id="7170" name="Picture 2"/>
          <p:cNvPicPr>
            <a:picLocks noGrp="1" noChangeAspect="1" noChangeArrowheads="1"/>
          </p:cNvPicPr>
          <p:nvPr>
            <p:ph idx="1"/>
          </p:nvPr>
        </p:nvPicPr>
        <p:blipFill>
          <a:blip r:embed="rId3"/>
          <a:srcRect/>
          <a:stretch>
            <a:fillRect/>
          </a:stretch>
        </p:blipFill>
        <p:spPr bwMode="auto">
          <a:xfrm>
            <a:off x="714348" y="1500174"/>
            <a:ext cx="3595378" cy="1428760"/>
          </a:xfrm>
          <a:prstGeom prst="rect">
            <a:avLst/>
          </a:prstGeom>
          <a:noFill/>
          <a:ln w="9525">
            <a:noFill/>
            <a:miter lim="800000"/>
            <a:headEnd/>
            <a:tailEnd/>
          </a:ln>
          <a:effectLst/>
        </p:spPr>
      </p:pic>
      <p:sp>
        <p:nvSpPr>
          <p:cNvPr id="5" name="TextBox 4"/>
          <p:cNvSpPr txBox="1"/>
          <p:nvPr/>
        </p:nvSpPr>
        <p:spPr>
          <a:xfrm>
            <a:off x="1285852" y="2928934"/>
            <a:ext cx="2496196" cy="307777"/>
          </a:xfrm>
          <a:prstGeom prst="rect">
            <a:avLst/>
          </a:prstGeom>
          <a:noFill/>
        </p:spPr>
        <p:txBody>
          <a:bodyPr wrap="none" rtlCol="0">
            <a:spAutoFit/>
          </a:bodyPr>
          <a:lstStyle/>
          <a:p>
            <a:r>
              <a:rPr lang="en-GB" sz="1400" dirty="0" smtClean="0"/>
              <a:t>Bare bones block diagram </a:t>
            </a:r>
            <a:endParaRPr lang="en-GB" sz="1400" dirty="0"/>
          </a:p>
        </p:txBody>
      </p:sp>
      <p:sp>
        <p:nvSpPr>
          <p:cNvPr id="7" name="TextBox 6"/>
          <p:cNvSpPr txBox="1"/>
          <p:nvPr/>
        </p:nvSpPr>
        <p:spPr>
          <a:xfrm>
            <a:off x="5572132" y="6215082"/>
            <a:ext cx="2108269" cy="307777"/>
          </a:xfrm>
          <a:prstGeom prst="rect">
            <a:avLst/>
          </a:prstGeom>
          <a:noFill/>
        </p:spPr>
        <p:txBody>
          <a:bodyPr wrap="none" rtlCol="0">
            <a:spAutoFit/>
          </a:bodyPr>
          <a:lstStyle/>
          <a:p>
            <a:r>
              <a:rPr lang="en-GB" sz="1400" dirty="0" smtClean="0"/>
              <a:t>First cut flow Diagram</a:t>
            </a:r>
            <a:endParaRPr lang="en-GB" sz="14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200" dirty="0" smtClean="0"/>
              <a:t>Worked example: Pop machine Controller</a:t>
            </a:r>
            <a:endParaRPr lang="en-GB" sz="2200" dirty="0"/>
          </a:p>
        </p:txBody>
      </p:sp>
      <p:sp>
        <p:nvSpPr>
          <p:cNvPr id="8" name="Content Placeholder 7"/>
          <p:cNvSpPr>
            <a:spLocks noGrp="1"/>
          </p:cNvSpPr>
          <p:nvPr>
            <p:ph idx="1"/>
          </p:nvPr>
        </p:nvSpPr>
        <p:spPr>
          <a:xfrm>
            <a:off x="3286116" y="5929330"/>
            <a:ext cx="2757478" cy="285752"/>
          </a:xfrm>
        </p:spPr>
        <p:txBody>
          <a:bodyPr>
            <a:normAutofit lnSpcReduction="10000"/>
          </a:bodyPr>
          <a:lstStyle/>
          <a:p>
            <a:r>
              <a:rPr lang="en-GB" sz="1400" dirty="0" smtClean="0"/>
              <a:t>Detailed Flow Diagram</a:t>
            </a:r>
            <a:endParaRPr lang="en-GB" sz="1400" dirty="0"/>
          </a:p>
        </p:txBody>
      </p:sp>
      <p:pic>
        <p:nvPicPr>
          <p:cNvPr id="8194" name="Picture 2"/>
          <p:cNvPicPr>
            <a:picLocks noChangeAspect="1" noChangeArrowheads="1"/>
          </p:cNvPicPr>
          <p:nvPr/>
        </p:nvPicPr>
        <p:blipFill>
          <a:blip r:embed="rId2"/>
          <a:srcRect/>
          <a:stretch>
            <a:fillRect/>
          </a:stretch>
        </p:blipFill>
        <p:spPr bwMode="auto">
          <a:xfrm>
            <a:off x="928662" y="1071546"/>
            <a:ext cx="7521597" cy="4534779"/>
          </a:xfrm>
          <a:prstGeom prst="rect">
            <a:avLst/>
          </a:prstGeom>
          <a:noFill/>
          <a:ln w="9525">
            <a:noFill/>
            <a:miter lim="800000"/>
            <a:headEnd/>
            <a:tailEnd/>
          </a:ln>
          <a:effec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 </a:t>
            </a:r>
            <a:endParaRPr lang="en-GB" dirty="0"/>
          </a:p>
        </p:txBody>
      </p:sp>
      <p:sp>
        <p:nvSpPr>
          <p:cNvPr id="3" name="Title 2"/>
          <p:cNvSpPr>
            <a:spLocks noGrp="1"/>
          </p:cNvSpPr>
          <p:nvPr>
            <p:ph type="title"/>
          </p:nvPr>
        </p:nvSpPr>
        <p:spPr/>
        <p:txBody>
          <a:bodyPr>
            <a:normAutofit/>
          </a:bodyPr>
          <a:lstStyle/>
          <a:p>
            <a:r>
              <a:rPr lang="en-GB" sz="2200" dirty="0" smtClean="0"/>
              <a:t>Worked example: Pop machine Controller</a:t>
            </a:r>
            <a:endParaRPr lang="en-GB" sz="2200" dirty="0"/>
          </a:p>
        </p:txBody>
      </p:sp>
      <p:pic>
        <p:nvPicPr>
          <p:cNvPr id="9218" name="Picture 2"/>
          <p:cNvPicPr>
            <a:picLocks noChangeAspect="1" noChangeArrowheads="1"/>
          </p:cNvPicPr>
          <p:nvPr/>
        </p:nvPicPr>
        <p:blipFill>
          <a:blip r:embed="rId2"/>
          <a:srcRect/>
          <a:stretch>
            <a:fillRect/>
          </a:stretch>
        </p:blipFill>
        <p:spPr bwMode="auto">
          <a:xfrm>
            <a:off x="214283" y="1571611"/>
            <a:ext cx="8670956" cy="4768463"/>
          </a:xfrm>
          <a:prstGeom prst="rect">
            <a:avLst/>
          </a:prstGeom>
          <a:noFill/>
          <a:ln w="9525">
            <a:noFill/>
            <a:miter lim="800000"/>
            <a:headEnd/>
            <a:tailEnd/>
          </a:ln>
          <a:effec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 </a:t>
            </a:r>
            <a:endParaRPr lang="en-GB" dirty="0"/>
          </a:p>
        </p:txBody>
      </p:sp>
      <p:sp>
        <p:nvSpPr>
          <p:cNvPr id="3" name="Title 2"/>
          <p:cNvSpPr>
            <a:spLocks noGrp="1"/>
          </p:cNvSpPr>
          <p:nvPr>
            <p:ph type="title"/>
          </p:nvPr>
        </p:nvSpPr>
        <p:spPr/>
        <p:txBody>
          <a:bodyPr>
            <a:normAutofit/>
          </a:bodyPr>
          <a:lstStyle/>
          <a:p>
            <a:r>
              <a:rPr lang="en-GB" sz="2200" dirty="0" smtClean="0"/>
              <a:t>Worked example: Pop machine Controller</a:t>
            </a:r>
            <a:endParaRPr lang="en-GB" sz="2200" dirty="0"/>
          </a:p>
        </p:txBody>
      </p:sp>
      <p:pic>
        <p:nvPicPr>
          <p:cNvPr id="10243" name="Picture 3"/>
          <p:cNvPicPr>
            <a:picLocks noChangeAspect="1" noChangeArrowheads="1"/>
          </p:cNvPicPr>
          <p:nvPr/>
        </p:nvPicPr>
        <p:blipFill>
          <a:blip r:embed="rId2"/>
          <a:srcRect/>
          <a:stretch>
            <a:fillRect/>
          </a:stretch>
        </p:blipFill>
        <p:spPr bwMode="auto">
          <a:xfrm>
            <a:off x="571472" y="1357298"/>
            <a:ext cx="4836779" cy="5008577"/>
          </a:xfrm>
          <a:prstGeom prst="rect">
            <a:avLst/>
          </a:prstGeom>
          <a:noFill/>
          <a:ln w="9525">
            <a:noFill/>
            <a:miter lim="800000"/>
            <a:headEnd/>
            <a:tailEnd/>
          </a:ln>
          <a:effectLst/>
        </p:spPr>
      </p:pic>
      <p:pic>
        <p:nvPicPr>
          <p:cNvPr id="10245" name="Picture 5"/>
          <p:cNvPicPr>
            <a:picLocks noChangeAspect="1" noChangeArrowheads="1"/>
          </p:cNvPicPr>
          <p:nvPr/>
        </p:nvPicPr>
        <p:blipFill>
          <a:blip r:embed="rId3"/>
          <a:srcRect/>
          <a:stretch>
            <a:fillRect/>
          </a:stretch>
        </p:blipFill>
        <p:spPr bwMode="auto">
          <a:xfrm>
            <a:off x="5572132" y="1428736"/>
            <a:ext cx="2766044" cy="1428760"/>
          </a:xfrm>
          <a:prstGeom prst="rect">
            <a:avLst/>
          </a:prstGeom>
          <a:noFill/>
          <a:ln w="9525">
            <a:noFill/>
            <a:miter lim="800000"/>
            <a:headEnd/>
            <a:tailEnd/>
          </a:ln>
          <a:effectLst/>
        </p:spPr>
      </p:pic>
      <p:sp>
        <p:nvSpPr>
          <p:cNvPr id="9" name="TextBox 8"/>
          <p:cNvSpPr txBox="1"/>
          <p:nvPr/>
        </p:nvSpPr>
        <p:spPr>
          <a:xfrm>
            <a:off x="6643702" y="2786058"/>
            <a:ext cx="1035861" cy="307777"/>
          </a:xfrm>
          <a:prstGeom prst="rect">
            <a:avLst/>
          </a:prstGeom>
          <a:noFill/>
        </p:spPr>
        <p:txBody>
          <a:bodyPr wrap="none" rtlCol="0">
            <a:spAutoFit/>
          </a:bodyPr>
          <a:lstStyle/>
          <a:p>
            <a:r>
              <a:rPr lang="en-GB" sz="1400" dirty="0" smtClean="0"/>
              <a:t>State Map</a:t>
            </a:r>
            <a:endParaRPr lang="en-GB" sz="1400" dirty="0"/>
          </a:p>
        </p:txBody>
      </p:sp>
      <p:sp>
        <p:nvSpPr>
          <p:cNvPr id="11" name="TextBox 10"/>
          <p:cNvSpPr txBox="1"/>
          <p:nvPr/>
        </p:nvSpPr>
        <p:spPr>
          <a:xfrm>
            <a:off x="6000760" y="5786454"/>
            <a:ext cx="2571768" cy="307777"/>
          </a:xfrm>
          <a:prstGeom prst="rect">
            <a:avLst/>
          </a:prstGeom>
          <a:noFill/>
        </p:spPr>
        <p:txBody>
          <a:bodyPr wrap="square" rtlCol="0">
            <a:spAutoFit/>
          </a:bodyPr>
          <a:lstStyle/>
          <a:p>
            <a:r>
              <a:rPr lang="en-GB" sz="1400" dirty="0" smtClean="0"/>
              <a:t>State Assignment Listing</a:t>
            </a:r>
            <a:endParaRPr lang="en-GB" sz="1400" dirty="0"/>
          </a:p>
        </p:txBody>
      </p:sp>
      <p:pic>
        <p:nvPicPr>
          <p:cNvPr id="10247" name="Picture 7"/>
          <p:cNvPicPr>
            <a:picLocks noChangeAspect="1" noChangeArrowheads="1"/>
          </p:cNvPicPr>
          <p:nvPr/>
        </p:nvPicPr>
        <p:blipFill>
          <a:blip r:embed="rId4"/>
          <a:srcRect/>
          <a:stretch>
            <a:fillRect/>
          </a:stretch>
        </p:blipFill>
        <p:spPr bwMode="auto">
          <a:xfrm>
            <a:off x="5500694" y="3286124"/>
            <a:ext cx="3286148" cy="2501642"/>
          </a:xfrm>
          <a:prstGeom prst="rect">
            <a:avLst/>
          </a:prstGeom>
          <a:noFill/>
          <a:ln w="9525">
            <a:noFill/>
            <a:miter lim="800000"/>
            <a:headEnd/>
            <a:tailEnd/>
          </a:ln>
          <a:effectLst/>
        </p:spPr>
      </p:pic>
      <p:sp>
        <p:nvSpPr>
          <p:cNvPr id="14" name="TextBox 13"/>
          <p:cNvSpPr txBox="1"/>
          <p:nvPr/>
        </p:nvSpPr>
        <p:spPr>
          <a:xfrm>
            <a:off x="5286380" y="6215082"/>
            <a:ext cx="3624710" cy="276999"/>
          </a:xfrm>
          <a:prstGeom prst="rect">
            <a:avLst/>
          </a:prstGeom>
          <a:noFill/>
        </p:spPr>
        <p:txBody>
          <a:bodyPr wrap="none" rtlCol="0">
            <a:spAutoFit/>
          </a:bodyPr>
          <a:lstStyle/>
          <a:p>
            <a:r>
              <a:rPr lang="en-GB" sz="1200" dirty="0" smtClean="0"/>
              <a:t>Loop means must assign, NR=no requirement</a:t>
            </a:r>
            <a:endParaRPr lang="en-GB" sz="12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71" name="Picture 7"/>
          <p:cNvPicPr>
            <a:picLocks noChangeAspect="1" noChangeArrowheads="1"/>
          </p:cNvPicPr>
          <p:nvPr/>
        </p:nvPicPr>
        <p:blipFill>
          <a:blip r:embed="rId2"/>
          <a:srcRect/>
          <a:stretch>
            <a:fillRect/>
          </a:stretch>
        </p:blipFill>
        <p:spPr bwMode="auto">
          <a:xfrm>
            <a:off x="3714744" y="2857496"/>
            <a:ext cx="1939814" cy="586455"/>
          </a:xfrm>
          <a:prstGeom prst="rect">
            <a:avLst/>
          </a:prstGeom>
          <a:noFill/>
          <a:ln w="9525">
            <a:noFill/>
            <a:miter lim="800000"/>
            <a:headEnd/>
            <a:tailEnd/>
          </a:ln>
          <a:effectLst/>
        </p:spPr>
      </p:pic>
      <p:pic>
        <p:nvPicPr>
          <p:cNvPr id="11269" name="Picture 5"/>
          <p:cNvPicPr>
            <a:picLocks noChangeAspect="1" noChangeArrowheads="1"/>
          </p:cNvPicPr>
          <p:nvPr/>
        </p:nvPicPr>
        <p:blipFill>
          <a:blip r:embed="rId3" cstate="print"/>
          <a:srcRect/>
          <a:stretch>
            <a:fillRect/>
          </a:stretch>
        </p:blipFill>
        <p:spPr bwMode="auto">
          <a:xfrm>
            <a:off x="6215074" y="1571612"/>
            <a:ext cx="2526423" cy="1285884"/>
          </a:xfrm>
          <a:prstGeom prst="rect">
            <a:avLst/>
          </a:prstGeom>
          <a:noFill/>
          <a:ln w="9525">
            <a:noFill/>
            <a:miter lim="800000"/>
            <a:headEnd/>
            <a:tailEnd/>
          </a:ln>
          <a:effectLst/>
        </p:spPr>
      </p:pic>
      <p:sp>
        <p:nvSpPr>
          <p:cNvPr id="2" name="Content Placeholder 1"/>
          <p:cNvSpPr>
            <a:spLocks noGrp="1"/>
          </p:cNvSpPr>
          <p:nvPr>
            <p:ph idx="1"/>
          </p:nvPr>
        </p:nvSpPr>
        <p:spPr>
          <a:xfrm>
            <a:off x="457200" y="1481329"/>
            <a:ext cx="8229600" cy="1233292"/>
          </a:xfrm>
        </p:spPr>
        <p:txBody>
          <a:bodyPr/>
          <a:lstStyle/>
          <a:p>
            <a:r>
              <a:rPr lang="en-GB" dirty="0" smtClean="0"/>
              <a:t> </a:t>
            </a:r>
            <a:endParaRPr lang="en-GB" dirty="0"/>
          </a:p>
        </p:txBody>
      </p:sp>
      <p:sp>
        <p:nvSpPr>
          <p:cNvPr id="3" name="Title 2"/>
          <p:cNvSpPr>
            <a:spLocks noGrp="1"/>
          </p:cNvSpPr>
          <p:nvPr>
            <p:ph type="title"/>
          </p:nvPr>
        </p:nvSpPr>
        <p:spPr/>
        <p:txBody>
          <a:bodyPr>
            <a:normAutofit/>
          </a:bodyPr>
          <a:lstStyle/>
          <a:p>
            <a:r>
              <a:rPr lang="en-GB" sz="2200" dirty="0" smtClean="0"/>
              <a:t>Worked example: Pop machine Controller</a:t>
            </a:r>
            <a:endParaRPr lang="en-GB" sz="2200" dirty="0"/>
          </a:p>
        </p:txBody>
      </p:sp>
      <p:pic>
        <p:nvPicPr>
          <p:cNvPr id="11266" name="Picture 2"/>
          <p:cNvPicPr>
            <a:picLocks noChangeAspect="1" noChangeArrowheads="1"/>
          </p:cNvPicPr>
          <p:nvPr/>
        </p:nvPicPr>
        <p:blipFill>
          <a:blip r:embed="rId4"/>
          <a:srcRect/>
          <a:stretch>
            <a:fillRect/>
          </a:stretch>
        </p:blipFill>
        <p:spPr bwMode="auto">
          <a:xfrm>
            <a:off x="357158" y="1571612"/>
            <a:ext cx="2590800" cy="1419225"/>
          </a:xfrm>
          <a:prstGeom prst="rect">
            <a:avLst/>
          </a:prstGeom>
          <a:noFill/>
          <a:ln w="9525">
            <a:noFill/>
            <a:miter lim="800000"/>
            <a:headEnd/>
            <a:tailEnd/>
          </a:ln>
          <a:effectLst/>
        </p:spPr>
      </p:pic>
      <p:pic>
        <p:nvPicPr>
          <p:cNvPr id="11267" name="Picture 3"/>
          <p:cNvPicPr>
            <a:picLocks noChangeAspect="1" noChangeArrowheads="1"/>
          </p:cNvPicPr>
          <p:nvPr/>
        </p:nvPicPr>
        <p:blipFill>
          <a:blip r:embed="rId5" cstate="print"/>
          <a:srcRect/>
          <a:stretch>
            <a:fillRect/>
          </a:stretch>
        </p:blipFill>
        <p:spPr bwMode="auto">
          <a:xfrm>
            <a:off x="3214678" y="1571612"/>
            <a:ext cx="2571768" cy="1392895"/>
          </a:xfrm>
          <a:prstGeom prst="rect">
            <a:avLst/>
          </a:prstGeom>
          <a:noFill/>
          <a:ln w="9525">
            <a:noFill/>
            <a:miter lim="800000"/>
            <a:headEnd/>
            <a:tailEnd/>
          </a:ln>
          <a:effectLst/>
        </p:spPr>
      </p:pic>
      <p:pic>
        <p:nvPicPr>
          <p:cNvPr id="11270" name="Picture 6"/>
          <p:cNvPicPr>
            <a:picLocks noChangeAspect="1" noChangeArrowheads="1"/>
          </p:cNvPicPr>
          <p:nvPr/>
        </p:nvPicPr>
        <p:blipFill>
          <a:blip r:embed="rId6"/>
          <a:srcRect/>
          <a:stretch>
            <a:fillRect/>
          </a:stretch>
        </p:blipFill>
        <p:spPr bwMode="auto">
          <a:xfrm>
            <a:off x="857224" y="2928934"/>
            <a:ext cx="2000264" cy="299359"/>
          </a:xfrm>
          <a:prstGeom prst="rect">
            <a:avLst/>
          </a:prstGeom>
          <a:noFill/>
          <a:ln w="9525">
            <a:noFill/>
            <a:miter lim="800000"/>
            <a:headEnd/>
            <a:tailEnd/>
          </a:ln>
          <a:effectLst/>
        </p:spPr>
      </p:pic>
      <p:pic>
        <p:nvPicPr>
          <p:cNvPr id="11272" name="Picture 8"/>
          <p:cNvPicPr>
            <a:picLocks noChangeAspect="1" noChangeArrowheads="1"/>
          </p:cNvPicPr>
          <p:nvPr/>
        </p:nvPicPr>
        <p:blipFill>
          <a:blip r:embed="rId7"/>
          <a:srcRect/>
          <a:stretch>
            <a:fillRect/>
          </a:stretch>
        </p:blipFill>
        <p:spPr bwMode="auto">
          <a:xfrm>
            <a:off x="6500826" y="2928934"/>
            <a:ext cx="2362200" cy="485775"/>
          </a:xfrm>
          <a:prstGeom prst="rect">
            <a:avLst/>
          </a:prstGeom>
          <a:noFill/>
          <a:ln w="9525">
            <a:noFill/>
            <a:miter lim="800000"/>
            <a:headEnd/>
            <a:tailEnd/>
          </a:ln>
          <a:effectLst/>
        </p:spPr>
      </p:pic>
      <p:sp>
        <p:nvSpPr>
          <p:cNvPr id="18" name="TextBox 17"/>
          <p:cNvSpPr txBox="1"/>
          <p:nvPr/>
        </p:nvSpPr>
        <p:spPr>
          <a:xfrm>
            <a:off x="5929322" y="4286256"/>
            <a:ext cx="2807179" cy="1323439"/>
          </a:xfrm>
          <a:prstGeom prst="rect">
            <a:avLst/>
          </a:prstGeom>
          <a:noFill/>
        </p:spPr>
        <p:txBody>
          <a:bodyPr wrap="none" rtlCol="0">
            <a:spAutoFit/>
          </a:bodyPr>
          <a:lstStyle/>
          <a:p>
            <a:r>
              <a:rPr lang="en-GB" sz="1600" dirty="0" smtClean="0"/>
              <a:t>Note:</a:t>
            </a:r>
          </a:p>
          <a:p>
            <a:r>
              <a:rPr lang="en-GB" sz="1600" dirty="0" smtClean="0"/>
              <a:t>CP=Coin Present</a:t>
            </a:r>
          </a:p>
          <a:p>
            <a:r>
              <a:rPr lang="en-GB" sz="1600" dirty="0" smtClean="0"/>
              <a:t>=+&gt;= (∑=80p)+(∑&gt;80p)</a:t>
            </a:r>
          </a:p>
          <a:p>
            <a:r>
              <a:rPr lang="en-GB" sz="1600" dirty="0" smtClean="0"/>
              <a:t>CR=Changer Ready</a:t>
            </a:r>
          </a:p>
          <a:p>
            <a:r>
              <a:rPr lang="en-GB" sz="1600" dirty="0" smtClean="0"/>
              <a:t>PDR=Pop dispenser Ready</a:t>
            </a:r>
            <a:endParaRPr lang="en-GB" sz="1600" dirty="0"/>
          </a:p>
        </p:txBody>
      </p:sp>
      <p:sp>
        <p:nvSpPr>
          <p:cNvPr id="19" name="TextBox 18"/>
          <p:cNvSpPr txBox="1"/>
          <p:nvPr/>
        </p:nvSpPr>
        <p:spPr>
          <a:xfrm>
            <a:off x="2143108" y="3571876"/>
            <a:ext cx="5150769" cy="369332"/>
          </a:xfrm>
          <a:prstGeom prst="rect">
            <a:avLst/>
          </a:prstGeom>
          <a:noFill/>
        </p:spPr>
        <p:txBody>
          <a:bodyPr wrap="none" rtlCol="0">
            <a:spAutoFit/>
          </a:bodyPr>
          <a:lstStyle/>
          <a:p>
            <a:r>
              <a:rPr lang="en-GB" dirty="0" smtClean="0"/>
              <a:t>Next State Maps for D-Type Implementation</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srcRect/>
          <a:stretch>
            <a:fillRect/>
          </a:stretch>
        </p:blipFill>
        <p:spPr bwMode="auto">
          <a:xfrm>
            <a:off x="714348" y="1714488"/>
            <a:ext cx="2733003" cy="1547817"/>
          </a:xfrm>
          <a:prstGeom prst="rect">
            <a:avLst/>
          </a:prstGeom>
          <a:noFill/>
          <a:ln w="9525">
            <a:noFill/>
            <a:miter lim="800000"/>
            <a:headEnd/>
            <a:tailEnd/>
          </a:ln>
          <a:effectLst/>
        </p:spPr>
      </p:pic>
      <p:sp>
        <p:nvSpPr>
          <p:cNvPr id="2" name="Content Placeholder 1"/>
          <p:cNvSpPr>
            <a:spLocks noGrp="1"/>
          </p:cNvSpPr>
          <p:nvPr>
            <p:ph idx="1"/>
          </p:nvPr>
        </p:nvSpPr>
        <p:spPr>
          <a:xfrm>
            <a:off x="457200" y="1481329"/>
            <a:ext cx="8229600" cy="376035"/>
          </a:xfrm>
        </p:spPr>
        <p:txBody>
          <a:bodyPr>
            <a:normAutofit/>
          </a:bodyPr>
          <a:lstStyle/>
          <a:p>
            <a:r>
              <a:rPr lang="en-GB" sz="1600" dirty="0" smtClean="0"/>
              <a:t>Next state maps for J-K type Implementation </a:t>
            </a:r>
            <a:endParaRPr lang="en-GB" sz="1600" dirty="0"/>
          </a:p>
        </p:txBody>
      </p:sp>
      <p:sp>
        <p:nvSpPr>
          <p:cNvPr id="3" name="Title 2"/>
          <p:cNvSpPr>
            <a:spLocks noGrp="1"/>
          </p:cNvSpPr>
          <p:nvPr>
            <p:ph type="title"/>
          </p:nvPr>
        </p:nvSpPr>
        <p:spPr/>
        <p:txBody>
          <a:bodyPr>
            <a:normAutofit/>
          </a:bodyPr>
          <a:lstStyle/>
          <a:p>
            <a:r>
              <a:rPr lang="en-GB" sz="2200" dirty="0" smtClean="0"/>
              <a:t>Worked example: Pop machine Controller</a:t>
            </a:r>
            <a:endParaRPr lang="en-GB" sz="2200" dirty="0"/>
          </a:p>
        </p:txBody>
      </p:sp>
      <p:pic>
        <p:nvPicPr>
          <p:cNvPr id="12292" name="Picture 4"/>
          <p:cNvPicPr>
            <a:picLocks noChangeAspect="1" noChangeArrowheads="1"/>
          </p:cNvPicPr>
          <p:nvPr/>
        </p:nvPicPr>
        <p:blipFill>
          <a:blip r:embed="rId3"/>
          <a:srcRect/>
          <a:stretch>
            <a:fillRect/>
          </a:stretch>
        </p:blipFill>
        <p:spPr bwMode="auto">
          <a:xfrm>
            <a:off x="3214678" y="1857364"/>
            <a:ext cx="2368073" cy="1279105"/>
          </a:xfrm>
          <a:prstGeom prst="rect">
            <a:avLst/>
          </a:prstGeom>
          <a:noFill/>
          <a:ln w="9525">
            <a:noFill/>
            <a:miter lim="800000"/>
            <a:headEnd/>
            <a:tailEnd/>
          </a:ln>
          <a:effectLst/>
        </p:spPr>
      </p:pic>
      <p:pic>
        <p:nvPicPr>
          <p:cNvPr id="12294" name="Picture 6"/>
          <p:cNvPicPr>
            <a:picLocks noChangeAspect="1" noChangeArrowheads="1"/>
          </p:cNvPicPr>
          <p:nvPr/>
        </p:nvPicPr>
        <p:blipFill>
          <a:blip r:embed="rId4" cstate="print"/>
          <a:srcRect/>
          <a:stretch>
            <a:fillRect/>
          </a:stretch>
        </p:blipFill>
        <p:spPr bwMode="auto">
          <a:xfrm>
            <a:off x="5715008" y="1857364"/>
            <a:ext cx="2196042" cy="1143008"/>
          </a:xfrm>
          <a:prstGeom prst="rect">
            <a:avLst/>
          </a:prstGeom>
          <a:noFill/>
          <a:ln w="9525">
            <a:noFill/>
            <a:miter lim="800000"/>
            <a:headEnd/>
            <a:tailEnd/>
          </a:ln>
          <a:effectLst/>
        </p:spPr>
      </p:pic>
      <p:pic>
        <p:nvPicPr>
          <p:cNvPr id="12296" name="Picture 8"/>
          <p:cNvPicPr>
            <a:picLocks noChangeAspect="1" noChangeArrowheads="1"/>
          </p:cNvPicPr>
          <p:nvPr/>
        </p:nvPicPr>
        <p:blipFill>
          <a:blip r:embed="rId5"/>
          <a:srcRect/>
          <a:stretch>
            <a:fillRect/>
          </a:stretch>
        </p:blipFill>
        <p:spPr bwMode="auto">
          <a:xfrm>
            <a:off x="785786" y="3500438"/>
            <a:ext cx="2477593" cy="1338262"/>
          </a:xfrm>
          <a:prstGeom prst="rect">
            <a:avLst/>
          </a:prstGeom>
          <a:noFill/>
          <a:ln w="9525">
            <a:noFill/>
            <a:miter lim="800000"/>
            <a:headEnd/>
            <a:tailEnd/>
          </a:ln>
          <a:effectLst/>
        </p:spPr>
      </p:pic>
      <p:pic>
        <p:nvPicPr>
          <p:cNvPr id="12297" name="Picture 9"/>
          <p:cNvPicPr>
            <a:picLocks noChangeAspect="1" noChangeArrowheads="1"/>
          </p:cNvPicPr>
          <p:nvPr/>
        </p:nvPicPr>
        <p:blipFill>
          <a:blip r:embed="rId6"/>
          <a:srcRect/>
          <a:stretch>
            <a:fillRect/>
          </a:stretch>
        </p:blipFill>
        <p:spPr bwMode="auto">
          <a:xfrm>
            <a:off x="5643570" y="3500438"/>
            <a:ext cx="2380624" cy="1285884"/>
          </a:xfrm>
          <a:prstGeom prst="rect">
            <a:avLst/>
          </a:prstGeom>
          <a:noFill/>
          <a:ln w="9525">
            <a:noFill/>
            <a:miter lim="800000"/>
            <a:headEnd/>
            <a:tailEnd/>
          </a:ln>
          <a:effectLst/>
        </p:spPr>
      </p:pic>
      <p:pic>
        <p:nvPicPr>
          <p:cNvPr id="12298" name="Picture 10"/>
          <p:cNvPicPr>
            <a:picLocks noChangeAspect="1" noChangeArrowheads="1"/>
          </p:cNvPicPr>
          <p:nvPr/>
        </p:nvPicPr>
        <p:blipFill>
          <a:blip r:embed="rId7" cstate="print"/>
          <a:srcRect/>
          <a:stretch>
            <a:fillRect/>
          </a:stretch>
        </p:blipFill>
        <p:spPr bwMode="auto">
          <a:xfrm>
            <a:off x="3286116" y="3571876"/>
            <a:ext cx="2286016" cy="1167547"/>
          </a:xfrm>
          <a:prstGeom prst="rect">
            <a:avLst/>
          </a:prstGeom>
          <a:noFill/>
          <a:ln w="9525">
            <a:noFill/>
            <a:miter lim="800000"/>
            <a:headEnd/>
            <a:tailEnd/>
          </a:ln>
          <a:effectLst/>
        </p:spPr>
      </p:pic>
      <p:sp>
        <p:nvSpPr>
          <p:cNvPr id="21" name="TextBox 20"/>
          <p:cNvSpPr txBox="1"/>
          <p:nvPr/>
        </p:nvSpPr>
        <p:spPr>
          <a:xfrm>
            <a:off x="1571604" y="3071810"/>
            <a:ext cx="1184940" cy="307777"/>
          </a:xfrm>
          <a:prstGeom prst="rect">
            <a:avLst/>
          </a:prstGeom>
          <a:noFill/>
        </p:spPr>
        <p:txBody>
          <a:bodyPr wrap="none" rtlCol="0">
            <a:spAutoFit/>
          </a:bodyPr>
          <a:lstStyle/>
          <a:p>
            <a:r>
              <a:rPr lang="en-GB" sz="1400" dirty="0" err="1" smtClean="0"/>
              <a:t>Ja</a:t>
            </a:r>
            <a:r>
              <a:rPr lang="en-GB" sz="1400" dirty="0" smtClean="0"/>
              <a:t>=B.(=+&gt;)</a:t>
            </a:r>
            <a:endParaRPr lang="en-GB" sz="1400" dirty="0"/>
          </a:p>
        </p:txBody>
      </p:sp>
      <p:sp>
        <p:nvSpPr>
          <p:cNvPr id="22" name="TextBox 21"/>
          <p:cNvSpPr txBox="1"/>
          <p:nvPr/>
        </p:nvSpPr>
        <p:spPr>
          <a:xfrm>
            <a:off x="4214810" y="3071810"/>
            <a:ext cx="667170" cy="307777"/>
          </a:xfrm>
          <a:prstGeom prst="rect">
            <a:avLst/>
          </a:prstGeom>
          <a:noFill/>
        </p:spPr>
        <p:txBody>
          <a:bodyPr wrap="none" rtlCol="0">
            <a:spAutoFit/>
          </a:bodyPr>
          <a:lstStyle/>
          <a:p>
            <a:r>
              <a:rPr lang="en-GB" sz="1400" dirty="0" smtClean="0"/>
              <a:t>Ka=C</a:t>
            </a:r>
            <a:endParaRPr lang="en-GB" sz="1400" dirty="0"/>
          </a:p>
        </p:txBody>
      </p:sp>
      <p:sp>
        <p:nvSpPr>
          <p:cNvPr id="23" name="TextBox 22"/>
          <p:cNvSpPr txBox="1"/>
          <p:nvPr/>
        </p:nvSpPr>
        <p:spPr>
          <a:xfrm>
            <a:off x="6286512" y="3071810"/>
            <a:ext cx="1553630" cy="307777"/>
          </a:xfrm>
          <a:prstGeom prst="rect">
            <a:avLst/>
          </a:prstGeom>
          <a:noFill/>
        </p:spPr>
        <p:txBody>
          <a:bodyPr wrap="none" rtlCol="0">
            <a:spAutoFit/>
          </a:bodyPr>
          <a:lstStyle/>
          <a:p>
            <a:r>
              <a:rPr lang="en-GB" sz="1400" dirty="0" err="1" smtClean="0"/>
              <a:t>Jb</a:t>
            </a:r>
            <a:r>
              <a:rPr lang="en-GB" sz="1400" dirty="0" smtClean="0"/>
              <a:t>=C.(/CP)+A.C</a:t>
            </a:r>
            <a:endParaRPr lang="en-GB" sz="1400" dirty="0"/>
          </a:p>
        </p:txBody>
      </p:sp>
      <p:sp>
        <p:nvSpPr>
          <p:cNvPr id="24" name="TextBox 23"/>
          <p:cNvSpPr txBox="1"/>
          <p:nvPr/>
        </p:nvSpPr>
        <p:spPr>
          <a:xfrm>
            <a:off x="1357290" y="4786322"/>
            <a:ext cx="1534394" cy="307777"/>
          </a:xfrm>
          <a:prstGeom prst="rect">
            <a:avLst/>
          </a:prstGeom>
          <a:noFill/>
        </p:spPr>
        <p:txBody>
          <a:bodyPr wrap="none" rtlCol="0">
            <a:spAutoFit/>
          </a:bodyPr>
          <a:lstStyle/>
          <a:p>
            <a:r>
              <a:rPr lang="en-GB" sz="1400" dirty="0" smtClean="0"/>
              <a:t>K</a:t>
            </a:r>
            <a:r>
              <a:rPr lang="en-GB" sz="1400" dirty="0" smtClean="0"/>
              <a:t>b=C.(/=)+A.C</a:t>
            </a:r>
            <a:endParaRPr lang="en-GB" sz="1400" dirty="0"/>
          </a:p>
        </p:txBody>
      </p:sp>
      <p:sp>
        <p:nvSpPr>
          <p:cNvPr id="25" name="TextBox 24"/>
          <p:cNvSpPr txBox="1"/>
          <p:nvPr/>
        </p:nvSpPr>
        <p:spPr>
          <a:xfrm>
            <a:off x="3857620" y="4786322"/>
            <a:ext cx="1907895" cy="523220"/>
          </a:xfrm>
          <a:prstGeom prst="rect">
            <a:avLst/>
          </a:prstGeom>
          <a:noFill/>
        </p:spPr>
        <p:txBody>
          <a:bodyPr wrap="none" rtlCol="0">
            <a:spAutoFit/>
          </a:bodyPr>
          <a:lstStyle/>
          <a:p>
            <a:r>
              <a:rPr lang="en-GB" sz="1400" dirty="0" err="1" smtClean="0"/>
              <a:t>Jc</a:t>
            </a:r>
            <a:r>
              <a:rPr lang="en-GB" sz="1400" dirty="0" smtClean="0"/>
              <a:t>=/A.(CP)+B.(PDR) </a:t>
            </a:r>
          </a:p>
          <a:p>
            <a:r>
              <a:rPr lang="en-GB" sz="1400" dirty="0" smtClean="0"/>
              <a:t> </a:t>
            </a:r>
            <a:r>
              <a:rPr lang="en-GB" sz="1400" dirty="0" smtClean="0"/>
              <a:t>     + A./B.(CR)    </a:t>
            </a:r>
            <a:endParaRPr lang="en-GB" sz="1400" dirty="0"/>
          </a:p>
        </p:txBody>
      </p:sp>
      <p:sp>
        <p:nvSpPr>
          <p:cNvPr id="26" name="TextBox 25"/>
          <p:cNvSpPr txBox="1"/>
          <p:nvPr/>
        </p:nvSpPr>
        <p:spPr>
          <a:xfrm>
            <a:off x="6643702" y="4786322"/>
            <a:ext cx="659155" cy="307777"/>
          </a:xfrm>
          <a:prstGeom prst="rect">
            <a:avLst/>
          </a:prstGeom>
          <a:noFill/>
        </p:spPr>
        <p:txBody>
          <a:bodyPr wrap="none" rtlCol="0">
            <a:spAutoFit/>
          </a:bodyPr>
          <a:lstStyle/>
          <a:p>
            <a:r>
              <a:rPr lang="en-GB" sz="1400" dirty="0" smtClean="0"/>
              <a:t>Kb=B</a:t>
            </a:r>
            <a:endParaRPr lang="en-GB" sz="14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2019109"/>
          </a:xfrm>
        </p:spPr>
        <p:txBody>
          <a:bodyPr>
            <a:normAutofit/>
          </a:bodyPr>
          <a:lstStyle/>
          <a:p>
            <a:r>
              <a:rPr lang="en-GB" sz="2000" dirty="0" smtClean="0"/>
              <a:t>The Output Decoder </a:t>
            </a:r>
          </a:p>
          <a:p>
            <a:r>
              <a:rPr lang="en-GB" sz="1800" dirty="0" smtClean="0"/>
              <a:t>Make up a map for each output</a:t>
            </a:r>
            <a:r>
              <a:rPr lang="en-GB" sz="1800" dirty="0" smtClean="0"/>
              <a:t>.</a:t>
            </a:r>
          </a:p>
          <a:p>
            <a:r>
              <a:rPr lang="en-GB" sz="1800" dirty="0" smtClean="0"/>
              <a:t>Plot the map using MEV for the conditional variables, then simplify and implement. </a:t>
            </a:r>
            <a:r>
              <a:rPr lang="en-GB" sz="1800" dirty="0" smtClean="0"/>
              <a:t>In this case this method is redundant since no output is in the function of more than one state and so we can directly write the output, by inspecting the MDS diagram. </a:t>
            </a:r>
          </a:p>
          <a:p>
            <a:endParaRPr lang="en-GB" sz="1600" dirty="0"/>
          </a:p>
        </p:txBody>
      </p:sp>
      <p:sp>
        <p:nvSpPr>
          <p:cNvPr id="3" name="Title 2"/>
          <p:cNvSpPr>
            <a:spLocks noGrp="1"/>
          </p:cNvSpPr>
          <p:nvPr>
            <p:ph type="title"/>
          </p:nvPr>
        </p:nvSpPr>
        <p:spPr/>
        <p:txBody>
          <a:bodyPr>
            <a:normAutofit/>
          </a:bodyPr>
          <a:lstStyle/>
          <a:p>
            <a:r>
              <a:rPr lang="en-GB" sz="2200" dirty="0" smtClean="0"/>
              <a:t>Worked example: Pop machine Controller</a:t>
            </a:r>
            <a:endParaRPr lang="en-GB" sz="2200" dirty="0"/>
          </a:p>
        </p:txBody>
      </p:sp>
      <p:sp>
        <p:nvSpPr>
          <p:cNvPr id="16" name="TextBox 15"/>
          <p:cNvSpPr txBox="1"/>
          <p:nvPr/>
        </p:nvSpPr>
        <p:spPr>
          <a:xfrm>
            <a:off x="2285984" y="4143380"/>
            <a:ext cx="3105337" cy="1200329"/>
          </a:xfrm>
          <a:prstGeom prst="rect">
            <a:avLst/>
          </a:prstGeom>
          <a:noFill/>
        </p:spPr>
        <p:txBody>
          <a:bodyPr wrap="none" rtlCol="0">
            <a:spAutoFit/>
          </a:bodyPr>
          <a:lstStyle/>
          <a:p>
            <a:r>
              <a:rPr lang="en-GB" dirty="0" smtClean="0"/>
              <a:t>Return Change = A./B./C</a:t>
            </a:r>
          </a:p>
          <a:p>
            <a:r>
              <a:rPr lang="en-GB" dirty="0" smtClean="0"/>
              <a:t>         </a:t>
            </a:r>
            <a:r>
              <a:rPr lang="en-GB" dirty="0" err="1" smtClean="0"/>
              <a:t>Decr</a:t>
            </a:r>
            <a:r>
              <a:rPr lang="en-GB" dirty="0" smtClean="0"/>
              <a:t> Acc = A./B.C</a:t>
            </a:r>
          </a:p>
          <a:p>
            <a:r>
              <a:rPr lang="en-GB" dirty="0" smtClean="0"/>
              <a:t>  Dispense Pop = A.B./C</a:t>
            </a:r>
          </a:p>
          <a:p>
            <a:r>
              <a:rPr lang="en-GB" dirty="0" smtClean="0"/>
              <a:t>            </a:t>
            </a:r>
            <a:r>
              <a:rPr lang="en-GB" dirty="0" err="1" smtClean="0"/>
              <a:t>Clr</a:t>
            </a:r>
            <a:r>
              <a:rPr lang="en-GB" dirty="0" smtClean="0"/>
              <a:t> Acc = A.B.C</a:t>
            </a:r>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200" dirty="0" smtClean="0"/>
              <a:t>Worked example: Pop machine Controller</a:t>
            </a:r>
            <a:endParaRPr lang="en-GB" sz="2200" dirty="0"/>
          </a:p>
        </p:txBody>
      </p:sp>
      <p:pic>
        <p:nvPicPr>
          <p:cNvPr id="13314" name="Picture 2"/>
          <p:cNvPicPr>
            <a:picLocks noGrp="1" noChangeAspect="1" noChangeArrowheads="1"/>
          </p:cNvPicPr>
          <p:nvPr>
            <p:ph idx="1"/>
          </p:nvPr>
        </p:nvPicPr>
        <p:blipFill>
          <a:blip r:embed="rId2"/>
          <a:srcRect/>
          <a:stretch>
            <a:fillRect/>
          </a:stretch>
        </p:blipFill>
        <p:spPr bwMode="auto">
          <a:xfrm>
            <a:off x="2000232" y="1000108"/>
            <a:ext cx="5500726" cy="5450834"/>
          </a:xfrm>
          <a:prstGeom prst="rect">
            <a:avLst/>
          </a:prstGeom>
          <a:noFill/>
          <a:ln w="9525">
            <a:noFill/>
            <a:miter lim="800000"/>
            <a:headEnd/>
            <a:tailEnd/>
          </a:ln>
          <a:effec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Grp="1" noChangeAspect="1" noChangeArrowheads="1"/>
          </p:cNvPicPr>
          <p:nvPr>
            <p:ph idx="1"/>
          </p:nvPr>
        </p:nvPicPr>
        <p:blipFill>
          <a:blip r:embed="rId2"/>
          <a:srcRect/>
          <a:stretch>
            <a:fillRect/>
          </a:stretch>
        </p:blipFill>
        <p:spPr bwMode="auto">
          <a:xfrm>
            <a:off x="1928794" y="622056"/>
            <a:ext cx="5143536" cy="5974240"/>
          </a:xfrm>
          <a:prstGeom prst="rect">
            <a:avLst/>
          </a:prstGeom>
          <a:noFill/>
          <a:ln w="9525">
            <a:noFill/>
            <a:miter lim="800000"/>
            <a:headEnd/>
            <a:tailEnd/>
          </a:ln>
          <a:effectLst/>
        </p:spPr>
      </p:pic>
      <p:sp>
        <p:nvSpPr>
          <p:cNvPr id="3" name="Title 2"/>
          <p:cNvSpPr>
            <a:spLocks noGrp="1"/>
          </p:cNvSpPr>
          <p:nvPr>
            <p:ph type="title"/>
          </p:nvPr>
        </p:nvSpPr>
        <p:spPr/>
        <p:txBody>
          <a:bodyPr>
            <a:normAutofit/>
          </a:bodyPr>
          <a:lstStyle/>
          <a:p>
            <a:r>
              <a:rPr lang="en-GB" sz="2200" dirty="0" smtClean="0"/>
              <a:t>Worked example: Pop machine Controller</a:t>
            </a:r>
            <a:endParaRPr lang="en-GB" sz="22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5024</TotalTime>
  <Words>2242</Words>
  <Application>Microsoft Office PowerPoint</Application>
  <PresentationFormat>On-screen Show (4:3)</PresentationFormat>
  <Paragraphs>214</Paragraphs>
  <Slides>42</Slides>
  <Notes>0</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Concourse</vt:lpstr>
      <vt:lpstr>MDS diagrams </vt:lpstr>
      <vt:lpstr>System controller design </vt:lpstr>
      <vt:lpstr>System controller design </vt:lpstr>
      <vt:lpstr>System controller design </vt:lpstr>
      <vt:lpstr>System controller design </vt:lpstr>
      <vt:lpstr>System controller design </vt:lpstr>
      <vt:lpstr>System controller design </vt:lpstr>
      <vt:lpstr>System controller design </vt:lpstr>
      <vt:lpstr>System controller design </vt:lpstr>
      <vt:lpstr>System controller design </vt:lpstr>
      <vt:lpstr>System controller design </vt:lpstr>
      <vt:lpstr>System controller design </vt:lpstr>
      <vt:lpstr>System controller design </vt:lpstr>
      <vt:lpstr>MDS Diagrams</vt:lpstr>
      <vt:lpstr>MDS Diagrams</vt:lpstr>
      <vt:lpstr>MDS Diagrams</vt:lpstr>
      <vt:lpstr>MDS Diagrams</vt:lpstr>
      <vt:lpstr>MDS Diagrams</vt:lpstr>
      <vt:lpstr>MDS Diagrams</vt:lpstr>
      <vt:lpstr>MDS Diagrams</vt:lpstr>
      <vt:lpstr>MDS Diagrams</vt:lpstr>
      <vt:lpstr>MDS Diagrams</vt:lpstr>
      <vt:lpstr>MDS Diagrams</vt:lpstr>
      <vt:lpstr>MDS Diagrams</vt:lpstr>
      <vt:lpstr>MDS Diagrams</vt:lpstr>
      <vt:lpstr>MDS Diagrams</vt:lpstr>
      <vt:lpstr>MDS Diagrams</vt:lpstr>
      <vt:lpstr>MDS Diagrams</vt:lpstr>
      <vt:lpstr>MDS Diagrams</vt:lpstr>
      <vt:lpstr>Choice of control at Architecture </vt:lpstr>
      <vt:lpstr>Choice of control at Architecture </vt:lpstr>
      <vt:lpstr>Glitch Free Output Generation</vt:lpstr>
      <vt:lpstr>Glitch Free Output Generation</vt:lpstr>
      <vt:lpstr>Worked example: Pop machine Controller</vt:lpstr>
      <vt:lpstr>Worked example: Pop machine Controller</vt:lpstr>
      <vt:lpstr>Worked example: Pop machine Controller</vt:lpstr>
      <vt:lpstr>Worked example: Pop machine Controller</vt:lpstr>
      <vt:lpstr>Worked example: Pop machine Controller</vt:lpstr>
      <vt:lpstr>Worked example: Pop machine Controller</vt:lpstr>
      <vt:lpstr>Worked example: Pop machine Controller</vt:lpstr>
      <vt:lpstr>Worked example: Pop machine Controller</vt:lpstr>
      <vt:lpstr>Worked example: Pop machine Controller</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MDS diagrams</dc:title>
  <dc:creator>gary</dc:creator>
  <cp:lastModifiedBy>gary</cp:lastModifiedBy>
  <cp:revision>263</cp:revision>
  <dcterms:created xsi:type="dcterms:W3CDTF">2013-11-16T11:12:54Z</dcterms:created>
  <dcterms:modified xsi:type="dcterms:W3CDTF">2013-11-24T22:57:36Z</dcterms:modified>
</cp:coreProperties>
</file>