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DEF2"/>
    <a:srgbClr val="C9E7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70" d="100"/>
          <a:sy n="70" d="100"/>
        </p:scale>
        <p:origin x="5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1C89-49C2-33D2-D63D-4A7BFAA328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8B14B4-B422-0CF2-8F82-3B0E7536C8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D9482-22FB-BD30-9C80-CFC1AB475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1E0B9-ECB8-D4A0-6AB7-02743DD8B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DE264-131B-FD3B-7604-D54B9FCB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080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EFF3A-6FDB-2810-2E18-295F566E0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C6CAA-2D6E-5273-46A5-A1B3D524D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81281-A79C-30B1-5C7F-B910BC896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CD2A-5430-366F-9572-48596AF75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50EE42-966E-2C49-9C4E-E22387327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362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9C486-96B6-228B-8469-1AE6B6ACC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9C2176-4B5E-F73E-58D5-57C8A6A2D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BF3CA-990C-4308-478E-9D153B95C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63C47-1149-AA91-A099-B760B5C93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590B5-F75A-3895-88C4-E52B8A47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809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D0158-DC3B-7C51-BE87-B6DDBC66F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45122-4857-F763-5F69-673F996EA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CF1C9-EC3C-C3EF-8302-87806F79C0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32091-118E-FB72-6367-C2CF71A63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4D157E-F4E5-1B7E-843C-2105DDEFF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8C6E1C-EB4F-FFE9-9761-111B97BE8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10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D8240-B280-50B2-7044-475B22CFE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05B530-D0F5-344D-6BD5-79D3782B51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485465-EE6B-7022-DDEF-6072330E7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2B9588-2016-3880-9BE5-280C88D2B2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56DD79-248E-270A-26B7-39CD84004E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EA3BE6-A5EE-4FB8-E360-1F33C458E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378C63-EC93-C8B6-7249-827CF0EEF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DD2B5C-43F2-D821-B035-C9265D9C4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8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E4713-886C-089B-6872-80C09AF99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913893-F76B-B059-0305-070413581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35AF2D-0DFE-4EB7-EE6C-341A3F653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32E5CF-988E-A5D3-3155-5EAA434C1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95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A67ECE-B9A6-8971-03B5-D6CFEFF1E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599C21-10BA-954E-0912-90E17E426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D3B2AB-47D9-07C4-DB0F-04C7EEB1C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937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40990-2925-7B0E-7C27-1B8EF390F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5DEF-1144-67F1-2877-AEBC32998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B86EC-1487-B999-7424-BF989741D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51FE4D-59A5-D5DE-CFD9-7620CB04D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82468-5F29-3E37-273F-67E380421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2359A-FDBD-F259-65FB-C5CCDD213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265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2DE65-5712-B63D-CCE9-1582981E8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BC2AE2-0A47-8760-CA0F-C00D4D7925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B97E6C-C664-3133-391A-D309AF35E3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ADA723-FEAE-FC2F-4D3B-6DB9EE041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ADA3CE-7995-FC4B-80A5-316977A99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F7371-958A-287E-4142-4304695F0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9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54E7-6075-6497-B540-AA8C8F71E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6C961B-9BA1-2CAB-ADB8-8E569E5D0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C36BA-E90E-5A33-BDAA-3AF8A7B13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072AB-2E97-3752-AD6B-9C1AC9E47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48AB6-8315-B6C2-4B8A-0F850B438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1FEADD-2165-89C0-8196-58275439A0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664B1-9456-F584-3AEC-71ECE1AD10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9C395-BDD6-519C-A866-6789AF5F6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F7246-AA5C-83CB-92F0-60A0D1941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5D857-C16C-49EF-D7D1-EC187C2DF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20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4EB6C5-EA24-4529-FC7A-55C5041C6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954F2-6F64-B7E2-C37E-48BA68F1D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DE626-897F-F6EB-52B9-AD5ED45C3D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D6F0A9-658A-4A2B-9131-F227207F2999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C883F-C57F-F707-A3F7-FBCB3731FB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CB3D6-3B68-8664-42ED-4FFC714CE4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A9B04B-89AF-47DC-B366-C0E757D9B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20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30000"/>
                <a:lumOff val="70000"/>
              </a:schemeClr>
            </a:gs>
            <a:gs pos="5000">
              <a:srgbClr val="9EDEF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23DA9-B62E-6E01-0606-B2DE74A09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7951" y="133742"/>
            <a:ext cx="9144000" cy="1380319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Britannic Bold" panose="020B0903060703020204" pitchFamily="34" charset="0"/>
              </a:rPr>
              <a:t>Analysing, Ethically Hacking and Securing an Enterprise Network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F2FA8-6650-11B3-92CB-B775A88489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0342" y="3365912"/>
            <a:ext cx="6471314" cy="982639"/>
          </a:xfrm>
        </p:spPr>
        <p:txBody>
          <a:bodyPr>
            <a:normAutofit fontScale="77500" lnSpcReduction="20000"/>
          </a:bodyPr>
          <a:lstStyle/>
          <a:p>
            <a:r>
              <a:rPr lang="en-GB" sz="4400" dirty="0">
                <a:solidFill>
                  <a:srgbClr val="00206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Advanced Cybersecurity </a:t>
            </a:r>
          </a:p>
          <a:p>
            <a:r>
              <a:rPr lang="en-GB" sz="4400" dirty="0">
                <a:solidFill>
                  <a:srgbClr val="002060"/>
                </a:solidFill>
              </a:rPr>
              <a:t> </a:t>
            </a:r>
            <a:r>
              <a:rPr lang="en-GB" sz="4400" dirty="0">
                <a:solidFill>
                  <a:srgbClr val="00206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ACCB6000</a:t>
            </a:r>
          </a:p>
          <a:p>
            <a:endParaRPr lang="en-GB" sz="2800" dirty="0">
              <a:solidFill>
                <a:srgbClr val="002060"/>
              </a:solidFill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endParaRPr lang="en-GB" dirty="0"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endParaRPr lang="en-GB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DAA8EEB1-6999-4164-CFCA-991435C6C897}"/>
              </a:ext>
            </a:extLst>
          </p:cNvPr>
          <p:cNvSpPr txBox="1">
            <a:spLocks/>
          </p:cNvSpPr>
          <p:nvPr/>
        </p:nvSpPr>
        <p:spPr>
          <a:xfrm>
            <a:off x="2928013" y="5570182"/>
            <a:ext cx="6335973" cy="9826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Student: </a:t>
            </a:r>
            <a:r>
              <a:rPr lang="en-GB" sz="2000" dirty="0">
                <a:latin typeface="Helvetica" panose="020B0604020202020204" pitchFamily="34" charset="0"/>
                <a:cs typeface="Helvetica" panose="020B0604020202020204" pitchFamily="34" charset="0"/>
              </a:rPr>
              <a:t>Carlos Perdomo Corella   ID:2316576</a:t>
            </a:r>
          </a:p>
          <a:p>
            <a:r>
              <a:rPr lang="en-GB" sz="2000" dirty="0">
                <a:solidFill>
                  <a:schemeClr val="bg1">
                    <a:lumMod val="7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Lecture: </a:t>
            </a:r>
            <a:r>
              <a:rPr lang="en-GB" sz="2000" dirty="0"/>
              <a:t>Dr. Mohamed Ghanem</a:t>
            </a:r>
            <a:endParaRPr lang="en-GB" sz="2000" dirty="0"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endParaRPr lang="en-GB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6" name="Picture 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06978ABB-E319-1E23-9FE5-018F7192FB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834" y="1879211"/>
            <a:ext cx="2812330" cy="1121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24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C5BBB6-9A02-678B-CF66-315FD9B99E19}"/>
              </a:ext>
            </a:extLst>
          </p:cNvPr>
          <p:cNvSpPr txBox="1"/>
          <p:nvPr/>
        </p:nvSpPr>
        <p:spPr>
          <a:xfrm>
            <a:off x="515039" y="132012"/>
            <a:ext cx="40056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Helvetica" panose="020B0604020202020204" pitchFamily="34" charset="0"/>
                <a:cs typeface="Helvetica" panose="020B0604020202020204" pitchFamily="34" charset="0"/>
              </a:rPr>
              <a:t>1. IP ADDRESS CONFIGURATION</a:t>
            </a:r>
          </a:p>
        </p:txBody>
      </p:sp>
      <p:pic>
        <p:nvPicPr>
          <p:cNvPr id="3" name="Picture 2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5BA2A60B-B330-639E-C0B9-212F88BF7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79" y="2447693"/>
            <a:ext cx="6527409" cy="40795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6BE7AD-6ABA-3065-77F6-CB51A75A7BC6}"/>
              </a:ext>
            </a:extLst>
          </p:cNvPr>
          <p:cNvSpPr txBox="1"/>
          <p:nvPr/>
        </p:nvSpPr>
        <p:spPr>
          <a:xfrm>
            <a:off x="274479" y="1878097"/>
            <a:ext cx="346500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Server</a:t>
            </a:r>
            <a:r>
              <a:rPr lang="en-GB" sz="16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L-CD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 IP Address 192.168.2.1</a:t>
            </a:r>
            <a:endParaRPr lang="en-GB" sz="16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D13B115-9F82-2FDC-B69C-FD35232DEB02}"/>
              </a:ext>
            </a:extLst>
          </p:cNvPr>
          <p:cNvSpPr/>
          <p:nvPr/>
        </p:nvSpPr>
        <p:spPr>
          <a:xfrm>
            <a:off x="341193" y="5652263"/>
            <a:ext cx="1119117" cy="420991"/>
          </a:xfrm>
          <a:prstGeom prst="ellipse">
            <a:avLst/>
          </a:prstGeom>
          <a:noFill/>
          <a:ln w="9525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D426E14-AA7C-208C-D3CC-8D5B1EFAE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9032" y="138135"/>
            <a:ext cx="6651548" cy="415703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488BAC9-82AF-745F-0AA6-50B6BA0FFAEE}"/>
              </a:ext>
            </a:extLst>
          </p:cNvPr>
          <p:cNvSpPr txBox="1"/>
          <p:nvPr/>
        </p:nvSpPr>
        <p:spPr>
          <a:xfrm>
            <a:off x="7531290" y="4544267"/>
            <a:ext cx="41830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L-CD</a:t>
            </a:r>
            <a:r>
              <a:rPr lang="en-GB" sz="1600" dirty="0"/>
              <a:t> </a:t>
            </a:r>
            <a:r>
              <a:rPr lang="en-GB" sz="1600" b="1" dirty="0"/>
              <a:t>Ping</a:t>
            </a:r>
            <a:r>
              <a:rPr lang="en-GB" sz="1600" dirty="0"/>
              <a:t> IP Address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192.168.1.10  - ClientS1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192.168.1.1     - S-DC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192.168.2.10  - </a:t>
            </a:r>
            <a:r>
              <a:rPr lang="en-GB" sz="1600" dirty="0"/>
              <a:t>ClientL1 Linux Debian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4EB5C8F-AF31-1364-A177-020C895B713B}"/>
              </a:ext>
            </a:extLst>
          </p:cNvPr>
          <p:cNvSpPr/>
          <p:nvPr/>
        </p:nvSpPr>
        <p:spPr>
          <a:xfrm>
            <a:off x="0" y="203313"/>
            <a:ext cx="542334" cy="192472"/>
          </a:xfrm>
          <a:prstGeom prst="rect">
            <a:avLst/>
          </a:prstGeom>
          <a:solidFill>
            <a:srgbClr val="9E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446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9C1F0F-AC65-FB9F-17E5-C9A8381F0E74}"/>
              </a:ext>
            </a:extLst>
          </p:cNvPr>
          <p:cNvSpPr txBox="1"/>
          <p:nvPr/>
        </p:nvSpPr>
        <p:spPr>
          <a:xfrm>
            <a:off x="542334" y="125188"/>
            <a:ext cx="40056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Helvetica" panose="020B0604020202020204" pitchFamily="34" charset="0"/>
                <a:cs typeface="Helvetica" panose="020B0604020202020204" pitchFamily="34" charset="0"/>
              </a:rPr>
              <a:t>1.  IP ADDRESS CONFIGURATION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BC164E-D721-345B-B80D-E028BF439C5B}"/>
              </a:ext>
            </a:extLst>
          </p:cNvPr>
          <p:cNvSpPr txBox="1"/>
          <p:nvPr/>
        </p:nvSpPr>
        <p:spPr>
          <a:xfrm>
            <a:off x="349543" y="2048694"/>
            <a:ext cx="60971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Server</a:t>
            </a:r>
            <a:r>
              <a:rPr lang="en-GB" sz="16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S-DC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 IP Address </a:t>
            </a:r>
            <a:r>
              <a:rPr lang="en-GB" sz="1600" dirty="0"/>
              <a:t>192.168.1.1 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9E47913-7B4A-98B5-0952-963EE7FF1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43" y="2402977"/>
            <a:ext cx="6899059" cy="4311721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BB9EE2D0-941D-8538-2582-194C2456C012}"/>
              </a:ext>
            </a:extLst>
          </p:cNvPr>
          <p:cNvSpPr/>
          <p:nvPr/>
        </p:nvSpPr>
        <p:spPr>
          <a:xfrm>
            <a:off x="2269716" y="3233737"/>
            <a:ext cx="1128395" cy="390525"/>
          </a:xfrm>
          <a:prstGeom prst="ellipse">
            <a:avLst/>
          </a:prstGeom>
          <a:noFill/>
          <a:ln w="9525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47F77E8-7CE2-39F1-8B65-31EB028180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3109" y="16201"/>
            <a:ext cx="7308891" cy="45677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0ABFD8-A475-4766-89B2-DF830E8B3817}"/>
              </a:ext>
            </a:extLst>
          </p:cNvPr>
          <p:cNvSpPr txBox="1"/>
          <p:nvPr/>
        </p:nvSpPr>
        <p:spPr>
          <a:xfrm>
            <a:off x="8165911" y="4665412"/>
            <a:ext cx="41830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S-DC</a:t>
            </a:r>
            <a:r>
              <a:rPr lang="en-GB" sz="1600" dirty="0"/>
              <a:t> </a:t>
            </a:r>
            <a:r>
              <a:rPr lang="en-GB" sz="1600" b="1" dirty="0"/>
              <a:t>Ping</a:t>
            </a:r>
            <a:r>
              <a:rPr lang="en-GB" sz="1600" dirty="0"/>
              <a:t> IP Address: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192.168.1.10  - ClientS1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192.168.2.1     - L-CD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192.168.2.10  - </a:t>
            </a:r>
            <a:r>
              <a:rPr lang="en-GB" sz="1600" dirty="0"/>
              <a:t>ClientL1 Linux Debian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21122B6-D877-306E-44A2-D9D9C047CEAB}"/>
              </a:ext>
            </a:extLst>
          </p:cNvPr>
          <p:cNvSpPr/>
          <p:nvPr/>
        </p:nvSpPr>
        <p:spPr>
          <a:xfrm>
            <a:off x="0" y="203313"/>
            <a:ext cx="542334" cy="192472"/>
          </a:xfrm>
          <a:prstGeom prst="rect">
            <a:avLst/>
          </a:prstGeom>
          <a:solidFill>
            <a:srgbClr val="9E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493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0EB0BE-2F6B-57DB-5DFF-4743841EC796}"/>
              </a:ext>
            </a:extLst>
          </p:cNvPr>
          <p:cNvSpPr txBox="1"/>
          <p:nvPr/>
        </p:nvSpPr>
        <p:spPr>
          <a:xfrm>
            <a:off x="542334" y="145660"/>
            <a:ext cx="55751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Helvetica" panose="020B0604020202020204" pitchFamily="34" charset="0"/>
                <a:cs typeface="Helvetica" panose="020B0604020202020204" pitchFamily="34" charset="0"/>
              </a:rPr>
              <a:t>2.  SWANSEA.ACCA NETWORK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73D7E2-6CE4-B209-6DD9-BD9EFD046CD9}"/>
              </a:ext>
            </a:extLst>
          </p:cNvPr>
          <p:cNvSpPr/>
          <p:nvPr/>
        </p:nvSpPr>
        <p:spPr>
          <a:xfrm>
            <a:off x="0" y="230609"/>
            <a:ext cx="542334" cy="192472"/>
          </a:xfrm>
          <a:prstGeom prst="rect">
            <a:avLst/>
          </a:prstGeom>
          <a:solidFill>
            <a:srgbClr val="9E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DDF23FA-B4A7-B997-5179-98CCE6A8717E}"/>
              </a:ext>
            </a:extLst>
          </p:cNvPr>
          <p:cNvGrpSpPr/>
          <p:nvPr/>
        </p:nvGrpSpPr>
        <p:grpSpPr>
          <a:xfrm>
            <a:off x="712932" y="755320"/>
            <a:ext cx="10444112" cy="1354217"/>
            <a:chOff x="542334" y="1185973"/>
            <a:chExt cx="10444112" cy="135421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5515A2D-0EE6-D957-EBB0-C533AF4EA6F0}"/>
                </a:ext>
              </a:extLst>
            </p:cNvPr>
            <p:cNvSpPr/>
            <p:nvPr/>
          </p:nvSpPr>
          <p:spPr>
            <a:xfrm>
              <a:off x="542334" y="1270662"/>
              <a:ext cx="178575" cy="169177"/>
            </a:xfrm>
            <a:prstGeom prst="rect">
              <a:avLst/>
            </a:prstGeom>
            <a:noFill/>
            <a:ln w="28575">
              <a:solidFill>
                <a:srgbClr val="9EDEF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4EF6382-A005-5CE2-81BE-C4FA83D45881}"/>
                </a:ext>
              </a:extLst>
            </p:cNvPr>
            <p:cNvSpPr txBox="1"/>
            <p:nvPr/>
          </p:nvSpPr>
          <p:spPr>
            <a:xfrm>
              <a:off x="752605" y="1185973"/>
              <a:ext cx="10233841" cy="13542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Network Overview: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Swansea.acca network it’s an environment content of </a:t>
              </a:r>
              <a:r>
                <a:rPr lang="en-GB" sz="1600" b="1" dirty="0"/>
                <a:t>Windows Server, Windows clients </a:t>
              </a:r>
              <a:r>
                <a:rPr lang="en-GB" sz="1600" dirty="0"/>
                <a:t>and</a:t>
              </a:r>
              <a:r>
                <a:rPr lang="en-GB" sz="1600" b="1" dirty="0"/>
                <a:t> Linux services.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Internal segmented networks into Swansea and London sites.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Communication verified via routing and interface configuration.</a:t>
              </a:r>
            </a:p>
            <a:p>
              <a:endParaRPr lang="en-GB" sz="1600" b="1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B3D14CF-6845-44F5-8232-80BDCBAF9B35}"/>
              </a:ext>
            </a:extLst>
          </p:cNvPr>
          <p:cNvGrpSpPr/>
          <p:nvPr/>
        </p:nvGrpSpPr>
        <p:grpSpPr>
          <a:xfrm>
            <a:off x="712932" y="2090624"/>
            <a:ext cx="10444112" cy="1569660"/>
            <a:chOff x="542334" y="1185973"/>
            <a:chExt cx="10444112" cy="15696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6ECCABD-B3C3-E6C9-4CF0-F15D34BACE33}"/>
                </a:ext>
              </a:extLst>
            </p:cNvPr>
            <p:cNvSpPr/>
            <p:nvPr/>
          </p:nvSpPr>
          <p:spPr>
            <a:xfrm>
              <a:off x="542334" y="1270662"/>
              <a:ext cx="178575" cy="169177"/>
            </a:xfrm>
            <a:prstGeom prst="rect">
              <a:avLst/>
            </a:prstGeom>
            <a:noFill/>
            <a:ln w="28575">
              <a:solidFill>
                <a:srgbClr val="9EDEF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1FF74D2-A783-CAC6-598A-84D2DF4C1642}"/>
                </a:ext>
              </a:extLst>
            </p:cNvPr>
            <p:cNvSpPr txBox="1"/>
            <p:nvPr/>
          </p:nvSpPr>
          <p:spPr>
            <a:xfrm>
              <a:off x="752605" y="1185973"/>
              <a:ext cx="1023384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Identified Systems and Roles: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Windows Server (S-DC1): Identified as Domain Controller for Swansea.acca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Windows Client (ClientS1): workstation/machine connection.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Linux Debian Server (L-CD): Web, SSH services exposed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Linux Debian Client (ClientL1): Internal client host.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b="1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7EA22A9-0515-EFDA-817F-910D045E6131}"/>
              </a:ext>
            </a:extLst>
          </p:cNvPr>
          <p:cNvGrpSpPr/>
          <p:nvPr/>
        </p:nvGrpSpPr>
        <p:grpSpPr>
          <a:xfrm>
            <a:off x="712932" y="3791835"/>
            <a:ext cx="10444112" cy="1354217"/>
            <a:chOff x="542334" y="1185973"/>
            <a:chExt cx="10444112" cy="1354217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02E7977-F4D0-3810-D624-DE36926E3700}"/>
                </a:ext>
              </a:extLst>
            </p:cNvPr>
            <p:cNvSpPr/>
            <p:nvPr/>
          </p:nvSpPr>
          <p:spPr>
            <a:xfrm>
              <a:off x="542334" y="1270662"/>
              <a:ext cx="178575" cy="169177"/>
            </a:xfrm>
            <a:prstGeom prst="rect">
              <a:avLst/>
            </a:prstGeom>
            <a:noFill/>
            <a:ln w="28575">
              <a:solidFill>
                <a:srgbClr val="9EDEF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56ED45E-51AD-3EE0-0E42-0F148ED52E94}"/>
                </a:ext>
              </a:extLst>
            </p:cNvPr>
            <p:cNvSpPr txBox="1"/>
            <p:nvPr/>
          </p:nvSpPr>
          <p:spPr>
            <a:xfrm>
              <a:off x="752605" y="1185973"/>
              <a:ext cx="10233841" cy="13542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Key Service by Nmap: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Active Directory Service: Kerberos, LDAP, SMB, RPC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Remote Access Service: RDP, SSH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Web Service: Apache HTTP (port 80)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System Services: RPC, ICMP 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10A5EC9-6E13-22C3-7DC0-6DC627E1AE5E}"/>
              </a:ext>
            </a:extLst>
          </p:cNvPr>
          <p:cNvGrpSpPr/>
          <p:nvPr/>
        </p:nvGrpSpPr>
        <p:grpSpPr>
          <a:xfrm>
            <a:off x="712932" y="5409154"/>
            <a:ext cx="10444112" cy="1631216"/>
            <a:chOff x="542334" y="1185973"/>
            <a:chExt cx="10444112" cy="163121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35A6496-D573-17CF-FEB9-736E08B2F03E}"/>
                </a:ext>
              </a:extLst>
            </p:cNvPr>
            <p:cNvSpPr/>
            <p:nvPr/>
          </p:nvSpPr>
          <p:spPr>
            <a:xfrm>
              <a:off x="542334" y="1270662"/>
              <a:ext cx="178575" cy="169177"/>
            </a:xfrm>
            <a:prstGeom prst="rect">
              <a:avLst/>
            </a:prstGeom>
            <a:noFill/>
            <a:ln w="28575">
              <a:solidFill>
                <a:srgbClr val="9EDEF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4594BE8-04A8-384B-04C6-D01BD4537967}"/>
                </a:ext>
              </a:extLst>
            </p:cNvPr>
            <p:cNvSpPr txBox="1"/>
            <p:nvPr/>
          </p:nvSpPr>
          <p:spPr>
            <a:xfrm>
              <a:off x="752605" y="1185973"/>
              <a:ext cx="10233841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Network and Configuration Observations: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Hosts respond to ICMP (ping), Network operational.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Management and authentication services exposed.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Kali required manual network interface selection, static IP address assignment, and routing configuration to access different subnets.</a:t>
              </a:r>
            </a:p>
            <a:p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639141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3D07E1-91A6-F3A2-5122-414F88A7B8D3}"/>
              </a:ext>
            </a:extLst>
          </p:cNvPr>
          <p:cNvSpPr txBox="1"/>
          <p:nvPr/>
        </p:nvSpPr>
        <p:spPr>
          <a:xfrm>
            <a:off x="542334" y="145660"/>
            <a:ext cx="55751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Helvetica" panose="020B0604020202020204" pitchFamily="34" charset="0"/>
                <a:cs typeface="Helvetica" panose="020B0604020202020204" pitchFamily="34" charset="0"/>
              </a:rPr>
              <a:t>3.  VULNERABILITIES FOUND (6) 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B0BE21-A004-56A3-DEAB-87AA91898A3C}"/>
              </a:ext>
            </a:extLst>
          </p:cNvPr>
          <p:cNvSpPr/>
          <p:nvPr/>
        </p:nvSpPr>
        <p:spPr>
          <a:xfrm>
            <a:off x="0" y="230609"/>
            <a:ext cx="542334" cy="192472"/>
          </a:xfrm>
          <a:prstGeom prst="rect">
            <a:avLst/>
          </a:prstGeom>
          <a:solidFill>
            <a:srgbClr val="9E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7E29B66-9C16-3098-2BD8-62BDD452EF5D}"/>
              </a:ext>
            </a:extLst>
          </p:cNvPr>
          <p:cNvGrpSpPr/>
          <p:nvPr/>
        </p:nvGrpSpPr>
        <p:grpSpPr>
          <a:xfrm>
            <a:off x="542334" y="1327914"/>
            <a:ext cx="10772815" cy="1107996"/>
            <a:chOff x="363759" y="1096453"/>
            <a:chExt cx="10772815" cy="1107996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E9D7498-E0E4-0321-06C7-F5DC92191C84}"/>
                </a:ext>
              </a:extLst>
            </p:cNvPr>
            <p:cNvSpPr txBox="1"/>
            <p:nvPr/>
          </p:nvSpPr>
          <p:spPr>
            <a:xfrm>
              <a:off x="542334" y="1096453"/>
              <a:ext cx="10594240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latin typeface="Helvetica" panose="020B0604020202020204" pitchFamily="34" charset="0"/>
                  <a:cs typeface="Helvetica" panose="020B0604020202020204" pitchFamily="34" charset="0"/>
                </a:rPr>
                <a:t>High Severity: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SMB/NetBIOS expose on Domain Controller. Allows enumeration of users and shares, and vulnerable for brute-force or credential attacks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Updated Apache web server with version disclosure. Could allow attackers to identify known vulnerabilities.</a:t>
              </a:r>
              <a:endParaRPr lang="en-GB" sz="1600" b="1" dirty="0"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22AB5FA-2EC3-2BD5-62F1-9537B212A9E2}"/>
                </a:ext>
              </a:extLst>
            </p:cNvPr>
            <p:cNvSpPr/>
            <p:nvPr/>
          </p:nvSpPr>
          <p:spPr>
            <a:xfrm>
              <a:off x="363759" y="1181142"/>
              <a:ext cx="178575" cy="226628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962558D3-D34C-0C9B-D5FA-CFE5B8017A8D}"/>
              </a:ext>
            </a:extLst>
          </p:cNvPr>
          <p:cNvGrpSpPr/>
          <p:nvPr/>
        </p:nvGrpSpPr>
        <p:grpSpPr>
          <a:xfrm>
            <a:off x="542334" y="3043129"/>
            <a:ext cx="10506683" cy="933291"/>
            <a:chOff x="363759" y="1096453"/>
            <a:chExt cx="10506683" cy="1214859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EC0FADB-B971-554F-B9CB-3A6C37813CEC}"/>
                </a:ext>
              </a:extLst>
            </p:cNvPr>
            <p:cNvSpPr txBox="1"/>
            <p:nvPr/>
          </p:nvSpPr>
          <p:spPr>
            <a:xfrm>
              <a:off x="542334" y="1096453"/>
              <a:ext cx="10328108" cy="12148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latin typeface="Helvetica" panose="020B0604020202020204" pitchFamily="34" charset="0"/>
                  <a:cs typeface="Helvetica" panose="020B0604020202020204" pitchFamily="34" charset="0"/>
                </a:rPr>
                <a:t>Medium Severity: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RDP service exposed on Windows client. Risk of unauthorised remote access or brute-force attempts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RPC service exposure enabling remote enumeration. Exposing sensitive information.</a:t>
              </a:r>
              <a:endParaRPr lang="en-GB" sz="1600" b="1" dirty="0"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b="1" dirty="0"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FEB643A-A413-B95C-086A-92A5CEB56346}"/>
                </a:ext>
              </a:extLst>
            </p:cNvPr>
            <p:cNvSpPr/>
            <p:nvPr/>
          </p:nvSpPr>
          <p:spPr>
            <a:xfrm>
              <a:off x="363759" y="1181142"/>
              <a:ext cx="178575" cy="295000"/>
            </a:xfrm>
            <a:prstGeom prst="rect">
              <a:avLst/>
            </a:prstGeom>
            <a:solidFill>
              <a:srgbClr val="9EDEF2"/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3EBC7E0-D148-2756-B920-1EF271868BA3}"/>
              </a:ext>
            </a:extLst>
          </p:cNvPr>
          <p:cNvGrpSpPr/>
          <p:nvPr/>
        </p:nvGrpSpPr>
        <p:grpSpPr>
          <a:xfrm>
            <a:off x="542334" y="4773099"/>
            <a:ext cx="10506683" cy="1323439"/>
            <a:chOff x="363759" y="1096453"/>
            <a:chExt cx="10506683" cy="145108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EDCAAC6-C2DA-6474-E600-F02A61EA7A0B}"/>
                </a:ext>
              </a:extLst>
            </p:cNvPr>
            <p:cNvSpPr txBox="1"/>
            <p:nvPr/>
          </p:nvSpPr>
          <p:spPr>
            <a:xfrm>
              <a:off x="542334" y="1096453"/>
              <a:ext cx="10328108" cy="14510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latin typeface="Helvetica" panose="020B0604020202020204" pitchFamily="34" charset="0"/>
                  <a:cs typeface="Helvetica" panose="020B0604020202020204" pitchFamily="34" charset="0"/>
                </a:rPr>
                <a:t>Low Severity: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ICMP enabled on hosts. Responses allow attackers to identify live hosts and map the network.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Apache default page exposed on Linux server. Confirms the web server is active and may reveal configuration details</a:t>
              </a:r>
              <a:endParaRPr lang="en-GB" sz="1600" b="1" dirty="0"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b="1" dirty="0"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D497B5D-22EC-26EE-DD42-AD306AAA85DA}"/>
                </a:ext>
              </a:extLst>
            </p:cNvPr>
            <p:cNvSpPr/>
            <p:nvPr/>
          </p:nvSpPr>
          <p:spPr>
            <a:xfrm>
              <a:off x="363759" y="1181143"/>
              <a:ext cx="178575" cy="24848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274363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5273AB-D1E1-802F-C318-8CDEB1F9E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6804" y="2691596"/>
            <a:ext cx="6309660" cy="394336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DD6252-16A6-47F6-796A-18E62AF4C4F3}"/>
              </a:ext>
            </a:extLst>
          </p:cNvPr>
          <p:cNvSpPr txBox="1"/>
          <p:nvPr/>
        </p:nvSpPr>
        <p:spPr>
          <a:xfrm>
            <a:off x="542335" y="226971"/>
            <a:ext cx="4582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Helvetica" panose="020B0604020202020204" pitchFamily="34" charset="0"/>
                <a:cs typeface="Helvetica" panose="020B0604020202020204" pitchFamily="34" charset="0"/>
              </a:rPr>
              <a:t>4. EXPLOITATION AND POST EXPLOITATION: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D345A4-9D73-F20F-D245-2DB71233218D}"/>
              </a:ext>
            </a:extLst>
          </p:cNvPr>
          <p:cNvSpPr/>
          <p:nvPr/>
        </p:nvSpPr>
        <p:spPr>
          <a:xfrm>
            <a:off x="0" y="311920"/>
            <a:ext cx="542334" cy="192472"/>
          </a:xfrm>
          <a:prstGeom prst="rect">
            <a:avLst/>
          </a:prstGeom>
          <a:solidFill>
            <a:srgbClr val="9E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DE7A34-D6EB-3FE0-0270-219BCAFFD6EB}"/>
              </a:ext>
            </a:extLst>
          </p:cNvPr>
          <p:cNvSpPr txBox="1"/>
          <p:nvPr/>
        </p:nvSpPr>
        <p:spPr>
          <a:xfrm>
            <a:off x="5697941" y="2316302"/>
            <a:ext cx="18538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Checking open ports.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75D87A-92C1-9915-3177-68D7D816B01A}"/>
              </a:ext>
            </a:extLst>
          </p:cNvPr>
          <p:cNvSpPr txBox="1"/>
          <p:nvPr/>
        </p:nvSpPr>
        <p:spPr>
          <a:xfrm>
            <a:off x="95536" y="699023"/>
            <a:ext cx="55546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Target:</a:t>
            </a:r>
          </a:p>
          <a:p>
            <a:r>
              <a:rPr lang="en-GB" sz="1600" dirty="0"/>
              <a:t>        S-DC (192.168.1.1) – Windows Server (Domain Controller)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Vulnerability Exploited:</a:t>
            </a:r>
          </a:p>
          <a:p>
            <a:r>
              <a:rPr lang="en-GB" sz="1600" b="1" dirty="0"/>
              <a:t>        </a:t>
            </a:r>
            <a:r>
              <a:rPr lang="en-GB" sz="1600" dirty="0"/>
              <a:t>SMB/RPC service exposure allowing enumeration</a:t>
            </a:r>
          </a:p>
          <a:p>
            <a:r>
              <a:rPr lang="en-GB" sz="1600" dirty="0"/>
              <a:t>        attempts.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Scan tool:</a:t>
            </a:r>
          </a:p>
          <a:p>
            <a:r>
              <a:rPr lang="en-GB" sz="1600" b="1" dirty="0"/>
              <a:t>        </a:t>
            </a:r>
            <a:r>
              <a:rPr lang="en-GB" sz="1600" dirty="0"/>
              <a:t>Nmap (ports 135, 139, 445 identified as open)</a:t>
            </a:r>
          </a:p>
          <a:p>
            <a:r>
              <a:rPr lang="en-GB" sz="1600" dirty="0"/>
              <a:t>        Nessus.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 Exploitation tool:</a:t>
            </a:r>
          </a:p>
          <a:p>
            <a:r>
              <a:rPr lang="en-GB" sz="1600" dirty="0"/>
              <a:t>        rpcclient (from Kali Linux)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</a:t>
            </a:r>
            <a:r>
              <a:rPr lang="en-GB" sz="1600" b="1" dirty="0"/>
              <a:t>Exploitation perform:</a:t>
            </a:r>
          </a:p>
          <a:p>
            <a:r>
              <a:rPr lang="en-GB" sz="1600" b="1" dirty="0"/>
              <a:t>        </a:t>
            </a:r>
            <a:r>
              <a:rPr lang="en-GB" sz="1600" dirty="0"/>
              <a:t>Connected to RPC service to test enumeration </a:t>
            </a:r>
          </a:p>
          <a:p>
            <a:r>
              <a:rPr lang="en-GB" sz="1600" dirty="0"/>
              <a:t>        capabilities against the Domain Controller.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Post-Exploitation Actions:</a:t>
            </a:r>
          </a:p>
          <a:p>
            <a:r>
              <a:rPr lang="en-GB" sz="1600" b="1" dirty="0"/>
              <a:t>       - </a:t>
            </a:r>
            <a:r>
              <a:rPr lang="en-GB" sz="1600" dirty="0"/>
              <a:t>Retrieved domain-related information (domain name,</a:t>
            </a:r>
          </a:p>
          <a:p>
            <a:r>
              <a:rPr lang="en-GB" sz="1600" dirty="0"/>
              <a:t>          SID).</a:t>
            </a:r>
          </a:p>
          <a:p>
            <a:r>
              <a:rPr lang="en-GB" sz="1600" dirty="0"/>
              <a:t>       - Enumerated domain user accounts.</a:t>
            </a:r>
          </a:p>
          <a:p>
            <a:r>
              <a:rPr lang="en-GB" sz="1600" dirty="0"/>
              <a:t>       - Queried account metadata for further reconnaissance</a:t>
            </a:r>
          </a:p>
        </p:txBody>
      </p:sp>
    </p:spTree>
    <p:extLst>
      <p:ext uri="{BB962C8B-B14F-4D97-AF65-F5344CB8AC3E}">
        <p14:creationId xmlns:p14="http://schemas.microsoft.com/office/powerpoint/2010/main" val="3273700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9C2285-9C58-3F36-1C55-1FCF5B9AEC5F}"/>
              </a:ext>
            </a:extLst>
          </p:cNvPr>
          <p:cNvSpPr txBox="1"/>
          <p:nvPr/>
        </p:nvSpPr>
        <p:spPr>
          <a:xfrm>
            <a:off x="542335" y="226971"/>
            <a:ext cx="4582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Helvetica" panose="020B0604020202020204" pitchFamily="34" charset="0"/>
                <a:cs typeface="Helvetica" panose="020B0604020202020204" pitchFamily="34" charset="0"/>
              </a:rPr>
              <a:t>5. IMPLEMENTED SECURITY MEASURES: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14668D-721F-BD1A-D8AE-2F58B773125D}"/>
              </a:ext>
            </a:extLst>
          </p:cNvPr>
          <p:cNvSpPr/>
          <p:nvPr/>
        </p:nvSpPr>
        <p:spPr>
          <a:xfrm>
            <a:off x="0" y="311920"/>
            <a:ext cx="542334" cy="192472"/>
          </a:xfrm>
          <a:prstGeom prst="rect">
            <a:avLst/>
          </a:prstGeom>
          <a:solidFill>
            <a:srgbClr val="9E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CA877F5-12B5-EEB9-93A7-D694F13C2BB2}"/>
              </a:ext>
            </a:extLst>
          </p:cNvPr>
          <p:cNvGrpSpPr/>
          <p:nvPr/>
        </p:nvGrpSpPr>
        <p:grpSpPr>
          <a:xfrm>
            <a:off x="7556067" y="1275266"/>
            <a:ext cx="4361613" cy="2884901"/>
            <a:chOff x="7839477" y="2608633"/>
            <a:chExt cx="4361613" cy="288490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3CB83A-24EC-E7FF-EE8E-BD30A953D97A}"/>
                </a:ext>
              </a:extLst>
            </p:cNvPr>
            <p:cNvGrpSpPr/>
            <p:nvPr/>
          </p:nvGrpSpPr>
          <p:grpSpPr>
            <a:xfrm>
              <a:off x="7839477" y="2608633"/>
              <a:ext cx="4049083" cy="1077218"/>
              <a:chOff x="363759" y="989803"/>
              <a:chExt cx="3750934" cy="1077218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773E7326-E0FB-2F69-544A-97837412D748}"/>
                  </a:ext>
                </a:extLst>
              </p:cNvPr>
              <p:cNvSpPr/>
              <p:nvPr/>
            </p:nvSpPr>
            <p:spPr>
              <a:xfrm>
                <a:off x="363759" y="1057761"/>
                <a:ext cx="178575" cy="19247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306A18C-3EEE-B801-8DA4-E7504E6AABCB}"/>
                  </a:ext>
                </a:extLst>
              </p:cNvPr>
              <p:cNvSpPr txBox="1"/>
              <p:nvPr/>
            </p:nvSpPr>
            <p:spPr>
              <a:xfrm>
                <a:off x="542334" y="989803"/>
                <a:ext cx="3572359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b="1" dirty="0"/>
                  <a:t>Service Hardering: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Disabled unnecessary services (e.g. FTP / vsftpd).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Reduced system attack surface.</a:t>
                </a:r>
                <a:r>
                  <a:rPr lang="en-GB" sz="1600" b="1" dirty="0"/>
                  <a:t> </a:t>
                </a: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4EA089E6-6A49-B87A-56F7-4415EECD4B0B}"/>
                </a:ext>
              </a:extLst>
            </p:cNvPr>
            <p:cNvGrpSpPr/>
            <p:nvPr/>
          </p:nvGrpSpPr>
          <p:grpSpPr>
            <a:xfrm>
              <a:off x="7866562" y="3923874"/>
              <a:ext cx="4334528" cy="1569660"/>
              <a:chOff x="363759" y="989803"/>
              <a:chExt cx="4161943" cy="1526058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4CDDF7F5-7A20-7C63-39BD-C15677C37A65}"/>
                  </a:ext>
                </a:extLst>
              </p:cNvPr>
              <p:cNvSpPr/>
              <p:nvPr/>
            </p:nvSpPr>
            <p:spPr>
              <a:xfrm>
                <a:off x="363759" y="1057761"/>
                <a:ext cx="178575" cy="19247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A37AA14-CAB1-54CB-ED88-384CBEB5E2B3}"/>
                  </a:ext>
                </a:extLst>
              </p:cNvPr>
              <p:cNvSpPr txBox="1"/>
              <p:nvPr/>
            </p:nvSpPr>
            <p:spPr>
              <a:xfrm>
                <a:off x="542334" y="989803"/>
                <a:ext cx="3983368" cy="1526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b="1" dirty="0"/>
                  <a:t>Logging and Monitoring: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Installed and enabled rsyslog.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Verified authentication and system logs (/var/log/auth.log).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Improved visibility for incident detection and auditing.</a:t>
                </a:r>
                <a:endParaRPr lang="en-GB" sz="1600" b="1" dirty="0"/>
              </a:p>
            </p:txBody>
          </p:sp>
        </p:grp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D0E498D-188C-167F-48F4-5E9CA24E8631}"/>
              </a:ext>
            </a:extLst>
          </p:cNvPr>
          <p:cNvGrpSpPr/>
          <p:nvPr/>
        </p:nvGrpSpPr>
        <p:grpSpPr>
          <a:xfrm>
            <a:off x="493360" y="1275266"/>
            <a:ext cx="7859017" cy="4744363"/>
            <a:chOff x="353137" y="1276376"/>
            <a:chExt cx="7859017" cy="4744363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76485DD7-5D6D-02C0-8C58-969FEBC0765A}"/>
                </a:ext>
              </a:extLst>
            </p:cNvPr>
            <p:cNvGrpSpPr/>
            <p:nvPr/>
          </p:nvGrpSpPr>
          <p:grpSpPr>
            <a:xfrm>
              <a:off x="353137" y="2350947"/>
              <a:ext cx="7859017" cy="1077218"/>
              <a:chOff x="363759" y="989803"/>
              <a:chExt cx="7859017" cy="1077218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C952D4CB-4F55-3F54-82F6-AF815C90A0A7}"/>
                  </a:ext>
                </a:extLst>
              </p:cNvPr>
              <p:cNvSpPr/>
              <p:nvPr/>
            </p:nvSpPr>
            <p:spPr>
              <a:xfrm>
                <a:off x="363759" y="1057761"/>
                <a:ext cx="178575" cy="19247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241D05F-8E38-4A31-CF47-B1CFC35DB65D}"/>
                  </a:ext>
                </a:extLst>
              </p:cNvPr>
              <p:cNvSpPr txBox="1"/>
              <p:nvPr/>
            </p:nvSpPr>
            <p:spPr>
              <a:xfrm>
                <a:off x="542334" y="989803"/>
                <a:ext cx="7680442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b="1" dirty="0"/>
                  <a:t>SSH Hardering: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Disabled password-based authentication (key-based login enforced)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Disabled direct root login via SSH.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Limited authentication retry attempts</a:t>
                </a:r>
                <a:endParaRPr lang="en-GB" sz="1600" b="1" dirty="0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9B0E0B1-38DD-E7B7-6596-06051EB382ED}"/>
                </a:ext>
              </a:extLst>
            </p:cNvPr>
            <p:cNvGrpSpPr/>
            <p:nvPr/>
          </p:nvGrpSpPr>
          <p:grpSpPr>
            <a:xfrm>
              <a:off x="353137" y="3656152"/>
              <a:ext cx="7859017" cy="1354217"/>
              <a:chOff x="363759" y="989803"/>
              <a:chExt cx="7859017" cy="1354217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E9864AF6-B863-7731-DE3B-5BB20A675F6B}"/>
                  </a:ext>
                </a:extLst>
              </p:cNvPr>
              <p:cNvSpPr/>
              <p:nvPr/>
            </p:nvSpPr>
            <p:spPr>
              <a:xfrm>
                <a:off x="363759" y="1057761"/>
                <a:ext cx="178575" cy="19247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59D59451-3295-C3BB-9DD2-D7BF33FE0163}"/>
                  </a:ext>
                </a:extLst>
              </p:cNvPr>
              <p:cNvSpPr txBox="1"/>
              <p:nvPr/>
            </p:nvSpPr>
            <p:spPr>
              <a:xfrm>
                <a:off x="542334" y="989803"/>
                <a:ext cx="7680442" cy="13542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b="1" dirty="0"/>
                  <a:t>Brute-Force Protection (Fail2Ban):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Installed and enabled Fail2Ban service.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Configured SSH jail to block IPs after repeated failed login attempts.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Reduced risk of brute-force and credential-stuffing attacks.</a:t>
                </a:r>
                <a:endParaRPr lang="en-GB" sz="1600" b="1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 b="1" dirty="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BF7139F-FB54-8157-A86C-00758C319AD9}"/>
                </a:ext>
              </a:extLst>
            </p:cNvPr>
            <p:cNvGrpSpPr/>
            <p:nvPr/>
          </p:nvGrpSpPr>
          <p:grpSpPr>
            <a:xfrm>
              <a:off x="353137" y="4943521"/>
              <a:ext cx="7859017" cy="1077218"/>
              <a:chOff x="363759" y="989803"/>
              <a:chExt cx="7859017" cy="1077218"/>
            </a:xfrm>
          </p:grpSpPr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CE99AF83-7857-8912-1F07-08F8E21B36F4}"/>
                  </a:ext>
                </a:extLst>
              </p:cNvPr>
              <p:cNvSpPr/>
              <p:nvPr/>
            </p:nvSpPr>
            <p:spPr>
              <a:xfrm>
                <a:off x="363759" y="1057761"/>
                <a:ext cx="178575" cy="19247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CDBE9987-6082-0B42-BE33-EF3586095BC8}"/>
                  </a:ext>
                </a:extLst>
              </p:cNvPr>
              <p:cNvSpPr txBox="1"/>
              <p:nvPr/>
            </p:nvSpPr>
            <p:spPr>
              <a:xfrm>
                <a:off x="542334" y="989803"/>
                <a:ext cx="7680442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b="1" dirty="0"/>
                  <a:t>Firewall Configuration (UFW):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Default policy set to deny all incoming connections.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Allowed only essential services (e.g. SSH on port 22).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Enabled firewall at system startup.</a:t>
                </a: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C190E8E-0D32-D8F2-1995-2E32C1BB765E}"/>
                </a:ext>
              </a:extLst>
            </p:cNvPr>
            <p:cNvGrpSpPr/>
            <p:nvPr/>
          </p:nvGrpSpPr>
          <p:grpSpPr>
            <a:xfrm>
              <a:off x="353137" y="1276376"/>
              <a:ext cx="7859017" cy="861774"/>
              <a:chOff x="363759" y="989803"/>
              <a:chExt cx="7859017" cy="861774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219B7F67-472D-CE72-05DF-0923AC36F8BC}"/>
                  </a:ext>
                </a:extLst>
              </p:cNvPr>
              <p:cNvSpPr/>
              <p:nvPr/>
            </p:nvSpPr>
            <p:spPr>
              <a:xfrm>
                <a:off x="363759" y="1057761"/>
                <a:ext cx="178575" cy="19247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33DCDDC-C99A-282E-6667-64D23FC8CE1D}"/>
                  </a:ext>
                </a:extLst>
              </p:cNvPr>
              <p:cNvSpPr txBox="1"/>
              <p:nvPr/>
            </p:nvSpPr>
            <p:spPr>
              <a:xfrm>
                <a:off x="542334" y="989803"/>
                <a:ext cx="7680442" cy="8617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b="1" dirty="0"/>
                  <a:t>System Patching and Updates: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Updated operating system and installed services.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Reduced exposure to known vulnerabilities and CVEs.</a:t>
                </a:r>
                <a:endParaRPr lang="en-GB" sz="1600" b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39465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653</Words>
  <Application>Microsoft Office PowerPoint</Application>
  <PresentationFormat>Widescreen</PresentationFormat>
  <Paragraphs>90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Britannic Bold</vt:lpstr>
      <vt:lpstr>Helvetica</vt:lpstr>
      <vt:lpstr>Office Theme</vt:lpstr>
      <vt:lpstr>Analysing, Ethically Hacking and Securing an Enterprise Network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Carlos Perdomo Corella (2316576)</dc:creator>
  <cp:lastModifiedBy>Carlos Perdomo Corella (2316576)</cp:lastModifiedBy>
  <cp:revision>12</cp:revision>
  <dcterms:created xsi:type="dcterms:W3CDTF">2025-12-08T21:02:20Z</dcterms:created>
  <dcterms:modified xsi:type="dcterms:W3CDTF">2025-12-14T23:12:36Z</dcterms:modified>
</cp:coreProperties>
</file>