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2" r:id="rId17"/>
    <p:sldId id="273" r:id="rId18"/>
    <p:sldId id="27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DF79732-100C-41D5-A3E7-FB026ACAED01}" type="datetimeFigureOut">
              <a:rPr lang="en-GB" smtClean="0"/>
              <a:t>03/03/2017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F95717-404D-46CC-8B84-07CF6474FC86}" type="slidenum">
              <a:rPr lang="en-GB" smtClean="0"/>
              <a:t>‹#›</a:t>
            </a:fld>
            <a:endParaRPr lang="en-GB"/>
          </a:p>
        </p:txBody>
      </p:sp>
    </p:spTree>
    <p:extLst>
      <p:ext uri="{BB962C8B-B14F-4D97-AF65-F5344CB8AC3E}">
        <p14:creationId xmlns:p14="http://schemas.microsoft.com/office/powerpoint/2010/main" val="26098523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4D5358C-1D77-43A8-935B-DFA23DF63AA7}" type="slidenum">
              <a:rPr lang="en-US" altLang="en-US"/>
              <a:pPr eaLnBrk="1" hangingPunct="1">
                <a:spcBef>
                  <a:spcPct val="0"/>
                </a:spcBef>
              </a:pPr>
              <a:t>3</a:t>
            </a:fld>
            <a:endParaRPr lang="en-US" altLang="en-US"/>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extLst>
      <p:ext uri="{BB962C8B-B14F-4D97-AF65-F5344CB8AC3E}">
        <p14:creationId xmlns:p14="http://schemas.microsoft.com/office/powerpoint/2010/main" val="746299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DC6ABBF2-462E-478E-93A0-340269493E98}" type="slidenum">
              <a:rPr lang="en-US" altLang="en-US"/>
              <a:pPr eaLnBrk="1" hangingPunct="1">
                <a:spcBef>
                  <a:spcPct val="0"/>
                </a:spcBef>
              </a:pPr>
              <a:t>5</a:t>
            </a:fld>
            <a:endParaRPr lang="en-US" alt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extLst>
      <p:ext uri="{BB962C8B-B14F-4D97-AF65-F5344CB8AC3E}">
        <p14:creationId xmlns:p14="http://schemas.microsoft.com/office/powerpoint/2010/main" val="3522550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AEEDC55C-24A5-485F-B50C-EEB43FCA8FA2}" type="slidenum">
              <a:rPr lang="en-US" altLang="en-US"/>
              <a:pPr eaLnBrk="1" hangingPunct="1">
                <a:spcBef>
                  <a:spcPct val="0"/>
                </a:spcBef>
              </a:pPr>
              <a:t>7</a:t>
            </a:fld>
            <a:endParaRPr lang="en-US"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3095772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921F131-4EE8-4F96-9505-9A13D893182C}" type="slidenum">
              <a:rPr lang="en-GB" altLang="en-US">
                <a:latin typeface="Times New Roman" panose="02020603050405020304" pitchFamily="18" charset="0"/>
              </a:rPr>
              <a:pPr eaLnBrk="1" hangingPunct="1">
                <a:spcBef>
                  <a:spcPct val="0"/>
                </a:spcBef>
              </a:pPr>
              <a:t>18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863915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F15F55E-979D-405C-8581-FF935FD723B8}"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1662149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F15F55E-979D-405C-8581-FF935FD723B8}"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3702737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15F55E-979D-405C-8581-FF935FD723B8}"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3312112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F15F55E-979D-405C-8581-FF935FD723B8}" type="datetimeFigureOut">
              <a:rPr lang="en-GB" smtClean="0"/>
              <a:t>03/03/2017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2971483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F15F55E-979D-405C-8581-FF935FD723B8}" type="datetimeFigureOut">
              <a:rPr lang="en-GB" smtClean="0"/>
              <a:t>03/03/2017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1882359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F15F55E-979D-405C-8581-FF935FD723B8}" type="datetimeFigureOut">
              <a:rPr lang="en-GB" smtClean="0"/>
              <a:t>03/03/2017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1389191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15F55E-979D-405C-8581-FF935FD723B8}" type="datetimeFigureOut">
              <a:rPr lang="en-GB" smtClean="0"/>
              <a:t>03/03/2017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208507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15F55E-979D-405C-8581-FF935FD723B8}" type="datetimeFigureOut">
              <a:rPr lang="en-GB" smtClean="0"/>
              <a:t>03/03/2017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3690783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15F55E-979D-405C-8581-FF935FD723B8}" type="datetimeFigureOut">
              <a:rPr lang="en-GB" smtClean="0"/>
              <a:t>03/03/2017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2569568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F15F55E-979D-405C-8581-FF935FD723B8}"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754989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F15F55E-979D-405C-8581-FF935FD723B8}" type="datetimeFigureOut">
              <a:rPr lang="en-GB" smtClean="0"/>
              <a:t>03/03/2017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709A59-EDF6-4070-B4A9-D383170C9047}" type="slidenum">
              <a:rPr lang="en-GB" smtClean="0"/>
              <a:t>‹#›</a:t>
            </a:fld>
            <a:endParaRPr lang="en-GB"/>
          </a:p>
        </p:txBody>
      </p:sp>
    </p:spTree>
    <p:extLst>
      <p:ext uri="{BB962C8B-B14F-4D97-AF65-F5344CB8AC3E}">
        <p14:creationId xmlns:p14="http://schemas.microsoft.com/office/powerpoint/2010/main" val="3749972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US"/>
          </a:p>
        </p:txBody>
      </p:sp>
      <p:sp>
        <p:nvSpPr>
          <p:cNvPr id="6" name="Footer Placeholder 4"/>
          <p:cNvSpPr>
            <a:spLocks noGrp="1"/>
          </p:cNvSpPr>
          <p:nvPr>
            <p:ph type="ftr" sz="quarter" idx="11"/>
          </p:nvPr>
        </p:nvSpPr>
        <p:spPr/>
        <p:txBody>
          <a:bodyPr/>
          <a:lstStyle>
            <a:lvl1pPr>
              <a:defRPr/>
            </a:lvl1pPr>
          </a:lstStyle>
          <a:p>
            <a:pPr>
              <a:defRPr/>
            </a:pPr>
            <a:r>
              <a:rPr lang="en-US"/>
              <a:t>Principles of Marketing 5e, © Pearson Education 2008</a:t>
            </a:r>
          </a:p>
          <a:p>
            <a:pPr>
              <a:defRPr/>
            </a:pPr>
            <a:endParaRPr lang="en-US"/>
          </a:p>
        </p:txBody>
      </p:sp>
      <p:sp>
        <p:nvSpPr>
          <p:cNvPr id="7" name="Slide Number Placeholder 5"/>
          <p:cNvSpPr>
            <a:spLocks noGrp="1"/>
          </p:cNvSpPr>
          <p:nvPr>
            <p:ph type="sldNum" sz="quarter" idx="12"/>
          </p:nvPr>
        </p:nvSpPr>
        <p:spPr/>
        <p:txBody>
          <a:bodyPr/>
          <a:lstStyle>
            <a:lvl1pPr>
              <a:defRPr/>
            </a:lvl1pPr>
          </a:lstStyle>
          <a:p>
            <a:r>
              <a:rPr lang="en-US" altLang="en-US"/>
              <a:t>9-</a:t>
            </a:r>
            <a:fld id="{00EE6E71-68C0-43C0-938D-4977650CDE63}" type="slidenum">
              <a:rPr lang="en-US" altLang="en-US"/>
              <a:pPr/>
              <a:t>‹#›</a:t>
            </a:fld>
            <a:endParaRPr lang="en-US" altLang="en-US"/>
          </a:p>
        </p:txBody>
      </p:sp>
    </p:spTree>
    <p:extLst>
      <p:ext uri="{BB962C8B-B14F-4D97-AF65-F5344CB8AC3E}">
        <p14:creationId xmlns:p14="http://schemas.microsoft.com/office/powerpoint/2010/main" val="3131657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15F55E-979D-405C-8581-FF935FD723B8}" type="datetimeFigureOut">
              <a:rPr lang="en-GB" smtClean="0"/>
              <a:t>03/03/2017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4709A59-EDF6-4070-B4A9-D383170C9047}" type="slidenum">
              <a:rPr lang="en-GB" smtClean="0"/>
              <a:t>‹#›</a:t>
            </a:fld>
            <a:endParaRPr lang="en-GB"/>
          </a:p>
        </p:txBody>
      </p:sp>
    </p:spTree>
    <p:extLst>
      <p:ext uri="{BB962C8B-B14F-4D97-AF65-F5344CB8AC3E}">
        <p14:creationId xmlns:p14="http://schemas.microsoft.com/office/powerpoint/2010/main" val="13044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1066799"/>
          </a:xfrm>
        </p:spPr>
        <p:txBody>
          <a:bodyPr>
            <a:normAutofit/>
          </a:bodyPr>
          <a:lstStyle/>
          <a:p>
            <a:r>
              <a:rPr lang="en-GB" dirty="0" smtClean="0"/>
              <a:t>CRM/ quality/ Stakeholders</a:t>
            </a:r>
            <a:endParaRPr lang="en-GB" dirty="0"/>
          </a:p>
        </p:txBody>
      </p:sp>
      <p:sp>
        <p:nvSpPr>
          <p:cNvPr id="3" name="Subtitle 2"/>
          <p:cNvSpPr>
            <a:spLocks noGrp="1"/>
          </p:cNvSpPr>
          <p:nvPr>
            <p:ph type="subTitle" idx="1"/>
          </p:nvPr>
        </p:nvSpPr>
        <p:spPr>
          <a:xfrm>
            <a:off x="1371600" y="4876800"/>
            <a:ext cx="6400800" cy="762000"/>
          </a:xfrm>
        </p:spPr>
        <p:txBody>
          <a:bodyPr/>
          <a:lstStyle/>
          <a:p>
            <a:r>
              <a:rPr lang="en-GB" dirty="0" smtClean="0"/>
              <a:t>Will Fleming</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00200" y="1676400"/>
            <a:ext cx="6019800" cy="3048000"/>
          </a:xfrm>
          <a:prstGeom prst="rect">
            <a:avLst/>
          </a:prstGeom>
        </p:spPr>
      </p:pic>
    </p:spTree>
    <p:extLst>
      <p:ext uri="{BB962C8B-B14F-4D97-AF65-F5344CB8AC3E}">
        <p14:creationId xmlns:p14="http://schemas.microsoft.com/office/powerpoint/2010/main" val="458452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r>
              <a:rPr lang="en-US" sz="3600" smtClean="0"/>
              <a:t>MORE COMPETITIVE ADVANTAGE</a:t>
            </a:r>
            <a:br>
              <a:rPr lang="en-US" sz="3600" smtClean="0"/>
            </a:br>
            <a:r>
              <a:rPr lang="en-US" sz="3600" smtClean="0"/>
              <a:t>- hot marketing topics</a:t>
            </a:r>
          </a:p>
        </p:txBody>
      </p:sp>
      <p:sp>
        <p:nvSpPr>
          <p:cNvPr id="14339" name="Rectangle 3"/>
          <p:cNvSpPr>
            <a:spLocks noGrp="1" noChangeArrowheads="1"/>
          </p:cNvSpPr>
          <p:nvPr>
            <p:ph type="body" idx="1"/>
          </p:nvPr>
        </p:nvSpPr>
        <p:spPr/>
        <p:txBody>
          <a:bodyPr/>
          <a:lstStyle/>
          <a:p>
            <a:pPr algn="ctr">
              <a:buFontTx/>
              <a:buNone/>
            </a:pPr>
            <a:r>
              <a:rPr lang="en-US" sz="2800" smtClean="0"/>
              <a:t>CUSTOMER RELATIONSHIP MARKETING</a:t>
            </a:r>
          </a:p>
          <a:p>
            <a:r>
              <a:rPr lang="en-US" smtClean="0"/>
              <a:t>Building relationship</a:t>
            </a:r>
          </a:p>
          <a:p>
            <a:r>
              <a:rPr lang="en-US" smtClean="0"/>
              <a:t>Encouraging dialogue</a:t>
            </a:r>
          </a:p>
          <a:p>
            <a:r>
              <a:rPr lang="en-US" smtClean="0"/>
              <a:t>Providing solution</a:t>
            </a:r>
          </a:p>
          <a:p>
            <a:r>
              <a:rPr lang="en-US" smtClean="0"/>
              <a:t>Working in partnership</a:t>
            </a:r>
          </a:p>
          <a:p>
            <a:r>
              <a:rPr lang="en-US" smtClean="0"/>
              <a:t>Engender loyalty</a:t>
            </a:r>
          </a:p>
        </p:txBody>
      </p:sp>
    </p:spTree>
    <p:extLst>
      <p:ext uri="{BB962C8B-B14F-4D97-AF65-F5344CB8AC3E}">
        <p14:creationId xmlns:p14="http://schemas.microsoft.com/office/powerpoint/2010/main" val="17151719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smtClean="0"/>
              <a:t>What is customer relationship management?</a:t>
            </a:r>
          </a:p>
        </p:txBody>
      </p:sp>
      <p:sp>
        <p:nvSpPr>
          <p:cNvPr id="433156" name="Rectangle 4"/>
          <p:cNvSpPr>
            <a:spLocks noGrp="1" noChangeArrowheads="1"/>
          </p:cNvSpPr>
          <p:nvPr>
            <p:ph type="body" sz="half" idx="1"/>
          </p:nvPr>
        </p:nvSpPr>
        <p:spPr>
          <a:xfrm>
            <a:off x="838200" y="2133600"/>
            <a:ext cx="6781800" cy="3124200"/>
          </a:xfrm>
        </p:spPr>
        <p:txBody>
          <a:bodyPr/>
          <a:lstStyle/>
          <a:p>
            <a:pPr indent="4763" eaLnBrk="1" hangingPunct="1">
              <a:buFontTx/>
              <a:buNone/>
            </a:pPr>
            <a:r>
              <a:rPr lang="en-US" altLang="en-US" sz="2800" b="1" smtClean="0"/>
              <a:t>Customer relationship management </a:t>
            </a:r>
            <a:r>
              <a:rPr lang="en-US" altLang="en-US" sz="2800" smtClean="0"/>
              <a:t>involves managing detailed information about individual customers and carefully manage customer touch points. </a:t>
            </a:r>
          </a:p>
        </p:txBody>
      </p:sp>
      <p:pic>
        <p:nvPicPr>
          <p:cNvPr id="9220" name="Picture 5" descr="OAK_LEAF"/>
          <p:cNvPicPr>
            <a:picLocks noGrp="1" noChangeAspect="1" noChangeArrowheads="1"/>
          </p:cNvPicPr>
          <p:nvPr>
            <p:ph sz="half" idx="2"/>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a:xfrm>
            <a:off x="6024563" y="3175000"/>
            <a:ext cx="1285875" cy="1376363"/>
          </a:xfrm>
          <a:noFill/>
        </p:spPr>
      </p:pic>
      <p:sp>
        <p:nvSpPr>
          <p:cNvPr id="9221" name="AutoShape 3"/>
          <p:cNvSpPr>
            <a:spLocks noChangeArrowheads="1"/>
          </p:cNvSpPr>
          <p:nvPr/>
        </p:nvSpPr>
        <p:spPr bwMode="auto">
          <a:xfrm>
            <a:off x="838200" y="1676400"/>
            <a:ext cx="6934200" cy="3886200"/>
          </a:xfrm>
          <a:prstGeom prst="roundRect">
            <a:avLst>
              <a:gd name="adj" fmla="val 16667"/>
            </a:avLst>
          </a:prstGeom>
          <a:solidFill>
            <a:srgbClr val="FFCC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9222" name="AutoShape 3"/>
          <p:cNvSpPr>
            <a:spLocks noChangeArrowheads="1"/>
          </p:cNvSpPr>
          <p:nvPr/>
        </p:nvSpPr>
        <p:spPr bwMode="auto">
          <a:xfrm>
            <a:off x="990600" y="1828800"/>
            <a:ext cx="6934200" cy="3886200"/>
          </a:xfrm>
          <a:prstGeom prst="roundRect">
            <a:avLst>
              <a:gd name="adj" fmla="val 16667"/>
            </a:avLst>
          </a:prstGeom>
          <a:solidFill>
            <a:srgbClr val="FFCC66"/>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9" name="Rectangle 4"/>
          <p:cNvSpPr txBox="1">
            <a:spLocks noChangeArrowheads="1"/>
          </p:cNvSpPr>
          <p:nvPr/>
        </p:nvSpPr>
        <p:spPr>
          <a:xfrm>
            <a:off x="990600" y="2286000"/>
            <a:ext cx="6781800" cy="3124200"/>
          </a:xfrm>
          <a:prstGeom prst="rect">
            <a:avLst/>
          </a:prstGeom>
        </p:spPr>
        <p:txBody>
          <a:bodyPr>
            <a:normAutofit/>
          </a:bodyPr>
          <a:lstStyle/>
          <a:p>
            <a:pPr marL="342900" indent="4763" fontAlgn="auto">
              <a:spcBef>
                <a:spcPct val="20000"/>
              </a:spcBef>
              <a:spcAft>
                <a:spcPts val="0"/>
              </a:spcAft>
              <a:defRPr/>
            </a:pPr>
            <a:r>
              <a:rPr lang="en-US" sz="2800" b="1">
                <a:latin typeface="+mn-lt"/>
              </a:rPr>
              <a:t>Customer relationship management </a:t>
            </a:r>
            <a:r>
              <a:rPr lang="en-US" sz="2800">
                <a:latin typeface="+mn-lt"/>
              </a:rPr>
              <a:t>involves managing detailed information about individual customers and carefully manage customer touch points. </a:t>
            </a:r>
            <a:endParaRPr lang="en-US" sz="2800" dirty="0">
              <a:latin typeface="+mn-lt"/>
            </a:endParaRPr>
          </a:p>
        </p:txBody>
      </p:sp>
      <p:sp>
        <p:nvSpPr>
          <p:cNvPr id="9224" name="Footer Placeholder 5"/>
          <p:cNvSpPr txBox="1">
            <a:spLocks/>
          </p:cNvSpPr>
          <p:nvPr/>
        </p:nvSpPr>
        <p:spPr bwMode="auto">
          <a:xfrm>
            <a:off x="0" y="6381750"/>
            <a:ext cx="45720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900">
                <a:latin typeface="Arial" panose="020B0604020202020204" pitchFamily="34" charset="0"/>
              </a:rPr>
              <a:t>Kotler et al, Principles of Marketing 5e, © Pearson Education 2008</a:t>
            </a:r>
          </a:p>
          <a:p>
            <a:pPr algn="ctr" eaLnBrk="1" hangingPunct="1">
              <a:spcBef>
                <a:spcPct val="0"/>
              </a:spcBef>
              <a:buFontTx/>
              <a:buNone/>
            </a:pPr>
            <a:endParaRPr lang="en-US" altLang="en-US" sz="1400">
              <a:latin typeface="Arial" panose="020B0604020202020204" pitchFamily="34" charset="0"/>
            </a:endParaRPr>
          </a:p>
        </p:txBody>
      </p:sp>
    </p:spTree>
    <p:extLst>
      <p:ext uri="{BB962C8B-B14F-4D97-AF65-F5344CB8AC3E}">
        <p14:creationId xmlns:p14="http://schemas.microsoft.com/office/powerpoint/2010/main" val="2635439994"/>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33156">
                                            <p:txEl>
                                              <p:pRg st="0" end="0"/>
                                            </p:txEl>
                                          </p:spTgt>
                                        </p:tgtEl>
                                        <p:attrNameLst>
                                          <p:attrName>style.visibility</p:attrName>
                                        </p:attrNameLst>
                                      </p:cBhvr>
                                      <p:to>
                                        <p:strVal val="visible"/>
                                      </p:to>
                                    </p:set>
                                    <p:animEffect transition="in" filter="blinds(horizontal)">
                                      <p:cBhvr>
                                        <p:cTn id="7" dur="500"/>
                                        <p:tgtEl>
                                          <p:spTgt spid="43315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Effect transition="in" filter="blinds(horizontal)">
                                      <p:cBhvr>
                                        <p:cTn id="1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3156" grpId="0" build="p"/>
      <p:bldP spid="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285750" y="5357813"/>
            <a:ext cx="863600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600" b="1">
                <a:latin typeface="Arial" panose="020B0604020202020204" pitchFamily="34" charset="0"/>
                <a:cs typeface="Arial" panose="020B0604020202020204" pitchFamily="34" charset="0"/>
              </a:rPr>
              <a:t>Table 1.1  Transaction marketing vs relationship marketing</a:t>
            </a:r>
          </a:p>
          <a:p>
            <a:pPr eaLnBrk="1" hangingPunct="1">
              <a:spcBef>
                <a:spcPct val="50000"/>
              </a:spcBef>
              <a:buFontTx/>
              <a:buNone/>
            </a:pPr>
            <a:r>
              <a:rPr lang="en-GB" altLang="en-US" sz="800" b="1" i="1">
                <a:latin typeface="Comic Sans MS" panose="030F0702030302020204" pitchFamily="66" charset="0"/>
              </a:rPr>
              <a:t>Source</a:t>
            </a:r>
            <a:r>
              <a:rPr lang="en-GB" altLang="en-US" sz="800" b="1">
                <a:latin typeface="Comic Sans MS" panose="030F0702030302020204" pitchFamily="66" charset="0"/>
              </a:rPr>
              <a:t>: </a:t>
            </a:r>
            <a:r>
              <a:rPr lang="en-GB" altLang="en-US" sz="800" b="1" i="1">
                <a:latin typeface="Comic Sans MS" panose="030F0702030302020204" pitchFamily="66" charset="0"/>
              </a:rPr>
              <a:t>Relationship Marketing</a:t>
            </a:r>
            <a:r>
              <a:rPr lang="en-GB" altLang="en-US" sz="800" b="1">
                <a:latin typeface="Comic Sans MS" panose="030F0702030302020204" pitchFamily="66" charset="0"/>
              </a:rPr>
              <a:t>, Butterworth-Heinemann (Christopher, M., Ballantyne, D., and Payne, A. 1991), This table was published in ‘Relationship Marketing’, Christopher,</a:t>
            </a:r>
            <a:br>
              <a:rPr lang="en-GB" altLang="en-US" sz="800" b="1">
                <a:latin typeface="Comic Sans MS" panose="030F0702030302020204" pitchFamily="66" charset="0"/>
              </a:rPr>
            </a:br>
            <a:r>
              <a:rPr lang="en-GB" altLang="en-US" sz="800" b="1">
                <a:latin typeface="Comic Sans MS" panose="030F0702030302020204" pitchFamily="66" charset="0"/>
              </a:rPr>
              <a:t>M., Ballantyne, D., and Payne, A., Copyright Elsevier (Butterworth-Heinemann 1991)</a:t>
            </a:r>
          </a:p>
        </p:txBody>
      </p:sp>
      <p:pic>
        <p:nvPicPr>
          <p:cNvPr id="23555" name="Picture 3" descr="O:\Graphics\Powerpoint\PE_UK\PE256-Blythe\Final files\GIF\ch01\M01NT00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1500188"/>
            <a:ext cx="8382000" cy="340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Rectangle 3"/>
          <p:cNvSpPr>
            <a:spLocks noChangeArrowheads="1"/>
          </p:cNvSpPr>
          <p:nvPr/>
        </p:nvSpPr>
        <p:spPr bwMode="auto">
          <a:xfrm>
            <a:off x="2633663" y="285750"/>
            <a:ext cx="36861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2800">
                <a:latin typeface="Arial" panose="020B0604020202020204" pitchFamily="34" charset="0"/>
              </a:rPr>
              <a:t>Changes in Marketing</a:t>
            </a:r>
          </a:p>
        </p:txBody>
      </p:sp>
    </p:spTree>
    <p:extLst>
      <p:ext uri="{BB962C8B-B14F-4D97-AF65-F5344CB8AC3E}">
        <p14:creationId xmlns:p14="http://schemas.microsoft.com/office/powerpoint/2010/main" val="461271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p:txBody>
          <a:bodyPr/>
          <a:lstStyle/>
          <a:p>
            <a:pPr eaLnBrk="1" hangingPunct="1"/>
            <a:r>
              <a:rPr lang="en-US" altLang="en-US" smtClean="0"/>
              <a:t>Touch points</a:t>
            </a:r>
          </a:p>
        </p:txBody>
      </p:sp>
      <p:sp>
        <p:nvSpPr>
          <p:cNvPr id="16387" name="Rectangle 5"/>
          <p:cNvSpPr>
            <a:spLocks noGrp="1" noChangeArrowheads="1"/>
          </p:cNvSpPr>
          <p:nvPr>
            <p:ph sz="half" idx="1"/>
          </p:nvPr>
        </p:nvSpPr>
        <p:spPr/>
        <p:txBody>
          <a:bodyPr>
            <a:normAutofit lnSpcReduction="10000"/>
          </a:bodyPr>
          <a:lstStyle/>
          <a:p>
            <a:pPr eaLnBrk="1" hangingPunct="1"/>
            <a:r>
              <a:rPr lang="en-US" altLang="en-US" dirty="0" smtClean="0"/>
              <a:t>Transaction experiences</a:t>
            </a:r>
          </a:p>
          <a:p>
            <a:pPr eaLnBrk="1" hangingPunct="1"/>
            <a:r>
              <a:rPr lang="en-US" altLang="en-US" dirty="0" smtClean="0"/>
              <a:t>Customer purchases</a:t>
            </a:r>
          </a:p>
          <a:p>
            <a:pPr eaLnBrk="1" hangingPunct="1"/>
            <a:r>
              <a:rPr lang="en-US" altLang="en-US" dirty="0" smtClean="0"/>
              <a:t>Sales force contacts</a:t>
            </a:r>
          </a:p>
          <a:p>
            <a:pPr eaLnBrk="1" hangingPunct="1"/>
            <a:r>
              <a:rPr lang="en-US" altLang="en-US" dirty="0" smtClean="0"/>
              <a:t>Service and support calls</a:t>
            </a:r>
          </a:p>
          <a:p>
            <a:pPr eaLnBrk="1" hangingPunct="1"/>
            <a:r>
              <a:rPr lang="en-US" altLang="en-US" dirty="0" smtClean="0"/>
              <a:t>Website visits</a:t>
            </a:r>
          </a:p>
          <a:p>
            <a:pPr eaLnBrk="1" hangingPunct="1"/>
            <a:r>
              <a:rPr lang="en-US" altLang="en-US" dirty="0" smtClean="0"/>
              <a:t>Satisfaction surveys</a:t>
            </a:r>
          </a:p>
        </p:txBody>
      </p:sp>
      <p:sp>
        <p:nvSpPr>
          <p:cNvPr id="16388" name="Rectangle 6"/>
          <p:cNvSpPr>
            <a:spLocks noGrp="1" noChangeArrowheads="1"/>
          </p:cNvSpPr>
          <p:nvPr>
            <p:ph sz="half" idx="2"/>
          </p:nvPr>
        </p:nvSpPr>
        <p:spPr>
          <a:xfrm>
            <a:off x="4716016" y="1988840"/>
            <a:ext cx="3970784" cy="3456383"/>
          </a:xfrm>
        </p:spPr>
        <p:txBody>
          <a:bodyPr>
            <a:normAutofit lnSpcReduction="10000"/>
          </a:bodyPr>
          <a:lstStyle/>
          <a:p>
            <a:pPr eaLnBrk="1" hangingPunct="1"/>
            <a:r>
              <a:rPr lang="en-US" altLang="en-US" dirty="0" smtClean="0"/>
              <a:t>Credit/payment interactions</a:t>
            </a:r>
          </a:p>
          <a:p>
            <a:pPr eaLnBrk="1" hangingPunct="1"/>
            <a:r>
              <a:rPr lang="en-US" altLang="en-US" dirty="0" smtClean="0"/>
              <a:t>Market research  studies</a:t>
            </a:r>
          </a:p>
          <a:p>
            <a:pPr eaLnBrk="1" hangingPunct="1"/>
            <a:r>
              <a:rPr lang="en-US" altLang="en-US" dirty="0" smtClean="0"/>
              <a:t>Handling complaints</a:t>
            </a:r>
          </a:p>
          <a:p>
            <a:pPr eaLnBrk="1" hangingPunct="1"/>
            <a:r>
              <a:rPr lang="en-US" altLang="en-US" dirty="0" smtClean="0"/>
              <a:t>Other contacts between customer and company</a:t>
            </a:r>
          </a:p>
        </p:txBody>
      </p:sp>
      <p:sp>
        <p:nvSpPr>
          <p:cNvPr id="16389" name="Footer Placeholder 5"/>
          <p:cNvSpPr txBox="1">
            <a:spLocks/>
          </p:cNvSpPr>
          <p:nvPr/>
        </p:nvSpPr>
        <p:spPr bwMode="auto">
          <a:xfrm>
            <a:off x="0" y="6381750"/>
            <a:ext cx="45720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900">
                <a:latin typeface="Arial" panose="020B0604020202020204" pitchFamily="34" charset="0"/>
              </a:rPr>
              <a:t>Kotler et al, Principles of Marketing 5e, © Pearson Education 2008</a:t>
            </a:r>
          </a:p>
          <a:p>
            <a:pPr algn="ctr" eaLnBrk="1" hangingPunct="1">
              <a:spcBef>
                <a:spcPct val="0"/>
              </a:spcBef>
              <a:buFontTx/>
              <a:buNone/>
            </a:pPr>
            <a:endParaRPr lang="en-US" altLang="en-US" sz="1400">
              <a:latin typeface="Arial" panose="020B0604020202020204" pitchFamily="34" charset="0"/>
            </a:endParaRPr>
          </a:p>
        </p:txBody>
      </p:sp>
    </p:spTree>
    <p:extLst>
      <p:ext uri="{BB962C8B-B14F-4D97-AF65-F5344CB8AC3E}">
        <p14:creationId xmlns:p14="http://schemas.microsoft.com/office/powerpoint/2010/main" val="2072673900"/>
      </p:ext>
    </p:extLst>
  </p:cSld>
  <p:clrMapOvr>
    <a:masterClrMapping/>
  </p:clrMapOvr>
  <p:transition>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642938" y="285750"/>
            <a:ext cx="6672262"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b="1">
                <a:latin typeface="Arial" panose="020B0604020202020204" pitchFamily="34" charset="0"/>
                <a:cs typeface="Arial" panose="020B0604020202020204" pitchFamily="34" charset="0"/>
              </a:rPr>
              <a:t>Developing Customer Retention: </a:t>
            </a:r>
          </a:p>
          <a:p>
            <a:pPr algn="ctr">
              <a:spcBef>
                <a:spcPct val="0"/>
              </a:spcBef>
              <a:buFontTx/>
              <a:buNone/>
            </a:pPr>
            <a:r>
              <a:rPr lang="en-GB" altLang="en-US" b="1">
                <a:latin typeface="Arial" panose="020B0604020202020204" pitchFamily="34" charset="0"/>
                <a:cs typeface="Arial" panose="020B0604020202020204" pitchFamily="34" charset="0"/>
              </a:rPr>
              <a:t>The loyalty ladder</a:t>
            </a:r>
          </a:p>
        </p:txBody>
      </p:sp>
      <p:sp>
        <p:nvSpPr>
          <p:cNvPr id="18435" name="Line 3"/>
          <p:cNvSpPr>
            <a:spLocks noChangeShapeType="1"/>
          </p:cNvSpPr>
          <p:nvPr/>
        </p:nvSpPr>
        <p:spPr bwMode="auto">
          <a:xfrm>
            <a:off x="2362200" y="1447800"/>
            <a:ext cx="0" cy="434340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36" name="Line 4"/>
          <p:cNvSpPr>
            <a:spLocks noChangeShapeType="1"/>
          </p:cNvSpPr>
          <p:nvPr/>
        </p:nvSpPr>
        <p:spPr bwMode="auto">
          <a:xfrm>
            <a:off x="5181600" y="1524000"/>
            <a:ext cx="0" cy="419100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37" name="Line 5"/>
          <p:cNvSpPr>
            <a:spLocks noChangeShapeType="1"/>
          </p:cNvSpPr>
          <p:nvPr/>
        </p:nvSpPr>
        <p:spPr bwMode="auto">
          <a:xfrm>
            <a:off x="2362200" y="2133600"/>
            <a:ext cx="2819400"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38" name="Line 6"/>
          <p:cNvSpPr>
            <a:spLocks noChangeShapeType="1"/>
          </p:cNvSpPr>
          <p:nvPr/>
        </p:nvSpPr>
        <p:spPr bwMode="auto">
          <a:xfrm>
            <a:off x="2362200" y="2895600"/>
            <a:ext cx="2819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39" name="Line 7"/>
          <p:cNvSpPr>
            <a:spLocks noChangeShapeType="1"/>
          </p:cNvSpPr>
          <p:nvPr/>
        </p:nvSpPr>
        <p:spPr bwMode="auto">
          <a:xfrm>
            <a:off x="2362200" y="3733800"/>
            <a:ext cx="2819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40" name="Line 8"/>
          <p:cNvSpPr>
            <a:spLocks noChangeShapeType="1"/>
          </p:cNvSpPr>
          <p:nvPr/>
        </p:nvSpPr>
        <p:spPr bwMode="auto">
          <a:xfrm>
            <a:off x="2362200" y="4495800"/>
            <a:ext cx="2819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8441" name="Line 9"/>
          <p:cNvSpPr>
            <a:spLocks noChangeShapeType="1"/>
          </p:cNvSpPr>
          <p:nvPr/>
        </p:nvSpPr>
        <p:spPr bwMode="auto">
          <a:xfrm>
            <a:off x="2362200" y="5334000"/>
            <a:ext cx="2819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76490" name="Text Box 10"/>
          <p:cNvSpPr txBox="1">
            <a:spLocks noChangeArrowheads="1"/>
          </p:cNvSpPr>
          <p:nvPr/>
        </p:nvSpPr>
        <p:spPr bwMode="auto">
          <a:xfrm>
            <a:off x="2928938" y="1714500"/>
            <a:ext cx="1196975" cy="3692525"/>
          </a:xfrm>
          <a:prstGeom prst="rect">
            <a:avLst/>
          </a:prstGeom>
          <a:noFill/>
          <a:ln w="9525">
            <a:noFill/>
            <a:miter lim="800000"/>
            <a:headEnd/>
            <a:tailEnd/>
          </a:ln>
          <a:effectLst/>
        </p:spPr>
        <p:txBody>
          <a:bodyPr wrap="none">
            <a:spAutoFit/>
          </a:bodyPr>
          <a:lstStyle/>
          <a:p>
            <a:pPr eaLnBrk="0" hangingPunct="0">
              <a:defRPr/>
            </a:pPr>
            <a:r>
              <a:rPr lang="en-GB" dirty="0">
                <a:latin typeface="+mn-lt"/>
              </a:rPr>
              <a:t>Advocate</a:t>
            </a:r>
          </a:p>
          <a:p>
            <a:pPr eaLnBrk="0" hangingPunct="0">
              <a:defRPr/>
            </a:pPr>
            <a:endParaRPr lang="en-GB" dirty="0">
              <a:latin typeface="+mn-lt"/>
            </a:endParaRPr>
          </a:p>
          <a:p>
            <a:pPr eaLnBrk="0" hangingPunct="0">
              <a:defRPr/>
            </a:pPr>
            <a:endParaRPr lang="en-GB" dirty="0">
              <a:latin typeface="+mn-lt"/>
            </a:endParaRPr>
          </a:p>
          <a:p>
            <a:pPr eaLnBrk="0" hangingPunct="0">
              <a:defRPr/>
            </a:pPr>
            <a:r>
              <a:rPr lang="en-GB" dirty="0">
                <a:latin typeface="+mn-lt"/>
              </a:rPr>
              <a:t>Supporter</a:t>
            </a:r>
          </a:p>
          <a:p>
            <a:pPr eaLnBrk="0" hangingPunct="0">
              <a:defRPr/>
            </a:pPr>
            <a:endParaRPr lang="en-GB" dirty="0">
              <a:latin typeface="+mn-lt"/>
            </a:endParaRPr>
          </a:p>
          <a:p>
            <a:pPr eaLnBrk="0" hangingPunct="0">
              <a:defRPr/>
            </a:pPr>
            <a:endParaRPr lang="en-GB" dirty="0">
              <a:latin typeface="+mn-lt"/>
            </a:endParaRPr>
          </a:p>
          <a:p>
            <a:pPr eaLnBrk="0" hangingPunct="0">
              <a:defRPr/>
            </a:pPr>
            <a:r>
              <a:rPr lang="en-GB" dirty="0">
                <a:latin typeface="+mn-lt"/>
              </a:rPr>
              <a:t>Client</a:t>
            </a:r>
          </a:p>
          <a:p>
            <a:pPr eaLnBrk="0" hangingPunct="0">
              <a:defRPr/>
            </a:pPr>
            <a:endParaRPr lang="en-GB" dirty="0">
              <a:latin typeface="+mn-lt"/>
            </a:endParaRPr>
          </a:p>
          <a:p>
            <a:pPr eaLnBrk="0" hangingPunct="0">
              <a:defRPr/>
            </a:pPr>
            <a:endParaRPr lang="en-GB" dirty="0">
              <a:latin typeface="+mn-lt"/>
            </a:endParaRPr>
          </a:p>
          <a:p>
            <a:pPr eaLnBrk="0" hangingPunct="0">
              <a:defRPr/>
            </a:pPr>
            <a:r>
              <a:rPr lang="en-GB" dirty="0">
                <a:latin typeface="+mn-lt"/>
              </a:rPr>
              <a:t>Customer</a:t>
            </a:r>
          </a:p>
          <a:p>
            <a:pPr eaLnBrk="0" hangingPunct="0">
              <a:defRPr/>
            </a:pPr>
            <a:endParaRPr lang="en-GB" dirty="0">
              <a:latin typeface="+mn-lt"/>
            </a:endParaRPr>
          </a:p>
          <a:p>
            <a:pPr eaLnBrk="0" hangingPunct="0">
              <a:defRPr/>
            </a:pPr>
            <a:endParaRPr lang="en-GB" dirty="0">
              <a:latin typeface="+mn-lt"/>
            </a:endParaRPr>
          </a:p>
          <a:p>
            <a:pPr eaLnBrk="0" hangingPunct="0">
              <a:defRPr/>
            </a:pPr>
            <a:r>
              <a:rPr lang="en-GB" dirty="0">
                <a:latin typeface="+mn-lt"/>
              </a:rPr>
              <a:t>Prospect</a:t>
            </a:r>
          </a:p>
        </p:txBody>
      </p:sp>
      <p:sp>
        <p:nvSpPr>
          <p:cNvPr id="18443" name="AutoShape 11"/>
          <p:cNvSpPr>
            <a:spLocks noChangeArrowheads="1"/>
          </p:cNvSpPr>
          <p:nvPr/>
        </p:nvSpPr>
        <p:spPr bwMode="auto">
          <a:xfrm>
            <a:off x="5410200" y="1524000"/>
            <a:ext cx="533400" cy="2895600"/>
          </a:xfrm>
          <a:prstGeom prst="upDownArrow">
            <a:avLst>
              <a:gd name="adj1" fmla="val 50000"/>
              <a:gd name="adj2" fmla="val 108571"/>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8444" name="Text Box 12"/>
          <p:cNvSpPr txBox="1">
            <a:spLocks noChangeArrowheads="1"/>
          </p:cNvSpPr>
          <p:nvPr/>
        </p:nvSpPr>
        <p:spPr bwMode="auto">
          <a:xfrm>
            <a:off x="288925" y="4308475"/>
            <a:ext cx="135096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b="1">
                <a:latin typeface="Arial" panose="020B0604020202020204" pitchFamily="34" charset="0"/>
                <a:cs typeface="Arial" panose="020B0604020202020204" pitchFamily="34" charset="0"/>
              </a:rPr>
              <a:t>Emphasis</a:t>
            </a:r>
          </a:p>
          <a:p>
            <a:pPr>
              <a:spcBef>
                <a:spcPct val="0"/>
              </a:spcBef>
              <a:buFontTx/>
              <a:buNone/>
            </a:pPr>
            <a:r>
              <a:rPr lang="en-GB" altLang="en-US" sz="1800" b="1">
                <a:latin typeface="Arial" panose="020B0604020202020204" pitchFamily="34" charset="0"/>
                <a:cs typeface="Arial" panose="020B0604020202020204" pitchFamily="34" charset="0"/>
              </a:rPr>
              <a:t>on new</a:t>
            </a:r>
          </a:p>
          <a:p>
            <a:pPr>
              <a:spcBef>
                <a:spcPct val="0"/>
              </a:spcBef>
              <a:buFontTx/>
              <a:buNone/>
            </a:pPr>
            <a:r>
              <a:rPr lang="en-GB" altLang="en-US" sz="1800" b="1">
                <a:latin typeface="Arial" panose="020B0604020202020204" pitchFamily="34" charset="0"/>
                <a:cs typeface="Arial" panose="020B0604020202020204" pitchFamily="34" charset="0"/>
              </a:rPr>
              <a:t>customers</a:t>
            </a:r>
          </a:p>
          <a:p>
            <a:pPr>
              <a:spcBef>
                <a:spcPct val="0"/>
              </a:spcBef>
              <a:buFontTx/>
              <a:buNone/>
            </a:pPr>
            <a:r>
              <a:rPr lang="en-GB" altLang="en-US" sz="1800" b="1">
                <a:latin typeface="Arial" panose="020B0604020202020204" pitchFamily="34" charset="0"/>
                <a:cs typeface="Arial" panose="020B0604020202020204" pitchFamily="34" charset="0"/>
              </a:rPr>
              <a:t>(customer</a:t>
            </a:r>
          </a:p>
          <a:p>
            <a:pPr>
              <a:spcBef>
                <a:spcPct val="0"/>
              </a:spcBef>
              <a:buFontTx/>
              <a:buNone/>
            </a:pPr>
            <a:r>
              <a:rPr lang="en-GB" altLang="en-US" sz="1800" b="1">
                <a:latin typeface="Arial" panose="020B0604020202020204" pitchFamily="34" charset="0"/>
                <a:cs typeface="Arial" panose="020B0604020202020204" pitchFamily="34" charset="0"/>
              </a:rPr>
              <a:t>catching)</a:t>
            </a:r>
          </a:p>
        </p:txBody>
      </p:sp>
      <p:sp>
        <p:nvSpPr>
          <p:cNvPr id="18445" name="AutoShape 13"/>
          <p:cNvSpPr>
            <a:spLocks noChangeArrowheads="1"/>
          </p:cNvSpPr>
          <p:nvPr/>
        </p:nvSpPr>
        <p:spPr bwMode="auto">
          <a:xfrm>
            <a:off x="1676400" y="4495800"/>
            <a:ext cx="381000" cy="1295400"/>
          </a:xfrm>
          <a:prstGeom prst="upDownArrow">
            <a:avLst>
              <a:gd name="adj1" fmla="val 50000"/>
              <a:gd name="adj2" fmla="val 68000"/>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sp>
        <p:nvSpPr>
          <p:cNvPr id="276494" name="Text Box 14"/>
          <p:cNvSpPr txBox="1">
            <a:spLocks noChangeArrowheads="1"/>
          </p:cNvSpPr>
          <p:nvPr/>
        </p:nvSpPr>
        <p:spPr bwMode="auto">
          <a:xfrm>
            <a:off x="5791201" y="2362200"/>
            <a:ext cx="2957263" cy="1938992"/>
          </a:xfrm>
          <a:prstGeom prst="rect">
            <a:avLst/>
          </a:prstGeom>
          <a:noFill/>
          <a:ln w="9525">
            <a:noFill/>
            <a:miter lim="800000"/>
            <a:headEnd/>
            <a:tailEnd/>
          </a:ln>
          <a:effectLst/>
        </p:spPr>
        <p:txBody>
          <a:bodyPr wrap="square">
            <a:spAutoFit/>
          </a:bodyPr>
          <a:lstStyle/>
          <a:p>
            <a:pPr eaLnBrk="0" hangingPunct="0">
              <a:defRPr/>
            </a:pPr>
            <a:r>
              <a:rPr lang="en-GB" b="1" dirty="0">
                <a:latin typeface="+mn-lt"/>
              </a:rPr>
              <a:t>Emphasis on developing</a:t>
            </a:r>
          </a:p>
          <a:p>
            <a:pPr eaLnBrk="0" hangingPunct="0">
              <a:defRPr/>
            </a:pPr>
            <a:r>
              <a:rPr lang="en-GB" b="1" dirty="0">
                <a:latin typeface="+mn-lt"/>
              </a:rPr>
              <a:t>and enhancing relationships</a:t>
            </a:r>
          </a:p>
          <a:p>
            <a:pPr eaLnBrk="0" hangingPunct="0">
              <a:defRPr/>
            </a:pPr>
            <a:r>
              <a:rPr lang="en-GB" b="1" dirty="0">
                <a:latin typeface="+mn-lt"/>
              </a:rPr>
              <a:t>(customer retention)</a:t>
            </a:r>
          </a:p>
        </p:txBody>
      </p:sp>
      <p:sp>
        <p:nvSpPr>
          <p:cNvPr id="18447" name="Text Box 15"/>
          <p:cNvSpPr txBox="1">
            <a:spLocks noChangeArrowheads="1"/>
          </p:cNvSpPr>
          <p:nvPr/>
        </p:nvSpPr>
        <p:spPr bwMode="auto">
          <a:xfrm>
            <a:off x="285750" y="6143625"/>
            <a:ext cx="809307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latin typeface="Arial" panose="020B0604020202020204" pitchFamily="34" charset="0"/>
                <a:cs typeface="Arial" panose="020B0604020202020204" pitchFamily="34" charset="0"/>
              </a:rPr>
              <a:t>(Source: Adapted from Payne, Christopher, Clarke &amp; Peck, 1998, </a:t>
            </a:r>
          </a:p>
          <a:p>
            <a:pPr>
              <a:spcBef>
                <a:spcPct val="0"/>
              </a:spcBef>
              <a:buFontTx/>
              <a:buNone/>
            </a:pPr>
            <a:r>
              <a:rPr lang="en-GB" altLang="en-US" sz="1400">
                <a:latin typeface="Arial" panose="020B0604020202020204" pitchFamily="34" charset="0"/>
                <a:cs typeface="Arial" panose="020B0604020202020204" pitchFamily="34" charset="0"/>
              </a:rPr>
              <a:t>in Beamish &amp; Ashford, 2004)</a:t>
            </a:r>
            <a:endParaRPr lang="en-GB" altLang="en-US" sz="1800">
              <a:latin typeface="Arial" panose="020B0604020202020204" pitchFamily="34" charset="0"/>
              <a:cs typeface="Arial" panose="020B0604020202020204" pitchFamily="34" charset="0"/>
            </a:endParaRPr>
          </a:p>
        </p:txBody>
      </p:sp>
      <p:sp>
        <p:nvSpPr>
          <p:cNvPr id="18448" name="Text Box 16"/>
          <p:cNvSpPr txBox="1">
            <a:spLocks noChangeArrowheads="1"/>
          </p:cNvSpPr>
          <p:nvPr/>
        </p:nvSpPr>
        <p:spPr bwMode="auto">
          <a:xfrm>
            <a:off x="5546725" y="4460875"/>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endParaRPr lang="en-GB" altLang="en-US" sz="1800">
              <a:latin typeface="Comic Sans MS" panose="030F0702030302020204" pitchFamily="66" charset="0"/>
            </a:endParaRPr>
          </a:p>
        </p:txBody>
      </p:sp>
      <p:pic>
        <p:nvPicPr>
          <p:cNvPr id="18449" name="Picture 5" descr="MCj0078711000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53400" y="4495800"/>
            <a:ext cx="738188" cy="179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50" name="TextBox 17"/>
          <p:cNvSpPr txBox="1">
            <a:spLocks noChangeArrowheads="1"/>
          </p:cNvSpPr>
          <p:nvPr/>
        </p:nvSpPr>
        <p:spPr bwMode="auto">
          <a:xfrm>
            <a:off x="5334000" y="4648200"/>
            <a:ext cx="28908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latin typeface="Arial" panose="020B0604020202020204" pitchFamily="34" charset="0"/>
              </a:rPr>
              <a:t>Examples of organisations</a:t>
            </a:r>
          </a:p>
          <a:p>
            <a:pPr eaLnBrk="1" hangingPunct="1">
              <a:spcBef>
                <a:spcPct val="0"/>
              </a:spcBef>
              <a:buFontTx/>
              <a:buNone/>
            </a:pPr>
            <a:r>
              <a:rPr lang="en-GB" altLang="en-US" sz="1800">
                <a:latin typeface="Arial" panose="020B0604020202020204" pitchFamily="34" charset="0"/>
              </a:rPr>
              <a:t>with a tiered customer</a:t>
            </a:r>
          </a:p>
          <a:p>
            <a:pPr eaLnBrk="1" hangingPunct="1">
              <a:spcBef>
                <a:spcPct val="0"/>
              </a:spcBef>
              <a:buFontTx/>
              <a:buNone/>
            </a:pPr>
            <a:r>
              <a:rPr lang="en-GB" altLang="en-US" sz="1800">
                <a:latin typeface="Arial" panose="020B0604020202020204" pitchFamily="34" charset="0"/>
              </a:rPr>
              <a:t>loyalty programme?</a:t>
            </a:r>
          </a:p>
        </p:txBody>
      </p:sp>
    </p:spTree>
    <p:extLst>
      <p:ext uri="{BB962C8B-B14F-4D97-AF65-F5344CB8AC3E}">
        <p14:creationId xmlns:p14="http://schemas.microsoft.com/office/powerpoint/2010/main" val="29213792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Footer Placeholder 4"/>
          <p:cNvSpPr>
            <a:spLocks noGrp="1"/>
          </p:cNvSpPr>
          <p:nvPr>
            <p:ph type="ftr" sz="quarter" idx="11"/>
          </p:nvPr>
        </p:nvSpPr>
        <p:spPr>
          <a:xfrm>
            <a:off x="0" y="6381750"/>
            <a:ext cx="2895600" cy="476250"/>
          </a:xfrm>
        </p:spPr>
        <p:txBody>
          <a:bodyPr/>
          <a:lstStyle/>
          <a:p>
            <a:pPr>
              <a:defRPr/>
            </a:pPr>
            <a:r>
              <a:rPr lang="en-US" sz="1000" smtClean="0"/>
              <a:t>Kotler et al, Principles of Marketing 5e, © Pearson Education 2008</a:t>
            </a:r>
          </a:p>
          <a:p>
            <a:pPr>
              <a:defRPr/>
            </a:pPr>
            <a:endParaRPr lang="en-US" smtClean="0"/>
          </a:p>
        </p:txBody>
      </p:sp>
      <p:sp>
        <p:nvSpPr>
          <p:cNvPr id="25603" name="Rectangle 2"/>
          <p:cNvSpPr>
            <a:spLocks noGrp="1" noChangeArrowheads="1"/>
          </p:cNvSpPr>
          <p:nvPr>
            <p:ph type="title"/>
          </p:nvPr>
        </p:nvSpPr>
        <p:spPr>
          <a:xfrm>
            <a:off x="0" y="-214313"/>
            <a:ext cx="8858250" cy="1143001"/>
          </a:xfrm>
        </p:spPr>
        <p:txBody>
          <a:bodyPr/>
          <a:lstStyle/>
          <a:p>
            <a:r>
              <a:rPr lang="en-US" altLang="en-US" sz="2800" b="1" smtClean="0"/>
              <a:t>An expanded model of the marketing process</a:t>
            </a:r>
          </a:p>
        </p:txBody>
      </p:sp>
      <p:pic>
        <p:nvPicPr>
          <p:cNvPr id="25604" name="Picture 3"/>
          <p:cNvPicPr>
            <a:picLocks noGrp="1" noChangeAspect="1" noChangeArrowheads="1"/>
          </p:cNvPicPr>
          <p:nvPr>
            <p:ph idx="1"/>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b="4034"/>
          <a:stretch>
            <a:fillRect/>
          </a:stretch>
        </p:blipFill>
        <p:spPr>
          <a:xfrm>
            <a:off x="428625" y="642938"/>
            <a:ext cx="8501063" cy="5643562"/>
          </a:xfrm>
          <a:noFill/>
        </p:spPr>
      </p:pic>
    </p:spTree>
    <p:extLst>
      <p:ext uri="{BB962C8B-B14F-4D97-AF65-F5344CB8AC3E}">
        <p14:creationId xmlns:p14="http://schemas.microsoft.com/office/powerpoint/2010/main" val="3039231254"/>
      </p:ext>
    </p:extLst>
  </p:cSld>
  <p:clrMapOvr>
    <a:masterClrMapping/>
  </p:clrMapOvr>
  <p:transition>
    <p:cove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Quality</a:t>
            </a:r>
            <a:endParaRPr lang="en-GB" dirty="0"/>
          </a:p>
        </p:txBody>
      </p:sp>
      <p:sp>
        <p:nvSpPr>
          <p:cNvPr id="3" name="Content Placeholder 2"/>
          <p:cNvSpPr>
            <a:spLocks noGrp="1"/>
          </p:cNvSpPr>
          <p:nvPr>
            <p:ph idx="1"/>
          </p:nvPr>
        </p:nvSpPr>
        <p:spPr/>
        <p:txBody>
          <a:bodyPr>
            <a:normAutofit/>
          </a:bodyPr>
          <a:lstStyle/>
          <a:p>
            <a:r>
              <a:rPr lang="en-GB" dirty="0" smtClean="0"/>
              <a:t>The push for excellence to satisfy customers has seen the rise and rise of the quality issue.</a:t>
            </a:r>
          </a:p>
          <a:p>
            <a:r>
              <a:rPr lang="en-GB" dirty="0" smtClean="0"/>
              <a:t>It is a difficult concept to implement because there are no universally agreed levels of quality.</a:t>
            </a:r>
          </a:p>
          <a:p>
            <a:r>
              <a:rPr lang="en-GB" dirty="0" smtClean="0"/>
              <a:t>It has moved into a spurious area with the likes of ISO’s which appear to be merely a paper chase exercise.</a:t>
            </a:r>
            <a:endParaRPr lang="en-GB" dirty="0"/>
          </a:p>
        </p:txBody>
      </p:sp>
    </p:spTree>
    <p:extLst>
      <p:ext uri="{BB962C8B-B14F-4D97-AF65-F5344CB8AC3E}">
        <p14:creationId xmlns:p14="http://schemas.microsoft.com/office/powerpoint/2010/main" val="29393080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rmAutofit fontScale="90000"/>
          </a:bodyPr>
          <a:lstStyle/>
          <a:p>
            <a:r>
              <a:rPr lang="en-US" altLang="en-US" dirty="0" smtClean="0"/>
              <a:t>QUALITY</a:t>
            </a:r>
            <a:br>
              <a:rPr lang="en-US" altLang="en-US" dirty="0" smtClean="0"/>
            </a:br>
            <a:r>
              <a:rPr lang="en-US" altLang="en-US" dirty="0" smtClean="0"/>
              <a:t>- and the customer</a:t>
            </a:r>
            <a:endParaRPr lang="en-US" altLang="en-US" dirty="0" smtClean="0"/>
          </a:p>
        </p:txBody>
      </p:sp>
      <p:sp>
        <p:nvSpPr>
          <p:cNvPr id="19459" name="Rectangle 3"/>
          <p:cNvSpPr>
            <a:spLocks noGrp="1" noChangeArrowheads="1"/>
          </p:cNvSpPr>
          <p:nvPr>
            <p:ph type="body" idx="1"/>
          </p:nvPr>
        </p:nvSpPr>
        <p:spPr/>
        <p:txBody>
          <a:bodyPr/>
          <a:lstStyle/>
          <a:p>
            <a:r>
              <a:rPr lang="en-US" altLang="en-US" dirty="0" smtClean="0"/>
              <a:t>Customer care and quality are related</a:t>
            </a:r>
          </a:p>
          <a:p>
            <a:r>
              <a:rPr lang="en-US" altLang="en-US" dirty="0" smtClean="0"/>
              <a:t>Customer needs are central to TQM</a:t>
            </a:r>
          </a:p>
          <a:p>
            <a:r>
              <a:rPr lang="en-US" altLang="en-US" dirty="0" smtClean="0"/>
              <a:t>Suppliers are also a key component</a:t>
            </a:r>
          </a:p>
          <a:p>
            <a:r>
              <a:rPr lang="en-US" altLang="en-US" dirty="0" smtClean="0"/>
              <a:t>Improvements come from information gathered and dispersed thru. </a:t>
            </a:r>
            <a:r>
              <a:rPr lang="en-US" altLang="en-US" dirty="0"/>
              <a:t>t</a:t>
            </a:r>
            <a:r>
              <a:rPr lang="en-US" altLang="en-US" dirty="0" smtClean="0"/>
              <a:t>he organization.</a:t>
            </a:r>
            <a:endParaRPr lang="en-US" altLang="en-US" dirty="0" smtClean="0"/>
          </a:p>
        </p:txBody>
      </p:sp>
      <p:pic>
        <p:nvPicPr>
          <p:cNvPr id="1946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8313" y="4572001"/>
            <a:ext cx="8351837" cy="200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042940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endParaRPr lang="en-GB" altLang="en-US" smtClean="0"/>
          </a:p>
        </p:txBody>
      </p:sp>
      <p:pic>
        <p:nvPicPr>
          <p:cNvPr id="2150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274638"/>
            <a:ext cx="9144000" cy="6430961"/>
          </a:xfrm>
        </p:spPr>
      </p:pic>
    </p:spTree>
    <p:extLst>
      <p:ext uri="{BB962C8B-B14F-4D97-AF65-F5344CB8AC3E}">
        <p14:creationId xmlns:p14="http://schemas.microsoft.com/office/powerpoint/2010/main" val="7417362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685800" y="115888"/>
            <a:ext cx="7772400" cy="1225550"/>
          </a:xfrm>
        </p:spPr>
        <p:txBody>
          <a:bodyPr>
            <a:normAutofit fontScale="90000"/>
          </a:bodyPr>
          <a:lstStyle/>
          <a:p>
            <a:r>
              <a:rPr lang="en-GB" altLang="en-US" smtClean="0"/>
              <a:t>CUSTOMER SERVICE</a:t>
            </a:r>
            <a:br>
              <a:rPr lang="en-GB" altLang="en-US" smtClean="0"/>
            </a:br>
            <a:r>
              <a:rPr lang="en-GB" altLang="en-US" smtClean="0"/>
              <a:t>- the theory</a:t>
            </a:r>
          </a:p>
        </p:txBody>
      </p:sp>
      <p:sp>
        <p:nvSpPr>
          <p:cNvPr id="3" name="Content Placeholder 2"/>
          <p:cNvSpPr>
            <a:spLocks noGrp="1"/>
          </p:cNvSpPr>
          <p:nvPr>
            <p:ph idx="1"/>
          </p:nvPr>
        </p:nvSpPr>
        <p:spPr>
          <a:xfrm>
            <a:off x="323850" y="1268413"/>
            <a:ext cx="8569325" cy="5256212"/>
          </a:xfrm>
        </p:spPr>
        <p:txBody>
          <a:bodyPr>
            <a:normAutofit lnSpcReduction="10000"/>
          </a:bodyPr>
          <a:lstStyle/>
          <a:p>
            <a:pPr marL="0" indent="0">
              <a:buFontTx/>
              <a:buNone/>
              <a:defRPr/>
            </a:pPr>
            <a:r>
              <a:rPr lang="en-GB" dirty="0" smtClean="0"/>
              <a:t>At the simplest of levels customer service is vitally important because it leads to:</a:t>
            </a:r>
          </a:p>
          <a:p>
            <a:pPr>
              <a:buFont typeface="Wingdings" panose="05000000000000000000" pitchFamily="2" charset="2"/>
              <a:buChar char="Ø"/>
              <a:defRPr/>
            </a:pPr>
            <a:r>
              <a:rPr lang="en-GB" dirty="0" smtClean="0"/>
              <a:t>Improved customer retention that encourages positive word of mouth and improved marketing effectiveness so </a:t>
            </a:r>
            <a:r>
              <a:rPr lang="en-GB" b="1" dirty="0" smtClean="0"/>
              <a:t>higher revenues</a:t>
            </a:r>
            <a:r>
              <a:rPr lang="en-GB" dirty="0" smtClean="0"/>
              <a:t>.</a:t>
            </a:r>
          </a:p>
          <a:p>
            <a:pPr>
              <a:buFont typeface="Wingdings" panose="05000000000000000000" pitchFamily="2" charset="2"/>
              <a:buChar char="Ø"/>
              <a:defRPr/>
            </a:pPr>
            <a:r>
              <a:rPr lang="en-GB" dirty="0" smtClean="0"/>
              <a:t>Improved quality to the customer which reduces costs because of less reworking and improved </a:t>
            </a:r>
            <a:r>
              <a:rPr lang="en-GB" b="1" dirty="0" smtClean="0"/>
              <a:t>efficiency</a:t>
            </a:r>
            <a:r>
              <a:rPr lang="en-GB" dirty="0" smtClean="0"/>
              <a:t>.</a:t>
            </a:r>
          </a:p>
          <a:p>
            <a:pPr>
              <a:buFont typeface="Wingdings" panose="05000000000000000000" pitchFamily="2" charset="2"/>
              <a:buChar char="Ø"/>
              <a:defRPr/>
            </a:pPr>
            <a:r>
              <a:rPr lang="en-GB" dirty="0" smtClean="0"/>
              <a:t>Higher employee morale and so </a:t>
            </a:r>
            <a:r>
              <a:rPr lang="en-GB" b="1" dirty="0" smtClean="0"/>
              <a:t>less employee turnover.</a:t>
            </a:r>
          </a:p>
        </p:txBody>
      </p:sp>
    </p:spTree>
    <p:extLst>
      <p:ext uri="{BB962C8B-B14F-4D97-AF65-F5344CB8AC3E}">
        <p14:creationId xmlns:p14="http://schemas.microsoft.com/office/powerpoint/2010/main" val="30740836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r>
              <a:rPr lang="en-GB" altLang="en-US" dirty="0" smtClean="0"/>
              <a:t>CUSTOMER SERVICE</a:t>
            </a:r>
            <a:br>
              <a:rPr lang="en-GB" altLang="en-US" dirty="0" smtClean="0"/>
            </a:br>
            <a:r>
              <a:rPr lang="en-GB" altLang="en-US" dirty="0" smtClean="0"/>
              <a:t>&amp; </a:t>
            </a:r>
            <a:r>
              <a:rPr lang="en-GB" altLang="en-US" dirty="0" smtClean="0"/>
              <a:t>service quality</a:t>
            </a:r>
          </a:p>
        </p:txBody>
      </p:sp>
      <p:sp>
        <p:nvSpPr>
          <p:cNvPr id="10243" name="Content Placeholder 2"/>
          <p:cNvSpPr>
            <a:spLocks noGrp="1"/>
          </p:cNvSpPr>
          <p:nvPr>
            <p:ph idx="1"/>
          </p:nvPr>
        </p:nvSpPr>
        <p:spPr>
          <a:xfrm>
            <a:off x="685800" y="1981200"/>
            <a:ext cx="7918450" cy="4471988"/>
          </a:xfrm>
        </p:spPr>
        <p:txBody>
          <a:bodyPr>
            <a:normAutofit lnSpcReduction="10000"/>
          </a:bodyPr>
          <a:lstStyle/>
          <a:p>
            <a:r>
              <a:rPr lang="en-GB" altLang="en-US" sz="2800" smtClean="0"/>
              <a:t>Corporate culture: customer focused</a:t>
            </a:r>
          </a:p>
          <a:p>
            <a:r>
              <a:rPr lang="en-GB" altLang="en-US" sz="2800" smtClean="0"/>
              <a:t>Service-supporting internal relationships: customer focused</a:t>
            </a:r>
          </a:p>
          <a:p>
            <a:r>
              <a:rPr lang="en-GB" altLang="en-US" sz="2800" smtClean="0"/>
              <a:t>Customer feedback: service adjustments</a:t>
            </a:r>
          </a:p>
          <a:p>
            <a:r>
              <a:rPr lang="en-GB" altLang="en-US" sz="2800" smtClean="0"/>
              <a:t>Partnership approach: value chain</a:t>
            </a:r>
          </a:p>
          <a:p>
            <a:r>
              <a:rPr lang="en-GB" altLang="en-US" sz="2800" smtClean="0"/>
              <a:t>Promise fulfillment: under-promise &amp; over deliver</a:t>
            </a:r>
          </a:p>
          <a:p>
            <a:r>
              <a:rPr lang="en-GB" altLang="en-US" sz="2800" smtClean="0"/>
              <a:t>Support services: warranties, after-sales-service</a:t>
            </a:r>
          </a:p>
          <a:p>
            <a:r>
              <a:rPr lang="en-GB" altLang="en-US" sz="2800" smtClean="0"/>
              <a:t>Incentives and reward: reinforce loyalty</a:t>
            </a:r>
          </a:p>
          <a:p>
            <a:r>
              <a:rPr lang="en-GB" altLang="en-US" sz="2800" smtClean="0"/>
              <a:t>Customer-friendly systems: support staff efforts</a:t>
            </a:r>
          </a:p>
        </p:txBody>
      </p:sp>
    </p:spTree>
    <p:extLst>
      <p:ext uri="{BB962C8B-B14F-4D97-AF65-F5344CB8AC3E}">
        <p14:creationId xmlns:p14="http://schemas.microsoft.com/office/powerpoint/2010/main" val="21744668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endParaRPr lang="en-GB" altLang="en-US" smtClean="0"/>
          </a:p>
        </p:txBody>
      </p:sp>
      <p:pic>
        <p:nvPicPr>
          <p:cNvPr id="717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50825" y="188913"/>
            <a:ext cx="8713788" cy="6335712"/>
          </a:xfrm>
        </p:spPr>
      </p:pic>
    </p:spTree>
    <p:extLst>
      <p:ext uri="{BB962C8B-B14F-4D97-AF65-F5344CB8AC3E}">
        <p14:creationId xmlns:p14="http://schemas.microsoft.com/office/powerpoint/2010/main" val="41789218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85800" y="404813"/>
            <a:ext cx="7772400" cy="1223962"/>
          </a:xfrm>
        </p:spPr>
        <p:txBody>
          <a:bodyPr>
            <a:normAutofit fontScale="90000"/>
          </a:bodyPr>
          <a:lstStyle/>
          <a:p>
            <a:r>
              <a:rPr lang="en-GB" altLang="en-US" smtClean="0"/>
              <a:t>REICHHELDS </a:t>
            </a:r>
            <a:br>
              <a:rPr lang="en-GB" altLang="en-US" smtClean="0"/>
            </a:br>
            <a:r>
              <a:rPr lang="en-GB" altLang="en-US" smtClean="0"/>
              <a:t>- loyalty-based cycle</a:t>
            </a:r>
          </a:p>
        </p:txBody>
      </p:sp>
      <p:pic>
        <p:nvPicPr>
          <p:cNvPr id="1843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11188" y="1700213"/>
            <a:ext cx="8281987" cy="4897437"/>
          </a:xfrm>
        </p:spPr>
      </p:pic>
    </p:spTree>
    <p:extLst>
      <p:ext uri="{BB962C8B-B14F-4D97-AF65-F5344CB8AC3E}">
        <p14:creationId xmlns:p14="http://schemas.microsoft.com/office/powerpoint/2010/main" val="425061043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6363"/>
            <a:ext cx="8229600" cy="884237"/>
          </a:xfrm>
        </p:spPr>
        <p:txBody>
          <a:bodyPr>
            <a:normAutofit/>
          </a:bodyPr>
          <a:lstStyle/>
          <a:p>
            <a:r>
              <a:rPr lang="en-GB" dirty="0" smtClean="0"/>
              <a:t>What are stakeholders</a:t>
            </a:r>
            <a:endParaRPr lang="en-GB" dirty="0"/>
          </a:p>
        </p:txBody>
      </p:sp>
      <p:sp>
        <p:nvSpPr>
          <p:cNvPr id="3" name="Content Placeholder 2"/>
          <p:cNvSpPr>
            <a:spLocks noGrp="1"/>
          </p:cNvSpPr>
          <p:nvPr>
            <p:ph idx="1"/>
          </p:nvPr>
        </p:nvSpPr>
        <p:spPr>
          <a:xfrm>
            <a:off x="457200" y="1219200"/>
            <a:ext cx="8229600" cy="4906963"/>
          </a:xfrm>
        </p:spPr>
        <p:txBody>
          <a:bodyPr>
            <a:normAutofit/>
          </a:bodyPr>
          <a:lstStyle/>
          <a:p>
            <a:r>
              <a:rPr lang="en-GB" sz="2800" dirty="0" smtClean="0"/>
              <a:t>“Stakeholders are those individuals or groups who depend on the organisation to fulfil their own goals and on whom, in turn, the organisation depends.” Johnson &amp; Scholes 2005 p17</a:t>
            </a:r>
          </a:p>
          <a:p>
            <a:r>
              <a:rPr lang="en-GB" sz="2800" dirty="0" smtClean="0"/>
              <a:t>“Stakeholders are individuals and/or groups who are affected by or affect the performance of the organisation in which they have an interest. Typically they would include employees, managers, creditors, suppliers, shareholders and society at large.” Worthington &amp; Britton 2006 </a:t>
            </a:r>
            <a:endParaRPr lang="en-GB"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0200" y="5257800"/>
            <a:ext cx="3276599" cy="1524000"/>
          </a:xfrm>
          <a:prstGeom prst="rect">
            <a:avLst/>
          </a:prstGeom>
        </p:spPr>
      </p:pic>
    </p:spTree>
    <p:extLst>
      <p:ext uri="{BB962C8B-B14F-4D97-AF65-F5344CB8AC3E}">
        <p14:creationId xmlns:p14="http://schemas.microsoft.com/office/powerpoint/2010/main" val="2927075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issue with stakeholders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It was so much easier when the focus was only on generating the best return for the shareholders because </a:t>
            </a:r>
            <a:r>
              <a:rPr lang="en-GB" i="1" dirty="0" smtClean="0"/>
              <a:t>different stakeholders have different</a:t>
            </a:r>
            <a:r>
              <a:rPr lang="en-GB" dirty="0" smtClean="0"/>
              <a:t>;</a:t>
            </a:r>
          </a:p>
          <a:p>
            <a:r>
              <a:rPr lang="en-GB" dirty="0" smtClean="0"/>
              <a:t>Needs</a:t>
            </a:r>
          </a:p>
          <a:p>
            <a:r>
              <a:rPr lang="en-GB" dirty="0" smtClean="0"/>
              <a:t>Expectations</a:t>
            </a:r>
          </a:p>
          <a:p>
            <a:r>
              <a:rPr lang="en-GB" dirty="0" smtClean="0"/>
              <a:t>Interests</a:t>
            </a:r>
          </a:p>
          <a:p>
            <a:r>
              <a:rPr lang="en-GB" dirty="0" smtClean="0"/>
              <a:t>Drivers</a:t>
            </a:r>
          </a:p>
          <a:p>
            <a:pPr marL="0" indent="0">
              <a:buNone/>
            </a:pPr>
            <a:r>
              <a:rPr lang="en-GB" dirty="0" smtClean="0"/>
              <a:t>One size fits all is RARELY the case due to differing and often conflicting needs and expectations of the different stakeholder groups</a:t>
            </a:r>
          </a:p>
          <a:p>
            <a:pPr marL="0" indent="0">
              <a:buNone/>
            </a:pP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276599" y="2819401"/>
            <a:ext cx="5486401" cy="1828799"/>
          </a:xfrm>
          <a:prstGeom prst="rect">
            <a:avLst/>
          </a:prstGeom>
        </p:spPr>
      </p:pic>
    </p:spTree>
    <p:extLst>
      <p:ext uri="{BB962C8B-B14F-4D97-AF65-F5344CB8AC3E}">
        <p14:creationId xmlns:p14="http://schemas.microsoft.com/office/powerpoint/2010/main" val="418052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Stakeholders: Internal and External</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1" y="2372321"/>
            <a:ext cx="7886699" cy="2971800"/>
          </a:xfrm>
        </p:spPr>
      </p:pic>
    </p:spTree>
    <p:extLst>
      <p:ext uri="{BB962C8B-B14F-4D97-AF65-F5344CB8AC3E}">
        <p14:creationId xmlns:p14="http://schemas.microsoft.com/office/powerpoint/2010/main" val="27068463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335107" y="228600"/>
            <a:ext cx="8580293" cy="1219200"/>
          </a:xfrm>
        </p:spPr>
        <p:txBody>
          <a:bodyPr>
            <a:normAutofit/>
          </a:bodyPr>
          <a:lstStyle/>
          <a:p>
            <a:r>
              <a:rPr lang="en-GB" altLang="en-US" sz="2700" dirty="0"/>
              <a:t>Potential </a:t>
            </a:r>
            <a:r>
              <a:rPr lang="en-GB" altLang="en-US" sz="2700" dirty="0"/>
              <a:t>methods of communicating with stakeholders</a:t>
            </a:r>
          </a:p>
        </p:txBody>
      </p:sp>
      <p:sp>
        <p:nvSpPr>
          <p:cNvPr id="15363" name="Content Placeholder 2"/>
          <p:cNvSpPr>
            <a:spLocks noGrp="1"/>
          </p:cNvSpPr>
          <p:nvPr>
            <p:ph idx="1"/>
          </p:nvPr>
        </p:nvSpPr>
        <p:spPr>
          <a:xfrm>
            <a:off x="413038" y="1447800"/>
            <a:ext cx="8502362" cy="5257800"/>
          </a:xfrm>
        </p:spPr>
        <p:txBody>
          <a:bodyPr>
            <a:noAutofit/>
          </a:bodyPr>
          <a:lstStyle/>
          <a:p>
            <a:r>
              <a:rPr lang="en-GB" altLang="en-US" sz="2400" b="1" dirty="0"/>
              <a:t>Employees</a:t>
            </a:r>
            <a:r>
              <a:rPr lang="en-GB" altLang="en-US" sz="2400" dirty="0"/>
              <a:t> – memo, e-mail, presentations, briefings, reports, posters, notice boards, internet/intranet, social networking sites, Organisation own magazine/ TV/ Radio</a:t>
            </a:r>
          </a:p>
          <a:p>
            <a:r>
              <a:rPr lang="en-GB" altLang="en-US" sz="2400" b="1" dirty="0"/>
              <a:t>Shareholders</a:t>
            </a:r>
            <a:r>
              <a:rPr lang="en-GB" altLang="en-US" sz="2400" dirty="0"/>
              <a:t> – AGM, annual reports, presentations</a:t>
            </a:r>
          </a:p>
          <a:p>
            <a:r>
              <a:rPr lang="en-GB" altLang="en-US" sz="2400" b="1" dirty="0"/>
              <a:t>Suppliers &amp; Intermediaries </a:t>
            </a:r>
            <a:r>
              <a:rPr lang="en-GB" altLang="en-US" sz="2400" dirty="0"/>
              <a:t>– extranet, presentations, reports, flyers</a:t>
            </a:r>
          </a:p>
          <a:p>
            <a:r>
              <a:rPr lang="en-GB" altLang="en-US" sz="2400" b="1" dirty="0"/>
              <a:t>Local community </a:t>
            </a:r>
            <a:r>
              <a:rPr lang="en-GB" altLang="en-US" sz="2400" dirty="0"/>
              <a:t>– newsletter, sponsorship, poster/flyer, </a:t>
            </a:r>
            <a:r>
              <a:rPr lang="en-GB" altLang="en-US" sz="2400" dirty="0"/>
              <a:t>reports, leaflets, meetings, surveys, open days</a:t>
            </a:r>
            <a:endParaRPr lang="en-GB" altLang="en-US" sz="2400" dirty="0"/>
          </a:p>
          <a:p>
            <a:r>
              <a:rPr lang="en-GB" altLang="en-US" sz="2400" b="1" dirty="0"/>
              <a:t>Media</a:t>
            </a:r>
            <a:r>
              <a:rPr lang="en-GB" altLang="en-US" sz="2400" dirty="0"/>
              <a:t> – press relations/ press releases, </a:t>
            </a:r>
            <a:r>
              <a:rPr lang="en-GB" altLang="en-US" sz="2400" dirty="0"/>
              <a:t>photo opportunities, senior </a:t>
            </a:r>
            <a:r>
              <a:rPr lang="en-GB" altLang="en-US" sz="2400" dirty="0"/>
              <a:t>management </a:t>
            </a:r>
            <a:r>
              <a:rPr lang="en-GB" altLang="en-US" sz="2400" dirty="0"/>
              <a:t>contact, hospitality, events </a:t>
            </a:r>
            <a:endParaRPr lang="en-GB" altLang="en-US" sz="2400" dirty="0"/>
          </a:p>
          <a:p>
            <a:r>
              <a:rPr lang="en-GB" altLang="en-US" sz="2400" b="1" dirty="0"/>
              <a:t>Government bodies/agencies </a:t>
            </a:r>
            <a:r>
              <a:rPr lang="en-GB" altLang="en-US" sz="2400" dirty="0"/>
              <a:t>– letters, </a:t>
            </a:r>
            <a:r>
              <a:rPr lang="en-GB" altLang="en-US" sz="2400" dirty="0"/>
              <a:t>presentations, reports, visits</a:t>
            </a:r>
            <a:endParaRPr lang="en-GB" altLang="en-US" sz="2400" dirty="0"/>
          </a:p>
          <a:p>
            <a:r>
              <a:rPr lang="en-GB" altLang="en-US" sz="2400" b="1" dirty="0"/>
              <a:t>Professional affiliations </a:t>
            </a:r>
            <a:r>
              <a:rPr lang="en-GB" altLang="en-US" sz="2400" dirty="0"/>
              <a:t>– extranet, newsletters, briefings</a:t>
            </a:r>
          </a:p>
        </p:txBody>
      </p:sp>
    </p:spTree>
    <p:extLst>
      <p:ext uri="{BB962C8B-B14F-4D97-AF65-F5344CB8AC3E}">
        <p14:creationId xmlns:p14="http://schemas.microsoft.com/office/powerpoint/2010/main" val="16198499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697</Words>
  <Application>Microsoft Office PowerPoint</Application>
  <PresentationFormat>On-screen Show (4:3)</PresentationFormat>
  <Paragraphs>105</Paragraphs>
  <Slides>18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Comic Sans MS</vt:lpstr>
      <vt:lpstr>Times New Roman</vt:lpstr>
      <vt:lpstr>Wingdings</vt:lpstr>
      <vt:lpstr>Office Theme</vt:lpstr>
      <vt:lpstr>CRM/ quality/ Stakeholders</vt:lpstr>
      <vt:lpstr>MORE COMPETITIVE ADVANTAGE - hot marketing topics</vt:lpstr>
      <vt:lpstr>What is customer relationship management?</vt:lpstr>
      <vt:lpstr>PowerPoint Presentation</vt:lpstr>
      <vt:lpstr>Touch points</vt:lpstr>
      <vt:lpstr>PowerPoint Presentation</vt:lpstr>
      <vt:lpstr>An expanded model of the marketing process</vt:lpstr>
      <vt:lpstr>Quality</vt:lpstr>
      <vt:lpstr>QUALITY - and the customer</vt:lpstr>
      <vt:lpstr>PowerPoint Presentation</vt:lpstr>
      <vt:lpstr>CUSTOMER SERVICE - the theory</vt:lpstr>
      <vt:lpstr>CUSTOMER SERVICE &amp; service quality</vt:lpstr>
      <vt:lpstr>PowerPoint Presentation</vt:lpstr>
      <vt:lpstr>REICHHELDS  - loyalty-based cycle</vt:lpstr>
      <vt:lpstr>What are stakeholders</vt:lpstr>
      <vt:lpstr>The issue with stakeholders</vt:lpstr>
      <vt:lpstr>Stakeholders: Internal and External</vt:lpstr>
      <vt:lpstr>Potential methods of communicating with stakeholders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CRM</dc:title>
  <dc:creator>Fleming</dc:creator>
  <cp:lastModifiedBy>Will Fleming</cp:lastModifiedBy>
  <cp:revision>3</cp:revision>
  <dcterms:created xsi:type="dcterms:W3CDTF">2017-03-02T21:24:16Z</dcterms:created>
  <dcterms:modified xsi:type="dcterms:W3CDTF">2017-03-03T09:32:23Z</dcterms:modified>
</cp:coreProperties>
</file>