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2"/>
  </p:notesMasterIdLst>
  <p:handoutMasterIdLst>
    <p:handoutMasterId r:id="rId23"/>
  </p:handoutMasterIdLst>
  <p:sldIdLst>
    <p:sldId id="256" r:id="rId4"/>
    <p:sldId id="382" r:id="rId5"/>
    <p:sldId id="383" r:id="rId6"/>
    <p:sldId id="384" r:id="rId7"/>
    <p:sldId id="385" r:id="rId8"/>
    <p:sldId id="386" r:id="rId9"/>
    <p:sldId id="387" r:id="rId10"/>
    <p:sldId id="388" r:id="rId11"/>
    <p:sldId id="389" r:id="rId12"/>
    <p:sldId id="390" r:id="rId13"/>
    <p:sldId id="391" r:id="rId14"/>
    <p:sldId id="392" r:id="rId15"/>
    <p:sldId id="393" r:id="rId16"/>
    <p:sldId id="394" r:id="rId17"/>
    <p:sldId id="395" r:id="rId18"/>
    <p:sldId id="396" r:id="rId19"/>
    <p:sldId id="397" r:id="rId20"/>
    <p:sldId id="398" r:id="rId21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656" autoAdjust="0"/>
  </p:normalViewPr>
  <p:slideViewPr>
    <p:cSldViewPr>
      <p:cViewPr varScale="1">
        <p:scale>
          <a:sx n="101" d="100"/>
          <a:sy n="101" d="100"/>
        </p:scale>
        <p:origin x="654" y="57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viewProps" Target="viewProps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commentAuthors" Target="commentAuthor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handoutMaster" Target="handoutMasters/handoutMaster1.xml"/><Relationship Id="rId28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notesMaster" Target="notesMasters/notesMaster1.xml"/><Relationship Id="rId27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9-10-14T17:11:43.653" idx="1">
    <p:pos x="5664" y="3089"/>
    <p:text>While the second option is technically correct, it is an example of Bad Data. The quoted ‘NULL’ used for the phone number is bad data showing a bad way of getting round the NOT NULL constraint. Also a quoted ‘NULL’ is not the same thing as the NULL (unknown) value.</p:text>
    <p:extLst>
      <p:ext uri="{C676402C-5697-4E1C-873F-D02D1690AC5C}">
        <p15:threadingInfo xmlns:p15="http://schemas.microsoft.com/office/powerpoint/2012/main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10/14/2019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https://docs.microsoft.com/en-us/sql/t-sql/statements/alter-table-transact-sql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0446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https://docs.microsoft.com/en-us/sql/t-sql/statements/insert-transact-sql</a:t>
            </a:r>
          </a:p>
          <a:p>
            <a:r>
              <a:rPr lang="en-GB" dirty="0" smtClean="0"/>
              <a:t>https://www.w3schools.com/sql/sql_insert.asp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16887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54429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The first example does not specify</a:t>
            </a:r>
            <a:r>
              <a:rPr lang="en-GB" baseline="0" dirty="0" smtClean="0"/>
              <a:t> the column names, but values for all columns in the table create order have been specified.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The 2</a:t>
            </a:r>
            <a:r>
              <a:rPr lang="en-GB" baseline="30000" dirty="0" smtClean="0"/>
              <a:t>nd</a:t>
            </a:r>
            <a:r>
              <a:rPr lang="en-GB" baseline="0" dirty="0" smtClean="0"/>
              <a:t> specifies column names and values and the values match the column names correctly.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The 3</a:t>
            </a:r>
            <a:r>
              <a:rPr lang="en-GB" baseline="30000" dirty="0" smtClean="0"/>
              <a:t>rd</a:t>
            </a:r>
            <a:r>
              <a:rPr lang="en-GB" baseline="0" dirty="0" smtClean="0"/>
              <a:t> </a:t>
            </a:r>
            <a:r>
              <a:rPr lang="en-GB" dirty="0" smtClean="0"/>
              <a:t>does not specify</a:t>
            </a:r>
            <a:r>
              <a:rPr lang="en-GB" baseline="0" dirty="0" smtClean="0"/>
              <a:t> the column names, but values for all columns in the table create order have been specified. A NULL is specified for the </a:t>
            </a:r>
            <a:r>
              <a:rPr lang="en-GB" baseline="0" dirty="0" err="1" smtClean="0"/>
              <a:t>middleName</a:t>
            </a:r>
            <a:r>
              <a:rPr lang="en-GB" baseline="0" dirty="0" smtClean="0"/>
              <a:t> column which is acceptable as this column allows null (unknown, not specified) values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The 4</a:t>
            </a:r>
            <a:r>
              <a:rPr lang="en-GB" baseline="30000" dirty="0" smtClean="0"/>
              <a:t>th</a:t>
            </a:r>
            <a:r>
              <a:rPr lang="en-GB" baseline="0" dirty="0" smtClean="0"/>
              <a:t> omits the </a:t>
            </a:r>
            <a:r>
              <a:rPr lang="en-GB" baseline="0" dirty="0" err="1" smtClean="0"/>
              <a:t>middleName</a:t>
            </a:r>
            <a:r>
              <a:rPr lang="en-GB" baseline="0" dirty="0" smtClean="0"/>
              <a:t> column in both the columns and value list because this column allows NULL values.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16642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899512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While the second option is technically</a:t>
            </a:r>
            <a:r>
              <a:rPr lang="en-GB" baseline="0" dirty="0"/>
              <a:t> correct, it is an example of Bad Data. The quoted ‘NULL’ used for the phone number is bad data showing a bad way of getting round the NOT NULL constraint. Also a quoted ‘NULL’ is not the same thing as the NULL (unknown) value.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0781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10/14/2019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10/14/2019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10/14/2019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10/14/2019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10/14/2019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10/14/2019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10/14/2019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10/14/2019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mod/resource/view.php?id=142053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DBMS_1819_Lecture4_LectureExercise.sql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SQL DATA </a:t>
            </a:r>
            <a:r>
              <a:rPr lang="en-GB" dirty="0" smtClean="0"/>
              <a:t>Manipulation </a:t>
            </a:r>
            <a:r>
              <a:rPr lang="en-GB" dirty="0"/>
              <a:t>Language (</a:t>
            </a:r>
            <a:r>
              <a:rPr lang="en-GB" dirty="0" smtClean="0"/>
              <a:t>DML</a:t>
            </a:r>
            <a:r>
              <a:rPr lang="en-GB" dirty="0"/>
              <a:t>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5</a:t>
            </a:r>
            <a:r>
              <a:rPr lang="en-GB" dirty="0" smtClean="0"/>
              <a:t>: </a:t>
            </a:r>
            <a:r>
              <a:rPr lang="en-GB" dirty="0"/>
              <a:t>Database </a:t>
            </a:r>
            <a:r>
              <a:rPr lang="en-GB" dirty="0" smtClean="0"/>
              <a:t>Systems (DBS)</a:t>
            </a:r>
            <a:endParaRPr lang="en-GB" dirty="0"/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14-Oct-2019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SQL’s Data Definition Language (DDL)</a:t>
            </a:r>
          </a:p>
          <a:p>
            <a:pPr lvl="1"/>
            <a:r>
              <a:rPr lang="en-GB" dirty="0"/>
              <a:t>Altering Tables</a:t>
            </a:r>
          </a:p>
          <a:p>
            <a:r>
              <a:rPr lang="en-GB" dirty="0"/>
              <a:t>SQL’s Data Manipulation Language (DML)</a:t>
            </a:r>
          </a:p>
          <a:p>
            <a:pPr lvl="1"/>
            <a:r>
              <a:rPr lang="en-GB" dirty="0"/>
              <a:t>The INSERT Statement</a:t>
            </a:r>
          </a:p>
          <a:p>
            <a:r>
              <a:rPr lang="en-GB" dirty="0"/>
              <a:t>Importing Data into the </a:t>
            </a:r>
            <a:r>
              <a:rPr lang="en-GB" dirty="0" err="1"/>
              <a:t>DreamHome</a:t>
            </a:r>
            <a:r>
              <a:rPr lang="en-GB" dirty="0"/>
              <a:t> Relational Database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5531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ALTER TABLE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Used to make data definition changes to an existing </a:t>
            </a:r>
            <a:r>
              <a:rPr lang="en-GB" dirty="0" smtClean="0"/>
              <a:t>table.</a:t>
            </a:r>
          </a:p>
          <a:p>
            <a:r>
              <a:rPr lang="en-GB" dirty="0" smtClean="0"/>
              <a:t>For example:</a:t>
            </a:r>
          </a:p>
          <a:p>
            <a:pPr lvl="1"/>
            <a:r>
              <a:rPr lang="en-GB" dirty="0"/>
              <a:t>Add a new column to a table.</a:t>
            </a:r>
          </a:p>
          <a:p>
            <a:pPr lvl="1"/>
            <a:r>
              <a:rPr lang="en-GB" dirty="0"/>
              <a:t>Drop a column from a table.</a:t>
            </a:r>
          </a:p>
          <a:p>
            <a:pPr lvl="1"/>
            <a:r>
              <a:rPr lang="en-GB" dirty="0"/>
              <a:t>Add a new table constraint.</a:t>
            </a:r>
          </a:p>
          <a:p>
            <a:pPr lvl="1"/>
            <a:r>
              <a:rPr lang="en-GB" dirty="0"/>
              <a:t>Drop a table constraint.</a:t>
            </a:r>
          </a:p>
          <a:p>
            <a:pPr lvl="1"/>
            <a:r>
              <a:rPr lang="en-GB" dirty="0"/>
              <a:t>Set a default for a column.</a:t>
            </a:r>
          </a:p>
          <a:p>
            <a:pPr lvl="1"/>
            <a:r>
              <a:rPr lang="en-GB" dirty="0"/>
              <a:t>Drop a default for a column.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9307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ALTER TABLE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Adding a new column</a:t>
            </a:r>
          </a:p>
          <a:p>
            <a:pPr lvl="1"/>
            <a:r>
              <a:rPr lang="en-GB" b="1" dirty="0" smtClean="0"/>
              <a:t>ALTER TABLE</a:t>
            </a:r>
            <a:r>
              <a:rPr lang="en-GB" dirty="0" smtClean="0"/>
              <a:t> </a:t>
            </a:r>
            <a:r>
              <a:rPr lang="en-GB" dirty="0" err="1" smtClean="0"/>
              <a:t>tableName</a:t>
            </a:r>
            <a:r>
              <a:rPr lang="en-GB" dirty="0" smtClean="0"/>
              <a:t> </a:t>
            </a:r>
            <a:r>
              <a:rPr lang="en-GB" b="1" dirty="0" smtClean="0"/>
              <a:t>ADD</a:t>
            </a:r>
            <a:r>
              <a:rPr lang="en-GB" dirty="0" smtClean="0"/>
              <a:t> </a:t>
            </a:r>
            <a:r>
              <a:rPr lang="en-GB" dirty="0" err="1" smtClean="0"/>
              <a:t>newColumnName</a:t>
            </a:r>
            <a:r>
              <a:rPr lang="en-GB" dirty="0" smtClean="0"/>
              <a:t> datatype</a:t>
            </a:r>
          </a:p>
          <a:p>
            <a:pPr lvl="1"/>
            <a:r>
              <a:rPr lang="en-GB" b="1" dirty="0"/>
              <a:t>ALTER TABLE</a:t>
            </a:r>
            <a:r>
              <a:rPr lang="en-GB" dirty="0"/>
              <a:t> </a:t>
            </a:r>
            <a:r>
              <a:rPr lang="en-GB" dirty="0" err="1"/>
              <a:t>tableName</a:t>
            </a:r>
            <a:r>
              <a:rPr lang="en-GB" dirty="0"/>
              <a:t> </a:t>
            </a:r>
            <a:r>
              <a:rPr lang="en-GB" b="1" dirty="0"/>
              <a:t>ADD</a:t>
            </a:r>
            <a:r>
              <a:rPr lang="en-GB" dirty="0"/>
              <a:t> </a:t>
            </a:r>
            <a:r>
              <a:rPr lang="en-GB" dirty="0" err="1"/>
              <a:t>newColumnName</a:t>
            </a:r>
            <a:r>
              <a:rPr lang="en-GB" dirty="0"/>
              <a:t> </a:t>
            </a:r>
            <a:r>
              <a:rPr lang="en-GB" dirty="0" smtClean="0"/>
              <a:t>datatype [CONSTRAINTS]</a:t>
            </a:r>
          </a:p>
          <a:p>
            <a:r>
              <a:rPr lang="en-GB" dirty="0" smtClean="0"/>
              <a:t>Deleting (Dropping) an existing column</a:t>
            </a:r>
          </a:p>
          <a:p>
            <a:pPr lvl="1"/>
            <a:r>
              <a:rPr lang="en-GB" b="1" dirty="0" smtClean="0"/>
              <a:t>ALTER TABLE</a:t>
            </a:r>
            <a:r>
              <a:rPr lang="en-GB" dirty="0" smtClean="0"/>
              <a:t> </a:t>
            </a:r>
            <a:r>
              <a:rPr lang="en-GB" dirty="0" err="1" smtClean="0"/>
              <a:t>tableName</a:t>
            </a:r>
            <a:r>
              <a:rPr lang="en-GB" dirty="0" smtClean="0"/>
              <a:t> </a:t>
            </a:r>
            <a:r>
              <a:rPr lang="en-GB" b="1" dirty="0" smtClean="0"/>
              <a:t>DROP COLUMN</a:t>
            </a:r>
            <a:r>
              <a:rPr lang="en-GB" dirty="0" smtClean="0"/>
              <a:t> </a:t>
            </a:r>
            <a:r>
              <a:rPr lang="en-GB" dirty="0" err="1" smtClean="0"/>
              <a:t>columnName</a:t>
            </a:r>
            <a:endParaRPr lang="en-GB" dirty="0" smtClean="0"/>
          </a:p>
          <a:p>
            <a:r>
              <a:rPr lang="en-GB" dirty="0" smtClean="0"/>
              <a:t>Changing a column’s properties</a:t>
            </a:r>
          </a:p>
          <a:p>
            <a:pPr lvl="1"/>
            <a:r>
              <a:rPr lang="en-GB" b="1" dirty="0" smtClean="0"/>
              <a:t>ALTER TABLE</a:t>
            </a:r>
            <a:r>
              <a:rPr lang="en-GB" dirty="0" smtClean="0"/>
              <a:t> </a:t>
            </a:r>
            <a:r>
              <a:rPr lang="en-GB" dirty="0" err="1" smtClean="0"/>
              <a:t>tableName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b="1" dirty="0" smtClean="0"/>
              <a:t>ALTER COLUMN</a:t>
            </a:r>
            <a:r>
              <a:rPr lang="en-GB" dirty="0" smtClean="0"/>
              <a:t> </a:t>
            </a:r>
            <a:r>
              <a:rPr lang="en-GB" dirty="0" err="1" smtClean="0"/>
              <a:t>columnName</a:t>
            </a:r>
            <a:r>
              <a:rPr lang="en-GB" dirty="0" smtClean="0"/>
              <a:t> [new property details]</a:t>
            </a:r>
          </a:p>
          <a:p>
            <a:r>
              <a:rPr lang="en-GB" dirty="0" smtClean="0"/>
              <a:t>Deleting a constraint</a:t>
            </a:r>
          </a:p>
          <a:p>
            <a:pPr lvl="1"/>
            <a:r>
              <a:rPr lang="en-GB" b="1" dirty="0"/>
              <a:t>ALTER TABLE</a:t>
            </a:r>
            <a:r>
              <a:rPr lang="en-GB" dirty="0"/>
              <a:t> </a:t>
            </a:r>
            <a:r>
              <a:rPr lang="en-GB" dirty="0" err="1"/>
              <a:t>tableName</a:t>
            </a:r>
            <a:r>
              <a:rPr lang="en-GB" dirty="0"/>
              <a:t/>
            </a:r>
            <a:br>
              <a:rPr lang="en-GB" dirty="0"/>
            </a:br>
            <a:r>
              <a:rPr lang="en-GB" b="1" dirty="0" smtClean="0"/>
              <a:t>DROP CONSTRAINT</a:t>
            </a:r>
            <a:r>
              <a:rPr lang="en-GB" dirty="0" smtClean="0"/>
              <a:t> </a:t>
            </a:r>
            <a:r>
              <a:rPr lang="en-GB" dirty="0" err="1" smtClean="0"/>
              <a:t>constraintName</a:t>
            </a:r>
            <a:r>
              <a:rPr lang="en-GB" dirty="0" smtClean="0"/>
              <a:t> …</a:t>
            </a: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0674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ALTER TABLE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 smtClean="0"/>
              <a:t>Note</a:t>
            </a:r>
            <a:r>
              <a:rPr lang="en-GB" dirty="0" smtClean="0"/>
              <a:t>: </a:t>
            </a:r>
            <a:r>
              <a:rPr lang="en-GB" dirty="0"/>
              <a:t>In MS SQL Server, typically you can only perform one change at a time.</a:t>
            </a:r>
          </a:p>
          <a:p>
            <a:pPr lvl="1"/>
            <a:r>
              <a:rPr lang="en-GB" dirty="0"/>
              <a:t>Some similar changes, however, can be performed </a:t>
            </a:r>
            <a:r>
              <a:rPr lang="en-GB" dirty="0" smtClean="0"/>
              <a:t>together – separate these using commas.</a:t>
            </a:r>
            <a:endParaRPr lang="en-GB" dirty="0"/>
          </a:p>
          <a:p>
            <a:pPr lvl="1"/>
            <a:r>
              <a:rPr lang="en-GB" dirty="0"/>
              <a:t>Different types of changes will have to be done with multiple ALTER statements.</a:t>
            </a:r>
          </a:p>
          <a:p>
            <a:r>
              <a:rPr lang="en-GB" dirty="0"/>
              <a:t>Change Staff table by increasing the size of </a:t>
            </a:r>
            <a:r>
              <a:rPr lang="en-GB" dirty="0" err="1"/>
              <a:t>lastName</a:t>
            </a:r>
            <a:r>
              <a:rPr lang="en-GB" dirty="0"/>
              <a:t> to 50 </a:t>
            </a:r>
            <a:r>
              <a:rPr lang="en-GB" dirty="0" smtClean="0"/>
              <a:t>characters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Staff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ALTER COLUMN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VARCHAR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50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dirty="0" smtClean="0"/>
          </a:p>
          <a:p>
            <a:r>
              <a:rPr lang="en-GB" dirty="0" smtClean="0"/>
              <a:t>Change staff and set the primary key.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Staff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ADD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PK_Staff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PRIMARY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KEY 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106282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ALTER TABLE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8112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Adding multiple new columns</a:t>
            </a:r>
          </a:p>
          <a:p>
            <a:pPr marL="594360" lvl="2" indent="0">
              <a:buNone/>
            </a:pP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b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ADD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DECIMAL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7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2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 CHECK (Salary &gt; 15000),</a:t>
            </a:r>
            <a:b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</a:b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dob 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DATE</a:t>
            </a:r>
            <a:endParaRPr lang="en-GB" sz="1800" dirty="0">
              <a:solidFill>
                <a:srgbClr val="0000FF"/>
              </a:solidFill>
              <a:latin typeface="Consolas" panose="020B0609020204030204" pitchFamily="49" charset="0"/>
            </a:endParaRPr>
          </a:p>
          <a:p>
            <a:r>
              <a:rPr lang="en-GB" dirty="0" smtClean="0"/>
              <a:t>Adding multiple constraints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ADD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CHECK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dob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'01-Jan-1998'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DEFAULT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18000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</a:p>
          <a:p>
            <a:r>
              <a:rPr lang="en-GB" dirty="0"/>
              <a:t>Adding multiple foreign key constraints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StudentCourse</a:t>
            </a:r>
            <a:endParaRPr lang="en-GB" sz="20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ADD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[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FK_StudentCourse_Student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]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FOREIGN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KEY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StudentNo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REFERENCES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Student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StudentNo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),</a:t>
            </a:r>
            <a:endParaRPr lang="en-GB" sz="20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[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FK_StudentCourse_Course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]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FOREIGN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KEY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CourseID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REFERENCES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Course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CourseID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259632" y="4869160"/>
            <a:ext cx="7200800" cy="648072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259631" y="5589240"/>
            <a:ext cx="7200801" cy="648072"/>
          </a:xfrm>
          <a:prstGeom prst="rect">
            <a:avLst/>
          </a:prstGeom>
          <a:solidFill>
            <a:schemeClr val="bg2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137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ALTER TABLE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Dropping </a:t>
            </a:r>
            <a:r>
              <a:rPr lang="en-GB" dirty="0"/>
              <a:t>columns</a:t>
            </a:r>
          </a:p>
          <a:p>
            <a:pPr lvl="1"/>
            <a:r>
              <a:rPr lang="en-GB" dirty="0"/>
              <a:t>Note: if the column(s) to be dropped have any constraints, </a:t>
            </a:r>
            <a:r>
              <a:rPr lang="en-GB" u="sng" dirty="0"/>
              <a:t>you must</a:t>
            </a:r>
            <a:r>
              <a:rPr lang="en-GB" dirty="0"/>
              <a:t> delete these first</a:t>
            </a:r>
            <a:r>
              <a:rPr lang="en-GB" dirty="0" smtClean="0"/>
              <a:t>.</a:t>
            </a:r>
          </a:p>
          <a:p>
            <a:r>
              <a:rPr lang="en-GB" dirty="0"/>
              <a:t>Deleting a Foreign Key Constraint (</a:t>
            </a:r>
            <a:r>
              <a:rPr lang="en-GB" b="1" i="1" dirty="0"/>
              <a:t>and that’s why constraints are named</a:t>
            </a:r>
            <a:r>
              <a:rPr lang="en-GB" i="1" dirty="0"/>
              <a:t>, it makes it easier to identify which constraint is to be deleted</a:t>
            </a:r>
            <a:r>
              <a:rPr lang="en-GB" dirty="0"/>
              <a:t>)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Student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DROP CONSTRAINT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FK_Student_Campus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 smtClean="0"/>
              <a:t>Dropping the column</a:t>
            </a:r>
            <a:endParaRPr lang="en-GB" dirty="0"/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Student</a:t>
            </a:r>
            <a:endParaRPr lang="en-GB" sz="20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DROP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COLUMN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CampusID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6046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DROP TABLE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Removes a named table and all the rows in it from the database.</a:t>
            </a:r>
          </a:p>
          <a:p>
            <a:r>
              <a:rPr lang="en-GB" dirty="0" smtClean="0"/>
              <a:t>Syntax:</a:t>
            </a:r>
          </a:p>
          <a:p>
            <a:pPr marL="365760" lvl="1" indent="0" algn="ctr">
              <a:buNone/>
            </a:pPr>
            <a:r>
              <a:rPr lang="en-GB" dirty="0" smtClean="0"/>
              <a:t>DROP TABLE </a:t>
            </a:r>
            <a:r>
              <a:rPr lang="en-GB" dirty="0" err="1" smtClean="0"/>
              <a:t>TableName</a:t>
            </a:r>
            <a:endParaRPr lang="en-GB" dirty="0"/>
          </a:p>
          <a:p>
            <a:r>
              <a:rPr lang="en-GB" dirty="0" smtClean="0"/>
              <a:t>Example:</a:t>
            </a:r>
          </a:p>
          <a:p>
            <a:pPr marL="320040" lvl="1" indent="0" algn="ctr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DROP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335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SQL DML</a:t>
            </a:r>
          </a:p>
        </p:txBody>
      </p:sp>
    </p:spTree>
    <p:extLst>
      <p:ext uri="{BB962C8B-B14F-4D97-AF65-F5344CB8AC3E}">
        <p14:creationId xmlns:p14="http://schemas.microsoft.com/office/powerpoint/2010/main" val="360308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Writing SQL Commands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 fontScale="92500"/>
          </a:bodyPr>
          <a:lstStyle/>
          <a:p>
            <a:r>
              <a:rPr lang="en-GB" dirty="0"/>
              <a:t>Usually (at least by DB specialists) – not a rule but common practice:</a:t>
            </a:r>
          </a:p>
          <a:p>
            <a:pPr lvl="1"/>
            <a:r>
              <a:rPr lang="en-GB" dirty="0"/>
              <a:t>Reserved words are written in uppercase</a:t>
            </a:r>
          </a:p>
          <a:p>
            <a:pPr lvl="1"/>
            <a:r>
              <a:rPr lang="en-GB" dirty="0"/>
              <a:t>User-defined words, e.g. </a:t>
            </a:r>
            <a:r>
              <a:rPr lang="en-GB" dirty="0" smtClean="0"/>
              <a:t>identifiers (DB object names), </a:t>
            </a:r>
            <a:r>
              <a:rPr lang="en-GB" dirty="0"/>
              <a:t>are written in lowercase</a:t>
            </a:r>
          </a:p>
          <a:p>
            <a:r>
              <a:rPr lang="en-GB" dirty="0"/>
              <a:t>Literals are constant values used in SQL statements:</a:t>
            </a:r>
          </a:p>
          <a:p>
            <a:pPr lvl="1"/>
            <a:r>
              <a:rPr lang="en-GB" dirty="0"/>
              <a:t>All </a:t>
            </a:r>
            <a:r>
              <a:rPr lang="en-GB" b="1" dirty="0"/>
              <a:t>non-numeric literals</a:t>
            </a:r>
            <a:r>
              <a:rPr lang="en-GB" dirty="0"/>
              <a:t> </a:t>
            </a:r>
            <a:r>
              <a:rPr lang="en-GB" u="sng" dirty="0"/>
              <a:t>must</a:t>
            </a:r>
            <a:r>
              <a:rPr lang="en-GB" dirty="0"/>
              <a:t> be enclosed in single quotes, e.g. 'Swansea', 'John', 'SA1 6ED', '02-Nov-2016'.</a:t>
            </a:r>
          </a:p>
          <a:p>
            <a:pPr lvl="2"/>
            <a:r>
              <a:rPr lang="en-GB" dirty="0"/>
              <a:t>If non-numeric literal value contains a single quote, it must be </a:t>
            </a:r>
            <a:r>
              <a:rPr lang="en-GB" b="1" i="1" dirty="0"/>
              <a:t>escaped using </a:t>
            </a:r>
            <a:r>
              <a:rPr lang="en-GB" b="1" i="1" u="sng" dirty="0"/>
              <a:t>double single</a:t>
            </a:r>
            <a:r>
              <a:rPr lang="en-GB" b="1" i="1" dirty="0"/>
              <a:t> quotes</a:t>
            </a:r>
            <a:r>
              <a:rPr lang="en-GB" dirty="0"/>
              <a:t>: '</a:t>
            </a:r>
            <a:r>
              <a:rPr lang="en-GB" dirty="0" err="1"/>
              <a:t>O</a:t>
            </a:r>
            <a:r>
              <a:rPr lang="en-GB" b="1" dirty="0" err="1"/>
              <a:t>''</a:t>
            </a:r>
            <a:r>
              <a:rPr lang="en-GB" dirty="0" err="1"/>
              <a:t>Sullivan</a:t>
            </a:r>
            <a:r>
              <a:rPr lang="en-GB" dirty="0"/>
              <a:t>'.</a:t>
            </a:r>
          </a:p>
          <a:p>
            <a:pPr lvl="1"/>
            <a:r>
              <a:rPr lang="en-GB" dirty="0"/>
              <a:t>All </a:t>
            </a:r>
            <a:r>
              <a:rPr lang="en-GB" b="1" dirty="0"/>
              <a:t>numeric literals</a:t>
            </a:r>
            <a:r>
              <a:rPr lang="en-GB" dirty="0"/>
              <a:t> </a:t>
            </a:r>
            <a:r>
              <a:rPr lang="en-GB" u="sng" dirty="0" smtClean="0"/>
              <a:t>must </a:t>
            </a:r>
            <a:r>
              <a:rPr lang="en-GB" u="sng" dirty="0"/>
              <a:t>not</a:t>
            </a:r>
            <a:r>
              <a:rPr lang="en-GB" dirty="0"/>
              <a:t> </a:t>
            </a:r>
            <a:r>
              <a:rPr lang="en-GB" dirty="0" smtClean="0"/>
              <a:t>be enclosed </a:t>
            </a:r>
            <a:r>
              <a:rPr lang="en-GB" dirty="0"/>
              <a:t>in quotes, e.g. 5000, 19.99, 65.00.</a:t>
            </a:r>
          </a:p>
        </p:txBody>
      </p:sp>
    </p:spTree>
    <p:extLst>
      <p:ext uri="{BB962C8B-B14F-4D97-AF65-F5344CB8AC3E}">
        <p14:creationId xmlns:p14="http://schemas.microsoft.com/office/powerpoint/2010/main" val="1731306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SQL Data Manipulation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b="1" dirty="0"/>
              <a:t>SELECT</a:t>
            </a:r>
            <a:r>
              <a:rPr lang="en-GB" dirty="0"/>
              <a:t> – to </a:t>
            </a:r>
            <a:r>
              <a:rPr lang="en-GB" b="1" dirty="0"/>
              <a:t>query</a:t>
            </a:r>
            <a:r>
              <a:rPr lang="en-GB" dirty="0"/>
              <a:t> (select) data in the database</a:t>
            </a:r>
          </a:p>
          <a:p>
            <a:r>
              <a:rPr lang="en-GB" b="1" dirty="0"/>
              <a:t>INSERT</a:t>
            </a:r>
            <a:r>
              <a:rPr lang="en-GB" dirty="0"/>
              <a:t> – to </a:t>
            </a:r>
            <a:r>
              <a:rPr lang="en-GB" b="1" dirty="0"/>
              <a:t>add new</a:t>
            </a:r>
            <a:r>
              <a:rPr lang="en-GB" dirty="0"/>
              <a:t> (insert) data into a database table</a:t>
            </a:r>
          </a:p>
          <a:p>
            <a:r>
              <a:rPr lang="en-GB" b="1" dirty="0"/>
              <a:t>UPDATE</a:t>
            </a:r>
            <a:r>
              <a:rPr lang="en-GB" dirty="0"/>
              <a:t> – to </a:t>
            </a:r>
            <a:r>
              <a:rPr lang="en-GB" b="1" dirty="0"/>
              <a:t>change</a:t>
            </a:r>
            <a:r>
              <a:rPr lang="en-GB" dirty="0"/>
              <a:t> (update) existing data in a database table</a:t>
            </a:r>
          </a:p>
          <a:p>
            <a:r>
              <a:rPr lang="en-GB" b="1" dirty="0"/>
              <a:t>DELETE</a:t>
            </a:r>
            <a:r>
              <a:rPr lang="en-GB" dirty="0"/>
              <a:t> – to </a:t>
            </a:r>
            <a:r>
              <a:rPr lang="en-GB" b="1" dirty="0"/>
              <a:t>remove</a:t>
            </a:r>
            <a:r>
              <a:rPr lang="en-GB" dirty="0"/>
              <a:t> (delete) data from a database table.</a:t>
            </a:r>
          </a:p>
          <a:p>
            <a:r>
              <a:rPr lang="en-GB" dirty="0"/>
              <a:t>These 4 operations are commonly referred to as </a:t>
            </a:r>
            <a:r>
              <a:rPr lang="en-GB" b="1" dirty="0"/>
              <a:t>CRUD</a:t>
            </a:r>
            <a:r>
              <a:rPr lang="en-GB" dirty="0"/>
              <a:t> operations/statements:</a:t>
            </a:r>
          </a:p>
          <a:p>
            <a:pPr marL="640080" lvl="2" indent="0">
              <a:buNone/>
            </a:pPr>
            <a:r>
              <a:rPr lang="en-GB" b="1" dirty="0"/>
              <a:t>	C</a:t>
            </a:r>
            <a:r>
              <a:rPr lang="en-GB" dirty="0"/>
              <a:t>reate (Insert)		</a:t>
            </a:r>
            <a:r>
              <a:rPr lang="en-GB" b="1" dirty="0"/>
              <a:t>U</a:t>
            </a:r>
            <a:r>
              <a:rPr lang="en-GB" dirty="0"/>
              <a:t>pdate (Update)</a:t>
            </a:r>
            <a:br>
              <a:rPr lang="en-GB" dirty="0"/>
            </a:br>
            <a:r>
              <a:rPr lang="en-GB" dirty="0"/>
              <a:t>	</a:t>
            </a:r>
            <a:r>
              <a:rPr lang="en-GB" b="1" dirty="0"/>
              <a:t>R</a:t>
            </a:r>
            <a:r>
              <a:rPr lang="en-GB" dirty="0"/>
              <a:t>ead (Select) 			</a:t>
            </a:r>
            <a:r>
              <a:rPr lang="en-GB" b="1" dirty="0"/>
              <a:t>D</a:t>
            </a:r>
            <a:r>
              <a:rPr lang="en-GB" dirty="0"/>
              <a:t>elete (Delete)</a:t>
            </a:r>
          </a:p>
        </p:txBody>
      </p:sp>
    </p:spTree>
    <p:extLst>
      <p:ext uri="{BB962C8B-B14F-4D97-AF65-F5344CB8AC3E}">
        <p14:creationId xmlns:p14="http://schemas.microsoft.com/office/powerpoint/2010/main" val="1678496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INSERT Statement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200"/>
            <a:ext cx="8549459" cy="5257800"/>
          </a:xfrm>
        </p:spPr>
        <p:txBody>
          <a:bodyPr>
            <a:normAutofit fontScale="92500" lnSpcReduction="10000"/>
          </a:bodyPr>
          <a:lstStyle/>
          <a:p>
            <a:pPr marL="594360" lvl="2" indent="0">
              <a:buNone/>
            </a:pPr>
            <a:r>
              <a:rPr lang="en-GB" b="1" dirty="0"/>
              <a:t>INSERT INTO </a:t>
            </a:r>
            <a:r>
              <a:rPr lang="en-GB" b="1" dirty="0" err="1"/>
              <a:t>TableName</a:t>
            </a:r>
            <a:r>
              <a:rPr lang="en-GB" dirty="0"/>
              <a:t> [(column1, column2, column3, …)]</a:t>
            </a:r>
          </a:p>
          <a:p>
            <a:pPr marL="594360" lvl="2" indent="0">
              <a:buNone/>
            </a:pPr>
            <a:r>
              <a:rPr lang="en-GB" b="1" dirty="0"/>
              <a:t>VALUES</a:t>
            </a:r>
            <a:r>
              <a:rPr lang="en-GB" dirty="0"/>
              <a:t> (dataValue1, dataValue2, dataValue3, …);</a:t>
            </a:r>
          </a:p>
          <a:p>
            <a:r>
              <a:rPr lang="en-GB" dirty="0"/>
              <a:t>Inserts new rows, one at a time.</a:t>
            </a:r>
          </a:p>
          <a:p>
            <a:r>
              <a:rPr lang="en-GB" dirty="0"/>
              <a:t>The column list, column1, column2, …, is optional</a:t>
            </a:r>
          </a:p>
          <a:p>
            <a:pPr lvl="1"/>
            <a:r>
              <a:rPr lang="en-GB" dirty="0"/>
              <a:t>If omitted, SQL assumes data is being inserted into </a:t>
            </a:r>
            <a:r>
              <a:rPr lang="en-GB" b="1" dirty="0"/>
              <a:t>all</a:t>
            </a:r>
            <a:r>
              <a:rPr lang="en-GB" dirty="0"/>
              <a:t> </a:t>
            </a:r>
            <a:r>
              <a:rPr lang="en-GB" b="1" dirty="0"/>
              <a:t>columns</a:t>
            </a:r>
            <a:r>
              <a:rPr lang="en-GB" dirty="0"/>
              <a:t> </a:t>
            </a:r>
            <a:r>
              <a:rPr lang="en-GB" b="1" i="1" dirty="0"/>
              <a:t>in</a:t>
            </a:r>
            <a:r>
              <a:rPr lang="en-GB" i="1" dirty="0"/>
              <a:t> </a:t>
            </a:r>
            <a:r>
              <a:rPr lang="en-GB" b="1" i="1" dirty="0"/>
              <a:t>their</a:t>
            </a:r>
            <a:r>
              <a:rPr lang="en-GB" i="1" dirty="0"/>
              <a:t> </a:t>
            </a:r>
            <a:r>
              <a:rPr lang="en-GB" b="1" i="1" dirty="0"/>
              <a:t>original CREATE TABLE order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If specifying columns:</a:t>
            </a:r>
          </a:p>
          <a:p>
            <a:pPr lvl="2"/>
            <a:r>
              <a:rPr lang="en-GB" dirty="0"/>
              <a:t>The data values must correspond to the specified column order – see next slide.</a:t>
            </a:r>
          </a:p>
          <a:p>
            <a:pPr lvl="2"/>
            <a:r>
              <a:rPr lang="en-GB" dirty="0"/>
              <a:t>You can omit columns, but only columns that </a:t>
            </a:r>
            <a:r>
              <a:rPr lang="en-GB" dirty="0" smtClean="0"/>
              <a:t>are:</a:t>
            </a:r>
          </a:p>
          <a:p>
            <a:pPr lvl="3"/>
            <a:r>
              <a:rPr lang="en-GB" dirty="0" smtClean="0"/>
              <a:t>allowed </a:t>
            </a:r>
            <a:r>
              <a:rPr lang="en-GB" dirty="0"/>
              <a:t>to accept NULL values or </a:t>
            </a:r>
            <a:endParaRPr lang="en-GB" dirty="0" smtClean="0"/>
          </a:p>
          <a:p>
            <a:pPr lvl="3"/>
            <a:r>
              <a:rPr lang="en-GB" dirty="0" smtClean="0"/>
              <a:t>columns </a:t>
            </a:r>
            <a:r>
              <a:rPr lang="en-GB" dirty="0"/>
              <a:t>that have a DEFAULT value specified.</a:t>
            </a:r>
          </a:p>
          <a:p>
            <a:r>
              <a:rPr lang="en-GB" dirty="0"/>
              <a:t>Auto increment columns do not need to be specified.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603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INSERT Statement – Specifying Columns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 fontScale="92500" lnSpcReduction="10000"/>
          </a:bodyPr>
          <a:lstStyle/>
          <a:p>
            <a:pPr marL="594360" lvl="2" indent="0">
              <a:buNone/>
            </a:pPr>
            <a:r>
              <a:rPr lang="en-GB" b="1" dirty="0"/>
              <a:t>INSERT INTO </a:t>
            </a:r>
            <a:r>
              <a:rPr lang="en-GB" b="1" dirty="0" err="1"/>
              <a:t>TableName</a:t>
            </a:r>
            <a:r>
              <a:rPr lang="en-GB" dirty="0"/>
              <a:t> [(column1, column2, column3, …)</a:t>
            </a:r>
          </a:p>
          <a:p>
            <a:pPr marL="594360" lvl="2" indent="0">
              <a:buNone/>
            </a:pPr>
            <a:r>
              <a:rPr lang="en-GB" b="1" dirty="0"/>
              <a:t>VALUES</a:t>
            </a:r>
            <a:r>
              <a:rPr lang="en-GB" dirty="0"/>
              <a:t> (dataValue1, dataValue2, dataValue3, …);</a:t>
            </a:r>
          </a:p>
          <a:p>
            <a:pPr marL="0" indent="0">
              <a:spcBef>
                <a:spcPts val="1200"/>
              </a:spcBef>
              <a:buNone/>
            </a:pPr>
            <a:r>
              <a:rPr lang="en-GB" b="1" dirty="0"/>
              <a:t>Note</a:t>
            </a:r>
            <a:r>
              <a:rPr lang="en-GB" dirty="0"/>
              <a:t> the following if specifying columns in the INSERT statement:</a:t>
            </a:r>
          </a:p>
          <a:p>
            <a:r>
              <a:rPr lang="en-GB" dirty="0"/>
              <a:t>The number of items in the column list and data values list must be the same.</a:t>
            </a:r>
          </a:p>
          <a:p>
            <a:r>
              <a:rPr lang="en-GB" dirty="0"/>
              <a:t>There must be a direct correspondence in the position of items in both lists, i.e. dataValue1 for column1, dataValue2 for column2, and so on.</a:t>
            </a:r>
          </a:p>
          <a:p>
            <a:r>
              <a:rPr lang="en-GB" dirty="0"/>
              <a:t>The data type of each item in the </a:t>
            </a:r>
            <a:r>
              <a:rPr lang="en-GB" dirty="0" err="1"/>
              <a:t>dataValues</a:t>
            </a:r>
            <a:r>
              <a:rPr lang="en-GB" dirty="0"/>
              <a:t> list must be compatible with the type of the corresponding column.</a:t>
            </a:r>
          </a:p>
        </p:txBody>
      </p:sp>
    </p:spTree>
    <p:extLst>
      <p:ext uri="{BB962C8B-B14F-4D97-AF65-F5344CB8AC3E}">
        <p14:creationId xmlns:p14="http://schemas.microsoft.com/office/powerpoint/2010/main" val="3809061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INSERT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/>
          </a:bodyPr>
          <a:lstStyle/>
          <a:p>
            <a:r>
              <a:rPr lang="en-GB" dirty="0"/>
              <a:t>Consider a table Student with the following:</a:t>
            </a:r>
          </a:p>
          <a:p>
            <a:pPr marL="640080" lvl="2" indent="0">
              <a:buNone/>
            </a:pPr>
            <a:r>
              <a:rPr lang="en-GB" sz="2000" b="1" dirty="0"/>
              <a:t>Student</a:t>
            </a:r>
            <a:r>
              <a:rPr lang="en-GB" sz="2000" dirty="0"/>
              <a:t>(</a:t>
            </a:r>
            <a:r>
              <a:rPr lang="en-GB" sz="2000" dirty="0" err="1"/>
              <a:t>pNumber</a:t>
            </a:r>
            <a:r>
              <a:rPr lang="en-GB" sz="2000" dirty="0"/>
              <a:t>, </a:t>
            </a:r>
            <a:r>
              <a:rPr lang="en-GB" sz="2000" dirty="0" err="1"/>
              <a:t>firstName</a:t>
            </a:r>
            <a:r>
              <a:rPr lang="en-GB" sz="2000" dirty="0"/>
              <a:t>, </a:t>
            </a:r>
            <a:r>
              <a:rPr lang="en-GB" sz="2000" dirty="0" err="1"/>
              <a:t>middleName</a:t>
            </a:r>
            <a:r>
              <a:rPr lang="en-GB" sz="2000" dirty="0"/>
              <a:t>, </a:t>
            </a:r>
            <a:r>
              <a:rPr lang="en-GB" sz="2000" dirty="0" err="1"/>
              <a:t>lastName</a:t>
            </a:r>
            <a:r>
              <a:rPr lang="en-GB" sz="2000" dirty="0"/>
              <a:t>, DOB, gender)</a:t>
            </a:r>
          </a:p>
          <a:p>
            <a:pPr marL="640080" lvl="2" indent="0">
              <a:buNone/>
            </a:pPr>
            <a:r>
              <a:rPr lang="en-GB" dirty="0"/>
              <a:t>(</a:t>
            </a:r>
            <a:r>
              <a:rPr lang="en-GB" i="1" dirty="0"/>
              <a:t>The middle name column accepts NULL values</a:t>
            </a:r>
            <a:r>
              <a:rPr lang="en-GB" dirty="0"/>
              <a:t>)</a:t>
            </a:r>
          </a:p>
          <a:p>
            <a:r>
              <a:rPr lang="en-GB" dirty="0"/>
              <a:t>The following are example INSERT statements:</a:t>
            </a:r>
          </a:p>
          <a:p>
            <a:pPr lvl="1"/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Student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'P00001'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'Joe'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'John'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'Burns'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'01-Jan-1995'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'M'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pPr lvl="1"/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Student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pNumber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middleName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DOB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gender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'P00001'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'Joe'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'John'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'Burns'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'01-Jan-1995'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'M'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pPr lvl="1"/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Student 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'P00001'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'Joe'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'Burns'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'01-Jan-1995'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'M'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Student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pNumber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DOB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gender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'P00001'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'Joe'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'Burns'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'01-Jan-1995'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'M'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pPr lvl="1"/>
            <a:endParaRPr lang="en-GB" sz="2000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5609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INSERT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/>
          <a:lstStyle/>
          <a:p>
            <a:r>
              <a:rPr lang="en-GB" dirty="0"/>
              <a:t>Consider the Branch table for </a:t>
            </a:r>
            <a:r>
              <a:rPr lang="en-GB" dirty="0" err="1"/>
              <a:t>DreamHome</a:t>
            </a:r>
            <a:r>
              <a:rPr lang="en-GB" dirty="0"/>
              <a:t>:</a:t>
            </a:r>
          </a:p>
          <a:p>
            <a:pPr marL="594360" lvl="2" indent="0">
              <a:buNone/>
            </a:pPr>
            <a:r>
              <a:rPr lang="en-GB" dirty="0"/>
              <a:t>Branch(</a:t>
            </a:r>
            <a:r>
              <a:rPr lang="en-GB" dirty="0" err="1"/>
              <a:t>branchNo</a:t>
            </a:r>
            <a:r>
              <a:rPr lang="en-GB" dirty="0"/>
              <a:t>, </a:t>
            </a:r>
            <a:r>
              <a:rPr lang="en-GB" dirty="0" err="1"/>
              <a:t>streetAddress</a:t>
            </a:r>
            <a:r>
              <a:rPr lang="en-GB" dirty="0"/>
              <a:t>, city, postcode, </a:t>
            </a:r>
            <a:r>
              <a:rPr lang="en-GB" dirty="0" err="1"/>
              <a:t>phoneNo</a:t>
            </a:r>
            <a:r>
              <a:rPr lang="en-GB" dirty="0"/>
              <a:t>)</a:t>
            </a:r>
          </a:p>
          <a:p>
            <a:r>
              <a:rPr lang="en-GB" dirty="0"/>
              <a:t>Here are the data definition requirements:</a:t>
            </a:r>
          </a:p>
          <a:p>
            <a:pPr lvl="1"/>
            <a:r>
              <a:rPr lang="en-GB" sz="2500" b="1" dirty="0" err="1"/>
              <a:t>branchNo</a:t>
            </a:r>
            <a:r>
              <a:rPr lang="en-GB" sz="2500" dirty="0"/>
              <a:t>: Character String, Size: 5, Required, PK</a:t>
            </a:r>
          </a:p>
          <a:p>
            <a:pPr lvl="1"/>
            <a:r>
              <a:rPr lang="en-GB" sz="2500" b="1" dirty="0" err="1"/>
              <a:t>streetAddress</a:t>
            </a:r>
            <a:r>
              <a:rPr lang="en-GB" sz="2500" dirty="0"/>
              <a:t>: Character String, Size: 30, Required</a:t>
            </a:r>
          </a:p>
          <a:p>
            <a:pPr lvl="1"/>
            <a:r>
              <a:rPr lang="en-GB" sz="2500" b="1" dirty="0"/>
              <a:t>city</a:t>
            </a:r>
            <a:r>
              <a:rPr lang="en-GB" sz="2500" dirty="0"/>
              <a:t>: Character String, Size: 20, Required</a:t>
            </a:r>
          </a:p>
          <a:p>
            <a:pPr lvl="1"/>
            <a:r>
              <a:rPr lang="en-GB" sz="2500" b="1" dirty="0"/>
              <a:t>postcode</a:t>
            </a:r>
            <a:r>
              <a:rPr lang="en-GB" sz="2500" dirty="0"/>
              <a:t>: Character String, Size 8, Required, Limit values to min length 6</a:t>
            </a:r>
          </a:p>
          <a:p>
            <a:pPr lvl="1"/>
            <a:r>
              <a:rPr lang="en-GB" sz="2500" b="1" dirty="0" err="1"/>
              <a:t>phoneNo</a:t>
            </a:r>
            <a:r>
              <a:rPr lang="en-GB" sz="2500" dirty="0"/>
              <a:t>: Character String, Size 12, Required</a:t>
            </a:r>
          </a:p>
          <a:p>
            <a:pPr lvl="1"/>
            <a:endParaRPr lang="en-GB" sz="2500" dirty="0"/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3539834" y="6021288"/>
            <a:ext cx="22990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hlinkClick r:id="rId2"/>
              </a:rPr>
              <a:t>View on Moodle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893025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INSERT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>
            <a:normAutofit fontScale="62500" lnSpcReduction="20000"/>
          </a:bodyPr>
          <a:lstStyle/>
          <a:p>
            <a:r>
              <a:rPr lang="en-GB" sz="4500" dirty="0"/>
              <a:t>Which of the following SQL statement(s) is/are correct to add a new record into the branch table?</a:t>
            </a:r>
          </a:p>
          <a:p>
            <a:pPr lvl="1">
              <a:spcBef>
                <a:spcPts val="1200"/>
              </a:spcBef>
            </a:pP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'01792480000'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'01792480000'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01792480000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'NULL'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'01792480000'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NULL)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endParaRPr lang="en-GB" sz="3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5" name="Rectangle 4">
            <a:hlinkClick r:id="rId3" action="ppaction://hlinkfile"/>
          </p:cNvPr>
          <p:cNvSpPr/>
          <p:nvPr/>
        </p:nvSpPr>
        <p:spPr>
          <a:xfrm>
            <a:off x="611560" y="2276872"/>
            <a:ext cx="8424936" cy="4464496"/>
          </a:xfrm>
          <a:prstGeom prst="rect">
            <a:avLst/>
          </a:prstGeom>
          <a:solidFill>
            <a:schemeClr val="accent1">
              <a:alpha val="5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0242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Part I: Importing Data into the </a:t>
            </a:r>
            <a:r>
              <a:rPr lang="en-GB" dirty="0" err="1"/>
              <a:t>DreamHome</a:t>
            </a:r>
            <a:r>
              <a:rPr lang="en-GB" dirty="0"/>
              <a:t> Relational Database</a:t>
            </a:r>
          </a:p>
          <a:p>
            <a:r>
              <a:rPr lang="en-GB" dirty="0"/>
              <a:t>Part II: Download 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3621706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INSERT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>
            <a:normAutofit fontScale="62500" lnSpcReduction="20000"/>
          </a:bodyPr>
          <a:lstStyle/>
          <a:p>
            <a:r>
              <a:rPr lang="en-GB" sz="4500" dirty="0"/>
              <a:t>Which of the following SQL statement(s) is/are correct to add a new record into the branch table?</a:t>
            </a:r>
          </a:p>
          <a:p>
            <a:pPr lvl="1">
              <a:spcBef>
                <a:spcPts val="1200"/>
              </a:spcBef>
            </a:pP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'01792480000'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'01792480000'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b="1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01792480000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'NULL'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), </a:t>
            </a:r>
            <a:r>
              <a:rPr lang="en-GB" sz="2900" b="1" u="sng" dirty="0">
                <a:solidFill>
                  <a:schemeClr val="accent1"/>
                </a:solidFill>
                <a:latin typeface="Consolas" panose="020B0609020204030204" pitchFamily="49" charset="0"/>
              </a:rPr>
              <a:t>but …</a:t>
            </a:r>
          </a:p>
          <a:p>
            <a:pPr lvl="1"/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'01792480000'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NULL)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endParaRPr lang="en-GB" sz="3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83568" y="2852936"/>
            <a:ext cx="5068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solidFill>
                  <a:srgbClr val="00B050"/>
                </a:solidFill>
                <a:sym typeface="Wingdings" panose="05000000000000000000" pitchFamily="2" charset="2"/>
              </a:rPr>
              <a:t></a:t>
            </a:r>
            <a:endParaRPr lang="en-GB" b="1" dirty="0">
              <a:solidFill>
                <a:srgbClr val="00B050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611560" y="2924944"/>
            <a:ext cx="8424936" cy="72008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611560" y="4293096"/>
            <a:ext cx="5068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solidFill>
                  <a:srgbClr val="00B050"/>
                </a:solidFill>
                <a:sym typeface="Wingdings" panose="05000000000000000000" pitchFamily="2" charset="2"/>
              </a:rPr>
              <a:t></a:t>
            </a:r>
            <a:endParaRPr lang="en-GB" b="1" dirty="0">
              <a:solidFill>
                <a:srgbClr val="00B050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611560" y="4437112"/>
            <a:ext cx="8424936" cy="72008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8065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6" grpId="0" animBg="1"/>
      <p:bldP spid="5" grpId="0"/>
      <p:bldP spid="7" grpId="0" animBg="1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16952</TotalTime>
  <Words>1191</Words>
  <Application>Microsoft Office PowerPoint</Application>
  <PresentationFormat>On-screen Show (4:3)</PresentationFormat>
  <Paragraphs>159</Paragraphs>
  <Slides>18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SQL DATA Manipulation Language (DML)</vt:lpstr>
      <vt:lpstr>Today’s Lecture</vt:lpstr>
      <vt:lpstr>ALTER TABLE</vt:lpstr>
      <vt:lpstr>ALTER TABLE</vt:lpstr>
      <vt:lpstr>ALTER TABLE Examples</vt:lpstr>
      <vt:lpstr>ALTER TABLE Examples</vt:lpstr>
      <vt:lpstr>ALTER TABLE Examples</vt:lpstr>
      <vt:lpstr>DROP TABLE</vt:lpstr>
      <vt:lpstr>SQL DML</vt:lpstr>
      <vt:lpstr>Writing SQL Commands</vt:lpstr>
      <vt:lpstr>SQL Data Manipulation</vt:lpstr>
      <vt:lpstr>The INSERT Statement </vt:lpstr>
      <vt:lpstr>The INSERT Statement – Specifying Columns</vt:lpstr>
      <vt:lpstr>INSERT Statement</vt:lpstr>
      <vt:lpstr>Exercise: INSERT Statement</vt:lpstr>
      <vt:lpstr>Exercise: INSERT Statement</vt:lpstr>
      <vt:lpstr>Lab Exercise</vt:lpstr>
      <vt:lpstr>Exercise: INSERT Statement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1606</cp:revision>
  <cp:lastPrinted>2014-09-29T16:21:25Z</cp:lastPrinted>
  <dcterms:created xsi:type="dcterms:W3CDTF">2013-09-18T07:00:31Z</dcterms:created>
  <dcterms:modified xsi:type="dcterms:W3CDTF">2019-10-14T16:16:35Z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