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4" r:id="rId2"/>
    <p:sldId id="459" r:id="rId3"/>
    <p:sldId id="460" r:id="rId4"/>
    <p:sldId id="468" r:id="rId5"/>
    <p:sldId id="469" r:id="rId6"/>
    <p:sldId id="467" r:id="rId7"/>
    <p:sldId id="466" r:id="rId8"/>
    <p:sldId id="4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4B11ED-043C-4F7E-A7A0-898DE42A565B}" v="24" dt="2026-03-10T08:57:53.4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6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no Maycock" userId="d70cb033c514587d" providerId="LiveId" clId="{24D0D870-BD40-4173-87A3-F60249D20675}"/>
    <pc:docChg chg="undo redo custSel addSld delSld modSld">
      <pc:chgData name="Eno Maycock" userId="d70cb033c514587d" providerId="LiveId" clId="{24D0D870-BD40-4173-87A3-F60249D20675}" dt="2026-03-10T08:57:59.386" v="136" actId="1076"/>
      <pc:docMkLst>
        <pc:docMk/>
      </pc:docMkLst>
      <pc:sldChg chg="modSp mod">
        <pc:chgData name="Eno Maycock" userId="d70cb033c514587d" providerId="LiveId" clId="{24D0D870-BD40-4173-87A3-F60249D20675}" dt="2026-03-10T08:57:08.204" v="128" actId="14100"/>
        <pc:sldMkLst>
          <pc:docMk/>
          <pc:sldMk cId="4244639837" sldId="459"/>
        </pc:sldMkLst>
        <pc:spChg chg="mod">
          <ac:chgData name="Eno Maycock" userId="d70cb033c514587d" providerId="LiveId" clId="{24D0D870-BD40-4173-87A3-F60249D20675}" dt="2026-03-10T08:57:00.975" v="126" actId="403"/>
          <ac:spMkLst>
            <pc:docMk/>
            <pc:sldMk cId="4244639837" sldId="459"/>
            <ac:spMk id="2" creationId="{DF53BBE0-0A05-0829-649C-9D6F68F00B6E}"/>
          </ac:spMkLst>
        </pc:spChg>
        <pc:spChg chg="mod">
          <ac:chgData name="Eno Maycock" userId="d70cb033c514587d" providerId="LiveId" clId="{24D0D870-BD40-4173-87A3-F60249D20675}" dt="2026-03-10T08:57:08.204" v="128" actId="14100"/>
          <ac:spMkLst>
            <pc:docMk/>
            <pc:sldMk cId="4244639837" sldId="459"/>
            <ac:spMk id="3" creationId="{DA73C974-229A-B938-A090-E84A8D060D91}"/>
          </ac:spMkLst>
        </pc:spChg>
      </pc:sldChg>
      <pc:sldChg chg="addSp delSp modSp mod">
        <pc:chgData name="Eno Maycock" userId="d70cb033c514587d" providerId="LiveId" clId="{24D0D870-BD40-4173-87A3-F60249D20675}" dt="2026-03-10T08:51:03.099" v="26" actId="14100"/>
        <pc:sldMkLst>
          <pc:docMk/>
          <pc:sldMk cId="3821023679" sldId="460"/>
        </pc:sldMkLst>
        <pc:spChg chg="mod">
          <ac:chgData name="Eno Maycock" userId="d70cb033c514587d" providerId="LiveId" clId="{24D0D870-BD40-4173-87A3-F60249D20675}" dt="2026-03-10T08:50:56.653" v="24" actId="20577"/>
          <ac:spMkLst>
            <pc:docMk/>
            <pc:sldMk cId="3821023679" sldId="460"/>
            <ac:spMk id="2" creationId="{2B5A5467-7BBD-D5A4-2053-FD647923B731}"/>
          </ac:spMkLst>
        </pc:spChg>
        <pc:spChg chg="add del mod">
          <ac:chgData name="Eno Maycock" userId="d70cb033c514587d" providerId="LiveId" clId="{24D0D870-BD40-4173-87A3-F60249D20675}" dt="2026-03-10T08:51:03.099" v="26" actId="14100"/>
          <ac:spMkLst>
            <pc:docMk/>
            <pc:sldMk cId="3821023679" sldId="460"/>
            <ac:spMk id="3" creationId="{1232D894-94DD-EAD9-0E06-1C65A6448EDC}"/>
          </ac:spMkLst>
        </pc:spChg>
        <pc:spChg chg="add mod">
          <ac:chgData name="Eno Maycock" userId="d70cb033c514587d" providerId="LiveId" clId="{24D0D870-BD40-4173-87A3-F60249D20675}" dt="2026-03-10T08:49:46.714" v="1"/>
          <ac:spMkLst>
            <pc:docMk/>
            <pc:sldMk cId="3821023679" sldId="460"/>
            <ac:spMk id="4" creationId="{E75446C3-D36C-83AA-3D8A-C165D09FF1CD}"/>
          </ac:spMkLst>
        </pc:spChg>
        <pc:spChg chg="add mod">
          <ac:chgData name="Eno Maycock" userId="d70cb033c514587d" providerId="LiveId" clId="{24D0D870-BD40-4173-87A3-F60249D20675}" dt="2026-03-10T08:49:51.209" v="3"/>
          <ac:spMkLst>
            <pc:docMk/>
            <pc:sldMk cId="3821023679" sldId="460"/>
            <ac:spMk id="5" creationId="{C28355B6-9D89-1C1B-7599-C2F475CE3BF2}"/>
          </ac:spMkLst>
        </pc:spChg>
        <pc:spChg chg="add mod">
          <ac:chgData name="Eno Maycock" userId="d70cb033c514587d" providerId="LiveId" clId="{24D0D870-BD40-4173-87A3-F60249D20675}" dt="2026-03-10T08:50:01.501" v="5"/>
          <ac:spMkLst>
            <pc:docMk/>
            <pc:sldMk cId="3821023679" sldId="460"/>
            <ac:spMk id="6" creationId="{202135DD-A3BF-CBB3-0992-A1C8D50DA30D}"/>
          </ac:spMkLst>
        </pc:spChg>
        <pc:spChg chg="add mod">
          <ac:chgData name="Eno Maycock" userId="d70cb033c514587d" providerId="LiveId" clId="{24D0D870-BD40-4173-87A3-F60249D20675}" dt="2026-03-10T08:50:05.729" v="7"/>
          <ac:spMkLst>
            <pc:docMk/>
            <pc:sldMk cId="3821023679" sldId="460"/>
            <ac:spMk id="7" creationId="{8CB002BE-A025-50F9-2E9D-8430EBE61AAE}"/>
          </ac:spMkLst>
        </pc:spChg>
      </pc:sldChg>
      <pc:sldChg chg="del">
        <pc:chgData name="Eno Maycock" userId="d70cb033c514587d" providerId="LiveId" clId="{24D0D870-BD40-4173-87A3-F60249D20675}" dt="2026-03-10T08:56:52.191" v="122" actId="47"/>
        <pc:sldMkLst>
          <pc:docMk/>
          <pc:sldMk cId="2958777620" sldId="461"/>
        </pc:sldMkLst>
      </pc:sldChg>
      <pc:sldChg chg="del">
        <pc:chgData name="Eno Maycock" userId="d70cb033c514587d" providerId="LiveId" clId="{24D0D870-BD40-4173-87A3-F60249D20675}" dt="2026-03-10T08:56:51.600" v="121" actId="47"/>
        <pc:sldMkLst>
          <pc:docMk/>
          <pc:sldMk cId="2258074697" sldId="462"/>
        </pc:sldMkLst>
      </pc:sldChg>
      <pc:sldChg chg="del">
        <pc:chgData name="Eno Maycock" userId="d70cb033c514587d" providerId="LiveId" clId="{24D0D870-BD40-4173-87A3-F60249D20675}" dt="2026-03-10T08:56:50.916" v="120" actId="47"/>
        <pc:sldMkLst>
          <pc:docMk/>
          <pc:sldMk cId="2582399797" sldId="463"/>
        </pc:sldMkLst>
      </pc:sldChg>
      <pc:sldChg chg="del">
        <pc:chgData name="Eno Maycock" userId="d70cb033c514587d" providerId="LiveId" clId="{24D0D870-BD40-4173-87A3-F60249D20675}" dt="2026-03-10T08:56:50.695" v="119" actId="47"/>
        <pc:sldMkLst>
          <pc:docMk/>
          <pc:sldMk cId="506754823" sldId="464"/>
        </pc:sldMkLst>
      </pc:sldChg>
      <pc:sldChg chg="modSp mod">
        <pc:chgData name="Eno Maycock" userId="d70cb033c514587d" providerId="LiveId" clId="{24D0D870-BD40-4173-87A3-F60249D20675}" dt="2026-03-10T08:56:47.010" v="118" actId="403"/>
        <pc:sldMkLst>
          <pc:docMk/>
          <pc:sldMk cId="1937546433" sldId="465"/>
        </pc:sldMkLst>
        <pc:spChg chg="mod">
          <ac:chgData name="Eno Maycock" userId="d70cb033c514587d" providerId="LiveId" clId="{24D0D870-BD40-4173-87A3-F60249D20675}" dt="2026-03-10T08:56:47.010" v="118" actId="403"/>
          <ac:spMkLst>
            <pc:docMk/>
            <pc:sldMk cId="1937546433" sldId="465"/>
            <ac:spMk id="2" creationId="{3A6E15E0-1518-7977-FA09-F7566EF8C53A}"/>
          </ac:spMkLst>
        </pc:spChg>
        <pc:spChg chg="mod">
          <ac:chgData name="Eno Maycock" userId="d70cb033c514587d" providerId="LiveId" clId="{24D0D870-BD40-4173-87A3-F60249D20675}" dt="2026-03-10T08:56:35.447" v="109" actId="14100"/>
          <ac:spMkLst>
            <pc:docMk/>
            <pc:sldMk cId="1937546433" sldId="465"/>
            <ac:spMk id="3" creationId="{24A450C6-FF84-CB2D-A028-32DA03FA1EED}"/>
          </ac:spMkLst>
        </pc:spChg>
      </pc:sldChg>
      <pc:sldChg chg="modSp mod">
        <pc:chgData name="Eno Maycock" userId="d70cb033c514587d" providerId="LiveId" clId="{24D0D870-BD40-4173-87A3-F60249D20675}" dt="2026-03-10T08:55:44.257" v="95" actId="14100"/>
        <pc:sldMkLst>
          <pc:docMk/>
          <pc:sldMk cId="3196190606" sldId="466"/>
        </pc:sldMkLst>
        <pc:spChg chg="mod">
          <ac:chgData name="Eno Maycock" userId="d70cb033c514587d" providerId="LiveId" clId="{24D0D870-BD40-4173-87A3-F60249D20675}" dt="2026-03-10T08:55:39.116" v="93" actId="20577"/>
          <ac:spMkLst>
            <pc:docMk/>
            <pc:sldMk cId="3196190606" sldId="466"/>
            <ac:spMk id="2" creationId="{0881E406-6382-B7C9-1E4B-63FE8984864A}"/>
          </ac:spMkLst>
        </pc:spChg>
        <pc:spChg chg="mod">
          <ac:chgData name="Eno Maycock" userId="d70cb033c514587d" providerId="LiveId" clId="{24D0D870-BD40-4173-87A3-F60249D20675}" dt="2026-03-10T08:55:44.257" v="95" actId="14100"/>
          <ac:spMkLst>
            <pc:docMk/>
            <pc:sldMk cId="3196190606" sldId="466"/>
            <ac:spMk id="3" creationId="{BA833D5B-22FF-00A3-5D9B-0AD83C22B287}"/>
          </ac:spMkLst>
        </pc:spChg>
      </pc:sldChg>
      <pc:sldChg chg="modSp mod">
        <pc:chgData name="Eno Maycock" userId="d70cb033c514587d" providerId="LiveId" clId="{24D0D870-BD40-4173-87A3-F60249D20675}" dt="2026-03-10T08:54:46.985" v="83" actId="6549"/>
        <pc:sldMkLst>
          <pc:docMk/>
          <pc:sldMk cId="3572413149" sldId="467"/>
        </pc:sldMkLst>
        <pc:spChg chg="mod">
          <ac:chgData name="Eno Maycock" userId="d70cb033c514587d" providerId="LiveId" clId="{24D0D870-BD40-4173-87A3-F60249D20675}" dt="2026-03-10T08:53:44.066" v="59" actId="403"/>
          <ac:spMkLst>
            <pc:docMk/>
            <pc:sldMk cId="3572413149" sldId="467"/>
            <ac:spMk id="2" creationId="{CD726C51-2DF4-058B-6C6C-97FBD70198B7}"/>
          </ac:spMkLst>
        </pc:spChg>
        <pc:spChg chg="mod">
          <ac:chgData name="Eno Maycock" userId="d70cb033c514587d" providerId="LiveId" clId="{24D0D870-BD40-4173-87A3-F60249D20675}" dt="2026-03-10T08:54:46.985" v="83" actId="6549"/>
          <ac:spMkLst>
            <pc:docMk/>
            <pc:sldMk cId="3572413149" sldId="467"/>
            <ac:spMk id="3" creationId="{0623D600-D496-3EB2-36E4-678C07844597}"/>
          </ac:spMkLst>
        </pc:spChg>
      </pc:sldChg>
      <pc:sldChg chg="modSp mod">
        <pc:chgData name="Eno Maycock" userId="d70cb033c514587d" providerId="LiveId" clId="{24D0D870-BD40-4173-87A3-F60249D20675}" dt="2026-03-10T08:57:21.888" v="131" actId="27636"/>
        <pc:sldMkLst>
          <pc:docMk/>
          <pc:sldMk cId="440947159" sldId="468"/>
        </pc:sldMkLst>
        <pc:spChg chg="mod">
          <ac:chgData name="Eno Maycock" userId="d70cb033c514587d" providerId="LiveId" clId="{24D0D870-BD40-4173-87A3-F60249D20675}" dt="2026-03-10T08:51:40.556" v="36" actId="20577"/>
          <ac:spMkLst>
            <pc:docMk/>
            <pc:sldMk cId="440947159" sldId="468"/>
            <ac:spMk id="2" creationId="{E970FED4-16B9-2A76-1161-5BAF2E68954A}"/>
          </ac:spMkLst>
        </pc:spChg>
        <pc:spChg chg="mod">
          <ac:chgData name="Eno Maycock" userId="d70cb033c514587d" providerId="LiveId" clId="{24D0D870-BD40-4173-87A3-F60249D20675}" dt="2026-03-10T08:57:21.888" v="131" actId="27636"/>
          <ac:spMkLst>
            <pc:docMk/>
            <pc:sldMk cId="440947159" sldId="468"/>
            <ac:spMk id="3" creationId="{C93C6686-23FC-699D-98CC-40BD44DD9B45}"/>
          </ac:spMkLst>
        </pc:spChg>
      </pc:sldChg>
      <pc:sldChg chg="modSp add mod">
        <pc:chgData name="Eno Maycock" userId="d70cb033c514587d" providerId="LiveId" clId="{24D0D870-BD40-4173-87A3-F60249D20675}" dt="2026-03-10T08:57:59.386" v="136" actId="1076"/>
        <pc:sldMkLst>
          <pc:docMk/>
          <pc:sldMk cId="3746237445" sldId="469"/>
        </pc:sldMkLst>
        <pc:spChg chg="mod">
          <ac:chgData name="Eno Maycock" userId="d70cb033c514587d" providerId="LiveId" clId="{24D0D870-BD40-4173-87A3-F60249D20675}" dt="2026-03-10T08:57:57.045" v="135" actId="113"/>
          <ac:spMkLst>
            <pc:docMk/>
            <pc:sldMk cId="3746237445" sldId="469"/>
            <ac:spMk id="2" creationId="{539CAF79-090C-D38E-D519-513FACA0083C}"/>
          </ac:spMkLst>
        </pc:spChg>
        <pc:spChg chg="mod">
          <ac:chgData name="Eno Maycock" userId="d70cb033c514587d" providerId="LiveId" clId="{24D0D870-BD40-4173-87A3-F60249D20675}" dt="2026-03-10T08:57:59.386" v="136" actId="1076"/>
          <ac:spMkLst>
            <pc:docMk/>
            <pc:sldMk cId="3746237445" sldId="469"/>
            <ac:spMk id="3" creationId="{C2C5B91B-CB63-378D-E251-402F7E55B30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3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3" y="6525344"/>
            <a:ext cx="1294837" cy="218522"/>
          </a:xfrm>
        </p:spPr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3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04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3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16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6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9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88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012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7"/>
            <a:ext cx="5386917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7"/>
            <a:ext cx="5389033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497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147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779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702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8"/>
            <a:ext cx="73152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951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04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475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5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613445"/>
            <a:ext cx="9753600" cy="4824536"/>
          </a:xfrm>
        </p:spPr>
        <p:txBody>
          <a:bodyPr>
            <a:normAutofit/>
          </a:bodyPr>
          <a:lstStyle/>
          <a:p>
            <a:r>
              <a:rPr lang="en-GB" altLang="en-US" sz="3600" b="1" dirty="0"/>
              <a:t>Doctor of Business Administration</a:t>
            </a:r>
            <a:br>
              <a:rPr lang="en-GB" altLang="en-US" sz="3200" dirty="0"/>
            </a:br>
            <a:br>
              <a:rPr lang="en-GB" altLang="en-US" sz="4000" dirty="0"/>
            </a:br>
            <a:r>
              <a:rPr lang="en-GB" dirty="0"/>
              <a:t> Converting Research into Practice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700" b="1" dirty="0"/>
              <a:t>Mastering the Art of Qualitative Analysis in Business Research</a:t>
            </a:r>
            <a:br>
              <a:rPr lang="en-GB" sz="2700" b="1" dirty="0"/>
            </a:br>
            <a:r>
              <a:rPr lang="en-GB" sz="2700" b="1" dirty="0"/>
              <a:t>Based on:</a:t>
            </a:r>
            <a:r>
              <a:rPr lang="en-GB" sz="2700" dirty="0"/>
              <a:t> Staller, K. M. (2015). Moving beyond description in qualitative analysis.</a:t>
            </a:r>
            <a:br>
              <a:rPr lang="en-GB" sz="2700" dirty="0"/>
            </a:br>
            <a:endParaRPr lang="en-GB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570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3BBE0-0A05-0829-649C-9D6F68F00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b="1" dirty="0"/>
              <a:t>The Qualitative "So What?"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3C974-229A-B938-A090-E84A8D060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30086"/>
            <a:ext cx="12192000" cy="4474028"/>
          </a:xfrm>
        </p:spPr>
        <p:txBody>
          <a:bodyPr/>
          <a:lstStyle/>
          <a:p>
            <a:r>
              <a:rPr lang="en-GB" b="1" dirty="0"/>
              <a:t>The Qualitative "So What?"</a:t>
            </a:r>
          </a:p>
          <a:p>
            <a:r>
              <a:rPr lang="en-GB" b="1" dirty="0"/>
              <a:t>The Syndrome:</a:t>
            </a:r>
            <a:r>
              <a:rPr lang="en-GB" dirty="0"/>
              <a:t> "Thin Description."</a:t>
            </a:r>
          </a:p>
          <a:p>
            <a:pPr lvl="1"/>
            <a:r>
              <a:rPr lang="en-GB" dirty="0"/>
              <a:t>Summarizing participant quotes without adding value.</a:t>
            </a:r>
          </a:p>
          <a:p>
            <a:pPr lvl="1"/>
            <a:r>
              <a:rPr lang="en-GB" dirty="0"/>
              <a:t>Reporting </a:t>
            </a:r>
            <a:r>
              <a:rPr lang="en-GB" i="1" dirty="0"/>
              <a:t>what</a:t>
            </a:r>
            <a:r>
              <a:rPr lang="en-GB" dirty="0"/>
              <a:t> happened without explaining </a:t>
            </a:r>
            <a:r>
              <a:rPr lang="en-GB" i="1" dirty="0"/>
              <a:t>why</a:t>
            </a:r>
            <a:r>
              <a:rPr lang="en-GB" dirty="0"/>
              <a:t> it matters.</a:t>
            </a:r>
          </a:p>
          <a:p>
            <a:r>
              <a:rPr lang="en-GB" b="1" dirty="0"/>
              <a:t>The Goal:</a:t>
            </a:r>
            <a:r>
              <a:rPr lang="en-GB" dirty="0"/>
              <a:t> Moving from raw data to </a:t>
            </a:r>
            <a:r>
              <a:rPr lang="en-GB" b="1" dirty="0"/>
              <a:t>meaning-making</a:t>
            </a:r>
            <a:r>
              <a:rPr lang="en-GB" dirty="0"/>
              <a:t>.</a:t>
            </a:r>
          </a:p>
          <a:p>
            <a:r>
              <a:rPr lang="en-GB" b="1" dirty="0"/>
              <a:t>The DBA Perspective:</a:t>
            </a:r>
            <a:r>
              <a:rPr lang="en-GB" dirty="0"/>
              <a:t> Practitioners don't just need to know that employees are stressed; they need to understand the underlying mechanisms to build better organizations.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4639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A5467-7BBD-D5A4-2053-FD647923B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40229"/>
          </a:xfrm>
        </p:spPr>
        <p:txBody>
          <a:bodyPr>
            <a:noAutofit/>
          </a:bodyPr>
          <a:lstStyle/>
          <a:p>
            <a:br>
              <a:rPr lang="en-GB" sz="4000" b="1" dirty="0"/>
            </a:br>
            <a:r>
              <a:rPr lang="en-GB" sz="4000" b="1" dirty="0"/>
              <a:t>The Foundation—Thick Description</a:t>
            </a:r>
            <a:br>
              <a:rPr lang="en-GB" sz="4000" b="1" dirty="0"/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32D894-94DD-EAD9-0E06-1C65A6448E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40228"/>
            <a:ext cx="12192000" cy="4985657"/>
          </a:xfrm>
        </p:spPr>
        <p:txBody>
          <a:bodyPr/>
          <a:lstStyle/>
          <a:p>
            <a:r>
              <a:rPr lang="en-GB" b="1" dirty="0"/>
              <a:t>The Bedrock:</a:t>
            </a:r>
            <a:r>
              <a:rPr lang="en-GB" dirty="0"/>
              <a:t> You cannot </a:t>
            </a:r>
            <a:r>
              <a:rPr lang="en-GB" dirty="0" err="1"/>
              <a:t>analyze</a:t>
            </a:r>
            <a:r>
              <a:rPr lang="en-GB" dirty="0"/>
              <a:t> what you haven't properly described.</a:t>
            </a:r>
          </a:p>
          <a:p>
            <a:r>
              <a:rPr lang="en-GB" b="1" dirty="0"/>
              <a:t>Thick vs. Thin:</a:t>
            </a:r>
            <a:endParaRPr lang="en-GB" dirty="0"/>
          </a:p>
          <a:p>
            <a:pPr lvl="1"/>
            <a:r>
              <a:rPr lang="en-GB" i="1" dirty="0"/>
              <a:t>Thin:</a:t>
            </a:r>
            <a:r>
              <a:rPr lang="en-GB" dirty="0"/>
              <a:t> "The manager was angry during the meeting."</a:t>
            </a:r>
          </a:p>
          <a:p>
            <a:pPr lvl="1"/>
            <a:r>
              <a:rPr lang="en-GB" i="1" dirty="0"/>
              <a:t>Thick:</a:t>
            </a:r>
            <a:r>
              <a:rPr lang="en-GB" dirty="0"/>
              <a:t> Describing the tone, the historical tension in the room, the specific jargon used, and the cultural context of the hierarchy.</a:t>
            </a:r>
          </a:p>
          <a:p>
            <a:r>
              <a:rPr lang="en-GB" b="1" dirty="0"/>
              <a:t>Purpose:</a:t>
            </a:r>
            <a:r>
              <a:rPr lang="en-GB" dirty="0"/>
              <a:t> To provide enough context so that the reader can evaluate the validity of your subsequent analysis.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1023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0FED4-16B9-2A76-1161-5BAF2E689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2000"/>
          </a:xfrm>
        </p:spPr>
        <p:txBody>
          <a:bodyPr>
            <a:noAutofit/>
          </a:bodyPr>
          <a:lstStyle/>
          <a:p>
            <a:br>
              <a:rPr lang="en-GB" sz="4000" b="1" dirty="0"/>
            </a:br>
            <a:r>
              <a:rPr lang="en-GB" sz="4000" b="1" dirty="0"/>
              <a:t>The Ladder of Abstraction</a:t>
            </a:r>
            <a:br>
              <a:rPr lang="en-GB" sz="4000" b="1" dirty="0"/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C6686-23FC-699D-98CC-40BD44DD9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2000"/>
            <a:ext cx="12192000" cy="5040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Analysis is the process of climbing away from the specific data point toward a generalizable concept.</a:t>
            </a:r>
          </a:p>
          <a:p>
            <a:r>
              <a:rPr lang="en-GB" b="1" dirty="0"/>
              <a:t>Step 1: Raw Data</a:t>
            </a:r>
            <a:r>
              <a:rPr lang="en-GB" dirty="0"/>
              <a:t> (The Quote/Observation)</a:t>
            </a:r>
          </a:p>
          <a:p>
            <a:r>
              <a:rPr lang="en-GB" b="1" dirty="0"/>
              <a:t>Step 2: Descriptive Codes</a:t>
            </a:r>
            <a:r>
              <a:rPr lang="en-GB" dirty="0"/>
              <a:t> (Identifying what is happening)</a:t>
            </a:r>
          </a:p>
          <a:p>
            <a:r>
              <a:rPr lang="en-GB" b="1" dirty="0"/>
              <a:t>Step 3: Pattern Identification</a:t>
            </a:r>
            <a:r>
              <a:rPr lang="en-GB" dirty="0"/>
              <a:t> (How do these codes relate?)</a:t>
            </a:r>
          </a:p>
          <a:p>
            <a:r>
              <a:rPr lang="en-GB" b="1" dirty="0"/>
              <a:t>Step 4: Conceptualization/Theory</a:t>
            </a:r>
            <a:r>
              <a:rPr lang="en-GB" dirty="0"/>
              <a:t> (The "So What?")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0947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0EEDD-D92E-8103-7A88-1298F8095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CAF79-090C-D38E-D519-513FACA00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2000"/>
          </a:xfrm>
        </p:spPr>
        <p:txBody>
          <a:bodyPr>
            <a:noAutofit/>
          </a:bodyPr>
          <a:lstStyle/>
          <a:p>
            <a:br>
              <a:rPr lang="en-GB" sz="4000" b="1" dirty="0"/>
            </a:br>
            <a:r>
              <a:rPr lang="en-GB" sz="4000" b="1" dirty="0"/>
              <a:t>Building Bridging Relationships</a:t>
            </a:r>
            <a:br>
              <a:rPr lang="en-GB" sz="4000" b="1" dirty="0"/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5B91B-CB63-378D-E251-402F7E55B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8957"/>
            <a:ext cx="12192000" cy="5040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Staller suggests (2015) that high-level analysis is actually an act of </a:t>
            </a:r>
            <a:r>
              <a:rPr lang="en-GB" b="1" dirty="0"/>
              <a:t>bridging</a:t>
            </a:r>
            <a:r>
              <a:rPr lang="en-GB" dirty="0"/>
              <a:t>.</a:t>
            </a:r>
          </a:p>
          <a:p>
            <a:r>
              <a:rPr lang="en-GB" b="1" dirty="0"/>
              <a:t>Bridge to Theory:</a:t>
            </a:r>
            <a:r>
              <a:rPr lang="en-GB" dirty="0"/>
              <a:t> Using your data to "talk back" to existing business models (e.g., Servant Leadership, Change Management).</a:t>
            </a:r>
          </a:p>
          <a:p>
            <a:r>
              <a:rPr lang="en-GB" b="1" dirty="0"/>
              <a:t>Bridge to Literature:</a:t>
            </a:r>
            <a:r>
              <a:rPr lang="en-GB" dirty="0"/>
              <a:t> Does your data fill a gap, or does it challenge a "best practice" found in textbooks?</a:t>
            </a:r>
          </a:p>
          <a:p>
            <a:r>
              <a:rPr lang="en-GB" b="1" dirty="0"/>
              <a:t>Bridge to Methodology:</a:t>
            </a:r>
            <a:r>
              <a:rPr lang="en-GB" dirty="0"/>
              <a:t> Explaining how your specific way of seeing (e.g., Phenomenology vs. Case Study) creates a unique insight.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237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26C51-2DF4-058B-6C6C-97FBD7019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20486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sz="4400" b="1" dirty="0"/>
              <a:t>The "Analytic Leap"</a:t>
            </a:r>
            <a:br>
              <a:rPr lang="en-GB" sz="44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3D600-D496-3EB2-36E4-678C07844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20486"/>
            <a:ext cx="12192000" cy="5127171"/>
          </a:xfrm>
        </p:spPr>
        <p:txBody>
          <a:bodyPr>
            <a:normAutofit/>
          </a:bodyPr>
          <a:lstStyle/>
          <a:p>
            <a:r>
              <a:rPr lang="en-GB" b="1" dirty="0"/>
              <a:t>Interpretation is Mandatory:</a:t>
            </a:r>
            <a:r>
              <a:rPr lang="en-GB" dirty="0"/>
              <a:t> Qualitative research is not "objective" reporting; it is a human encounter with data.</a:t>
            </a:r>
          </a:p>
          <a:p>
            <a:r>
              <a:rPr lang="en-GB" b="1" dirty="0"/>
              <a:t>The Researcher’s Voice:</a:t>
            </a:r>
            <a:r>
              <a:rPr lang="en-GB" dirty="0"/>
              <a:t> In a DBA thesis, your voice must be stronger than your participants’. For every one inch of participant quote, you should provide two inches of your own analytical interpretation.</a:t>
            </a:r>
          </a:p>
          <a:p>
            <a:pPr marL="0" indent="0">
              <a:buNone/>
            </a:pPr>
            <a:r>
              <a:rPr lang="en-GB" dirty="0"/>
              <a:t>To move beyond description, ask these "Staller-inspired" questions of your data:</a:t>
            </a:r>
          </a:p>
          <a:p>
            <a:r>
              <a:rPr lang="en-GB" b="1" dirty="0"/>
              <a:t>Sequence:</a:t>
            </a:r>
            <a:r>
              <a:rPr lang="en-GB" dirty="0"/>
              <a:t> Why did this happen </a:t>
            </a:r>
            <a:r>
              <a:rPr lang="en-GB" i="1" dirty="0"/>
              <a:t>now</a:t>
            </a:r>
            <a:r>
              <a:rPr lang="en-GB" dirty="0"/>
              <a:t> and not </a:t>
            </a:r>
            <a:r>
              <a:rPr lang="en-GB" i="1" dirty="0"/>
              <a:t>then</a:t>
            </a:r>
            <a:r>
              <a:rPr lang="en-GB" dirty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Contrast:</a:t>
            </a:r>
            <a:r>
              <a:rPr lang="en-GB" dirty="0"/>
              <a:t> How does Participant A's view of "corporate culture" differ from Participant B's?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Frequency vs. Intensity:</a:t>
            </a:r>
            <a:r>
              <a:rPr lang="en-GB" dirty="0"/>
              <a:t> Is the most mentioned theme actually the most important one?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The Counter-Intuitive:</a:t>
            </a:r>
            <a:r>
              <a:rPr lang="en-GB" dirty="0"/>
              <a:t> What is </a:t>
            </a:r>
            <a:r>
              <a:rPr lang="en-GB" i="1" dirty="0"/>
              <a:t>missing</a:t>
            </a:r>
            <a:r>
              <a:rPr lang="en-GB" dirty="0"/>
              <a:t> from the data that you expected to find?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413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1E406-6382-B7C9-1E4B-63FE89848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8695"/>
            <a:ext cx="12192000" cy="715962"/>
          </a:xfrm>
        </p:spPr>
        <p:txBody>
          <a:bodyPr>
            <a:noAutofit/>
          </a:bodyPr>
          <a:lstStyle/>
          <a:p>
            <a:br>
              <a:rPr lang="en-GB" sz="3600" b="1" dirty="0"/>
            </a:br>
            <a:r>
              <a:rPr lang="en-GB" sz="3600" b="1" dirty="0"/>
              <a:t>Common Pitfalls for Doctoral Students</a:t>
            </a:r>
            <a:br>
              <a:rPr lang="en-GB" sz="3600" b="1" dirty="0"/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33D5B-22FF-00A3-5D9B-0AD83C22B2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3514"/>
            <a:ext cx="12192000" cy="4898572"/>
          </a:xfrm>
        </p:spPr>
        <p:txBody>
          <a:bodyPr/>
          <a:lstStyle/>
          <a:p>
            <a:r>
              <a:rPr lang="en-GB" b="1" dirty="0"/>
              <a:t>The Quote Quilt:</a:t>
            </a:r>
            <a:r>
              <a:rPr lang="en-GB" dirty="0"/>
              <a:t> Sewing together long quotes with "Participant X said..." and "Then Participant Y added..."</a:t>
            </a:r>
          </a:p>
          <a:p>
            <a:r>
              <a:rPr lang="en-GB" b="1" dirty="0"/>
              <a:t>The Executive Summary:</a:t>
            </a:r>
            <a:r>
              <a:rPr lang="en-GB" dirty="0"/>
              <a:t> Treating a qualitative findings chapter like a business report rather than a scholarly inquiry.</a:t>
            </a:r>
          </a:p>
          <a:p>
            <a:r>
              <a:rPr lang="en-GB" b="1" dirty="0"/>
              <a:t>Fear of Being "Wrong":</a:t>
            </a:r>
            <a:r>
              <a:rPr lang="en-GB" dirty="0"/>
              <a:t> Hesitating to make an analytical claim because it isn't "statistically proven."</a:t>
            </a:r>
          </a:p>
          <a:p>
            <a:pPr lvl="1"/>
            <a:r>
              <a:rPr lang="en-GB" i="1" dirty="0"/>
              <a:t>Correction:</a:t>
            </a:r>
            <a:r>
              <a:rPr lang="en-GB" dirty="0"/>
              <a:t> Qualitative "truth" is found in the depth and resonance of the logic, not the sample size.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190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E15E0-1518-7977-FA09-F7566EF8C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42257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sz="5300" b="1" dirty="0"/>
              <a:t>Summary</a:t>
            </a:r>
            <a:br>
              <a:rPr lang="en-GB" sz="53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450C6-FF84-CB2D-A028-32DA03FA1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12371"/>
            <a:ext cx="12192000" cy="450486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Your dissertation's value lies in your ability to bridge these three.</a:t>
            </a:r>
          </a:p>
          <a:p>
            <a:pPr marL="514350" indent="-514350">
              <a:buFont typeface="+mj-lt"/>
              <a:buAutoNum type="arabicPeriod"/>
            </a:pPr>
            <a:endParaRPr lang="en-GB" sz="2800" b="1" dirty="0"/>
          </a:p>
          <a:p>
            <a:pPr marL="514350" indent="-514350">
              <a:buFont typeface="+mj-lt"/>
              <a:buAutoNum type="arabicPeriod"/>
            </a:pPr>
            <a:r>
              <a:rPr lang="en-GB" sz="2800" b="1" dirty="0"/>
              <a:t>Description</a:t>
            </a:r>
            <a:r>
              <a:rPr lang="en-GB" sz="2800" dirty="0"/>
              <a:t> tells the story.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/>
              <a:t>Analysis</a:t>
            </a:r>
            <a:r>
              <a:rPr lang="en-GB" sz="2800" dirty="0"/>
              <a:t> tells the lesson.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/>
              <a:t>Theory</a:t>
            </a:r>
            <a:r>
              <a:rPr lang="en-GB" sz="2800" dirty="0"/>
              <a:t> tells the future.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754643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620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Myriad Pro</vt:lpstr>
      <vt:lpstr>20140311PresentationUWTSDTemplate</vt:lpstr>
      <vt:lpstr>Doctor of Business Administration   Converting Research into Practice  Mastering the Art of Qualitative Analysis in Business Research Based on: Staller, K. M. (2015). Moving beyond description in qualitative analysis. </vt:lpstr>
      <vt:lpstr>The Qualitative "So What?" </vt:lpstr>
      <vt:lpstr> The Foundation—Thick Description </vt:lpstr>
      <vt:lpstr> The Ladder of Abstraction </vt:lpstr>
      <vt:lpstr> Building Bridging Relationships </vt:lpstr>
      <vt:lpstr> The "Analytic Leap" </vt:lpstr>
      <vt:lpstr> Common Pitfalls for Doctoral Students </vt:lpstr>
      <vt:lpstr> Summary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Eno Maycock</dc:creator>
  <cp:lastModifiedBy>Eno Maycock</cp:lastModifiedBy>
  <cp:revision>1</cp:revision>
  <dcterms:created xsi:type="dcterms:W3CDTF">2026-03-10T08:47:01Z</dcterms:created>
  <dcterms:modified xsi:type="dcterms:W3CDTF">2026-03-10T08:58:02Z</dcterms:modified>
</cp:coreProperties>
</file>