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63" r:id="rId3"/>
    <p:sldId id="262" r:id="rId4"/>
    <p:sldId id="261" r:id="rId5"/>
    <p:sldId id="259" r:id="rId6"/>
    <p:sldId id="264" r:id="rId7"/>
    <p:sldId id="286" r:id="rId8"/>
    <p:sldId id="269" r:id="rId9"/>
    <p:sldId id="270" r:id="rId10"/>
    <p:sldId id="271" r:id="rId11"/>
    <p:sldId id="272" r:id="rId12"/>
    <p:sldId id="273" r:id="rId13"/>
    <p:sldId id="275" r:id="rId14"/>
    <p:sldId id="274" r:id="rId15"/>
    <p:sldId id="277" r:id="rId16"/>
    <p:sldId id="287" r:id="rId17"/>
    <p:sldId id="288" r:id="rId18"/>
    <p:sldId id="279" r:id="rId19"/>
    <p:sldId id="289" r:id="rId20"/>
    <p:sldId id="28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9" autoAdjust="0"/>
    <p:restoredTop sz="94660"/>
  </p:normalViewPr>
  <p:slideViewPr>
    <p:cSldViewPr snapToGrid="0">
      <p:cViewPr varScale="1">
        <p:scale>
          <a:sx n="59" d="100"/>
          <a:sy n="59" d="100"/>
        </p:scale>
        <p:origin x="84" y="10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3B90BE-14D3-4BCD-B15C-89F5BD39A77B}" type="datetimeFigureOut">
              <a:rPr lang="en-GB" smtClean="0"/>
              <a:t>22/03/2019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7EAF5A-0E26-4C9C-BA9F-FAA18568F8A7}" type="slidenum">
              <a:rPr lang="en-GB" smtClean="0"/>
              <a:t>‹#›</a:t>
            </a:fld>
            <a:endParaRPr lang="en-GB"/>
          </a:p>
        </p:txBody>
      </p:sp>
    </p:spTree>
    <p:extLst>
      <p:ext uri="{BB962C8B-B14F-4D97-AF65-F5344CB8AC3E}">
        <p14:creationId xmlns:p14="http://schemas.microsoft.com/office/powerpoint/2010/main" val="3515822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7</a:t>
            </a:fld>
            <a:endParaRPr lang="en-GB"/>
          </a:p>
        </p:txBody>
      </p:sp>
    </p:spTree>
    <p:extLst>
      <p:ext uri="{BB962C8B-B14F-4D97-AF65-F5344CB8AC3E}">
        <p14:creationId xmlns:p14="http://schemas.microsoft.com/office/powerpoint/2010/main" val="21662994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0204304-F7B8-4C06-BEFE-C8F95433B05F}" type="datetimeFigureOut">
              <a:rPr lang="en-GB" smtClean="0"/>
              <a:t>22/03/2019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7A1C9-30C4-4F65-9A31-1432A8B61C7C}" type="slidenum">
              <a:rPr lang="en-GB" smtClean="0"/>
              <a:t>‹#›</a:t>
            </a:fld>
            <a:endParaRPr lang="en-GB"/>
          </a:p>
        </p:txBody>
      </p:sp>
    </p:spTree>
    <p:extLst>
      <p:ext uri="{BB962C8B-B14F-4D97-AF65-F5344CB8AC3E}">
        <p14:creationId xmlns:p14="http://schemas.microsoft.com/office/powerpoint/2010/main" val="3060667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0204304-F7B8-4C06-BEFE-C8F95433B05F}" type="datetimeFigureOut">
              <a:rPr lang="en-GB" smtClean="0"/>
              <a:t>22/03/2019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7A1C9-30C4-4F65-9A31-1432A8B61C7C}" type="slidenum">
              <a:rPr lang="en-GB" smtClean="0"/>
              <a:t>‹#›</a:t>
            </a:fld>
            <a:endParaRPr lang="en-GB"/>
          </a:p>
        </p:txBody>
      </p:sp>
    </p:spTree>
    <p:extLst>
      <p:ext uri="{BB962C8B-B14F-4D97-AF65-F5344CB8AC3E}">
        <p14:creationId xmlns:p14="http://schemas.microsoft.com/office/powerpoint/2010/main" val="2831118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0204304-F7B8-4C06-BEFE-C8F95433B05F}" type="datetimeFigureOut">
              <a:rPr lang="en-GB" smtClean="0"/>
              <a:t>22/03/2019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7A1C9-30C4-4F65-9A31-1432A8B61C7C}" type="slidenum">
              <a:rPr lang="en-GB" smtClean="0"/>
              <a:t>‹#›</a:t>
            </a:fld>
            <a:endParaRPr lang="en-GB"/>
          </a:p>
        </p:txBody>
      </p:sp>
    </p:spTree>
    <p:extLst>
      <p:ext uri="{BB962C8B-B14F-4D97-AF65-F5344CB8AC3E}">
        <p14:creationId xmlns:p14="http://schemas.microsoft.com/office/powerpoint/2010/main" val="1032825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0204304-F7B8-4C06-BEFE-C8F95433B05F}" type="datetimeFigureOut">
              <a:rPr lang="en-GB" smtClean="0"/>
              <a:t>22/03/2019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E7A1C9-30C4-4F65-9A31-1432A8B61C7C}" type="slidenum">
              <a:rPr lang="en-GB" smtClean="0"/>
              <a:t>‹#›</a:t>
            </a:fld>
            <a:endParaRPr lang="en-GB"/>
          </a:p>
        </p:txBody>
      </p:sp>
    </p:spTree>
    <p:extLst>
      <p:ext uri="{BB962C8B-B14F-4D97-AF65-F5344CB8AC3E}">
        <p14:creationId xmlns:p14="http://schemas.microsoft.com/office/powerpoint/2010/main" val="556275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0204304-F7B8-4C06-BEFE-C8F95433B05F}" type="datetimeFigureOut">
              <a:rPr lang="en-GB" smtClean="0"/>
              <a:t>22/03/2019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E7A1C9-30C4-4F65-9A31-1432A8B61C7C}" type="slidenum">
              <a:rPr lang="en-GB" smtClean="0"/>
              <a:t>‹#›</a:t>
            </a:fld>
            <a:endParaRPr lang="en-GB"/>
          </a:p>
        </p:txBody>
      </p:sp>
    </p:spTree>
    <p:extLst>
      <p:ext uri="{BB962C8B-B14F-4D97-AF65-F5344CB8AC3E}">
        <p14:creationId xmlns:p14="http://schemas.microsoft.com/office/powerpoint/2010/main" val="2111056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0204304-F7B8-4C06-BEFE-C8F95433B05F}" type="datetimeFigureOut">
              <a:rPr lang="en-GB" smtClean="0"/>
              <a:t>22/03/2019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E7A1C9-30C4-4F65-9A31-1432A8B61C7C}" type="slidenum">
              <a:rPr lang="en-GB" smtClean="0"/>
              <a:t>‹#›</a:t>
            </a:fld>
            <a:endParaRPr lang="en-GB"/>
          </a:p>
        </p:txBody>
      </p:sp>
    </p:spTree>
    <p:extLst>
      <p:ext uri="{BB962C8B-B14F-4D97-AF65-F5344CB8AC3E}">
        <p14:creationId xmlns:p14="http://schemas.microsoft.com/office/powerpoint/2010/main" val="2305177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204304-F7B8-4C06-BEFE-C8F95433B05F}" type="datetimeFigureOut">
              <a:rPr lang="en-GB" smtClean="0"/>
              <a:t>22/03/2019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E7A1C9-30C4-4F65-9A31-1432A8B61C7C}" type="slidenum">
              <a:rPr lang="en-GB" smtClean="0"/>
              <a:t>‹#›</a:t>
            </a:fld>
            <a:endParaRPr lang="en-GB"/>
          </a:p>
        </p:txBody>
      </p:sp>
    </p:spTree>
    <p:extLst>
      <p:ext uri="{BB962C8B-B14F-4D97-AF65-F5344CB8AC3E}">
        <p14:creationId xmlns:p14="http://schemas.microsoft.com/office/powerpoint/2010/main" val="4218793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0204304-F7B8-4C06-BEFE-C8F95433B05F}" type="datetimeFigureOut">
              <a:rPr lang="en-GB" smtClean="0"/>
              <a:t>22/03/2019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E7A1C9-30C4-4F65-9A31-1432A8B61C7C}" type="slidenum">
              <a:rPr lang="en-GB" smtClean="0"/>
              <a:t>‹#›</a:t>
            </a:fld>
            <a:endParaRPr lang="en-GB"/>
          </a:p>
        </p:txBody>
      </p:sp>
    </p:spTree>
    <p:extLst>
      <p:ext uri="{BB962C8B-B14F-4D97-AF65-F5344CB8AC3E}">
        <p14:creationId xmlns:p14="http://schemas.microsoft.com/office/powerpoint/2010/main" val="2866418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0204304-F7B8-4C06-BEFE-C8F95433B05F}" type="datetimeFigureOut">
              <a:rPr lang="en-GB" smtClean="0"/>
              <a:t>22/03/2019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E7A1C9-30C4-4F65-9A31-1432A8B61C7C}" type="slidenum">
              <a:rPr lang="en-GB" smtClean="0"/>
              <a:t>‹#›</a:t>
            </a:fld>
            <a:endParaRPr lang="en-GB"/>
          </a:p>
        </p:txBody>
      </p:sp>
    </p:spTree>
    <p:extLst>
      <p:ext uri="{BB962C8B-B14F-4D97-AF65-F5344CB8AC3E}">
        <p14:creationId xmlns:p14="http://schemas.microsoft.com/office/powerpoint/2010/main" val="2642361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0204304-F7B8-4C06-BEFE-C8F95433B05F}" type="datetimeFigureOut">
              <a:rPr lang="en-GB" smtClean="0"/>
              <a:t>22/03/2019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7A1C9-30C4-4F65-9A31-1432A8B61C7C}" type="slidenum">
              <a:rPr lang="en-GB" smtClean="0"/>
              <a:t>‹#›</a:t>
            </a:fld>
            <a:endParaRPr lang="en-GB"/>
          </a:p>
        </p:txBody>
      </p:sp>
    </p:spTree>
    <p:extLst>
      <p:ext uri="{BB962C8B-B14F-4D97-AF65-F5344CB8AC3E}">
        <p14:creationId xmlns:p14="http://schemas.microsoft.com/office/powerpoint/2010/main" val="658946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0204304-F7B8-4C06-BEFE-C8F95433B05F}" type="datetimeFigureOut">
              <a:rPr lang="en-GB" smtClean="0"/>
              <a:t>22/03/2019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E7A1C9-30C4-4F65-9A31-1432A8B61C7C}" type="slidenum">
              <a:rPr lang="en-GB" smtClean="0"/>
              <a:t>‹#›</a:t>
            </a:fld>
            <a:endParaRPr lang="en-GB"/>
          </a:p>
        </p:txBody>
      </p:sp>
    </p:spTree>
    <p:extLst>
      <p:ext uri="{BB962C8B-B14F-4D97-AF65-F5344CB8AC3E}">
        <p14:creationId xmlns:p14="http://schemas.microsoft.com/office/powerpoint/2010/main" val="2072029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204304-F7B8-4C06-BEFE-C8F95433B05F}" type="datetimeFigureOut">
              <a:rPr lang="en-GB" smtClean="0"/>
              <a:t>22/03/2019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E7A1C9-30C4-4F65-9A31-1432A8B61C7C}" type="slidenum">
              <a:rPr lang="en-GB" smtClean="0"/>
              <a:t>‹#›</a:t>
            </a:fld>
            <a:endParaRPr lang="en-GB"/>
          </a:p>
        </p:txBody>
      </p:sp>
    </p:spTree>
    <p:extLst>
      <p:ext uri="{BB962C8B-B14F-4D97-AF65-F5344CB8AC3E}">
        <p14:creationId xmlns:p14="http://schemas.microsoft.com/office/powerpoint/2010/main" val="39913342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hyperlink" Target="https://www.youtube.com/watch?v=Ja_IYvSGsKM" TargetMode="External"/><Relationship Id="rId5" Type="http://schemas.openxmlformats.org/officeDocument/2006/relationships/hyperlink" Target="https://www.bbc.co.uk/news/av/world-europe-22149063/margaret-thatcher-russia-remembers-the-iron-lady" TargetMode="External"/><Relationship Id="rId4" Type="http://schemas.openxmlformats.org/officeDocument/2006/relationships/hyperlink" Target="https://www.theguardian.com/politics/2013/apr/08/mikhail-gorbachev-margaret-thatcher-death"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7.xml"/><Relationship Id="rId1" Type="http://schemas.openxmlformats.org/officeDocument/2006/relationships/video" Target="https://www.youtube.com/embed/oAgM6YHioxI" TargetMode="External"/><Relationship Id="rId5" Type="http://schemas.openxmlformats.org/officeDocument/2006/relationships/image" Target="../media/image11.jpe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MrHoMSRZOS4" TargetMode="External"/><Relationship Id="rId2" Type="http://schemas.openxmlformats.org/officeDocument/2006/relationships/hyperlink" Target="https://archive.org/details/threads_201712" TargetMode="Externa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xml"/><Relationship Id="rId1" Type="http://schemas.openxmlformats.org/officeDocument/2006/relationships/video" Target="https://www.youtube.com/embed/Q0VWRoevuQ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FbWomsoVjfo"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5060118" y="0"/>
            <a:ext cx="7131881" cy="5575299"/>
          </a:xfrm>
          <a:prstGeom prst="rect">
            <a:avLst/>
          </a:prstGeom>
        </p:spPr>
        <p:txBody>
          <a:bodyPr vert="horz" lIns="720000" tIns="720000" rIns="720000" bIns="72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buNone/>
              <a:defRPr/>
            </a:pPr>
            <a:r>
              <a:rPr lang="en-GB" sz="4000" b="1" dirty="0" smtClean="0">
                <a:solidFill>
                  <a:srgbClr val="FB05D8"/>
                </a:solidFill>
                <a:effectLst>
                  <a:outerShdw blurRad="38100" dist="38100" dir="2700000" algn="tl">
                    <a:srgbClr val="000000">
                      <a:alpha val="43137"/>
                    </a:srgbClr>
                  </a:outerShdw>
                </a:effectLst>
                <a:latin typeface="Arial Black" panose="020B0A04020102020204" pitchFamily="34" charset="0"/>
              </a:rPr>
              <a:t>How </a:t>
            </a:r>
            <a:r>
              <a:rPr lang="en-GB" sz="4000" b="1" dirty="0">
                <a:solidFill>
                  <a:srgbClr val="FB05D8"/>
                </a:solidFill>
                <a:effectLst>
                  <a:outerShdw blurRad="38100" dist="38100" dir="2700000" algn="tl">
                    <a:srgbClr val="000000">
                      <a:alpha val="43137"/>
                    </a:srgbClr>
                  </a:outerShdw>
                </a:effectLst>
                <a:latin typeface="Arial Black" panose="020B0A04020102020204" pitchFamily="34" charset="0"/>
              </a:rPr>
              <a:t>to Survive the Bomb: </a:t>
            </a:r>
            <a:endParaRPr lang="en-GB" sz="4000" b="1" dirty="0" smtClean="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r>
              <a:rPr lang="en-GB" sz="4000" b="1" dirty="0" smtClean="0">
                <a:solidFill>
                  <a:srgbClr val="FB05D8"/>
                </a:solidFill>
                <a:effectLst>
                  <a:outerShdw blurRad="38100" dist="38100" dir="2700000" algn="tl">
                    <a:srgbClr val="000000">
                      <a:alpha val="43137"/>
                    </a:srgbClr>
                  </a:outerShdw>
                </a:effectLst>
                <a:latin typeface="Arial Black" panose="020B0A04020102020204" pitchFamily="34" charset="0"/>
              </a:rPr>
              <a:t>Cold </a:t>
            </a:r>
            <a:r>
              <a:rPr lang="en-GB" sz="4000" b="1" dirty="0">
                <a:solidFill>
                  <a:srgbClr val="FB05D8"/>
                </a:solidFill>
                <a:effectLst>
                  <a:outerShdw blurRad="38100" dist="38100" dir="2700000" algn="tl">
                    <a:srgbClr val="000000">
                      <a:alpha val="43137"/>
                    </a:srgbClr>
                  </a:outerShdw>
                </a:effectLst>
                <a:latin typeface="Arial Black" panose="020B0A04020102020204" pitchFamily="34" charset="0"/>
              </a:rPr>
              <a:t>War Culture in 1980s </a:t>
            </a:r>
            <a:r>
              <a:rPr lang="en-GB" sz="4000" b="1" dirty="0" smtClean="0">
                <a:solidFill>
                  <a:srgbClr val="FB05D8"/>
                </a:solidFill>
                <a:effectLst>
                  <a:outerShdw blurRad="38100" dist="38100" dir="2700000" algn="tl">
                    <a:srgbClr val="000000">
                      <a:alpha val="43137"/>
                    </a:srgbClr>
                  </a:outerShdw>
                </a:effectLst>
                <a:latin typeface="Arial Black" panose="020B0A04020102020204" pitchFamily="34" charset="0"/>
              </a:rPr>
              <a:t>Britain</a:t>
            </a:r>
            <a:endParaRPr lang="en-GB" sz="4800" b="1" dirty="0">
              <a:solidFill>
                <a:srgbClr val="FB05D8"/>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p:txBody>
      </p:sp>
      <p:pic>
        <p:nvPicPr>
          <p:cNvPr id="3" name="Picture 2"/>
          <p:cNvPicPr>
            <a:picLocks noChangeAspect="1"/>
          </p:cNvPicPr>
          <p:nvPr/>
        </p:nvPicPr>
        <p:blipFill>
          <a:blip r:embed="rId2"/>
          <a:stretch>
            <a:fillRect/>
          </a:stretch>
        </p:blipFill>
        <p:spPr>
          <a:xfrm>
            <a:off x="228600" y="-146956"/>
            <a:ext cx="5167396" cy="7078710"/>
          </a:xfrm>
          <a:prstGeom prst="rect">
            <a:avLst/>
          </a:prstGeom>
        </p:spPr>
      </p:pic>
      <p:sp>
        <p:nvSpPr>
          <p:cNvPr id="4" name="Content Placeholder 2"/>
          <p:cNvSpPr txBox="1">
            <a:spLocks/>
          </p:cNvSpPr>
          <p:nvPr/>
        </p:nvSpPr>
        <p:spPr>
          <a:xfrm>
            <a:off x="5880429" y="3546586"/>
            <a:ext cx="2901043"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smtClean="0"/>
              <a:t>Poster  originally designed as the back page for an edition of </a:t>
            </a:r>
            <a:r>
              <a:rPr lang="en-GB" i="1" dirty="0" smtClean="0"/>
              <a:t>The Socialist Worker </a:t>
            </a:r>
            <a:r>
              <a:rPr lang="en-GB" dirty="0" smtClean="0"/>
              <a:t>published for Christmas 1980</a:t>
            </a:r>
            <a:endParaRPr lang="en-GB" dirty="0"/>
          </a:p>
        </p:txBody>
      </p:sp>
      <p:pic>
        <p:nvPicPr>
          <p:cNvPr id="5" name="Picture 4"/>
          <p:cNvPicPr>
            <a:picLocks noChangeAspect="1"/>
          </p:cNvPicPr>
          <p:nvPr/>
        </p:nvPicPr>
        <p:blipFill>
          <a:blip r:embed="rId3"/>
          <a:stretch>
            <a:fillRect/>
          </a:stretch>
        </p:blipFill>
        <p:spPr>
          <a:xfrm>
            <a:off x="9265905" y="3582529"/>
            <a:ext cx="2853175" cy="1505843"/>
          </a:xfrm>
          <a:prstGeom prst="rect">
            <a:avLst/>
          </a:prstGeom>
        </p:spPr>
      </p:pic>
    </p:spTree>
    <p:extLst>
      <p:ext uri="{BB962C8B-B14F-4D97-AF65-F5344CB8AC3E}">
        <p14:creationId xmlns:p14="http://schemas.microsoft.com/office/powerpoint/2010/main" val="7483427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203700" y="1"/>
            <a:ext cx="7988300" cy="4496272"/>
          </a:xfrm>
          <a:prstGeom prst="rect">
            <a:avLst/>
          </a:prstGeom>
        </p:spPr>
      </p:pic>
      <p:pic>
        <p:nvPicPr>
          <p:cNvPr id="3" name="Picture 2"/>
          <p:cNvPicPr>
            <a:picLocks noChangeAspect="1"/>
          </p:cNvPicPr>
          <p:nvPr/>
        </p:nvPicPr>
        <p:blipFill>
          <a:blip r:embed="rId3"/>
          <a:stretch>
            <a:fillRect/>
          </a:stretch>
        </p:blipFill>
        <p:spPr>
          <a:xfrm>
            <a:off x="0" y="3289300"/>
            <a:ext cx="5947833" cy="3568700"/>
          </a:xfrm>
          <a:prstGeom prst="rect">
            <a:avLst/>
          </a:prstGeom>
        </p:spPr>
      </p:pic>
      <p:sp>
        <p:nvSpPr>
          <p:cNvPr id="4" name="Rectangle 3"/>
          <p:cNvSpPr/>
          <p:nvPr/>
        </p:nvSpPr>
        <p:spPr>
          <a:xfrm>
            <a:off x="6184192" y="4570948"/>
            <a:ext cx="2540708" cy="2277547"/>
          </a:xfrm>
          <a:prstGeom prst="rect">
            <a:avLst/>
          </a:prstGeom>
        </p:spPr>
        <p:txBody>
          <a:bodyPr wrap="square">
            <a:spAutoFit/>
          </a:bodyPr>
          <a:lstStyle/>
          <a:p>
            <a:r>
              <a:rPr lang="en-GB" dirty="0" smtClean="0"/>
              <a:t>Mikhail Gorbachev with Margaret Thatcher at Chequers in 1984 </a:t>
            </a:r>
          </a:p>
          <a:p>
            <a:r>
              <a:rPr lang="en-GB" sz="1400" dirty="0" smtClean="0"/>
              <a:t>(See </a:t>
            </a:r>
            <a:r>
              <a:rPr lang="en-GB" sz="1400" dirty="0" smtClean="0">
                <a:hlinkClick r:id="rId4"/>
              </a:rPr>
              <a:t>https://www.theguardian.com/politics/2013/apr/08/mikhail-gorbachev-margaret-thatcher-death</a:t>
            </a:r>
            <a:r>
              <a:rPr lang="en-GB" sz="1400" dirty="0" smtClean="0"/>
              <a:t>)</a:t>
            </a:r>
          </a:p>
          <a:p>
            <a:endParaRPr lang="en-GB" dirty="0"/>
          </a:p>
        </p:txBody>
      </p:sp>
      <p:sp>
        <p:nvSpPr>
          <p:cNvPr id="5" name="Rectangle 4"/>
          <p:cNvSpPr/>
          <p:nvPr/>
        </p:nvSpPr>
        <p:spPr>
          <a:xfrm>
            <a:off x="291392" y="473822"/>
            <a:ext cx="5417966" cy="369332"/>
          </a:xfrm>
          <a:prstGeom prst="rect">
            <a:avLst/>
          </a:prstGeom>
        </p:spPr>
        <p:txBody>
          <a:bodyPr wrap="square">
            <a:spAutoFit/>
          </a:bodyPr>
          <a:lstStyle/>
          <a:p>
            <a:r>
              <a:rPr lang="en-GB" dirty="0" smtClean="0">
                <a:latin typeface="Arial Black" panose="020B0A04020102020204" pitchFamily="34" charset="0"/>
              </a:rPr>
              <a:t>Thatcher in Moscow 1987</a:t>
            </a:r>
            <a:endParaRPr lang="en-GB" dirty="0">
              <a:latin typeface="Arial Black" panose="020B0A04020102020204" pitchFamily="34" charset="0"/>
            </a:endParaRPr>
          </a:p>
        </p:txBody>
      </p:sp>
      <p:sp>
        <p:nvSpPr>
          <p:cNvPr id="6" name="Rectangle 5"/>
          <p:cNvSpPr/>
          <p:nvPr/>
        </p:nvSpPr>
        <p:spPr>
          <a:xfrm>
            <a:off x="380292" y="949226"/>
            <a:ext cx="3823408" cy="2308324"/>
          </a:xfrm>
          <a:prstGeom prst="rect">
            <a:avLst/>
          </a:prstGeom>
        </p:spPr>
        <p:txBody>
          <a:bodyPr wrap="square">
            <a:spAutoFit/>
          </a:bodyPr>
          <a:lstStyle/>
          <a:p>
            <a:r>
              <a:rPr lang="en-GB" dirty="0">
                <a:hlinkClick r:id="rId5"/>
              </a:rPr>
              <a:t>https://www.bbc.co.uk/news/av/world-europe-22149063/margaret-thatcher-russia-remembers-the-iron-lady</a:t>
            </a:r>
            <a:endParaRPr lang="en-GB" dirty="0"/>
          </a:p>
          <a:p>
            <a:endParaRPr lang="en-GB" dirty="0" smtClean="0"/>
          </a:p>
          <a:p>
            <a:r>
              <a:rPr lang="en-GB" dirty="0" smtClean="0"/>
              <a:t>Interview </a:t>
            </a:r>
            <a:r>
              <a:rPr lang="en-GB" dirty="0"/>
              <a:t>with </a:t>
            </a:r>
            <a:r>
              <a:rPr lang="en-GB" dirty="0" smtClean="0"/>
              <a:t>Soviet </a:t>
            </a:r>
            <a:r>
              <a:rPr lang="en-GB" dirty="0"/>
              <a:t>Television, 1987</a:t>
            </a:r>
          </a:p>
          <a:p>
            <a:r>
              <a:rPr lang="en-GB" dirty="0" smtClean="0">
                <a:hlinkClick r:id="rId6"/>
              </a:rPr>
              <a:t>https://www.youtube.com/watch?v=Ja_IYvSGsKM</a:t>
            </a:r>
            <a:endParaRPr lang="en-GB" dirty="0" smtClean="0"/>
          </a:p>
          <a:p>
            <a:endParaRPr lang="en-GB" dirty="0"/>
          </a:p>
        </p:txBody>
      </p:sp>
      <p:pic>
        <p:nvPicPr>
          <p:cNvPr id="7" name="Picture 6"/>
          <p:cNvPicPr>
            <a:picLocks noChangeAspect="1"/>
          </p:cNvPicPr>
          <p:nvPr/>
        </p:nvPicPr>
        <p:blipFill>
          <a:blip r:embed="rId7"/>
          <a:stretch>
            <a:fillRect/>
          </a:stretch>
        </p:blipFill>
        <p:spPr>
          <a:xfrm>
            <a:off x="8899633" y="4496272"/>
            <a:ext cx="3292368" cy="2196627"/>
          </a:xfrm>
          <a:prstGeom prst="rect">
            <a:avLst/>
          </a:prstGeom>
        </p:spPr>
      </p:pic>
    </p:spTree>
    <p:extLst>
      <p:ext uri="{BB962C8B-B14F-4D97-AF65-F5344CB8AC3E}">
        <p14:creationId xmlns:p14="http://schemas.microsoft.com/office/powerpoint/2010/main" val="21010062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rotWithShape="1">
          <a:blip r:embed="rId2"/>
          <a:srcRect t="36168" r="43755" b="17726"/>
          <a:stretch/>
        </p:blipFill>
        <p:spPr>
          <a:xfrm>
            <a:off x="9368858" y="520020"/>
            <a:ext cx="2598284" cy="1796143"/>
          </a:xfrm>
          <a:prstGeom prst="rect">
            <a:avLst/>
          </a:prstGeom>
        </p:spPr>
      </p:pic>
      <p:pic>
        <p:nvPicPr>
          <p:cNvPr id="5" name="Picture 4"/>
          <p:cNvPicPr>
            <a:picLocks noChangeAspect="1"/>
          </p:cNvPicPr>
          <p:nvPr/>
        </p:nvPicPr>
        <p:blipFill>
          <a:blip r:embed="rId3"/>
          <a:stretch>
            <a:fillRect/>
          </a:stretch>
        </p:blipFill>
        <p:spPr>
          <a:xfrm>
            <a:off x="534664" y="0"/>
            <a:ext cx="4564742" cy="6851650"/>
          </a:xfrm>
          <a:prstGeom prst="rect">
            <a:avLst/>
          </a:prstGeom>
        </p:spPr>
      </p:pic>
      <p:pic>
        <p:nvPicPr>
          <p:cNvPr id="6" name="Picture 5"/>
          <p:cNvPicPr>
            <a:picLocks noChangeAspect="1"/>
          </p:cNvPicPr>
          <p:nvPr/>
        </p:nvPicPr>
        <p:blipFill>
          <a:blip r:embed="rId4"/>
          <a:stretch>
            <a:fillRect/>
          </a:stretch>
        </p:blipFill>
        <p:spPr>
          <a:xfrm>
            <a:off x="5099406" y="0"/>
            <a:ext cx="6867736" cy="3849688"/>
          </a:xfrm>
          <a:prstGeom prst="rect">
            <a:avLst/>
          </a:prstGeom>
        </p:spPr>
      </p:pic>
    </p:spTree>
    <p:extLst>
      <p:ext uri="{BB962C8B-B14F-4D97-AF65-F5344CB8AC3E}">
        <p14:creationId xmlns:p14="http://schemas.microsoft.com/office/powerpoint/2010/main" val="6216946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53913" r="50653" b="25610"/>
          <a:stretch/>
        </p:blipFill>
        <p:spPr>
          <a:xfrm>
            <a:off x="5970031" y="1188243"/>
            <a:ext cx="6221970" cy="2177257"/>
          </a:xfrm>
          <a:prstGeom prst="rect">
            <a:avLst/>
          </a:prstGeom>
        </p:spPr>
      </p:pic>
      <p:sp>
        <p:nvSpPr>
          <p:cNvPr id="4" name="Rectangle 3"/>
          <p:cNvSpPr/>
          <p:nvPr/>
        </p:nvSpPr>
        <p:spPr>
          <a:xfrm>
            <a:off x="5970031" y="4445685"/>
            <a:ext cx="6096000" cy="1200329"/>
          </a:xfrm>
          <a:prstGeom prst="rect">
            <a:avLst/>
          </a:prstGeom>
        </p:spPr>
        <p:txBody>
          <a:bodyPr>
            <a:spAutoFit/>
          </a:bodyPr>
          <a:lstStyle/>
          <a:p>
            <a:r>
              <a:rPr lang="en-GB" sz="3600" dirty="0" err="1" smtClean="0">
                <a:latin typeface="Impact" panose="020B0806030902050204" pitchFamily="34" charset="0"/>
              </a:rPr>
              <a:t>Zheleznaya</a:t>
            </a:r>
            <a:r>
              <a:rPr lang="en-GB" sz="3600" dirty="0" smtClean="0">
                <a:latin typeface="Impact" panose="020B0806030902050204" pitchFamily="34" charset="0"/>
              </a:rPr>
              <a:t> </a:t>
            </a:r>
            <a:r>
              <a:rPr lang="en-GB" sz="3600" dirty="0" err="1" smtClean="0">
                <a:latin typeface="Impact" panose="020B0806030902050204" pitchFamily="34" charset="0"/>
              </a:rPr>
              <a:t>Dama</a:t>
            </a:r>
            <a:r>
              <a:rPr lang="en-GB" sz="3600" dirty="0" smtClean="0">
                <a:latin typeface="Impact" panose="020B0806030902050204" pitchFamily="34" charset="0"/>
              </a:rPr>
              <a:t> </a:t>
            </a:r>
            <a:r>
              <a:rPr lang="en-GB" sz="3600" dirty="0" err="1" smtClean="0">
                <a:latin typeface="Impact" panose="020B0806030902050204" pitchFamily="34" charset="0"/>
              </a:rPr>
              <a:t>Ugrozhayet</a:t>
            </a:r>
            <a:r>
              <a:rPr lang="en-GB" sz="3600" dirty="0" smtClean="0">
                <a:latin typeface="Impact" panose="020B0806030902050204" pitchFamily="34" charset="0"/>
              </a:rPr>
              <a:t>," "Iron Lady Wields Threats."</a:t>
            </a:r>
            <a:endParaRPr lang="en-GB" sz="3600" dirty="0">
              <a:latin typeface="Impact" panose="020B0806030902050204" pitchFamily="34" charset="0"/>
            </a:endParaRPr>
          </a:p>
        </p:txBody>
      </p:sp>
      <p:pic>
        <p:nvPicPr>
          <p:cNvPr id="3074" name="Picture 2" descr="Kz logo.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7175" y="132688"/>
            <a:ext cx="5584825" cy="92935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93700" y="3639235"/>
            <a:ext cx="6096000" cy="646331"/>
          </a:xfrm>
          <a:prstGeom prst="rect">
            <a:avLst/>
          </a:prstGeom>
        </p:spPr>
        <p:txBody>
          <a:bodyPr>
            <a:spAutoFit/>
          </a:bodyPr>
          <a:lstStyle/>
          <a:p>
            <a:r>
              <a:rPr lang="en-GB" dirty="0"/>
              <a:t>https://matiane.wordpress.com/2011/11/20/margaret-thatchers-iron-lady-speech/</a:t>
            </a:r>
          </a:p>
        </p:txBody>
      </p:sp>
      <p:pic>
        <p:nvPicPr>
          <p:cNvPr id="7" name="oAgM6YHioxI"/>
          <p:cNvPicPr>
            <a:picLocks noRot="1" noChangeAspect="1"/>
          </p:cNvPicPr>
          <p:nvPr>
            <a:videoFile r:link="rId1"/>
          </p:nvPr>
        </p:nvPicPr>
        <p:blipFill>
          <a:blip r:embed="rId5"/>
          <a:stretch>
            <a:fillRect/>
          </a:stretch>
        </p:blipFill>
        <p:spPr>
          <a:xfrm>
            <a:off x="228600" y="302762"/>
            <a:ext cx="5444868" cy="3062738"/>
          </a:xfrm>
          <a:prstGeom prst="rect">
            <a:avLst/>
          </a:prstGeom>
        </p:spPr>
      </p:pic>
    </p:spTree>
    <p:extLst>
      <p:ext uri="{BB962C8B-B14F-4D97-AF65-F5344CB8AC3E}">
        <p14:creationId xmlns:p14="http://schemas.microsoft.com/office/powerpoint/2010/main" val="1472631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latin typeface="Arial Black" panose="020B0A04020102020204" pitchFamily="34" charset="0"/>
              </a:rPr>
              <a:t>Thatcher, ‘Britain Awake,’ </a:t>
            </a:r>
          </a:p>
          <a:p>
            <a:pPr marL="0" indent="0" algn="ctr">
              <a:buNone/>
            </a:pPr>
            <a:r>
              <a:rPr lang="en-GB" b="1" dirty="0">
                <a:latin typeface="Arial Black" panose="020B0A04020102020204" pitchFamily="34" charset="0"/>
              </a:rPr>
              <a:t>Speech at Kensington Town Hall, 19 January 1976 </a:t>
            </a:r>
          </a:p>
          <a:p>
            <a:pPr marL="0" indent="0" algn="just">
              <a:buNone/>
            </a:pPr>
            <a:r>
              <a:rPr lang="en-GB" dirty="0" smtClean="0"/>
              <a:t>	</a:t>
            </a:r>
            <a:endParaRPr lang="en-GB" dirty="0"/>
          </a:p>
          <a:p>
            <a:pPr marL="0" indent="0" algn="just">
              <a:buNone/>
            </a:pPr>
            <a:r>
              <a:rPr lang="en-GB" dirty="0" smtClean="0"/>
              <a:t>… The </a:t>
            </a:r>
            <a:r>
              <a:rPr lang="en-GB" dirty="0"/>
              <a:t>Russians are bent on world dominance, and they are rapidly acquiring the means to become the most powerful imperial nation the world has seen.</a:t>
            </a:r>
          </a:p>
          <a:p>
            <a:pPr marL="0" indent="0" algn="just">
              <a:buNone/>
            </a:pPr>
            <a:r>
              <a:rPr lang="en-GB" dirty="0" smtClean="0"/>
              <a:t>	The </a:t>
            </a:r>
            <a:r>
              <a:rPr lang="en-GB" dirty="0"/>
              <a:t>men in the Soviet politburo don't have to worry about the ebb and flow of public opinion. They put guns before butter, while we put just about everything before guns.</a:t>
            </a:r>
          </a:p>
          <a:p>
            <a:pPr marL="0" indent="0" algn="just">
              <a:buNone/>
            </a:pPr>
            <a:r>
              <a:rPr lang="en-GB" dirty="0" smtClean="0"/>
              <a:t>	They </a:t>
            </a:r>
            <a:r>
              <a:rPr lang="en-GB" dirty="0"/>
              <a:t>know that they are a super power in only one sense—the military sense.  </a:t>
            </a:r>
            <a:r>
              <a:rPr lang="en-GB" dirty="0" smtClean="0"/>
              <a:t>They </a:t>
            </a:r>
            <a:r>
              <a:rPr lang="en-GB" dirty="0"/>
              <a:t>are a failure in human and economic terms</a:t>
            </a:r>
            <a:r>
              <a:rPr lang="en-GB" dirty="0" smtClean="0"/>
              <a:t>.</a:t>
            </a:r>
          </a:p>
          <a:p>
            <a:pPr marL="0" indent="0" algn="just">
              <a:buNone/>
            </a:pPr>
            <a:r>
              <a:rPr lang="en-GB" dirty="0" smtClean="0"/>
              <a:t>	… We </a:t>
            </a:r>
            <a:r>
              <a:rPr lang="en-GB" dirty="0"/>
              <a:t>must remember that there are no Queensbury rules in the contest that is now going on. And the Russians are playing to win.</a:t>
            </a:r>
          </a:p>
          <a:p>
            <a:pPr marL="0" indent="0">
              <a:buNone/>
            </a:pPr>
            <a:endParaRPr lang="en-GB" dirty="0"/>
          </a:p>
          <a:p>
            <a:pPr marL="0" indent="0">
              <a:buNone/>
            </a:pPr>
            <a:r>
              <a:rPr lang="en-GB" b="1" dirty="0" smtClean="0"/>
              <a:t> </a:t>
            </a:r>
            <a:endParaRPr lang="en-GB" sz="2000" dirty="0" smtClean="0"/>
          </a:p>
        </p:txBody>
      </p:sp>
    </p:spTree>
    <p:extLst>
      <p:ext uri="{BB962C8B-B14F-4D97-AF65-F5344CB8AC3E}">
        <p14:creationId xmlns:p14="http://schemas.microsoft.com/office/powerpoint/2010/main" val="34584640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smtClean="0"/>
          </a:p>
        </p:txBody>
      </p:sp>
      <p:sp>
        <p:nvSpPr>
          <p:cNvPr id="4" name="TextBox 3"/>
          <p:cNvSpPr txBox="1"/>
          <p:nvPr/>
        </p:nvSpPr>
        <p:spPr>
          <a:xfrm>
            <a:off x="0" y="0"/>
            <a:ext cx="12192000" cy="7159561"/>
          </a:xfrm>
          <a:prstGeom prst="rect">
            <a:avLst/>
          </a:prstGeom>
          <a:noFill/>
        </p:spPr>
        <p:txBody>
          <a:bodyPr wrap="square" lIns="540000" tIns="360000" rIns="540000" bIns="360000" rtlCol="0">
            <a:spAutoFit/>
          </a:bodyPr>
          <a:lstStyle/>
          <a:p>
            <a:pPr algn="ctr"/>
            <a:r>
              <a:rPr lang="en-GB" sz="2800" b="1" dirty="0" smtClean="0">
                <a:latin typeface="Arial Black" panose="020B0A04020102020204" pitchFamily="34" charset="0"/>
              </a:rPr>
              <a:t>Thatcher</a:t>
            </a:r>
            <a:r>
              <a:rPr lang="en-GB" sz="2800" b="1" dirty="0">
                <a:latin typeface="Arial Black" panose="020B0A04020102020204" pitchFamily="34" charset="0"/>
              </a:rPr>
              <a:t>, ‘Britain Awake,’ </a:t>
            </a:r>
            <a:endParaRPr lang="en-GB" sz="2800" b="1" dirty="0" smtClean="0">
              <a:latin typeface="Arial Black" panose="020B0A04020102020204" pitchFamily="34" charset="0"/>
            </a:endParaRPr>
          </a:p>
          <a:p>
            <a:pPr algn="ctr"/>
            <a:r>
              <a:rPr lang="en-GB" sz="2800" b="1" dirty="0" smtClean="0">
                <a:latin typeface="Arial Black" panose="020B0A04020102020204" pitchFamily="34" charset="0"/>
              </a:rPr>
              <a:t>Speech </a:t>
            </a:r>
            <a:r>
              <a:rPr lang="en-GB" sz="2800" b="1" dirty="0">
                <a:latin typeface="Arial Black" panose="020B0A04020102020204" pitchFamily="34" charset="0"/>
              </a:rPr>
              <a:t>at Kensington Town Hall, 19 January 1976 </a:t>
            </a:r>
            <a:endParaRPr lang="en-GB" sz="2800" b="1" dirty="0" smtClean="0">
              <a:latin typeface="Arial Black" panose="020B0A04020102020204" pitchFamily="34" charset="0"/>
            </a:endParaRPr>
          </a:p>
          <a:p>
            <a:pPr algn="ctr"/>
            <a:endParaRPr lang="fr-FR" sz="2000" b="1" i="1" dirty="0">
              <a:solidFill>
                <a:srgbClr val="7030A0"/>
              </a:solidFill>
              <a:latin typeface="Arial Black" panose="020B0A04020102020204" pitchFamily="34" charset="0"/>
            </a:endParaRPr>
          </a:p>
          <a:p>
            <a:pPr algn="just"/>
            <a:r>
              <a:rPr lang="en-GB" sz="2600" dirty="0" smtClean="0"/>
              <a:t>The first duty of any Government is to safeguard its people against external aggression. To guarantee the survival of our way of life.</a:t>
            </a:r>
          </a:p>
          <a:p>
            <a:pPr algn="just"/>
            <a:r>
              <a:rPr lang="en-GB" sz="2600" dirty="0" smtClean="0"/>
              <a:t>	The question we must now ask ourselves is whether the present Government is fulfilling that duty.</a:t>
            </a:r>
          </a:p>
          <a:p>
            <a:pPr algn="just"/>
            <a:r>
              <a:rPr lang="en-GB" sz="2600" dirty="0"/>
              <a:t>	</a:t>
            </a:r>
            <a:r>
              <a:rPr lang="en-GB" sz="2600" dirty="0" smtClean="0"/>
              <a:t>It is dismantling our defences at a moment [of] … grave … strategic threat. </a:t>
            </a:r>
          </a:p>
          <a:p>
            <a:pPr algn="just"/>
            <a:r>
              <a:rPr lang="en-GB" sz="2600" dirty="0" smtClean="0"/>
              <a:t>	… The advance of Communist power threatens our whole way of life. That advance is not irreversible, providing that we take the necessary measures now. But the longer that we go on running down our means of survival, the harder it will be to catch up. </a:t>
            </a:r>
          </a:p>
          <a:p>
            <a:pPr algn="just"/>
            <a:r>
              <a:rPr lang="en-GB" sz="2600" dirty="0" smtClean="0"/>
              <a:t>	In other words: the longer Labour remains in Government, the more vulnerable this country will be.</a:t>
            </a:r>
          </a:p>
          <a:p>
            <a:pPr algn="just"/>
            <a:endParaRPr lang="en-GB" sz="2800" b="1" dirty="0" smtClean="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1624648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61563" t="28862" r="3333" b="8808"/>
          <a:stretch/>
        </p:blipFill>
        <p:spPr>
          <a:xfrm>
            <a:off x="0" y="0"/>
            <a:ext cx="5024230" cy="6858000"/>
          </a:xfrm>
          <a:prstGeom prst="rect">
            <a:avLst/>
          </a:prstGeom>
        </p:spPr>
      </p:pic>
      <p:pic>
        <p:nvPicPr>
          <p:cNvPr id="3" name="Picture 2"/>
          <p:cNvPicPr>
            <a:picLocks noChangeAspect="1"/>
          </p:cNvPicPr>
          <p:nvPr/>
        </p:nvPicPr>
        <p:blipFill rotWithShape="1">
          <a:blip r:embed="rId4"/>
          <a:srcRect l="61500" t="25474" r="3395" b="8672"/>
          <a:stretch/>
        </p:blipFill>
        <p:spPr>
          <a:xfrm>
            <a:off x="7429500" y="0"/>
            <a:ext cx="4762500" cy="6868175"/>
          </a:xfrm>
          <a:prstGeom prst="rect">
            <a:avLst/>
          </a:prstGeom>
        </p:spPr>
      </p:pic>
      <p:pic>
        <p:nvPicPr>
          <p:cNvPr id="1026" name="Picture 2" descr="UK General Election, 1983.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99081" y="3429000"/>
            <a:ext cx="2389290" cy="341058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K General Election, 1979.sv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082974" y="153987"/>
            <a:ext cx="2205396" cy="3275013"/>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V="1">
            <a:off x="4432300" y="1981200"/>
            <a:ext cx="1130300" cy="12700"/>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6921500" y="4889500"/>
            <a:ext cx="1295400" cy="25400"/>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29396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9220" t="38211" r="6094" b="16667"/>
          <a:stretch/>
        </p:blipFill>
        <p:spPr>
          <a:xfrm>
            <a:off x="0" y="2010974"/>
            <a:ext cx="7641708" cy="4847026"/>
          </a:xfrm>
          <a:prstGeom prst="rect">
            <a:avLst/>
          </a:prstGeom>
        </p:spPr>
      </p:pic>
      <p:pic>
        <p:nvPicPr>
          <p:cNvPr id="3" name="Picture 2"/>
          <p:cNvPicPr>
            <a:picLocks noChangeAspect="1"/>
          </p:cNvPicPr>
          <p:nvPr/>
        </p:nvPicPr>
        <p:blipFill rotWithShape="1">
          <a:blip r:embed="rId3"/>
          <a:srcRect l="16406" t="26626" r="26249" b="64634"/>
          <a:stretch/>
        </p:blipFill>
        <p:spPr>
          <a:xfrm>
            <a:off x="0" y="1181100"/>
            <a:ext cx="7641708" cy="895350"/>
          </a:xfrm>
          <a:prstGeom prst="rect">
            <a:avLst/>
          </a:prstGeom>
        </p:spPr>
      </p:pic>
      <p:pic>
        <p:nvPicPr>
          <p:cNvPr id="4" name="Picture 3"/>
          <p:cNvPicPr>
            <a:picLocks noChangeAspect="1"/>
          </p:cNvPicPr>
          <p:nvPr/>
        </p:nvPicPr>
        <p:blipFill>
          <a:blip r:embed="rId4"/>
          <a:stretch>
            <a:fillRect/>
          </a:stretch>
        </p:blipFill>
        <p:spPr>
          <a:xfrm>
            <a:off x="7622658" y="0"/>
            <a:ext cx="4705350" cy="4705350"/>
          </a:xfrm>
          <a:prstGeom prst="rect">
            <a:avLst/>
          </a:prstGeom>
        </p:spPr>
      </p:pic>
    </p:spTree>
    <p:extLst>
      <p:ext uri="{BB962C8B-B14F-4D97-AF65-F5344CB8AC3E}">
        <p14:creationId xmlns:p14="http://schemas.microsoft.com/office/powerpoint/2010/main" val="17995503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24493" y="0"/>
            <a:ext cx="7282542" cy="3427079"/>
          </a:xfrm>
          <a:prstGeom prst="rect">
            <a:avLst/>
          </a:prstGeom>
        </p:spPr>
      </p:pic>
      <p:pic>
        <p:nvPicPr>
          <p:cNvPr id="4" name="Picture 3"/>
          <p:cNvPicPr>
            <a:picLocks noChangeAspect="1"/>
          </p:cNvPicPr>
          <p:nvPr/>
        </p:nvPicPr>
        <p:blipFill>
          <a:blip r:embed="rId3"/>
          <a:stretch>
            <a:fillRect/>
          </a:stretch>
        </p:blipFill>
        <p:spPr>
          <a:xfrm>
            <a:off x="3219450" y="2184404"/>
            <a:ext cx="3409950" cy="4752975"/>
          </a:xfrm>
          <a:prstGeom prst="rect">
            <a:avLst/>
          </a:prstGeom>
        </p:spPr>
      </p:pic>
      <p:pic>
        <p:nvPicPr>
          <p:cNvPr id="5" name="Picture 4"/>
          <p:cNvPicPr>
            <a:picLocks noChangeAspect="1"/>
          </p:cNvPicPr>
          <p:nvPr/>
        </p:nvPicPr>
        <p:blipFill>
          <a:blip r:embed="rId4"/>
          <a:stretch>
            <a:fillRect/>
          </a:stretch>
        </p:blipFill>
        <p:spPr>
          <a:xfrm>
            <a:off x="7307035" y="0"/>
            <a:ext cx="4762500" cy="6772275"/>
          </a:xfrm>
          <a:prstGeom prst="rect">
            <a:avLst/>
          </a:prstGeom>
        </p:spPr>
      </p:pic>
    </p:spTree>
    <p:extLst>
      <p:ext uri="{BB962C8B-B14F-4D97-AF65-F5344CB8AC3E}">
        <p14:creationId xmlns:p14="http://schemas.microsoft.com/office/powerpoint/2010/main" val="14926333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657600" y="195942"/>
            <a:ext cx="8534400" cy="6001657"/>
          </a:xfrm>
        </p:spPr>
        <p:txBody>
          <a:bodyPr lIns="360000" tIns="360000" rIns="360000" bIns="360000">
            <a:noAutofit/>
          </a:bodyPr>
          <a:lstStyle/>
          <a:p>
            <a:pPr marL="0" indent="0">
              <a:buNone/>
            </a:pPr>
            <a:r>
              <a:rPr lang="en-GB" b="1" dirty="0"/>
              <a:t>Defence policy</a:t>
            </a:r>
            <a:endParaRPr lang="en-GB" dirty="0"/>
          </a:p>
          <a:p>
            <a:pPr marL="0" indent="0">
              <a:buNone/>
            </a:pPr>
            <a:r>
              <a:rPr lang="en-GB" sz="2400" dirty="0"/>
              <a:t>The overriding task for Britain, as for the rest of the world, is to draw back from the nuclear abyss. </a:t>
            </a:r>
            <a:r>
              <a:rPr lang="en-GB" sz="2400" b="1" dirty="0">
                <a:solidFill>
                  <a:srgbClr val="7030A0"/>
                </a:solidFill>
                <a:effectLst>
                  <a:outerShdw blurRad="38100" dist="38100" dir="2700000" algn="tl">
                    <a:srgbClr val="000000">
                      <a:alpha val="43137"/>
                    </a:srgbClr>
                  </a:outerShdw>
                </a:effectLst>
              </a:rPr>
              <a:t>Britain must act </a:t>
            </a:r>
            <a:r>
              <a:rPr lang="en-GB" sz="2400" b="1" u="sng" dirty="0">
                <a:solidFill>
                  <a:srgbClr val="7030A0"/>
                </a:solidFill>
                <a:effectLst>
                  <a:outerShdw blurRad="38100" dist="38100" dir="2700000" algn="tl">
                    <a:srgbClr val="000000">
                      <a:alpha val="43137"/>
                    </a:srgbClr>
                  </a:outerShdw>
                </a:effectLst>
              </a:rPr>
              <a:t>on her own account </a:t>
            </a:r>
            <a:r>
              <a:rPr lang="en-GB" sz="2400" dirty="0"/>
              <a:t>as well as seeking agreement with other countries on nuclear disarmament.</a:t>
            </a:r>
          </a:p>
          <a:p>
            <a:pPr marL="0" indent="0">
              <a:buNone/>
            </a:pPr>
            <a:r>
              <a:rPr lang="en-GB" sz="2400" dirty="0"/>
              <a:t>One immediate step our government must take is to insist on implementing the recent United Nations call for </a:t>
            </a:r>
            <a:r>
              <a:rPr lang="en-GB" sz="2400" dirty="0">
                <a:solidFill>
                  <a:srgbClr val="7030A0"/>
                </a:solidFill>
              </a:rPr>
              <a:t>a freeze on the production, deployment and testing of nuclear weapons</a:t>
            </a:r>
            <a:r>
              <a:rPr lang="en-GB" sz="2400" dirty="0"/>
              <a:t>, and for a comprehensive test ban. That the Tory government should have voted against these propositions in the United Nations is deplorable, and betrays our country's capacity to play a leading role as an advocate of world disarmament. Labour's proposals will help to restore that opportunity</a:t>
            </a:r>
            <a:r>
              <a:rPr lang="en-GB" sz="2400" dirty="0" smtClean="0"/>
              <a:t>.</a:t>
            </a:r>
            <a:endParaRPr lang="en-GB" sz="2400" dirty="0"/>
          </a:p>
        </p:txBody>
      </p:sp>
      <p:pic>
        <p:nvPicPr>
          <p:cNvPr id="4" name="Picture 3"/>
          <p:cNvPicPr>
            <a:picLocks noChangeAspect="1"/>
          </p:cNvPicPr>
          <p:nvPr/>
        </p:nvPicPr>
        <p:blipFill>
          <a:blip r:embed="rId2"/>
          <a:stretch>
            <a:fillRect/>
          </a:stretch>
        </p:blipFill>
        <p:spPr>
          <a:xfrm>
            <a:off x="247650" y="365127"/>
            <a:ext cx="3409950" cy="4752975"/>
          </a:xfrm>
          <a:prstGeom prst="rect">
            <a:avLst/>
          </a:prstGeom>
        </p:spPr>
      </p:pic>
    </p:spTree>
    <p:extLst>
      <p:ext uri="{BB962C8B-B14F-4D97-AF65-F5344CB8AC3E}">
        <p14:creationId xmlns:p14="http://schemas.microsoft.com/office/powerpoint/2010/main" val="32884160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657600" y="195942"/>
            <a:ext cx="8534400" cy="6001657"/>
          </a:xfrm>
        </p:spPr>
        <p:txBody>
          <a:bodyPr lIns="360000" tIns="360000" rIns="360000" bIns="360000">
            <a:noAutofit/>
          </a:bodyPr>
          <a:lstStyle/>
          <a:p>
            <a:pPr marL="0" indent="0">
              <a:buNone/>
            </a:pPr>
            <a:r>
              <a:rPr lang="en-GB" b="1" dirty="0"/>
              <a:t>Defence policy</a:t>
            </a:r>
            <a:endParaRPr lang="en-GB" dirty="0"/>
          </a:p>
          <a:p>
            <a:pPr marL="0" indent="0">
              <a:buNone/>
            </a:pPr>
            <a:r>
              <a:rPr lang="en-GB" sz="2400" dirty="0" smtClean="0"/>
              <a:t>… </a:t>
            </a:r>
            <a:r>
              <a:rPr lang="en-GB" sz="2400" dirty="0"/>
              <a:t>Labour's commitment is to establish a non-nuclear defence policy for this country. This means the rejection of any fresh nuclear bases or weapons on British soil or in British waters, and the removal of all existing nuclear bases and weapons, thus enabling us to make a direct contribution to an eventually much wider nuclear-free zone in Europe. </a:t>
            </a:r>
            <a:endParaRPr lang="en-GB" sz="2400" dirty="0" smtClean="0"/>
          </a:p>
          <a:p>
            <a:pPr marL="0" indent="0">
              <a:buNone/>
            </a:pPr>
            <a:r>
              <a:rPr lang="en-GB" sz="2400" dirty="0" smtClean="0"/>
              <a:t>… The </a:t>
            </a:r>
            <a:r>
              <a:rPr lang="en-GB" sz="2400" dirty="0"/>
              <a:t>most pressing objective must be to prevent the deployment here or elsewhere in Western Europe </a:t>
            </a:r>
            <a:r>
              <a:rPr lang="en-GB" sz="2400" dirty="0" smtClean="0"/>
              <a:t>of Cruise </a:t>
            </a:r>
            <a:r>
              <a:rPr lang="en-GB" sz="2400" dirty="0"/>
              <a:t>or Pershing missiles. </a:t>
            </a:r>
            <a:endParaRPr lang="en-GB" sz="2400" dirty="0" smtClean="0"/>
          </a:p>
          <a:p>
            <a:pPr marL="0" indent="0">
              <a:buNone/>
            </a:pPr>
            <a:r>
              <a:rPr lang="en-GB" sz="2400" dirty="0" smtClean="0"/>
              <a:t>… The </a:t>
            </a:r>
            <a:r>
              <a:rPr lang="en-GB" sz="2400" dirty="0"/>
              <a:t>next Labour government will cancel the Trident programme. Apart from the huge, persisting and distorting burden it would impose on our defence budget and our economy as a whole, it would not offer security but would rather help to intensify the arms race. We will propose that Britain's Polaris force be included in the nuclear disarmament negotiations in which Britain must take part. </a:t>
            </a:r>
          </a:p>
        </p:txBody>
      </p:sp>
      <p:pic>
        <p:nvPicPr>
          <p:cNvPr id="4" name="Picture 3"/>
          <p:cNvPicPr>
            <a:picLocks noChangeAspect="1"/>
          </p:cNvPicPr>
          <p:nvPr/>
        </p:nvPicPr>
        <p:blipFill>
          <a:blip r:embed="rId2"/>
          <a:stretch>
            <a:fillRect/>
          </a:stretch>
        </p:blipFill>
        <p:spPr>
          <a:xfrm>
            <a:off x="247650" y="365127"/>
            <a:ext cx="3409950" cy="4752975"/>
          </a:xfrm>
          <a:prstGeom prst="rect">
            <a:avLst/>
          </a:prstGeom>
        </p:spPr>
      </p:pic>
    </p:spTree>
    <p:extLst>
      <p:ext uri="{BB962C8B-B14F-4D97-AF65-F5344CB8AC3E}">
        <p14:creationId xmlns:p14="http://schemas.microsoft.com/office/powerpoint/2010/main" val="24205953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Black" panose="020B0A04020102020204" pitchFamily="34" charset="0"/>
              </a:rPr>
              <a:t>Michael Foot and the Campaign </a:t>
            </a:r>
            <a:r>
              <a:rPr lang="en-GB" b="1" dirty="0">
                <a:latin typeface="Arial Black" panose="020B0A04020102020204" pitchFamily="34" charset="0"/>
              </a:rPr>
              <a:t>for Nuclear Disarmament (CND)</a:t>
            </a:r>
          </a:p>
        </p:txBody>
      </p:sp>
      <p:pic>
        <p:nvPicPr>
          <p:cNvPr id="4" name="Content Placeholder 3"/>
          <p:cNvPicPr>
            <a:picLocks noGrp="1" noChangeAspect="1"/>
          </p:cNvPicPr>
          <p:nvPr>
            <p:ph idx="1"/>
          </p:nvPr>
        </p:nvPicPr>
        <p:blipFill>
          <a:blip r:embed="rId2"/>
          <a:stretch>
            <a:fillRect/>
          </a:stretch>
        </p:blipFill>
        <p:spPr>
          <a:xfrm>
            <a:off x="838200" y="1836968"/>
            <a:ext cx="4024557" cy="4351338"/>
          </a:xfrm>
          <a:prstGeom prst="rect">
            <a:avLst/>
          </a:prstGeom>
        </p:spPr>
      </p:pic>
      <p:pic>
        <p:nvPicPr>
          <p:cNvPr id="5" name="Picture 4"/>
          <p:cNvPicPr>
            <a:picLocks noChangeAspect="1"/>
          </p:cNvPicPr>
          <p:nvPr/>
        </p:nvPicPr>
        <p:blipFill>
          <a:blip r:embed="rId3"/>
          <a:stretch>
            <a:fillRect/>
          </a:stretch>
        </p:blipFill>
        <p:spPr>
          <a:xfrm>
            <a:off x="5409145" y="1690690"/>
            <a:ext cx="6782855" cy="4497616"/>
          </a:xfrm>
          <a:prstGeom prst="rect">
            <a:avLst/>
          </a:prstGeom>
        </p:spPr>
      </p:pic>
      <p:sp>
        <p:nvSpPr>
          <p:cNvPr id="6" name="Rectangle 5"/>
          <p:cNvSpPr/>
          <p:nvPr/>
        </p:nvSpPr>
        <p:spPr>
          <a:xfrm>
            <a:off x="1072242" y="6211669"/>
            <a:ext cx="8186058" cy="369332"/>
          </a:xfrm>
          <a:prstGeom prst="rect">
            <a:avLst/>
          </a:prstGeom>
        </p:spPr>
        <p:txBody>
          <a:bodyPr wrap="square">
            <a:spAutoFit/>
          </a:bodyPr>
          <a:lstStyle/>
          <a:p>
            <a:r>
              <a:rPr lang="en-GB" dirty="0" smtClean="0"/>
              <a:t>Michael Foot leads the CND Peace March in 1964 and October 1983</a:t>
            </a:r>
            <a:endParaRPr lang="en-GB" dirty="0"/>
          </a:p>
        </p:txBody>
      </p:sp>
      <p:pic>
        <p:nvPicPr>
          <p:cNvPr id="7" name="Picture 4" descr="Peace symbol.sv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56460" y="4907776"/>
            <a:ext cx="1673225" cy="1673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0231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Black" panose="020B0A04020102020204" pitchFamily="34" charset="0"/>
              </a:rPr>
              <a:t>Neil Kinnock and CND</a:t>
            </a:r>
            <a:endParaRPr lang="en-GB" b="1" dirty="0">
              <a:latin typeface="Arial Black" panose="020B0A04020102020204" pitchFamily="34" charset="0"/>
            </a:endParaRPr>
          </a:p>
        </p:txBody>
      </p:sp>
      <p:pic>
        <p:nvPicPr>
          <p:cNvPr id="8" name="Picture 7"/>
          <p:cNvPicPr>
            <a:picLocks noChangeAspect="1"/>
          </p:cNvPicPr>
          <p:nvPr/>
        </p:nvPicPr>
        <p:blipFill>
          <a:blip r:embed="rId2"/>
          <a:stretch>
            <a:fillRect/>
          </a:stretch>
        </p:blipFill>
        <p:spPr>
          <a:xfrm>
            <a:off x="0" y="1411815"/>
            <a:ext cx="7811182" cy="5179485"/>
          </a:xfrm>
          <a:prstGeom prst="rect">
            <a:avLst/>
          </a:prstGeom>
        </p:spPr>
      </p:pic>
      <p:sp>
        <p:nvSpPr>
          <p:cNvPr id="9" name="Rectangle 8"/>
          <p:cNvSpPr/>
          <p:nvPr/>
        </p:nvSpPr>
        <p:spPr>
          <a:xfrm>
            <a:off x="38441" y="1506024"/>
            <a:ext cx="8186058" cy="369332"/>
          </a:xfrm>
          <a:prstGeom prst="rect">
            <a:avLst/>
          </a:prstGeom>
        </p:spPr>
        <p:txBody>
          <a:bodyPr wrap="square">
            <a:spAutoFit/>
          </a:bodyPr>
          <a:lstStyle/>
          <a:p>
            <a:r>
              <a:rPr lang="en-GB" dirty="0" smtClean="0"/>
              <a:t>Kinnock speaks at CND Peace March October 1983</a:t>
            </a:r>
            <a:endParaRPr lang="en-GB" dirty="0"/>
          </a:p>
        </p:txBody>
      </p:sp>
      <p:sp>
        <p:nvSpPr>
          <p:cNvPr id="10" name="Content Placeholder 9"/>
          <p:cNvSpPr>
            <a:spLocks noGrp="1"/>
          </p:cNvSpPr>
          <p:nvPr>
            <p:ph idx="1"/>
          </p:nvPr>
        </p:nvSpPr>
        <p:spPr/>
        <p:txBody>
          <a:bodyPr/>
          <a:lstStyle/>
          <a:p>
            <a:endParaRPr lang="en-GB" dirty="0"/>
          </a:p>
        </p:txBody>
      </p:sp>
      <p:pic>
        <p:nvPicPr>
          <p:cNvPr id="11" name="Content Placeholder 6"/>
          <p:cNvPicPr>
            <a:picLocks noChangeAspect="1"/>
          </p:cNvPicPr>
          <p:nvPr/>
        </p:nvPicPr>
        <p:blipFill>
          <a:blip r:embed="rId3"/>
          <a:stretch>
            <a:fillRect/>
          </a:stretch>
        </p:blipFill>
        <p:spPr>
          <a:xfrm>
            <a:off x="6844051" y="1411288"/>
            <a:ext cx="5309508" cy="4129618"/>
          </a:xfrm>
          <a:prstGeom prst="rect">
            <a:avLst/>
          </a:prstGeom>
        </p:spPr>
      </p:pic>
    </p:spTree>
    <p:extLst>
      <p:ext uri="{BB962C8B-B14F-4D97-AF65-F5344CB8AC3E}">
        <p14:creationId xmlns:p14="http://schemas.microsoft.com/office/powerpoint/2010/main" val="8609652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err="1" smtClean="0">
                <a:latin typeface="Arial Black" panose="020B0A04020102020204" pitchFamily="34" charset="0"/>
              </a:rPr>
              <a:t>Greenham</a:t>
            </a:r>
            <a:r>
              <a:rPr lang="en-GB" b="1" dirty="0" smtClean="0">
                <a:latin typeface="Arial Black" panose="020B0A04020102020204" pitchFamily="34" charset="0"/>
              </a:rPr>
              <a:t> Common Women's Peace Camp</a:t>
            </a:r>
            <a:endParaRPr lang="en-GB" b="1" dirty="0">
              <a:latin typeface="Arial Black" panose="020B0A04020102020204" pitchFamily="34" charset="0"/>
            </a:endParaRPr>
          </a:p>
        </p:txBody>
      </p:sp>
      <p:pic>
        <p:nvPicPr>
          <p:cNvPr id="4" name="Content Placeholder 3"/>
          <p:cNvPicPr>
            <a:picLocks noGrp="1" noChangeAspect="1"/>
          </p:cNvPicPr>
          <p:nvPr>
            <p:ph idx="1"/>
          </p:nvPr>
        </p:nvPicPr>
        <p:blipFill>
          <a:blip r:embed="rId2"/>
          <a:stretch>
            <a:fillRect/>
          </a:stretch>
        </p:blipFill>
        <p:spPr>
          <a:xfrm>
            <a:off x="6096000" y="1950244"/>
            <a:ext cx="5905500" cy="3695700"/>
          </a:xfrm>
          <a:prstGeom prst="rect">
            <a:avLst/>
          </a:prstGeom>
        </p:spPr>
      </p:pic>
      <p:pic>
        <p:nvPicPr>
          <p:cNvPr id="5" name="Picture 4"/>
          <p:cNvPicPr>
            <a:picLocks noChangeAspect="1"/>
          </p:cNvPicPr>
          <p:nvPr/>
        </p:nvPicPr>
        <p:blipFill>
          <a:blip r:embed="rId3"/>
          <a:stretch>
            <a:fillRect/>
          </a:stretch>
        </p:blipFill>
        <p:spPr>
          <a:xfrm>
            <a:off x="203811" y="1950244"/>
            <a:ext cx="5892189" cy="4419142"/>
          </a:xfrm>
          <a:prstGeom prst="rect">
            <a:avLst/>
          </a:prstGeom>
        </p:spPr>
      </p:pic>
      <p:pic>
        <p:nvPicPr>
          <p:cNvPr id="3" name="Picture 2"/>
          <p:cNvPicPr>
            <a:picLocks noChangeAspect="1"/>
          </p:cNvPicPr>
          <p:nvPr/>
        </p:nvPicPr>
        <p:blipFill>
          <a:blip r:embed="rId4"/>
          <a:stretch>
            <a:fillRect/>
          </a:stretch>
        </p:blipFill>
        <p:spPr>
          <a:xfrm>
            <a:off x="6096000" y="4877515"/>
            <a:ext cx="2341790" cy="1980485"/>
          </a:xfrm>
          <a:prstGeom prst="rect">
            <a:avLst/>
          </a:prstGeom>
        </p:spPr>
      </p:pic>
    </p:spTree>
    <p:extLst>
      <p:ext uri="{BB962C8B-B14F-4D97-AF65-F5344CB8AC3E}">
        <p14:creationId xmlns:p14="http://schemas.microsoft.com/office/powerpoint/2010/main" val="32733317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2133144"/>
          </a:xfrm>
        </p:spPr>
        <p:txBody>
          <a:bodyPr/>
          <a:lstStyle/>
          <a:p>
            <a:pPr algn="ctr"/>
            <a:r>
              <a:rPr lang="en-GB" i="1" dirty="0" smtClean="0">
                <a:latin typeface="Arial Black" panose="020B0A04020102020204" pitchFamily="34" charset="0"/>
              </a:rPr>
              <a:t>Threads</a:t>
            </a:r>
            <a:br>
              <a:rPr lang="en-GB" i="1" dirty="0" smtClean="0">
                <a:latin typeface="Arial Black" panose="020B0A04020102020204" pitchFamily="34" charset="0"/>
              </a:rPr>
            </a:br>
            <a:r>
              <a:rPr lang="en-GB" dirty="0" smtClean="0">
                <a:latin typeface="Arial Black" panose="020B0A04020102020204" pitchFamily="34" charset="0"/>
              </a:rPr>
              <a:t>(1984)</a:t>
            </a:r>
            <a:endParaRPr lang="en-GB" i="1" dirty="0">
              <a:latin typeface="Arial Black" panose="020B0A04020102020204" pitchFamily="34" charset="0"/>
            </a:endParaRPr>
          </a:p>
        </p:txBody>
      </p:sp>
      <p:sp>
        <p:nvSpPr>
          <p:cNvPr id="3" name="Content Placeholder 2"/>
          <p:cNvSpPr>
            <a:spLocks noGrp="1"/>
          </p:cNvSpPr>
          <p:nvPr>
            <p:ph idx="1"/>
          </p:nvPr>
        </p:nvSpPr>
        <p:spPr>
          <a:xfrm>
            <a:off x="4465103" y="-32657"/>
            <a:ext cx="2808514" cy="4947557"/>
          </a:xfrm>
        </p:spPr>
        <p:txBody>
          <a:bodyPr>
            <a:normAutofit fontScale="70000" lnSpcReduction="20000"/>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a:p>
          <a:p>
            <a:pPr marL="0" indent="0">
              <a:buNone/>
            </a:pPr>
            <a:endParaRPr lang="en-GB" dirty="0" smtClean="0"/>
          </a:p>
          <a:p>
            <a:pPr marL="0" indent="0">
              <a:buNone/>
            </a:pPr>
            <a:r>
              <a:rPr lang="en-GB" dirty="0" smtClean="0"/>
              <a:t>Full film: </a:t>
            </a:r>
            <a:r>
              <a:rPr lang="en-GB" dirty="0" smtClean="0">
                <a:hlinkClick r:id="rId2"/>
              </a:rPr>
              <a:t>https://archive.org/details/threads_201712</a:t>
            </a:r>
            <a:endParaRPr lang="en-GB" dirty="0" smtClean="0"/>
          </a:p>
          <a:p>
            <a:pPr marL="0" indent="0">
              <a:buNone/>
            </a:pPr>
            <a:r>
              <a:rPr lang="en-GB" dirty="0" smtClean="0"/>
              <a:t>Clip: </a:t>
            </a:r>
            <a:r>
              <a:rPr lang="en-GB" dirty="0" smtClean="0">
                <a:hlinkClick r:id="rId3"/>
              </a:rPr>
              <a:t>https://www.youtube.com/watch?v=MrHoMSRZOS4</a:t>
            </a:r>
            <a:endParaRPr lang="en-GB" dirty="0" smtClean="0"/>
          </a:p>
          <a:p>
            <a:pPr marL="0" indent="0">
              <a:buNone/>
            </a:pPr>
            <a:endParaRPr lang="en-GB" dirty="0" smtClean="0"/>
          </a:p>
          <a:p>
            <a:pPr marL="0" indent="0">
              <a:buNone/>
            </a:pPr>
            <a:endParaRPr lang="en-GB" dirty="0"/>
          </a:p>
        </p:txBody>
      </p:sp>
      <p:pic>
        <p:nvPicPr>
          <p:cNvPr id="4" name="Picture 3"/>
          <p:cNvPicPr>
            <a:picLocks noChangeAspect="1"/>
          </p:cNvPicPr>
          <p:nvPr/>
        </p:nvPicPr>
        <p:blipFill>
          <a:blip r:embed="rId4"/>
          <a:stretch>
            <a:fillRect/>
          </a:stretch>
        </p:blipFill>
        <p:spPr>
          <a:xfrm>
            <a:off x="85345" y="77932"/>
            <a:ext cx="4143375" cy="6780068"/>
          </a:xfrm>
          <a:prstGeom prst="rect">
            <a:avLst/>
          </a:prstGeom>
        </p:spPr>
      </p:pic>
      <p:pic>
        <p:nvPicPr>
          <p:cNvPr id="5" name="Picture 4"/>
          <p:cNvPicPr>
            <a:picLocks noChangeAspect="1"/>
          </p:cNvPicPr>
          <p:nvPr/>
        </p:nvPicPr>
        <p:blipFill>
          <a:blip r:embed="rId5"/>
          <a:stretch>
            <a:fillRect/>
          </a:stretch>
        </p:blipFill>
        <p:spPr>
          <a:xfrm>
            <a:off x="7510000" y="77932"/>
            <a:ext cx="4682000" cy="6233432"/>
          </a:xfrm>
          <a:prstGeom prst="rect">
            <a:avLst/>
          </a:prstGeom>
        </p:spPr>
      </p:pic>
    </p:spTree>
    <p:extLst>
      <p:ext uri="{BB962C8B-B14F-4D97-AF65-F5344CB8AC3E}">
        <p14:creationId xmlns:p14="http://schemas.microsoft.com/office/powerpoint/2010/main" val="23194129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Q0VWRoevuQg"/>
          <p:cNvPicPr>
            <a:picLocks noGrp="1" noRot="1" noChangeAspect="1"/>
          </p:cNvPicPr>
          <p:nvPr>
            <p:ph idx="1"/>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55431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FbWomsoVjfo"/>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45480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390900" y="365127"/>
            <a:ext cx="4394200" cy="6275051"/>
          </a:xfrm>
          <a:prstGeom prst="rect">
            <a:avLst/>
          </a:prstGeom>
        </p:spPr>
      </p:pic>
    </p:spTree>
    <p:extLst>
      <p:ext uri="{BB962C8B-B14F-4D97-AF65-F5344CB8AC3E}">
        <p14:creationId xmlns:p14="http://schemas.microsoft.com/office/powerpoint/2010/main" val="2661615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How to Survive the Bomb</a:t>
            </a:r>
            <a:endParaRPr lang="en-GB" dirty="0"/>
          </a:p>
        </p:txBody>
      </p:sp>
      <p:sp>
        <p:nvSpPr>
          <p:cNvPr id="3" name="Content Placeholder 2"/>
          <p:cNvSpPr>
            <a:spLocks noGrp="1"/>
          </p:cNvSpPr>
          <p:nvPr>
            <p:ph sz="half" idx="1"/>
          </p:nvPr>
        </p:nvSpPr>
        <p:spPr/>
        <p:txBody>
          <a:bodyPr>
            <a:normAutofit/>
          </a:bodyPr>
          <a:lstStyle/>
          <a:p>
            <a:pPr marL="0" indent="0" algn="ctr">
              <a:buNone/>
            </a:pPr>
            <a:r>
              <a:rPr lang="en-GB" sz="6000" dirty="0" smtClean="0">
                <a:solidFill>
                  <a:srgbClr val="FF0000"/>
                </a:solidFill>
                <a:latin typeface="Arial Black" panose="020B0A04020102020204" pitchFamily="34" charset="0"/>
              </a:rPr>
              <a:t>‘DO’</a:t>
            </a:r>
            <a:endParaRPr lang="en-GB" sz="6000" dirty="0">
              <a:solidFill>
                <a:srgbClr val="FF0000"/>
              </a:solidFill>
              <a:latin typeface="Arial Black" panose="020B0A04020102020204" pitchFamily="34" charset="0"/>
            </a:endParaRPr>
          </a:p>
        </p:txBody>
      </p:sp>
      <p:sp>
        <p:nvSpPr>
          <p:cNvPr id="4" name="Content Placeholder 3"/>
          <p:cNvSpPr>
            <a:spLocks noGrp="1"/>
          </p:cNvSpPr>
          <p:nvPr>
            <p:ph sz="half" idx="2"/>
          </p:nvPr>
        </p:nvSpPr>
        <p:spPr/>
        <p:txBody>
          <a:bodyPr>
            <a:normAutofit/>
          </a:bodyPr>
          <a:lstStyle/>
          <a:p>
            <a:pPr marL="0" indent="0" algn="ctr">
              <a:buNone/>
            </a:pPr>
            <a:r>
              <a:rPr lang="en-GB" sz="6000" dirty="0" smtClean="0">
                <a:solidFill>
                  <a:srgbClr val="0070C0"/>
                </a:solidFill>
                <a:latin typeface="Arial Black" panose="020B0A04020102020204" pitchFamily="34" charset="0"/>
              </a:rPr>
              <a:t> ‘DON’T’</a:t>
            </a:r>
            <a:endParaRPr lang="en-GB" sz="6000" dirty="0">
              <a:solidFill>
                <a:srgbClr val="0070C0"/>
              </a:solidFill>
              <a:latin typeface="Arial Black" panose="020B0A04020102020204" pitchFamily="34" charset="0"/>
            </a:endParaRPr>
          </a:p>
        </p:txBody>
      </p:sp>
    </p:spTree>
    <p:extLst>
      <p:ext uri="{BB962C8B-B14F-4D97-AF65-F5344CB8AC3E}">
        <p14:creationId xmlns:p14="http://schemas.microsoft.com/office/powerpoint/2010/main" val="42827231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402419" y="1"/>
            <a:ext cx="4789082" cy="6888984"/>
          </a:xfrm>
        </p:spPr>
      </p:pic>
    </p:spTree>
    <p:extLst>
      <p:ext uri="{BB962C8B-B14F-4D97-AF65-F5344CB8AC3E}">
        <p14:creationId xmlns:p14="http://schemas.microsoft.com/office/powerpoint/2010/main" val="12947127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TotalTime>
  <Words>477</Words>
  <Application>Microsoft Office PowerPoint</Application>
  <PresentationFormat>Widescreen</PresentationFormat>
  <Paragraphs>58</Paragraphs>
  <Slides>20</Slides>
  <Notes>1</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Arial Black</vt:lpstr>
      <vt:lpstr>Calibri</vt:lpstr>
      <vt:lpstr>Calibri Light</vt:lpstr>
      <vt:lpstr>Impact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Michael Foot and the Campaign for Nuclear Disarmament (CND)</vt:lpstr>
      <vt:lpstr>Neil Kinnock and CND</vt:lpstr>
      <vt:lpstr>Greenham Common Women's Peace Camp</vt:lpstr>
      <vt:lpstr>Threads (1984)</vt:lpstr>
      <vt:lpstr>PowerPoint Presentation</vt:lpstr>
      <vt:lpstr>PowerPoint Presentation</vt:lpstr>
      <vt:lpstr>PowerPoint Presentation</vt:lpstr>
      <vt:lpstr>How to Survive the Bomb</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3</cp:revision>
  <dcterms:created xsi:type="dcterms:W3CDTF">2019-03-22T14:13:10Z</dcterms:created>
  <dcterms:modified xsi:type="dcterms:W3CDTF">2019-03-22T15:17:43Z</dcterms:modified>
</cp:coreProperties>
</file>