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4"/>
  </p:sldMasterIdLst>
  <p:notesMasterIdLst>
    <p:notesMasterId r:id="rId34"/>
  </p:notesMasterIdLst>
  <p:sldIdLst>
    <p:sldId id="256" r:id="rId5"/>
    <p:sldId id="566" r:id="rId6"/>
    <p:sldId id="554" r:id="rId7"/>
    <p:sldId id="555" r:id="rId8"/>
    <p:sldId id="533" r:id="rId9"/>
    <p:sldId id="527" r:id="rId10"/>
    <p:sldId id="535" r:id="rId11"/>
    <p:sldId id="516" r:id="rId12"/>
    <p:sldId id="261" r:id="rId13"/>
    <p:sldId id="273" r:id="rId14"/>
    <p:sldId id="538" r:id="rId15"/>
    <p:sldId id="541" r:id="rId16"/>
    <p:sldId id="540" r:id="rId17"/>
    <p:sldId id="260" r:id="rId18"/>
    <p:sldId id="257" r:id="rId19"/>
    <p:sldId id="262" r:id="rId20"/>
    <p:sldId id="605" r:id="rId21"/>
    <p:sldId id="332" r:id="rId22"/>
    <p:sldId id="543" r:id="rId23"/>
    <p:sldId id="571" r:id="rId24"/>
    <p:sldId id="570" r:id="rId25"/>
    <p:sldId id="606" r:id="rId26"/>
    <p:sldId id="268" r:id="rId27"/>
    <p:sldId id="269" r:id="rId28"/>
    <p:sldId id="567" r:id="rId29"/>
    <p:sldId id="568" r:id="rId30"/>
    <p:sldId id="517" r:id="rId31"/>
    <p:sldId id="539" r:id="rId32"/>
    <p:sldId id="520" r:id="rId33"/>
  </p:sldIdLst>
  <p:sldSz cx="12192000" cy="6858000"/>
  <p:notesSz cx="6858000" cy="9144000"/>
  <p:custDataLst>
    <p:tags r:id="rId35"/>
  </p:custDataLst>
  <p:defaultTextStyle>
    <a:defPPr>
      <a:defRPr lang="en-US"/>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7C"/>
    <a:srgbClr val="034A90"/>
    <a:srgbClr val="607E8C"/>
    <a:srgbClr val="F0F0F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25F4C6-779D-4546-8C4E-98AC77449EC4}" v="11" dt="2023-10-17T09:35:35.5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7" autoAdjust="0"/>
    <p:restoredTop sz="86385" autoAdjust="0"/>
  </p:normalViewPr>
  <p:slideViewPr>
    <p:cSldViewPr snapToGrid="0">
      <p:cViewPr varScale="1">
        <p:scale>
          <a:sx n="77" d="100"/>
          <a:sy n="77" d="100"/>
        </p:scale>
        <p:origin x="65" y="44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994"/>
    </p:cViewPr>
  </p:sorter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gs" Target="tags/tag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4392C-B303-40FD-BC68-78C142F0970E}" type="datetimeFigureOut">
              <a:rPr lang="en-GB" smtClean="0"/>
              <a:t>17/10/2023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45D0-53D4-4312-8F17-71CDCA72431A}" type="slidenum">
              <a:rPr lang="en-GB" smtClean="0"/>
              <a:t>‹#›</a:t>
            </a:fld>
            <a:endParaRPr lang="en-GB"/>
          </a:p>
        </p:txBody>
      </p:sp>
    </p:spTree>
    <p:extLst>
      <p:ext uri="{BB962C8B-B14F-4D97-AF65-F5344CB8AC3E}">
        <p14:creationId xmlns:p14="http://schemas.microsoft.com/office/powerpoint/2010/main" val="29756548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a:t>
            </a:fld>
            <a:endParaRPr lang="en-GB"/>
          </a:p>
        </p:txBody>
      </p:sp>
    </p:spTree>
    <p:extLst>
      <p:ext uri="{BB962C8B-B14F-4D97-AF65-F5344CB8AC3E}">
        <p14:creationId xmlns:p14="http://schemas.microsoft.com/office/powerpoint/2010/main" val="20479856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a:t>We can offer one to one training sessions to tailor them to your individual needs.  </a:t>
            </a:r>
          </a:p>
          <a:p>
            <a:r>
              <a:rPr lang="en-GB" baseline="0"/>
              <a:t>Group training sessions like I am doing now, which incorporate tips to help you get set up and knowing where and how to access certain tools to help you feel more confident.</a:t>
            </a:r>
          </a:p>
          <a:p>
            <a:r>
              <a:rPr lang="en-GB" baseline="0"/>
              <a:t>Support for LinkedIn learning, which I will talk more about on the next slide</a:t>
            </a:r>
          </a:p>
          <a:p>
            <a:r>
              <a:rPr lang="en-GB" baseline="0"/>
              <a:t>Digital tools such as Teams, Moodle…</a:t>
            </a:r>
          </a:p>
          <a:p>
            <a:r>
              <a:rPr lang="en-GB" baseline="0"/>
              <a:t>Self development encompasses all of these to improve your learning, ability and confidence in digital skills.  It is about assessment and reflection into your own needs and desires achieved through quizzes and </a:t>
            </a:r>
            <a:r>
              <a:rPr lang="en-GB" baseline="0" err="1"/>
              <a:t>linkedin</a:t>
            </a:r>
            <a:r>
              <a:rPr lang="en-GB" baseline="0"/>
              <a:t> learning as examples.</a:t>
            </a:r>
          </a:p>
          <a:p>
            <a:pPr marL="171450" indent="-171450">
              <a:buFontTx/>
              <a:buChar char="-"/>
            </a:pPr>
            <a:endParaRPr lang="en-GB" baseline="0"/>
          </a:p>
          <a:p>
            <a:pPr marL="0" indent="0">
              <a:buFontTx/>
              <a:buNone/>
            </a:pPr>
            <a:endParaRPr lang="en-GB"/>
          </a:p>
        </p:txBody>
      </p:sp>
      <p:sp>
        <p:nvSpPr>
          <p:cNvPr id="4" name="Slide Number Placeholder 3"/>
          <p:cNvSpPr>
            <a:spLocks noGrp="1"/>
          </p:cNvSpPr>
          <p:nvPr>
            <p:ph type="sldNum" sz="quarter" idx="10"/>
          </p:nvPr>
        </p:nvSpPr>
        <p:spPr/>
        <p:txBody>
          <a:bodyPr/>
          <a:lstStyle/>
          <a:p>
            <a:fld id="{7BBEF564-350D-498C-93AA-E4433983656B}" type="slidenum">
              <a:rPr lang="en-GB" smtClean="0"/>
              <a:t>4</a:t>
            </a:fld>
            <a:endParaRPr lang="en-GB"/>
          </a:p>
        </p:txBody>
      </p:sp>
    </p:spTree>
    <p:extLst>
      <p:ext uri="{BB962C8B-B14F-4D97-AF65-F5344CB8AC3E}">
        <p14:creationId xmlns:p14="http://schemas.microsoft.com/office/powerpoint/2010/main" val="1500913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C1845D0-53D4-4312-8F17-71CDCA72431A}" type="slidenum">
              <a:rPr lang="en-GB" smtClean="0"/>
              <a:t>6</a:t>
            </a:fld>
            <a:endParaRPr lang="en-GB"/>
          </a:p>
        </p:txBody>
      </p:sp>
    </p:spTree>
    <p:extLst>
      <p:ext uri="{BB962C8B-B14F-4D97-AF65-F5344CB8AC3E}">
        <p14:creationId xmlns:p14="http://schemas.microsoft.com/office/powerpoint/2010/main" val="36853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Stuart</a:t>
            </a:r>
          </a:p>
          <a:p>
            <a:endParaRPr lang="en-GB">
              <a:cs typeface="Calibri"/>
            </a:endParaRPr>
          </a:p>
          <a:p>
            <a:r>
              <a:rPr lang="en-GB">
                <a:cs typeface="Calibri"/>
              </a:rPr>
              <a:t>Jisc tool: </a:t>
            </a:r>
            <a:r>
              <a:rPr lang="en-GB"/>
              <a:t>https://jisc.potential.ly/signin</a:t>
            </a:r>
          </a:p>
          <a:p>
            <a:endParaRPr lang="en-GB"/>
          </a:p>
          <a:p>
            <a:r>
              <a:rPr lang="en-GB"/>
              <a:t>Explore your overall digital capabilities - staff and students</a:t>
            </a:r>
          </a:p>
          <a:p>
            <a:r>
              <a:rPr lang="en-GB"/>
              <a:t>Effective Online Teaching - staff</a:t>
            </a:r>
          </a:p>
          <a:p>
            <a:endParaRPr lang="en-GB"/>
          </a:p>
          <a:p>
            <a:r>
              <a:rPr lang="en-GB"/>
              <a:t>Confidence not capability</a:t>
            </a:r>
          </a:p>
          <a:p>
            <a:r>
              <a:rPr lang="en-GB"/>
              <a:t>Broken down into a score for each capability</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Personal report is private, we don’t see your info, unless you decide to share it with us or your tutor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We see the anonymised information giving us an overview.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Self development and improvement.</a:t>
            </a:r>
          </a:p>
          <a:p>
            <a:endParaRPr lang="en-GB">
              <a:cs typeface="Calibri"/>
            </a:endParaRPr>
          </a:p>
          <a:p>
            <a:r>
              <a:rPr lang="en-GB"/>
              <a:t>For those of you who haven’t completed the discovery tool, you can find it on the DigiCentre website.</a:t>
            </a:r>
            <a:endParaRPr lang="en-US"/>
          </a:p>
          <a:p>
            <a:endParaRPr lang="en-GB"/>
          </a:p>
          <a:p>
            <a:r>
              <a:rPr lang="en-GB"/>
              <a:t>Link to tool… brief description of what it does, what it can offer.</a:t>
            </a:r>
            <a:endParaRPr lang="en-US"/>
          </a:p>
          <a:p>
            <a:endParaRPr lang="en-GB"/>
          </a:p>
          <a:p>
            <a:pPr marL="171450" indent="-171450">
              <a:buFont typeface="Arial"/>
              <a:buChar char="•"/>
            </a:pPr>
            <a:r>
              <a:rPr lang="en-GB"/>
              <a:t>15 mins to complete</a:t>
            </a:r>
            <a:endParaRPr lang="en-US"/>
          </a:p>
          <a:p>
            <a:pPr marL="171450" indent="-171450">
              <a:buFont typeface="Arial"/>
              <a:buChar char="•"/>
            </a:pPr>
            <a:r>
              <a:rPr lang="en-GB"/>
              <a:t>Free personalised report</a:t>
            </a:r>
            <a:endParaRPr lang="en-US"/>
          </a:p>
          <a:p>
            <a:pPr marL="171450" indent="-171450">
              <a:buFont typeface="Arial"/>
              <a:buChar char="•"/>
            </a:pPr>
            <a:r>
              <a:rPr lang="en-GB"/>
              <a:t>Links to resources</a:t>
            </a:r>
            <a:endParaRPr lang="en-US"/>
          </a:p>
          <a:p>
            <a:endParaRPr lang="en-GB">
              <a:cs typeface="Calibri"/>
            </a:endParaRPr>
          </a:p>
          <a:p>
            <a:endParaRPr lang="en-GB">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7BBEF564-350D-498C-93AA-E4433983656B}" type="slidenum">
              <a:rPr lang="en-GB" smtClean="0"/>
              <a:t>10</a:t>
            </a:fld>
            <a:endParaRPr lang="en-GB"/>
          </a:p>
        </p:txBody>
      </p:sp>
    </p:spTree>
    <p:extLst>
      <p:ext uri="{BB962C8B-B14F-4D97-AF65-F5344CB8AC3E}">
        <p14:creationId xmlns:p14="http://schemas.microsoft.com/office/powerpoint/2010/main" val="1095481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C1845D0-53D4-4312-8F17-71CDCA72431A}" type="slidenum">
              <a:rPr lang="en-GB" smtClean="0"/>
              <a:t>15</a:t>
            </a:fld>
            <a:endParaRPr lang="en-GB"/>
          </a:p>
        </p:txBody>
      </p:sp>
    </p:spTree>
    <p:extLst>
      <p:ext uri="{BB962C8B-B14F-4D97-AF65-F5344CB8AC3E}">
        <p14:creationId xmlns:p14="http://schemas.microsoft.com/office/powerpoint/2010/main" val="3487990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Demonstration for LinkedIn learning</a:t>
            </a:r>
          </a:p>
        </p:txBody>
      </p:sp>
      <p:sp>
        <p:nvSpPr>
          <p:cNvPr id="4" name="Slide Number Placeholder 3"/>
          <p:cNvSpPr>
            <a:spLocks noGrp="1"/>
          </p:cNvSpPr>
          <p:nvPr>
            <p:ph type="sldNum" sz="quarter" idx="5"/>
          </p:nvPr>
        </p:nvSpPr>
        <p:spPr/>
        <p:txBody>
          <a:bodyPr/>
          <a:lstStyle/>
          <a:p>
            <a:fld id="{7C1845D0-53D4-4312-8F17-71CDCA72431A}" type="slidenum">
              <a:rPr lang="en-GB" smtClean="0"/>
              <a:t>16</a:t>
            </a:fld>
            <a:endParaRPr lang="en-GB"/>
          </a:p>
        </p:txBody>
      </p:sp>
    </p:spTree>
    <p:extLst>
      <p:ext uri="{BB962C8B-B14F-4D97-AF65-F5344CB8AC3E}">
        <p14:creationId xmlns:p14="http://schemas.microsoft.com/office/powerpoint/2010/main" val="1264722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C1845D0-53D4-4312-8F17-71CDCA72431A}" type="slidenum">
              <a:rPr lang="en-GB" smtClean="0"/>
              <a:t>21</a:t>
            </a:fld>
            <a:endParaRPr lang="en-GB"/>
          </a:p>
        </p:txBody>
      </p:sp>
    </p:spTree>
    <p:extLst>
      <p:ext uri="{BB962C8B-B14F-4D97-AF65-F5344CB8AC3E}">
        <p14:creationId xmlns:p14="http://schemas.microsoft.com/office/powerpoint/2010/main" val="2434284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4.png"/><Relationship Id="rId18" Type="http://schemas.openxmlformats.org/officeDocument/2006/relationships/image" Target="../media/image17.svg"/><Relationship Id="rId3" Type="http://schemas.openxmlformats.org/officeDocument/2006/relationships/image" Target="../media/image7.jpeg"/><Relationship Id="rId21" Type="http://schemas.openxmlformats.org/officeDocument/2006/relationships/hyperlink" Target="mailto:s.gill@uwtsd.ac.uk" TargetMode="External"/><Relationship Id="rId7" Type="http://schemas.openxmlformats.org/officeDocument/2006/relationships/image" Target="../media/image11.png"/><Relationship Id="rId12" Type="http://schemas.openxmlformats.org/officeDocument/2006/relationships/image" Target="../media/image13.jpeg"/><Relationship Id="rId17" Type="http://schemas.openxmlformats.org/officeDocument/2006/relationships/image" Target="../media/image16.png"/><Relationship Id="rId2" Type="http://schemas.openxmlformats.org/officeDocument/2006/relationships/slideMaster" Target="../slideMasters/slideMaster1.xml"/><Relationship Id="rId16" Type="http://schemas.openxmlformats.org/officeDocument/2006/relationships/image" Target="../media/image15.png"/><Relationship Id="rId20" Type="http://schemas.openxmlformats.org/officeDocument/2006/relationships/hyperlink" Target="mailto:r.covello@uwtsd.ac.uk" TargetMode="External"/><Relationship Id="rId1" Type="http://schemas.openxmlformats.org/officeDocument/2006/relationships/themeOverride" Target="../theme/themeOverride1.xml"/><Relationship Id="rId6" Type="http://schemas.openxmlformats.org/officeDocument/2006/relationships/image" Target="../media/image10.svg"/><Relationship Id="rId11" Type="http://schemas.openxmlformats.org/officeDocument/2006/relationships/hyperlink" Target="mailto:t.johal@uwtsd.ac.uk" TargetMode="External"/><Relationship Id="rId5" Type="http://schemas.openxmlformats.org/officeDocument/2006/relationships/image" Target="../media/image9.png"/><Relationship Id="rId15" Type="http://schemas.openxmlformats.org/officeDocument/2006/relationships/hyperlink" Target="mailto:g.couch@uwtsd.ac.uk" TargetMode="External"/><Relationship Id="rId10" Type="http://schemas.openxmlformats.org/officeDocument/2006/relationships/hyperlink" Target="https://bit.ly/UWTSD-DSA-Booking-form" TargetMode="External"/><Relationship Id="rId19" Type="http://schemas.openxmlformats.org/officeDocument/2006/relationships/hyperlink" Target="mailto:j.hill@uwtsd.ac.uk" TargetMode="External"/><Relationship Id="rId4" Type="http://schemas.openxmlformats.org/officeDocument/2006/relationships/image" Target="../media/image8.jpeg"/><Relationship Id="rId9" Type="http://schemas.openxmlformats.org/officeDocument/2006/relationships/hyperlink" Target="mailto:digitalskills@uwtsd.ac.uk" TargetMode="External"/><Relationship Id="rId14" Type="http://schemas.microsoft.com/office/2007/relationships/hdphoto" Target="../media/hdphoto1.wdp"/></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12.svg"/><Relationship Id="rId13" Type="http://schemas.openxmlformats.org/officeDocument/2006/relationships/image" Target="../media/image14.png"/><Relationship Id="rId18" Type="http://schemas.openxmlformats.org/officeDocument/2006/relationships/image" Target="../media/image17.svg"/><Relationship Id="rId3" Type="http://schemas.openxmlformats.org/officeDocument/2006/relationships/image" Target="../media/image7.jpeg"/><Relationship Id="rId21" Type="http://schemas.openxmlformats.org/officeDocument/2006/relationships/hyperlink" Target="mailto:s.gill@uwtsd.ac.uk" TargetMode="External"/><Relationship Id="rId7" Type="http://schemas.openxmlformats.org/officeDocument/2006/relationships/image" Target="../media/image11.png"/><Relationship Id="rId12" Type="http://schemas.openxmlformats.org/officeDocument/2006/relationships/image" Target="../media/image13.jpeg"/><Relationship Id="rId17" Type="http://schemas.openxmlformats.org/officeDocument/2006/relationships/image" Target="../media/image16.png"/><Relationship Id="rId2" Type="http://schemas.openxmlformats.org/officeDocument/2006/relationships/slideMaster" Target="../slideMasters/slideMaster1.xml"/><Relationship Id="rId16" Type="http://schemas.openxmlformats.org/officeDocument/2006/relationships/image" Target="../media/image15.png"/><Relationship Id="rId20" Type="http://schemas.openxmlformats.org/officeDocument/2006/relationships/hyperlink" Target="mailto:r.covello@uwtsd.ac.uk" TargetMode="External"/><Relationship Id="rId1" Type="http://schemas.openxmlformats.org/officeDocument/2006/relationships/themeOverride" Target="../theme/themeOverride2.xml"/><Relationship Id="rId6" Type="http://schemas.openxmlformats.org/officeDocument/2006/relationships/image" Target="../media/image10.svg"/><Relationship Id="rId11" Type="http://schemas.openxmlformats.org/officeDocument/2006/relationships/hyperlink" Target="mailto:t.johal@uwtsd.ac.uk" TargetMode="External"/><Relationship Id="rId5" Type="http://schemas.openxmlformats.org/officeDocument/2006/relationships/image" Target="../media/image9.png"/><Relationship Id="rId15" Type="http://schemas.openxmlformats.org/officeDocument/2006/relationships/hyperlink" Target="mailto:g.couch@uwtsd.ac.uk" TargetMode="External"/><Relationship Id="rId10" Type="http://schemas.openxmlformats.org/officeDocument/2006/relationships/hyperlink" Target="https://bit.ly/UWTSD-DSA-Booking-form" TargetMode="External"/><Relationship Id="rId19" Type="http://schemas.openxmlformats.org/officeDocument/2006/relationships/hyperlink" Target="mailto:j.hill@uwtsd.ac.uk" TargetMode="External"/><Relationship Id="rId4" Type="http://schemas.openxmlformats.org/officeDocument/2006/relationships/image" Target="../media/image8.jpeg"/><Relationship Id="rId9" Type="http://schemas.openxmlformats.org/officeDocument/2006/relationships/hyperlink" Target="mailto:digitalskills@uwtsd.ac.uk" TargetMode="External"/><Relationship Id="rId14" Type="http://schemas.microsoft.com/office/2007/relationships/hdphoto" Target="../media/hdphoto1.wdp"/></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p:nvSpPr>
        <p:spPr>
          <a:xfrm>
            <a:off x="6102220" y="2"/>
            <a:ext cx="6089780" cy="6857999"/>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3" name="Subtitle 2"/>
          <p:cNvSpPr>
            <a:spLocks noGrp="1"/>
          </p:cNvSpPr>
          <p:nvPr>
            <p:ph type="subTitle" idx="1"/>
          </p:nvPr>
        </p:nvSpPr>
        <p:spPr>
          <a:xfrm>
            <a:off x="6378927" y="4698065"/>
            <a:ext cx="5435249" cy="1046857"/>
          </a:xfrm>
        </p:spPr>
        <p:txBody>
          <a:bodyPr/>
          <a:lstStyle>
            <a:lvl1pPr marL="0" indent="0" algn="l">
              <a:buNone/>
              <a:defRPr sz="2400" baseline="0">
                <a:solidFill>
                  <a:schemeClr val="bg1"/>
                </a:solidFill>
              </a:defRPr>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endParaRPr lang="en-GB"/>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30282" y="777"/>
            <a:ext cx="1372730" cy="106213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24764" y="447657"/>
            <a:ext cx="1419921" cy="54238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17021" y="6460717"/>
            <a:ext cx="1597155" cy="225552"/>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0349" y="6472466"/>
            <a:ext cx="1493523" cy="234696"/>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46997" y="6411950"/>
            <a:ext cx="1859284" cy="323089"/>
          </a:xfrm>
          <a:prstGeom prst="rect">
            <a:avLst/>
          </a:prstGeom>
        </p:spPr>
      </p:pic>
      <p:cxnSp>
        <p:nvCxnSpPr>
          <p:cNvPr id="18" name="Straight Connector 17"/>
          <p:cNvCxnSpPr/>
          <p:nvPr/>
        </p:nvCxnSpPr>
        <p:spPr>
          <a:xfrm>
            <a:off x="6367978"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p:nvSpPr>
        <p:spPr>
          <a:xfrm>
            <a:off x="6367978" y="2109159"/>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sz="4000"/>
          </a:p>
        </p:txBody>
      </p:sp>
      <p:sp>
        <p:nvSpPr>
          <p:cNvPr id="4" name="Title 3"/>
          <p:cNvSpPr>
            <a:spLocks noGrp="1"/>
          </p:cNvSpPr>
          <p:nvPr>
            <p:ph type="title"/>
          </p:nvPr>
        </p:nvSpPr>
        <p:spPr>
          <a:xfrm>
            <a:off x="6367978" y="2286001"/>
            <a:ext cx="5446198" cy="2225400"/>
          </a:xfrm>
        </p:spPr>
        <p:txBody>
          <a:bodyPr anchor="b"/>
          <a:lstStyle>
            <a:lvl1pPr algn="l">
              <a:defRPr/>
            </a:lvl1pPr>
          </a:lstStyle>
          <a:p>
            <a:r>
              <a:rPr lang="en-US"/>
              <a:t>Click to edit Master title style</a:t>
            </a:r>
            <a:endParaRPr lang="en-GB"/>
          </a:p>
        </p:txBody>
      </p:sp>
    </p:spTree>
    <p:extLst>
      <p:ext uri="{BB962C8B-B14F-4D97-AF65-F5344CB8AC3E}">
        <p14:creationId xmlns:p14="http://schemas.microsoft.com/office/powerpoint/2010/main" val="302145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blank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p:nvSpPr>
        <p:spPr>
          <a:xfrm>
            <a:off x="6102220" y="2"/>
            <a:ext cx="6089780" cy="6857999"/>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19" name="Title 1"/>
          <p:cNvSpPr txBox="1">
            <a:spLocks/>
          </p:cNvSpPr>
          <p:nvPr/>
        </p:nvSpPr>
        <p:spPr>
          <a:xfrm>
            <a:off x="6367978" y="2109159"/>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sz="4000"/>
          </a:p>
        </p:txBody>
      </p:sp>
      <p:sp>
        <p:nvSpPr>
          <p:cNvPr id="4" name="Title 3"/>
          <p:cNvSpPr>
            <a:spLocks noGrp="1"/>
          </p:cNvSpPr>
          <p:nvPr>
            <p:ph type="title"/>
          </p:nvPr>
        </p:nvSpPr>
        <p:spPr>
          <a:xfrm>
            <a:off x="6367978" y="2109158"/>
            <a:ext cx="5446198" cy="2977189"/>
          </a:xfrm>
        </p:spPr>
        <p:txBody>
          <a:bodyPr anchor="t"/>
          <a:lstStyle>
            <a:lvl1pPr algn="l">
              <a:defRPr/>
            </a:lvl1pPr>
          </a:lstStyle>
          <a:p>
            <a:r>
              <a:rPr lang="en-US"/>
              <a:t>Click to edit Master title style</a:t>
            </a:r>
            <a:endParaRPr lang="en-GB" dirty="0"/>
          </a:p>
        </p:txBody>
      </p:sp>
    </p:spTree>
    <p:extLst>
      <p:ext uri="{BB962C8B-B14F-4D97-AF65-F5344CB8AC3E}">
        <p14:creationId xmlns:p14="http://schemas.microsoft.com/office/powerpoint/2010/main" val="1758692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p:nvSpPr>
        <p:spPr>
          <a:xfrm>
            <a:off x="0" y="1"/>
            <a:ext cx="4315626" cy="6857999"/>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3" name="Subtitle 2"/>
          <p:cNvSpPr>
            <a:spLocks noGrp="1"/>
          </p:cNvSpPr>
          <p:nvPr>
            <p:ph type="subTitle" idx="1"/>
          </p:nvPr>
        </p:nvSpPr>
        <p:spPr>
          <a:xfrm>
            <a:off x="286222" y="1263534"/>
            <a:ext cx="3670481" cy="3641841"/>
          </a:xfrm>
        </p:spPr>
        <p:txBody>
          <a:bodyPr>
            <a:normAutofit/>
          </a:bodyPr>
          <a:lstStyle>
            <a:lvl1pPr marL="0" indent="0" algn="l">
              <a:buNone/>
              <a:defRPr sz="4000" i="1" baseline="0">
                <a:solidFill>
                  <a:schemeClr val="bg1"/>
                </a:solidFill>
              </a:defRPr>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646" y="218255"/>
            <a:ext cx="1023113" cy="1023113"/>
          </a:xfrm>
          <a:prstGeom prst="rect">
            <a:avLst/>
          </a:prstGeom>
        </p:spPr>
      </p:pic>
    </p:spTree>
    <p:extLst>
      <p:ext uri="{BB962C8B-B14F-4D97-AF65-F5344CB8AC3E}">
        <p14:creationId xmlns:p14="http://schemas.microsoft.com/office/powerpoint/2010/main" val="191470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eam slide">
    <p:bg>
      <p:bgPr>
        <a:solidFill>
          <a:srgbClr val="F9F9F9"/>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A79A354-98EF-EF61-AC5C-7AEFE3CD04AD}"/>
              </a:ext>
            </a:extLst>
          </p:cNvPr>
          <p:cNvSpPr txBox="1">
            <a:spLocks/>
          </p:cNvSpPr>
          <p:nvPr/>
        </p:nvSpPr>
        <p:spPr>
          <a:xfrm>
            <a:off x="2047681" y="77487"/>
            <a:ext cx="8096639" cy="10039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pPr algn="ctr"/>
            <a:r>
              <a:rPr lang="en-GB" dirty="0"/>
              <a:t>Meet the Digital Skills Team</a:t>
            </a:r>
          </a:p>
        </p:txBody>
      </p:sp>
      <p:pic>
        <p:nvPicPr>
          <p:cNvPr id="21" name="Picture 20" descr="A person wearing glasses&#10;&#10;Description automatically generated with medium confidence">
            <a:extLst>
              <a:ext uri="{FF2B5EF4-FFF2-40B4-BE49-F238E27FC236}">
                <a16:creationId xmlns:a16="http://schemas.microsoft.com/office/drawing/2014/main" id="{A7171707-5E79-1B93-0951-93AD7B200E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690" y="1668923"/>
            <a:ext cx="1195200" cy="1195200"/>
          </a:xfrm>
          <a:prstGeom prst="rect">
            <a:avLst/>
          </a:prstGeom>
        </p:spPr>
      </p:pic>
      <p:pic>
        <p:nvPicPr>
          <p:cNvPr id="22" name="Picture 21" descr="A picture containing person, person, necktie, wall&#10;&#10;Description automatically generated">
            <a:extLst>
              <a:ext uri="{FF2B5EF4-FFF2-40B4-BE49-F238E27FC236}">
                <a16:creationId xmlns:a16="http://schemas.microsoft.com/office/drawing/2014/main" id="{C6ECFBC1-6C5E-CD10-1682-D40CE694F6E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47" r="1847"/>
          <a:stretch/>
        </p:blipFill>
        <p:spPr>
          <a:xfrm>
            <a:off x="6637222" y="3174012"/>
            <a:ext cx="1195200" cy="1195200"/>
          </a:xfrm>
          <a:prstGeom prst="rect">
            <a:avLst/>
          </a:prstGeom>
        </p:spPr>
      </p:pic>
      <p:pic>
        <p:nvPicPr>
          <p:cNvPr id="23" name="Graphic 22" descr="Open envelope outline">
            <a:extLst>
              <a:ext uri="{FF2B5EF4-FFF2-40B4-BE49-F238E27FC236}">
                <a16:creationId xmlns:a16="http://schemas.microsoft.com/office/drawing/2014/main" id="{B8E5A3C8-15F4-7E96-0B9B-182803905C2C}"/>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602836" y="4704573"/>
            <a:ext cx="321641" cy="321641"/>
          </a:xfrm>
          <a:prstGeom prst="rect">
            <a:avLst/>
          </a:prstGeom>
        </p:spPr>
      </p:pic>
      <p:pic>
        <p:nvPicPr>
          <p:cNvPr id="24" name="Graphic 23" descr="Internet outline">
            <a:extLst>
              <a:ext uri="{FF2B5EF4-FFF2-40B4-BE49-F238E27FC236}">
                <a16:creationId xmlns:a16="http://schemas.microsoft.com/office/drawing/2014/main" id="{FFDFD370-D28A-E05E-9A40-6F2F009066F8}"/>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76953" y="5254393"/>
            <a:ext cx="369331" cy="369331"/>
          </a:xfrm>
          <a:prstGeom prst="rect">
            <a:avLst/>
          </a:prstGeom>
        </p:spPr>
      </p:pic>
      <p:sp>
        <p:nvSpPr>
          <p:cNvPr id="25" name="TextBox 24">
            <a:extLst>
              <a:ext uri="{FF2B5EF4-FFF2-40B4-BE49-F238E27FC236}">
                <a16:creationId xmlns:a16="http://schemas.microsoft.com/office/drawing/2014/main" id="{3A5A41D3-FC5D-9265-DED6-48D09E23D56D}"/>
              </a:ext>
            </a:extLst>
          </p:cNvPr>
          <p:cNvSpPr txBox="1"/>
          <p:nvPr/>
        </p:nvSpPr>
        <p:spPr>
          <a:xfrm>
            <a:off x="6968089" y="4679101"/>
            <a:ext cx="5094601" cy="1754326"/>
          </a:xfrm>
          <a:prstGeom prst="rect">
            <a:avLst/>
          </a:prstGeom>
          <a:noFill/>
        </p:spPr>
        <p:txBody>
          <a:bodyPr wrap="square" rtlCol="0">
            <a:spAutoFit/>
          </a:bodyPr>
          <a:lstStyle/>
          <a:p>
            <a:pPr algn="l" rtl="0" fontAlgn="base"/>
            <a:r>
              <a:rPr lang="en-GB" dirty="0">
                <a:solidFill>
                  <a:srgbClr val="000000"/>
                </a:solidFill>
                <a:latin typeface="Calibri Light" panose="020F0302020204030204" pitchFamily="34" charset="0"/>
              </a:rPr>
              <a:t>E-mail: </a:t>
            </a:r>
            <a:r>
              <a:rPr lang="en-GB" u="sng" dirty="0">
                <a:solidFill>
                  <a:srgbClr val="034A90"/>
                </a:solidFill>
                <a:latin typeface="Calibri Light" panose="020F0302020204030204" pitchFamily="34" charset="0"/>
                <a:hlinkClick r:id="rId9"/>
              </a:rPr>
              <a:t>digitalskills@uwtsd.ac.uk</a:t>
            </a:r>
            <a:r>
              <a:rPr lang="en-GB" dirty="0">
                <a:solidFill>
                  <a:srgbClr val="000000"/>
                </a:solidFill>
                <a:latin typeface="Calibri Light" panose="020F0302020204030204" pitchFamily="34" charset="0"/>
              </a:rPr>
              <a:t>​</a:t>
            </a:r>
            <a:endParaRPr lang="en-GB" dirty="0">
              <a:solidFill>
                <a:srgbClr val="000000"/>
              </a:solidFill>
              <a:latin typeface="Segoe UI" panose="020B0502040204020203"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Website: </a:t>
            </a:r>
            <a:r>
              <a:rPr lang="en-GB" u="sng" dirty="0">
                <a:solidFill>
                  <a:srgbClr val="034A90"/>
                </a:solidFill>
                <a:latin typeface="Calibri Light" panose="020F0302020204030204" pitchFamily="34" charset="0"/>
              </a:rPr>
              <a:t>digitalskills.uwtsd.ac.uk</a:t>
            </a:r>
            <a:endParaRPr lang="en-GB" u="sng" dirty="0">
              <a:solidFill>
                <a:srgbClr val="000000"/>
              </a:solidFill>
              <a:latin typeface="Calibri Light" panose="020F0302020204030204"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Book us: </a:t>
            </a:r>
            <a:r>
              <a:rPr lang="en-GB" dirty="0">
                <a:solidFill>
                  <a:srgbClr val="000000"/>
                </a:solidFill>
                <a:latin typeface="Calibri Light" panose="020F0302020204030204" pitchFamily="34" charset="0"/>
                <a:hlinkClick r:id="rId10"/>
              </a:rPr>
              <a:t>bit.ly/UWTSD-DSA-Booking-form</a:t>
            </a:r>
            <a:endParaRPr lang="en-GB" dirty="0">
              <a:solidFill>
                <a:srgbClr val="000000"/>
              </a:solidFill>
              <a:latin typeface="Segoe UI" panose="020B0502040204020203" pitchFamily="34" charset="0"/>
            </a:endParaRPr>
          </a:p>
          <a:p>
            <a:endParaRPr lang="en-GB" dirty="0"/>
          </a:p>
        </p:txBody>
      </p:sp>
      <p:sp>
        <p:nvSpPr>
          <p:cNvPr id="26" name="Text Placeholder 4">
            <a:extLst>
              <a:ext uri="{FF2B5EF4-FFF2-40B4-BE49-F238E27FC236}">
                <a16:creationId xmlns:a16="http://schemas.microsoft.com/office/drawing/2014/main" id="{8C0EA172-1B6E-9780-88A9-5224BC399415}"/>
              </a:ext>
            </a:extLst>
          </p:cNvPr>
          <p:cNvSpPr txBox="1">
            <a:spLocks/>
          </p:cNvSpPr>
          <p:nvPr/>
        </p:nvSpPr>
        <p:spPr>
          <a:xfrm>
            <a:off x="2501057" y="317496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Tarandeep Johal</a:t>
            </a:r>
          </a:p>
          <a:p>
            <a:pPr>
              <a:lnSpc>
                <a:spcPct val="100000"/>
              </a:lnSpc>
              <a:spcBef>
                <a:spcPts val="0"/>
              </a:spcBef>
            </a:pPr>
            <a:r>
              <a:rPr lang="en-GB" sz="2400" dirty="0"/>
              <a:t>IICL</a:t>
            </a:r>
          </a:p>
          <a:p>
            <a:pPr>
              <a:lnSpc>
                <a:spcPct val="100000"/>
              </a:lnSpc>
              <a:spcBef>
                <a:spcPts val="0"/>
              </a:spcBef>
            </a:pPr>
            <a:r>
              <a:rPr lang="en-GB" sz="2400" dirty="0">
                <a:hlinkClick r:id="rId11"/>
              </a:rPr>
              <a:t>t.johal@uwtsd.ac.uk</a:t>
            </a:r>
            <a:r>
              <a:rPr lang="en-GB" sz="2400" dirty="0"/>
              <a:t> </a:t>
            </a:r>
          </a:p>
        </p:txBody>
      </p:sp>
      <p:pic>
        <p:nvPicPr>
          <p:cNvPr id="27" name="Picture 26">
            <a:extLst>
              <a:ext uri="{FF2B5EF4-FFF2-40B4-BE49-F238E27FC236}">
                <a16:creationId xmlns:a16="http://schemas.microsoft.com/office/drawing/2014/main" id="{7AC42349-9F18-449A-DE8A-30D4E740E4BC}"/>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6637222" y="1668923"/>
            <a:ext cx="1195200" cy="1195200"/>
          </a:xfrm>
          <a:prstGeom prst="rect">
            <a:avLst/>
          </a:prstGeom>
        </p:spPr>
      </p:pic>
      <p:pic>
        <p:nvPicPr>
          <p:cNvPr id="28" name="Picture 27" descr="A person smiling for the camera&#10;&#10;Description automatically generated with medium confidence">
            <a:extLst>
              <a:ext uri="{FF2B5EF4-FFF2-40B4-BE49-F238E27FC236}">
                <a16:creationId xmlns:a16="http://schemas.microsoft.com/office/drawing/2014/main" id="{4508AC9A-64C8-A026-A599-B08950E92C66}"/>
              </a:ext>
            </a:extLst>
          </p:cNvPr>
          <p:cNvPicPr>
            <a:picLocks noChangeAspect="1"/>
          </p:cNvPicPr>
          <p:nvPr/>
        </p:nvPicPr>
        <p:blipFill>
          <a:blip r:embed="rId13" cstate="print">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val="0"/>
              </a:ext>
            </a:extLst>
          </a:blip>
          <a:stretch>
            <a:fillRect/>
          </a:stretch>
        </p:blipFill>
        <p:spPr>
          <a:xfrm>
            <a:off x="1093644" y="3174966"/>
            <a:ext cx="1193293" cy="1193293"/>
          </a:xfrm>
          <a:prstGeom prst="rect">
            <a:avLst/>
          </a:prstGeom>
        </p:spPr>
      </p:pic>
      <p:sp>
        <p:nvSpPr>
          <p:cNvPr id="29" name="Text Placeholder 4">
            <a:extLst>
              <a:ext uri="{FF2B5EF4-FFF2-40B4-BE49-F238E27FC236}">
                <a16:creationId xmlns:a16="http://schemas.microsoft.com/office/drawing/2014/main" id="{33C05799-8D84-4652-17A6-17DA976AC348}"/>
              </a:ext>
            </a:extLst>
          </p:cNvPr>
          <p:cNvSpPr txBox="1">
            <a:spLocks/>
          </p:cNvSpPr>
          <p:nvPr/>
        </p:nvSpPr>
        <p:spPr>
          <a:xfrm>
            <a:off x="2501057" y="4679101"/>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Gwen Couch</a:t>
            </a:r>
          </a:p>
          <a:p>
            <a:pPr>
              <a:lnSpc>
                <a:spcPct val="100000"/>
              </a:lnSpc>
              <a:spcBef>
                <a:spcPts val="0"/>
              </a:spcBef>
            </a:pPr>
            <a:r>
              <a:rPr lang="en-GB" sz="2400" dirty="0"/>
              <a:t>IEH</a:t>
            </a:r>
          </a:p>
          <a:p>
            <a:pPr>
              <a:lnSpc>
                <a:spcPct val="100000"/>
              </a:lnSpc>
              <a:spcBef>
                <a:spcPts val="0"/>
              </a:spcBef>
            </a:pPr>
            <a:r>
              <a:rPr lang="en-GB" sz="2400" dirty="0">
                <a:hlinkClick r:id="rId15"/>
              </a:rPr>
              <a:t>g.couch@uwtsd.ac.uk</a:t>
            </a:r>
            <a:r>
              <a:rPr lang="en-GB" sz="2400" dirty="0"/>
              <a:t> </a:t>
            </a:r>
          </a:p>
        </p:txBody>
      </p:sp>
      <p:pic>
        <p:nvPicPr>
          <p:cNvPr id="30" name="Picture 6">
            <a:extLst>
              <a:ext uri="{FF2B5EF4-FFF2-40B4-BE49-F238E27FC236}">
                <a16:creationId xmlns:a16="http://schemas.microsoft.com/office/drawing/2014/main" id="{8D82C08A-60B5-751C-5A6D-D67A1E95D9E7}"/>
              </a:ext>
            </a:extLst>
          </p:cNvPr>
          <p:cNvPicPr>
            <a:picLocks noChangeAspect="1"/>
          </p:cNvPicPr>
          <p:nvPr/>
        </p:nvPicPr>
        <p:blipFill rotWithShape="1">
          <a:blip r:embed="rId16"/>
          <a:srcRect l="3481" r="4473" b="23317"/>
          <a:stretch/>
        </p:blipFill>
        <p:spPr>
          <a:xfrm>
            <a:off x="1094863" y="4679102"/>
            <a:ext cx="1195200" cy="1193293"/>
          </a:xfrm>
          <a:prstGeom prst="rect">
            <a:avLst/>
          </a:prstGeom>
        </p:spPr>
      </p:pic>
      <p:pic>
        <p:nvPicPr>
          <p:cNvPr id="31" name="Graphic 30" descr="Daily calendar outline">
            <a:extLst>
              <a:ext uri="{FF2B5EF4-FFF2-40B4-BE49-F238E27FC236}">
                <a16:creationId xmlns:a16="http://schemas.microsoft.com/office/drawing/2014/main" id="{752F2402-D921-C75D-1DAE-CF7B37D9D805}"/>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p:blipFill>
        <p:spPr>
          <a:xfrm>
            <a:off x="6576953" y="5771631"/>
            <a:ext cx="369331" cy="369331"/>
          </a:xfrm>
          <a:prstGeom prst="rect">
            <a:avLst/>
          </a:prstGeom>
        </p:spPr>
      </p:pic>
      <p:sp>
        <p:nvSpPr>
          <p:cNvPr id="33" name="Text Placeholder 4">
            <a:extLst>
              <a:ext uri="{FF2B5EF4-FFF2-40B4-BE49-F238E27FC236}">
                <a16:creationId xmlns:a16="http://schemas.microsoft.com/office/drawing/2014/main" id="{56858745-AEAA-3F9E-0E10-548EDF1BB431}"/>
              </a:ext>
            </a:extLst>
          </p:cNvPr>
          <p:cNvSpPr txBox="1">
            <a:spLocks/>
          </p:cNvSpPr>
          <p:nvPr/>
        </p:nvSpPr>
        <p:spPr>
          <a:xfrm>
            <a:off x="2501057" y="166987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Jessica Hill</a:t>
            </a:r>
            <a:br>
              <a:rPr lang="en-GB" sz="2400" dirty="0"/>
            </a:br>
            <a:r>
              <a:rPr lang="en-GB" sz="2400" dirty="0"/>
              <a:t>IMH</a:t>
            </a:r>
          </a:p>
          <a:p>
            <a:pPr>
              <a:lnSpc>
                <a:spcPct val="100000"/>
              </a:lnSpc>
              <a:spcBef>
                <a:spcPts val="0"/>
              </a:spcBef>
            </a:pPr>
            <a:r>
              <a:rPr lang="en-GB" sz="2400" dirty="0">
                <a:hlinkClick r:id="rId19"/>
              </a:rPr>
              <a:t>j.hill@uwtsd.ac.uk</a:t>
            </a:r>
            <a:r>
              <a:rPr lang="en-GB" sz="2400" dirty="0"/>
              <a:t> </a:t>
            </a:r>
          </a:p>
        </p:txBody>
      </p:sp>
      <p:sp>
        <p:nvSpPr>
          <p:cNvPr id="34" name="Text Placeholder 4">
            <a:extLst>
              <a:ext uri="{FF2B5EF4-FFF2-40B4-BE49-F238E27FC236}">
                <a16:creationId xmlns:a16="http://schemas.microsoft.com/office/drawing/2014/main" id="{15F02DC5-A04B-A5AF-75D1-C29B843D0766}"/>
              </a:ext>
            </a:extLst>
          </p:cNvPr>
          <p:cNvSpPr txBox="1">
            <a:spLocks/>
          </p:cNvSpPr>
          <p:nvPr/>
        </p:nvSpPr>
        <p:spPr>
          <a:xfrm>
            <a:off x="8016032" y="317496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Roger Covello </a:t>
            </a:r>
          </a:p>
          <a:p>
            <a:pPr>
              <a:lnSpc>
                <a:spcPct val="100000"/>
              </a:lnSpc>
              <a:spcBef>
                <a:spcPts val="0"/>
              </a:spcBef>
            </a:pPr>
            <a:r>
              <a:rPr lang="en-GB" sz="2400" dirty="0"/>
              <a:t>Learning Technologist</a:t>
            </a:r>
          </a:p>
          <a:p>
            <a:pPr>
              <a:lnSpc>
                <a:spcPct val="100000"/>
              </a:lnSpc>
              <a:spcBef>
                <a:spcPts val="0"/>
              </a:spcBef>
            </a:pPr>
            <a:r>
              <a:rPr lang="en-GB" sz="2400" dirty="0">
                <a:hlinkClick r:id="rId20"/>
              </a:rPr>
              <a:t>r.covello@uwtsd.ac.uk</a:t>
            </a:r>
            <a:r>
              <a:rPr lang="en-GB" sz="2400" dirty="0"/>
              <a:t> </a:t>
            </a:r>
          </a:p>
        </p:txBody>
      </p:sp>
      <p:sp>
        <p:nvSpPr>
          <p:cNvPr id="35" name="Text Placeholder 4">
            <a:extLst>
              <a:ext uri="{FF2B5EF4-FFF2-40B4-BE49-F238E27FC236}">
                <a16:creationId xmlns:a16="http://schemas.microsoft.com/office/drawing/2014/main" id="{D837DD6A-867B-CFFA-B6D8-2322F1161D19}"/>
              </a:ext>
            </a:extLst>
          </p:cNvPr>
          <p:cNvSpPr txBox="1">
            <a:spLocks/>
          </p:cNvSpPr>
          <p:nvPr/>
        </p:nvSpPr>
        <p:spPr>
          <a:xfrm>
            <a:off x="8016032" y="166987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Stuart Gill</a:t>
            </a:r>
          </a:p>
          <a:p>
            <a:pPr>
              <a:lnSpc>
                <a:spcPct val="100000"/>
              </a:lnSpc>
              <a:spcBef>
                <a:spcPts val="0"/>
              </a:spcBef>
            </a:pPr>
            <a:r>
              <a:rPr lang="en-GB" sz="2400" dirty="0"/>
              <a:t>WISA</a:t>
            </a:r>
          </a:p>
          <a:p>
            <a:pPr>
              <a:lnSpc>
                <a:spcPct val="100000"/>
              </a:lnSpc>
              <a:spcBef>
                <a:spcPts val="0"/>
              </a:spcBef>
            </a:pPr>
            <a:r>
              <a:rPr lang="en-GB" sz="2400" dirty="0">
                <a:hlinkClick r:id="rId21"/>
              </a:rPr>
              <a:t>s.gill@uwtsd.ac.uk</a:t>
            </a:r>
            <a:endParaRPr lang="en-GB" sz="2400" dirty="0"/>
          </a:p>
        </p:txBody>
      </p:sp>
    </p:spTree>
    <p:extLst>
      <p:ext uri="{BB962C8B-B14F-4D97-AF65-F5344CB8AC3E}">
        <p14:creationId xmlns:p14="http://schemas.microsoft.com/office/powerpoint/2010/main" val="27454256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9"/>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32" name="Text Placeholder 31"/>
          <p:cNvSpPr>
            <a:spLocks noGrp="1"/>
          </p:cNvSpPr>
          <p:nvPr>
            <p:ph type="body" sz="quarter" idx="20" hasCustomPrompt="1"/>
          </p:nvPr>
        </p:nvSpPr>
        <p:spPr>
          <a:xfrm>
            <a:off x="698243"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5"/>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28" name="Text Placeholder 31"/>
          <p:cNvSpPr>
            <a:spLocks noGrp="1"/>
          </p:cNvSpPr>
          <p:nvPr>
            <p:ph type="body" sz="quarter" idx="22" hasCustomPrompt="1"/>
          </p:nvPr>
        </p:nvSpPr>
        <p:spPr>
          <a:xfrm>
            <a:off x="698243"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7"/>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33" name="Text Placeholder 31"/>
          <p:cNvSpPr>
            <a:spLocks noGrp="1"/>
          </p:cNvSpPr>
          <p:nvPr>
            <p:ph type="body" sz="quarter" idx="24" hasCustomPrompt="1"/>
          </p:nvPr>
        </p:nvSpPr>
        <p:spPr>
          <a:xfrm>
            <a:off x="698243"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3"/>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35" name="Text Placeholder 31"/>
          <p:cNvSpPr>
            <a:spLocks noGrp="1"/>
          </p:cNvSpPr>
          <p:nvPr>
            <p:ph type="body" sz="quarter" idx="26" hasCustomPrompt="1"/>
          </p:nvPr>
        </p:nvSpPr>
        <p:spPr>
          <a:xfrm>
            <a:off x="698243"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9"/>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37" name="Text Placeholder 31"/>
          <p:cNvSpPr>
            <a:spLocks noGrp="1"/>
          </p:cNvSpPr>
          <p:nvPr>
            <p:ph type="body" sz="quarter" idx="28" hasCustomPrompt="1"/>
          </p:nvPr>
        </p:nvSpPr>
        <p:spPr>
          <a:xfrm>
            <a:off x="6380331"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5"/>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39" name="Text Placeholder 31"/>
          <p:cNvSpPr>
            <a:spLocks noGrp="1"/>
          </p:cNvSpPr>
          <p:nvPr>
            <p:ph type="body" sz="quarter" idx="30" hasCustomPrompt="1"/>
          </p:nvPr>
        </p:nvSpPr>
        <p:spPr>
          <a:xfrm>
            <a:off x="6380331"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7"/>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41" name="Text Placeholder 31"/>
          <p:cNvSpPr>
            <a:spLocks noGrp="1"/>
          </p:cNvSpPr>
          <p:nvPr>
            <p:ph type="body" sz="quarter" idx="32" hasCustomPrompt="1"/>
          </p:nvPr>
        </p:nvSpPr>
        <p:spPr>
          <a:xfrm>
            <a:off x="6380331"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3"/>
            <a:ext cx="4272896" cy="685717"/>
          </a:xfrm>
        </p:spPr>
        <p:txBody>
          <a:bodyPr anchor="ctr">
            <a:normAutofit/>
          </a:bodyPr>
          <a:lstStyle>
            <a:lvl1pPr marL="0" indent="0">
              <a:buFont typeface="Arial" panose="020B0604020202020204" pitchFamily="34" charset="0"/>
              <a:buNone/>
              <a:defRPr sz="28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43" name="Text Placeholder 31"/>
          <p:cNvSpPr>
            <a:spLocks noGrp="1"/>
          </p:cNvSpPr>
          <p:nvPr>
            <p:ph type="body" sz="quarter" idx="34" hasCustomPrompt="1"/>
          </p:nvPr>
        </p:nvSpPr>
        <p:spPr>
          <a:xfrm>
            <a:off x="6380331"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3736521484"/>
      </p:ext>
    </p:extLst>
  </p:cSld>
  <p:clrMapOvr>
    <a:masterClrMapping/>
  </p:clrMapOvr>
  <p:extLst>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8" y="1600202"/>
            <a:ext cx="5233081" cy="456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50" y="1600202"/>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4246307286"/>
      </p:ext>
    </p:extLst>
  </p:cSld>
  <p:clrMapOvr>
    <a:masterClrMapping/>
  </p:clrMapOvr>
  <p:extLst>
    <p:ext uri="{DCECCB84-F9BA-43D5-87BE-67443E8EF086}">
      <p15:sldGuideLst xmlns:p15="http://schemas.microsoft.com/office/powerpoint/2012/main">
        <p15:guide id="1" orient="horz" pos="14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4"/>
            <a:ext cx="5253038"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4"/>
            <a:ext cx="5238750"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3920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3" y="1592264"/>
            <a:ext cx="5253297" cy="494722"/>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4" name="Content Placeholder 3"/>
          <p:cNvSpPr>
            <a:spLocks noGrp="1"/>
          </p:cNvSpPr>
          <p:nvPr>
            <p:ph sz="half" idx="2"/>
          </p:nvPr>
        </p:nvSpPr>
        <p:spPr>
          <a:xfrm>
            <a:off x="698243" y="2105368"/>
            <a:ext cx="5253296"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4750" y="2105367"/>
            <a:ext cx="5275262"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836112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9116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4244100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709738"/>
            <a:ext cx="12192000" cy="437991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2" name="Title 1"/>
          <p:cNvSpPr>
            <a:spLocks noGrp="1"/>
          </p:cNvSpPr>
          <p:nvPr>
            <p:ph type="title"/>
          </p:nvPr>
        </p:nvSpPr>
        <p:spPr>
          <a:xfrm>
            <a:off x="1063689" y="1709739"/>
            <a:ext cx="10283761" cy="2852737"/>
          </a:xfrm>
        </p:spPr>
        <p:txBody>
          <a:bodyPr anchor="b"/>
          <a:lstStyle>
            <a:lvl1pPr>
              <a:defRPr sz="6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1063689" y="4589464"/>
            <a:ext cx="10283761" cy="1500187"/>
          </a:xfrm>
        </p:spPr>
        <p:txBody>
          <a:bodyPr/>
          <a:lstStyle>
            <a:lvl1pPr marL="0" indent="0">
              <a:buNone/>
              <a:defRPr sz="2400">
                <a:solidFill>
                  <a:schemeClr val="bg1"/>
                </a:solidFill>
              </a:defRPr>
            </a:lvl1pPr>
            <a:lvl2pPr marL="457223" indent="0">
              <a:buNone/>
              <a:defRPr sz="2000">
                <a:solidFill>
                  <a:schemeClr val="tx1">
                    <a:tint val="75000"/>
                  </a:schemeClr>
                </a:solidFill>
              </a:defRPr>
            </a:lvl2pPr>
            <a:lvl3pPr marL="914446" indent="0">
              <a:buNone/>
              <a:defRPr sz="1800">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7"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91069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7059191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2122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ac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98242" y="79200"/>
            <a:ext cx="10795518" cy="1003916"/>
          </a:xfrm>
        </p:spPr>
        <p:txBody>
          <a:bodyPr/>
          <a:lstStyle>
            <a:lvl1pPr>
              <a:defRPr baseline="0"/>
            </a:lvl1pPr>
          </a:lstStyle>
          <a:p>
            <a:r>
              <a:rPr lang="en-US"/>
              <a:t>For more information please contact:</a:t>
            </a:r>
            <a:endParaRPr lang="en-GB"/>
          </a:p>
        </p:txBody>
      </p:sp>
      <p:sp>
        <p:nvSpPr>
          <p:cNvPr id="4" name="Picture Placeholder 3"/>
          <p:cNvSpPr>
            <a:spLocks noGrp="1"/>
          </p:cNvSpPr>
          <p:nvPr>
            <p:ph type="pic" sz="quarter" idx="10"/>
          </p:nvPr>
        </p:nvSpPr>
        <p:spPr>
          <a:xfrm>
            <a:off x="6254750" y="1592264"/>
            <a:ext cx="5238750" cy="4573587"/>
          </a:xfrm>
        </p:spPr>
        <p:txBody>
          <a:bodyPr/>
          <a:lstStyle/>
          <a:p>
            <a:r>
              <a:rPr lang="en-US"/>
              <a:t>Click icon to add picture</a:t>
            </a:r>
            <a:endParaRPr lang="en-GB"/>
          </a:p>
        </p:txBody>
      </p:sp>
      <p:sp>
        <p:nvSpPr>
          <p:cNvPr id="6" name="Text Placeholder 5"/>
          <p:cNvSpPr>
            <a:spLocks noGrp="1"/>
          </p:cNvSpPr>
          <p:nvPr>
            <p:ph type="body" sz="quarter" idx="11"/>
          </p:nvPr>
        </p:nvSpPr>
        <p:spPr>
          <a:xfrm>
            <a:off x="698500" y="1592264"/>
            <a:ext cx="5253038" cy="4573587"/>
          </a:xfrm>
        </p:spPr>
        <p:txBody>
          <a:bodyPr/>
          <a:lstStyle>
            <a:lvl1pPr marL="0" indent="0">
              <a:buNone/>
              <a:defRPr/>
            </a:lvl1pPr>
            <a:lvl2pPr marL="457223" indent="0">
              <a:buNone/>
              <a:defRPr/>
            </a:lvl2pPr>
            <a:lvl3pPr marL="914446" indent="0">
              <a:buNone/>
              <a:defRPr/>
            </a:lvl3pPr>
            <a:lvl4pPr marL="1371669" indent="0">
              <a:buNone/>
              <a:defRPr/>
            </a:lvl4pPr>
            <a:lvl5pPr marL="1828891" indent="0">
              <a:buNone/>
              <a:defRPr/>
            </a:lvl5pPr>
          </a:lstStyle>
          <a:p>
            <a:pPr lvl="0"/>
            <a:r>
              <a:rPr lang="en-US"/>
              <a:t>Click to edit Master text styles</a:t>
            </a:r>
          </a:p>
        </p:txBody>
      </p:sp>
    </p:spTree>
    <p:extLst>
      <p:ext uri="{BB962C8B-B14F-4D97-AF65-F5344CB8AC3E}">
        <p14:creationId xmlns:p14="http://schemas.microsoft.com/office/powerpoint/2010/main" val="1206638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ocial media">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984" y="3141138"/>
            <a:ext cx="5210554" cy="818800"/>
          </a:xfrm>
          <a:prstGeom prst="rect">
            <a:avLst/>
          </a:prstGeom>
        </p:spPr>
      </p:pic>
      <p:pic>
        <p:nvPicPr>
          <p:cNvPr id="5" name="Picture Placeholder 24"/>
          <p:cNvPicPr>
            <a:picLocks noChangeAspect="1"/>
          </p:cNvPicPr>
          <p:nvPr/>
        </p:nvPicPr>
        <p:blipFill>
          <a:blip r:embed="rId3"/>
          <a:srcRect t="6165" b="6165"/>
          <a:stretch>
            <a:fillRect/>
          </a:stretch>
        </p:blipFill>
        <p:spPr>
          <a:xfrm>
            <a:off x="6254750" y="1600202"/>
            <a:ext cx="5239011" cy="4565650"/>
          </a:xfrm>
          <a:prstGeom prst="rect">
            <a:avLst/>
          </a:prstGeom>
        </p:spPr>
      </p:pic>
      <p:sp>
        <p:nvSpPr>
          <p:cNvPr id="6" name="TextBox 5"/>
          <p:cNvSpPr txBox="1"/>
          <p:nvPr/>
        </p:nvSpPr>
        <p:spPr>
          <a:xfrm>
            <a:off x="698242" y="1600202"/>
            <a:ext cx="5253296" cy="4437112"/>
          </a:xfrm>
          <a:prstGeom prst="rect">
            <a:avLst/>
          </a:prstGeom>
          <a:noFill/>
        </p:spPr>
        <p:txBody>
          <a:bodyPr wrap="square" rtlCol="0">
            <a:spAutoFit/>
          </a:bodyPr>
          <a:lstStyle/>
          <a:p>
            <a:pPr marL="0" marR="0" lvl="0" indent="0" algn="l" defTabSz="914446" rtl="0" eaLnBrk="1" fontAlgn="auto" latinLnBrk="0" hangingPunct="1">
              <a:lnSpc>
                <a:spcPct val="150000"/>
              </a:lnSpc>
              <a:spcBef>
                <a:spcPts val="1000"/>
              </a:spcBef>
              <a:spcAft>
                <a:spcPts val="0"/>
              </a:spcAft>
              <a:buClrTx/>
              <a:buSzTx/>
              <a:buFont typeface="Wingdings" panose="05000000000000000000" pitchFamily="2" charset="2"/>
              <a:buNone/>
              <a:tabLst/>
              <a:defRPr/>
            </a:pPr>
            <a:r>
              <a:rPr kumimoji="0" lang="en-GB" sz="2800" b="0" i="0" u="none" strike="noStrike" kern="1200" cap="none" spc="0" normalizeH="0" baseline="0" noProof="0">
                <a:ln>
                  <a:noFill/>
                </a:ln>
                <a:solidFill>
                  <a:prstClr val="black"/>
                </a:solidFill>
                <a:effectLst/>
                <a:uLnTx/>
                <a:uFillTx/>
                <a:latin typeface="+mn-lt"/>
                <a:ea typeface="+mn-ea"/>
                <a:cs typeface="+mn-cs"/>
              </a:rPr>
              <a:t>We are on </a:t>
            </a:r>
            <a:r>
              <a:rPr kumimoji="0" lang="en-GB" sz="2800" b="1" i="0" u="none" strike="noStrike" kern="1200" cap="none" spc="0" normalizeH="0" baseline="0" noProof="0">
                <a:ln>
                  <a:noFill/>
                </a:ln>
                <a:solidFill>
                  <a:prstClr val="black"/>
                </a:solidFill>
                <a:effectLst/>
                <a:uLnTx/>
                <a:uFillTx/>
                <a:latin typeface="+mn-lt"/>
                <a:ea typeface="+mn-ea"/>
                <a:cs typeface="+mn-cs"/>
              </a:rPr>
              <a:t>Facebook</a:t>
            </a:r>
            <a:r>
              <a:rPr kumimoji="0" lang="en-GB" sz="2800" b="0" i="0" u="none" strike="noStrike" kern="1200" cap="none" spc="0" normalizeH="0" baseline="0" noProof="0">
                <a:ln>
                  <a:noFill/>
                </a:ln>
                <a:solidFill>
                  <a:prstClr val="black"/>
                </a:solidFill>
                <a:effectLst/>
                <a:uLnTx/>
                <a:uFillTx/>
                <a:latin typeface="+mn-lt"/>
                <a:ea typeface="+mn-ea"/>
                <a:cs typeface="+mn-cs"/>
              </a:rPr>
              <a:t>, </a:t>
            </a:r>
            <a:r>
              <a:rPr kumimoji="0" lang="en-GB" sz="2800" b="1" i="0" u="none" strike="noStrike" kern="1200" cap="none" spc="0" normalizeH="0" baseline="0" noProof="0">
                <a:ln>
                  <a:noFill/>
                </a:ln>
                <a:solidFill>
                  <a:prstClr val="black"/>
                </a:solidFill>
                <a:effectLst/>
                <a:uLnTx/>
                <a:uFillTx/>
                <a:latin typeface="+mn-lt"/>
                <a:ea typeface="+mn-ea"/>
                <a:cs typeface="+mn-cs"/>
              </a:rPr>
              <a:t>Twitter</a:t>
            </a:r>
            <a:r>
              <a:rPr kumimoji="0" lang="en-GB" sz="2800" b="0" i="0" u="none" strike="noStrike" kern="1200" cap="none" spc="0" normalizeH="0" baseline="0" noProof="0">
                <a:ln>
                  <a:noFill/>
                </a:ln>
                <a:solidFill>
                  <a:prstClr val="black"/>
                </a:solidFill>
                <a:effectLst/>
                <a:uLnTx/>
                <a:uFillTx/>
                <a:latin typeface="+mn-lt"/>
                <a:ea typeface="+mn-ea"/>
                <a:cs typeface="+mn-cs"/>
              </a:rPr>
              <a:t> and </a:t>
            </a:r>
            <a:r>
              <a:rPr kumimoji="0" lang="en-GB" sz="2800" b="1" i="0" u="none" strike="noStrike" kern="1200" cap="none" spc="0" normalizeH="0" baseline="0" noProof="0">
                <a:ln>
                  <a:noFill/>
                </a:ln>
                <a:solidFill>
                  <a:prstClr val="black"/>
                </a:solidFill>
                <a:effectLst/>
                <a:uLnTx/>
                <a:uFillTx/>
                <a:latin typeface="+mn-lt"/>
                <a:ea typeface="+mn-ea"/>
                <a:cs typeface="+mn-cs"/>
              </a:rPr>
              <a:t>Instagram</a:t>
            </a:r>
            <a:r>
              <a:rPr kumimoji="0" lang="en-GB" sz="2800" b="0" i="0" u="none" strike="noStrike" kern="1200" cap="none" spc="0" normalizeH="0" baseline="0" noProof="0">
                <a:ln>
                  <a:noFill/>
                </a:ln>
                <a:solidFill>
                  <a:prstClr val="black"/>
                </a:solidFill>
                <a:effectLst/>
                <a:uLnTx/>
                <a:uFillTx/>
                <a:latin typeface="+mn-lt"/>
                <a:ea typeface="+mn-ea"/>
                <a:cs typeface="+mn-cs"/>
              </a:rPr>
              <a:t>!</a:t>
            </a:r>
          </a:p>
          <a:p>
            <a:pPr marL="0" marR="0" lvl="0" indent="0" algn="l" defTabSz="914446"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2800" b="0" i="0" u="none" strike="noStrike" kern="1200" cap="none" spc="0" normalizeH="0" baseline="0" noProof="0">
              <a:ln>
                <a:noFill/>
              </a:ln>
              <a:solidFill>
                <a:prstClr val="black"/>
              </a:solidFill>
              <a:effectLst/>
              <a:uLnTx/>
              <a:uFillTx/>
              <a:latin typeface="+mn-lt"/>
              <a:ea typeface="+mn-ea"/>
              <a:cs typeface="+mn-cs"/>
            </a:endParaRPr>
          </a:p>
          <a:p>
            <a:pPr marL="0" marR="0" lvl="0" indent="0" algn="l" defTabSz="914446"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800" b="0" i="0" u="none" strike="noStrike" kern="1200" cap="none" spc="0" normalizeH="0" baseline="0" noProof="0">
              <a:ln>
                <a:noFill/>
              </a:ln>
              <a:solidFill>
                <a:prstClr val="black"/>
              </a:solidFill>
              <a:effectLst/>
              <a:uLnTx/>
              <a:uFillTx/>
              <a:latin typeface="+mn-lt"/>
              <a:ea typeface="+mn-ea"/>
              <a:cs typeface="+mn-cs"/>
            </a:endParaRPr>
          </a:p>
          <a:p>
            <a:pPr marL="228611" marR="0" lvl="0" indent="-228611" algn="l" defTabSz="914446"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a:ln>
                  <a:noFill/>
                </a:ln>
                <a:solidFill>
                  <a:prstClr val="black"/>
                </a:solidFill>
                <a:effectLst/>
                <a:uLnTx/>
                <a:uFillTx/>
                <a:latin typeface="+mn-lt"/>
                <a:ea typeface="+mn-ea"/>
                <a:cs typeface="+mn-cs"/>
              </a:rPr>
              <a:t>Follow us to find out what’s new!</a:t>
            </a:r>
          </a:p>
          <a:p>
            <a:pPr marL="228611" marR="0" lvl="0" indent="-228611" algn="l" defTabSz="914446"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a:ln>
                  <a:noFill/>
                </a:ln>
                <a:solidFill>
                  <a:prstClr val="black"/>
                </a:solidFill>
                <a:effectLst/>
                <a:uLnTx/>
                <a:uFillTx/>
                <a:latin typeface="+mn-lt"/>
                <a:ea typeface="+mn-ea"/>
                <a:cs typeface="+mn-cs"/>
              </a:rPr>
              <a:t>Share what you’re reading! </a:t>
            </a:r>
          </a:p>
          <a:p>
            <a:endParaRPr lang="en-GB" sz="2700"/>
          </a:p>
        </p:txBody>
      </p:sp>
      <p:sp>
        <p:nvSpPr>
          <p:cNvPr id="7" name="TextBox 6"/>
          <p:cNvSpPr txBox="1"/>
          <p:nvPr/>
        </p:nvSpPr>
        <p:spPr>
          <a:xfrm>
            <a:off x="696000" y="79200"/>
            <a:ext cx="10800000" cy="1004400"/>
          </a:xfrm>
          <a:prstGeom prst="rect">
            <a:avLst/>
          </a:prstGeom>
        </p:spPr>
        <p:txBody>
          <a:bodyPr vert="horz" lIns="91440" tIns="45720" rIns="91440" bIns="45720" rtlCol="0" anchor="ctr">
            <a:normAutofit/>
          </a:bodyPr>
          <a:lstStyle>
            <a:lvl1pPr algn="ctr">
              <a:lnSpc>
                <a:spcPct val="90000"/>
              </a:lnSpc>
              <a:spcBef>
                <a:spcPct val="0"/>
              </a:spcBef>
              <a:buNone/>
              <a:defRPr sz="4400">
                <a:solidFill>
                  <a:schemeClr val="bg1"/>
                </a:solidFill>
                <a:latin typeface="+mj-lt"/>
                <a:ea typeface="+mj-ea"/>
                <a:cs typeface="+mj-cs"/>
              </a:defRPr>
            </a:lvl1pPr>
          </a:lstStyle>
          <a:p>
            <a:pPr lvl="0"/>
            <a:r>
              <a:rPr lang="en-US" sz="4400" noProof="0" dirty="0"/>
              <a:t>Find us on social media!</a:t>
            </a:r>
            <a:endParaRPr lang="en-GB" sz="4400" dirty="0"/>
          </a:p>
        </p:txBody>
      </p:sp>
    </p:spTree>
    <p:extLst>
      <p:ext uri="{BB962C8B-B14F-4D97-AF65-F5344CB8AC3E}">
        <p14:creationId xmlns:p14="http://schemas.microsoft.com/office/powerpoint/2010/main" val="5719702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82430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142B0-6E33-FD5F-72F4-860B13809192}"/>
              </a:ext>
            </a:extLst>
          </p:cNvPr>
          <p:cNvSpPr>
            <a:spLocks noGrp="1"/>
          </p:cNvSpPr>
          <p:nvPr>
            <p:ph type="title"/>
          </p:nvPr>
        </p:nvSpPr>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9F43A9-4345-2037-25B7-3AF019024D48}"/>
              </a:ext>
            </a:extLst>
          </p:cNvPr>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25770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userDrawn="1"/>
        </p:nvSpPr>
        <p:spPr>
          <a:xfrm>
            <a:off x="6096000" y="0"/>
            <a:ext cx="6089780"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6378926" y="4698064"/>
            <a:ext cx="5435249" cy="1046857"/>
          </a:xfrm>
        </p:spPr>
        <p:txBody>
          <a:bodyPr/>
          <a:lstStyle>
            <a:lvl1pPr marL="0" indent="0" algn="l">
              <a:buNone/>
              <a:defRPr sz="24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430281" y="777"/>
            <a:ext cx="1372730" cy="1062138"/>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24763" y="447656"/>
            <a:ext cx="1419921" cy="542381"/>
          </a:xfrm>
          <a:prstGeom prst="rect">
            <a:avLst/>
          </a:prstGeom>
        </p:spPr>
      </p:pic>
      <p:pic>
        <p:nvPicPr>
          <p:cNvPr id="12" name="Picture 1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17020" y="6460717"/>
            <a:ext cx="1597155" cy="225552"/>
          </a:xfrm>
          <a:prstGeom prst="rect">
            <a:avLst/>
          </a:prstGeom>
        </p:spPr>
      </p:pic>
      <p:pic>
        <p:nvPicPr>
          <p:cNvPr id="14" name="Picture 1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400348" y="6472466"/>
            <a:ext cx="1493523" cy="234696"/>
          </a:xfrm>
          <a:prstGeom prst="rect">
            <a:avLst/>
          </a:prstGeom>
        </p:spPr>
      </p:pic>
      <p:pic>
        <p:nvPicPr>
          <p:cNvPr id="15" name="Picture 14"/>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6246997" y="6411949"/>
            <a:ext cx="1859284" cy="323089"/>
          </a:xfrm>
          <a:prstGeom prst="rect">
            <a:avLst/>
          </a:prstGeom>
        </p:spPr>
      </p:pic>
      <p:cxnSp>
        <p:nvCxnSpPr>
          <p:cNvPr id="18" name="Straight Connector 17"/>
          <p:cNvCxnSpPr/>
          <p:nvPr userDrawn="1"/>
        </p:nvCxnSpPr>
        <p:spPr>
          <a:xfrm>
            <a:off x="6367977" y="1143000"/>
            <a:ext cx="544619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le 1"/>
          <p:cNvSpPr txBox="1">
            <a:spLocks/>
          </p:cNvSpPr>
          <p:nvPr userDrawn="1"/>
        </p:nvSpPr>
        <p:spPr>
          <a:xfrm>
            <a:off x="6367977" y="2109158"/>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a:p>
        </p:txBody>
      </p:sp>
      <p:sp>
        <p:nvSpPr>
          <p:cNvPr id="4" name="Title 3"/>
          <p:cNvSpPr>
            <a:spLocks noGrp="1"/>
          </p:cNvSpPr>
          <p:nvPr>
            <p:ph type="title"/>
          </p:nvPr>
        </p:nvSpPr>
        <p:spPr>
          <a:xfrm>
            <a:off x="6367977" y="2286001"/>
            <a:ext cx="5446198" cy="2225400"/>
          </a:xfrm>
        </p:spPr>
        <p:txBody>
          <a:bodyPr/>
          <a:lstStyle/>
          <a:p>
            <a:r>
              <a:rPr lang="en-US"/>
              <a:t>Click to edit Master title style</a:t>
            </a:r>
            <a:endParaRPr lang="en-GB"/>
          </a:p>
        </p:txBody>
      </p:sp>
    </p:spTree>
    <p:extLst>
      <p:ext uri="{BB962C8B-B14F-4D97-AF65-F5344CB8AC3E}">
        <p14:creationId xmlns:p14="http://schemas.microsoft.com/office/powerpoint/2010/main" val="1699695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Quot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4315626" y="0"/>
            <a:ext cx="7876374" cy="6858000"/>
          </a:xfrm>
          <a:ln>
            <a:noFill/>
          </a:ln>
        </p:spPr>
        <p:txBody>
          <a:bodyPr/>
          <a:lstStyle/>
          <a:p>
            <a:r>
              <a:rPr lang="en-US"/>
              <a:t>Click icon to add picture</a:t>
            </a:r>
            <a:endParaRPr lang="en-GB"/>
          </a:p>
        </p:txBody>
      </p:sp>
      <p:sp>
        <p:nvSpPr>
          <p:cNvPr id="7" name="Rectangle 6"/>
          <p:cNvSpPr/>
          <p:nvPr userDrawn="1"/>
        </p:nvSpPr>
        <p:spPr>
          <a:xfrm>
            <a:off x="0" y="0"/>
            <a:ext cx="4315626" cy="685722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286221" y="1263533"/>
            <a:ext cx="3670481" cy="3641841"/>
          </a:xfrm>
        </p:spPr>
        <p:txBody>
          <a:bodyPr>
            <a:normAutofit/>
          </a:bodyPr>
          <a:lstStyle>
            <a:lvl1pPr marL="0" indent="0" algn="l">
              <a:buNone/>
              <a:defRPr sz="4000" i="1"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7645" y="218254"/>
            <a:ext cx="1023113" cy="1023113"/>
          </a:xfrm>
          <a:prstGeom prst="rect">
            <a:avLst/>
          </a:prstGeom>
        </p:spPr>
      </p:pic>
    </p:spTree>
    <p:extLst>
      <p:ext uri="{BB962C8B-B14F-4D97-AF65-F5344CB8AC3E}">
        <p14:creationId xmlns:p14="http://schemas.microsoft.com/office/powerpoint/2010/main" val="36840608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1_Title blank Slide">
    <p:bg>
      <p:bgPr>
        <a:solidFill>
          <a:srgbClr val="F9F9F9"/>
        </a:solidFill>
        <a:effectLst/>
      </p:bgPr>
    </p:bg>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0" y="0"/>
            <a:ext cx="6102350" cy="6858000"/>
          </a:xfrm>
          <a:ln>
            <a:noFill/>
          </a:ln>
        </p:spPr>
        <p:txBody>
          <a:bodyPr/>
          <a:lstStyle/>
          <a:p>
            <a:r>
              <a:rPr lang="en-US"/>
              <a:t>Click icon to add picture</a:t>
            </a:r>
            <a:endParaRPr lang="en-GB"/>
          </a:p>
        </p:txBody>
      </p:sp>
      <p:sp>
        <p:nvSpPr>
          <p:cNvPr id="7" name="Rectangle 6"/>
          <p:cNvSpPr/>
          <p:nvPr/>
        </p:nvSpPr>
        <p:spPr>
          <a:xfrm>
            <a:off x="6102220" y="2"/>
            <a:ext cx="6089780" cy="6857999"/>
          </a:xfrm>
          <a:prstGeom prst="rect">
            <a:avLst/>
          </a:prstGeom>
          <a:solidFill>
            <a:srgbClr val="007F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19" name="Title 1"/>
          <p:cNvSpPr txBox="1">
            <a:spLocks/>
          </p:cNvSpPr>
          <p:nvPr/>
        </p:nvSpPr>
        <p:spPr>
          <a:xfrm>
            <a:off x="6367978" y="2109159"/>
            <a:ext cx="5446198" cy="187311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bg1"/>
                </a:solidFill>
                <a:latin typeface="+mj-lt"/>
                <a:ea typeface="+mj-ea"/>
                <a:cs typeface="+mj-cs"/>
              </a:defRPr>
            </a:lvl1pPr>
          </a:lstStyle>
          <a:p>
            <a:endParaRPr lang="en-GB" sz="4000"/>
          </a:p>
        </p:txBody>
      </p:sp>
      <p:sp>
        <p:nvSpPr>
          <p:cNvPr id="4" name="Title 3"/>
          <p:cNvSpPr>
            <a:spLocks noGrp="1"/>
          </p:cNvSpPr>
          <p:nvPr>
            <p:ph type="title"/>
          </p:nvPr>
        </p:nvSpPr>
        <p:spPr>
          <a:xfrm>
            <a:off x="6367978" y="2109158"/>
            <a:ext cx="5446198" cy="2977189"/>
          </a:xfrm>
        </p:spPr>
        <p:txBody>
          <a:bodyPr anchor="t"/>
          <a:lstStyle>
            <a:lvl1pPr algn="l">
              <a:defRPr/>
            </a:lvl1pPr>
          </a:lstStyle>
          <a:p>
            <a:r>
              <a:rPr lang="en-US" dirty="0"/>
              <a:t>Click to edit Master title style</a:t>
            </a:r>
            <a:endParaRPr lang="en-GB" dirty="0"/>
          </a:p>
        </p:txBody>
      </p:sp>
    </p:spTree>
    <p:extLst>
      <p:ext uri="{BB962C8B-B14F-4D97-AF65-F5344CB8AC3E}">
        <p14:creationId xmlns:p14="http://schemas.microsoft.com/office/powerpoint/2010/main" val="37167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ontents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11" name="Text Placeholder 3"/>
          <p:cNvSpPr>
            <a:spLocks noGrp="1"/>
          </p:cNvSpPr>
          <p:nvPr>
            <p:ph type="body" sz="half" idx="2"/>
          </p:nvPr>
        </p:nvSpPr>
        <p:spPr>
          <a:xfrm>
            <a:off x="1580973" y="200797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2" name="Text Placeholder 31"/>
          <p:cNvSpPr>
            <a:spLocks noGrp="1"/>
          </p:cNvSpPr>
          <p:nvPr>
            <p:ph type="body" sz="quarter" idx="20" hasCustomPrompt="1"/>
          </p:nvPr>
        </p:nvSpPr>
        <p:spPr>
          <a:xfrm>
            <a:off x="698242" y="199950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27" name="Text Placeholder 3"/>
          <p:cNvSpPr>
            <a:spLocks noGrp="1"/>
          </p:cNvSpPr>
          <p:nvPr>
            <p:ph type="body" sz="half" idx="21"/>
          </p:nvPr>
        </p:nvSpPr>
        <p:spPr>
          <a:xfrm>
            <a:off x="1580973" y="295861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28" name="Text Placeholder 31"/>
          <p:cNvSpPr>
            <a:spLocks noGrp="1"/>
          </p:cNvSpPr>
          <p:nvPr>
            <p:ph type="body" sz="quarter" idx="22" hasCustomPrompt="1"/>
          </p:nvPr>
        </p:nvSpPr>
        <p:spPr>
          <a:xfrm>
            <a:off x="698242" y="295014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1" name="Text Placeholder 3"/>
          <p:cNvSpPr>
            <a:spLocks noGrp="1"/>
          </p:cNvSpPr>
          <p:nvPr>
            <p:ph type="body" sz="half" idx="23"/>
          </p:nvPr>
        </p:nvSpPr>
        <p:spPr>
          <a:xfrm>
            <a:off x="1580973" y="389621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3" name="Text Placeholder 31"/>
          <p:cNvSpPr>
            <a:spLocks noGrp="1"/>
          </p:cNvSpPr>
          <p:nvPr>
            <p:ph type="body" sz="quarter" idx="24" hasCustomPrompt="1"/>
          </p:nvPr>
        </p:nvSpPr>
        <p:spPr>
          <a:xfrm>
            <a:off x="698242" y="388774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4" name="Text Placeholder 3"/>
          <p:cNvSpPr>
            <a:spLocks noGrp="1"/>
          </p:cNvSpPr>
          <p:nvPr>
            <p:ph type="body" sz="half" idx="25"/>
          </p:nvPr>
        </p:nvSpPr>
        <p:spPr>
          <a:xfrm>
            <a:off x="1580973" y="484685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5" name="Text Placeholder 31"/>
          <p:cNvSpPr>
            <a:spLocks noGrp="1"/>
          </p:cNvSpPr>
          <p:nvPr>
            <p:ph type="body" sz="quarter" idx="26" hasCustomPrompt="1"/>
          </p:nvPr>
        </p:nvSpPr>
        <p:spPr>
          <a:xfrm>
            <a:off x="698242" y="483837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6" name="Text Placeholder 3"/>
          <p:cNvSpPr>
            <a:spLocks noGrp="1"/>
          </p:cNvSpPr>
          <p:nvPr>
            <p:ph type="body" sz="half" idx="27"/>
          </p:nvPr>
        </p:nvSpPr>
        <p:spPr>
          <a:xfrm>
            <a:off x="7263061" y="1999588"/>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7" name="Text Placeholder 31"/>
          <p:cNvSpPr>
            <a:spLocks noGrp="1"/>
          </p:cNvSpPr>
          <p:nvPr>
            <p:ph type="body" sz="quarter" idx="28" hasCustomPrompt="1"/>
          </p:nvPr>
        </p:nvSpPr>
        <p:spPr>
          <a:xfrm>
            <a:off x="6380330" y="1991115"/>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38" name="Text Placeholder 3"/>
          <p:cNvSpPr>
            <a:spLocks noGrp="1"/>
          </p:cNvSpPr>
          <p:nvPr>
            <p:ph type="body" sz="half" idx="29"/>
          </p:nvPr>
        </p:nvSpPr>
        <p:spPr>
          <a:xfrm>
            <a:off x="7263061" y="2950224"/>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9" name="Text Placeholder 31"/>
          <p:cNvSpPr>
            <a:spLocks noGrp="1"/>
          </p:cNvSpPr>
          <p:nvPr>
            <p:ph type="body" sz="quarter" idx="30" hasCustomPrompt="1"/>
          </p:nvPr>
        </p:nvSpPr>
        <p:spPr>
          <a:xfrm>
            <a:off x="6380330" y="2941751"/>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0" name="Text Placeholder 3"/>
          <p:cNvSpPr>
            <a:spLocks noGrp="1"/>
          </p:cNvSpPr>
          <p:nvPr>
            <p:ph type="body" sz="half" idx="31"/>
          </p:nvPr>
        </p:nvSpPr>
        <p:spPr>
          <a:xfrm>
            <a:off x="7263061" y="3887826"/>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1" name="Text Placeholder 31"/>
          <p:cNvSpPr>
            <a:spLocks noGrp="1"/>
          </p:cNvSpPr>
          <p:nvPr>
            <p:ph type="body" sz="quarter" idx="32" hasCustomPrompt="1"/>
          </p:nvPr>
        </p:nvSpPr>
        <p:spPr>
          <a:xfrm>
            <a:off x="6380330" y="3879353"/>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
        <p:nvSpPr>
          <p:cNvPr id="42" name="Text Placeholder 3"/>
          <p:cNvSpPr>
            <a:spLocks noGrp="1"/>
          </p:cNvSpPr>
          <p:nvPr>
            <p:ph type="body" sz="half" idx="33"/>
          </p:nvPr>
        </p:nvSpPr>
        <p:spPr>
          <a:xfrm>
            <a:off x="7263061" y="4838462"/>
            <a:ext cx="4272896" cy="685717"/>
          </a:xfrm>
        </p:spPr>
        <p:txBody>
          <a:bodyPr anchor="ctr">
            <a:normAutofit/>
          </a:bodyPr>
          <a:lstStyle>
            <a:lvl1pPr marL="0" indent="0">
              <a:buFont typeface="Arial" panose="020B0604020202020204" pitchFamily="34" charset="0"/>
              <a:buNone/>
              <a:defRPr sz="2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3" name="Text Placeholder 31"/>
          <p:cNvSpPr>
            <a:spLocks noGrp="1"/>
          </p:cNvSpPr>
          <p:nvPr>
            <p:ph type="body" sz="quarter" idx="34" hasCustomPrompt="1"/>
          </p:nvPr>
        </p:nvSpPr>
        <p:spPr>
          <a:xfrm>
            <a:off x="6380330" y="4829989"/>
            <a:ext cx="707845" cy="685800"/>
          </a:xfrm>
          <a:prstGeom prst="ellipse">
            <a:avLst/>
          </a:prstGeom>
          <a:solidFill>
            <a:schemeClr val="bg1">
              <a:lumMod val="85000"/>
            </a:schemeClr>
          </a:solidFill>
        </p:spPr>
        <p:txBody>
          <a:bodyPr anchor="ctr"/>
          <a:lstStyle>
            <a:lvl1pPr marL="0" indent="0" algn="ctr">
              <a:buNone/>
              <a:defRPr/>
            </a:lvl1pPr>
          </a:lstStyle>
          <a:p>
            <a:pPr lvl="0"/>
            <a:r>
              <a:rPr lang="en-GB"/>
              <a:t>#</a:t>
            </a:r>
          </a:p>
        </p:txBody>
      </p:sp>
    </p:spTree>
    <p:extLst>
      <p:ext uri="{BB962C8B-B14F-4D97-AF65-F5344CB8AC3E}">
        <p14:creationId xmlns:p14="http://schemas.microsoft.com/office/powerpoint/2010/main" val="209247728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ext and pictur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18457" y="1600201"/>
            <a:ext cx="5233081" cy="456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itle 1"/>
          <p:cNvSpPr>
            <a:spLocks noGrp="1"/>
          </p:cNvSpPr>
          <p:nvPr>
            <p:ph type="title"/>
          </p:nvPr>
        </p:nvSpPr>
        <p:spPr>
          <a:xfrm>
            <a:off x="718456" y="262866"/>
            <a:ext cx="10795518" cy="1003916"/>
          </a:xfrm>
        </p:spPr>
        <p:txBody>
          <a:bodyPr/>
          <a:lstStyle>
            <a:lvl1pPr>
              <a:defRPr/>
            </a:lvl1pPr>
          </a:lstStyle>
          <a:p>
            <a:r>
              <a:rPr lang="en-US"/>
              <a:t>Click to edit Master title style</a:t>
            </a:r>
            <a:endParaRPr lang="en-GB"/>
          </a:p>
        </p:txBody>
      </p:sp>
      <p:sp>
        <p:nvSpPr>
          <p:cNvPr id="8" name="Picture Placeholder 7"/>
          <p:cNvSpPr>
            <a:spLocks noGrp="1"/>
          </p:cNvSpPr>
          <p:nvPr>
            <p:ph type="pic" sz="quarter" idx="13"/>
          </p:nvPr>
        </p:nvSpPr>
        <p:spPr>
          <a:xfrm>
            <a:off x="6254749" y="1600201"/>
            <a:ext cx="5239011" cy="4565650"/>
          </a:xfrm>
        </p:spPr>
        <p:txBody>
          <a:bodyPr/>
          <a:lstStyle/>
          <a:p>
            <a:r>
              <a:rPr lang="en-US"/>
              <a:t>Click icon to add picture</a:t>
            </a:r>
            <a:endParaRPr lang="en-GB"/>
          </a:p>
        </p:txBody>
      </p:sp>
    </p:spTree>
    <p:extLst>
      <p:ext uri="{BB962C8B-B14F-4D97-AF65-F5344CB8AC3E}">
        <p14:creationId xmlns:p14="http://schemas.microsoft.com/office/powerpoint/2010/main" val="3894415064"/>
      </p:ext>
    </p:extLst>
  </p:cSld>
  <p:clrMapOvr>
    <a:masterClrMapping/>
  </p:clrMapOvr>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ext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698500" y="1592263"/>
            <a:ext cx="5253038"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Text Placeholder 5"/>
          <p:cNvSpPr>
            <a:spLocks noGrp="1"/>
          </p:cNvSpPr>
          <p:nvPr>
            <p:ph type="body" sz="quarter" idx="11"/>
          </p:nvPr>
        </p:nvSpPr>
        <p:spPr>
          <a:xfrm>
            <a:off x="6254750" y="1592263"/>
            <a:ext cx="5238750" cy="45735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682154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98242" y="1592263"/>
            <a:ext cx="5253297" cy="494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98243" y="2105367"/>
            <a:ext cx="5253296"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254750" y="1592262"/>
            <a:ext cx="5275260" cy="51310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54750" y="2105366"/>
            <a:ext cx="5275262" cy="40604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itle 1"/>
          <p:cNvSpPr>
            <a:spLocks noGrp="1"/>
          </p:cNvSpPr>
          <p:nvPr>
            <p:ph type="title"/>
          </p:nvPr>
        </p:nvSpPr>
        <p:spPr>
          <a:xfrm>
            <a:off x="698242" y="265291"/>
            <a:ext cx="10795518" cy="1003916"/>
          </a:xfrm>
        </p:spPr>
        <p:txBody>
          <a:bodyPr/>
          <a:lstStyle>
            <a:lvl1pPr>
              <a:defRPr/>
            </a:lvl1pPr>
          </a:lstStyle>
          <a:p>
            <a:r>
              <a:rPr lang="en-US"/>
              <a:t>Click to edit Master title style</a:t>
            </a:r>
            <a:endParaRPr lang="en-GB"/>
          </a:p>
        </p:txBody>
      </p:sp>
    </p:spTree>
    <p:extLst>
      <p:ext uri="{BB962C8B-B14F-4D97-AF65-F5344CB8AC3E}">
        <p14:creationId xmlns:p14="http://schemas.microsoft.com/office/powerpoint/2010/main" val="27511202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7" name="Content Placeholder 6"/>
          <p:cNvSpPr>
            <a:spLocks noGrp="1"/>
          </p:cNvSpPr>
          <p:nvPr>
            <p:ph sz="quarter" idx="10"/>
          </p:nvPr>
        </p:nvSpPr>
        <p:spPr>
          <a:xfrm>
            <a:off x="698242" y="1592263"/>
            <a:ext cx="10795518" cy="45740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600574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and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5" name="Picture Placeholder 4"/>
          <p:cNvSpPr>
            <a:spLocks noGrp="1"/>
          </p:cNvSpPr>
          <p:nvPr>
            <p:ph type="pic" sz="quarter" idx="10"/>
          </p:nvPr>
        </p:nvSpPr>
        <p:spPr>
          <a:xfrm>
            <a:off x="698242" y="1592263"/>
            <a:ext cx="10795518" cy="4574040"/>
          </a:xfrm>
        </p:spPr>
        <p:txBody>
          <a:bodyPr/>
          <a:lstStyle/>
          <a:p>
            <a:r>
              <a:rPr lang="en-US"/>
              <a:t>Click icon to add picture</a:t>
            </a:r>
            <a:endParaRPr lang="en-GB"/>
          </a:p>
        </p:txBody>
      </p:sp>
    </p:spTree>
    <p:extLst>
      <p:ext uri="{BB962C8B-B14F-4D97-AF65-F5344CB8AC3E}">
        <p14:creationId xmlns:p14="http://schemas.microsoft.com/office/powerpoint/2010/main" val="3144387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eam slide">
    <p:bg>
      <p:bgPr>
        <a:solidFill>
          <a:srgbClr val="F9F9F9"/>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A79A354-98EF-EF61-AC5C-7AEFE3CD04AD}"/>
              </a:ext>
            </a:extLst>
          </p:cNvPr>
          <p:cNvSpPr txBox="1">
            <a:spLocks/>
          </p:cNvSpPr>
          <p:nvPr userDrawn="1"/>
        </p:nvSpPr>
        <p:spPr>
          <a:xfrm>
            <a:off x="2047681" y="77487"/>
            <a:ext cx="8096639" cy="10039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pPr algn="ctr"/>
            <a:r>
              <a:rPr lang="en-GB" dirty="0"/>
              <a:t>Meet the Digital Skills Team</a:t>
            </a:r>
          </a:p>
        </p:txBody>
      </p:sp>
      <p:pic>
        <p:nvPicPr>
          <p:cNvPr id="21" name="Picture 20" descr="A person wearing glasses&#10;&#10;Description automatically generated with medium confidence">
            <a:extLst>
              <a:ext uri="{FF2B5EF4-FFF2-40B4-BE49-F238E27FC236}">
                <a16:creationId xmlns:a16="http://schemas.microsoft.com/office/drawing/2014/main" id="{A7171707-5E79-1B93-0951-93AD7B200E5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92690" y="1668923"/>
            <a:ext cx="1195200" cy="1195200"/>
          </a:xfrm>
          <a:prstGeom prst="rect">
            <a:avLst/>
          </a:prstGeom>
        </p:spPr>
      </p:pic>
      <p:pic>
        <p:nvPicPr>
          <p:cNvPr id="22" name="Picture 21" descr="A picture containing person, person, necktie, wall&#10;&#10;Description automatically generated">
            <a:extLst>
              <a:ext uri="{FF2B5EF4-FFF2-40B4-BE49-F238E27FC236}">
                <a16:creationId xmlns:a16="http://schemas.microsoft.com/office/drawing/2014/main" id="{C6ECFBC1-6C5E-CD10-1682-D40CE694F6E5}"/>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1847" r="1847"/>
          <a:stretch/>
        </p:blipFill>
        <p:spPr>
          <a:xfrm>
            <a:off x="6637222" y="3174012"/>
            <a:ext cx="1195200" cy="1195200"/>
          </a:xfrm>
          <a:prstGeom prst="rect">
            <a:avLst/>
          </a:prstGeom>
        </p:spPr>
      </p:pic>
      <p:pic>
        <p:nvPicPr>
          <p:cNvPr id="23" name="Graphic 22" descr="Open envelope outline">
            <a:extLst>
              <a:ext uri="{FF2B5EF4-FFF2-40B4-BE49-F238E27FC236}">
                <a16:creationId xmlns:a16="http://schemas.microsoft.com/office/drawing/2014/main" id="{B8E5A3C8-15F4-7E96-0B9B-182803905C2C}"/>
              </a:ext>
            </a:extLst>
          </p:cNvPr>
          <p:cNvPicPr>
            <a:picLocks noChangeAspect="1"/>
          </p:cNvPicPr>
          <p:nvPr userDrawn="1"/>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602836" y="4704573"/>
            <a:ext cx="321641" cy="321641"/>
          </a:xfrm>
          <a:prstGeom prst="rect">
            <a:avLst/>
          </a:prstGeom>
        </p:spPr>
      </p:pic>
      <p:pic>
        <p:nvPicPr>
          <p:cNvPr id="24" name="Graphic 23" descr="Internet outline">
            <a:extLst>
              <a:ext uri="{FF2B5EF4-FFF2-40B4-BE49-F238E27FC236}">
                <a16:creationId xmlns:a16="http://schemas.microsoft.com/office/drawing/2014/main" id="{FFDFD370-D28A-E05E-9A40-6F2F009066F8}"/>
              </a:ext>
            </a:extLst>
          </p:cNvPr>
          <p:cNvPicPr>
            <a:picLocks noChangeAspect="1"/>
          </p:cNvPicPr>
          <p:nvPr userDrawn="1"/>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76953" y="5254393"/>
            <a:ext cx="369331" cy="369331"/>
          </a:xfrm>
          <a:prstGeom prst="rect">
            <a:avLst/>
          </a:prstGeom>
        </p:spPr>
      </p:pic>
      <p:sp>
        <p:nvSpPr>
          <p:cNvPr id="25" name="TextBox 24">
            <a:extLst>
              <a:ext uri="{FF2B5EF4-FFF2-40B4-BE49-F238E27FC236}">
                <a16:creationId xmlns:a16="http://schemas.microsoft.com/office/drawing/2014/main" id="{3A5A41D3-FC5D-9265-DED6-48D09E23D56D}"/>
              </a:ext>
            </a:extLst>
          </p:cNvPr>
          <p:cNvSpPr txBox="1"/>
          <p:nvPr userDrawn="1"/>
        </p:nvSpPr>
        <p:spPr>
          <a:xfrm>
            <a:off x="6968089" y="4679101"/>
            <a:ext cx="5094601" cy="1754326"/>
          </a:xfrm>
          <a:prstGeom prst="rect">
            <a:avLst/>
          </a:prstGeom>
          <a:noFill/>
        </p:spPr>
        <p:txBody>
          <a:bodyPr wrap="square" rtlCol="0">
            <a:spAutoFit/>
          </a:bodyPr>
          <a:lstStyle/>
          <a:p>
            <a:pPr algn="l" rtl="0" fontAlgn="base"/>
            <a:r>
              <a:rPr lang="en-GB" dirty="0">
                <a:solidFill>
                  <a:srgbClr val="000000"/>
                </a:solidFill>
                <a:latin typeface="Calibri Light" panose="020F0302020204030204" pitchFamily="34" charset="0"/>
              </a:rPr>
              <a:t>E-mail: </a:t>
            </a:r>
            <a:r>
              <a:rPr lang="en-GB" u="sng" dirty="0">
                <a:solidFill>
                  <a:srgbClr val="034A90"/>
                </a:solidFill>
                <a:latin typeface="Calibri Light" panose="020F0302020204030204" pitchFamily="34" charset="0"/>
                <a:hlinkClick r:id="rId9"/>
              </a:rPr>
              <a:t>digitalskills@uwtsd.ac.uk</a:t>
            </a:r>
            <a:r>
              <a:rPr lang="en-GB" dirty="0">
                <a:solidFill>
                  <a:srgbClr val="000000"/>
                </a:solidFill>
                <a:latin typeface="Calibri Light" panose="020F0302020204030204" pitchFamily="34" charset="0"/>
              </a:rPr>
              <a:t>​</a:t>
            </a:r>
            <a:endParaRPr lang="en-GB" dirty="0">
              <a:solidFill>
                <a:srgbClr val="000000"/>
              </a:solidFill>
              <a:latin typeface="Segoe UI" panose="020B0502040204020203"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Website: </a:t>
            </a:r>
            <a:r>
              <a:rPr lang="en-GB" u="sng" dirty="0">
                <a:solidFill>
                  <a:srgbClr val="034A90"/>
                </a:solidFill>
                <a:latin typeface="Calibri Light" panose="020F0302020204030204" pitchFamily="34" charset="0"/>
              </a:rPr>
              <a:t>digitalskills.uwtsd.ac.uk</a:t>
            </a:r>
            <a:endParaRPr lang="en-GB" u="sng" dirty="0">
              <a:solidFill>
                <a:srgbClr val="000000"/>
              </a:solidFill>
              <a:latin typeface="Calibri Light" panose="020F0302020204030204"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Book us: </a:t>
            </a:r>
            <a:r>
              <a:rPr lang="en-GB" dirty="0">
                <a:solidFill>
                  <a:srgbClr val="000000"/>
                </a:solidFill>
                <a:latin typeface="Calibri Light" panose="020F0302020204030204" pitchFamily="34" charset="0"/>
                <a:hlinkClick r:id="rId10"/>
              </a:rPr>
              <a:t>bit.ly/UWTSD-DSA-Booking-form</a:t>
            </a:r>
            <a:endParaRPr lang="en-GB" dirty="0">
              <a:solidFill>
                <a:srgbClr val="000000"/>
              </a:solidFill>
              <a:latin typeface="Segoe UI" panose="020B0502040204020203" pitchFamily="34" charset="0"/>
            </a:endParaRPr>
          </a:p>
          <a:p>
            <a:endParaRPr lang="en-GB" dirty="0"/>
          </a:p>
        </p:txBody>
      </p:sp>
      <p:sp>
        <p:nvSpPr>
          <p:cNvPr id="26" name="Text Placeholder 4">
            <a:extLst>
              <a:ext uri="{FF2B5EF4-FFF2-40B4-BE49-F238E27FC236}">
                <a16:creationId xmlns:a16="http://schemas.microsoft.com/office/drawing/2014/main" id="{8C0EA172-1B6E-9780-88A9-5224BC399415}"/>
              </a:ext>
            </a:extLst>
          </p:cNvPr>
          <p:cNvSpPr txBox="1">
            <a:spLocks/>
          </p:cNvSpPr>
          <p:nvPr userDrawn="1"/>
        </p:nvSpPr>
        <p:spPr>
          <a:xfrm>
            <a:off x="2501057" y="317496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Tarandeep Johal</a:t>
            </a:r>
          </a:p>
          <a:p>
            <a:pPr>
              <a:lnSpc>
                <a:spcPct val="100000"/>
              </a:lnSpc>
              <a:spcBef>
                <a:spcPts val="0"/>
              </a:spcBef>
            </a:pPr>
            <a:r>
              <a:rPr lang="en-GB" sz="2400" dirty="0"/>
              <a:t>IICL</a:t>
            </a:r>
          </a:p>
          <a:p>
            <a:pPr>
              <a:lnSpc>
                <a:spcPct val="100000"/>
              </a:lnSpc>
              <a:spcBef>
                <a:spcPts val="0"/>
              </a:spcBef>
            </a:pPr>
            <a:r>
              <a:rPr lang="en-GB" sz="2400" dirty="0">
                <a:hlinkClick r:id="rId11"/>
              </a:rPr>
              <a:t>t.johal@uwtsd.ac.uk</a:t>
            </a:r>
            <a:r>
              <a:rPr lang="en-GB" sz="2400" dirty="0"/>
              <a:t> </a:t>
            </a:r>
          </a:p>
        </p:txBody>
      </p:sp>
      <p:pic>
        <p:nvPicPr>
          <p:cNvPr id="27" name="Picture 26">
            <a:extLst>
              <a:ext uri="{FF2B5EF4-FFF2-40B4-BE49-F238E27FC236}">
                <a16:creationId xmlns:a16="http://schemas.microsoft.com/office/drawing/2014/main" id="{7AC42349-9F18-449A-DE8A-30D4E740E4BC}"/>
              </a:ext>
            </a:extLst>
          </p:cNvPr>
          <p:cNvPicPr>
            <a:picLocks noChangeAspect="1"/>
          </p:cNvPicPr>
          <p:nvPr userDrawn="1"/>
        </p:nvPicPr>
        <p:blipFill>
          <a:blip r:embed="rId12" cstate="print">
            <a:extLst>
              <a:ext uri="{28A0092B-C50C-407E-A947-70E740481C1C}">
                <a14:useLocalDpi xmlns:a14="http://schemas.microsoft.com/office/drawing/2010/main" val="0"/>
              </a:ext>
            </a:extLst>
          </a:blip>
          <a:srcRect/>
          <a:stretch/>
        </p:blipFill>
        <p:spPr>
          <a:xfrm>
            <a:off x="6637222" y="1668923"/>
            <a:ext cx="1195200" cy="1195200"/>
          </a:xfrm>
          <a:prstGeom prst="rect">
            <a:avLst/>
          </a:prstGeom>
        </p:spPr>
      </p:pic>
      <p:pic>
        <p:nvPicPr>
          <p:cNvPr id="28" name="Picture 27" descr="A person smiling for the camera&#10;&#10;Description automatically generated with medium confidence">
            <a:extLst>
              <a:ext uri="{FF2B5EF4-FFF2-40B4-BE49-F238E27FC236}">
                <a16:creationId xmlns:a16="http://schemas.microsoft.com/office/drawing/2014/main" id="{4508AC9A-64C8-A026-A599-B08950E92C66}"/>
              </a:ext>
            </a:extLst>
          </p:cNvPr>
          <p:cNvPicPr>
            <a:picLocks noChangeAspect="1"/>
          </p:cNvPicPr>
          <p:nvPr userDrawn="1"/>
        </p:nvPicPr>
        <p:blipFill>
          <a:blip r:embed="rId13" cstate="print">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val="0"/>
              </a:ext>
            </a:extLst>
          </a:blip>
          <a:stretch>
            <a:fillRect/>
          </a:stretch>
        </p:blipFill>
        <p:spPr>
          <a:xfrm>
            <a:off x="1093644" y="3174966"/>
            <a:ext cx="1193293" cy="1193293"/>
          </a:xfrm>
          <a:prstGeom prst="rect">
            <a:avLst/>
          </a:prstGeom>
        </p:spPr>
      </p:pic>
      <p:sp>
        <p:nvSpPr>
          <p:cNvPr id="29" name="Text Placeholder 4">
            <a:extLst>
              <a:ext uri="{FF2B5EF4-FFF2-40B4-BE49-F238E27FC236}">
                <a16:creationId xmlns:a16="http://schemas.microsoft.com/office/drawing/2014/main" id="{33C05799-8D84-4652-17A6-17DA976AC348}"/>
              </a:ext>
            </a:extLst>
          </p:cNvPr>
          <p:cNvSpPr txBox="1">
            <a:spLocks/>
          </p:cNvSpPr>
          <p:nvPr userDrawn="1"/>
        </p:nvSpPr>
        <p:spPr>
          <a:xfrm>
            <a:off x="2501057" y="4679101"/>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Gwen Couch</a:t>
            </a:r>
          </a:p>
          <a:p>
            <a:pPr>
              <a:lnSpc>
                <a:spcPct val="100000"/>
              </a:lnSpc>
              <a:spcBef>
                <a:spcPts val="0"/>
              </a:spcBef>
            </a:pPr>
            <a:r>
              <a:rPr lang="en-GB" sz="2400" dirty="0"/>
              <a:t>IEH</a:t>
            </a:r>
          </a:p>
          <a:p>
            <a:pPr>
              <a:lnSpc>
                <a:spcPct val="100000"/>
              </a:lnSpc>
              <a:spcBef>
                <a:spcPts val="0"/>
              </a:spcBef>
            </a:pPr>
            <a:r>
              <a:rPr lang="en-GB" sz="2400" dirty="0">
                <a:hlinkClick r:id="rId15"/>
              </a:rPr>
              <a:t>g.couch@uwtsd.ac.uk</a:t>
            </a:r>
            <a:r>
              <a:rPr lang="en-GB" sz="2400" dirty="0"/>
              <a:t> </a:t>
            </a:r>
          </a:p>
        </p:txBody>
      </p:sp>
      <p:pic>
        <p:nvPicPr>
          <p:cNvPr id="30" name="Picture 6">
            <a:extLst>
              <a:ext uri="{FF2B5EF4-FFF2-40B4-BE49-F238E27FC236}">
                <a16:creationId xmlns:a16="http://schemas.microsoft.com/office/drawing/2014/main" id="{8D82C08A-60B5-751C-5A6D-D67A1E95D9E7}"/>
              </a:ext>
            </a:extLst>
          </p:cNvPr>
          <p:cNvPicPr>
            <a:picLocks noChangeAspect="1"/>
          </p:cNvPicPr>
          <p:nvPr userDrawn="1"/>
        </p:nvPicPr>
        <p:blipFill rotWithShape="1">
          <a:blip r:embed="rId16"/>
          <a:srcRect l="3481" r="4473" b="23317"/>
          <a:stretch/>
        </p:blipFill>
        <p:spPr>
          <a:xfrm>
            <a:off x="1094863" y="4679102"/>
            <a:ext cx="1195200" cy="1193293"/>
          </a:xfrm>
          <a:prstGeom prst="rect">
            <a:avLst/>
          </a:prstGeom>
        </p:spPr>
      </p:pic>
      <p:pic>
        <p:nvPicPr>
          <p:cNvPr id="31" name="Graphic 30" descr="Daily calendar outline">
            <a:extLst>
              <a:ext uri="{FF2B5EF4-FFF2-40B4-BE49-F238E27FC236}">
                <a16:creationId xmlns:a16="http://schemas.microsoft.com/office/drawing/2014/main" id="{752F2402-D921-C75D-1DAE-CF7B37D9D805}"/>
              </a:ext>
            </a:extLst>
          </p:cNvPr>
          <p:cNvPicPr>
            <a:picLocks noChangeAspect="1"/>
          </p:cNvPicPr>
          <p:nvPr userDrawn="1"/>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rcRect/>
          <a:stretch/>
        </p:blipFill>
        <p:spPr>
          <a:xfrm>
            <a:off x="6576953" y="5771631"/>
            <a:ext cx="369331" cy="369331"/>
          </a:xfrm>
          <a:prstGeom prst="rect">
            <a:avLst/>
          </a:prstGeom>
        </p:spPr>
      </p:pic>
      <p:sp>
        <p:nvSpPr>
          <p:cNvPr id="33" name="Text Placeholder 4">
            <a:extLst>
              <a:ext uri="{FF2B5EF4-FFF2-40B4-BE49-F238E27FC236}">
                <a16:creationId xmlns:a16="http://schemas.microsoft.com/office/drawing/2014/main" id="{56858745-AEAA-3F9E-0E10-548EDF1BB431}"/>
              </a:ext>
            </a:extLst>
          </p:cNvPr>
          <p:cNvSpPr txBox="1">
            <a:spLocks/>
          </p:cNvSpPr>
          <p:nvPr userDrawn="1"/>
        </p:nvSpPr>
        <p:spPr>
          <a:xfrm>
            <a:off x="2501057" y="166987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Jessica Hill</a:t>
            </a:r>
            <a:br>
              <a:rPr lang="en-GB" sz="2400" dirty="0"/>
            </a:br>
            <a:r>
              <a:rPr lang="en-GB" sz="2400" dirty="0"/>
              <a:t>IMH</a:t>
            </a:r>
          </a:p>
          <a:p>
            <a:pPr>
              <a:lnSpc>
                <a:spcPct val="100000"/>
              </a:lnSpc>
              <a:spcBef>
                <a:spcPts val="0"/>
              </a:spcBef>
            </a:pPr>
            <a:r>
              <a:rPr lang="en-GB" sz="2400" dirty="0">
                <a:hlinkClick r:id="rId19"/>
              </a:rPr>
              <a:t>j.hill@uwtsd.ac.uk</a:t>
            </a:r>
            <a:r>
              <a:rPr lang="en-GB" sz="2400" dirty="0"/>
              <a:t> </a:t>
            </a:r>
          </a:p>
        </p:txBody>
      </p:sp>
      <p:sp>
        <p:nvSpPr>
          <p:cNvPr id="34" name="Text Placeholder 4">
            <a:extLst>
              <a:ext uri="{FF2B5EF4-FFF2-40B4-BE49-F238E27FC236}">
                <a16:creationId xmlns:a16="http://schemas.microsoft.com/office/drawing/2014/main" id="{15F02DC5-A04B-A5AF-75D1-C29B843D0766}"/>
              </a:ext>
            </a:extLst>
          </p:cNvPr>
          <p:cNvSpPr txBox="1">
            <a:spLocks/>
          </p:cNvSpPr>
          <p:nvPr userDrawn="1"/>
        </p:nvSpPr>
        <p:spPr>
          <a:xfrm>
            <a:off x="8016032" y="317496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Roger Covello </a:t>
            </a:r>
          </a:p>
          <a:p>
            <a:pPr>
              <a:lnSpc>
                <a:spcPct val="100000"/>
              </a:lnSpc>
              <a:spcBef>
                <a:spcPts val="0"/>
              </a:spcBef>
            </a:pPr>
            <a:r>
              <a:rPr lang="en-GB" sz="2400" dirty="0"/>
              <a:t>Learning Technologist</a:t>
            </a:r>
          </a:p>
          <a:p>
            <a:pPr>
              <a:lnSpc>
                <a:spcPct val="100000"/>
              </a:lnSpc>
              <a:spcBef>
                <a:spcPts val="0"/>
              </a:spcBef>
            </a:pPr>
            <a:r>
              <a:rPr lang="en-GB" sz="2400" dirty="0">
                <a:hlinkClick r:id="rId20"/>
              </a:rPr>
              <a:t>r.covello@uwtsd.ac.uk</a:t>
            </a:r>
            <a:r>
              <a:rPr lang="en-GB" sz="2400" dirty="0"/>
              <a:t> </a:t>
            </a:r>
          </a:p>
        </p:txBody>
      </p:sp>
      <p:sp>
        <p:nvSpPr>
          <p:cNvPr id="35" name="Text Placeholder 4">
            <a:extLst>
              <a:ext uri="{FF2B5EF4-FFF2-40B4-BE49-F238E27FC236}">
                <a16:creationId xmlns:a16="http://schemas.microsoft.com/office/drawing/2014/main" id="{D837DD6A-867B-CFFA-B6D8-2322F1161D19}"/>
              </a:ext>
            </a:extLst>
          </p:cNvPr>
          <p:cNvSpPr txBox="1">
            <a:spLocks/>
          </p:cNvSpPr>
          <p:nvPr userDrawn="1"/>
        </p:nvSpPr>
        <p:spPr>
          <a:xfrm>
            <a:off x="8016032" y="166987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dirty="0"/>
              <a:t>Stuart Gill</a:t>
            </a:r>
          </a:p>
          <a:p>
            <a:pPr>
              <a:lnSpc>
                <a:spcPct val="100000"/>
              </a:lnSpc>
              <a:spcBef>
                <a:spcPts val="0"/>
              </a:spcBef>
            </a:pPr>
            <a:r>
              <a:rPr lang="en-GB" sz="2400" dirty="0"/>
              <a:t>WISA</a:t>
            </a:r>
          </a:p>
          <a:p>
            <a:pPr>
              <a:lnSpc>
                <a:spcPct val="100000"/>
              </a:lnSpc>
              <a:spcBef>
                <a:spcPts val="0"/>
              </a:spcBef>
            </a:pPr>
            <a:r>
              <a:rPr lang="en-GB" sz="2400" dirty="0">
                <a:hlinkClick r:id="rId21"/>
              </a:rPr>
              <a:t>s.gill@uwtsd.ac.uk</a:t>
            </a:r>
            <a:endParaRPr lang="en-GB" sz="2400" dirty="0"/>
          </a:p>
        </p:txBody>
      </p:sp>
    </p:spTree>
    <p:extLst>
      <p:ext uri="{BB962C8B-B14F-4D97-AF65-F5344CB8AC3E}">
        <p14:creationId xmlns:p14="http://schemas.microsoft.com/office/powerpoint/2010/main" val="24251431"/>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ontac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For more information please contact:</a:t>
            </a:r>
            <a:endParaRPr lang="en-GB" dirty="0"/>
          </a:p>
        </p:txBody>
      </p:sp>
      <p:sp>
        <p:nvSpPr>
          <p:cNvPr id="4" name="Picture Placeholder 3"/>
          <p:cNvSpPr>
            <a:spLocks noGrp="1"/>
          </p:cNvSpPr>
          <p:nvPr>
            <p:ph type="pic" sz="quarter" idx="10"/>
          </p:nvPr>
        </p:nvSpPr>
        <p:spPr>
          <a:xfrm>
            <a:off x="6254750" y="1592263"/>
            <a:ext cx="5238750" cy="4573587"/>
          </a:xfrm>
        </p:spPr>
        <p:txBody>
          <a:bodyPr/>
          <a:lstStyle/>
          <a:p>
            <a:r>
              <a:rPr lang="en-US"/>
              <a:t>Click icon to add picture</a:t>
            </a:r>
            <a:endParaRPr lang="en-GB"/>
          </a:p>
        </p:txBody>
      </p:sp>
      <p:sp>
        <p:nvSpPr>
          <p:cNvPr id="6" name="Text Placeholder 5"/>
          <p:cNvSpPr>
            <a:spLocks noGrp="1"/>
          </p:cNvSpPr>
          <p:nvPr>
            <p:ph type="body" sz="quarter" idx="11"/>
          </p:nvPr>
        </p:nvSpPr>
        <p:spPr>
          <a:xfrm>
            <a:off x="698500" y="1592263"/>
            <a:ext cx="5253038" cy="4573587"/>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20766647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Social media">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0984" y="3141138"/>
            <a:ext cx="5210554" cy="818800"/>
          </a:xfrm>
          <a:prstGeom prst="rect">
            <a:avLst/>
          </a:prstGeom>
        </p:spPr>
      </p:pic>
      <p:pic>
        <p:nvPicPr>
          <p:cNvPr id="5" name="Picture Placeholder 24"/>
          <p:cNvPicPr>
            <a:picLocks noChangeAspect="1"/>
          </p:cNvPicPr>
          <p:nvPr userDrawn="1"/>
        </p:nvPicPr>
        <p:blipFill>
          <a:blip r:embed="rId3"/>
          <a:srcRect t="6165" b="6165"/>
          <a:stretch>
            <a:fillRect/>
          </a:stretch>
        </p:blipFill>
        <p:spPr>
          <a:xfrm>
            <a:off x="6254749" y="1600201"/>
            <a:ext cx="5239011" cy="4565650"/>
          </a:xfrm>
          <a:prstGeom prst="rect">
            <a:avLst/>
          </a:prstGeom>
        </p:spPr>
      </p:pic>
      <p:sp>
        <p:nvSpPr>
          <p:cNvPr id="6" name="TextBox 5"/>
          <p:cNvSpPr txBox="1"/>
          <p:nvPr userDrawn="1"/>
        </p:nvSpPr>
        <p:spPr>
          <a:xfrm>
            <a:off x="698242" y="1600201"/>
            <a:ext cx="5253296" cy="429861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We are on </a:t>
            </a:r>
            <a:r>
              <a:rPr kumimoji="0" lang="en-GB" sz="2800" b="1" i="0" u="none" strike="noStrike" kern="1200" cap="none" spc="0" normalizeH="0" baseline="0" noProof="0" dirty="0">
                <a:ln>
                  <a:noFill/>
                </a:ln>
                <a:solidFill>
                  <a:prstClr val="black"/>
                </a:solidFill>
                <a:effectLst/>
                <a:uLnTx/>
                <a:uFillTx/>
                <a:latin typeface="+mn-lt"/>
                <a:ea typeface="+mn-ea"/>
                <a:cs typeface="+mn-cs"/>
              </a:rPr>
              <a:t>Facebook</a:t>
            </a:r>
            <a:r>
              <a:rPr kumimoji="0" lang="en-GB" sz="2800" b="0" i="0" u="none" strike="noStrike" kern="1200" cap="none" spc="0" normalizeH="0" baseline="0" noProof="0" dirty="0">
                <a:ln>
                  <a:noFill/>
                </a:ln>
                <a:solidFill>
                  <a:prstClr val="black"/>
                </a:solidFill>
                <a:effectLst/>
                <a:uLnTx/>
                <a:uFillTx/>
                <a:latin typeface="+mn-lt"/>
                <a:ea typeface="+mn-ea"/>
                <a:cs typeface="+mn-cs"/>
              </a:rPr>
              <a:t>, </a:t>
            </a:r>
            <a:r>
              <a:rPr kumimoji="0" lang="en-GB" sz="2800" b="1" i="0" u="none" strike="noStrike" kern="1200" cap="none" spc="0" normalizeH="0" baseline="0" noProof="0" dirty="0">
                <a:ln>
                  <a:noFill/>
                </a:ln>
                <a:solidFill>
                  <a:prstClr val="black"/>
                </a:solidFill>
                <a:effectLst/>
                <a:uLnTx/>
                <a:uFillTx/>
                <a:latin typeface="+mn-lt"/>
                <a:ea typeface="+mn-ea"/>
                <a:cs typeface="+mn-cs"/>
              </a:rPr>
              <a:t>Twitter</a:t>
            </a:r>
            <a:r>
              <a:rPr kumimoji="0" lang="en-GB" sz="2800" b="0" i="0" u="none" strike="noStrike" kern="1200" cap="none" spc="0" normalizeH="0" baseline="0" noProof="0" dirty="0">
                <a:ln>
                  <a:noFill/>
                </a:ln>
                <a:solidFill>
                  <a:prstClr val="black"/>
                </a:solidFill>
                <a:effectLst/>
                <a:uLnTx/>
                <a:uFillTx/>
                <a:latin typeface="+mn-lt"/>
                <a:ea typeface="+mn-ea"/>
                <a:cs typeface="+mn-cs"/>
              </a:rPr>
              <a:t> and </a:t>
            </a:r>
            <a:r>
              <a:rPr kumimoji="0" lang="en-GB" sz="2800" b="1" i="0" u="none" strike="noStrike" kern="1200" cap="none" spc="0" normalizeH="0" baseline="0" noProof="0" dirty="0">
                <a:ln>
                  <a:noFill/>
                </a:ln>
                <a:solidFill>
                  <a:prstClr val="black"/>
                </a:solidFill>
                <a:effectLst/>
                <a:uLnTx/>
                <a:uFillTx/>
                <a:latin typeface="+mn-lt"/>
                <a:ea typeface="+mn-ea"/>
                <a:cs typeface="+mn-cs"/>
              </a:rPr>
              <a:t>Instagram</a:t>
            </a:r>
            <a:r>
              <a:rPr kumimoji="0" lang="en-GB" sz="2800" b="0" i="0" u="none" strike="noStrike" kern="1200" cap="none" spc="0" normalizeH="0" baseline="0" noProof="0" dirty="0">
                <a:ln>
                  <a:noFill/>
                </a:ln>
                <a:solidFill>
                  <a:prstClr val="black"/>
                </a:solidFill>
                <a:effectLst/>
                <a:uLnTx/>
                <a:uFillTx/>
                <a:latin typeface="+mn-lt"/>
                <a:ea typeface="+mn-ea"/>
                <a:cs typeface="+mn-cs"/>
              </a:rPr>
              <a:t>!</a:t>
            </a: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2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50000"/>
              </a:lnSpc>
              <a:spcBef>
                <a:spcPts val="1000"/>
              </a:spcBef>
              <a:spcAft>
                <a:spcPts val="0"/>
              </a:spcAft>
              <a:buClrTx/>
              <a:buSzTx/>
              <a:buFont typeface="Wingdings" panose="05000000000000000000" pitchFamily="2" charset="2"/>
              <a:buNone/>
              <a:tabLst/>
              <a:defRPr/>
            </a:pPr>
            <a:endParaRPr kumimoji="0" lang="en-GB" sz="800" b="0" i="0" u="none" strike="noStrike" kern="1200" cap="none" spc="0" normalizeH="0" baseline="0" noProof="0" dirty="0">
              <a:ln>
                <a:noFill/>
              </a:ln>
              <a:solidFill>
                <a:prstClr val="black"/>
              </a:solidFill>
              <a:effectLst/>
              <a:uLnTx/>
              <a:uFillTx/>
              <a:latin typeface="+mn-lt"/>
              <a:ea typeface="+mn-ea"/>
              <a:cs typeface="+mn-cs"/>
            </a:endParaRP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Follow us to find out what’s new!</a:t>
            </a:r>
          </a:p>
          <a:p>
            <a:pPr marL="228600" marR="0" lvl="0" indent="-228600" algn="l"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kumimoji="0" lang="en-GB" sz="2800" b="0" i="0" u="none" strike="noStrike" kern="1200" cap="none" spc="0" normalizeH="0" baseline="0" noProof="0" dirty="0">
                <a:ln>
                  <a:noFill/>
                </a:ln>
                <a:solidFill>
                  <a:prstClr val="black"/>
                </a:solidFill>
                <a:effectLst/>
                <a:uLnTx/>
                <a:uFillTx/>
                <a:latin typeface="+mn-lt"/>
                <a:ea typeface="+mn-ea"/>
                <a:cs typeface="+mn-cs"/>
              </a:rPr>
              <a:t>Share what you’re reading! </a:t>
            </a:r>
          </a:p>
          <a:p>
            <a:endParaRPr lang="en-GB" dirty="0"/>
          </a:p>
        </p:txBody>
      </p:sp>
      <p:sp>
        <p:nvSpPr>
          <p:cNvPr id="7" name="TextBox 6"/>
          <p:cNvSpPr txBox="1"/>
          <p:nvPr userDrawn="1"/>
        </p:nvSpPr>
        <p:spPr>
          <a:xfrm>
            <a:off x="698242" y="79200"/>
            <a:ext cx="10795518" cy="1004400"/>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400">
                <a:solidFill>
                  <a:schemeClr val="bg1"/>
                </a:solidFill>
                <a:latin typeface="+mj-lt"/>
                <a:ea typeface="+mj-ea"/>
                <a:cs typeface="+mj-cs"/>
              </a:defRPr>
            </a:lvl1pPr>
          </a:lstStyle>
          <a:p>
            <a:pPr lvl="0"/>
            <a:r>
              <a:rPr lang="en-US" noProof="0" dirty="0"/>
              <a:t>Find us on social media!</a:t>
            </a:r>
            <a:endParaRPr lang="en-GB" dirty="0"/>
          </a:p>
        </p:txBody>
      </p:sp>
    </p:spTree>
    <p:extLst>
      <p:ext uri="{BB962C8B-B14F-4D97-AF65-F5344CB8AC3E}">
        <p14:creationId xmlns:p14="http://schemas.microsoft.com/office/powerpoint/2010/main" val="32118000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1_Empt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271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E4C67-751B-0C13-5B20-A66136FBBBA4}"/>
              </a:ext>
            </a:extLst>
          </p:cNvPr>
          <p:cNvSpPr>
            <a:spLocks noGrp="1"/>
          </p:cNvSpPr>
          <p:nvPr>
            <p:ph type="title"/>
          </p:nvPr>
        </p:nvSpPr>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B31EBE19-7DC9-23D5-13D6-28B77C1F90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
        <p:nvSpPr>
          <p:cNvPr id="4" name="Date Placeholder 3">
            <a:extLst>
              <a:ext uri="{FF2B5EF4-FFF2-40B4-BE49-F238E27FC236}">
                <a16:creationId xmlns:a16="http://schemas.microsoft.com/office/drawing/2014/main" id="{2AC23BD2-AEFD-1ABB-BBFB-6EC29B70EBD0}"/>
              </a:ext>
            </a:extLst>
          </p:cNvPr>
          <p:cNvSpPr>
            <a:spLocks noGrp="1"/>
          </p:cNvSpPr>
          <p:nvPr>
            <p:ph type="dt" sz="half" idx="10"/>
          </p:nvPr>
        </p:nvSpPr>
        <p:spPr/>
        <p:txBody>
          <a:bodyPr/>
          <a:lstStyle/>
          <a:p>
            <a:fld id="{A915BD7B-8104-4932-BDB9-78535C72F589}" type="datetimeFigureOut">
              <a:rPr lang="en-FI" smtClean="0"/>
              <a:t>10/17/2023</a:t>
            </a:fld>
            <a:endParaRPr lang="en-FI"/>
          </a:p>
        </p:txBody>
      </p:sp>
      <p:sp>
        <p:nvSpPr>
          <p:cNvPr id="5" name="Footer Placeholder 4">
            <a:extLst>
              <a:ext uri="{FF2B5EF4-FFF2-40B4-BE49-F238E27FC236}">
                <a16:creationId xmlns:a16="http://schemas.microsoft.com/office/drawing/2014/main" id="{B41644A3-35C0-177E-55D0-21467DB092FE}"/>
              </a:ext>
            </a:extLst>
          </p:cNvPr>
          <p:cNvSpPr>
            <a:spLocks noGrp="1"/>
          </p:cNvSpPr>
          <p:nvPr>
            <p:ph type="ftr" sz="quarter" idx="11"/>
          </p:nvPr>
        </p:nvSpPr>
        <p:spPr/>
        <p:txBody>
          <a:bodyPr/>
          <a:lstStyle/>
          <a:p>
            <a:endParaRPr lang="en-FI"/>
          </a:p>
        </p:txBody>
      </p:sp>
      <p:sp>
        <p:nvSpPr>
          <p:cNvPr id="6" name="Slide Number Placeholder 5">
            <a:extLst>
              <a:ext uri="{FF2B5EF4-FFF2-40B4-BE49-F238E27FC236}">
                <a16:creationId xmlns:a16="http://schemas.microsoft.com/office/drawing/2014/main" id="{FD7A3C5B-0955-141E-1241-1D1E9377E400}"/>
              </a:ext>
            </a:extLst>
          </p:cNvPr>
          <p:cNvSpPr>
            <a:spLocks noGrp="1"/>
          </p:cNvSpPr>
          <p:nvPr>
            <p:ph type="sldNum" sz="quarter" idx="12"/>
          </p:nvPr>
        </p:nvSpPr>
        <p:spPr/>
        <p:txBody>
          <a:bodyPr/>
          <a:lstStyle/>
          <a:p>
            <a:fld id="{223D7E2C-7A9C-4A34-AF73-686455238EA2}" type="slidenum">
              <a:rPr lang="en-FI" smtClean="0"/>
              <a:t>‹#›</a:t>
            </a:fld>
            <a:endParaRPr lang="en-FI"/>
          </a:p>
        </p:txBody>
      </p:sp>
    </p:spTree>
    <p:extLst>
      <p:ext uri="{BB962C8B-B14F-4D97-AF65-F5344CB8AC3E}">
        <p14:creationId xmlns:p14="http://schemas.microsoft.com/office/powerpoint/2010/main" val="386870380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3.pn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15" name="Rectangle 14"/>
          <p:cNvSpPr/>
          <p:nvPr/>
        </p:nvSpPr>
        <p:spPr>
          <a:xfrm>
            <a:off x="0" y="714"/>
            <a:ext cx="12192000" cy="6867071"/>
          </a:xfrm>
          <a:prstGeom prst="rect">
            <a:avLst/>
          </a:prstGeom>
          <a:solidFill>
            <a:srgbClr val="F9F9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26" name="Rectangle 25"/>
          <p:cNvSpPr/>
          <p:nvPr/>
        </p:nvSpPr>
        <p:spPr>
          <a:xfrm>
            <a:off x="0" y="713"/>
            <a:ext cx="12192000" cy="127615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18" name="Rectangle 17"/>
          <p:cNvSpPr/>
          <p:nvPr/>
        </p:nvSpPr>
        <p:spPr>
          <a:xfrm>
            <a:off x="0" y="6311900"/>
            <a:ext cx="12192000" cy="5551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
        <p:nvSpPr>
          <p:cNvPr id="2" name="Title Placeholder 1"/>
          <p:cNvSpPr>
            <a:spLocks noGrp="1"/>
          </p:cNvSpPr>
          <p:nvPr>
            <p:ph type="title"/>
          </p:nvPr>
        </p:nvSpPr>
        <p:spPr>
          <a:xfrm>
            <a:off x="696000" y="79200"/>
            <a:ext cx="10800000" cy="1003916"/>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98240" y="1592263"/>
            <a:ext cx="10795520" cy="45740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9"/>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9896606" y="6468047"/>
            <a:ext cx="1597155" cy="225552"/>
          </a:xfrm>
          <a:prstGeom prst="rect">
            <a:avLst/>
          </a:prstGeom>
        </p:spPr>
      </p:pic>
      <p:pic>
        <p:nvPicPr>
          <p:cNvPr id="11" name="Picture 10"/>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5349240" y="6452997"/>
            <a:ext cx="1493523" cy="234696"/>
          </a:xfrm>
          <a:prstGeom prst="rect">
            <a:avLst/>
          </a:prstGeom>
        </p:spPr>
      </p:pic>
      <p:pic>
        <p:nvPicPr>
          <p:cNvPr id="12" name="Picture 11"/>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698242" y="6419279"/>
            <a:ext cx="1859284" cy="323089"/>
          </a:xfrm>
          <a:prstGeom prst="rect">
            <a:avLst/>
          </a:prstGeom>
        </p:spPr>
      </p:pic>
    </p:spTree>
    <p:extLst>
      <p:ext uri="{BB962C8B-B14F-4D97-AF65-F5344CB8AC3E}">
        <p14:creationId xmlns:p14="http://schemas.microsoft.com/office/powerpoint/2010/main" val="1757330411"/>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649" r:id="rId18"/>
    <p:sldLayoutId id="2147483660" r:id="rId19"/>
    <p:sldLayoutId id="2147483685" r:id="rId20"/>
    <p:sldLayoutId id="2147483658" r:id="rId21"/>
    <p:sldLayoutId id="2147483652" r:id="rId22"/>
    <p:sldLayoutId id="2147483661" r:id="rId23"/>
    <p:sldLayoutId id="2147483653" r:id="rId24"/>
    <p:sldLayoutId id="2147483650" r:id="rId25"/>
    <p:sldLayoutId id="2147483662" r:id="rId26"/>
    <p:sldLayoutId id="2147483684" r:id="rId27"/>
    <p:sldLayoutId id="2147483665" r:id="rId28"/>
    <p:sldLayoutId id="2147483666" r:id="rId29"/>
    <p:sldLayoutId id="2147483663" r:id="rId30"/>
    <p:sldLayoutId id="2147483722" r:id="rId31"/>
  </p:sldLayoutIdLst>
  <p:txStyles>
    <p:titleStyle>
      <a:lvl1pPr algn="ctr" defTabSz="914446"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11" indent="-228611" algn="l" defTabSz="914446"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34" indent="-228611" algn="l" defTabSz="914446"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57" indent="-228611" algn="l" defTabSz="914446" rtl="0" eaLnBrk="1" latinLnBrk="0" hangingPunct="1">
        <a:lnSpc>
          <a:spcPct val="90000"/>
        </a:lnSpc>
        <a:spcBef>
          <a:spcPts val="500"/>
        </a:spcBef>
        <a:buFont typeface="Wingdings" panose="05000000000000000000" pitchFamily="2" charset="2"/>
        <a:buChar char="§"/>
        <a:defRPr sz="2000" kern="1200">
          <a:solidFill>
            <a:schemeClr val="tx1"/>
          </a:solidFill>
          <a:latin typeface="+mn-lt"/>
          <a:ea typeface="+mn-ea"/>
          <a:cs typeface="+mn-cs"/>
        </a:defRPr>
      </a:lvl3pPr>
      <a:lvl4pPr marL="1600280" indent="-228611" algn="l" defTabSz="914446"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4pPr>
      <a:lvl5pPr marL="2057503" indent="-228611" algn="l" defTabSz="914446" rtl="0" eaLnBrk="1" latinLnBrk="0" hangingPunct="1">
        <a:lnSpc>
          <a:spcPct val="90000"/>
        </a:lnSpc>
        <a:spcBef>
          <a:spcPts val="500"/>
        </a:spcBef>
        <a:buFont typeface="Wingdings" panose="05000000000000000000" pitchFamily="2" charset="2"/>
        <a:buChar char="§"/>
        <a:defRPr sz="1800" kern="1200">
          <a:solidFill>
            <a:schemeClr val="tx1"/>
          </a:solidFill>
          <a:latin typeface="+mn-lt"/>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69">
          <p15:clr>
            <a:srgbClr val="F26B43"/>
          </p15:clr>
        </p15:guide>
        <p15:guide id="2" pos="2560">
          <p15:clr>
            <a:srgbClr val="F26B43"/>
          </p15:clr>
        </p15:guide>
        <p15:guide id="3" orient="horz" pos="2589">
          <p15:clr>
            <a:srgbClr val="F26B43"/>
          </p15:clr>
        </p15:guide>
        <p15:guide id="4" pos="2627">
          <p15:clr>
            <a:srgbClr val="F26B43"/>
          </p15:clr>
        </p15:guide>
        <p15:guide id="5" pos="249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hyperlink" Target="https://bit.ly/UWTSD-DSA-Booking-form" TargetMode="External"/><Relationship Id="rId18" Type="http://schemas.openxmlformats.org/officeDocument/2006/relationships/hyperlink" Target="mailto:g.couch@uwtsd.ac.uk" TargetMode="External"/><Relationship Id="rId3" Type="http://schemas.openxmlformats.org/officeDocument/2006/relationships/hyperlink" Target="mailto:s.gill@uwtsd.ac.uk" TargetMode="External"/><Relationship Id="rId21" Type="http://schemas.openxmlformats.org/officeDocument/2006/relationships/image" Target="../media/image17.svg"/><Relationship Id="rId7" Type="http://schemas.openxmlformats.org/officeDocument/2006/relationships/image" Target="../media/image9.png"/><Relationship Id="rId12" Type="http://schemas.openxmlformats.org/officeDocument/2006/relationships/hyperlink" Target="https://digitalskills.uwtsd.ac.uk/" TargetMode="External"/><Relationship Id="rId17" Type="http://schemas.microsoft.com/office/2007/relationships/hdphoto" Target="../media/hdphoto1.wdp"/><Relationship Id="rId2" Type="http://schemas.openxmlformats.org/officeDocument/2006/relationships/hyperlink" Target="mailto:j.hill@uwtsd.ac.uk" TargetMode="External"/><Relationship Id="rId16" Type="http://schemas.openxmlformats.org/officeDocument/2006/relationships/image" Target="../media/image14.png"/><Relationship Id="rId20"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image" Target="../media/image8.jpeg"/><Relationship Id="rId11" Type="http://schemas.openxmlformats.org/officeDocument/2006/relationships/hyperlink" Target="mailto:digitalskills@uwtsd.ac.uk" TargetMode="External"/><Relationship Id="rId5" Type="http://schemas.openxmlformats.org/officeDocument/2006/relationships/image" Target="../media/image7.jpeg"/><Relationship Id="rId15" Type="http://schemas.openxmlformats.org/officeDocument/2006/relationships/image" Target="../media/image13.jpeg"/><Relationship Id="rId10" Type="http://schemas.openxmlformats.org/officeDocument/2006/relationships/image" Target="../media/image12.svg"/><Relationship Id="rId19" Type="http://schemas.openxmlformats.org/officeDocument/2006/relationships/image" Target="../media/image15.png"/><Relationship Id="rId4" Type="http://schemas.openxmlformats.org/officeDocument/2006/relationships/hyperlink" Target="mailto:r.covello@uwtsd.ac.uk" TargetMode="External"/><Relationship Id="rId9" Type="http://schemas.openxmlformats.org/officeDocument/2006/relationships/image" Target="../media/image11.png"/><Relationship Id="rId14" Type="http://schemas.openxmlformats.org/officeDocument/2006/relationships/hyperlink" Target="mailto:t.johal@uwtsd.ac.uk"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hyperlink" Target="https://longviewoneducation.org/home/linkedin-shiny-icon-logo-5/" TargetMode="External"/><Relationship Id="rId3" Type="http://schemas.openxmlformats.org/officeDocument/2006/relationships/image" Target="../media/image29.png"/><Relationship Id="rId7" Type="http://schemas.openxmlformats.org/officeDocument/2006/relationships/image" Target="../media/image31.png"/><Relationship Id="rId12" Type="http://schemas.microsoft.com/office/2007/relationships/hdphoto" Target="../media/hdphoto2.wdp"/><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2.svg"/><Relationship Id="rId11" Type="http://schemas.openxmlformats.org/officeDocument/2006/relationships/image" Target="../media/image35.png"/><Relationship Id="rId5" Type="http://schemas.openxmlformats.org/officeDocument/2006/relationships/image" Target="../media/image21.png"/><Relationship Id="rId10" Type="http://schemas.openxmlformats.org/officeDocument/2006/relationships/image" Target="../media/image34.svg"/><Relationship Id="rId4" Type="http://schemas.openxmlformats.org/officeDocument/2006/relationships/image" Target="../media/image30.svg"/><Relationship Id="rId9" Type="http://schemas.openxmlformats.org/officeDocument/2006/relationships/image" Target="../media/image33.png"/></Relationships>
</file>

<file path=ppt/slides/_rels/slide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bit.ly/ds-padlet" TargetMode="Externa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hyperlink" Target="https://digitallearning.uwtsd.ac.uk/getting-connected.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www.uwtsd.ac.uk/wireless" TargetMode="External"/><Relationship Id="rId1" Type="http://schemas.openxmlformats.org/officeDocument/2006/relationships/slideLayout" Target="../slideLayouts/slideLayout3.xml"/><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2" Type="http://schemas.openxmlformats.org/officeDocument/2006/relationships/hyperlink" Target="https://bit.ly/DiscoveryToolUWTSD"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hyperlink" Target="https://jisc.potential.ly/signin" TargetMode="External"/><Relationship Id="rId3" Type="http://schemas.openxmlformats.org/officeDocument/2006/relationships/image" Target="../media/image42.jpeg"/><Relationship Id="rId7" Type="http://schemas.openxmlformats.org/officeDocument/2006/relationships/image" Target="../media/image46.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svg"/><Relationship Id="rId4" Type="http://schemas.openxmlformats.org/officeDocument/2006/relationships/image" Target="../media/image43.pn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2.xml"/><Relationship Id="rId5" Type="http://schemas.openxmlformats.org/officeDocument/2006/relationships/image" Target="../media/image51.png"/><Relationship Id="rId4" Type="http://schemas.openxmlformats.org/officeDocument/2006/relationships/image" Target="../media/image50.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3.xml"/><Relationship Id="rId4" Type="http://schemas.openxmlformats.org/officeDocument/2006/relationships/image" Target="../media/image57.png"/></Relationships>
</file>

<file path=ppt/slides/_rels/slide1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60.png"/><Relationship Id="rId4" Type="http://schemas.openxmlformats.org/officeDocument/2006/relationships/image" Target="../media/image59.png"/></Relationships>
</file>

<file path=ppt/slides/_rels/slide1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62.png"/><Relationship Id="rId4" Type="http://schemas.openxmlformats.org/officeDocument/2006/relationships/hyperlink" Target="https://lnkd.in/equPUue"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mailto:123456@student.uwtsd.ac.uk"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s://bit.ly/DS-Induction-Feedback" TargetMode="External"/><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hyperlink" Target="https://bit.ly/DigiCentre" TargetMode="External"/><Relationship Id="rId1" Type="http://schemas.openxmlformats.org/officeDocument/2006/relationships/slideLayout" Target="../slideLayouts/slideLayout1.xml"/><Relationship Id="rId6" Type="http://schemas.openxmlformats.org/officeDocument/2006/relationships/image" Target="../media/image76.png"/><Relationship Id="rId11" Type="http://schemas.openxmlformats.org/officeDocument/2006/relationships/image" Target="../media/image81.png"/><Relationship Id="rId5" Type="http://schemas.openxmlformats.org/officeDocument/2006/relationships/image" Target="../media/image75.png"/><Relationship Id="rId10" Type="http://schemas.openxmlformats.org/officeDocument/2006/relationships/image" Target="../media/image80.png"/><Relationship Id="rId4" Type="http://schemas.openxmlformats.org/officeDocument/2006/relationships/image" Target="../media/image74.svg"/><Relationship Id="rId9"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28495BE-9FA6-F407-C6A1-C8B80E9C6EBA}"/>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11152" r="23890" b="-1"/>
          <a:stretch/>
        </p:blipFill>
        <p:spPr>
          <a:xfrm>
            <a:off x="0" y="10"/>
            <a:ext cx="6102330" cy="6857990"/>
          </a:xfrm>
          <a:prstGeom prst="rect">
            <a:avLst/>
          </a:prstGeom>
          <a:noFill/>
          <a:ln>
            <a:noFill/>
          </a:ln>
        </p:spPr>
      </p:pic>
      <p:sp>
        <p:nvSpPr>
          <p:cNvPr id="4" name="Title 3"/>
          <p:cNvSpPr>
            <a:spLocks noGrp="1"/>
          </p:cNvSpPr>
          <p:nvPr>
            <p:ph type="title"/>
          </p:nvPr>
        </p:nvSpPr>
        <p:spPr/>
        <p:txBody>
          <a:bodyPr anchor="b">
            <a:normAutofit/>
          </a:bodyPr>
          <a:lstStyle/>
          <a:p>
            <a:r>
              <a:rPr lang="en-GB" dirty="0"/>
              <a:t>Welcome to</a:t>
            </a:r>
            <a:br>
              <a:rPr lang="en-GB" dirty="0"/>
            </a:br>
            <a:r>
              <a:rPr lang="en-GB" spc="300" dirty="0"/>
              <a:t>UWTSD!</a:t>
            </a:r>
            <a:endParaRPr lang="en-GB" dirty="0"/>
          </a:p>
        </p:txBody>
      </p:sp>
      <p:sp>
        <p:nvSpPr>
          <p:cNvPr id="3" name="Subtitle 2"/>
          <p:cNvSpPr>
            <a:spLocks noGrp="1"/>
          </p:cNvSpPr>
          <p:nvPr>
            <p:ph type="subTitle" idx="1"/>
          </p:nvPr>
        </p:nvSpPr>
        <p:spPr/>
        <p:txBody>
          <a:bodyPr vert="horz" lIns="91440" tIns="45720" rIns="91440" bIns="45720" rtlCol="0">
            <a:normAutofit/>
          </a:bodyPr>
          <a:lstStyle/>
          <a:p>
            <a:r>
              <a:rPr lang="en-GB" dirty="0"/>
              <a:t>Digital Skills </a:t>
            </a:r>
            <a:r>
              <a:rPr lang="en-GB"/>
              <a:t>Induction 2023</a:t>
            </a:r>
            <a:endParaRPr lang="en-GB" dirty="0"/>
          </a:p>
        </p:txBody>
      </p:sp>
      <p:sp>
        <p:nvSpPr>
          <p:cNvPr id="2" name="Lightning Bolt 1">
            <a:extLst>
              <a:ext uri="{FF2B5EF4-FFF2-40B4-BE49-F238E27FC236}">
                <a16:creationId xmlns:a16="http://schemas.microsoft.com/office/drawing/2014/main" id="{55FB185D-5C11-05A4-D6CD-15E5C02D8D5B}"/>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ightning Bolt 4">
            <a:extLst>
              <a:ext uri="{FF2B5EF4-FFF2-40B4-BE49-F238E27FC236}">
                <a16:creationId xmlns:a16="http://schemas.microsoft.com/office/drawing/2014/main" id="{F172EEEB-D96E-5C06-51FD-A407C67D8B51}"/>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ightning Bolt 5">
            <a:extLst>
              <a:ext uri="{FF2B5EF4-FFF2-40B4-BE49-F238E27FC236}">
                <a16:creationId xmlns:a16="http://schemas.microsoft.com/office/drawing/2014/main" id="{07D96C9D-147A-83BE-017F-C4BDFCC0588E}"/>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Lightning Bolt 6">
            <a:extLst>
              <a:ext uri="{FF2B5EF4-FFF2-40B4-BE49-F238E27FC236}">
                <a16:creationId xmlns:a16="http://schemas.microsoft.com/office/drawing/2014/main" id="{1290144D-4ADE-8759-1F85-F409485FDC7F}"/>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Lightning Bolt 8">
            <a:extLst>
              <a:ext uri="{FF2B5EF4-FFF2-40B4-BE49-F238E27FC236}">
                <a16:creationId xmlns:a16="http://schemas.microsoft.com/office/drawing/2014/main" id="{2E8487D1-D4E2-FB77-D980-2145FA708B69}"/>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Lightning Bolt 9">
            <a:extLst>
              <a:ext uri="{FF2B5EF4-FFF2-40B4-BE49-F238E27FC236}">
                <a16:creationId xmlns:a16="http://schemas.microsoft.com/office/drawing/2014/main" id="{567D64D0-A682-CB62-EA20-B33DCA6AB8C2}"/>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Lightning Bolt 10">
            <a:extLst>
              <a:ext uri="{FF2B5EF4-FFF2-40B4-BE49-F238E27FC236}">
                <a16:creationId xmlns:a16="http://schemas.microsoft.com/office/drawing/2014/main" id="{814E0C44-26F1-E760-6464-6F2E296EB29A}"/>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Lightning Bolt 11">
            <a:extLst>
              <a:ext uri="{FF2B5EF4-FFF2-40B4-BE49-F238E27FC236}">
                <a16:creationId xmlns:a16="http://schemas.microsoft.com/office/drawing/2014/main" id="{150B7263-28B4-1138-0031-30245B9FBEBE}"/>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Lightning Bolt 12">
            <a:extLst>
              <a:ext uri="{FF2B5EF4-FFF2-40B4-BE49-F238E27FC236}">
                <a16:creationId xmlns:a16="http://schemas.microsoft.com/office/drawing/2014/main" id="{456CD508-6573-18A6-2C9D-A18A78E0F265}"/>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Lightning Bolt 13">
            <a:extLst>
              <a:ext uri="{FF2B5EF4-FFF2-40B4-BE49-F238E27FC236}">
                <a16:creationId xmlns:a16="http://schemas.microsoft.com/office/drawing/2014/main" id="{19DA5C10-18B5-242C-C4A0-D5C001920B64}"/>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Lightning Bolt 14">
            <a:extLst>
              <a:ext uri="{FF2B5EF4-FFF2-40B4-BE49-F238E27FC236}">
                <a16:creationId xmlns:a16="http://schemas.microsoft.com/office/drawing/2014/main" id="{52F72768-4973-521C-AF34-7CA8617596B7}"/>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Lightning Bolt 15">
            <a:extLst>
              <a:ext uri="{FF2B5EF4-FFF2-40B4-BE49-F238E27FC236}">
                <a16:creationId xmlns:a16="http://schemas.microsoft.com/office/drawing/2014/main" id="{076BFC9C-43E3-C2F3-8DF9-7FD1F89E5482}"/>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ightning Bolt 16">
            <a:extLst>
              <a:ext uri="{FF2B5EF4-FFF2-40B4-BE49-F238E27FC236}">
                <a16:creationId xmlns:a16="http://schemas.microsoft.com/office/drawing/2014/main" id="{7DA8896F-39C2-8336-7A2D-E62E8BB5E049}"/>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Lightning Bolt 17">
            <a:extLst>
              <a:ext uri="{FF2B5EF4-FFF2-40B4-BE49-F238E27FC236}">
                <a16:creationId xmlns:a16="http://schemas.microsoft.com/office/drawing/2014/main" id="{A6F99047-54F2-1DCA-8B52-276C898AF210}"/>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Lightning Bolt 18">
            <a:extLst>
              <a:ext uri="{FF2B5EF4-FFF2-40B4-BE49-F238E27FC236}">
                <a16:creationId xmlns:a16="http://schemas.microsoft.com/office/drawing/2014/main" id="{F9327FBB-5CEB-C428-5A81-E48E05890CE6}"/>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Lightning Bolt 19">
            <a:extLst>
              <a:ext uri="{FF2B5EF4-FFF2-40B4-BE49-F238E27FC236}">
                <a16:creationId xmlns:a16="http://schemas.microsoft.com/office/drawing/2014/main" id="{FE0755D1-8739-63A3-BCD2-DD69AF54FC54}"/>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Lightning Bolt 20">
            <a:extLst>
              <a:ext uri="{FF2B5EF4-FFF2-40B4-BE49-F238E27FC236}">
                <a16:creationId xmlns:a16="http://schemas.microsoft.com/office/drawing/2014/main" id="{5584E237-EAF4-D936-8994-280785DD1826}"/>
              </a:ext>
              <a:ext uri="{C183D7F6-B498-43B3-948B-1728B52AA6E4}">
                <adec:decorative xmlns:adec="http://schemas.microsoft.com/office/drawing/2017/decorative" val="1"/>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9625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AAEABC-48BB-9A34-79A4-BCD32E4B0649}"/>
              </a:ext>
            </a:extLst>
          </p:cNvPr>
          <p:cNvSpPr txBox="1"/>
          <p:nvPr/>
        </p:nvSpPr>
        <p:spPr>
          <a:xfrm>
            <a:off x="698242" y="77487"/>
            <a:ext cx="10795518" cy="100391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GB" sz="4400">
                <a:solidFill>
                  <a:schemeClr val="bg1"/>
                </a:solidFill>
                <a:latin typeface="+mj-lt"/>
                <a:ea typeface="+mj-ea"/>
                <a:cs typeface="+mj-cs"/>
              </a:rPr>
              <a:t>Introduction and agenda for today</a:t>
            </a:r>
          </a:p>
        </p:txBody>
      </p:sp>
      <p:sp>
        <p:nvSpPr>
          <p:cNvPr id="6" name="Rectangle 5">
            <a:extLst>
              <a:ext uri="{FF2B5EF4-FFF2-40B4-BE49-F238E27FC236}">
                <a16:creationId xmlns:a16="http://schemas.microsoft.com/office/drawing/2014/main" id="{74A88CCF-99D4-E789-DC76-E212114EF29E}"/>
              </a:ext>
              <a:ext uri="{C183D7F6-B498-43B3-948B-1728B52AA6E4}">
                <adec:decorative xmlns:adec="http://schemas.microsoft.com/office/drawing/2017/decorative" val="1"/>
              </a:ext>
            </a:extLst>
          </p:cNvPr>
          <p:cNvSpPr/>
          <p:nvPr/>
        </p:nvSpPr>
        <p:spPr>
          <a:xfrm>
            <a:off x="2512287" y="1408679"/>
            <a:ext cx="908017" cy="871001"/>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sz="2700"/>
          </a:p>
        </p:txBody>
      </p:sp>
      <p:sp>
        <p:nvSpPr>
          <p:cNvPr id="7" name="Freeform: Shape 6">
            <a:extLst>
              <a:ext uri="{FF2B5EF4-FFF2-40B4-BE49-F238E27FC236}">
                <a16:creationId xmlns:a16="http://schemas.microsoft.com/office/drawing/2014/main" id="{C77456C1-46B9-CFEA-0642-01D7011A8EFB}"/>
              </a:ext>
            </a:extLst>
          </p:cNvPr>
          <p:cNvSpPr/>
          <p:nvPr/>
        </p:nvSpPr>
        <p:spPr>
          <a:xfrm>
            <a:off x="2484800" y="2297373"/>
            <a:ext cx="2594333" cy="373285"/>
          </a:xfrm>
          <a:custGeom>
            <a:avLst/>
            <a:gdLst>
              <a:gd name="connsiteX0" fmla="*/ 0 w 2107315"/>
              <a:gd name="connsiteY0" fmla="*/ 0 h 316097"/>
              <a:gd name="connsiteX1" fmla="*/ 2107315 w 2107315"/>
              <a:gd name="connsiteY1" fmla="*/ 0 h 316097"/>
              <a:gd name="connsiteX2" fmla="*/ 2107315 w 2107315"/>
              <a:gd name="connsiteY2" fmla="*/ 316097 h 316097"/>
              <a:gd name="connsiteX3" fmla="*/ 0 w 2107315"/>
              <a:gd name="connsiteY3" fmla="*/ 316097 h 316097"/>
              <a:gd name="connsiteX4" fmla="*/ 0 w 2107315"/>
              <a:gd name="connsiteY4" fmla="*/ 0 h 316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316097">
                <a:moveTo>
                  <a:pt x="0" y="0"/>
                </a:moveTo>
                <a:lnTo>
                  <a:pt x="2107315" y="0"/>
                </a:lnTo>
                <a:lnTo>
                  <a:pt x="2107315" y="316097"/>
                </a:lnTo>
                <a:lnTo>
                  <a:pt x="0" y="31609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889044">
              <a:spcBef>
                <a:spcPct val="0"/>
              </a:spcBef>
              <a:spcAft>
                <a:spcPct val="35000"/>
              </a:spcAft>
              <a:defRPr b="1"/>
            </a:pPr>
            <a:r>
              <a:rPr lang="en-GB" sz="2000" dirty="0"/>
              <a:t>Digital Skills Team</a:t>
            </a:r>
          </a:p>
        </p:txBody>
      </p:sp>
      <p:sp>
        <p:nvSpPr>
          <p:cNvPr id="8" name="Freeform: Shape 7">
            <a:extLst>
              <a:ext uri="{FF2B5EF4-FFF2-40B4-BE49-F238E27FC236}">
                <a16:creationId xmlns:a16="http://schemas.microsoft.com/office/drawing/2014/main" id="{F88EE777-C334-37D7-89A5-825052EE1115}"/>
              </a:ext>
            </a:extLst>
          </p:cNvPr>
          <p:cNvSpPr/>
          <p:nvPr/>
        </p:nvSpPr>
        <p:spPr>
          <a:xfrm>
            <a:off x="2484800" y="2606956"/>
            <a:ext cx="2594333" cy="932266"/>
          </a:xfrm>
          <a:custGeom>
            <a:avLst/>
            <a:gdLst>
              <a:gd name="connsiteX0" fmla="*/ 0 w 2107315"/>
              <a:gd name="connsiteY0" fmla="*/ 0 h 789439"/>
              <a:gd name="connsiteX1" fmla="*/ 2107315 w 2107315"/>
              <a:gd name="connsiteY1" fmla="*/ 0 h 789439"/>
              <a:gd name="connsiteX2" fmla="*/ 2107315 w 2107315"/>
              <a:gd name="connsiteY2" fmla="*/ 789439 h 789439"/>
              <a:gd name="connsiteX3" fmla="*/ 0 w 2107315"/>
              <a:gd name="connsiteY3" fmla="*/ 789439 h 789439"/>
              <a:gd name="connsiteX4" fmla="*/ 0 w 2107315"/>
              <a:gd name="connsiteY4" fmla="*/ 0 h 789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789439">
                <a:moveTo>
                  <a:pt x="0" y="0"/>
                </a:moveTo>
                <a:lnTo>
                  <a:pt x="2107315" y="0"/>
                </a:lnTo>
                <a:lnTo>
                  <a:pt x="2107315" y="789439"/>
                </a:lnTo>
                <a:lnTo>
                  <a:pt x="0" y="789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666783">
              <a:spcBef>
                <a:spcPct val="0"/>
              </a:spcBef>
              <a:spcAft>
                <a:spcPct val="35000"/>
              </a:spcAft>
            </a:pPr>
            <a:r>
              <a:rPr lang="en-GB" sz="1500" dirty="0"/>
              <a:t>Who we are </a:t>
            </a:r>
          </a:p>
          <a:p>
            <a:pPr defTabSz="666783">
              <a:spcBef>
                <a:spcPct val="0"/>
              </a:spcBef>
              <a:spcAft>
                <a:spcPct val="35000"/>
              </a:spcAft>
            </a:pPr>
            <a:r>
              <a:rPr lang="en-GB" sz="1500" dirty="0"/>
              <a:t>How we can support you</a:t>
            </a:r>
          </a:p>
        </p:txBody>
      </p:sp>
      <p:sp>
        <p:nvSpPr>
          <p:cNvPr id="9" name="Rectangle 8">
            <a:extLst>
              <a:ext uri="{FF2B5EF4-FFF2-40B4-BE49-F238E27FC236}">
                <a16:creationId xmlns:a16="http://schemas.microsoft.com/office/drawing/2014/main" id="{BEE6E34B-71F9-C873-878F-22EA1C5093C6}"/>
              </a:ext>
              <a:ext uri="{C183D7F6-B498-43B3-948B-1728B52AA6E4}">
                <adec:decorative xmlns:adec="http://schemas.microsoft.com/office/drawing/2017/decorative" val="1"/>
              </a:ext>
            </a:extLst>
          </p:cNvPr>
          <p:cNvSpPr/>
          <p:nvPr/>
        </p:nvSpPr>
        <p:spPr>
          <a:xfrm>
            <a:off x="7161211" y="1611543"/>
            <a:ext cx="908017" cy="871001"/>
          </a:xfrm>
          <a:prstGeom prst="rect">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sz="2700"/>
          </a:p>
        </p:txBody>
      </p:sp>
      <p:sp>
        <p:nvSpPr>
          <p:cNvPr id="10" name="Freeform: Shape 9">
            <a:extLst>
              <a:ext uri="{FF2B5EF4-FFF2-40B4-BE49-F238E27FC236}">
                <a16:creationId xmlns:a16="http://schemas.microsoft.com/office/drawing/2014/main" id="{99A5447B-5F13-2602-40AB-C08DA0E346E7}"/>
              </a:ext>
            </a:extLst>
          </p:cNvPr>
          <p:cNvSpPr/>
          <p:nvPr/>
        </p:nvSpPr>
        <p:spPr>
          <a:xfrm>
            <a:off x="7249012" y="2538550"/>
            <a:ext cx="2594333" cy="373285"/>
          </a:xfrm>
          <a:custGeom>
            <a:avLst/>
            <a:gdLst>
              <a:gd name="connsiteX0" fmla="*/ 0 w 2107315"/>
              <a:gd name="connsiteY0" fmla="*/ 0 h 316097"/>
              <a:gd name="connsiteX1" fmla="*/ 2107315 w 2107315"/>
              <a:gd name="connsiteY1" fmla="*/ 0 h 316097"/>
              <a:gd name="connsiteX2" fmla="*/ 2107315 w 2107315"/>
              <a:gd name="connsiteY2" fmla="*/ 316097 h 316097"/>
              <a:gd name="connsiteX3" fmla="*/ 0 w 2107315"/>
              <a:gd name="connsiteY3" fmla="*/ 316097 h 316097"/>
              <a:gd name="connsiteX4" fmla="*/ 0 w 2107315"/>
              <a:gd name="connsiteY4" fmla="*/ 0 h 316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316097">
                <a:moveTo>
                  <a:pt x="0" y="0"/>
                </a:moveTo>
                <a:lnTo>
                  <a:pt x="2107315" y="0"/>
                </a:lnTo>
                <a:lnTo>
                  <a:pt x="2107315" y="316097"/>
                </a:lnTo>
                <a:lnTo>
                  <a:pt x="0" y="31609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889044">
              <a:spcBef>
                <a:spcPct val="0"/>
              </a:spcBef>
              <a:spcAft>
                <a:spcPct val="35000"/>
              </a:spcAft>
              <a:defRPr b="1"/>
            </a:pPr>
            <a:r>
              <a:rPr lang="en-GB" sz="2000" dirty="0"/>
              <a:t>Get Connected</a:t>
            </a:r>
          </a:p>
        </p:txBody>
      </p:sp>
      <p:sp>
        <p:nvSpPr>
          <p:cNvPr id="11" name="Freeform: Shape 10">
            <a:extLst>
              <a:ext uri="{FF2B5EF4-FFF2-40B4-BE49-F238E27FC236}">
                <a16:creationId xmlns:a16="http://schemas.microsoft.com/office/drawing/2014/main" id="{E442A445-64DF-C5CF-33E0-A1EFDC83792B}"/>
              </a:ext>
            </a:extLst>
          </p:cNvPr>
          <p:cNvSpPr/>
          <p:nvPr/>
        </p:nvSpPr>
        <p:spPr>
          <a:xfrm>
            <a:off x="7233325" y="2896896"/>
            <a:ext cx="2594333" cy="932266"/>
          </a:xfrm>
          <a:custGeom>
            <a:avLst/>
            <a:gdLst>
              <a:gd name="connsiteX0" fmla="*/ 0 w 2107315"/>
              <a:gd name="connsiteY0" fmla="*/ 0 h 789439"/>
              <a:gd name="connsiteX1" fmla="*/ 2107315 w 2107315"/>
              <a:gd name="connsiteY1" fmla="*/ 0 h 789439"/>
              <a:gd name="connsiteX2" fmla="*/ 2107315 w 2107315"/>
              <a:gd name="connsiteY2" fmla="*/ 789439 h 789439"/>
              <a:gd name="connsiteX3" fmla="*/ 0 w 2107315"/>
              <a:gd name="connsiteY3" fmla="*/ 789439 h 789439"/>
              <a:gd name="connsiteX4" fmla="*/ 0 w 2107315"/>
              <a:gd name="connsiteY4" fmla="*/ 0 h 789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789439">
                <a:moveTo>
                  <a:pt x="0" y="0"/>
                </a:moveTo>
                <a:lnTo>
                  <a:pt x="2107315" y="0"/>
                </a:lnTo>
                <a:lnTo>
                  <a:pt x="2107315" y="789439"/>
                </a:lnTo>
                <a:lnTo>
                  <a:pt x="0" y="789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666783">
              <a:spcBef>
                <a:spcPct val="0"/>
              </a:spcBef>
              <a:spcAft>
                <a:spcPct val="35000"/>
              </a:spcAft>
            </a:pPr>
            <a:r>
              <a:rPr lang="en-GB" sz="1500" dirty="0"/>
              <a:t>Get connected website</a:t>
            </a:r>
          </a:p>
          <a:p>
            <a:pPr defTabSz="666783">
              <a:spcBef>
                <a:spcPct val="0"/>
              </a:spcBef>
              <a:spcAft>
                <a:spcPct val="35000"/>
              </a:spcAft>
            </a:pPr>
            <a:r>
              <a:rPr lang="en-GB" sz="1500" dirty="0"/>
              <a:t>Connect to </a:t>
            </a:r>
            <a:r>
              <a:rPr lang="en-GB" sz="1500" dirty="0" err="1"/>
              <a:t>Eduroam</a:t>
            </a:r>
            <a:endParaRPr lang="en-GB" sz="1500" dirty="0"/>
          </a:p>
        </p:txBody>
      </p:sp>
      <p:sp>
        <p:nvSpPr>
          <p:cNvPr id="12" name="Rectangle 11">
            <a:extLst>
              <a:ext uri="{FF2B5EF4-FFF2-40B4-BE49-F238E27FC236}">
                <a16:creationId xmlns:a16="http://schemas.microsoft.com/office/drawing/2014/main" id="{C65B799F-2C64-49CB-65DE-EF6895718EED}"/>
              </a:ext>
              <a:ext uri="{C183D7F6-B498-43B3-948B-1728B52AA6E4}">
                <adec:decorative xmlns:adec="http://schemas.microsoft.com/office/drawing/2017/decorative" val="1"/>
              </a:ext>
            </a:extLst>
          </p:cNvPr>
          <p:cNvSpPr/>
          <p:nvPr/>
        </p:nvSpPr>
        <p:spPr>
          <a:xfrm>
            <a:off x="2364342" y="3836524"/>
            <a:ext cx="908017" cy="871001"/>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sz="2700"/>
          </a:p>
        </p:txBody>
      </p:sp>
      <p:sp>
        <p:nvSpPr>
          <p:cNvPr id="13" name="Freeform: Shape 12">
            <a:extLst>
              <a:ext uri="{FF2B5EF4-FFF2-40B4-BE49-F238E27FC236}">
                <a16:creationId xmlns:a16="http://schemas.microsoft.com/office/drawing/2014/main" id="{30FB6B3C-0BD9-93BE-6A5A-0F673BC987EA}"/>
              </a:ext>
            </a:extLst>
          </p:cNvPr>
          <p:cNvSpPr/>
          <p:nvPr/>
        </p:nvSpPr>
        <p:spPr>
          <a:xfrm>
            <a:off x="2364342" y="4818184"/>
            <a:ext cx="2594333" cy="373285"/>
          </a:xfrm>
          <a:custGeom>
            <a:avLst/>
            <a:gdLst>
              <a:gd name="connsiteX0" fmla="*/ 0 w 2107315"/>
              <a:gd name="connsiteY0" fmla="*/ 0 h 316097"/>
              <a:gd name="connsiteX1" fmla="*/ 2107315 w 2107315"/>
              <a:gd name="connsiteY1" fmla="*/ 0 h 316097"/>
              <a:gd name="connsiteX2" fmla="*/ 2107315 w 2107315"/>
              <a:gd name="connsiteY2" fmla="*/ 316097 h 316097"/>
              <a:gd name="connsiteX3" fmla="*/ 0 w 2107315"/>
              <a:gd name="connsiteY3" fmla="*/ 316097 h 316097"/>
              <a:gd name="connsiteX4" fmla="*/ 0 w 2107315"/>
              <a:gd name="connsiteY4" fmla="*/ 0 h 316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316097">
                <a:moveTo>
                  <a:pt x="0" y="0"/>
                </a:moveTo>
                <a:lnTo>
                  <a:pt x="2107315" y="0"/>
                </a:lnTo>
                <a:lnTo>
                  <a:pt x="2107315" y="316097"/>
                </a:lnTo>
                <a:lnTo>
                  <a:pt x="0" y="31609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889044">
              <a:spcBef>
                <a:spcPct val="0"/>
              </a:spcBef>
              <a:spcAft>
                <a:spcPct val="35000"/>
              </a:spcAft>
              <a:defRPr b="1"/>
            </a:pPr>
            <a:r>
              <a:rPr lang="en-GB" sz="2000" dirty="0"/>
              <a:t>The DigiCentre</a:t>
            </a:r>
          </a:p>
        </p:txBody>
      </p:sp>
      <p:sp>
        <p:nvSpPr>
          <p:cNvPr id="14" name="Freeform: Shape 13">
            <a:extLst>
              <a:ext uri="{FF2B5EF4-FFF2-40B4-BE49-F238E27FC236}">
                <a16:creationId xmlns:a16="http://schemas.microsoft.com/office/drawing/2014/main" id="{BA7856F8-428F-ED67-6127-987CC00F2D90}"/>
              </a:ext>
            </a:extLst>
          </p:cNvPr>
          <p:cNvSpPr/>
          <p:nvPr/>
        </p:nvSpPr>
        <p:spPr>
          <a:xfrm>
            <a:off x="2364341" y="5191469"/>
            <a:ext cx="2594333" cy="932266"/>
          </a:xfrm>
          <a:custGeom>
            <a:avLst/>
            <a:gdLst>
              <a:gd name="connsiteX0" fmla="*/ 0 w 2107315"/>
              <a:gd name="connsiteY0" fmla="*/ 0 h 789439"/>
              <a:gd name="connsiteX1" fmla="*/ 2107315 w 2107315"/>
              <a:gd name="connsiteY1" fmla="*/ 0 h 789439"/>
              <a:gd name="connsiteX2" fmla="*/ 2107315 w 2107315"/>
              <a:gd name="connsiteY2" fmla="*/ 789439 h 789439"/>
              <a:gd name="connsiteX3" fmla="*/ 0 w 2107315"/>
              <a:gd name="connsiteY3" fmla="*/ 789439 h 789439"/>
              <a:gd name="connsiteX4" fmla="*/ 0 w 2107315"/>
              <a:gd name="connsiteY4" fmla="*/ 0 h 789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789439">
                <a:moveTo>
                  <a:pt x="0" y="0"/>
                </a:moveTo>
                <a:lnTo>
                  <a:pt x="2107315" y="0"/>
                </a:lnTo>
                <a:lnTo>
                  <a:pt x="2107315" y="789439"/>
                </a:lnTo>
                <a:lnTo>
                  <a:pt x="0" y="789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666783">
              <a:spcBef>
                <a:spcPct val="0"/>
              </a:spcBef>
              <a:spcAft>
                <a:spcPct val="35000"/>
              </a:spcAft>
            </a:pPr>
            <a:r>
              <a:rPr lang="en-GB" sz="1500" dirty="0"/>
              <a:t>JISC Discovery tool</a:t>
            </a:r>
          </a:p>
          <a:p>
            <a:pPr defTabSz="666783">
              <a:spcBef>
                <a:spcPct val="0"/>
              </a:spcBef>
              <a:spcAft>
                <a:spcPct val="35000"/>
              </a:spcAft>
            </a:pPr>
            <a:r>
              <a:rPr lang="en-GB" sz="1500" dirty="0"/>
              <a:t>Resource Finder </a:t>
            </a:r>
            <a:endParaRPr lang="en-GB" sz="1500" dirty="0">
              <a:cs typeface="Calibri Light"/>
            </a:endParaRPr>
          </a:p>
        </p:txBody>
      </p:sp>
      <p:sp>
        <p:nvSpPr>
          <p:cNvPr id="15" name="Rectangle 14">
            <a:extLst>
              <a:ext uri="{FF2B5EF4-FFF2-40B4-BE49-F238E27FC236}">
                <a16:creationId xmlns:a16="http://schemas.microsoft.com/office/drawing/2014/main" id="{DEA58D52-33DF-A6DA-137F-D82067FE332E}"/>
              </a:ext>
              <a:ext uri="{C183D7F6-B498-43B3-948B-1728B52AA6E4}">
                <adec:decorative xmlns:adec="http://schemas.microsoft.com/office/drawing/2017/decorative" val="1"/>
              </a:ext>
            </a:extLst>
          </p:cNvPr>
          <p:cNvSpPr/>
          <p:nvPr/>
        </p:nvSpPr>
        <p:spPr>
          <a:xfrm>
            <a:off x="7161211" y="3823263"/>
            <a:ext cx="908017" cy="871001"/>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sz="2700"/>
          </a:p>
        </p:txBody>
      </p:sp>
      <p:sp>
        <p:nvSpPr>
          <p:cNvPr id="16" name="Freeform: Shape 15">
            <a:extLst>
              <a:ext uri="{FF2B5EF4-FFF2-40B4-BE49-F238E27FC236}">
                <a16:creationId xmlns:a16="http://schemas.microsoft.com/office/drawing/2014/main" id="{2FE5F765-32C4-2895-07BD-2111D6D2C6AB}"/>
              </a:ext>
            </a:extLst>
          </p:cNvPr>
          <p:cNvSpPr/>
          <p:nvPr/>
        </p:nvSpPr>
        <p:spPr>
          <a:xfrm>
            <a:off x="7249013" y="4672806"/>
            <a:ext cx="2594333" cy="373285"/>
          </a:xfrm>
          <a:custGeom>
            <a:avLst/>
            <a:gdLst>
              <a:gd name="connsiteX0" fmla="*/ 0 w 2107315"/>
              <a:gd name="connsiteY0" fmla="*/ 0 h 316097"/>
              <a:gd name="connsiteX1" fmla="*/ 2107315 w 2107315"/>
              <a:gd name="connsiteY1" fmla="*/ 0 h 316097"/>
              <a:gd name="connsiteX2" fmla="*/ 2107315 w 2107315"/>
              <a:gd name="connsiteY2" fmla="*/ 316097 h 316097"/>
              <a:gd name="connsiteX3" fmla="*/ 0 w 2107315"/>
              <a:gd name="connsiteY3" fmla="*/ 316097 h 316097"/>
              <a:gd name="connsiteX4" fmla="*/ 0 w 2107315"/>
              <a:gd name="connsiteY4" fmla="*/ 0 h 316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316097">
                <a:moveTo>
                  <a:pt x="0" y="0"/>
                </a:moveTo>
                <a:lnTo>
                  <a:pt x="2107315" y="0"/>
                </a:lnTo>
                <a:lnTo>
                  <a:pt x="2107315" y="316097"/>
                </a:lnTo>
                <a:lnTo>
                  <a:pt x="0" y="31609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889044">
              <a:spcBef>
                <a:spcPct val="0"/>
              </a:spcBef>
              <a:spcAft>
                <a:spcPct val="35000"/>
              </a:spcAft>
              <a:defRPr b="1"/>
            </a:pPr>
            <a:r>
              <a:rPr lang="en-GB" sz="2000" dirty="0"/>
              <a:t>Hwb</a:t>
            </a:r>
          </a:p>
        </p:txBody>
      </p:sp>
      <p:sp>
        <p:nvSpPr>
          <p:cNvPr id="17" name="Freeform: Shape 16">
            <a:extLst>
              <a:ext uri="{FF2B5EF4-FFF2-40B4-BE49-F238E27FC236}">
                <a16:creationId xmlns:a16="http://schemas.microsoft.com/office/drawing/2014/main" id="{5925C1B0-0EDE-6984-0279-D8B573152B2D}"/>
              </a:ext>
            </a:extLst>
          </p:cNvPr>
          <p:cNvSpPr/>
          <p:nvPr/>
        </p:nvSpPr>
        <p:spPr>
          <a:xfrm>
            <a:off x="7254516" y="5064812"/>
            <a:ext cx="2594333" cy="932266"/>
          </a:xfrm>
          <a:custGeom>
            <a:avLst/>
            <a:gdLst>
              <a:gd name="connsiteX0" fmla="*/ 0 w 2107315"/>
              <a:gd name="connsiteY0" fmla="*/ 0 h 789439"/>
              <a:gd name="connsiteX1" fmla="*/ 2107315 w 2107315"/>
              <a:gd name="connsiteY1" fmla="*/ 0 h 789439"/>
              <a:gd name="connsiteX2" fmla="*/ 2107315 w 2107315"/>
              <a:gd name="connsiteY2" fmla="*/ 789439 h 789439"/>
              <a:gd name="connsiteX3" fmla="*/ 0 w 2107315"/>
              <a:gd name="connsiteY3" fmla="*/ 789439 h 789439"/>
              <a:gd name="connsiteX4" fmla="*/ 0 w 2107315"/>
              <a:gd name="connsiteY4" fmla="*/ 0 h 789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315" h="789439">
                <a:moveTo>
                  <a:pt x="0" y="0"/>
                </a:moveTo>
                <a:lnTo>
                  <a:pt x="2107315" y="0"/>
                </a:lnTo>
                <a:lnTo>
                  <a:pt x="2107315" y="789439"/>
                </a:lnTo>
                <a:lnTo>
                  <a:pt x="0" y="7894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defTabSz="666783">
              <a:spcBef>
                <a:spcPct val="0"/>
              </a:spcBef>
              <a:spcAft>
                <a:spcPct val="35000"/>
              </a:spcAft>
            </a:pPr>
            <a:r>
              <a:rPr lang="en-GB" sz="1500" dirty="0"/>
              <a:t>How to check emails</a:t>
            </a:r>
          </a:p>
          <a:p>
            <a:pPr defTabSz="666783">
              <a:spcBef>
                <a:spcPct val="0"/>
              </a:spcBef>
              <a:spcAft>
                <a:spcPct val="35000"/>
              </a:spcAft>
            </a:pPr>
            <a:r>
              <a:rPr lang="en-GB" sz="1500" dirty="0"/>
              <a:t>Access different apps</a:t>
            </a:r>
          </a:p>
        </p:txBody>
      </p:sp>
    </p:spTree>
    <p:extLst>
      <p:ext uri="{BB962C8B-B14F-4D97-AF65-F5344CB8AC3E}">
        <p14:creationId xmlns:p14="http://schemas.microsoft.com/office/powerpoint/2010/main" val="700371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EA717-2088-98AB-136D-61397B7DF461}"/>
              </a:ext>
            </a:extLst>
          </p:cNvPr>
          <p:cNvSpPr>
            <a:spLocks noGrp="1"/>
          </p:cNvSpPr>
          <p:nvPr>
            <p:ph type="title"/>
          </p:nvPr>
        </p:nvSpPr>
        <p:spPr>
          <a:xfrm>
            <a:off x="2047681" y="77487"/>
            <a:ext cx="8096639" cy="1003916"/>
          </a:xfrm>
        </p:spPr>
        <p:txBody>
          <a:bodyPr anchor="ctr"/>
          <a:lstStyle/>
          <a:p>
            <a:pPr algn="ctr"/>
            <a:r>
              <a:rPr lang="en-GB"/>
              <a:t>Meet the Digital Skills Team</a:t>
            </a:r>
          </a:p>
        </p:txBody>
      </p:sp>
      <p:sp>
        <p:nvSpPr>
          <p:cNvPr id="3" name="Text Placeholder 2">
            <a:extLst>
              <a:ext uri="{FF2B5EF4-FFF2-40B4-BE49-F238E27FC236}">
                <a16:creationId xmlns:a16="http://schemas.microsoft.com/office/drawing/2014/main" id="{C75D0A94-A37D-DC63-B1EB-BCB295220927}"/>
              </a:ext>
            </a:extLst>
          </p:cNvPr>
          <p:cNvSpPr>
            <a:spLocks noGrp="1"/>
          </p:cNvSpPr>
          <p:nvPr>
            <p:ph type="body" sz="half" idx="2"/>
          </p:nvPr>
        </p:nvSpPr>
        <p:spPr>
          <a:xfrm>
            <a:off x="2426295" y="1668923"/>
            <a:ext cx="3204672" cy="1195200"/>
          </a:xfrm>
        </p:spPr>
        <p:txBody>
          <a:bodyPr>
            <a:noAutofit/>
          </a:bodyPr>
          <a:lstStyle/>
          <a:p>
            <a:pPr>
              <a:lnSpc>
                <a:spcPct val="100000"/>
              </a:lnSpc>
              <a:spcBef>
                <a:spcPts val="0"/>
              </a:spcBef>
            </a:pPr>
            <a:r>
              <a:rPr lang="en-GB" sz="2400"/>
              <a:t>Jessica Hill</a:t>
            </a:r>
            <a:br>
              <a:rPr lang="en-GB" sz="2400"/>
            </a:br>
            <a:r>
              <a:rPr lang="en-GB" sz="2400"/>
              <a:t>IMH</a:t>
            </a:r>
          </a:p>
          <a:p>
            <a:pPr>
              <a:lnSpc>
                <a:spcPct val="100000"/>
              </a:lnSpc>
              <a:spcBef>
                <a:spcPts val="0"/>
              </a:spcBef>
            </a:pPr>
            <a:r>
              <a:rPr lang="en-GB" sz="2400">
                <a:hlinkClick r:id="rId2"/>
              </a:rPr>
              <a:t>j.hill@uwtsd.ac.uk</a:t>
            </a:r>
            <a:r>
              <a:rPr lang="en-GB" sz="2400"/>
              <a:t> </a:t>
            </a:r>
          </a:p>
        </p:txBody>
      </p:sp>
      <p:sp>
        <p:nvSpPr>
          <p:cNvPr id="11" name="Text Placeholder 10">
            <a:extLst>
              <a:ext uri="{FF2B5EF4-FFF2-40B4-BE49-F238E27FC236}">
                <a16:creationId xmlns:a16="http://schemas.microsoft.com/office/drawing/2014/main" id="{4002261A-2250-440F-9FED-6F87E241AB38}"/>
              </a:ext>
            </a:extLst>
          </p:cNvPr>
          <p:cNvSpPr>
            <a:spLocks noGrp="1"/>
          </p:cNvSpPr>
          <p:nvPr>
            <p:ph type="body" sz="half" idx="27"/>
          </p:nvPr>
        </p:nvSpPr>
        <p:spPr>
          <a:xfrm>
            <a:off x="8028714" y="1668924"/>
            <a:ext cx="3204672" cy="1195199"/>
          </a:xfrm>
          <a:noFill/>
        </p:spPr>
        <p:txBody>
          <a:bodyPr>
            <a:normAutofit/>
          </a:bodyPr>
          <a:lstStyle/>
          <a:p>
            <a:pPr>
              <a:lnSpc>
                <a:spcPct val="100000"/>
              </a:lnSpc>
              <a:spcBef>
                <a:spcPts val="0"/>
              </a:spcBef>
            </a:pPr>
            <a:r>
              <a:rPr lang="en-GB" sz="2400"/>
              <a:t>Stuart Gill</a:t>
            </a:r>
          </a:p>
          <a:p>
            <a:pPr>
              <a:lnSpc>
                <a:spcPct val="100000"/>
              </a:lnSpc>
              <a:spcBef>
                <a:spcPts val="0"/>
              </a:spcBef>
            </a:pPr>
            <a:r>
              <a:rPr lang="en-GB" sz="2400"/>
              <a:t>WISA</a:t>
            </a:r>
          </a:p>
          <a:p>
            <a:pPr>
              <a:lnSpc>
                <a:spcPct val="100000"/>
              </a:lnSpc>
              <a:spcBef>
                <a:spcPts val="0"/>
              </a:spcBef>
            </a:pPr>
            <a:r>
              <a:rPr lang="en-GB" sz="2400">
                <a:hlinkClick r:id="rId3"/>
              </a:rPr>
              <a:t>s.gill@uwtsd.ac.uk</a:t>
            </a:r>
            <a:endParaRPr lang="en-GB" sz="2400"/>
          </a:p>
        </p:txBody>
      </p:sp>
      <p:sp>
        <p:nvSpPr>
          <p:cNvPr id="13" name="Text Placeholder 12">
            <a:extLst>
              <a:ext uri="{FF2B5EF4-FFF2-40B4-BE49-F238E27FC236}">
                <a16:creationId xmlns:a16="http://schemas.microsoft.com/office/drawing/2014/main" id="{A849C7A0-927B-2A2C-37F8-ECFFD23108B8}"/>
              </a:ext>
            </a:extLst>
          </p:cNvPr>
          <p:cNvSpPr>
            <a:spLocks noGrp="1"/>
          </p:cNvSpPr>
          <p:nvPr>
            <p:ph type="body" sz="quarter" idx="29"/>
          </p:nvPr>
        </p:nvSpPr>
        <p:spPr>
          <a:xfrm>
            <a:off x="8027598" y="3174013"/>
            <a:ext cx="3204672" cy="1195199"/>
          </a:xfrm>
        </p:spPr>
        <p:txBody>
          <a:bodyPr>
            <a:noAutofit/>
          </a:bodyPr>
          <a:lstStyle/>
          <a:p>
            <a:pPr>
              <a:lnSpc>
                <a:spcPct val="100000"/>
              </a:lnSpc>
              <a:spcBef>
                <a:spcPts val="0"/>
              </a:spcBef>
            </a:pPr>
            <a:r>
              <a:rPr lang="en-GB" sz="2400"/>
              <a:t>Roger Covello </a:t>
            </a:r>
          </a:p>
          <a:p>
            <a:pPr>
              <a:lnSpc>
                <a:spcPct val="100000"/>
              </a:lnSpc>
              <a:spcBef>
                <a:spcPts val="0"/>
              </a:spcBef>
            </a:pPr>
            <a:r>
              <a:rPr lang="en-GB" sz="2400"/>
              <a:t>Learning Technologist</a:t>
            </a:r>
          </a:p>
          <a:p>
            <a:pPr>
              <a:lnSpc>
                <a:spcPct val="100000"/>
              </a:lnSpc>
              <a:spcBef>
                <a:spcPts val="0"/>
              </a:spcBef>
            </a:pPr>
            <a:r>
              <a:rPr lang="en-GB" sz="2400">
                <a:hlinkClick r:id="rId4"/>
              </a:rPr>
              <a:t>r.covello@uwtsd.ac.uk</a:t>
            </a:r>
            <a:r>
              <a:rPr lang="en-GB" sz="2400"/>
              <a:t> </a:t>
            </a:r>
          </a:p>
        </p:txBody>
      </p:sp>
      <p:pic>
        <p:nvPicPr>
          <p:cNvPr id="22" name="Picture 21" descr="A person wearing glasses&#10;&#10;Description automatically generated with medium confidence">
            <a:extLst>
              <a:ext uri="{FF2B5EF4-FFF2-40B4-BE49-F238E27FC236}">
                <a16:creationId xmlns:a16="http://schemas.microsoft.com/office/drawing/2014/main" id="{84A7DCE9-3099-41A9-BB84-074CC5F3B7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1737" y="1668923"/>
            <a:ext cx="1195200" cy="1195200"/>
          </a:xfrm>
          <a:prstGeom prst="rect">
            <a:avLst/>
          </a:prstGeom>
        </p:spPr>
      </p:pic>
      <p:pic>
        <p:nvPicPr>
          <p:cNvPr id="31" name="Picture 30" descr="A picture containing person, person, necktie, wall&#10;&#10;Description automatically generated">
            <a:extLst>
              <a:ext uri="{FF2B5EF4-FFF2-40B4-BE49-F238E27FC236}">
                <a16:creationId xmlns:a16="http://schemas.microsoft.com/office/drawing/2014/main" id="{CB46B675-C7FD-4985-5C0B-2151339EE4D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847" r="1847"/>
          <a:stretch/>
        </p:blipFill>
        <p:spPr>
          <a:xfrm>
            <a:off x="6637222" y="3174012"/>
            <a:ext cx="1195200" cy="1195200"/>
          </a:xfrm>
          <a:prstGeom prst="rect">
            <a:avLst/>
          </a:prstGeom>
        </p:spPr>
      </p:pic>
      <p:pic>
        <p:nvPicPr>
          <p:cNvPr id="41" name="Graphic 40" descr="Open envelope outline">
            <a:extLst>
              <a:ext uri="{FF2B5EF4-FFF2-40B4-BE49-F238E27FC236}">
                <a16:creationId xmlns:a16="http://schemas.microsoft.com/office/drawing/2014/main" id="{E019B158-D37A-C273-C3B1-9D777856670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602836" y="4704573"/>
            <a:ext cx="321641" cy="321641"/>
          </a:xfrm>
          <a:prstGeom prst="rect">
            <a:avLst/>
          </a:prstGeom>
        </p:spPr>
      </p:pic>
      <p:pic>
        <p:nvPicPr>
          <p:cNvPr id="43" name="Graphic 42" descr="Internet outline">
            <a:extLst>
              <a:ext uri="{FF2B5EF4-FFF2-40B4-BE49-F238E27FC236}">
                <a16:creationId xmlns:a16="http://schemas.microsoft.com/office/drawing/2014/main" id="{EED57563-B5D2-59C0-364D-9AB1A4B9D33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576953" y="5254393"/>
            <a:ext cx="369331" cy="369331"/>
          </a:xfrm>
          <a:prstGeom prst="rect">
            <a:avLst/>
          </a:prstGeom>
        </p:spPr>
      </p:pic>
      <p:sp>
        <p:nvSpPr>
          <p:cNvPr id="44" name="TextBox 43">
            <a:extLst>
              <a:ext uri="{FF2B5EF4-FFF2-40B4-BE49-F238E27FC236}">
                <a16:creationId xmlns:a16="http://schemas.microsoft.com/office/drawing/2014/main" id="{766D173A-27D5-9534-F936-C310362AC563}"/>
              </a:ext>
            </a:extLst>
          </p:cNvPr>
          <p:cNvSpPr txBox="1"/>
          <p:nvPr/>
        </p:nvSpPr>
        <p:spPr>
          <a:xfrm>
            <a:off x="6968089" y="4679101"/>
            <a:ext cx="5094601" cy="1754326"/>
          </a:xfrm>
          <a:prstGeom prst="rect">
            <a:avLst/>
          </a:prstGeom>
          <a:noFill/>
        </p:spPr>
        <p:txBody>
          <a:bodyPr wrap="square" rtlCol="0">
            <a:spAutoFit/>
          </a:bodyPr>
          <a:lstStyle/>
          <a:p>
            <a:pPr algn="l" rtl="0" fontAlgn="base"/>
            <a:r>
              <a:rPr lang="en-GB" dirty="0">
                <a:solidFill>
                  <a:srgbClr val="000000"/>
                </a:solidFill>
                <a:latin typeface="Calibri Light" panose="020F0302020204030204" pitchFamily="34" charset="0"/>
              </a:rPr>
              <a:t>E-mail: </a:t>
            </a:r>
            <a:r>
              <a:rPr lang="en-GB" u="sng" dirty="0">
                <a:solidFill>
                  <a:srgbClr val="034A90"/>
                </a:solidFill>
                <a:latin typeface="Calibri Light" panose="020F0302020204030204" pitchFamily="34" charset="0"/>
                <a:hlinkClick r:id="rId11"/>
              </a:rPr>
              <a:t>digitalskills@uwtsd.ac.uk</a:t>
            </a:r>
            <a:r>
              <a:rPr lang="en-GB" dirty="0">
                <a:solidFill>
                  <a:srgbClr val="000000"/>
                </a:solidFill>
                <a:latin typeface="Calibri Light" panose="020F0302020204030204" pitchFamily="34" charset="0"/>
              </a:rPr>
              <a:t>​</a:t>
            </a:r>
            <a:endParaRPr lang="en-GB" dirty="0">
              <a:solidFill>
                <a:srgbClr val="000000"/>
              </a:solidFill>
              <a:latin typeface="Segoe UI" panose="020B0502040204020203"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Website: </a:t>
            </a:r>
            <a:r>
              <a:rPr lang="en-GB" u="sng" dirty="0">
                <a:solidFill>
                  <a:srgbClr val="034A90"/>
                </a:solidFill>
                <a:latin typeface="Calibri Light" panose="020F0302020204030204" pitchFamily="34" charset="0"/>
                <a:hlinkClick r:id="rId12"/>
              </a:rPr>
              <a:t>digitalskills.uwtsd.ac.uk</a:t>
            </a:r>
            <a:endParaRPr lang="en-GB" u="sng" dirty="0">
              <a:solidFill>
                <a:srgbClr val="000000"/>
              </a:solidFill>
              <a:latin typeface="Calibri Light" panose="020F0302020204030204" pitchFamily="34" charset="0"/>
            </a:endParaRPr>
          </a:p>
          <a:p>
            <a:pPr algn="l" rtl="0" fontAlgn="base"/>
            <a:r>
              <a:rPr lang="en-GB" dirty="0">
                <a:solidFill>
                  <a:srgbClr val="000000"/>
                </a:solidFill>
                <a:latin typeface="Calibri Light" panose="020F0302020204030204" pitchFamily="34" charset="0"/>
              </a:rPr>
              <a:t>​</a:t>
            </a:r>
          </a:p>
          <a:p>
            <a:pPr algn="l" rtl="0" fontAlgn="base"/>
            <a:r>
              <a:rPr lang="en-GB" dirty="0">
                <a:solidFill>
                  <a:srgbClr val="000000"/>
                </a:solidFill>
                <a:latin typeface="Calibri Light" panose="020F0302020204030204" pitchFamily="34" charset="0"/>
              </a:rPr>
              <a:t>Book us: </a:t>
            </a:r>
            <a:r>
              <a:rPr lang="en-GB" dirty="0">
                <a:solidFill>
                  <a:srgbClr val="000000"/>
                </a:solidFill>
                <a:latin typeface="Calibri Light" panose="020F0302020204030204" pitchFamily="34" charset="0"/>
                <a:hlinkClick r:id="rId13"/>
              </a:rPr>
              <a:t>bit.ly/UWTSD-DSA-Booking-form</a:t>
            </a:r>
            <a:endParaRPr lang="en-GB" dirty="0">
              <a:solidFill>
                <a:srgbClr val="000000"/>
              </a:solidFill>
              <a:latin typeface="Segoe UI" panose="020B0502040204020203" pitchFamily="34" charset="0"/>
            </a:endParaRPr>
          </a:p>
          <a:p>
            <a:endParaRPr lang="en-GB" dirty="0"/>
          </a:p>
        </p:txBody>
      </p:sp>
      <p:sp>
        <p:nvSpPr>
          <p:cNvPr id="71" name="Text Placeholder 4">
            <a:extLst>
              <a:ext uri="{FF2B5EF4-FFF2-40B4-BE49-F238E27FC236}">
                <a16:creationId xmlns:a16="http://schemas.microsoft.com/office/drawing/2014/main" id="{B78C909F-BF20-7B38-5598-A1362780157C}"/>
              </a:ext>
            </a:extLst>
          </p:cNvPr>
          <p:cNvSpPr txBox="1">
            <a:spLocks/>
          </p:cNvSpPr>
          <p:nvPr/>
        </p:nvSpPr>
        <p:spPr>
          <a:xfrm>
            <a:off x="2501057" y="3174966"/>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a:t>Tarandeep Johal</a:t>
            </a:r>
          </a:p>
          <a:p>
            <a:pPr>
              <a:lnSpc>
                <a:spcPct val="100000"/>
              </a:lnSpc>
              <a:spcBef>
                <a:spcPts val="0"/>
              </a:spcBef>
            </a:pPr>
            <a:r>
              <a:rPr lang="en-GB" sz="2400"/>
              <a:t>IICL</a:t>
            </a:r>
          </a:p>
          <a:p>
            <a:pPr>
              <a:lnSpc>
                <a:spcPct val="100000"/>
              </a:lnSpc>
              <a:spcBef>
                <a:spcPts val="0"/>
              </a:spcBef>
            </a:pPr>
            <a:r>
              <a:rPr lang="en-GB" sz="2400">
                <a:hlinkClick r:id="rId14"/>
              </a:rPr>
              <a:t>t.johal@uwtsd.ac.uk</a:t>
            </a:r>
            <a:r>
              <a:rPr lang="en-GB" sz="2400"/>
              <a:t> </a:t>
            </a:r>
          </a:p>
        </p:txBody>
      </p:sp>
      <p:pic>
        <p:nvPicPr>
          <p:cNvPr id="73" name="Picture 72">
            <a:extLst>
              <a:ext uri="{FF2B5EF4-FFF2-40B4-BE49-F238E27FC236}">
                <a16:creationId xmlns:a16="http://schemas.microsoft.com/office/drawing/2014/main" id="{00B557FC-2CD8-32B3-0F8F-0C6B8EA79858}"/>
              </a:ext>
              <a:ext uri="{C183D7F6-B498-43B3-948B-1728B52AA6E4}">
                <adec:decorative xmlns:adec="http://schemas.microsoft.com/office/drawing/2017/decorative" val="1"/>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p:blipFill>
        <p:spPr>
          <a:xfrm>
            <a:off x="6637222" y="1668923"/>
            <a:ext cx="1195200" cy="1195200"/>
          </a:xfrm>
          <a:prstGeom prst="rect">
            <a:avLst/>
          </a:prstGeom>
        </p:spPr>
      </p:pic>
      <p:pic>
        <p:nvPicPr>
          <p:cNvPr id="74" name="Picture 73" descr="A person smiling for the camera&#10;&#10;Description automatically generated with medium confidence">
            <a:extLst>
              <a:ext uri="{FF2B5EF4-FFF2-40B4-BE49-F238E27FC236}">
                <a16:creationId xmlns:a16="http://schemas.microsoft.com/office/drawing/2014/main" id="{3559F6A6-ECFF-0440-F923-21D51D00A5D8}"/>
              </a:ext>
            </a:extLst>
          </p:cNvPr>
          <p:cNvPicPr>
            <a:picLocks noChangeAspect="1"/>
          </p:cNvPicPr>
          <p:nvPr/>
        </p:nvPicPr>
        <p:blipFill>
          <a:blip r:embed="rId16" cstate="print">
            <a:extLst>
              <a:ext uri="{BEBA8EAE-BF5A-486C-A8C5-ECC9F3942E4B}">
                <a14:imgProps xmlns:a14="http://schemas.microsoft.com/office/drawing/2010/main">
                  <a14:imgLayer r:embed="rId17">
                    <a14:imgEffect>
                      <a14:saturation sat="0"/>
                    </a14:imgEffect>
                  </a14:imgLayer>
                </a14:imgProps>
              </a:ext>
              <a:ext uri="{28A0092B-C50C-407E-A947-70E740481C1C}">
                <a14:useLocalDpi xmlns:a14="http://schemas.microsoft.com/office/drawing/2010/main" val="0"/>
              </a:ext>
            </a:extLst>
          </a:blip>
          <a:stretch>
            <a:fillRect/>
          </a:stretch>
        </p:blipFill>
        <p:spPr>
          <a:xfrm>
            <a:off x="1093644" y="3174966"/>
            <a:ext cx="1193293" cy="1193293"/>
          </a:xfrm>
          <a:prstGeom prst="rect">
            <a:avLst/>
          </a:prstGeom>
        </p:spPr>
      </p:pic>
      <p:sp>
        <p:nvSpPr>
          <p:cNvPr id="4" name="Text Placeholder 4">
            <a:extLst>
              <a:ext uri="{FF2B5EF4-FFF2-40B4-BE49-F238E27FC236}">
                <a16:creationId xmlns:a16="http://schemas.microsoft.com/office/drawing/2014/main" id="{D4090F9D-40CE-D2F8-1585-66086E775E7F}"/>
              </a:ext>
            </a:extLst>
          </p:cNvPr>
          <p:cNvSpPr txBox="1">
            <a:spLocks/>
          </p:cNvSpPr>
          <p:nvPr/>
        </p:nvSpPr>
        <p:spPr>
          <a:xfrm>
            <a:off x="2501057" y="4679101"/>
            <a:ext cx="3204672" cy="1193293"/>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Wingdings" panose="05000000000000000000" pitchFamily="2" charset="2"/>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Wingdings" panose="05000000000000000000" pitchFamily="2" charset="2"/>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Wingdings" panose="05000000000000000000" pitchFamily="2" charset="2"/>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nSpc>
                <a:spcPct val="100000"/>
              </a:lnSpc>
              <a:spcBef>
                <a:spcPts val="0"/>
              </a:spcBef>
            </a:pPr>
            <a:r>
              <a:rPr lang="en-GB" sz="2400"/>
              <a:t>Gwen Couch</a:t>
            </a:r>
          </a:p>
          <a:p>
            <a:pPr>
              <a:lnSpc>
                <a:spcPct val="100000"/>
              </a:lnSpc>
              <a:spcBef>
                <a:spcPts val="0"/>
              </a:spcBef>
            </a:pPr>
            <a:r>
              <a:rPr lang="en-GB" sz="2400"/>
              <a:t>IEH</a:t>
            </a:r>
          </a:p>
          <a:p>
            <a:pPr>
              <a:lnSpc>
                <a:spcPct val="100000"/>
              </a:lnSpc>
              <a:spcBef>
                <a:spcPts val="0"/>
              </a:spcBef>
            </a:pPr>
            <a:r>
              <a:rPr lang="en-GB" sz="2400">
                <a:hlinkClick r:id="rId18"/>
              </a:rPr>
              <a:t>g.couch@uwtsd.ac.uk</a:t>
            </a:r>
            <a:r>
              <a:rPr lang="en-GB" sz="2400"/>
              <a:t> </a:t>
            </a:r>
          </a:p>
        </p:txBody>
      </p:sp>
      <p:pic>
        <p:nvPicPr>
          <p:cNvPr id="5" name="Picture 6">
            <a:extLst>
              <a:ext uri="{FF2B5EF4-FFF2-40B4-BE49-F238E27FC236}">
                <a16:creationId xmlns:a16="http://schemas.microsoft.com/office/drawing/2014/main" id="{09B9DD22-989F-C042-9E69-EC52BC2F9C9C}"/>
              </a:ext>
              <a:ext uri="{C183D7F6-B498-43B3-948B-1728B52AA6E4}">
                <adec:decorative xmlns:adec="http://schemas.microsoft.com/office/drawing/2017/decorative" val="1"/>
              </a:ext>
            </a:extLst>
          </p:cNvPr>
          <p:cNvPicPr>
            <a:picLocks noChangeAspect="1"/>
          </p:cNvPicPr>
          <p:nvPr/>
        </p:nvPicPr>
        <p:blipFill rotWithShape="1">
          <a:blip r:embed="rId19"/>
          <a:srcRect l="3481" r="4473" b="23317"/>
          <a:stretch/>
        </p:blipFill>
        <p:spPr>
          <a:xfrm>
            <a:off x="1094863" y="4679102"/>
            <a:ext cx="1195200" cy="1193293"/>
          </a:xfrm>
          <a:prstGeom prst="rect">
            <a:avLst/>
          </a:prstGeom>
        </p:spPr>
      </p:pic>
      <p:pic>
        <p:nvPicPr>
          <p:cNvPr id="6" name="Graphic 5" descr="Daily calendar outline">
            <a:extLst>
              <a:ext uri="{FF2B5EF4-FFF2-40B4-BE49-F238E27FC236}">
                <a16:creationId xmlns:a16="http://schemas.microsoft.com/office/drawing/2014/main" id="{BFD890A9-EFFB-D8D1-00A5-AE47358B2CEF}"/>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rcRect/>
          <a:stretch/>
        </p:blipFill>
        <p:spPr>
          <a:xfrm>
            <a:off x="6576953" y="5771631"/>
            <a:ext cx="369331" cy="369331"/>
          </a:xfrm>
          <a:prstGeom prst="rect">
            <a:avLst/>
          </a:prstGeom>
        </p:spPr>
      </p:pic>
    </p:spTree>
    <p:extLst>
      <p:ext uri="{BB962C8B-B14F-4D97-AF65-F5344CB8AC3E}">
        <p14:creationId xmlns:p14="http://schemas.microsoft.com/office/powerpoint/2010/main" val="3269433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6222" y="1345481"/>
            <a:ext cx="3670481" cy="1546916"/>
          </a:xfrm>
        </p:spPr>
        <p:txBody>
          <a:bodyPr vert="horz" lIns="91440" tIns="45720" rIns="91440" bIns="45720" rtlCol="0" anchor="t">
            <a:normAutofit/>
          </a:bodyPr>
          <a:lstStyle/>
          <a:p>
            <a:r>
              <a:rPr lang="en-GB"/>
              <a:t>How we can support you</a:t>
            </a:r>
            <a:endParaRPr lang="en-US"/>
          </a:p>
        </p:txBody>
      </p:sp>
      <p:pic>
        <p:nvPicPr>
          <p:cNvPr id="4" name="Graphic 4" descr="Questions with solid fill">
            <a:extLst>
              <a:ext uri="{FF2B5EF4-FFF2-40B4-BE49-F238E27FC236}">
                <a16:creationId xmlns:a16="http://schemas.microsoft.com/office/drawing/2014/main" id="{C4A2FABF-3F76-050C-0975-9E0B3F1E9D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4739436" y="827047"/>
            <a:ext cx="1440000" cy="1440000"/>
          </a:xfrm>
          <a:prstGeom prst="rect">
            <a:avLst/>
          </a:prstGeom>
        </p:spPr>
      </p:pic>
      <p:sp>
        <p:nvSpPr>
          <p:cNvPr id="8" name="TextBox 7">
            <a:extLst>
              <a:ext uri="{FF2B5EF4-FFF2-40B4-BE49-F238E27FC236}">
                <a16:creationId xmlns:a16="http://schemas.microsoft.com/office/drawing/2014/main" id="{577093E1-97EF-E1E3-0413-07814EF88F56}"/>
              </a:ext>
            </a:extLst>
          </p:cNvPr>
          <p:cNvSpPr txBox="1"/>
          <p:nvPr/>
        </p:nvSpPr>
        <p:spPr>
          <a:xfrm>
            <a:off x="4690444" y="2296042"/>
            <a:ext cx="153798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a:t>1 to 1</a:t>
            </a:r>
            <a:endParaRPr lang="en-US" sz="3600" b="1">
              <a:cs typeface="Calibri Light"/>
            </a:endParaRPr>
          </a:p>
        </p:txBody>
      </p:sp>
      <p:pic>
        <p:nvPicPr>
          <p:cNvPr id="5" name="Graphic 5" descr="Users with solid fill">
            <a:extLst>
              <a:ext uri="{FF2B5EF4-FFF2-40B4-BE49-F238E27FC236}">
                <a16:creationId xmlns:a16="http://schemas.microsoft.com/office/drawing/2014/main" id="{7A3BE174-53FF-0DE0-22D5-E5439472D02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62168" y="105095"/>
            <a:ext cx="1440000" cy="1440000"/>
          </a:xfrm>
          <a:prstGeom prst="rect">
            <a:avLst/>
          </a:prstGeom>
        </p:spPr>
      </p:pic>
      <p:sp>
        <p:nvSpPr>
          <p:cNvPr id="9" name="TextBox 8">
            <a:extLst>
              <a:ext uri="{FF2B5EF4-FFF2-40B4-BE49-F238E27FC236}">
                <a16:creationId xmlns:a16="http://schemas.microsoft.com/office/drawing/2014/main" id="{A8DF61A5-D632-5415-010F-3C7DD8D200E0}"/>
              </a:ext>
            </a:extLst>
          </p:cNvPr>
          <p:cNvSpPr txBox="1"/>
          <p:nvPr/>
        </p:nvSpPr>
        <p:spPr>
          <a:xfrm>
            <a:off x="9087658" y="1336679"/>
            <a:ext cx="298902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a:t>Group training sessions</a:t>
            </a:r>
            <a:endParaRPr lang="en-US" sz="3600" b="1"/>
          </a:p>
        </p:txBody>
      </p:sp>
      <p:pic>
        <p:nvPicPr>
          <p:cNvPr id="12" name="Gráfico 38" descr="Head with Gears">
            <a:extLst>
              <a:ext uri="{FF2B5EF4-FFF2-40B4-BE49-F238E27FC236}">
                <a16:creationId xmlns:a16="http://schemas.microsoft.com/office/drawing/2014/main" id="{CBFCBA7A-1C0A-19B3-7B88-155FA2F771F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397254" y="3777674"/>
            <a:ext cx="1440000" cy="1440000"/>
          </a:xfrm>
          <a:prstGeom prst="rect">
            <a:avLst/>
          </a:prstGeom>
        </p:spPr>
      </p:pic>
      <p:sp>
        <p:nvSpPr>
          <p:cNvPr id="13" name="TextBox 12">
            <a:extLst>
              <a:ext uri="{FF2B5EF4-FFF2-40B4-BE49-F238E27FC236}">
                <a16:creationId xmlns:a16="http://schemas.microsoft.com/office/drawing/2014/main" id="{0C969AF8-73D3-003C-AA23-8153ED90BBCC}"/>
              </a:ext>
            </a:extLst>
          </p:cNvPr>
          <p:cNvSpPr txBox="1"/>
          <p:nvPr/>
        </p:nvSpPr>
        <p:spPr>
          <a:xfrm>
            <a:off x="8570376" y="5217675"/>
            <a:ext cx="298902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a:t>Self development</a:t>
            </a:r>
            <a:endParaRPr lang="en-US" sz="3600" b="1"/>
          </a:p>
        </p:txBody>
      </p:sp>
      <p:pic>
        <p:nvPicPr>
          <p:cNvPr id="16" name="Gráfico 35" descr="Teacher">
            <a:extLst>
              <a:ext uri="{FF2B5EF4-FFF2-40B4-BE49-F238E27FC236}">
                <a16:creationId xmlns:a16="http://schemas.microsoft.com/office/drawing/2014/main" id="{A42EDC03-77DC-ECA1-2702-69FE536B90C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795816" y="3777675"/>
            <a:ext cx="1300185" cy="1300185"/>
          </a:xfrm>
          <a:prstGeom prst="rect">
            <a:avLst/>
          </a:prstGeom>
        </p:spPr>
      </p:pic>
      <p:sp>
        <p:nvSpPr>
          <p:cNvPr id="21" name="TextBox 20">
            <a:extLst>
              <a:ext uri="{FF2B5EF4-FFF2-40B4-BE49-F238E27FC236}">
                <a16:creationId xmlns:a16="http://schemas.microsoft.com/office/drawing/2014/main" id="{8B5238F7-7AA9-188E-BBB7-D1964E21FFAF}"/>
              </a:ext>
            </a:extLst>
          </p:cNvPr>
          <p:cNvSpPr txBox="1"/>
          <p:nvPr/>
        </p:nvSpPr>
        <p:spPr>
          <a:xfrm>
            <a:off x="4135883" y="4978004"/>
            <a:ext cx="29890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a:t>Digital tools</a:t>
            </a:r>
            <a:endParaRPr lang="en-US" sz="3600" b="1"/>
          </a:p>
        </p:txBody>
      </p:sp>
      <p:pic>
        <p:nvPicPr>
          <p:cNvPr id="23" name="Picture 22" descr="Icon&#10;&#10;Description automatically generated">
            <a:extLst>
              <a:ext uri="{FF2B5EF4-FFF2-40B4-BE49-F238E27FC236}">
                <a16:creationId xmlns:a16="http://schemas.microsoft.com/office/drawing/2014/main" id="{09CD1717-33FC-FAA1-369F-37B4B95764B7}"/>
              </a:ext>
            </a:extLst>
          </p:cNvPr>
          <p:cNvPicPr>
            <a:picLocks noChangeAspect="1"/>
          </p:cNvPicPr>
          <p:nvPr/>
        </p:nvPicPr>
        <p:blipFill>
          <a:blip r:embed="rId11" cstate="print">
            <a:duotone>
              <a:prstClr val="black"/>
              <a:schemeClr val="accent2">
                <a:tint val="45000"/>
                <a:satMod val="400000"/>
              </a:schemeClr>
            </a:duotone>
            <a:extLst>
              <a:ext uri="{BEBA8EAE-BF5A-486C-A8C5-ECC9F3942E4B}">
                <a14:imgProps xmlns:a14="http://schemas.microsoft.com/office/drawing/2010/main">
                  <a14:imgLayer r:embed="rId12">
                    <a14:imgEffect>
                      <a14:sharpenSoften amount="5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7423463" y="2213842"/>
            <a:ext cx="646331" cy="646331"/>
          </a:xfrm>
          <a:prstGeom prst="rect">
            <a:avLst/>
          </a:prstGeom>
        </p:spPr>
      </p:pic>
      <p:sp>
        <p:nvSpPr>
          <p:cNvPr id="30" name="TextBox 29">
            <a:extLst>
              <a:ext uri="{FF2B5EF4-FFF2-40B4-BE49-F238E27FC236}">
                <a16:creationId xmlns:a16="http://schemas.microsoft.com/office/drawing/2014/main" id="{1823EF2D-44F6-290C-98DC-CC73822EDF15}"/>
              </a:ext>
            </a:extLst>
          </p:cNvPr>
          <p:cNvSpPr txBox="1"/>
          <p:nvPr/>
        </p:nvSpPr>
        <p:spPr>
          <a:xfrm>
            <a:off x="6252117" y="2942372"/>
            <a:ext cx="298902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b="1"/>
              <a:t>LinkedIn Learning</a:t>
            </a:r>
            <a:endParaRPr lang="en-US" sz="3600" b="1"/>
          </a:p>
        </p:txBody>
      </p:sp>
      <p:sp>
        <p:nvSpPr>
          <p:cNvPr id="2" name="Lightning Bolt 1" descr="-">
            <a:extLst>
              <a:ext uri="{FF2B5EF4-FFF2-40B4-BE49-F238E27FC236}">
                <a16:creationId xmlns:a16="http://schemas.microsoft.com/office/drawing/2014/main" id="{3380D1A1-125B-0556-783C-46A96504D17E}"/>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p>
        </p:txBody>
      </p:sp>
    </p:spTree>
    <p:extLst>
      <p:ext uri="{BB962C8B-B14F-4D97-AF65-F5344CB8AC3E}">
        <p14:creationId xmlns:p14="http://schemas.microsoft.com/office/powerpoint/2010/main" val="3153574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46953DF-7DDD-543F-6A21-707CC74F7DCA}"/>
              </a:ext>
            </a:extLst>
          </p:cNvPr>
          <p:cNvSpPr>
            <a:spLocks noGrp="1"/>
          </p:cNvSpPr>
          <p:nvPr>
            <p:ph type="subTitle" idx="1"/>
          </p:nvPr>
        </p:nvSpPr>
        <p:spPr>
          <a:xfrm>
            <a:off x="286222" y="1263534"/>
            <a:ext cx="3670481" cy="1405707"/>
          </a:xfrm>
        </p:spPr>
        <p:txBody>
          <a:bodyPr/>
          <a:lstStyle/>
          <a:p>
            <a:r>
              <a:rPr lang="en-GB" dirty="0"/>
              <a:t>Links for the session</a:t>
            </a:r>
          </a:p>
        </p:txBody>
      </p:sp>
      <p:sp>
        <p:nvSpPr>
          <p:cNvPr id="14" name="TextBox 13">
            <a:extLst>
              <a:ext uri="{FF2B5EF4-FFF2-40B4-BE49-F238E27FC236}">
                <a16:creationId xmlns:a16="http://schemas.microsoft.com/office/drawing/2014/main" id="{2B11733C-B6D0-8B81-C687-C1869FBD7384}"/>
              </a:ext>
            </a:extLst>
          </p:cNvPr>
          <p:cNvSpPr txBox="1"/>
          <p:nvPr/>
        </p:nvSpPr>
        <p:spPr>
          <a:xfrm>
            <a:off x="5612051" y="665589"/>
            <a:ext cx="5246496" cy="830997"/>
          </a:xfrm>
          <a:prstGeom prst="rect">
            <a:avLst/>
          </a:prstGeom>
          <a:noFill/>
        </p:spPr>
        <p:txBody>
          <a:bodyPr wrap="square" rtlCol="0">
            <a:spAutoFit/>
          </a:bodyPr>
          <a:lstStyle/>
          <a:p>
            <a:pPr algn="ctr"/>
            <a:r>
              <a:rPr lang="en-GB" sz="4800" dirty="0">
                <a:hlinkClick r:id="rId2"/>
              </a:rPr>
              <a:t>bit.ly/ds-</a:t>
            </a:r>
            <a:r>
              <a:rPr lang="en-GB" sz="4800" dirty="0" err="1">
                <a:hlinkClick r:id="rId2"/>
              </a:rPr>
              <a:t>padlet</a:t>
            </a:r>
            <a:endParaRPr lang="en-GB" sz="4800" dirty="0"/>
          </a:p>
        </p:txBody>
      </p:sp>
      <p:pic>
        <p:nvPicPr>
          <p:cNvPr id="4" name="Picture 3" descr="screenshot of Padlet page">
            <a:extLst>
              <a:ext uri="{FF2B5EF4-FFF2-40B4-BE49-F238E27FC236}">
                <a16:creationId xmlns:a16="http://schemas.microsoft.com/office/drawing/2014/main" id="{FB4BF085-B84E-439D-1C9D-1FBDF3EEE0B1}"/>
              </a:ext>
            </a:extLst>
          </p:cNvPr>
          <p:cNvPicPr>
            <a:picLocks noChangeAspect="1"/>
          </p:cNvPicPr>
          <p:nvPr/>
        </p:nvPicPr>
        <p:blipFill>
          <a:blip r:embed="rId3"/>
          <a:stretch>
            <a:fillRect/>
          </a:stretch>
        </p:blipFill>
        <p:spPr>
          <a:xfrm>
            <a:off x="4900084" y="2267413"/>
            <a:ext cx="7060876" cy="3695676"/>
          </a:xfrm>
          <a:prstGeom prst="rect">
            <a:avLst/>
          </a:prstGeom>
        </p:spPr>
      </p:pic>
      <p:pic>
        <p:nvPicPr>
          <p:cNvPr id="8" name="Picture 7" descr="A qr code on a white background&#10;&#10;Description automatically generated">
            <a:extLst>
              <a:ext uri="{FF2B5EF4-FFF2-40B4-BE49-F238E27FC236}">
                <a16:creationId xmlns:a16="http://schemas.microsoft.com/office/drawing/2014/main" id="{DFCDE33B-CC6C-BAAC-8B18-D67B15FD8D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702" y="2871496"/>
            <a:ext cx="3238549" cy="3238549"/>
          </a:xfrm>
          <a:prstGeom prst="rect">
            <a:avLst/>
          </a:prstGeom>
        </p:spPr>
      </p:pic>
    </p:spTree>
    <p:extLst>
      <p:ext uri="{BB962C8B-B14F-4D97-AF65-F5344CB8AC3E}">
        <p14:creationId xmlns:p14="http://schemas.microsoft.com/office/powerpoint/2010/main" val="694285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D6401736-BD2B-8E76-E9DD-016D7981437A}"/>
              </a:ext>
            </a:extLst>
          </p:cNvPr>
          <p:cNvSpPr>
            <a:spLocks noGrp="1"/>
          </p:cNvSpPr>
          <p:nvPr>
            <p:ph type="title"/>
          </p:nvPr>
        </p:nvSpPr>
        <p:spPr>
          <a:xfrm>
            <a:off x="698241" y="77487"/>
            <a:ext cx="10795518" cy="1003916"/>
          </a:xfrm>
        </p:spPr>
        <p:txBody>
          <a:bodyPr anchor="ctr">
            <a:normAutofit/>
          </a:bodyPr>
          <a:lstStyle/>
          <a:p>
            <a:pPr algn="ctr"/>
            <a:r>
              <a:rPr lang="en-US"/>
              <a:t>How to get set up?</a:t>
            </a:r>
          </a:p>
        </p:txBody>
      </p:sp>
      <p:pic>
        <p:nvPicPr>
          <p:cNvPr id="5" name="Picture Placeholder 4">
            <a:extLst>
              <a:ext uri="{FF2B5EF4-FFF2-40B4-BE49-F238E27FC236}">
                <a16:creationId xmlns:a16="http://schemas.microsoft.com/office/drawing/2014/main" id="{C4AFC399-DE33-809A-A9E4-1B66B9939F0B}"/>
              </a:ext>
              <a:ext uri="{C183D7F6-B498-43B3-948B-1728B52AA6E4}">
                <adec:decorative xmlns:adec="http://schemas.microsoft.com/office/drawing/2017/decorative" val="1"/>
              </a:ext>
            </a:extLst>
          </p:cNvPr>
          <p:cNvPicPr>
            <a:picLocks noGrp="1" noChangeAspect="1"/>
          </p:cNvPicPr>
          <p:nvPr>
            <p:ph type="pic" sz="quarter" idx="10"/>
          </p:nvPr>
        </p:nvPicPr>
        <p:blipFill rotWithShape="1">
          <a:blip r:embed="rId3"/>
          <a:srcRect t="2841" r="618" b="6366"/>
          <a:stretch/>
        </p:blipFill>
        <p:spPr>
          <a:xfrm>
            <a:off x="-95729" y="1278386"/>
            <a:ext cx="12326861" cy="5095782"/>
          </a:xfrm>
          <a:noFill/>
        </p:spPr>
      </p:pic>
      <p:sp>
        <p:nvSpPr>
          <p:cNvPr id="6" name="TextBox 5">
            <a:extLst>
              <a:ext uri="{FF2B5EF4-FFF2-40B4-BE49-F238E27FC236}">
                <a16:creationId xmlns:a16="http://schemas.microsoft.com/office/drawing/2014/main" id="{601B8B77-16A0-D838-2CBE-E338ED097E16}"/>
              </a:ext>
            </a:extLst>
          </p:cNvPr>
          <p:cNvSpPr txBox="1"/>
          <p:nvPr/>
        </p:nvSpPr>
        <p:spPr>
          <a:xfrm>
            <a:off x="1043297" y="5081700"/>
            <a:ext cx="6156883" cy="369332"/>
          </a:xfrm>
          <a:prstGeom prst="rect">
            <a:avLst/>
          </a:prstGeom>
          <a:noFill/>
        </p:spPr>
        <p:txBody>
          <a:bodyPr wrap="square" rtlCol="0">
            <a:spAutoFit/>
          </a:bodyPr>
          <a:lstStyle/>
          <a:p>
            <a:r>
              <a:rPr lang="en-GB" b="1" dirty="0">
                <a:solidFill>
                  <a:schemeClr val="bg1">
                    <a:lumMod val="95000"/>
                  </a:schemeClr>
                </a:solidFill>
                <a:hlinkClick r:id="rId4">
                  <a:extLst>
                    <a:ext uri="{A12FA001-AC4F-418D-AE19-62706E023703}">
                      <ahyp:hlinkClr xmlns:ahyp="http://schemas.microsoft.com/office/drawing/2018/hyperlinkcolor" val="tx"/>
                    </a:ext>
                  </a:extLst>
                </a:hlinkClick>
              </a:rPr>
              <a:t>https://digitallearning.uwtsd.ac.uk/getting-connected.html</a:t>
            </a:r>
            <a:endParaRPr lang="en-GB" b="1" dirty="0">
              <a:solidFill>
                <a:schemeClr val="bg1">
                  <a:lumMod val="95000"/>
                </a:schemeClr>
              </a:solidFill>
            </a:endParaRPr>
          </a:p>
        </p:txBody>
      </p:sp>
    </p:spTree>
    <p:extLst>
      <p:ext uri="{BB962C8B-B14F-4D97-AF65-F5344CB8AC3E}">
        <p14:creationId xmlns:p14="http://schemas.microsoft.com/office/powerpoint/2010/main" val="3091312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DC40C8FB-673A-373C-4C48-352943D9E901}"/>
              </a:ext>
            </a:extLst>
          </p:cNvPr>
          <p:cNvSpPr>
            <a:spLocks noGrp="1"/>
          </p:cNvSpPr>
          <p:nvPr>
            <p:ph type="subTitle" idx="1"/>
          </p:nvPr>
        </p:nvSpPr>
        <p:spPr/>
        <p:txBody>
          <a:bodyPr/>
          <a:lstStyle/>
          <a:p>
            <a:r>
              <a:rPr lang="en-US" dirty="0"/>
              <a:t>Connect to Eduroam</a:t>
            </a:r>
            <a:endParaRPr lang="en-GB" dirty="0"/>
          </a:p>
        </p:txBody>
      </p:sp>
      <p:sp>
        <p:nvSpPr>
          <p:cNvPr id="14" name="TextBox 13">
            <a:extLst>
              <a:ext uri="{FF2B5EF4-FFF2-40B4-BE49-F238E27FC236}">
                <a16:creationId xmlns:a16="http://schemas.microsoft.com/office/drawing/2014/main" id="{2B11733C-B6D0-8B81-C687-C1869FBD7384}"/>
              </a:ext>
            </a:extLst>
          </p:cNvPr>
          <p:cNvSpPr txBox="1"/>
          <p:nvPr/>
        </p:nvSpPr>
        <p:spPr>
          <a:xfrm>
            <a:off x="4818433" y="581258"/>
            <a:ext cx="6666689" cy="1015663"/>
          </a:xfrm>
          <a:prstGeom prst="rect">
            <a:avLst/>
          </a:prstGeom>
          <a:noFill/>
        </p:spPr>
        <p:txBody>
          <a:bodyPr wrap="square" rtlCol="0">
            <a:spAutoFit/>
          </a:bodyPr>
          <a:lstStyle/>
          <a:p>
            <a:pPr algn="ctr"/>
            <a:r>
              <a:rPr lang="en-GB" sz="6000" dirty="0">
                <a:hlinkClick r:id="rId2"/>
              </a:rPr>
              <a:t>uwtsd.ac.uk/wireless</a:t>
            </a:r>
            <a:endParaRPr lang="en-GB" sz="6000" dirty="0"/>
          </a:p>
        </p:txBody>
      </p:sp>
      <p:sp>
        <p:nvSpPr>
          <p:cNvPr id="3" name="Lightning Bolt 2" descr="-">
            <a:extLst>
              <a:ext uri="{FF2B5EF4-FFF2-40B4-BE49-F238E27FC236}">
                <a16:creationId xmlns:a16="http://schemas.microsoft.com/office/drawing/2014/main" id="{4A4ACE44-C589-F243-3C7B-229FE758DCBB}"/>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Lightning Bolt 3" descr="-">
            <a:extLst>
              <a:ext uri="{FF2B5EF4-FFF2-40B4-BE49-F238E27FC236}">
                <a16:creationId xmlns:a16="http://schemas.microsoft.com/office/drawing/2014/main" id="{0FDBC74E-0FF4-4E03-906F-0C17B1EF571C}"/>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F763CB62-304F-65F0-31C6-1671EF1C95C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145242" y="2616592"/>
            <a:ext cx="4645975" cy="3205276"/>
          </a:xfrm>
          <a:prstGeom prst="rect">
            <a:avLst/>
          </a:prstGeom>
        </p:spPr>
      </p:pic>
      <p:pic>
        <p:nvPicPr>
          <p:cNvPr id="9" name="Picture 8" descr="A qr code with a few squares&#10;&#10;Description automatically generated">
            <a:extLst>
              <a:ext uri="{FF2B5EF4-FFF2-40B4-BE49-F238E27FC236}">
                <a16:creationId xmlns:a16="http://schemas.microsoft.com/office/drawing/2014/main" id="{0DF898B4-F7BE-30EC-8E50-33EA706CC2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222" y="2736714"/>
            <a:ext cx="3585859" cy="3585859"/>
          </a:xfrm>
          <a:prstGeom prst="rect">
            <a:avLst/>
          </a:prstGeom>
        </p:spPr>
      </p:pic>
    </p:spTree>
    <p:extLst>
      <p:ext uri="{BB962C8B-B14F-4D97-AF65-F5344CB8AC3E}">
        <p14:creationId xmlns:p14="http://schemas.microsoft.com/office/powerpoint/2010/main" val="1592154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72CBC83-2E45-8D12-BC6D-045183ABF327}"/>
              </a:ext>
            </a:extLst>
          </p:cNvPr>
          <p:cNvSpPr>
            <a:spLocks noGrp="1"/>
          </p:cNvSpPr>
          <p:nvPr>
            <p:ph type="subTitle" idx="1"/>
          </p:nvPr>
        </p:nvSpPr>
        <p:spPr>
          <a:xfrm>
            <a:off x="286222" y="1263534"/>
            <a:ext cx="3670481" cy="3023121"/>
          </a:xfrm>
        </p:spPr>
        <p:txBody>
          <a:bodyPr vert="horz" lIns="91440" tIns="45720" rIns="91440" bIns="45720" rtlCol="0">
            <a:normAutofit/>
          </a:bodyPr>
          <a:lstStyle/>
          <a:p>
            <a:pPr>
              <a:spcBef>
                <a:spcPts val="600"/>
              </a:spcBef>
              <a:spcAft>
                <a:spcPts val="3000"/>
              </a:spcAft>
            </a:pPr>
            <a:r>
              <a:rPr lang="en-GB" dirty="0"/>
              <a:t>JISC Digital Capabilities assessment tool</a:t>
            </a:r>
          </a:p>
          <a:p>
            <a:pPr>
              <a:spcBef>
                <a:spcPts val="600"/>
              </a:spcBef>
              <a:spcAft>
                <a:spcPts val="3000"/>
              </a:spcAft>
            </a:pPr>
            <a:r>
              <a:rPr lang="en-GB" dirty="0"/>
              <a:t>What is it?</a:t>
            </a:r>
          </a:p>
        </p:txBody>
      </p:sp>
      <p:sp>
        <p:nvSpPr>
          <p:cNvPr id="6" name="TextBox 5">
            <a:extLst>
              <a:ext uri="{FF2B5EF4-FFF2-40B4-BE49-F238E27FC236}">
                <a16:creationId xmlns:a16="http://schemas.microsoft.com/office/drawing/2014/main" id="{5FA48CE1-050D-C110-E749-97163078CE65}"/>
              </a:ext>
            </a:extLst>
          </p:cNvPr>
          <p:cNvSpPr txBox="1"/>
          <p:nvPr/>
        </p:nvSpPr>
        <p:spPr>
          <a:xfrm>
            <a:off x="4598877" y="302359"/>
            <a:ext cx="7272846"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cs typeface="Calibri" panose="020F0502020204030204" pitchFamily="34" charset="0"/>
              </a:rPr>
              <a:t>A self – assessment questionnaire, to assess your current digital skills level</a:t>
            </a:r>
          </a:p>
          <a:p>
            <a:endParaRPr lang="en-GB" sz="2800" dirty="0">
              <a:cs typeface="Calibri" panose="020F0502020204030204" pitchFamily="34" charset="0"/>
            </a:endParaRPr>
          </a:p>
          <a:p>
            <a:pPr marL="285750" indent="-285750">
              <a:buFont typeface="Arial" panose="020B0604020202020204" pitchFamily="34" charset="0"/>
              <a:buChar char="•"/>
            </a:pPr>
            <a:r>
              <a:rPr lang="en-GB" sz="2800" dirty="0">
                <a:cs typeface="Calibri" panose="020F0502020204030204" pitchFamily="34" charset="0"/>
              </a:rPr>
              <a:t>Completion of the questionnaire allows you to identify your own strengths and weaknesses and enables you to gain more confidence in the areas that you need.</a:t>
            </a:r>
          </a:p>
          <a:p>
            <a:pPr marL="285750" indent="-285750">
              <a:buFont typeface="Arial" panose="020B0604020202020204" pitchFamily="34" charset="0"/>
              <a:buChar char="•"/>
            </a:pPr>
            <a:endParaRPr lang="en-GB" sz="2800" dirty="0">
              <a:cs typeface="Calibri" panose="020F0502020204030204" pitchFamily="34" charset="0"/>
            </a:endParaRPr>
          </a:p>
          <a:p>
            <a:pPr marL="285750" indent="-285750">
              <a:buFont typeface="Arial" panose="020B0604020202020204" pitchFamily="34" charset="0"/>
              <a:buChar char="•"/>
            </a:pPr>
            <a:r>
              <a:rPr lang="en-GB" sz="2800" dirty="0">
                <a:cs typeface="Calibri" panose="020F0502020204030204" pitchFamily="34" charset="0"/>
              </a:rPr>
              <a:t>Your results will be aligned with the six elements of digital capability as defined by JISC (</a:t>
            </a:r>
            <a:r>
              <a:rPr lang="en-GB" sz="2800" i="1" dirty="0">
                <a:cs typeface="Calibri" panose="020F0502020204030204" pitchFamily="34" charset="0"/>
              </a:rPr>
              <a:t>shown on the next slide</a:t>
            </a:r>
            <a:r>
              <a:rPr lang="en-GB" sz="2800" dirty="0">
                <a:cs typeface="Calibri" panose="020F0502020204030204" pitchFamily="34" charset="0"/>
              </a:rPr>
              <a:t>).</a:t>
            </a:r>
          </a:p>
        </p:txBody>
      </p:sp>
      <p:sp>
        <p:nvSpPr>
          <p:cNvPr id="4" name="TextBox 3">
            <a:extLst>
              <a:ext uri="{FF2B5EF4-FFF2-40B4-BE49-F238E27FC236}">
                <a16:creationId xmlns:a16="http://schemas.microsoft.com/office/drawing/2014/main" id="{C75053D3-C781-B852-21B2-35B9A4A6A178}"/>
              </a:ext>
            </a:extLst>
          </p:cNvPr>
          <p:cNvSpPr txBox="1"/>
          <p:nvPr/>
        </p:nvSpPr>
        <p:spPr>
          <a:xfrm>
            <a:off x="4564820" y="5381753"/>
            <a:ext cx="7627180" cy="1077218"/>
          </a:xfrm>
          <a:prstGeom prst="rect">
            <a:avLst/>
          </a:prstGeom>
          <a:noFill/>
        </p:spPr>
        <p:txBody>
          <a:bodyPr wrap="square" rtlCol="0">
            <a:spAutoFit/>
          </a:bodyPr>
          <a:lstStyle/>
          <a:p>
            <a:r>
              <a:rPr lang="en-GB" sz="3200" dirty="0">
                <a:hlinkClick r:id="rId2"/>
              </a:rPr>
              <a:t>JISC Discovery tool - https://bit.ly/DiscoveryToolUWTSD</a:t>
            </a:r>
            <a:endParaRPr lang="en-GB" sz="3200" dirty="0"/>
          </a:p>
        </p:txBody>
      </p:sp>
      <p:sp>
        <p:nvSpPr>
          <p:cNvPr id="2" name="Lightning Bolt 1" descr="-">
            <a:extLst>
              <a:ext uri="{FF2B5EF4-FFF2-40B4-BE49-F238E27FC236}">
                <a16:creationId xmlns:a16="http://schemas.microsoft.com/office/drawing/2014/main" id="{1433BB02-5B53-900A-47D0-4E00C3393E59}"/>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Lightning Bolt 4" descr="-">
            <a:extLst>
              <a:ext uri="{FF2B5EF4-FFF2-40B4-BE49-F238E27FC236}">
                <a16:creationId xmlns:a16="http://schemas.microsoft.com/office/drawing/2014/main" id="{7BA64621-28E1-4CC8-9B9E-ECDF846F18AF}"/>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Lightning Bolt 6" descr="-">
            <a:extLst>
              <a:ext uri="{FF2B5EF4-FFF2-40B4-BE49-F238E27FC236}">
                <a16:creationId xmlns:a16="http://schemas.microsoft.com/office/drawing/2014/main" id="{BF9D992C-DAE0-17AB-E16D-A37358382683}"/>
              </a:ext>
            </a:extLst>
          </p:cNvPr>
          <p:cNvSpPr/>
          <p:nvPr/>
        </p:nvSpPr>
        <p:spPr>
          <a:xfrm>
            <a:off x="0" y="0"/>
            <a:ext cx="0" cy="0"/>
          </a:xfrm>
          <a:prstGeom prst="lightningBol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33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Chart, diagram&#10;&#10;Description automatically generated">
            <a:extLst>
              <a:ext uri="{FF2B5EF4-FFF2-40B4-BE49-F238E27FC236}">
                <a16:creationId xmlns:a16="http://schemas.microsoft.com/office/drawing/2014/main" id="{D5DDAFEB-3BBF-6B50-9D0F-8702AA2AA9FA}"/>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538" r="1538"/>
          <a:stretch>
            <a:fillRect/>
          </a:stretch>
        </p:blipFill>
        <p:spPr/>
      </p:pic>
      <p:sp>
        <p:nvSpPr>
          <p:cNvPr id="3" name="Subtitle 2">
            <a:extLst>
              <a:ext uri="{FF2B5EF4-FFF2-40B4-BE49-F238E27FC236}">
                <a16:creationId xmlns:a16="http://schemas.microsoft.com/office/drawing/2014/main" id="{F72CBC83-2E45-8D12-BC6D-045183ABF327}"/>
              </a:ext>
            </a:extLst>
          </p:cNvPr>
          <p:cNvSpPr>
            <a:spLocks noGrp="1"/>
          </p:cNvSpPr>
          <p:nvPr>
            <p:ph type="subTitle" idx="1"/>
          </p:nvPr>
        </p:nvSpPr>
        <p:spPr/>
        <p:txBody>
          <a:bodyPr vert="horz" lIns="91440" tIns="45720" rIns="91440" bIns="45720" rtlCol="0">
            <a:normAutofit/>
          </a:bodyPr>
          <a:lstStyle/>
          <a:p>
            <a:r>
              <a:rPr lang="en-GB"/>
              <a:t>JISC Digital Capabilities framework</a:t>
            </a:r>
          </a:p>
        </p:txBody>
      </p:sp>
    </p:spTree>
    <p:extLst>
      <p:ext uri="{BB962C8B-B14F-4D97-AF65-F5344CB8AC3E}">
        <p14:creationId xmlns:p14="http://schemas.microsoft.com/office/powerpoint/2010/main" val="3935898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Mixed race man working on laptop">
            <a:extLst>
              <a:ext uri="{FF2B5EF4-FFF2-40B4-BE49-F238E27FC236}">
                <a16:creationId xmlns:a16="http://schemas.microsoft.com/office/drawing/2014/main" id="{4E7C970D-3C35-4D7C-BCF9-E361752578CD}"/>
              </a:ext>
            </a:extLst>
          </p:cNvPr>
          <p:cNvPicPr>
            <a:picLocks noGrp="1" noChangeAspect="1"/>
          </p:cNvPicPr>
          <p:nvPr>
            <p:ph type="pic" sz="quarter" idx="13"/>
          </p:nvPr>
        </p:nvPicPr>
        <p:blipFill rotWithShape="1">
          <a:blip r:embed="rId3"/>
          <a:srcRect l="20311" r="20311"/>
          <a:stretch/>
        </p:blipFill>
        <p:spPr>
          <a:noFill/>
        </p:spPr>
      </p:pic>
      <p:sp>
        <p:nvSpPr>
          <p:cNvPr id="12" name="Title 3">
            <a:extLst>
              <a:ext uri="{FF2B5EF4-FFF2-40B4-BE49-F238E27FC236}">
                <a16:creationId xmlns:a16="http://schemas.microsoft.com/office/drawing/2014/main" id="{4144982C-0E2B-889A-0498-F91603D8C273}"/>
              </a:ext>
            </a:extLst>
          </p:cNvPr>
          <p:cNvSpPr>
            <a:spLocks noGrp="1"/>
          </p:cNvSpPr>
          <p:nvPr>
            <p:ph type="title"/>
          </p:nvPr>
        </p:nvSpPr>
        <p:spPr>
          <a:xfrm>
            <a:off x="6367978" y="598128"/>
            <a:ext cx="5446198" cy="1412255"/>
          </a:xfrm>
        </p:spPr>
        <p:txBody>
          <a:bodyPr anchor="t">
            <a:normAutofit/>
          </a:bodyPr>
          <a:lstStyle/>
          <a:p>
            <a:pPr algn="ctr"/>
            <a:r>
              <a:rPr lang="en-US" dirty="0"/>
              <a:t>Assessing your digital skills</a:t>
            </a:r>
          </a:p>
        </p:txBody>
      </p:sp>
      <p:pic>
        <p:nvPicPr>
          <p:cNvPr id="3" name="Graphic 8" descr="Stopwatch with solid fill">
            <a:extLst>
              <a:ext uri="{FF2B5EF4-FFF2-40B4-BE49-F238E27FC236}">
                <a16:creationId xmlns:a16="http://schemas.microsoft.com/office/drawing/2014/main" id="{5C933983-5732-2581-41A1-62471D5EB6F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46610" y="2879632"/>
            <a:ext cx="651934" cy="651934"/>
          </a:xfrm>
          <a:prstGeom prst="rect">
            <a:avLst/>
          </a:prstGeom>
        </p:spPr>
      </p:pic>
      <p:sp>
        <p:nvSpPr>
          <p:cNvPr id="4" name="Title 3">
            <a:extLst>
              <a:ext uri="{FF2B5EF4-FFF2-40B4-BE49-F238E27FC236}">
                <a16:creationId xmlns:a16="http://schemas.microsoft.com/office/drawing/2014/main" id="{8F6FB6E8-7530-6E05-000E-880960A71752}"/>
              </a:ext>
            </a:extLst>
          </p:cNvPr>
          <p:cNvSpPr txBox="1">
            <a:spLocks/>
          </p:cNvSpPr>
          <p:nvPr/>
        </p:nvSpPr>
        <p:spPr>
          <a:xfrm>
            <a:off x="8044993" y="2868259"/>
            <a:ext cx="3314170" cy="5998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US" sz="2800" dirty="0"/>
              <a:t>10 Minutes</a:t>
            </a:r>
          </a:p>
        </p:txBody>
      </p:sp>
      <p:pic>
        <p:nvPicPr>
          <p:cNvPr id="13" name="Graphic 8" descr="Internet with solid fill">
            <a:extLst>
              <a:ext uri="{FF2B5EF4-FFF2-40B4-BE49-F238E27FC236}">
                <a16:creationId xmlns:a16="http://schemas.microsoft.com/office/drawing/2014/main" id="{64C292BD-169F-6DC0-9D23-0EFE74859A8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123863" y="2067863"/>
            <a:ext cx="651934" cy="651934"/>
          </a:xfrm>
          <a:prstGeom prst="rect">
            <a:avLst/>
          </a:prstGeom>
        </p:spPr>
      </p:pic>
      <p:sp>
        <p:nvSpPr>
          <p:cNvPr id="14" name="Title 3">
            <a:extLst>
              <a:ext uri="{FF2B5EF4-FFF2-40B4-BE49-F238E27FC236}">
                <a16:creationId xmlns:a16="http://schemas.microsoft.com/office/drawing/2014/main" id="{BF764802-5524-C0F2-A4D4-BCF12706F4B6}"/>
              </a:ext>
            </a:extLst>
          </p:cNvPr>
          <p:cNvSpPr txBox="1">
            <a:spLocks/>
          </p:cNvSpPr>
          <p:nvPr/>
        </p:nvSpPr>
        <p:spPr>
          <a:xfrm>
            <a:off x="8044992" y="2056490"/>
            <a:ext cx="3632618" cy="5998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bg1"/>
                </a:solidFill>
                <a:latin typeface="+mj-lt"/>
                <a:ea typeface="+mj-ea"/>
                <a:cs typeface="+mj-cs"/>
              </a:defRPr>
            </a:lvl1pPr>
          </a:lstStyle>
          <a:p>
            <a:r>
              <a:rPr lang="en-US" sz="2800" u="sng" dirty="0">
                <a:hlinkClick r:id="rId8">
                  <a:extLst>
                    <a:ext uri="{A12FA001-AC4F-418D-AE19-62706E023703}">
                      <ahyp:hlinkClr xmlns:ahyp="http://schemas.microsoft.com/office/drawing/2018/hyperlinkcolor" val="tx"/>
                    </a:ext>
                  </a:extLst>
                </a:hlinkClick>
              </a:rPr>
              <a:t>JISC Discovery tool</a:t>
            </a:r>
            <a:endParaRPr lang="en-US" u="sng" dirty="0"/>
          </a:p>
        </p:txBody>
      </p:sp>
      <p:pic>
        <p:nvPicPr>
          <p:cNvPr id="2" name="Picture 1" descr="A qr code with a few black squares&#10;&#10;Description automatically generated">
            <a:extLst>
              <a:ext uri="{FF2B5EF4-FFF2-40B4-BE49-F238E27FC236}">
                <a16:creationId xmlns:a16="http://schemas.microsoft.com/office/drawing/2014/main" id="{4AC7533C-C9F8-0611-1B08-7CD2F5AA3DB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63864" y="3753610"/>
            <a:ext cx="2717105" cy="2717105"/>
          </a:xfrm>
          <a:prstGeom prst="rect">
            <a:avLst/>
          </a:prstGeom>
        </p:spPr>
      </p:pic>
    </p:spTree>
    <p:extLst>
      <p:ext uri="{BB962C8B-B14F-4D97-AF65-F5344CB8AC3E}">
        <p14:creationId xmlns:p14="http://schemas.microsoft.com/office/powerpoint/2010/main" val="4039333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FCC76DA-260D-2418-9CEC-90727CD745C6}"/>
              </a:ext>
            </a:extLst>
          </p:cNvPr>
          <p:cNvSpPr>
            <a:spLocks noGrp="1"/>
          </p:cNvSpPr>
          <p:nvPr>
            <p:ph type="title"/>
          </p:nvPr>
        </p:nvSpPr>
        <p:spPr>
          <a:xfrm>
            <a:off x="698241" y="77487"/>
            <a:ext cx="10795518" cy="1003916"/>
          </a:xfrm>
        </p:spPr>
        <p:txBody>
          <a:bodyPr anchor="ctr">
            <a:normAutofit/>
          </a:bodyPr>
          <a:lstStyle/>
          <a:p>
            <a:pPr algn="ctr"/>
            <a:r>
              <a:rPr lang="en-US" dirty="0"/>
              <a:t>Discovery Tool Login 1</a:t>
            </a:r>
          </a:p>
        </p:txBody>
      </p:sp>
      <p:pic>
        <p:nvPicPr>
          <p:cNvPr id="10" name="Picture 9" descr="Graphical user interface, text, application&#10;&#10;Description automatically generated">
            <a:extLst>
              <a:ext uri="{FF2B5EF4-FFF2-40B4-BE49-F238E27FC236}">
                <a16:creationId xmlns:a16="http://schemas.microsoft.com/office/drawing/2014/main" id="{3B4AEBEC-C421-2030-85BD-B0203A7880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5436" y="3011132"/>
            <a:ext cx="3304727" cy="1766979"/>
          </a:xfrm>
          <a:prstGeom prst="rect">
            <a:avLst/>
          </a:prstGeom>
        </p:spPr>
      </p:pic>
      <p:sp>
        <p:nvSpPr>
          <p:cNvPr id="13" name="TextBox 12">
            <a:extLst>
              <a:ext uri="{FF2B5EF4-FFF2-40B4-BE49-F238E27FC236}">
                <a16:creationId xmlns:a16="http://schemas.microsoft.com/office/drawing/2014/main" id="{C58AF4AA-C84D-63CC-932A-5E54439A613E}"/>
              </a:ext>
            </a:extLst>
          </p:cNvPr>
          <p:cNvSpPr txBox="1"/>
          <p:nvPr/>
        </p:nvSpPr>
        <p:spPr>
          <a:xfrm>
            <a:off x="488667" y="1464815"/>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1</a:t>
            </a:r>
          </a:p>
        </p:txBody>
      </p:sp>
      <p:sp>
        <p:nvSpPr>
          <p:cNvPr id="14" name="TextBox 13">
            <a:extLst>
              <a:ext uri="{FF2B5EF4-FFF2-40B4-BE49-F238E27FC236}">
                <a16:creationId xmlns:a16="http://schemas.microsoft.com/office/drawing/2014/main" id="{A68E182C-CB7B-4447-2834-5A100F52F38A}"/>
              </a:ext>
            </a:extLst>
          </p:cNvPr>
          <p:cNvSpPr txBox="1"/>
          <p:nvPr/>
        </p:nvSpPr>
        <p:spPr>
          <a:xfrm>
            <a:off x="3597097" y="1464815"/>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2</a:t>
            </a:r>
          </a:p>
        </p:txBody>
      </p:sp>
      <p:sp>
        <p:nvSpPr>
          <p:cNvPr id="15" name="TextBox 14">
            <a:extLst>
              <a:ext uri="{FF2B5EF4-FFF2-40B4-BE49-F238E27FC236}">
                <a16:creationId xmlns:a16="http://schemas.microsoft.com/office/drawing/2014/main" id="{DDFC87A2-D7EA-8019-736D-03F7860DF88D}"/>
              </a:ext>
            </a:extLst>
          </p:cNvPr>
          <p:cNvSpPr txBox="1"/>
          <p:nvPr/>
        </p:nvSpPr>
        <p:spPr>
          <a:xfrm>
            <a:off x="6563223" y="1464814"/>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3</a:t>
            </a:r>
          </a:p>
        </p:txBody>
      </p:sp>
      <p:pic>
        <p:nvPicPr>
          <p:cNvPr id="5" name="Picture 4" descr="screenshot of JISC Discovery Tool login, selecting University of Wales Trinity Saint David">
            <a:extLst>
              <a:ext uri="{FF2B5EF4-FFF2-40B4-BE49-F238E27FC236}">
                <a16:creationId xmlns:a16="http://schemas.microsoft.com/office/drawing/2014/main" id="{D15F0C3E-37E6-6A47-ACF4-78B6DDF5BFB5}"/>
              </a:ext>
            </a:extLst>
          </p:cNvPr>
          <p:cNvPicPr>
            <a:picLocks noChangeAspect="1"/>
          </p:cNvPicPr>
          <p:nvPr/>
        </p:nvPicPr>
        <p:blipFill>
          <a:blip r:embed="rId3"/>
          <a:stretch>
            <a:fillRect/>
          </a:stretch>
        </p:blipFill>
        <p:spPr>
          <a:xfrm>
            <a:off x="84427" y="3011131"/>
            <a:ext cx="2549884" cy="2845183"/>
          </a:xfrm>
          <a:prstGeom prst="rect">
            <a:avLst/>
          </a:prstGeom>
        </p:spPr>
      </p:pic>
      <p:pic>
        <p:nvPicPr>
          <p:cNvPr id="7" name="Picture 6" descr="Screenshot of selecting Discovery tool for students tile">
            <a:extLst>
              <a:ext uri="{FF2B5EF4-FFF2-40B4-BE49-F238E27FC236}">
                <a16:creationId xmlns:a16="http://schemas.microsoft.com/office/drawing/2014/main" id="{2C9ECD1B-B562-559C-A9CA-5348DB499766}"/>
              </a:ext>
            </a:extLst>
          </p:cNvPr>
          <p:cNvPicPr>
            <a:picLocks noChangeAspect="1"/>
          </p:cNvPicPr>
          <p:nvPr/>
        </p:nvPicPr>
        <p:blipFill>
          <a:blip r:embed="rId4"/>
          <a:stretch>
            <a:fillRect/>
          </a:stretch>
        </p:blipFill>
        <p:spPr>
          <a:xfrm>
            <a:off x="6301288" y="3011131"/>
            <a:ext cx="2265275" cy="2418443"/>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8B8B7BB2-EC4A-7375-C4D6-CAE57729AB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47689" y="3011131"/>
            <a:ext cx="3304727" cy="3042069"/>
          </a:xfrm>
          <a:prstGeom prst="rect">
            <a:avLst/>
          </a:prstGeom>
        </p:spPr>
      </p:pic>
      <p:sp>
        <p:nvSpPr>
          <p:cNvPr id="11" name="TextBox 10">
            <a:extLst>
              <a:ext uri="{FF2B5EF4-FFF2-40B4-BE49-F238E27FC236}">
                <a16:creationId xmlns:a16="http://schemas.microsoft.com/office/drawing/2014/main" id="{6665F17A-AA4B-4D5F-2983-590895CF4A57}"/>
              </a:ext>
            </a:extLst>
          </p:cNvPr>
          <p:cNvSpPr txBox="1"/>
          <p:nvPr/>
        </p:nvSpPr>
        <p:spPr>
          <a:xfrm>
            <a:off x="9529350" y="1464815"/>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4</a:t>
            </a:r>
          </a:p>
        </p:txBody>
      </p:sp>
      <p:sp>
        <p:nvSpPr>
          <p:cNvPr id="2" name="Rectangle 1">
            <a:extLst>
              <a:ext uri="{FF2B5EF4-FFF2-40B4-BE49-F238E27FC236}">
                <a16:creationId xmlns:a16="http://schemas.microsoft.com/office/drawing/2014/main" id="{D3F36515-DEDA-C50C-25A9-DA18DB425F0E}"/>
              </a:ext>
              <a:ext uri="{C183D7F6-B498-43B3-948B-1728B52AA6E4}">
                <adec:decorative xmlns:adec="http://schemas.microsoft.com/office/drawing/2017/decorative" val="1"/>
              </a:ext>
            </a:extLst>
          </p:cNvPr>
          <p:cNvSpPr/>
          <p:nvPr/>
        </p:nvSpPr>
        <p:spPr>
          <a:xfrm>
            <a:off x="4461510" y="4027170"/>
            <a:ext cx="308610" cy="194310"/>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28508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FCC76DA-260D-2418-9CEC-90727CD745C6}"/>
              </a:ext>
            </a:extLst>
          </p:cNvPr>
          <p:cNvSpPr>
            <a:spLocks noGrp="1"/>
          </p:cNvSpPr>
          <p:nvPr>
            <p:ph type="title"/>
          </p:nvPr>
        </p:nvSpPr>
        <p:spPr>
          <a:xfrm>
            <a:off x="698241" y="77487"/>
            <a:ext cx="10795518" cy="1003916"/>
          </a:xfrm>
        </p:spPr>
        <p:txBody>
          <a:bodyPr anchor="ctr">
            <a:normAutofit/>
          </a:bodyPr>
          <a:lstStyle/>
          <a:p>
            <a:pPr algn="ctr"/>
            <a:r>
              <a:rPr lang="en-US" dirty="0"/>
              <a:t>Discovery Tool Login 2</a:t>
            </a:r>
          </a:p>
        </p:txBody>
      </p:sp>
      <p:sp>
        <p:nvSpPr>
          <p:cNvPr id="13" name="TextBox 12">
            <a:extLst>
              <a:ext uri="{FF2B5EF4-FFF2-40B4-BE49-F238E27FC236}">
                <a16:creationId xmlns:a16="http://schemas.microsoft.com/office/drawing/2014/main" id="{C58AF4AA-C84D-63CC-932A-5E54439A613E}"/>
              </a:ext>
            </a:extLst>
          </p:cNvPr>
          <p:cNvSpPr txBox="1"/>
          <p:nvPr/>
        </p:nvSpPr>
        <p:spPr>
          <a:xfrm>
            <a:off x="1205154" y="1464815"/>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5</a:t>
            </a:r>
          </a:p>
        </p:txBody>
      </p:sp>
      <p:sp>
        <p:nvSpPr>
          <p:cNvPr id="14" name="TextBox 13">
            <a:extLst>
              <a:ext uri="{FF2B5EF4-FFF2-40B4-BE49-F238E27FC236}">
                <a16:creationId xmlns:a16="http://schemas.microsoft.com/office/drawing/2014/main" id="{A68E182C-CB7B-4447-2834-5A100F52F38A}"/>
              </a:ext>
            </a:extLst>
          </p:cNvPr>
          <p:cNvSpPr txBox="1"/>
          <p:nvPr/>
        </p:nvSpPr>
        <p:spPr>
          <a:xfrm>
            <a:off x="7113802" y="1464815"/>
            <a:ext cx="1741403" cy="584775"/>
          </a:xfrm>
          <a:prstGeom prst="rect">
            <a:avLst/>
          </a:prstGeom>
          <a:noFill/>
        </p:spPr>
        <p:txBody>
          <a:bodyPr wrap="square" rtlCol="0">
            <a:spAutoFit/>
          </a:bodyPr>
          <a:lstStyle/>
          <a:p>
            <a:pPr algn="ctr"/>
            <a:r>
              <a:rPr lang="en-GB" sz="3200" dirty="0">
                <a:latin typeface="Arial" panose="020B0604020202020204" pitchFamily="34" charset="0"/>
                <a:cs typeface="Arial" panose="020B0604020202020204" pitchFamily="34" charset="0"/>
              </a:rPr>
              <a:t>Step 6</a:t>
            </a:r>
          </a:p>
        </p:txBody>
      </p:sp>
      <p:pic>
        <p:nvPicPr>
          <p:cNvPr id="5" name="Picture 4" descr="Graphical user interface, application&#10;&#10;Description automatically generated">
            <a:extLst>
              <a:ext uri="{FF2B5EF4-FFF2-40B4-BE49-F238E27FC236}">
                <a16:creationId xmlns:a16="http://schemas.microsoft.com/office/drawing/2014/main" id="{8AFD643B-7C1A-C085-8D13-FB9E88F530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241" y="2164108"/>
            <a:ext cx="2755229" cy="2905042"/>
          </a:xfrm>
          <a:prstGeom prst="rect">
            <a:avLst/>
          </a:prstGeom>
        </p:spPr>
      </p:pic>
      <p:pic>
        <p:nvPicPr>
          <p:cNvPr id="7" name="Picture 6" descr="Graphical user interface, application, website&#10;&#10;Description automatically generated">
            <a:extLst>
              <a:ext uri="{FF2B5EF4-FFF2-40B4-BE49-F238E27FC236}">
                <a16:creationId xmlns:a16="http://schemas.microsoft.com/office/drawing/2014/main" id="{70D75EF1-DB72-0627-A8D6-BF35582B699D}"/>
              </a:ext>
            </a:extLst>
          </p:cNvPr>
          <p:cNvPicPr>
            <a:picLocks noChangeAspect="1"/>
          </p:cNvPicPr>
          <p:nvPr/>
        </p:nvPicPr>
        <p:blipFill rotWithShape="1">
          <a:blip r:embed="rId3">
            <a:extLst>
              <a:ext uri="{28A0092B-C50C-407E-A947-70E740481C1C}">
                <a14:useLocalDpi xmlns:a14="http://schemas.microsoft.com/office/drawing/2010/main" val="0"/>
              </a:ext>
            </a:extLst>
          </a:blip>
          <a:srcRect l="204"/>
          <a:stretch/>
        </p:blipFill>
        <p:spPr>
          <a:xfrm>
            <a:off x="4182255" y="2164108"/>
            <a:ext cx="7604497" cy="3009900"/>
          </a:xfrm>
          <a:prstGeom prst="rect">
            <a:avLst/>
          </a:prstGeom>
        </p:spPr>
      </p:pic>
      <p:sp>
        <p:nvSpPr>
          <p:cNvPr id="4" name="Rectangle 3" descr="Screenshot of selecting 'New students' tile">
            <a:extLst>
              <a:ext uri="{FF2B5EF4-FFF2-40B4-BE49-F238E27FC236}">
                <a16:creationId xmlns:a16="http://schemas.microsoft.com/office/drawing/2014/main" id="{1CCF960D-B226-0E4A-3785-5D3D1707ABDD}"/>
              </a:ext>
            </a:extLst>
          </p:cNvPr>
          <p:cNvSpPr/>
          <p:nvPr/>
        </p:nvSpPr>
        <p:spPr>
          <a:xfrm>
            <a:off x="9228944" y="2164108"/>
            <a:ext cx="2498361" cy="2972522"/>
          </a:xfrm>
          <a:prstGeom prst="rect">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5663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2C605A8-9249-1982-9723-4437078F3085}"/>
              </a:ext>
            </a:extLst>
          </p:cNvPr>
          <p:cNvSpPr>
            <a:spLocks noGrp="1"/>
          </p:cNvSpPr>
          <p:nvPr>
            <p:ph type="title"/>
          </p:nvPr>
        </p:nvSpPr>
        <p:spPr>
          <a:xfrm>
            <a:off x="698241" y="77487"/>
            <a:ext cx="10795518" cy="1003916"/>
          </a:xfrm>
        </p:spPr>
        <p:txBody>
          <a:bodyPr anchor="ctr">
            <a:normAutofit/>
          </a:bodyPr>
          <a:lstStyle/>
          <a:p>
            <a:pPr algn="ctr"/>
            <a:r>
              <a:rPr lang="en-US" dirty="0"/>
              <a:t>Results Wheel example</a:t>
            </a:r>
          </a:p>
        </p:txBody>
      </p:sp>
      <p:pic>
        <p:nvPicPr>
          <p:cNvPr id="3" name="Picture 2" descr="Chart, radar chart&#10;&#10;Description automatically generated">
            <a:extLst>
              <a:ext uri="{FF2B5EF4-FFF2-40B4-BE49-F238E27FC236}">
                <a16:creationId xmlns:a16="http://schemas.microsoft.com/office/drawing/2014/main" id="{D80853C1-5F51-C775-A403-C66AC3440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287" y="1447314"/>
            <a:ext cx="5847426" cy="4549298"/>
          </a:xfrm>
          <a:prstGeom prst="rect">
            <a:avLst/>
          </a:prstGeom>
        </p:spPr>
      </p:pic>
    </p:spTree>
    <p:extLst>
      <p:ext uri="{BB962C8B-B14F-4D97-AF65-F5344CB8AC3E}">
        <p14:creationId xmlns:p14="http://schemas.microsoft.com/office/powerpoint/2010/main" val="3584109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E2C7DE1-2A18-BF5F-802D-C533E9D1E663}"/>
              </a:ext>
            </a:extLst>
          </p:cNvPr>
          <p:cNvSpPr>
            <a:spLocks noGrp="1"/>
          </p:cNvSpPr>
          <p:nvPr>
            <p:ph type="subTitle" idx="1"/>
          </p:nvPr>
        </p:nvSpPr>
        <p:spPr/>
        <p:txBody>
          <a:bodyPr vert="horz" lIns="91440" tIns="45720" rIns="91440" bIns="45720" rtlCol="0" anchor="t">
            <a:normAutofit/>
          </a:bodyPr>
          <a:lstStyle/>
          <a:p>
            <a:r>
              <a:rPr lang="en-US" dirty="0">
                <a:ea typeface="Calibri Light"/>
                <a:cs typeface="Calibri Light"/>
              </a:rPr>
              <a:t>What is the DigiCentre?</a:t>
            </a:r>
            <a:endParaRPr lang="en-US" dirty="0"/>
          </a:p>
        </p:txBody>
      </p:sp>
      <p:pic>
        <p:nvPicPr>
          <p:cNvPr id="13" name="Picture 3" descr="Text&#10;&#10;Description automatically generated">
            <a:extLst>
              <a:ext uri="{FF2B5EF4-FFF2-40B4-BE49-F238E27FC236}">
                <a16:creationId xmlns:a16="http://schemas.microsoft.com/office/drawing/2014/main" id="{9A3DF6C1-50C0-94BF-5F5B-AE4B9B728484}"/>
              </a:ext>
            </a:extLst>
          </p:cNvPr>
          <p:cNvPicPr>
            <a:picLocks noChangeAspect="1"/>
          </p:cNvPicPr>
          <p:nvPr/>
        </p:nvPicPr>
        <p:blipFill>
          <a:blip r:embed="rId2"/>
          <a:stretch>
            <a:fillRect/>
          </a:stretch>
        </p:blipFill>
        <p:spPr>
          <a:xfrm>
            <a:off x="214859" y="5459877"/>
            <a:ext cx="3166905" cy="1245742"/>
          </a:xfrm>
          <a:prstGeom prst="rect">
            <a:avLst/>
          </a:prstGeom>
        </p:spPr>
      </p:pic>
      <p:pic>
        <p:nvPicPr>
          <p:cNvPr id="4" name="Picture 3">
            <a:extLst>
              <a:ext uri="{FF2B5EF4-FFF2-40B4-BE49-F238E27FC236}">
                <a16:creationId xmlns:a16="http://schemas.microsoft.com/office/drawing/2014/main" id="{CF0A111C-0DF9-2A90-6C23-7D6ED0F95348}"/>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313617" y="4268998"/>
            <a:ext cx="3843364" cy="2381758"/>
          </a:xfrm>
          <a:prstGeom prst="rect">
            <a:avLst/>
          </a:prstGeom>
        </p:spPr>
      </p:pic>
      <p:pic>
        <p:nvPicPr>
          <p:cNvPr id="6" name="Picture 5" descr="Screenshot of DigiCentre homepage">
            <a:extLst>
              <a:ext uri="{FF2B5EF4-FFF2-40B4-BE49-F238E27FC236}">
                <a16:creationId xmlns:a16="http://schemas.microsoft.com/office/drawing/2014/main" id="{22C1AA2C-AFCE-2836-9C98-7BD19452B378}"/>
              </a:ext>
            </a:extLst>
          </p:cNvPr>
          <p:cNvPicPr>
            <a:picLocks noChangeAspect="1"/>
          </p:cNvPicPr>
          <p:nvPr/>
        </p:nvPicPr>
        <p:blipFill rotWithShape="1">
          <a:blip r:embed="rId4"/>
          <a:srcRect l="2087" b="2378"/>
          <a:stretch/>
        </p:blipFill>
        <p:spPr>
          <a:xfrm>
            <a:off x="4686103" y="107024"/>
            <a:ext cx="7098394" cy="4016920"/>
          </a:xfrm>
          <a:prstGeom prst="rect">
            <a:avLst/>
          </a:prstGeom>
        </p:spPr>
      </p:pic>
    </p:spTree>
    <p:extLst>
      <p:ext uri="{BB962C8B-B14F-4D97-AF65-F5344CB8AC3E}">
        <p14:creationId xmlns:p14="http://schemas.microsoft.com/office/powerpoint/2010/main" val="16572585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CCD8BFA-3410-C06C-D1C3-342347DD8BEF}"/>
              </a:ext>
            </a:extLst>
          </p:cNvPr>
          <p:cNvSpPr txBox="1"/>
          <p:nvPr/>
        </p:nvSpPr>
        <p:spPr>
          <a:xfrm>
            <a:off x="4452166" y="205489"/>
            <a:ext cx="6657112" cy="5078313"/>
          </a:xfrm>
          <a:prstGeom prst="rect">
            <a:avLst/>
          </a:prstGeom>
          <a:noFill/>
        </p:spPr>
        <p:txBody>
          <a:bodyPr wrap="square" rtlCol="0">
            <a:spAutoFit/>
          </a:bodyPr>
          <a:lstStyle/>
          <a:p>
            <a:pPr marL="257175" indent="-257175">
              <a:buFont typeface="Arial" panose="020B0604020202020204" pitchFamily="34" charset="0"/>
              <a:buChar char="•"/>
            </a:pPr>
            <a:r>
              <a:rPr lang="en-GB"/>
              <a:t>On the main university page go to quick links which is located at the top of the page</a:t>
            </a:r>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r>
              <a:rPr lang="en-GB"/>
              <a:t>When you are in, find the icon for the DigiCentre, which looks like this</a:t>
            </a:r>
          </a:p>
          <a:p>
            <a:pPr marL="214313" indent="-214313">
              <a:buFont typeface="Arial" panose="020B0604020202020204" pitchFamily="34" charset="0"/>
              <a:buChar char="•"/>
            </a:pPr>
            <a:endParaRPr lang="en-GB"/>
          </a:p>
          <a:p>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endParaRPr lang="en-GB"/>
          </a:p>
          <a:p>
            <a:pPr marL="214313" indent="-214313">
              <a:buFont typeface="Arial" panose="020B0604020202020204" pitchFamily="34" charset="0"/>
              <a:buChar char="•"/>
            </a:pPr>
            <a:r>
              <a:rPr lang="en-GB"/>
              <a:t>Then scroll down a little and find the icon for Student that looks like this</a:t>
            </a:r>
          </a:p>
          <a:p>
            <a:pPr marL="214313" indent="-214313">
              <a:buFont typeface="Arial" panose="020B0604020202020204" pitchFamily="34" charset="0"/>
              <a:buChar char="•"/>
            </a:pPr>
            <a:endParaRPr lang="en-GB"/>
          </a:p>
        </p:txBody>
      </p:sp>
      <p:sp>
        <p:nvSpPr>
          <p:cNvPr id="3" name="Subtitle 2">
            <a:extLst>
              <a:ext uri="{FF2B5EF4-FFF2-40B4-BE49-F238E27FC236}">
                <a16:creationId xmlns:a16="http://schemas.microsoft.com/office/drawing/2014/main" id="{2485D1F8-1C12-46C5-BFB7-207E7A233EA3}"/>
              </a:ext>
            </a:extLst>
          </p:cNvPr>
          <p:cNvSpPr>
            <a:spLocks noGrp="1"/>
          </p:cNvSpPr>
          <p:nvPr>
            <p:ph type="subTitle" idx="1"/>
          </p:nvPr>
        </p:nvSpPr>
        <p:spPr>
          <a:xfrm>
            <a:off x="284490" y="1396267"/>
            <a:ext cx="3670481" cy="3641841"/>
          </a:xfrm>
        </p:spPr>
        <p:txBody>
          <a:bodyPr>
            <a:normAutofit/>
          </a:bodyPr>
          <a:lstStyle/>
          <a:p>
            <a:r>
              <a:rPr lang="en-GB" sz="3600"/>
              <a:t>How to get to the </a:t>
            </a:r>
            <a:r>
              <a:rPr lang="en-GB" sz="3600" err="1"/>
              <a:t>DigiCentre</a:t>
            </a:r>
            <a:r>
              <a:rPr lang="en-GB" sz="3600"/>
              <a:t> and student section?</a:t>
            </a:r>
          </a:p>
        </p:txBody>
      </p:sp>
      <p:pic>
        <p:nvPicPr>
          <p:cNvPr id="7" name="Picture 6" descr="Screenshot of selecting Quick Links on top of UWTSD homepage">
            <a:extLst>
              <a:ext uri="{FF2B5EF4-FFF2-40B4-BE49-F238E27FC236}">
                <a16:creationId xmlns:a16="http://schemas.microsoft.com/office/drawing/2014/main" id="{3CB44B91-ABAB-94F4-464D-A5C77BD0DFED}"/>
              </a:ext>
            </a:extLst>
          </p:cNvPr>
          <p:cNvPicPr>
            <a:picLocks noChangeAspect="1"/>
          </p:cNvPicPr>
          <p:nvPr/>
        </p:nvPicPr>
        <p:blipFill>
          <a:blip r:embed="rId3"/>
          <a:stretch>
            <a:fillRect/>
          </a:stretch>
        </p:blipFill>
        <p:spPr>
          <a:xfrm>
            <a:off x="6916181" y="830070"/>
            <a:ext cx="2953265" cy="542436"/>
          </a:xfrm>
          <a:prstGeom prst="rect">
            <a:avLst/>
          </a:prstGeom>
        </p:spPr>
      </p:pic>
      <p:sp>
        <p:nvSpPr>
          <p:cNvPr id="8" name="Rectangle 7">
            <a:extLst>
              <a:ext uri="{FF2B5EF4-FFF2-40B4-BE49-F238E27FC236}">
                <a16:creationId xmlns:a16="http://schemas.microsoft.com/office/drawing/2014/main" id="{5D5AF554-BDCA-86A2-288C-05EB0627BEEE}"/>
              </a:ext>
              <a:ext uri="{C183D7F6-B498-43B3-948B-1728B52AA6E4}">
                <adec:decorative xmlns:adec="http://schemas.microsoft.com/office/drawing/2017/decorative" val="1"/>
              </a:ext>
            </a:extLst>
          </p:cNvPr>
          <p:cNvSpPr/>
          <p:nvPr/>
        </p:nvSpPr>
        <p:spPr>
          <a:xfrm>
            <a:off x="7769441" y="835917"/>
            <a:ext cx="1122075" cy="52570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1" name="Picture 10" descr="Screenshot of DigiCentre icon">
            <a:extLst>
              <a:ext uri="{FF2B5EF4-FFF2-40B4-BE49-F238E27FC236}">
                <a16:creationId xmlns:a16="http://schemas.microsoft.com/office/drawing/2014/main" id="{FAF73F82-06D2-3FEA-F001-3C9728F36DD2}"/>
              </a:ext>
            </a:extLst>
          </p:cNvPr>
          <p:cNvPicPr>
            <a:picLocks noChangeAspect="1"/>
          </p:cNvPicPr>
          <p:nvPr/>
        </p:nvPicPr>
        <p:blipFill>
          <a:blip r:embed="rId4"/>
          <a:stretch>
            <a:fillRect/>
          </a:stretch>
        </p:blipFill>
        <p:spPr>
          <a:xfrm>
            <a:off x="8446517" y="2250898"/>
            <a:ext cx="1913579" cy="1873150"/>
          </a:xfrm>
          <a:prstGeom prst="rect">
            <a:avLst/>
          </a:prstGeom>
        </p:spPr>
      </p:pic>
      <p:pic>
        <p:nvPicPr>
          <p:cNvPr id="16" name="Picture 15" descr="Screenshot of Students icon">
            <a:extLst>
              <a:ext uri="{FF2B5EF4-FFF2-40B4-BE49-F238E27FC236}">
                <a16:creationId xmlns:a16="http://schemas.microsoft.com/office/drawing/2014/main" id="{646092A7-0FC8-519E-59FA-EEFAE29A61FF}"/>
              </a:ext>
            </a:extLst>
          </p:cNvPr>
          <p:cNvPicPr>
            <a:picLocks noChangeAspect="1"/>
          </p:cNvPicPr>
          <p:nvPr/>
        </p:nvPicPr>
        <p:blipFill>
          <a:blip r:embed="rId5"/>
          <a:stretch>
            <a:fillRect/>
          </a:stretch>
        </p:blipFill>
        <p:spPr>
          <a:xfrm>
            <a:off x="8456551" y="4752242"/>
            <a:ext cx="1893510" cy="1873150"/>
          </a:xfrm>
          <a:prstGeom prst="rect">
            <a:avLst/>
          </a:prstGeom>
        </p:spPr>
      </p:pic>
    </p:spTree>
    <p:extLst>
      <p:ext uri="{BB962C8B-B14F-4D97-AF65-F5344CB8AC3E}">
        <p14:creationId xmlns:p14="http://schemas.microsoft.com/office/powerpoint/2010/main" val="598255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E2C7DE1-2A18-BF5F-802D-C533E9D1E663}"/>
              </a:ext>
            </a:extLst>
          </p:cNvPr>
          <p:cNvSpPr>
            <a:spLocks noGrp="1"/>
          </p:cNvSpPr>
          <p:nvPr>
            <p:ph type="subTitle" idx="1"/>
          </p:nvPr>
        </p:nvSpPr>
        <p:spPr/>
        <p:txBody>
          <a:bodyPr vert="horz" lIns="91440" tIns="45720" rIns="91440" bIns="45720" rtlCol="0" anchor="t">
            <a:normAutofit/>
          </a:bodyPr>
          <a:lstStyle/>
          <a:p>
            <a:r>
              <a:rPr lang="en-US" dirty="0">
                <a:ea typeface="Calibri Light"/>
                <a:cs typeface="Calibri Light"/>
              </a:rPr>
              <a:t>What is LinkedIn Learning?</a:t>
            </a:r>
            <a:endParaRPr lang="en-US" dirty="0"/>
          </a:p>
        </p:txBody>
      </p:sp>
      <p:sp>
        <p:nvSpPr>
          <p:cNvPr id="4" name="TextBox 3">
            <a:extLst>
              <a:ext uri="{FF2B5EF4-FFF2-40B4-BE49-F238E27FC236}">
                <a16:creationId xmlns:a16="http://schemas.microsoft.com/office/drawing/2014/main" id="{AAD7F8E0-2658-0F45-4DA6-A4EBDF9AB06D}"/>
              </a:ext>
            </a:extLst>
          </p:cNvPr>
          <p:cNvSpPr txBox="1"/>
          <p:nvPr/>
        </p:nvSpPr>
        <p:spPr>
          <a:xfrm>
            <a:off x="4334613" y="148683"/>
            <a:ext cx="7853795" cy="1811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endParaRPr lang="en-US" dirty="0">
              <a:ea typeface="+mn-lt"/>
              <a:cs typeface="+mn-lt"/>
            </a:endParaRPr>
          </a:p>
          <a:p>
            <a:pPr>
              <a:lnSpc>
                <a:spcPct val="150000"/>
              </a:lnSpc>
            </a:pPr>
            <a:r>
              <a:rPr lang="en-US" sz="1950" dirty="0">
                <a:ea typeface="+mn-lt"/>
                <a:cs typeface="+mn-lt"/>
              </a:rPr>
              <a:t>LinkedIn learning is a part of LinkedIn. When you complete courses, you will be able to showcase your achievements on your LinkedIn profile. This will look great for prospective jobs.</a:t>
            </a:r>
          </a:p>
        </p:txBody>
      </p:sp>
      <p:pic>
        <p:nvPicPr>
          <p:cNvPr id="2" name="Picture 4" descr="Text&#10;&#10;Description automatically generated">
            <a:extLst>
              <a:ext uri="{FF2B5EF4-FFF2-40B4-BE49-F238E27FC236}">
                <a16:creationId xmlns:a16="http://schemas.microsoft.com/office/drawing/2014/main" id="{F1500E24-6406-CB57-B2C6-19C3C3BE8BE0}"/>
              </a:ext>
            </a:extLst>
          </p:cNvPr>
          <p:cNvPicPr>
            <a:picLocks noChangeAspect="1"/>
          </p:cNvPicPr>
          <p:nvPr/>
        </p:nvPicPr>
        <p:blipFill>
          <a:blip r:embed="rId3"/>
          <a:stretch>
            <a:fillRect/>
          </a:stretch>
        </p:blipFill>
        <p:spPr>
          <a:xfrm>
            <a:off x="6106843" y="2841615"/>
            <a:ext cx="4256914" cy="1894978"/>
          </a:xfrm>
          <a:prstGeom prst="rect">
            <a:avLst/>
          </a:prstGeom>
        </p:spPr>
      </p:pic>
      <p:sp>
        <p:nvSpPr>
          <p:cNvPr id="5" name="TextBox 4">
            <a:extLst>
              <a:ext uri="{FF2B5EF4-FFF2-40B4-BE49-F238E27FC236}">
                <a16:creationId xmlns:a16="http://schemas.microsoft.com/office/drawing/2014/main" id="{243D07D7-3DE3-3D1C-5914-8AD3D4DD0823}"/>
              </a:ext>
            </a:extLst>
          </p:cNvPr>
          <p:cNvSpPr txBox="1"/>
          <p:nvPr/>
        </p:nvSpPr>
        <p:spPr>
          <a:xfrm>
            <a:off x="6224016" y="5425851"/>
            <a:ext cx="4236692" cy="584775"/>
          </a:xfrm>
          <a:prstGeom prst="rect">
            <a:avLst/>
          </a:prstGeom>
          <a:noFill/>
        </p:spPr>
        <p:txBody>
          <a:bodyPr wrap="square" rtlCol="0">
            <a:spAutoFit/>
          </a:bodyPr>
          <a:lstStyle/>
          <a:p>
            <a:pPr algn="ctr"/>
            <a:r>
              <a:rPr lang="en-GB" sz="3200" dirty="0">
                <a:hlinkClick r:id="rId4"/>
              </a:rPr>
              <a:t>https://lnkd.in/equPUue</a:t>
            </a:r>
            <a:endParaRPr lang="en-GB" sz="3200" dirty="0"/>
          </a:p>
        </p:txBody>
      </p:sp>
      <p:pic>
        <p:nvPicPr>
          <p:cNvPr id="7" name="Picture 6" descr="A qr code on a white background&#10;&#10;Description automatically generated">
            <a:extLst>
              <a:ext uri="{FF2B5EF4-FFF2-40B4-BE49-F238E27FC236}">
                <a16:creationId xmlns:a16="http://schemas.microsoft.com/office/drawing/2014/main" id="{289F7650-22DC-12E3-E1CF-936A36BC59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7399" y="2949599"/>
            <a:ext cx="3483909" cy="3483909"/>
          </a:xfrm>
          <a:prstGeom prst="rect">
            <a:avLst/>
          </a:prstGeom>
        </p:spPr>
      </p:pic>
    </p:spTree>
    <p:extLst>
      <p:ext uri="{BB962C8B-B14F-4D97-AF65-F5344CB8AC3E}">
        <p14:creationId xmlns:p14="http://schemas.microsoft.com/office/powerpoint/2010/main" val="560468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4E63CE41-56AB-17E5-F9A5-5F0F12208756}"/>
              </a:ext>
            </a:extLst>
          </p:cNvPr>
          <p:cNvSpPr>
            <a:spLocks noGrp="1"/>
          </p:cNvSpPr>
          <p:nvPr>
            <p:ph type="title"/>
          </p:nvPr>
        </p:nvSpPr>
        <p:spPr>
          <a:xfrm>
            <a:off x="698241" y="0"/>
            <a:ext cx="10795519" cy="1003916"/>
          </a:xfrm>
        </p:spPr>
        <p:txBody>
          <a:bodyPr>
            <a:normAutofit/>
          </a:bodyPr>
          <a:lstStyle/>
          <a:p>
            <a:pPr algn="ctr"/>
            <a:r>
              <a:rPr lang="en-US" sz="4000" dirty="0"/>
              <a:t>Why use LinkedIn Learning?</a:t>
            </a:r>
          </a:p>
        </p:txBody>
      </p:sp>
      <p:pic>
        <p:nvPicPr>
          <p:cNvPr id="12" name="Picture 11" descr="Did you know?&#10;&#10;Applicants with LinkedIn Learning certificates have a 9% higher chance of getting hired.&#10;&#10;You are 71% more likely to get a job interview with a comprehensive profile.&#10;&#10;A whopping 87% of recruiters find LinkedIn to be the most effective when vetting candidates during the hiring process.&#10;&#10;According to LinkedIn, three people get hired via the professional networking platform every minute.">
            <a:extLst>
              <a:ext uri="{FF2B5EF4-FFF2-40B4-BE49-F238E27FC236}">
                <a16:creationId xmlns:a16="http://schemas.microsoft.com/office/drawing/2014/main" id="{281DAD7B-04EF-D038-9933-E526CD19EBC6}"/>
              </a:ext>
            </a:extLst>
          </p:cNvPr>
          <p:cNvPicPr>
            <a:picLocks noChangeAspect="1"/>
          </p:cNvPicPr>
          <p:nvPr/>
        </p:nvPicPr>
        <p:blipFill>
          <a:blip r:embed="rId2"/>
          <a:stretch>
            <a:fillRect/>
          </a:stretch>
        </p:blipFill>
        <p:spPr>
          <a:xfrm>
            <a:off x="3290650" y="1321214"/>
            <a:ext cx="5770497" cy="4948202"/>
          </a:xfrm>
          <a:prstGeom prst="rect">
            <a:avLst/>
          </a:prstGeom>
          <a:noFill/>
        </p:spPr>
      </p:pic>
    </p:spTree>
    <p:extLst>
      <p:ext uri="{BB962C8B-B14F-4D97-AF65-F5344CB8AC3E}">
        <p14:creationId xmlns:p14="http://schemas.microsoft.com/office/powerpoint/2010/main" val="5901681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159F48D-9FB0-4CB7-BD42-9756A06A54F0}"/>
              </a:ext>
            </a:extLst>
          </p:cNvPr>
          <p:cNvSpPr>
            <a:spLocks noGrp="1"/>
          </p:cNvSpPr>
          <p:nvPr>
            <p:ph type="subTitle" idx="1"/>
          </p:nvPr>
        </p:nvSpPr>
        <p:spPr>
          <a:xfrm>
            <a:off x="286223" y="1423023"/>
            <a:ext cx="3670481" cy="3641841"/>
          </a:xfrm>
        </p:spPr>
        <p:txBody>
          <a:bodyPr vert="horz" lIns="91440" tIns="45720" rIns="91440" bIns="45720" rtlCol="0" anchor="t">
            <a:normAutofit/>
          </a:bodyPr>
          <a:lstStyle/>
          <a:p>
            <a:r>
              <a:rPr lang="en-GB" sz="3600"/>
              <a:t>Where to go in the student section</a:t>
            </a:r>
          </a:p>
          <a:p>
            <a:r>
              <a:rPr lang="en-GB" sz="3600">
                <a:cs typeface="Calibri Light"/>
              </a:rPr>
              <a:t>and the Resource Finder</a:t>
            </a:r>
          </a:p>
        </p:txBody>
      </p:sp>
      <p:sp>
        <p:nvSpPr>
          <p:cNvPr id="5" name="TextBox 4">
            <a:extLst>
              <a:ext uri="{FF2B5EF4-FFF2-40B4-BE49-F238E27FC236}">
                <a16:creationId xmlns:a16="http://schemas.microsoft.com/office/drawing/2014/main" id="{FC823101-A1D2-6B5C-D39E-481F2441F75E}"/>
              </a:ext>
            </a:extLst>
          </p:cNvPr>
          <p:cNvSpPr txBox="1"/>
          <p:nvPr/>
        </p:nvSpPr>
        <p:spPr>
          <a:xfrm>
            <a:off x="4752663" y="4183756"/>
            <a:ext cx="7205306" cy="1884535"/>
          </a:xfrm>
          <a:prstGeom prst="rect">
            <a:avLst/>
          </a:prstGeom>
          <a:noFill/>
        </p:spPr>
        <p:txBody>
          <a:bodyPr wrap="square" lIns="91440" tIns="45720" rIns="91440" bIns="45720" rtlCol="0" anchor="t">
            <a:noAutofit/>
          </a:bodyPr>
          <a:lstStyle/>
          <a:p>
            <a:pPr marL="213995" indent="-213995">
              <a:buFont typeface="Arial" panose="020B0604020202020204" pitchFamily="34" charset="0"/>
              <a:buChar char="•"/>
            </a:pPr>
            <a:r>
              <a:rPr lang="en-GB" sz="2400"/>
              <a:t>You will find the LinkedIn Learning page under the training menu. Scroll to the bottom of the LinkedIn Learning page and click on the “Register for free” button.</a:t>
            </a:r>
            <a:endParaRPr lang="en-US" sz="2400"/>
          </a:p>
        </p:txBody>
      </p:sp>
      <p:pic>
        <p:nvPicPr>
          <p:cNvPr id="2" name="Picture 5" descr="Text&#10;&#10;Description automatically generated">
            <a:extLst>
              <a:ext uri="{FF2B5EF4-FFF2-40B4-BE49-F238E27FC236}">
                <a16:creationId xmlns:a16="http://schemas.microsoft.com/office/drawing/2014/main" id="{EE0035DB-7BD7-1FBC-48FC-DBE8351F099D}"/>
              </a:ext>
            </a:extLst>
          </p:cNvPr>
          <p:cNvPicPr>
            <a:picLocks noChangeAspect="1"/>
          </p:cNvPicPr>
          <p:nvPr/>
        </p:nvPicPr>
        <p:blipFill>
          <a:blip r:embed="rId2"/>
          <a:stretch>
            <a:fillRect/>
          </a:stretch>
        </p:blipFill>
        <p:spPr>
          <a:xfrm>
            <a:off x="4724400" y="522992"/>
            <a:ext cx="6918542" cy="1114755"/>
          </a:xfrm>
          <a:prstGeom prst="rect">
            <a:avLst/>
          </a:prstGeom>
        </p:spPr>
      </p:pic>
      <p:sp>
        <p:nvSpPr>
          <p:cNvPr id="6" name="Rectangle 5">
            <a:extLst>
              <a:ext uri="{FF2B5EF4-FFF2-40B4-BE49-F238E27FC236}">
                <a16:creationId xmlns:a16="http://schemas.microsoft.com/office/drawing/2014/main" id="{45C9120B-8F64-F350-5A98-B0875F464577}"/>
              </a:ext>
              <a:ext uri="{C183D7F6-B498-43B3-948B-1728B52AA6E4}">
                <adec:decorative xmlns:adec="http://schemas.microsoft.com/office/drawing/2017/decorative" val="1"/>
              </a:ext>
            </a:extLst>
          </p:cNvPr>
          <p:cNvSpPr/>
          <p:nvPr/>
        </p:nvSpPr>
        <p:spPr>
          <a:xfrm>
            <a:off x="5695399" y="730685"/>
            <a:ext cx="1189972" cy="68893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C180354-966D-E2BD-E822-02F890F03B3F}"/>
              </a:ext>
              <a:ext uri="{C183D7F6-B498-43B3-948B-1728B52AA6E4}">
                <adec:decorative xmlns:adec="http://schemas.microsoft.com/office/drawing/2017/decorative" val="1"/>
              </a:ext>
            </a:extLst>
          </p:cNvPr>
          <p:cNvSpPr/>
          <p:nvPr/>
        </p:nvSpPr>
        <p:spPr>
          <a:xfrm>
            <a:off x="9311013" y="730685"/>
            <a:ext cx="2025040" cy="68893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0F9C94E-1C36-0E34-0B43-BFC1C59CAF22}"/>
              </a:ext>
            </a:extLst>
          </p:cNvPr>
          <p:cNvSpPr txBox="1"/>
          <p:nvPr/>
        </p:nvSpPr>
        <p:spPr>
          <a:xfrm>
            <a:off x="5010410" y="1931096"/>
            <a:ext cx="607512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cs typeface="Calibri Light"/>
              </a:rPr>
              <a:t>In the DigiCentre, you will find the “Resource Finder” tab at the top.</a:t>
            </a:r>
          </a:p>
          <a:p>
            <a:endParaRPr lang="en-GB" sz="2400">
              <a:cs typeface="Calibri Light"/>
            </a:endParaRPr>
          </a:p>
          <a:p>
            <a:r>
              <a:rPr lang="en-GB" sz="2400">
                <a:cs typeface="Calibri Light"/>
              </a:rPr>
              <a:t>Here you can also search for specific resources on what you want to learn.</a:t>
            </a:r>
          </a:p>
        </p:txBody>
      </p:sp>
    </p:spTree>
    <p:extLst>
      <p:ext uri="{BB962C8B-B14F-4D97-AF65-F5344CB8AC3E}">
        <p14:creationId xmlns:p14="http://schemas.microsoft.com/office/powerpoint/2010/main" val="447008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DD4D7AA-491D-8925-1EEA-CF28E25D41D0}"/>
              </a:ext>
            </a:extLst>
          </p:cNvPr>
          <p:cNvSpPr>
            <a:spLocks noGrp="1"/>
          </p:cNvSpPr>
          <p:nvPr>
            <p:ph type="subTitle" idx="1"/>
          </p:nvPr>
        </p:nvSpPr>
        <p:spPr>
          <a:xfrm>
            <a:off x="288807" y="1423024"/>
            <a:ext cx="3670481" cy="3641841"/>
          </a:xfrm>
        </p:spPr>
        <p:txBody>
          <a:bodyPr vert="horz" lIns="91440" tIns="45720" rIns="91440" bIns="45720" rtlCol="0" anchor="t">
            <a:normAutofit/>
          </a:bodyPr>
          <a:lstStyle/>
          <a:p>
            <a:r>
              <a:rPr lang="en-GB" sz="4050"/>
              <a:t>Username &amp; password</a:t>
            </a:r>
          </a:p>
        </p:txBody>
      </p:sp>
      <p:sp>
        <p:nvSpPr>
          <p:cNvPr id="5" name="TextBox 4">
            <a:extLst>
              <a:ext uri="{FF2B5EF4-FFF2-40B4-BE49-F238E27FC236}">
                <a16:creationId xmlns:a16="http://schemas.microsoft.com/office/drawing/2014/main" id="{99AA18C8-014A-B12B-C4E4-2767FECAC805}"/>
              </a:ext>
            </a:extLst>
          </p:cNvPr>
          <p:cNvSpPr txBox="1"/>
          <p:nvPr/>
        </p:nvSpPr>
        <p:spPr>
          <a:xfrm>
            <a:off x="4465527" y="225307"/>
            <a:ext cx="7357947" cy="1569660"/>
          </a:xfrm>
          <a:prstGeom prst="rect">
            <a:avLst/>
          </a:prstGeom>
          <a:noFill/>
        </p:spPr>
        <p:txBody>
          <a:bodyPr wrap="square" lIns="91440" tIns="45720" rIns="91440" bIns="45720" anchor="t">
            <a:spAutoFit/>
          </a:bodyPr>
          <a:lstStyle/>
          <a:p>
            <a:pPr marL="213995" indent="-213995">
              <a:buFont typeface="Arial" panose="020B0604020202020204" pitchFamily="34" charset="0"/>
              <a:buChar char="•"/>
            </a:pPr>
            <a:r>
              <a:rPr lang="en-GB" sz="2400" dirty="0"/>
              <a:t>Next you will see this page open. You will be required to put in your login details. It is important that you use this style of login - </a:t>
            </a:r>
            <a:r>
              <a:rPr lang="en-GB" sz="2400" dirty="0">
                <a:cs typeface="Calibri Light"/>
                <a:hlinkClick r:id="rId2"/>
              </a:rPr>
              <a:t>123456@student.uwtsd.ac.uk</a:t>
            </a:r>
          </a:p>
          <a:p>
            <a:endParaRPr lang="en-GB" sz="2400" dirty="0">
              <a:cs typeface="Calibri Light"/>
            </a:endParaRPr>
          </a:p>
        </p:txBody>
      </p:sp>
      <p:pic>
        <p:nvPicPr>
          <p:cNvPr id="7" name="Picture 6">
            <a:extLst>
              <a:ext uri="{FF2B5EF4-FFF2-40B4-BE49-F238E27FC236}">
                <a16:creationId xmlns:a16="http://schemas.microsoft.com/office/drawing/2014/main" id="{DDD0A268-D6A0-3AED-6456-7732513E71A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6539679" y="2113861"/>
            <a:ext cx="3209641" cy="2949173"/>
          </a:xfrm>
          <a:prstGeom prst="rect">
            <a:avLst/>
          </a:prstGeom>
        </p:spPr>
      </p:pic>
      <p:sp>
        <p:nvSpPr>
          <p:cNvPr id="9" name="TextBox 8">
            <a:extLst>
              <a:ext uri="{FF2B5EF4-FFF2-40B4-BE49-F238E27FC236}">
                <a16:creationId xmlns:a16="http://schemas.microsoft.com/office/drawing/2014/main" id="{29C017F1-E13F-584B-B287-8C891082618F}"/>
              </a:ext>
            </a:extLst>
          </p:cNvPr>
          <p:cNvSpPr txBox="1"/>
          <p:nvPr/>
        </p:nvSpPr>
        <p:spPr>
          <a:xfrm>
            <a:off x="4465527" y="5931329"/>
            <a:ext cx="4570293" cy="461665"/>
          </a:xfrm>
          <a:prstGeom prst="rect">
            <a:avLst/>
          </a:prstGeom>
          <a:noFill/>
        </p:spPr>
        <p:txBody>
          <a:bodyPr wrap="square">
            <a:spAutoFit/>
          </a:bodyPr>
          <a:lstStyle/>
          <a:p>
            <a:pPr marL="342900" indent="-342900">
              <a:buFont typeface="Arial" panose="020B0604020202020204" pitchFamily="34" charset="0"/>
              <a:buChar char="•"/>
            </a:pPr>
            <a:r>
              <a:rPr lang="en-GB" sz="2400" dirty="0"/>
              <a:t>Then put in your password </a:t>
            </a:r>
          </a:p>
        </p:txBody>
      </p:sp>
    </p:spTree>
    <p:extLst>
      <p:ext uri="{BB962C8B-B14F-4D97-AF65-F5344CB8AC3E}">
        <p14:creationId xmlns:p14="http://schemas.microsoft.com/office/powerpoint/2010/main" val="14119348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web page&#10;&#10;Description automatically generated">
            <a:extLst>
              <a:ext uri="{FF2B5EF4-FFF2-40B4-BE49-F238E27FC236}">
                <a16:creationId xmlns:a16="http://schemas.microsoft.com/office/drawing/2014/main" id="{48217ABF-FE3E-D1C4-6629-349B13468FA1}"/>
              </a:ext>
            </a:extLst>
          </p:cNvPr>
          <p:cNvPicPr>
            <a:picLocks noChangeAspect="1"/>
          </p:cNvPicPr>
          <p:nvPr/>
        </p:nvPicPr>
        <p:blipFill rotWithShape="1">
          <a:blip r:embed="rId2">
            <a:extLst>
              <a:ext uri="{28A0092B-C50C-407E-A947-70E740481C1C}">
                <a14:useLocalDpi xmlns:a14="http://schemas.microsoft.com/office/drawing/2010/main" val="0"/>
              </a:ext>
            </a:extLst>
          </a:blip>
          <a:srcRect l="14111" r="11748"/>
          <a:stretch/>
        </p:blipFill>
        <p:spPr>
          <a:xfrm>
            <a:off x="4313195" y="3472"/>
            <a:ext cx="7876375" cy="6858000"/>
          </a:xfrm>
          <a:prstGeom prst="rect">
            <a:avLst/>
          </a:prstGeom>
        </p:spPr>
      </p:pic>
      <p:sp>
        <p:nvSpPr>
          <p:cNvPr id="5" name="Subtitle 2">
            <a:extLst>
              <a:ext uri="{FF2B5EF4-FFF2-40B4-BE49-F238E27FC236}">
                <a16:creationId xmlns:a16="http://schemas.microsoft.com/office/drawing/2014/main" id="{D17717C4-E1E2-6D2D-6E61-3B1C6B979F53}"/>
              </a:ext>
            </a:extLst>
          </p:cNvPr>
          <p:cNvSpPr txBox="1">
            <a:spLocks/>
          </p:cNvSpPr>
          <p:nvPr/>
        </p:nvSpPr>
        <p:spPr>
          <a:xfrm>
            <a:off x="127885" y="1304270"/>
            <a:ext cx="3670481" cy="1665909"/>
          </a:xfrm>
          <a:prstGeom prst="rect">
            <a:avLst/>
          </a:prstGeom>
        </p:spPr>
        <p:txBody>
          <a:bodyPr vert="horz" lIns="91440" tIns="45720" rIns="91440" bIns="45720" rtlCol="0" anchor="t">
            <a:normAutofit/>
          </a:bodyPr>
          <a:lstStyle>
            <a:lvl1pPr marL="0" indent="0" algn="l" defTabSz="685800" rtl="0" eaLnBrk="1" latinLnBrk="0" hangingPunct="1">
              <a:lnSpc>
                <a:spcPct val="90000"/>
              </a:lnSpc>
              <a:spcBef>
                <a:spcPts val="750"/>
              </a:spcBef>
              <a:buFont typeface="Wingdings" panose="05000000000000000000" pitchFamily="2" charset="2"/>
              <a:buNone/>
              <a:defRPr sz="3000" i="1" kern="1200" baseline="0">
                <a:solidFill>
                  <a:schemeClr val="bg1"/>
                </a:solidFill>
                <a:latin typeface="+mn-lt"/>
                <a:ea typeface="+mn-ea"/>
                <a:cs typeface="+mn-cs"/>
              </a:defRPr>
            </a:lvl1pPr>
            <a:lvl2pPr marL="342900" indent="0" algn="ctr" defTabSz="685800" rtl="0" eaLnBrk="1" latinLnBrk="0" hangingPunct="1">
              <a:lnSpc>
                <a:spcPct val="90000"/>
              </a:lnSpc>
              <a:spcBef>
                <a:spcPts val="375"/>
              </a:spcBef>
              <a:buFont typeface="Wingdings" panose="05000000000000000000" pitchFamily="2" charset="2"/>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Wingdings" panose="05000000000000000000" pitchFamily="2" charset="2"/>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Wingdings" panose="05000000000000000000" pitchFamily="2" charset="2"/>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Wingdings" panose="05000000000000000000" pitchFamily="2" charset="2"/>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GB" sz="3600" dirty="0"/>
              <a:t>Follow these 4 simple steps to get registered </a:t>
            </a:r>
          </a:p>
          <a:p>
            <a:endParaRPr lang="en-GB" sz="3600" dirty="0">
              <a:cs typeface="Calibri Light"/>
            </a:endParaRPr>
          </a:p>
          <a:p>
            <a:endParaRPr lang="en-GB" sz="3600" dirty="0">
              <a:cs typeface="Calibri Light"/>
            </a:endParaRPr>
          </a:p>
        </p:txBody>
      </p:sp>
      <p:sp>
        <p:nvSpPr>
          <p:cNvPr id="6" name="Rectangle 5">
            <a:extLst>
              <a:ext uri="{FF2B5EF4-FFF2-40B4-BE49-F238E27FC236}">
                <a16:creationId xmlns:a16="http://schemas.microsoft.com/office/drawing/2014/main" id="{E445572F-3B6D-0505-E422-9F60BC5DACA5}"/>
              </a:ext>
              <a:ext uri="{C183D7F6-B498-43B3-948B-1728B52AA6E4}">
                <adec:decorative xmlns:adec="http://schemas.microsoft.com/office/drawing/2017/decorative" val="1"/>
              </a:ext>
            </a:extLst>
          </p:cNvPr>
          <p:cNvSpPr/>
          <p:nvPr/>
        </p:nvSpPr>
        <p:spPr>
          <a:xfrm>
            <a:off x="8451082" y="1168726"/>
            <a:ext cx="1027219" cy="4453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D3292F0-243C-4FA5-BE9F-0D90B74805C0}"/>
              </a:ext>
            </a:extLst>
          </p:cNvPr>
          <p:cNvSpPr txBox="1"/>
          <p:nvPr/>
        </p:nvSpPr>
        <p:spPr>
          <a:xfrm>
            <a:off x="332121" y="3748392"/>
            <a:ext cx="3262008" cy="2677656"/>
          </a:xfrm>
          <a:prstGeom prst="rect">
            <a:avLst/>
          </a:prstGeom>
          <a:noFill/>
        </p:spPr>
        <p:txBody>
          <a:bodyPr wrap="square" rtlCol="0">
            <a:spAutoFit/>
          </a:bodyPr>
          <a:lstStyle/>
          <a:p>
            <a:r>
              <a:rPr lang="en-GB" sz="2800" dirty="0">
                <a:solidFill>
                  <a:schemeClr val="bg1"/>
                </a:solidFill>
              </a:rPr>
              <a:t>Don’t worry about choosing one of the items here. You can do it at </a:t>
            </a:r>
            <a:r>
              <a:rPr lang="en-GB" sz="2800">
                <a:solidFill>
                  <a:schemeClr val="bg1"/>
                </a:solidFill>
              </a:rPr>
              <a:t>another time. </a:t>
            </a:r>
            <a:r>
              <a:rPr lang="en-GB" sz="2800" dirty="0">
                <a:solidFill>
                  <a:schemeClr val="bg1"/>
                </a:solidFill>
              </a:rPr>
              <a:t>Just click the “I’m not sure” button.</a:t>
            </a:r>
            <a:endParaRPr lang="en-GB" sz="1400" dirty="0">
              <a:solidFill>
                <a:schemeClr val="bg1"/>
              </a:solidFill>
            </a:endParaRPr>
          </a:p>
        </p:txBody>
      </p:sp>
      <p:sp>
        <p:nvSpPr>
          <p:cNvPr id="2" name="Rectangle 1">
            <a:extLst>
              <a:ext uri="{FF2B5EF4-FFF2-40B4-BE49-F238E27FC236}">
                <a16:creationId xmlns:a16="http://schemas.microsoft.com/office/drawing/2014/main" id="{A3395AAF-5AE7-9F80-D5C0-C07922494F10}"/>
              </a:ext>
              <a:ext uri="{C183D7F6-B498-43B3-948B-1728B52AA6E4}">
                <adec:decorative xmlns:adec="http://schemas.microsoft.com/office/drawing/2017/decorative" val="1"/>
              </a:ext>
            </a:extLst>
          </p:cNvPr>
          <p:cNvSpPr/>
          <p:nvPr/>
        </p:nvSpPr>
        <p:spPr>
          <a:xfrm>
            <a:off x="7220309" y="5689274"/>
            <a:ext cx="2113472" cy="408562"/>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7897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social media account&#10;&#10;Description automatically generated">
            <a:extLst>
              <a:ext uri="{FF2B5EF4-FFF2-40B4-BE49-F238E27FC236}">
                <a16:creationId xmlns:a16="http://schemas.microsoft.com/office/drawing/2014/main" id="{275A164E-1A73-2FEE-5631-45590154204E}"/>
              </a:ext>
            </a:extLst>
          </p:cNvPr>
          <p:cNvPicPr>
            <a:picLocks noChangeAspect="1"/>
          </p:cNvPicPr>
          <p:nvPr/>
        </p:nvPicPr>
        <p:blipFill rotWithShape="1">
          <a:blip r:embed="rId3">
            <a:extLst>
              <a:ext uri="{28A0092B-C50C-407E-A947-70E740481C1C}">
                <a14:useLocalDpi xmlns:a14="http://schemas.microsoft.com/office/drawing/2010/main" val="0"/>
              </a:ext>
            </a:extLst>
          </a:blip>
          <a:srcRect l="6135" r="4556"/>
          <a:stretch/>
        </p:blipFill>
        <p:spPr>
          <a:xfrm>
            <a:off x="4321907" y="0"/>
            <a:ext cx="7870093" cy="6858000"/>
          </a:xfrm>
          <a:prstGeom prst="rect">
            <a:avLst/>
          </a:prstGeom>
        </p:spPr>
      </p:pic>
      <p:sp>
        <p:nvSpPr>
          <p:cNvPr id="3" name="Subtitle 2">
            <a:extLst>
              <a:ext uri="{FF2B5EF4-FFF2-40B4-BE49-F238E27FC236}">
                <a16:creationId xmlns:a16="http://schemas.microsoft.com/office/drawing/2014/main" id="{676F16A9-68E7-CBD0-D5EC-4226EFBE94AA}"/>
              </a:ext>
            </a:extLst>
          </p:cNvPr>
          <p:cNvSpPr>
            <a:spLocks noGrp="1"/>
          </p:cNvSpPr>
          <p:nvPr>
            <p:ph type="subTitle" idx="1"/>
          </p:nvPr>
        </p:nvSpPr>
        <p:spPr/>
        <p:txBody>
          <a:bodyPr vert="horz" lIns="91440" tIns="45720" rIns="91440" bIns="45720" rtlCol="0" anchor="t">
            <a:normAutofit fontScale="92500" lnSpcReduction="10000"/>
          </a:bodyPr>
          <a:lstStyle/>
          <a:p>
            <a:r>
              <a:rPr lang="en-GB">
                <a:cs typeface="Calibri Light"/>
              </a:rPr>
              <a:t>If you have a LinkedIn account, you can connect the 2 accounts together.</a:t>
            </a:r>
          </a:p>
          <a:p>
            <a:r>
              <a:rPr lang="en-GB" sz="2400">
                <a:cs typeface="Calibri Light"/>
              </a:rPr>
              <a:t>(if you don’t, no worries you can still connect at a later date)</a:t>
            </a:r>
          </a:p>
        </p:txBody>
      </p:sp>
      <p:sp>
        <p:nvSpPr>
          <p:cNvPr id="8" name="Rectangle 7">
            <a:extLst>
              <a:ext uri="{FF2B5EF4-FFF2-40B4-BE49-F238E27FC236}">
                <a16:creationId xmlns:a16="http://schemas.microsoft.com/office/drawing/2014/main" id="{E506AD34-3AC6-AE23-CFB3-D950592DAD65}"/>
              </a:ext>
              <a:ext uri="{C183D7F6-B498-43B3-948B-1728B52AA6E4}">
                <adec:decorative xmlns:adec="http://schemas.microsoft.com/office/drawing/2017/decorative" val="1"/>
              </a:ext>
            </a:extLst>
          </p:cNvPr>
          <p:cNvSpPr/>
          <p:nvPr/>
        </p:nvSpPr>
        <p:spPr>
          <a:xfrm>
            <a:off x="7530860" y="6440556"/>
            <a:ext cx="1664898" cy="368805"/>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8279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21377F01-16F5-B246-EE18-596C7E9B40D6}"/>
              </a:ext>
            </a:extLst>
          </p:cNvPr>
          <p:cNvPicPr>
            <a:picLocks noChangeAspect="1"/>
          </p:cNvPicPr>
          <p:nvPr/>
        </p:nvPicPr>
        <p:blipFill rotWithShape="1">
          <a:blip r:embed="rId2">
            <a:extLst>
              <a:ext uri="{28A0092B-C50C-407E-A947-70E740481C1C}">
                <a14:useLocalDpi xmlns:a14="http://schemas.microsoft.com/office/drawing/2010/main" val="0"/>
              </a:ext>
            </a:extLst>
          </a:blip>
          <a:srcRect l="3253" r="3430"/>
          <a:stretch/>
        </p:blipFill>
        <p:spPr>
          <a:xfrm>
            <a:off x="4321221" y="0"/>
            <a:ext cx="7870779" cy="6858000"/>
          </a:xfrm>
          <a:prstGeom prst="rect">
            <a:avLst/>
          </a:prstGeom>
        </p:spPr>
      </p:pic>
      <p:sp>
        <p:nvSpPr>
          <p:cNvPr id="3" name="Subtitle 2">
            <a:extLst>
              <a:ext uri="{FF2B5EF4-FFF2-40B4-BE49-F238E27FC236}">
                <a16:creationId xmlns:a16="http://schemas.microsoft.com/office/drawing/2014/main" id="{8978F346-D114-0AFB-E1D0-E62A5788D3D8}"/>
              </a:ext>
            </a:extLst>
          </p:cNvPr>
          <p:cNvSpPr>
            <a:spLocks noGrp="1"/>
          </p:cNvSpPr>
          <p:nvPr>
            <p:ph type="subTitle" idx="1"/>
          </p:nvPr>
        </p:nvSpPr>
        <p:spPr/>
        <p:txBody>
          <a:bodyPr vert="horz" lIns="91440" tIns="45720" rIns="91440" bIns="45720" rtlCol="0" anchor="t">
            <a:normAutofit/>
          </a:bodyPr>
          <a:lstStyle/>
          <a:p>
            <a:r>
              <a:rPr lang="en-GB">
                <a:cs typeface="Calibri Light"/>
              </a:rPr>
              <a:t>Here you will be given top skills, or you will have to choose skills from a list.</a:t>
            </a:r>
            <a:endParaRPr lang="en-GB"/>
          </a:p>
        </p:txBody>
      </p:sp>
      <p:sp>
        <p:nvSpPr>
          <p:cNvPr id="2" name="TextBox 1">
            <a:extLst>
              <a:ext uri="{FF2B5EF4-FFF2-40B4-BE49-F238E27FC236}">
                <a16:creationId xmlns:a16="http://schemas.microsoft.com/office/drawing/2014/main" id="{CB32E1F0-6506-B786-4165-CD0724BE4672}"/>
              </a:ext>
            </a:extLst>
          </p:cNvPr>
          <p:cNvSpPr txBox="1"/>
          <p:nvPr/>
        </p:nvSpPr>
        <p:spPr>
          <a:xfrm>
            <a:off x="5680953" y="420339"/>
            <a:ext cx="5907933" cy="156966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cs typeface="Calibri Light"/>
              </a:rPr>
              <a:t>In this section if you do not see boxes highlighted in Blue, please click on some boxes you find most interesting. (you need to choose a minimum of 1)</a:t>
            </a:r>
            <a:endParaRPr lang="en-GB" sz="2400"/>
          </a:p>
        </p:txBody>
      </p:sp>
    </p:spTree>
    <p:extLst>
      <p:ext uri="{BB962C8B-B14F-4D97-AF65-F5344CB8AC3E}">
        <p14:creationId xmlns:p14="http://schemas.microsoft.com/office/powerpoint/2010/main" val="3086719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FB55D46-6C88-46B1-9E74-CDFED03606F8}"/>
              </a:ext>
            </a:extLst>
          </p:cNvPr>
          <p:cNvSpPr>
            <a:spLocks noGrp="1"/>
          </p:cNvSpPr>
          <p:nvPr>
            <p:ph type="subTitle" idx="1"/>
          </p:nvPr>
        </p:nvSpPr>
        <p:spPr/>
        <p:txBody>
          <a:bodyPr vert="horz" lIns="91440" tIns="45720" rIns="91440" bIns="45720" rtlCol="0" anchor="t">
            <a:normAutofit/>
          </a:bodyPr>
          <a:lstStyle/>
          <a:p>
            <a:r>
              <a:rPr lang="en-GB" dirty="0">
                <a:cs typeface="Calibri Light"/>
              </a:rPr>
              <a:t>This section you can choose a weekly goal for yourself, otherwise just skip this step.</a:t>
            </a:r>
            <a:endParaRPr lang="en-GB" dirty="0"/>
          </a:p>
        </p:txBody>
      </p:sp>
      <p:pic>
        <p:nvPicPr>
          <p:cNvPr id="4" name="Picture 4" descr="Graphical user interface, application&#10;&#10;Description automatically generated">
            <a:extLst>
              <a:ext uri="{FF2B5EF4-FFF2-40B4-BE49-F238E27FC236}">
                <a16:creationId xmlns:a16="http://schemas.microsoft.com/office/drawing/2014/main" id="{9560A8D5-D020-B769-1660-CFC64534BE98}"/>
              </a:ext>
            </a:extLst>
          </p:cNvPr>
          <p:cNvPicPr>
            <a:picLocks noChangeAspect="1"/>
          </p:cNvPicPr>
          <p:nvPr/>
        </p:nvPicPr>
        <p:blipFill rotWithShape="1">
          <a:blip r:embed="rId2"/>
          <a:srcRect r="12101"/>
          <a:stretch/>
        </p:blipFill>
        <p:spPr>
          <a:xfrm>
            <a:off x="4313459" y="495153"/>
            <a:ext cx="7845907" cy="5867695"/>
          </a:xfrm>
          <a:prstGeom prst="rect">
            <a:avLst/>
          </a:prstGeom>
        </p:spPr>
      </p:pic>
    </p:spTree>
    <p:extLst>
      <p:ext uri="{BB962C8B-B14F-4D97-AF65-F5344CB8AC3E}">
        <p14:creationId xmlns:p14="http://schemas.microsoft.com/office/powerpoint/2010/main" val="2022818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BFBE54E-B76D-C201-DD61-C1AE07D5B26A}"/>
              </a:ext>
            </a:extLst>
          </p:cNvPr>
          <p:cNvSpPr>
            <a:spLocks noGrp="1"/>
          </p:cNvSpPr>
          <p:nvPr>
            <p:ph type="subTitle" idx="1"/>
          </p:nvPr>
        </p:nvSpPr>
        <p:spPr/>
        <p:txBody>
          <a:bodyPr vert="horz" lIns="91440" tIns="45720" rIns="91440" bIns="45720" rtlCol="0" anchor="t">
            <a:normAutofit/>
          </a:bodyPr>
          <a:lstStyle/>
          <a:p>
            <a:r>
              <a:rPr lang="en-GB">
                <a:cs typeface="Calibri Light"/>
              </a:rPr>
              <a:t>You have set up the account, all you have to do now is click on "Discover other courses".</a:t>
            </a:r>
            <a:endParaRPr lang="en-GB"/>
          </a:p>
        </p:txBody>
      </p:sp>
      <p:grpSp>
        <p:nvGrpSpPr>
          <p:cNvPr id="6" name="Group 5">
            <a:extLst>
              <a:ext uri="{FF2B5EF4-FFF2-40B4-BE49-F238E27FC236}">
                <a16:creationId xmlns:a16="http://schemas.microsoft.com/office/drawing/2014/main" id="{6770E8B3-14C2-6645-C75A-8021AD5471BF}"/>
              </a:ext>
              <a:ext uri="{C183D7F6-B498-43B3-948B-1728B52AA6E4}">
                <adec:decorative xmlns:adec="http://schemas.microsoft.com/office/drawing/2017/decorative" val="1"/>
              </a:ext>
            </a:extLst>
          </p:cNvPr>
          <p:cNvGrpSpPr/>
          <p:nvPr/>
        </p:nvGrpSpPr>
        <p:grpSpPr>
          <a:xfrm>
            <a:off x="4334429" y="573568"/>
            <a:ext cx="7874878" cy="5710864"/>
            <a:chOff x="4334429" y="573568"/>
            <a:chExt cx="7874878" cy="5710864"/>
          </a:xfrm>
        </p:grpSpPr>
        <p:pic>
          <p:nvPicPr>
            <p:cNvPr id="4" name="Picture 4" descr="Graphical user interface&#10;&#10;Description automatically generated">
              <a:extLst>
                <a:ext uri="{FF2B5EF4-FFF2-40B4-BE49-F238E27FC236}">
                  <a16:creationId xmlns:a16="http://schemas.microsoft.com/office/drawing/2014/main" id="{B69F0172-4C68-037E-C9FC-B92162D6F65B}"/>
                </a:ext>
              </a:extLst>
            </p:cNvPr>
            <p:cNvPicPr>
              <a:picLocks noChangeAspect="1"/>
            </p:cNvPicPr>
            <p:nvPr/>
          </p:nvPicPr>
          <p:blipFill>
            <a:blip r:embed="rId2"/>
            <a:stretch>
              <a:fillRect/>
            </a:stretch>
          </p:blipFill>
          <p:spPr>
            <a:xfrm>
              <a:off x="4334429" y="573568"/>
              <a:ext cx="7874878" cy="5710864"/>
            </a:xfrm>
            <a:prstGeom prst="rect">
              <a:avLst/>
            </a:prstGeom>
          </p:spPr>
        </p:pic>
        <p:sp>
          <p:nvSpPr>
            <p:cNvPr id="2" name="Rectangle 1">
              <a:extLst>
                <a:ext uri="{FF2B5EF4-FFF2-40B4-BE49-F238E27FC236}">
                  <a16:creationId xmlns:a16="http://schemas.microsoft.com/office/drawing/2014/main" id="{9B11078D-1C8C-E701-701C-7A89E2D622FA}"/>
                </a:ext>
              </a:extLst>
            </p:cNvPr>
            <p:cNvSpPr/>
            <p:nvPr/>
          </p:nvSpPr>
          <p:spPr>
            <a:xfrm>
              <a:off x="9240890" y="1866331"/>
              <a:ext cx="653737" cy="2729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8949806-9C74-7579-B168-CAE10089D316}"/>
                </a:ext>
              </a:extLst>
            </p:cNvPr>
            <p:cNvSpPr/>
            <p:nvPr/>
          </p:nvSpPr>
          <p:spPr>
            <a:xfrm>
              <a:off x="7557407" y="5285014"/>
              <a:ext cx="1371600" cy="321129"/>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2792621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5">
            <a:extLst>
              <a:ext uri="{FF2B5EF4-FFF2-40B4-BE49-F238E27FC236}">
                <a16:creationId xmlns:a16="http://schemas.microsoft.com/office/drawing/2014/main" id="{92B67D6A-1896-0607-958F-1DCFEEEEA56D}"/>
              </a:ext>
            </a:extLst>
          </p:cNvPr>
          <p:cNvSpPr>
            <a:spLocks noGrp="1"/>
          </p:cNvSpPr>
          <p:nvPr>
            <p:ph type="title"/>
          </p:nvPr>
        </p:nvSpPr>
        <p:spPr>
          <a:xfrm>
            <a:off x="638866" y="314771"/>
            <a:ext cx="10795518" cy="766410"/>
          </a:xfrm>
        </p:spPr>
        <p:txBody>
          <a:bodyPr/>
          <a:lstStyle/>
          <a:p>
            <a:pPr algn="ctr"/>
            <a:r>
              <a:rPr lang="en-US" dirty="0"/>
              <a:t>Digital Skills Support</a:t>
            </a:r>
          </a:p>
        </p:txBody>
      </p:sp>
      <p:sp>
        <p:nvSpPr>
          <p:cNvPr id="2" name="TextBox 1">
            <a:extLst>
              <a:ext uri="{FF2B5EF4-FFF2-40B4-BE49-F238E27FC236}">
                <a16:creationId xmlns:a16="http://schemas.microsoft.com/office/drawing/2014/main" id="{F2459127-2F82-FA3B-C8D0-36E72D0F708D}"/>
              </a:ext>
            </a:extLst>
          </p:cNvPr>
          <p:cNvSpPr txBox="1"/>
          <p:nvPr/>
        </p:nvSpPr>
        <p:spPr>
          <a:xfrm>
            <a:off x="958463" y="1810464"/>
            <a:ext cx="8914194" cy="5047536"/>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dirty="0">
                <a:cs typeface="Calibri Light"/>
              </a:rPr>
              <a:t>Microsoft 365 (PowerPoint, Word, Excel, Outlook, Teams etc.)</a:t>
            </a:r>
          </a:p>
          <a:p>
            <a:pPr marL="285750" indent="-285750">
              <a:buFont typeface="Arial" panose="020B0604020202020204" pitchFamily="34" charset="0"/>
              <a:buChar char="•"/>
            </a:pPr>
            <a:endParaRPr lang="en-GB" sz="2400" dirty="0">
              <a:cs typeface="Calibri Light"/>
            </a:endParaRPr>
          </a:p>
          <a:p>
            <a:pPr marL="285750" indent="-285750">
              <a:buFont typeface="Arial" panose="020B0604020202020204" pitchFamily="34" charset="0"/>
              <a:buChar char="•"/>
            </a:pPr>
            <a:r>
              <a:rPr lang="en-GB" sz="2400" dirty="0">
                <a:cs typeface="Calibri Light"/>
              </a:rPr>
              <a:t>Digital wellbeing, productivity, managing workload</a:t>
            </a:r>
          </a:p>
          <a:p>
            <a:pPr marL="285750" indent="-285750">
              <a:buFont typeface="Arial" panose="020B0604020202020204" pitchFamily="34" charset="0"/>
              <a:buChar char="•"/>
            </a:pPr>
            <a:endParaRPr lang="en-GB" sz="2400" dirty="0">
              <a:cs typeface="Calibri Light"/>
            </a:endParaRPr>
          </a:p>
          <a:p>
            <a:pPr marL="285750" indent="-285750">
              <a:buFont typeface="Arial" panose="020B0604020202020204" pitchFamily="34" charset="0"/>
              <a:buChar char="•"/>
            </a:pPr>
            <a:r>
              <a:rPr lang="en-GB" sz="2400" dirty="0">
                <a:cs typeface="Calibri Light"/>
              </a:rPr>
              <a:t>Building an online presence for employability</a:t>
            </a:r>
          </a:p>
          <a:p>
            <a:pPr marL="285750" indent="-285750">
              <a:buFont typeface="Arial" panose="020B0604020202020204" pitchFamily="34" charset="0"/>
              <a:buChar char="•"/>
            </a:pPr>
            <a:endParaRPr lang="en-GB" sz="2400" dirty="0">
              <a:cs typeface="Calibri Light"/>
            </a:endParaRPr>
          </a:p>
          <a:p>
            <a:pPr marL="285750" indent="-285750">
              <a:buFont typeface="Arial" panose="020B0604020202020204" pitchFamily="34" charset="0"/>
              <a:buChar char="•"/>
            </a:pPr>
            <a:r>
              <a:rPr lang="en-GB" sz="2400" dirty="0">
                <a:cs typeface="Calibri Light"/>
              </a:rPr>
              <a:t>Tips for digital creation e.g. presentations, infographics, videos</a:t>
            </a:r>
          </a:p>
          <a:p>
            <a:pPr marL="285750" indent="-285750">
              <a:buFont typeface="Arial" panose="020B0604020202020204" pitchFamily="34" charset="0"/>
              <a:buChar char="•"/>
            </a:pPr>
            <a:endParaRPr lang="en-GB" sz="2400" dirty="0">
              <a:cs typeface="Calibri Light"/>
            </a:endParaRPr>
          </a:p>
          <a:p>
            <a:pPr marL="285750" indent="-285750">
              <a:buFont typeface="Arial" panose="020B0604020202020204" pitchFamily="34" charset="0"/>
              <a:buChar char="•"/>
            </a:pPr>
            <a:r>
              <a:rPr lang="en-GB" sz="2400" dirty="0">
                <a:cs typeface="Calibri Light"/>
              </a:rPr>
              <a:t>Tips for working collaboratively e.g. SharePoint, Teams</a:t>
            </a:r>
          </a:p>
          <a:p>
            <a:pPr marL="285750" indent="-285750">
              <a:buFont typeface="Arial" panose="020B0604020202020204" pitchFamily="34" charset="0"/>
              <a:buChar char="•"/>
            </a:pPr>
            <a:endParaRPr lang="en-GB" sz="2400" dirty="0">
              <a:cs typeface="Calibri Light"/>
            </a:endParaRPr>
          </a:p>
          <a:p>
            <a:r>
              <a:rPr lang="en-GB" sz="2400" dirty="0">
                <a:cs typeface="Calibri Light"/>
              </a:rPr>
              <a:t>and more…</a:t>
            </a:r>
          </a:p>
          <a:p>
            <a:pPr marL="285750" indent="-285750">
              <a:buFont typeface="Arial" panose="020B0604020202020204" pitchFamily="34" charset="0"/>
              <a:buChar char="•"/>
            </a:pPr>
            <a:endParaRPr lang="en-GB" sz="2000" dirty="0">
              <a:cs typeface="Calibri Light"/>
            </a:endParaRPr>
          </a:p>
          <a:p>
            <a:pPr marL="285750" indent="-285750">
              <a:buFont typeface="Arial" panose="020B0604020202020204" pitchFamily="34" charset="0"/>
              <a:buChar char="•"/>
            </a:pPr>
            <a:endParaRPr lang="en-GB" sz="2000" dirty="0">
              <a:cs typeface="Calibri Light"/>
            </a:endParaRPr>
          </a:p>
          <a:p>
            <a:pPr marL="285750" indent="-285750">
              <a:buFont typeface="Arial" panose="020B0604020202020204" pitchFamily="34" charset="0"/>
              <a:buChar char="•"/>
            </a:pPr>
            <a:endParaRPr lang="en-GB" dirty="0">
              <a:cs typeface="Calibri Light"/>
            </a:endParaRPr>
          </a:p>
        </p:txBody>
      </p:sp>
    </p:spTree>
    <p:extLst>
      <p:ext uri="{BB962C8B-B14F-4D97-AF65-F5344CB8AC3E}">
        <p14:creationId xmlns:p14="http://schemas.microsoft.com/office/powerpoint/2010/main" val="21874957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D56E8F5-DAD6-5A77-47FB-9C01BB905044}"/>
              </a:ext>
            </a:extLst>
          </p:cNvPr>
          <p:cNvSpPr>
            <a:spLocks noGrp="1"/>
          </p:cNvSpPr>
          <p:nvPr>
            <p:ph type="title"/>
          </p:nvPr>
        </p:nvSpPr>
        <p:spPr/>
        <p:txBody>
          <a:bodyPr>
            <a:normAutofit fontScale="90000"/>
          </a:bodyPr>
          <a:lstStyle/>
          <a:p>
            <a:r>
              <a:rPr lang="en-GB" dirty="0"/>
              <a:t>What would you like to develop your skills in?</a:t>
            </a:r>
          </a:p>
        </p:txBody>
      </p:sp>
      <p:pic>
        <p:nvPicPr>
          <p:cNvPr id="8" name="Picture 7" descr="Wood human figure">
            <a:extLst>
              <a:ext uri="{FF2B5EF4-FFF2-40B4-BE49-F238E27FC236}">
                <a16:creationId xmlns:a16="http://schemas.microsoft.com/office/drawing/2014/main" id="{28BCCFA5-389A-1437-1D1B-57BDA30996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11215" y="1594587"/>
            <a:ext cx="6569569" cy="4379713"/>
          </a:xfrm>
          <a:prstGeom prst="rect">
            <a:avLst/>
          </a:prstGeom>
        </p:spPr>
      </p:pic>
    </p:spTree>
    <p:extLst>
      <p:ext uri="{BB962C8B-B14F-4D97-AF65-F5344CB8AC3E}">
        <p14:creationId xmlns:p14="http://schemas.microsoft.com/office/powerpoint/2010/main" val="428421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8558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634AC8-53EA-C69D-ECE3-24AD00E70571}"/>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1454400" y="2480400"/>
            <a:ext cx="3189600" cy="3189600"/>
          </a:xfrm>
          <a:prstGeom prst="rect">
            <a:avLst/>
          </a:prstGeom>
          <a:noFill/>
          <a:ln>
            <a:noFill/>
          </a:ln>
        </p:spPr>
      </p:pic>
      <p:sp>
        <p:nvSpPr>
          <p:cNvPr id="14" name="TextBox 13">
            <a:extLst>
              <a:ext uri="{FF2B5EF4-FFF2-40B4-BE49-F238E27FC236}">
                <a16:creationId xmlns:a16="http://schemas.microsoft.com/office/drawing/2014/main" id="{2B11733C-B6D0-8B81-C687-C1869FBD7384}"/>
              </a:ext>
            </a:extLst>
          </p:cNvPr>
          <p:cNvSpPr txBox="1"/>
          <p:nvPr/>
        </p:nvSpPr>
        <p:spPr>
          <a:xfrm>
            <a:off x="64655" y="463416"/>
            <a:ext cx="6031345" cy="1046857"/>
          </a:xfrm>
          <a:prstGeom prst="rect">
            <a:avLst/>
          </a:prstGeom>
        </p:spPr>
        <p:txBody>
          <a:bodyPr vert="horz" lIns="91440" tIns="45720" rIns="91440" bIns="45720" rtlCol="0">
            <a:normAutofit fontScale="55000" lnSpcReduction="20000"/>
          </a:bodyPr>
          <a:lstStyle/>
          <a:p>
            <a:pPr algn="ctr">
              <a:lnSpc>
                <a:spcPct val="120000"/>
              </a:lnSpc>
              <a:spcBef>
                <a:spcPts val="1000"/>
              </a:spcBef>
            </a:pPr>
            <a:r>
              <a:rPr lang="en-GB" sz="5400" dirty="0">
                <a:solidFill>
                  <a:srgbClr val="034A90"/>
                </a:solidFill>
                <a:hlinkClick r:id="rId3">
                  <a:extLst>
                    <a:ext uri="{A12FA001-AC4F-418D-AE19-62706E023703}">
                      <ahyp:hlinkClr xmlns:ahyp="http://schemas.microsoft.com/office/drawing/2018/hyperlinkcolor" val="tx"/>
                    </a:ext>
                  </a:extLst>
                </a:hlinkClick>
              </a:rPr>
              <a:t>https://bit.ly/DS-Induction-Feedback</a:t>
            </a:r>
            <a:endParaRPr lang="en-GB" sz="5400" dirty="0">
              <a:solidFill>
                <a:srgbClr val="034A90"/>
              </a:solidFill>
            </a:endParaRPr>
          </a:p>
          <a:p>
            <a:pPr algn="ctr">
              <a:lnSpc>
                <a:spcPct val="120000"/>
              </a:lnSpc>
              <a:spcBef>
                <a:spcPts val="1000"/>
              </a:spcBef>
            </a:pPr>
            <a:endParaRPr lang="en-GB" sz="2400" dirty="0">
              <a:solidFill>
                <a:srgbClr val="034A90"/>
              </a:solidFill>
            </a:endParaRPr>
          </a:p>
        </p:txBody>
      </p:sp>
      <p:sp>
        <p:nvSpPr>
          <p:cNvPr id="2" name="Title 1">
            <a:extLst>
              <a:ext uri="{FF2B5EF4-FFF2-40B4-BE49-F238E27FC236}">
                <a16:creationId xmlns:a16="http://schemas.microsoft.com/office/drawing/2014/main" id="{80EEA717-2088-98AB-136D-61397B7DF461}"/>
              </a:ext>
            </a:extLst>
          </p:cNvPr>
          <p:cNvSpPr>
            <a:spLocks noGrp="1"/>
          </p:cNvSpPr>
          <p:nvPr>
            <p:ph type="title"/>
          </p:nvPr>
        </p:nvSpPr>
        <p:spPr/>
        <p:txBody>
          <a:bodyPr vert="horz" lIns="91440" tIns="45720" rIns="91440" bIns="45720" rtlCol="0" anchor="b">
            <a:normAutofit/>
          </a:bodyPr>
          <a:lstStyle/>
          <a:p>
            <a:pPr>
              <a:lnSpc>
                <a:spcPct val="100000"/>
              </a:lnSpc>
            </a:pPr>
            <a:r>
              <a:rPr lang="en-US" dirty="0"/>
              <a:t>Please provide some feedback</a:t>
            </a:r>
            <a:endParaRPr lang="en-GB" dirty="0"/>
          </a:p>
        </p:txBody>
      </p:sp>
    </p:spTree>
    <p:extLst>
      <p:ext uri="{BB962C8B-B14F-4D97-AF65-F5344CB8AC3E}">
        <p14:creationId xmlns:p14="http://schemas.microsoft.com/office/powerpoint/2010/main" val="3899915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280604" y="5061857"/>
            <a:ext cx="5435249" cy="1046857"/>
          </a:xfrm>
        </p:spPr>
        <p:txBody>
          <a:bodyPr vert="horz" lIns="91440" tIns="45720" rIns="91440" bIns="45720" rtlCol="0" anchor="t">
            <a:normAutofit/>
          </a:bodyPr>
          <a:lstStyle/>
          <a:p>
            <a:r>
              <a:rPr lang="en-GB" dirty="0"/>
              <a:t>Digital Skills Induction Autumn 2023</a:t>
            </a:r>
          </a:p>
        </p:txBody>
      </p:sp>
      <p:sp>
        <p:nvSpPr>
          <p:cNvPr id="4" name="Title 3"/>
          <p:cNvSpPr>
            <a:spLocks noGrp="1"/>
          </p:cNvSpPr>
          <p:nvPr>
            <p:ph type="title"/>
          </p:nvPr>
        </p:nvSpPr>
        <p:spPr>
          <a:xfrm>
            <a:off x="6367977" y="1639670"/>
            <a:ext cx="5446198" cy="2225400"/>
          </a:xfrm>
        </p:spPr>
        <p:txBody>
          <a:bodyPr>
            <a:normAutofit/>
          </a:bodyPr>
          <a:lstStyle/>
          <a:p>
            <a:r>
              <a:rPr lang="en-GB" dirty="0"/>
              <a:t>Thank you for listening.</a:t>
            </a:r>
            <a:br>
              <a:rPr lang="en-GB" dirty="0"/>
            </a:br>
            <a:r>
              <a:rPr lang="en-GB" dirty="0"/>
              <a:t>Any questions?</a:t>
            </a:r>
          </a:p>
        </p:txBody>
      </p:sp>
      <p:sp>
        <p:nvSpPr>
          <p:cNvPr id="11" name="TextBox 10">
            <a:extLst>
              <a:ext uri="{FF2B5EF4-FFF2-40B4-BE49-F238E27FC236}">
                <a16:creationId xmlns:a16="http://schemas.microsoft.com/office/drawing/2014/main" id="{CBAE0ABC-D94B-91EC-B68C-C892AEB7146E}"/>
              </a:ext>
            </a:extLst>
          </p:cNvPr>
          <p:cNvSpPr txBox="1"/>
          <p:nvPr/>
        </p:nvSpPr>
        <p:spPr>
          <a:xfrm>
            <a:off x="577758" y="10225"/>
            <a:ext cx="4939796" cy="1569660"/>
          </a:xfrm>
          <a:prstGeom prst="rect">
            <a:avLst/>
          </a:prstGeom>
          <a:noFill/>
        </p:spPr>
        <p:txBody>
          <a:bodyPr wrap="square">
            <a:spAutoFit/>
          </a:bodyPr>
          <a:lstStyle/>
          <a:p>
            <a:pPr algn="ctr"/>
            <a:r>
              <a:rPr lang="en-GB" sz="3200" b="0" i="0" u="none" strike="noStrike">
                <a:solidFill>
                  <a:srgbClr val="000000"/>
                </a:solidFill>
                <a:effectLst/>
                <a:latin typeface="Calibri" panose="020F0502020204030204" pitchFamily="34" charset="0"/>
              </a:rPr>
              <a:t>UWTSD </a:t>
            </a:r>
            <a:r>
              <a:rPr lang="en-GB" sz="3200" b="0" i="0" u="none" strike="noStrike" err="1">
                <a:solidFill>
                  <a:srgbClr val="000000"/>
                </a:solidFill>
                <a:effectLst/>
                <a:latin typeface="Calibri" panose="020F0502020204030204" pitchFamily="34" charset="0"/>
              </a:rPr>
              <a:t>DigiCentre</a:t>
            </a:r>
            <a:r>
              <a:rPr lang="en-GB" sz="3200" b="0" i="0" u="none" strike="noStrike">
                <a:solidFill>
                  <a:srgbClr val="000000"/>
                </a:solidFill>
                <a:effectLst/>
                <a:latin typeface="Calibri" panose="020F0502020204030204" pitchFamily="34" charset="0"/>
              </a:rPr>
              <a:t> </a:t>
            </a:r>
          </a:p>
          <a:p>
            <a:pPr algn="ctr"/>
            <a:r>
              <a:rPr lang="en-GB" sz="3200">
                <a:solidFill>
                  <a:srgbClr val="000000"/>
                </a:solidFill>
                <a:latin typeface="Calibri" panose="020F0502020204030204" pitchFamily="34" charset="0"/>
              </a:rPr>
              <a:t>The One stop shop for all your Digital needs</a:t>
            </a:r>
            <a:endParaRPr lang="en-GB" sz="3200"/>
          </a:p>
        </p:txBody>
      </p:sp>
      <p:sp>
        <p:nvSpPr>
          <p:cNvPr id="13" name="TextBox 12">
            <a:extLst>
              <a:ext uri="{FF2B5EF4-FFF2-40B4-BE49-F238E27FC236}">
                <a16:creationId xmlns:a16="http://schemas.microsoft.com/office/drawing/2014/main" id="{85CC3581-CED0-7320-993E-404FCBCAD50F}"/>
              </a:ext>
            </a:extLst>
          </p:cNvPr>
          <p:cNvSpPr txBox="1"/>
          <p:nvPr/>
        </p:nvSpPr>
        <p:spPr>
          <a:xfrm>
            <a:off x="1341864" y="6015251"/>
            <a:ext cx="3476367" cy="461665"/>
          </a:xfrm>
          <a:prstGeom prst="rect">
            <a:avLst/>
          </a:prstGeom>
          <a:noFill/>
        </p:spPr>
        <p:txBody>
          <a:bodyPr wrap="square" lIns="91440" tIns="45720" rIns="91440" bIns="45720" anchor="t">
            <a:spAutoFit/>
          </a:bodyPr>
          <a:lstStyle/>
          <a:p>
            <a:pPr algn="ctr"/>
            <a:r>
              <a:rPr lang="en-GB" sz="2400">
                <a:ea typeface="+mn-lt"/>
                <a:cs typeface="+mn-lt"/>
                <a:hlinkClick r:id="rId2">
                  <a:extLst>
                    <a:ext uri="{A12FA001-AC4F-418D-AE19-62706E023703}">
                      <ahyp:hlinkClr xmlns:ahyp="http://schemas.microsoft.com/office/drawing/2018/hyperlinkcolor" val="tx"/>
                    </a:ext>
                  </a:extLst>
                </a:hlinkClick>
              </a:rPr>
              <a:t>The DigiCentre UWTSD</a:t>
            </a:r>
            <a:endParaRPr lang="en-GB" sz="2400">
              <a:ea typeface="+mn-lt"/>
              <a:cs typeface="+mn-lt"/>
            </a:endParaRPr>
          </a:p>
        </p:txBody>
      </p:sp>
      <p:sp>
        <p:nvSpPr>
          <p:cNvPr id="14" name="TextBox 13">
            <a:extLst>
              <a:ext uri="{FF2B5EF4-FFF2-40B4-BE49-F238E27FC236}">
                <a16:creationId xmlns:a16="http://schemas.microsoft.com/office/drawing/2014/main" id="{7C27047A-B407-55A9-5142-95E19A824797}"/>
              </a:ext>
            </a:extLst>
          </p:cNvPr>
          <p:cNvSpPr txBox="1"/>
          <p:nvPr/>
        </p:nvSpPr>
        <p:spPr>
          <a:xfrm>
            <a:off x="1930049" y="3554527"/>
            <a:ext cx="1980088" cy="400110"/>
          </a:xfrm>
          <a:prstGeom prst="rect">
            <a:avLst/>
          </a:prstGeom>
          <a:noFill/>
        </p:spPr>
        <p:txBody>
          <a:bodyPr wrap="square" rtlCol="0">
            <a:spAutoFit/>
          </a:bodyPr>
          <a:lstStyle/>
          <a:p>
            <a:pPr algn="ctr"/>
            <a:r>
              <a:rPr lang="en-GB" sz="2000" b="1">
                <a:latin typeface="Arial Black" panose="020B0A04020102020204" pitchFamily="34" charset="0"/>
              </a:rPr>
              <a:t>SCAN ME</a:t>
            </a:r>
          </a:p>
        </p:txBody>
      </p:sp>
      <p:pic>
        <p:nvPicPr>
          <p:cNvPr id="16" name="Graphic 15" descr="Arrow: Vertical U-turn with solid fill">
            <a:extLst>
              <a:ext uri="{FF2B5EF4-FFF2-40B4-BE49-F238E27FC236}">
                <a16:creationId xmlns:a16="http://schemas.microsoft.com/office/drawing/2014/main" id="{9BAA79C1-0F45-3871-D5EE-303231B03EF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4078250">
            <a:off x="3647845" y="3055789"/>
            <a:ext cx="952586" cy="952586"/>
          </a:xfrm>
          <a:prstGeom prst="rect">
            <a:avLst/>
          </a:prstGeom>
        </p:spPr>
      </p:pic>
      <p:grpSp>
        <p:nvGrpSpPr>
          <p:cNvPr id="2" name="Group 1">
            <a:extLst>
              <a:ext uri="{FF2B5EF4-FFF2-40B4-BE49-F238E27FC236}">
                <a16:creationId xmlns:a16="http://schemas.microsoft.com/office/drawing/2014/main" id="{1C999897-BAA9-259A-5AEC-2D4727876B57}"/>
              </a:ext>
              <a:ext uri="{C183D7F6-B498-43B3-948B-1728B52AA6E4}">
                <adec:decorative xmlns:adec="http://schemas.microsoft.com/office/drawing/2017/decorative" val="1"/>
              </a:ext>
            </a:extLst>
          </p:cNvPr>
          <p:cNvGrpSpPr/>
          <p:nvPr/>
        </p:nvGrpSpPr>
        <p:grpSpPr>
          <a:xfrm>
            <a:off x="576898" y="4579005"/>
            <a:ext cx="4940656" cy="1409909"/>
            <a:chOff x="577758" y="4335012"/>
            <a:chExt cx="4940656" cy="1409909"/>
          </a:xfrm>
        </p:grpSpPr>
        <p:pic>
          <p:nvPicPr>
            <p:cNvPr id="21" name="Picture 20" descr="Graphical user interface, icon, arrow&#10;&#10;Description automatically generated">
              <a:extLst>
                <a:ext uri="{FF2B5EF4-FFF2-40B4-BE49-F238E27FC236}">
                  <a16:creationId xmlns:a16="http://schemas.microsoft.com/office/drawing/2014/main" id="{304F9C60-DAE3-AE89-7A84-C004CB305A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7758" y="4971675"/>
              <a:ext cx="773246" cy="773246"/>
            </a:xfrm>
            <a:prstGeom prst="rect">
              <a:avLst/>
            </a:prstGeom>
          </p:spPr>
        </p:pic>
        <p:pic>
          <p:nvPicPr>
            <p:cNvPr id="25" name="Picture 24" descr="Shape, icon&#10;&#10;Description automatically generated">
              <a:extLst>
                <a:ext uri="{FF2B5EF4-FFF2-40B4-BE49-F238E27FC236}">
                  <a16:creationId xmlns:a16="http://schemas.microsoft.com/office/drawing/2014/main" id="{82341D58-C8D1-0BF0-11D4-CE00B98B433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1098" y="4335012"/>
              <a:ext cx="773247" cy="773247"/>
            </a:xfrm>
            <a:prstGeom prst="rect">
              <a:avLst/>
            </a:prstGeom>
          </p:spPr>
        </p:pic>
        <p:pic>
          <p:nvPicPr>
            <p:cNvPr id="27" name="Picture 26" descr="Shape&#10;&#10;Description automatically generated">
              <a:extLst>
                <a:ext uri="{FF2B5EF4-FFF2-40B4-BE49-F238E27FC236}">
                  <a16:creationId xmlns:a16="http://schemas.microsoft.com/office/drawing/2014/main" id="{7A4EF672-19DE-32B6-94D2-BBA36AB1541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44377" y="4971674"/>
              <a:ext cx="773247" cy="773247"/>
            </a:xfrm>
            <a:prstGeom prst="rect">
              <a:avLst/>
            </a:prstGeom>
          </p:spPr>
        </p:pic>
        <p:pic>
          <p:nvPicPr>
            <p:cNvPr id="29" name="Picture 28" descr="Shape, icon, arrow&#10;&#10;Description automatically generated">
              <a:extLst>
                <a:ext uri="{FF2B5EF4-FFF2-40B4-BE49-F238E27FC236}">
                  <a16:creationId xmlns:a16="http://schemas.microsoft.com/office/drawing/2014/main" id="{B14D3C43-5DAF-6EB3-8A12-1CE47361366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56974" y="4389771"/>
              <a:ext cx="773247" cy="773247"/>
            </a:xfrm>
            <a:prstGeom prst="rect">
              <a:avLst/>
            </a:prstGeom>
          </p:spPr>
        </p:pic>
        <p:pic>
          <p:nvPicPr>
            <p:cNvPr id="31" name="Picture 30" descr="Shape, icon, arrow&#10;&#10;Description automatically generated">
              <a:extLst>
                <a:ext uri="{FF2B5EF4-FFF2-40B4-BE49-F238E27FC236}">
                  <a16:creationId xmlns:a16="http://schemas.microsoft.com/office/drawing/2014/main" id="{17996854-B2EB-454C-35A8-F34F1E325B7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910997" y="4971674"/>
              <a:ext cx="773247" cy="773247"/>
            </a:xfrm>
            <a:prstGeom prst="rect">
              <a:avLst/>
            </a:prstGeom>
          </p:spPr>
        </p:pic>
        <p:pic>
          <p:nvPicPr>
            <p:cNvPr id="33" name="Picture 32" descr="A picture containing text, seat&#10;&#10;Description automatically generated">
              <a:extLst>
                <a:ext uri="{FF2B5EF4-FFF2-40B4-BE49-F238E27FC236}">
                  <a16:creationId xmlns:a16="http://schemas.microsoft.com/office/drawing/2014/main" id="{8E8B7DE0-D0D8-4DE2-5A16-722C43C8DFF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745167" y="4335012"/>
              <a:ext cx="773247" cy="773247"/>
            </a:xfrm>
            <a:prstGeom prst="rect">
              <a:avLst/>
            </a:prstGeom>
          </p:spPr>
        </p:pic>
      </p:grpSp>
      <p:sp>
        <p:nvSpPr>
          <p:cNvPr id="34" name="TextBox 33">
            <a:extLst>
              <a:ext uri="{FF2B5EF4-FFF2-40B4-BE49-F238E27FC236}">
                <a16:creationId xmlns:a16="http://schemas.microsoft.com/office/drawing/2014/main" id="{713385F1-6EE7-3117-11AE-059A6DC86557}"/>
              </a:ext>
            </a:extLst>
          </p:cNvPr>
          <p:cNvSpPr txBox="1"/>
          <p:nvPr/>
        </p:nvSpPr>
        <p:spPr>
          <a:xfrm>
            <a:off x="597241" y="3927791"/>
            <a:ext cx="4939796" cy="646331"/>
          </a:xfrm>
          <a:prstGeom prst="rect">
            <a:avLst/>
          </a:prstGeom>
          <a:noFill/>
        </p:spPr>
        <p:txBody>
          <a:bodyPr wrap="square" lIns="91440" tIns="45720" rIns="91440" bIns="45720" rtlCol="0" anchor="t">
            <a:spAutoFit/>
          </a:bodyPr>
          <a:lstStyle/>
          <a:p>
            <a:pPr algn="ctr"/>
            <a:r>
              <a:rPr lang="en-GB"/>
              <a:t>Gain all the badges to show future employers your digital skills </a:t>
            </a:r>
          </a:p>
        </p:txBody>
      </p:sp>
      <p:pic>
        <p:nvPicPr>
          <p:cNvPr id="6" name="Picture 5">
            <a:extLst>
              <a:ext uri="{FF2B5EF4-FFF2-40B4-BE49-F238E27FC236}">
                <a16:creationId xmlns:a16="http://schemas.microsoft.com/office/drawing/2014/main" id="{5EFE04C0-CF87-E234-9D2F-D6EB569DE8A2}"/>
              </a:ext>
              <a:ext uri="{C183D7F6-B498-43B3-948B-1728B52AA6E4}">
                <adec:decorative xmlns:adec="http://schemas.microsoft.com/office/drawing/2017/decorative" val="1"/>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1944076" y="1651856"/>
            <a:ext cx="1966061" cy="1966061"/>
          </a:xfrm>
          <a:prstGeom prst="rect">
            <a:avLst/>
          </a:prstGeom>
        </p:spPr>
      </p:pic>
    </p:spTree>
    <p:extLst>
      <p:ext uri="{BB962C8B-B14F-4D97-AF65-F5344CB8AC3E}">
        <p14:creationId xmlns:p14="http://schemas.microsoft.com/office/powerpoint/2010/main" val="396398627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a940e76f-873f-42e1-96b8-d76c4ae313bc"/>
</p:tagLst>
</file>

<file path=ppt/theme/theme1.xml><?xml version="1.0" encoding="utf-8"?>
<a:theme xmlns:a="http://schemas.openxmlformats.org/drawingml/2006/main" name="Digital Skills-dark">
  <a:themeElements>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fontScheme name="Library fonts">
      <a:majorFont>
        <a:latin typeface="Lucida Sans"/>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gital Skills-dark" id="{5D2E9395-F57D-42D2-A34B-38EA68B69826}" vid="{2B4EA5EC-D437-4803-81D9-74F392316B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themeOverride>
</file>

<file path=ppt/theme/themeOverride2.xml><?xml version="1.0" encoding="utf-8"?>
<a:themeOverride xmlns:a="http://schemas.openxmlformats.org/drawingml/2006/main">
  <a:clrScheme name="Library Colours">
    <a:dk1>
      <a:sysClr val="windowText" lastClr="000000"/>
    </a:dk1>
    <a:lt1>
      <a:sysClr val="window" lastClr="FFFFFF"/>
    </a:lt1>
    <a:dk2>
      <a:srgbClr val="333333"/>
    </a:dk2>
    <a:lt2>
      <a:srgbClr val="E7E6E6"/>
    </a:lt2>
    <a:accent1>
      <a:srgbClr val="007F7C"/>
    </a:accent1>
    <a:accent2>
      <a:srgbClr val="D1428D"/>
    </a:accent2>
    <a:accent3>
      <a:srgbClr val="D8AE47"/>
    </a:accent3>
    <a:accent4>
      <a:srgbClr val="9933FF"/>
    </a:accent4>
    <a:accent5>
      <a:srgbClr val="FF6600"/>
    </a:accent5>
    <a:accent6>
      <a:srgbClr val="37B131"/>
    </a:accent6>
    <a:hlink>
      <a:srgbClr val="034A90"/>
    </a:hlink>
    <a:folHlink>
      <a:srgbClr val="A5286A"/>
    </a:folHlink>
  </a:clr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613"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E86B90B-0936-4684-8541-252EC78A82B2}">
  <we:reference id="3e0fcce7-415c-4081-926c-b4e449c650e4" version="1.1.0.1" store="EXCatalog" storeType="EXCatalog"/>
  <we:alternateReferences>
    <we:reference id="WA200004709" version="1.1.0.1"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1b8a593-e33f-405c-9ec9-a885dee76581">
      <UserInfo>
        <DisplayName/>
        <AccountId xsi:nil="true"/>
        <AccountType/>
      </UserInfo>
    </SharedWithUsers>
    <lcf76f155ced4ddcb4097134ff3c332f xmlns="316f2420-4a0a-4c49-8a81-53a9bcc36554">
      <Terms xmlns="http://schemas.microsoft.com/office/infopath/2007/PartnerControls"/>
    </lcf76f155ced4ddcb4097134ff3c332f>
    <TaxCatchAll xmlns="61b8a593-e33f-405c-9ec9-a885dee76581" xsi:nil="true"/>
    <MediaLengthInSeconds xmlns="316f2420-4a0a-4c49-8a81-53a9bcc36554" xsi:nil="true"/>
    <uploadedtowebsite xmlns="316f2420-4a0a-4c49-8a81-53a9bcc36554">false</uploadedtowebsit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94002A07E5FB6438DEE2217A7119FC0" ma:contentTypeVersion="20" ma:contentTypeDescription="Create a new document." ma:contentTypeScope="" ma:versionID="3e8f9e8ad82be2a6a834f36893f60ecf">
  <xsd:schema xmlns:xsd="http://www.w3.org/2001/XMLSchema" xmlns:xs="http://www.w3.org/2001/XMLSchema" xmlns:p="http://schemas.microsoft.com/office/2006/metadata/properties" xmlns:ns2="316f2420-4a0a-4c49-8a81-53a9bcc36554" xmlns:ns3="61b8a593-e33f-405c-9ec9-a885dee76581" targetNamespace="http://schemas.microsoft.com/office/2006/metadata/properties" ma:root="true" ma:fieldsID="7a0c70ce9593f74a04917f957a8ee113" ns2:_="" ns3:_="">
    <xsd:import namespace="316f2420-4a0a-4c49-8a81-53a9bcc36554"/>
    <xsd:import namespace="61b8a593-e33f-405c-9ec9-a885dee76581"/>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ServiceOCR" minOccurs="0"/>
                <xsd:element ref="ns2:MediaLengthInSeconds" minOccurs="0"/>
                <xsd:element ref="ns2:lcf76f155ced4ddcb4097134ff3c332f" minOccurs="0"/>
                <xsd:element ref="ns3:TaxCatchAll" minOccurs="0"/>
                <xsd:element ref="ns2:uploadedtowebsite"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6f2420-4a0a-4c49-8a81-53a9bcc365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uploadedtowebsite" ma:index="23" nillable="true" ma:displayName="uploaded to website" ma:default="0" ma:format="Dropdown" ma:internalName="uploadedtowebsite">
      <xsd:simpleType>
        <xsd:restriction base="dms:Boolean"/>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b8a593-e33f-405c-9ec9-a885dee76581"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475d125-4262-4684-8c3a-69fdb9666f71}" ma:internalName="TaxCatchAll" ma:showField="CatchAllData" ma:web="61b8a593-e33f-405c-9ec9-a885dee765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49DB88A-4CDB-4A02-BBF8-EAC6701E3581}">
  <ds:schemaRefs>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61b8a593-e33f-405c-9ec9-a885dee76581"/>
    <ds:schemaRef ds:uri="316f2420-4a0a-4c49-8a81-53a9bcc3655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495CDC2D-189F-4C07-8987-F7BE7C44EA2B}">
  <ds:schemaRefs>
    <ds:schemaRef ds:uri="http://schemas.microsoft.com/sharepoint/v3/contenttype/forms"/>
  </ds:schemaRefs>
</ds:datastoreItem>
</file>

<file path=customXml/itemProps3.xml><?xml version="1.0" encoding="utf-8"?>
<ds:datastoreItem xmlns:ds="http://schemas.openxmlformats.org/officeDocument/2006/customXml" ds:itemID="{106E5F48-D013-43CB-BA0F-99CCB019A3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6f2420-4a0a-4c49-8a81-53a9bcc36554"/>
    <ds:schemaRef ds:uri="61b8a593-e33f-405c-9ec9-a885dee765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Digital Skills-dark</Template>
  <TotalTime>0</TotalTime>
  <Words>1077</Words>
  <Application>Microsoft Office PowerPoint</Application>
  <PresentationFormat>Widescreen</PresentationFormat>
  <Paragraphs>166</Paragraphs>
  <Slides>29</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Arial Black</vt:lpstr>
      <vt:lpstr>Calibri</vt:lpstr>
      <vt:lpstr>Calibri Light</vt:lpstr>
      <vt:lpstr>Lucida Sans</vt:lpstr>
      <vt:lpstr>Segoe UI</vt:lpstr>
      <vt:lpstr>Wingdings</vt:lpstr>
      <vt:lpstr>Digital Skills-dark</vt:lpstr>
      <vt:lpstr>Welcome to UWTSD!</vt:lpstr>
      <vt:lpstr>PowerPoint Presentation</vt:lpstr>
      <vt:lpstr>Meet the Digital Skills Team</vt:lpstr>
      <vt:lpstr>PowerPoint Presentation</vt:lpstr>
      <vt:lpstr>PowerPoint Presentation</vt:lpstr>
      <vt:lpstr>How to get set up?</vt:lpstr>
      <vt:lpstr>PowerPoint Presentation</vt:lpstr>
      <vt:lpstr>PowerPoint Presentation</vt:lpstr>
      <vt:lpstr>PowerPoint Presentation</vt:lpstr>
      <vt:lpstr>Assessing your digital skills</vt:lpstr>
      <vt:lpstr>Discovery Tool Login 1</vt:lpstr>
      <vt:lpstr>Discovery Tool Login 2</vt:lpstr>
      <vt:lpstr>Results Wheel example</vt:lpstr>
      <vt:lpstr>PowerPoint Presentation</vt:lpstr>
      <vt:lpstr>PowerPoint Presentation</vt:lpstr>
      <vt:lpstr>PowerPoint Presentation</vt:lpstr>
      <vt:lpstr>Why use LinkedIn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Digital Skills Support</vt:lpstr>
      <vt:lpstr>What would you like to develop your skills in?</vt:lpstr>
      <vt:lpstr>PowerPoint Presentation</vt:lpstr>
      <vt:lpstr>Please provide some feedback</vt:lpstr>
      <vt:lpstr>Thank you for listening. 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UWTSD</dc:title>
  <dc:creator>Tarandeep Johal</dc:creator>
  <cp:lastModifiedBy>Katie Gardner</cp:lastModifiedBy>
  <cp:revision>4</cp:revision>
  <dcterms:created xsi:type="dcterms:W3CDTF">2022-08-10T13:39:35Z</dcterms:created>
  <dcterms:modified xsi:type="dcterms:W3CDTF">2023-10-17T10:07:35Z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0x010100294002A07E5FB6438DEE2217A7119FC0</vt:lpwstr>
  </property>
  <property fmtid="{D5CDD505-2E9C-101B-9397-08002B2CF9AE}" pid="3" name="Order">
    <vt:r8>2443600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MediaServiceImageTags">
    <vt:lpwstr/>
  </property>
  <property fmtid="{D5CDD505-2E9C-101B-9397-08002B2CF9AE}" pid="9" name="_ExtendedDescription">
    <vt:lpwstr/>
  </property>
  <property fmtid="{D5CDD505-2E9C-101B-9397-08002B2CF9AE}" pid="10" name="TriggerFlowInfo">
    <vt:lpwstr/>
  </property>
</Properties>
</file>