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1" r:id="rId1"/>
    <p:sldMasterId id="2147483674" r:id="rId2"/>
    <p:sldMasterId id="2147483686" r:id="rId3"/>
    <p:sldMasterId id="2147483698" r:id="rId4"/>
  </p:sldMasterIdLst>
  <p:notesMasterIdLst>
    <p:notesMasterId r:id="rId41"/>
  </p:notesMasterIdLst>
  <p:sldIdLst>
    <p:sldId id="621" r:id="rId5"/>
    <p:sldId id="643" r:id="rId6"/>
    <p:sldId id="644" r:id="rId7"/>
    <p:sldId id="383" r:id="rId8"/>
    <p:sldId id="645" r:id="rId9"/>
    <p:sldId id="646" r:id="rId10"/>
    <p:sldId id="259" r:id="rId11"/>
    <p:sldId id="284" r:id="rId12"/>
    <p:sldId id="647" r:id="rId13"/>
    <p:sldId id="328" r:id="rId14"/>
    <p:sldId id="389" r:id="rId15"/>
    <p:sldId id="624" r:id="rId16"/>
    <p:sldId id="623" r:id="rId17"/>
    <p:sldId id="622" r:id="rId18"/>
    <p:sldId id="391" r:id="rId19"/>
    <p:sldId id="392" r:id="rId20"/>
    <p:sldId id="393" r:id="rId21"/>
    <p:sldId id="625" r:id="rId22"/>
    <p:sldId id="264" r:id="rId23"/>
    <p:sldId id="395" r:id="rId24"/>
    <p:sldId id="397" r:id="rId25"/>
    <p:sldId id="265" r:id="rId26"/>
    <p:sldId id="649" r:id="rId27"/>
    <p:sldId id="346" r:id="rId28"/>
    <p:sldId id="371" r:id="rId29"/>
    <p:sldId id="396" r:id="rId30"/>
    <p:sldId id="334" r:id="rId31"/>
    <p:sldId id="372" r:id="rId32"/>
    <p:sldId id="636" r:id="rId33"/>
    <p:sldId id="641" r:id="rId34"/>
    <p:sldId id="271" r:id="rId35"/>
    <p:sldId id="272" r:id="rId36"/>
    <p:sldId id="273" r:id="rId37"/>
    <p:sldId id="274" r:id="rId38"/>
    <p:sldId id="277" r:id="rId39"/>
    <p:sldId id="278" r:id="rId40"/>
  </p:sldIdLst>
  <p:sldSz cx="9144000" cy="6858000" type="screen4x3"/>
  <p:notesSz cx="7559675" cy="10691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63" autoAdjust="0"/>
    <p:restoredTop sz="94660"/>
  </p:normalViewPr>
  <p:slideViewPr>
    <p:cSldViewPr snapToGrid="0">
      <p:cViewPr varScale="1">
        <p:scale>
          <a:sx n="106" d="100"/>
          <a:sy n="106" d="100"/>
        </p:scale>
        <p:origin x="18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276600" cy="5365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281488" y="0"/>
            <a:ext cx="3276600" cy="536575"/>
          </a:xfrm>
          <a:prstGeom prst="rect">
            <a:avLst/>
          </a:prstGeom>
        </p:spPr>
        <p:txBody>
          <a:bodyPr vert="horz" lIns="91440" tIns="45720" rIns="91440" bIns="45720" rtlCol="0"/>
          <a:lstStyle>
            <a:lvl1pPr algn="r">
              <a:defRPr sz="1200"/>
            </a:lvl1pPr>
          </a:lstStyle>
          <a:p>
            <a:fld id="{506BBB2B-FB79-4CFD-B380-FF22706BDD8C}" type="datetimeFigureOut">
              <a:rPr lang="en-GB" smtClean="0"/>
              <a:t>08/11/2023</a:t>
            </a:fld>
            <a:endParaRPr lang="en-GB"/>
          </a:p>
        </p:txBody>
      </p:sp>
      <p:sp>
        <p:nvSpPr>
          <p:cNvPr id="4" name="Slide Image Placeholder 3"/>
          <p:cNvSpPr>
            <a:spLocks noGrp="1" noRot="1" noChangeAspect="1"/>
          </p:cNvSpPr>
          <p:nvPr>
            <p:ph type="sldImg" idx="2"/>
          </p:nvPr>
        </p:nvSpPr>
        <p:spPr>
          <a:xfrm>
            <a:off x="1374775" y="1336675"/>
            <a:ext cx="4810125" cy="360838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55650" y="5145088"/>
            <a:ext cx="6048375" cy="42100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155238"/>
            <a:ext cx="3276600" cy="5365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281488" y="10155238"/>
            <a:ext cx="3276600" cy="536575"/>
          </a:xfrm>
          <a:prstGeom prst="rect">
            <a:avLst/>
          </a:prstGeom>
        </p:spPr>
        <p:txBody>
          <a:bodyPr vert="horz" lIns="91440" tIns="45720" rIns="91440" bIns="45720" rtlCol="0" anchor="b"/>
          <a:lstStyle>
            <a:lvl1pPr algn="r">
              <a:defRPr sz="1200"/>
            </a:lvl1pPr>
          </a:lstStyle>
          <a:p>
            <a:fld id="{878E4025-8658-4DE8-ABBC-B68406DF9AEE}" type="slidenum">
              <a:rPr lang="en-GB" smtClean="0"/>
              <a:t>‹#›</a:t>
            </a:fld>
            <a:endParaRPr lang="en-GB"/>
          </a:p>
        </p:txBody>
      </p:sp>
    </p:spTree>
    <p:extLst>
      <p:ext uri="{BB962C8B-B14F-4D97-AF65-F5344CB8AC3E}">
        <p14:creationId xmlns:p14="http://schemas.microsoft.com/office/powerpoint/2010/main" val="1666845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spcBef>
                <a:spcPct val="30000"/>
              </a:spcBef>
              <a:defRPr sz="1200">
                <a:solidFill>
                  <a:schemeClr val="tx1"/>
                </a:solidFill>
                <a:latin typeface="Times New Roman" panose="02020603050405020304" pitchFamily="18" charset="0"/>
              </a:defRPr>
            </a:lvl1pPr>
            <a:lvl2pPr marL="742950" indent="-285750" defTabSz="949325">
              <a:spcBef>
                <a:spcPct val="30000"/>
              </a:spcBef>
              <a:defRPr sz="1200">
                <a:solidFill>
                  <a:schemeClr val="tx1"/>
                </a:solidFill>
                <a:latin typeface="Times New Roman" panose="02020603050405020304" pitchFamily="18" charset="0"/>
              </a:defRPr>
            </a:lvl2pPr>
            <a:lvl3pPr marL="1143000" indent="-228600" defTabSz="949325">
              <a:spcBef>
                <a:spcPct val="30000"/>
              </a:spcBef>
              <a:defRPr sz="1200">
                <a:solidFill>
                  <a:schemeClr val="tx1"/>
                </a:solidFill>
                <a:latin typeface="Times New Roman" panose="02020603050405020304" pitchFamily="18" charset="0"/>
              </a:defRPr>
            </a:lvl3pPr>
            <a:lvl4pPr marL="1600200" indent="-228600" defTabSz="949325">
              <a:spcBef>
                <a:spcPct val="30000"/>
              </a:spcBef>
              <a:defRPr sz="1200">
                <a:solidFill>
                  <a:schemeClr val="tx1"/>
                </a:solidFill>
                <a:latin typeface="Times New Roman" panose="02020603050405020304" pitchFamily="18" charset="0"/>
              </a:defRPr>
            </a:lvl4pPr>
            <a:lvl5pPr marL="2057400" indent="-228600" defTabSz="949325">
              <a:spcBef>
                <a:spcPct val="30000"/>
              </a:spcBef>
              <a:defRPr sz="1200">
                <a:solidFill>
                  <a:schemeClr val="tx1"/>
                </a:solidFill>
                <a:latin typeface="Times New Roman" panose="02020603050405020304" pitchFamily="18" charset="0"/>
              </a:defRPr>
            </a:lvl5pPr>
            <a:lvl6pPr marL="2514600" indent="-228600" defTabSz="949325"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49325"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49325"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49325" eaLnBrk="0" fontAlgn="base" hangingPunct="0">
              <a:spcBef>
                <a:spcPct val="30000"/>
              </a:spcBef>
              <a:spcAft>
                <a:spcPct val="0"/>
              </a:spcAft>
              <a:defRPr sz="1200">
                <a:solidFill>
                  <a:schemeClr val="tx1"/>
                </a:solidFill>
                <a:latin typeface="Times New Roman" panose="02020603050405020304" pitchFamily="18" charset="0"/>
              </a:defRPr>
            </a:lvl9pPr>
          </a:lstStyle>
          <a:p>
            <a:pPr marL="0" marR="0" lvl="0" indent="0" algn="r" defTabSz="949325" rtl="0" eaLnBrk="1" fontAlgn="base" latinLnBrk="0" hangingPunct="1">
              <a:lnSpc>
                <a:spcPct val="100000"/>
              </a:lnSpc>
              <a:spcBef>
                <a:spcPct val="0"/>
              </a:spcBef>
              <a:spcAft>
                <a:spcPct val="0"/>
              </a:spcAft>
              <a:buClrTx/>
              <a:buSzTx/>
              <a:buFontTx/>
              <a:buNone/>
              <a:tabLst/>
              <a:defRPr/>
            </a:pPr>
            <a:fld id="{CDACA39D-F0C3-4A4F-90AF-B04EBADA23AA}" type="slidenum">
              <a:rPr kumimoji="0" lang="en-GB" altLang="en-US" sz="13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49325" rtl="0" eaLnBrk="1" fontAlgn="base" latinLnBrk="0" hangingPunct="1">
                <a:lnSpc>
                  <a:spcPct val="100000"/>
                </a:lnSpc>
                <a:spcBef>
                  <a:spcPct val="0"/>
                </a:spcBef>
                <a:spcAft>
                  <a:spcPct val="0"/>
                </a:spcAft>
                <a:buClrTx/>
                <a:buSzTx/>
                <a:buFontTx/>
                <a:buNone/>
                <a:tabLst/>
                <a:defRPr/>
              </a:pPr>
              <a:t>8</a:t>
            </a:fld>
            <a:endParaRPr kumimoji="0" lang="en-GB" altLang="en-US" sz="13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8106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Allen, C. (2009) </a:t>
            </a:r>
            <a:r>
              <a:rPr lang="en-GB" i="1" dirty="0"/>
              <a:t>The British Industrial Revolution in Global Perspective. </a:t>
            </a:r>
            <a:r>
              <a:rPr lang="en-GB" i="0" dirty="0"/>
              <a:t>Cambridge: Cambridge University Press. </a:t>
            </a:r>
            <a:endParaRPr lang="en-GB" dirty="0"/>
          </a:p>
        </p:txBody>
      </p:sp>
      <p:sp>
        <p:nvSpPr>
          <p:cNvPr id="4" name="Slide Number Placeholder 3"/>
          <p:cNvSpPr>
            <a:spLocks noGrp="1"/>
          </p:cNvSpPr>
          <p:nvPr>
            <p:ph type="sldNum" sz="quarter" idx="5"/>
          </p:nvPr>
        </p:nvSpPr>
        <p:spPr/>
        <p:txBody>
          <a:bodyPr/>
          <a:lstStyle/>
          <a:p>
            <a:fld id="{878E4025-8658-4DE8-ABBC-B68406DF9AEE}" type="slidenum">
              <a:rPr lang="en-GB" smtClean="0"/>
              <a:t>12</a:t>
            </a:fld>
            <a:endParaRPr lang="en-GB"/>
          </a:p>
        </p:txBody>
      </p:sp>
    </p:spTree>
    <p:extLst>
      <p:ext uri="{BB962C8B-B14F-4D97-AF65-F5344CB8AC3E}">
        <p14:creationId xmlns:p14="http://schemas.microsoft.com/office/powerpoint/2010/main" val="4198608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a:t>
            </a:r>
            <a:r>
              <a:rPr lang="en-GB" dirty="0" err="1"/>
              <a:t>Koprowski</a:t>
            </a:r>
            <a:r>
              <a:rPr lang="en-GB" dirty="0"/>
              <a:t>, M. (2005) ‘Investigating the usefulness of lexical phrases in contemporary coursebooks’, </a:t>
            </a:r>
            <a:r>
              <a:rPr lang="en-GB" i="1" dirty="0"/>
              <a:t>ELT Journal, </a:t>
            </a:r>
            <a:r>
              <a:rPr lang="en-GB" i="0" dirty="0"/>
              <a:t>59(4), pp.322-332.</a:t>
            </a:r>
            <a:endParaRPr lang="en-GB" dirty="0"/>
          </a:p>
        </p:txBody>
      </p:sp>
      <p:sp>
        <p:nvSpPr>
          <p:cNvPr id="4" name="Slide Number Placeholder 3"/>
          <p:cNvSpPr>
            <a:spLocks noGrp="1"/>
          </p:cNvSpPr>
          <p:nvPr>
            <p:ph type="sldNum" sz="quarter" idx="5"/>
          </p:nvPr>
        </p:nvSpPr>
        <p:spPr/>
        <p:txBody>
          <a:bodyPr/>
          <a:lstStyle/>
          <a:p>
            <a:fld id="{878E4025-8658-4DE8-ABBC-B68406DF9AEE}" type="slidenum">
              <a:rPr lang="en-GB" smtClean="0"/>
              <a:t>15</a:t>
            </a:fld>
            <a:endParaRPr lang="en-GB"/>
          </a:p>
        </p:txBody>
      </p:sp>
    </p:spTree>
    <p:extLst>
      <p:ext uri="{BB962C8B-B14F-4D97-AF65-F5344CB8AC3E}">
        <p14:creationId xmlns:p14="http://schemas.microsoft.com/office/powerpoint/2010/main" val="1495185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888541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47" name="PlaceHolder 2"/>
          <p:cNvSpPr>
            <a:spLocks noGrp="1"/>
          </p:cNvSpPr>
          <p:nvPr>
            <p:ph type="subTitle"/>
          </p:nvPr>
        </p:nvSpPr>
        <p:spPr>
          <a:xfrm>
            <a:off x="457200" y="1600200"/>
            <a:ext cx="8229240" cy="391680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49" name="PlaceHolder 2"/>
          <p:cNvSpPr>
            <a:spLocks noGrp="1"/>
          </p:cNvSpPr>
          <p:nvPr>
            <p:ph type="body"/>
          </p:nvPr>
        </p:nvSpPr>
        <p:spPr>
          <a:xfrm>
            <a:off x="457200" y="1600200"/>
            <a:ext cx="8229240" cy="391680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51" name="PlaceHolder 2"/>
          <p:cNvSpPr>
            <a:spLocks noGrp="1"/>
          </p:cNvSpPr>
          <p:nvPr>
            <p:ph type="body"/>
          </p:nvPr>
        </p:nvSpPr>
        <p:spPr>
          <a:xfrm>
            <a:off x="457200" y="1600200"/>
            <a:ext cx="4015800" cy="391680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52" name="PlaceHolder 3"/>
          <p:cNvSpPr>
            <a:spLocks noGrp="1"/>
          </p:cNvSpPr>
          <p:nvPr>
            <p:ph type="body"/>
          </p:nvPr>
        </p:nvSpPr>
        <p:spPr>
          <a:xfrm>
            <a:off x="4674240" y="1600200"/>
            <a:ext cx="4015800" cy="391680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457200" y="274680"/>
            <a:ext cx="8229240" cy="529776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56" name="PlaceHolder 2"/>
          <p:cNvSpPr>
            <a:spLocks noGrp="1"/>
          </p:cNvSpPr>
          <p:nvPr>
            <p:ph type="body"/>
          </p:nvPr>
        </p:nvSpPr>
        <p:spPr>
          <a:xfrm>
            <a:off x="457200" y="160020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57" name="PlaceHolder 3"/>
          <p:cNvSpPr>
            <a:spLocks noGrp="1"/>
          </p:cNvSpPr>
          <p:nvPr>
            <p:ph type="body"/>
          </p:nvPr>
        </p:nvSpPr>
        <p:spPr>
          <a:xfrm>
            <a:off x="4674240" y="1600200"/>
            <a:ext cx="4015800" cy="391680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58" name="PlaceHolder 4"/>
          <p:cNvSpPr>
            <a:spLocks noGrp="1"/>
          </p:cNvSpPr>
          <p:nvPr>
            <p:ph type="body"/>
          </p:nvPr>
        </p:nvSpPr>
        <p:spPr>
          <a:xfrm>
            <a:off x="457200" y="364608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60" name="PlaceHolder 2"/>
          <p:cNvSpPr>
            <a:spLocks noGrp="1"/>
          </p:cNvSpPr>
          <p:nvPr>
            <p:ph type="body"/>
          </p:nvPr>
        </p:nvSpPr>
        <p:spPr>
          <a:xfrm>
            <a:off x="457200" y="1600200"/>
            <a:ext cx="4015800" cy="391680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61" name="PlaceHolder 3"/>
          <p:cNvSpPr>
            <a:spLocks noGrp="1"/>
          </p:cNvSpPr>
          <p:nvPr>
            <p:ph type="body"/>
          </p:nvPr>
        </p:nvSpPr>
        <p:spPr>
          <a:xfrm>
            <a:off x="4674240" y="160020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62" name="PlaceHolder 4"/>
          <p:cNvSpPr>
            <a:spLocks noGrp="1"/>
          </p:cNvSpPr>
          <p:nvPr>
            <p:ph type="body"/>
          </p:nvPr>
        </p:nvSpPr>
        <p:spPr>
          <a:xfrm>
            <a:off x="4674240" y="364608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64" name="PlaceHolder 2"/>
          <p:cNvSpPr>
            <a:spLocks noGrp="1"/>
          </p:cNvSpPr>
          <p:nvPr>
            <p:ph type="body"/>
          </p:nvPr>
        </p:nvSpPr>
        <p:spPr>
          <a:xfrm>
            <a:off x="457200" y="160020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65" name="PlaceHolder 3"/>
          <p:cNvSpPr>
            <a:spLocks noGrp="1"/>
          </p:cNvSpPr>
          <p:nvPr>
            <p:ph type="body"/>
          </p:nvPr>
        </p:nvSpPr>
        <p:spPr>
          <a:xfrm>
            <a:off x="4674240" y="160020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66" name="PlaceHolder 4"/>
          <p:cNvSpPr>
            <a:spLocks noGrp="1"/>
          </p:cNvSpPr>
          <p:nvPr>
            <p:ph type="body"/>
          </p:nvPr>
        </p:nvSpPr>
        <p:spPr>
          <a:xfrm>
            <a:off x="457200" y="3646080"/>
            <a:ext cx="822924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68" name="PlaceHolder 2"/>
          <p:cNvSpPr>
            <a:spLocks noGrp="1"/>
          </p:cNvSpPr>
          <p:nvPr>
            <p:ph type="body"/>
          </p:nvPr>
        </p:nvSpPr>
        <p:spPr>
          <a:xfrm>
            <a:off x="457200" y="1600200"/>
            <a:ext cx="822924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69" name="PlaceHolder 3"/>
          <p:cNvSpPr>
            <a:spLocks noGrp="1"/>
          </p:cNvSpPr>
          <p:nvPr>
            <p:ph type="body"/>
          </p:nvPr>
        </p:nvSpPr>
        <p:spPr>
          <a:xfrm>
            <a:off x="457200" y="3646080"/>
            <a:ext cx="822924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71" name="PlaceHolder 2"/>
          <p:cNvSpPr>
            <a:spLocks noGrp="1"/>
          </p:cNvSpPr>
          <p:nvPr>
            <p:ph type="body"/>
          </p:nvPr>
        </p:nvSpPr>
        <p:spPr>
          <a:xfrm>
            <a:off x="457200" y="160020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72" name="PlaceHolder 3"/>
          <p:cNvSpPr>
            <a:spLocks noGrp="1"/>
          </p:cNvSpPr>
          <p:nvPr>
            <p:ph type="body"/>
          </p:nvPr>
        </p:nvSpPr>
        <p:spPr>
          <a:xfrm>
            <a:off x="4674240" y="160020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73" name="PlaceHolder 4"/>
          <p:cNvSpPr>
            <a:spLocks noGrp="1"/>
          </p:cNvSpPr>
          <p:nvPr>
            <p:ph type="body"/>
          </p:nvPr>
        </p:nvSpPr>
        <p:spPr>
          <a:xfrm>
            <a:off x="457200" y="364608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74" name="PlaceHolder 5"/>
          <p:cNvSpPr>
            <a:spLocks noGrp="1"/>
          </p:cNvSpPr>
          <p:nvPr>
            <p:ph type="body"/>
          </p:nvPr>
        </p:nvSpPr>
        <p:spPr>
          <a:xfrm>
            <a:off x="4674240" y="3646080"/>
            <a:ext cx="40158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457200" y="274680"/>
            <a:ext cx="8229240" cy="1142640"/>
          </a:xfrm>
          <a:prstGeom prst="rect">
            <a:avLst/>
          </a:prstGeom>
        </p:spPr>
        <p:txBody>
          <a:bodyPr lIns="0" tIns="0" rIns="0" bIns="0" anchor="ctr">
            <a:noAutofit/>
          </a:bodyPr>
          <a:lstStyle/>
          <a:p>
            <a:endParaRPr lang="en-US" sz="4400" b="0" strike="noStrike" spc="-1">
              <a:solidFill>
                <a:srgbClr val="000000"/>
              </a:solidFill>
              <a:latin typeface="Arial"/>
            </a:endParaRPr>
          </a:p>
        </p:txBody>
      </p:sp>
      <p:sp>
        <p:nvSpPr>
          <p:cNvPr id="76" name="PlaceHolder 2"/>
          <p:cNvSpPr>
            <a:spLocks noGrp="1"/>
          </p:cNvSpPr>
          <p:nvPr>
            <p:ph type="body"/>
          </p:nvPr>
        </p:nvSpPr>
        <p:spPr>
          <a:xfrm>
            <a:off x="457200" y="1600200"/>
            <a:ext cx="26496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77" name="PlaceHolder 3"/>
          <p:cNvSpPr>
            <a:spLocks noGrp="1"/>
          </p:cNvSpPr>
          <p:nvPr>
            <p:ph type="body"/>
          </p:nvPr>
        </p:nvSpPr>
        <p:spPr>
          <a:xfrm>
            <a:off x="3239640" y="1600200"/>
            <a:ext cx="26496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78" name="PlaceHolder 4"/>
          <p:cNvSpPr>
            <a:spLocks noGrp="1"/>
          </p:cNvSpPr>
          <p:nvPr>
            <p:ph type="body"/>
          </p:nvPr>
        </p:nvSpPr>
        <p:spPr>
          <a:xfrm>
            <a:off x="6022080" y="1600200"/>
            <a:ext cx="26496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79" name="PlaceHolder 5"/>
          <p:cNvSpPr>
            <a:spLocks noGrp="1"/>
          </p:cNvSpPr>
          <p:nvPr>
            <p:ph type="body"/>
          </p:nvPr>
        </p:nvSpPr>
        <p:spPr>
          <a:xfrm>
            <a:off x="457200" y="3646080"/>
            <a:ext cx="26496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80" name="PlaceHolder 6"/>
          <p:cNvSpPr>
            <a:spLocks noGrp="1"/>
          </p:cNvSpPr>
          <p:nvPr>
            <p:ph type="body"/>
          </p:nvPr>
        </p:nvSpPr>
        <p:spPr>
          <a:xfrm>
            <a:off x="3239640" y="3646080"/>
            <a:ext cx="26496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
        <p:nvSpPr>
          <p:cNvPr id="81" name="PlaceHolder 7"/>
          <p:cNvSpPr>
            <a:spLocks noGrp="1"/>
          </p:cNvSpPr>
          <p:nvPr>
            <p:ph type="body"/>
          </p:nvPr>
        </p:nvSpPr>
        <p:spPr>
          <a:xfrm>
            <a:off x="6022080" y="3646080"/>
            <a:ext cx="2649600" cy="1868040"/>
          </a:xfrm>
          <a:prstGeom prst="rect">
            <a:avLst/>
          </a:prstGeom>
        </p:spPr>
        <p:txBody>
          <a:bodyPr lIns="0" tIns="0" rIns="0" bIns="0">
            <a:normAutofit/>
          </a:bodyPr>
          <a:lstStyle/>
          <a:p>
            <a:endParaRPr lang="en-US" sz="3200" b="0" strike="noStrike" spc="-1">
              <a:solidFill>
                <a:srgbClr val="000000"/>
              </a:solidFill>
              <a:latin typeface="Myriad Pro"/>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08/11/2023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3076391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08/11/2023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1175751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08/11/2023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31580715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08/11/2023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932697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08/11/2023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2439685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08/11/2023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853880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08/11/2023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8381572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08/11/2023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7407838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08/11/2023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603992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08/11/2023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22244400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08/11/2023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42885921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08/11/2023</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40373763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08/11/2023</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2992894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08/11/2023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3954454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08/11/2023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21548752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08/11/2023</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9701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08/11/2023</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29519411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08/11/2023</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25234611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08/11/2023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35309096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08/11/2023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8871591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08/11/2023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7346298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08/11/2023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1066891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08/11/2023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1117847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998901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8850086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727421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7936847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972618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7761881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2000635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190482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6193203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08/11/2023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548803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1.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blip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457200" y="274680"/>
            <a:ext cx="8229240" cy="1142640"/>
          </a:xfrm>
          <a:prstGeom prst="rect">
            <a:avLst/>
          </a:prstGeom>
        </p:spPr>
        <p:txBody>
          <a:bodyPr anchor="ctr">
            <a:noAutofit/>
          </a:bodyPr>
          <a:lstStyle/>
          <a:p>
            <a:pPr algn="ctr">
              <a:lnSpc>
                <a:spcPct val="100000"/>
              </a:lnSpc>
            </a:pPr>
            <a:r>
              <a:rPr lang="en-US" sz="4400" b="0" strike="noStrike" spc="-1">
                <a:solidFill>
                  <a:srgbClr val="000000"/>
                </a:solidFill>
                <a:latin typeface="Myriad Pro"/>
              </a:rPr>
              <a:t>Click to edit Master title style</a:t>
            </a:r>
            <a:endParaRPr lang="en-US" sz="4400" b="0" strike="noStrike" spc="-1">
              <a:solidFill>
                <a:srgbClr val="000000"/>
              </a:solidFill>
              <a:latin typeface="Arial"/>
            </a:endParaRPr>
          </a:p>
        </p:txBody>
      </p:sp>
      <p:sp>
        <p:nvSpPr>
          <p:cNvPr id="42" name="PlaceHolder 2"/>
          <p:cNvSpPr>
            <a:spLocks noGrp="1"/>
          </p:cNvSpPr>
          <p:nvPr>
            <p:ph type="body"/>
          </p:nvPr>
        </p:nvSpPr>
        <p:spPr>
          <a:xfrm>
            <a:off x="457200" y="1600200"/>
            <a:ext cx="8229240" cy="3916800"/>
          </a:xfrm>
          <a:prstGeom prst="rect">
            <a:avLst/>
          </a:prstGeom>
        </p:spPr>
        <p:txBody>
          <a:bodyPr>
            <a:noAutofit/>
          </a:bodyPr>
          <a:lstStyle/>
          <a:p>
            <a:pPr marL="343080" indent="-342720">
              <a:lnSpc>
                <a:spcPct val="100000"/>
              </a:lnSpc>
              <a:spcBef>
                <a:spcPts val="641"/>
              </a:spcBef>
              <a:buClr>
                <a:srgbClr val="000000"/>
              </a:buClr>
              <a:buFont typeface="Arial"/>
              <a:buChar char="•"/>
            </a:pPr>
            <a:r>
              <a:rPr lang="en-US" sz="3200" b="0" strike="noStrike" spc="-1">
                <a:solidFill>
                  <a:srgbClr val="000000"/>
                </a:solidFill>
                <a:latin typeface="Myriad Pro"/>
              </a:rPr>
              <a:t>Edit Master text styles</a:t>
            </a:r>
          </a:p>
          <a:p>
            <a:pPr marL="743040" lvl="1" indent="-285480">
              <a:lnSpc>
                <a:spcPct val="100000"/>
              </a:lnSpc>
              <a:spcBef>
                <a:spcPts val="561"/>
              </a:spcBef>
              <a:buClr>
                <a:srgbClr val="000000"/>
              </a:buClr>
              <a:buFont typeface="Arial"/>
              <a:buChar char="–"/>
            </a:pPr>
            <a:r>
              <a:rPr lang="en-US" sz="2800" b="0" strike="noStrike" spc="-1">
                <a:solidFill>
                  <a:srgbClr val="000000"/>
                </a:solidFill>
                <a:latin typeface="Myriad Pro"/>
              </a:rPr>
              <a:t>Second level</a:t>
            </a:r>
          </a:p>
          <a:p>
            <a:pPr marL="1143000" lvl="2" indent="-228240">
              <a:lnSpc>
                <a:spcPct val="100000"/>
              </a:lnSpc>
              <a:spcBef>
                <a:spcPts val="479"/>
              </a:spcBef>
              <a:buClr>
                <a:srgbClr val="000000"/>
              </a:buClr>
              <a:buFont typeface="Arial"/>
              <a:buChar char="•"/>
            </a:pPr>
            <a:r>
              <a:rPr lang="en-US" sz="2400" b="0" strike="noStrike" spc="-1">
                <a:solidFill>
                  <a:srgbClr val="000000"/>
                </a:solidFill>
                <a:latin typeface="Myriad Pro"/>
              </a:rPr>
              <a:t>Third level</a:t>
            </a:r>
          </a:p>
          <a:p>
            <a:pPr marL="1600200" lvl="3" indent="-228240">
              <a:lnSpc>
                <a:spcPct val="100000"/>
              </a:lnSpc>
              <a:spcBef>
                <a:spcPts val="400"/>
              </a:spcBef>
              <a:buClr>
                <a:srgbClr val="000000"/>
              </a:buClr>
              <a:buFont typeface="Arial"/>
              <a:buChar char="–"/>
            </a:pPr>
            <a:r>
              <a:rPr lang="en-US" sz="2000" b="0" strike="noStrike" spc="-1">
                <a:solidFill>
                  <a:srgbClr val="000000"/>
                </a:solidFill>
                <a:latin typeface="Myriad Pro"/>
              </a:rPr>
              <a:t>Fourth level</a:t>
            </a:r>
          </a:p>
          <a:p>
            <a:pPr marL="2057400" lvl="4" indent="-228240">
              <a:lnSpc>
                <a:spcPct val="100000"/>
              </a:lnSpc>
              <a:spcBef>
                <a:spcPts val="400"/>
              </a:spcBef>
              <a:buClr>
                <a:srgbClr val="000000"/>
              </a:buClr>
              <a:buFont typeface="Arial"/>
              <a:buChar char="»"/>
            </a:pPr>
            <a:r>
              <a:rPr lang="en-US" sz="2000" b="0" strike="noStrike" spc="-1">
                <a:solidFill>
                  <a:srgbClr val="000000"/>
                </a:solidFill>
                <a:latin typeface="Myriad Pro"/>
              </a:rPr>
              <a:t>Fifth level</a:t>
            </a:r>
          </a:p>
        </p:txBody>
      </p:sp>
      <p:sp>
        <p:nvSpPr>
          <p:cNvPr id="43" name="PlaceHolder 3"/>
          <p:cNvSpPr>
            <a:spLocks noGrp="1"/>
          </p:cNvSpPr>
          <p:nvPr>
            <p:ph type="dt"/>
          </p:nvPr>
        </p:nvSpPr>
        <p:spPr>
          <a:xfrm>
            <a:off x="250920" y="6524640"/>
            <a:ext cx="971280" cy="218880"/>
          </a:xfrm>
          <a:prstGeom prst="rect">
            <a:avLst/>
          </a:prstGeom>
        </p:spPr>
        <p:txBody>
          <a:bodyPr anchor="ctr">
            <a:noAutofit/>
          </a:bodyPr>
          <a:lstStyle/>
          <a:p>
            <a:pPr algn="ctr">
              <a:lnSpc>
                <a:spcPct val="100000"/>
              </a:lnSpc>
            </a:pPr>
            <a:fld id="{6F3E3F7A-D35C-43BD-8E8A-BA2A36734D7A}" type="datetime1">
              <a:rPr lang="en-GB" sz="1050" b="0" strike="noStrike" spc="-1">
                <a:solidFill>
                  <a:srgbClr val="8B8B8B"/>
                </a:solidFill>
                <a:latin typeface="Myriad Pro"/>
              </a:rPr>
              <a:t>08/11/2023</a:t>
            </a:fld>
            <a:endParaRPr lang="en-GB" sz="1050" b="0" strike="noStrike" spc="-1">
              <a:latin typeface="Times New Roman"/>
            </a:endParaRPr>
          </a:p>
        </p:txBody>
      </p:sp>
      <p:sp>
        <p:nvSpPr>
          <p:cNvPr id="44" name="PlaceHolder 4"/>
          <p:cNvSpPr>
            <a:spLocks noGrp="1"/>
          </p:cNvSpPr>
          <p:nvPr>
            <p:ph type="ftr"/>
          </p:nvPr>
        </p:nvSpPr>
        <p:spPr>
          <a:xfrm>
            <a:off x="3132000" y="6461280"/>
            <a:ext cx="2895120" cy="364680"/>
          </a:xfrm>
          <a:prstGeom prst="rect">
            <a:avLst/>
          </a:prstGeom>
        </p:spPr>
        <p:txBody>
          <a:bodyPr lIns="90000" tIns="45000" rIns="90000" bIns="45000">
            <a:noAutofit/>
          </a:bodyPr>
          <a:lstStyle/>
          <a:p>
            <a:endParaRPr lang="en-GB" sz="2400" b="0" strike="noStrike" spc="-1">
              <a:latin typeface="Times New Roman"/>
            </a:endParaRPr>
          </a:p>
        </p:txBody>
      </p:sp>
      <p:sp>
        <p:nvSpPr>
          <p:cNvPr id="45" name="PlaceHolder 5"/>
          <p:cNvSpPr>
            <a:spLocks noGrp="1"/>
          </p:cNvSpPr>
          <p:nvPr>
            <p:ph type="sldNum"/>
          </p:nvPr>
        </p:nvSpPr>
        <p:spPr>
          <a:xfrm>
            <a:off x="7956720" y="6381720"/>
            <a:ext cx="729720" cy="339480"/>
          </a:xfrm>
          <a:prstGeom prst="rect">
            <a:avLst/>
          </a:prstGeom>
        </p:spPr>
        <p:txBody>
          <a:bodyPr anchor="ctr">
            <a:noAutofit/>
          </a:bodyPr>
          <a:lstStyle/>
          <a:p>
            <a:pPr algn="r">
              <a:lnSpc>
                <a:spcPct val="100000"/>
              </a:lnSpc>
            </a:pPr>
            <a:fld id="{F3891E92-8A04-46B4-BB22-1605F213CC7F}" type="slidenum">
              <a:rPr lang="en-GB" sz="1200" b="0" strike="noStrike" spc="-1">
                <a:solidFill>
                  <a:srgbClr val="898989"/>
                </a:solidFill>
                <a:latin typeface="Myriad Pro"/>
              </a:rPr>
              <a:t>‹#›</a:t>
            </a:fld>
            <a:endParaRPr lang="en-GB"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08/11/2023</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extLst>
      <p:ext uri="{BB962C8B-B14F-4D97-AF65-F5344CB8AC3E}">
        <p14:creationId xmlns:p14="http://schemas.microsoft.com/office/powerpoint/2010/main" val="94733112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08/11/2023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extLst>
      <p:ext uri="{BB962C8B-B14F-4D97-AF65-F5344CB8AC3E}">
        <p14:creationId xmlns:p14="http://schemas.microsoft.com/office/powerpoint/2010/main" val="2541315652"/>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08/11/2023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418251977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5.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hyperlink" Target="https://www.thesaurus.com/" TargetMode="Externa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hyperlink" Target="http://highered.mcgraw-hill.com/sites/0070780412/student_view0/_____basic.html"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s://www.bristol.ac.uk/arts/exercises/referencing/page_05.htm" TargetMode="External"/><Relationship Id="rId2" Type="http://schemas.openxmlformats.org/officeDocument/2006/relationships/hyperlink" Target="https://www.futurelearn.com/info/courses/english-for-study-intermediate/0/steps/35241" TargetMode="External"/><Relationship Id="rId1" Type="http://schemas.openxmlformats.org/officeDocument/2006/relationships/slideLayout" Target="../slideLayouts/slideLayout1.xml"/><Relationship Id="rId4" Type="http://schemas.openxmlformats.org/officeDocument/2006/relationships/hyperlink" Target="https://www.ucl.ac.uk/ioe-writing-centre/reference-effectively-avoid-plagiarism/paraphras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6885384" cy="3773016"/>
          </a:xfrm>
        </p:spPr>
        <p:txBody>
          <a:bodyPr/>
          <a:lstStyle/>
          <a:p>
            <a:pPr eaLnBrk="1" hangingPunct="1">
              <a:spcBef>
                <a:spcPts val="0"/>
              </a:spcBef>
            </a:pPr>
            <a:r>
              <a:rPr lang="en-GB" sz="3600" b="1" strike="noStrike" spc="-1" dirty="0">
                <a:solidFill>
                  <a:schemeClr val="bg1"/>
                </a:solidFill>
                <a:latin typeface="Calibri" panose="020F0502020204030204" pitchFamily="34" charset="0"/>
                <a:cs typeface="Calibri" panose="020F0502020204030204" pitchFamily="34" charset="0"/>
              </a:rPr>
              <a:t>LCBB4006</a:t>
            </a:r>
            <a:endParaRPr lang="en-GB" sz="3600" b="1"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eaLnBrk="1" hangingPunct="1">
              <a:spcBef>
                <a:spcPts val="0"/>
              </a:spcBef>
            </a:pPr>
            <a:r>
              <a:rPr lang="en-GB" sz="3600" b="1" dirty="0">
                <a:solidFill>
                  <a:schemeClr val="bg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Academic Skills (ACS) </a:t>
            </a:r>
          </a:p>
          <a:p>
            <a:pPr eaLnBrk="1" hangingPunct="1">
              <a:spcBef>
                <a:spcPts val="0"/>
              </a:spcBef>
            </a:pPr>
            <a:endParaRPr lang="en-GB" altLang="en-US" sz="3600"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eaLnBrk="1" hangingPunct="1">
              <a:spcBef>
                <a:spcPts val="0"/>
              </a:spcBef>
            </a:pPr>
            <a:r>
              <a:rPr lang="en-GB" sz="3600" b="1" dirty="0">
                <a:solidFill>
                  <a:srgbClr val="FFFF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Week 5</a:t>
            </a:r>
          </a:p>
          <a:p>
            <a:pPr eaLnBrk="1" hangingPunct="1">
              <a:spcBef>
                <a:spcPts val="0"/>
              </a:spcBef>
            </a:pPr>
            <a:r>
              <a:rPr lang="en-GB" sz="3600" b="1" dirty="0">
                <a:solidFill>
                  <a:srgbClr val="FFFF00"/>
                </a:solidFill>
                <a:latin typeface="Calibri" panose="020F0502020204030204" pitchFamily="34" charset="0"/>
                <a:cs typeface="Calibri" panose="020F0502020204030204" pitchFamily="34" charset="0"/>
              </a:rPr>
              <a:t>Paraphrasing</a:t>
            </a:r>
            <a:endParaRPr lang="en-US" sz="3600" b="1" dirty="0">
              <a:solidFill>
                <a:srgbClr val="FFFF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Date Placeholder 1"/>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46A9C64A-C95D-40FB-94EC-91D162CC4BE6}" type="datetime1">
              <a:rPr kumimoji="0" lang="en-GB" sz="1050" b="0" i="0" u="none" strike="noStrike" kern="1200" cap="none" spc="0" normalizeH="0" baseline="0" noProof="0" smtClean="0">
                <a:ln>
                  <a:noFill/>
                </a:ln>
                <a:solidFill>
                  <a:srgbClr val="000000">
                    <a:tint val="75000"/>
                  </a:srgb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sz="1050" b="0" i="0" u="none" strike="noStrike" kern="1200" cap="none" spc="0" normalizeH="0" baseline="0" noProof="0">
              <a:ln>
                <a:noFill/>
              </a:ln>
              <a:solidFill>
                <a:srgbClr val="000000">
                  <a:tint val="75000"/>
                </a:srgbClr>
              </a:solidFill>
              <a:effectLst/>
              <a:uLnTx/>
              <a:uFillTx/>
              <a:latin typeface="Myriad Pro"/>
              <a:ea typeface="+mn-ea"/>
              <a:cs typeface="+mn-cs"/>
            </a:endParaRPr>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021" y="0"/>
            <a:ext cx="8229600" cy="1143000"/>
          </a:xfrm>
        </p:spPr>
        <p:txBody>
          <a:bodyPr/>
          <a:lstStyle/>
          <a:p>
            <a:r>
              <a:rPr lang="en-GB" b="1" dirty="0">
                <a:latin typeface="Calibri" panose="020F0502020204030204" pitchFamily="34" charset="0"/>
                <a:cs typeface="Calibri" panose="020F0502020204030204" pitchFamily="34" charset="0"/>
              </a:rPr>
              <a:t>Aims of the session </a:t>
            </a:r>
          </a:p>
        </p:txBody>
      </p:sp>
      <p:sp>
        <p:nvSpPr>
          <p:cNvPr id="3" name="Content Placeholder 2"/>
          <p:cNvSpPr>
            <a:spLocks noGrp="1"/>
          </p:cNvSpPr>
          <p:nvPr>
            <p:ph idx="1"/>
          </p:nvPr>
        </p:nvSpPr>
        <p:spPr>
          <a:xfrm>
            <a:off x="457200" y="1268760"/>
            <a:ext cx="8229600" cy="4248473"/>
          </a:xfrm>
        </p:spPr>
        <p:txBody>
          <a:bodyPr>
            <a:normAutofit/>
          </a:bodyPr>
          <a:lstStyle/>
          <a:p>
            <a:r>
              <a:rPr lang="en-GB" dirty="0">
                <a:latin typeface="Calibri" panose="020F0502020204030204" pitchFamily="34" charset="0"/>
                <a:cs typeface="Calibri" panose="020F0502020204030204" pitchFamily="34" charset="0"/>
              </a:rPr>
              <a:t>To understand what paraphrasing is and why it is important for academic success. </a:t>
            </a:r>
          </a:p>
          <a:p>
            <a:r>
              <a:rPr lang="en-GB" dirty="0">
                <a:latin typeface="Calibri" panose="020F0502020204030204" pitchFamily="34" charset="0"/>
                <a:cs typeface="Calibri" panose="020F0502020204030204" pitchFamily="34" charset="0"/>
              </a:rPr>
              <a:t>To learn the main steps to effective paraphrasing.</a:t>
            </a:r>
          </a:p>
          <a:p>
            <a:r>
              <a:rPr lang="en-GB" dirty="0">
                <a:latin typeface="Calibri" panose="020F0502020204030204" pitchFamily="34" charset="0"/>
                <a:cs typeface="Calibri" panose="020F0502020204030204" pitchFamily="34" charset="0"/>
              </a:rPr>
              <a:t>To practice paraphrasing a range of sources.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C698C-69DD-A1D5-B32A-0235155B5D22}"/>
              </a:ext>
            </a:extLst>
          </p:cNvPr>
          <p:cNvSpPr>
            <a:spLocks noGrp="1"/>
          </p:cNvSpPr>
          <p:nvPr>
            <p:ph type="title"/>
          </p:nvPr>
        </p:nvSpPr>
        <p:spPr/>
        <p:txBody>
          <a:bodyPr/>
          <a:lstStyle/>
          <a:p>
            <a:r>
              <a:rPr lang="en-GB" sz="3600" b="1" dirty="0">
                <a:latin typeface="Calibri" panose="020F0502020204030204" pitchFamily="34" charset="0"/>
                <a:cs typeface="Calibri" panose="020F0502020204030204" pitchFamily="34" charset="0"/>
              </a:rPr>
              <a:t>In groups, discuss the following questions: </a:t>
            </a:r>
          </a:p>
        </p:txBody>
      </p:sp>
      <p:sp>
        <p:nvSpPr>
          <p:cNvPr id="3" name="Content Placeholder 2">
            <a:extLst>
              <a:ext uri="{FF2B5EF4-FFF2-40B4-BE49-F238E27FC236}">
                <a16:creationId xmlns:a16="http://schemas.microsoft.com/office/drawing/2014/main" id="{86D879D2-2FC8-9C7A-3B5C-9DB1CF9E22B1}"/>
              </a:ext>
            </a:extLst>
          </p:cNvPr>
          <p:cNvSpPr>
            <a:spLocks noGrp="1"/>
          </p:cNvSpPr>
          <p:nvPr>
            <p:ph idx="1"/>
          </p:nvPr>
        </p:nvSpPr>
        <p:spPr/>
        <p:txBody>
          <a:bodyPr/>
          <a:lstStyle/>
          <a:p>
            <a:r>
              <a:rPr lang="en-GB" dirty="0">
                <a:latin typeface="Calibri" panose="020F0502020204030204" pitchFamily="34" charset="0"/>
                <a:cs typeface="Calibri" panose="020F0502020204030204" pitchFamily="34" charset="0"/>
              </a:rPr>
              <a:t>What is paraphrasing?</a:t>
            </a:r>
          </a:p>
          <a:p>
            <a:r>
              <a:rPr lang="en-GB" dirty="0">
                <a:latin typeface="Calibri" panose="020F0502020204030204" pitchFamily="34" charset="0"/>
                <a:cs typeface="Calibri" panose="020F0502020204030204" pitchFamily="34" charset="0"/>
              </a:rPr>
              <a:t>Why is paraphrasing important for academic success? </a:t>
            </a:r>
          </a:p>
          <a:p>
            <a:r>
              <a:rPr lang="en-GB" dirty="0">
                <a:latin typeface="Calibri" panose="020F0502020204030204" pitchFamily="34" charset="0"/>
                <a:cs typeface="Calibri" panose="020F0502020204030204" pitchFamily="34" charset="0"/>
              </a:rPr>
              <a:t>Is paraphrasing just changing a couple of words?</a:t>
            </a:r>
          </a:p>
          <a:p>
            <a:r>
              <a:rPr lang="en-GB" dirty="0">
                <a:latin typeface="Calibri" panose="020F0502020204030204" pitchFamily="34" charset="0"/>
                <a:cs typeface="Calibri" panose="020F0502020204030204" pitchFamily="34" charset="0"/>
              </a:rPr>
              <a:t>How can I paraphrase a text?</a:t>
            </a:r>
          </a:p>
          <a:p>
            <a:endParaRPr lang="en-GB" dirty="0">
              <a:latin typeface="Calibri" panose="020F0502020204030204" pitchFamily="34" charset="0"/>
              <a:cs typeface="Calibri" panose="020F0502020204030204" pitchFamily="34" charset="0"/>
            </a:endParaRPr>
          </a:p>
          <a:p>
            <a:pPr marL="0" indent="0">
              <a:buNone/>
            </a:pPr>
            <a:endParaRPr lang="en-GB"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1162AB43-1C6D-545C-377C-96C133270A69}"/>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8B072109-9E03-4298-D1E5-313C5F7B7B98}"/>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426313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ED692-2F54-52FE-C989-E566FD136E9A}"/>
              </a:ext>
            </a:extLst>
          </p:cNvPr>
          <p:cNvSpPr>
            <a:spLocks noGrp="1"/>
          </p:cNvSpPr>
          <p:nvPr>
            <p:ph type="title"/>
          </p:nvPr>
        </p:nvSpPr>
        <p:spPr/>
        <p:txBody>
          <a:bodyPr/>
          <a:lstStyle/>
          <a:p>
            <a:r>
              <a:rPr lang="en-GB" dirty="0"/>
              <a:t>Paraphrasing </a:t>
            </a:r>
          </a:p>
        </p:txBody>
      </p:sp>
      <p:sp>
        <p:nvSpPr>
          <p:cNvPr id="4" name="Date Placeholder 3">
            <a:extLst>
              <a:ext uri="{FF2B5EF4-FFF2-40B4-BE49-F238E27FC236}">
                <a16:creationId xmlns:a16="http://schemas.microsoft.com/office/drawing/2014/main" id="{B75DFFD6-4741-936A-1D2A-8E361A2737A5}"/>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1E0AC7D4-6E80-5D07-CA34-70B25C418FD7}"/>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pic>
        <p:nvPicPr>
          <p:cNvPr id="1026" name="Picture 2" descr="See the source image">
            <a:extLst>
              <a:ext uri="{FF2B5EF4-FFF2-40B4-BE49-F238E27FC236}">
                <a16:creationId xmlns:a16="http://schemas.microsoft.com/office/drawing/2014/main" id="{56569BF2-2B0D-734D-FED9-84F410B4CE3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600200"/>
            <a:ext cx="7848872" cy="3841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18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2D470-9E83-E081-C683-AD19331AE985}"/>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What is paraphrasing?</a:t>
            </a:r>
          </a:p>
        </p:txBody>
      </p:sp>
      <p:sp>
        <p:nvSpPr>
          <p:cNvPr id="3" name="Content Placeholder 2">
            <a:extLst>
              <a:ext uri="{FF2B5EF4-FFF2-40B4-BE49-F238E27FC236}">
                <a16:creationId xmlns:a16="http://schemas.microsoft.com/office/drawing/2014/main" id="{918D4A3A-2B37-56B3-0450-76E908D0C487}"/>
              </a:ext>
            </a:extLst>
          </p:cNvPr>
          <p:cNvSpPr>
            <a:spLocks noGrp="1"/>
          </p:cNvSpPr>
          <p:nvPr>
            <p:ph idx="1"/>
          </p:nvPr>
        </p:nvSpPr>
        <p:spPr>
          <a:xfrm>
            <a:off x="457200" y="1484784"/>
            <a:ext cx="8229600" cy="4176464"/>
          </a:xfrm>
        </p:spPr>
        <p:txBody>
          <a:bodyPr/>
          <a:lstStyle/>
          <a:p>
            <a:r>
              <a:rPr lang="en-US" sz="2400" dirty="0">
                <a:latin typeface="Calibri" panose="020F0502020204030204" pitchFamily="34" charset="0"/>
                <a:cs typeface="Calibri" panose="020F0502020204030204" pitchFamily="34" charset="0"/>
              </a:rPr>
              <a:t>To write an assignment, you will have to read a range of sources (e.g., </a:t>
            </a:r>
            <a:r>
              <a:rPr lang="en-US" sz="2400" u="sng" dirty="0">
                <a:latin typeface="Calibri" panose="020F0502020204030204" pitchFamily="34" charset="0"/>
                <a:cs typeface="Calibri" panose="020F0502020204030204" pitchFamily="34" charset="0"/>
              </a:rPr>
              <a:t>books, journal articles</a:t>
            </a:r>
            <a:r>
              <a:rPr lang="en-US" sz="2400" dirty="0">
                <a:latin typeface="Calibri" panose="020F0502020204030204" pitchFamily="34" charset="0"/>
                <a:cs typeface="Calibri" panose="020F0502020204030204" pitchFamily="34" charset="0"/>
              </a:rPr>
              <a:t>). This will allow you to understand a topic better. </a:t>
            </a:r>
          </a:p>
          <a:p>
            <a:r>
              <a:rPr lang="en-US" sz="2400" dirty="0">
                <a:latin typeface="Calibri" panose="020F0502020204030204" pitchFamily="34" charset="0"/>
                <a:cs typeface="Calibri" panose="020F0502020204030204" pitchFamily="34" charset="0"/>
              </a:rPr>
              <a:t>There are three ways in which you can use ideas from external sources in your assignment: </a:t>
            </a:r>
          </a:p>
          <a:p>
            <a:pPr marL="514350" indent="-514350">
              <a:buFont typeface="+mj-lt"/>
              <a:buAutoNum type="arabicPeriod"/>
            </a:pPr>
            <a:r>
              <a:rPr lang="en-US" sz="2400" b="1" dirty="0">
                <a:latin typeface="Calibri" panose="020F0502020204030204" pitchFamily="34" charset="0"/>
                <a:cs typeface="Calibri" panose="020F0502020204030204" pitchFamily="34" charset="0"/>
              </a:rPr>
              <a:t>Paraphrasing </a:t>
            </a:r>
          </a:p>
          <a:p>
            <a:pPr marL="514350" indent="-514350">
              <a:buFont typeface="+mj-lt"/>
              <a:buAutoNum type="arabicPeriod"/>
            </a:pPr>
            <a:r>
              <a:rPr lang="en-US" sz="2400" b="1" dirty="0">
                <a:latin typeface="Calibri" panose="020F0502020204030204" pitchFamily="34" charset="0"/>
                <a:cs typeface="Calibri" panose="020F0502020204030204" pitchFamily="34" charset="0"/>
              </a:rPr>
              <a:t>Summarizing </a:t>
            </a:r>
          </a:p>
          <a:p>
            <a:pPr marL="514350" indent="-514350">
              <a:buFont typeface="+mj-lt"/>
              <a:buAutoNum type="arabicPeriod"/>
            </a:pPr>
            <a:r>
              <a:rPr lang="en-US" sz="2400" b="1" dirty="0">
                <a:latin typeface="Calibri" panose="020F0502020204030204" pitchFamily="34" charset="0"/>
                <a:cs typeface="Calibri" panose="020F0502020204030204" pitchFamily="34" charset="0"/>
              </a:rPr>
              <a:t>Quoting </a:t>
            </a:r>
          </a:p>
          <a:p>
            <a:r>
              <a:rPr lang="en-GB" sz="2400" dirty="0">
                <a:latin typeface="Calibri" panose="020F0502020204030204" pitchFamily="34" charset="0"/>
                <a:cs typeface="Calibri" panose="020F0502020204030204" pitchFamily="34" charset="0"/>
              </a:rPr>
              <a:t>You should always remember to reference the source. </a:t>
            </a:r>
          </a:p>
        </p:txBody>
      </p:sp>
      <p:sp>
        <p:nvSpPr>
          <p:cNvPr id="4" name="Date Placeholder 3">
            <a:extLst>
              <a:ext uri="{FF2B5EF4-FFF2-40B4-BE49-F238E27FC236}">
                <a16:creationId xmlns:a16="http://schemas.microsoft.com/office/drawing/2014/main" id="{FEA15375-B88E-0C18-BFBF-F9DAA9FCD3CC}"/>
              </a:ext>
            </a:extLst>
          </p:cNvPr>
          <p:cNvSpPr>
            <a:spLocks noGrp="1"/>
          </p:cNvSpPr>
          <p:nvPr>
            <p:ph type="dt" sz="half" idx="10"/>
          </p:nvPr>
        </p:nvSpPr>
        <p:spPr/>
        <p:txBody>
          <a:bodyPr/>
          <a:lstStyle/>
          <a:p>
            <a:pPr>
              <a:defRPr/>
            </a:pPr>
            <a:fld id="{2303D31F-598B-47EE-BA37-93F097A3D676}" type="datetime1">
              <a:rPr lang="en-GB" altLang="en-US" smtClean="0"/>
              <a:pPr>
                <a:defRPr/>
              </a:pPr>
              <a:t>08/11/2023</a:t>
            </a:fld>
            <a:endParaRPr lang="en-GB" altLang="en-US"/>
          </a:p>
        </p:txBody>
      </p:sp>
      <p:sp>
        <p:nvSpPr>
          <p:cNvPr id="5" name="Slide Number Placeholder 4">
            <a:extLst>
              <a:ext uri="{FF2B5EF4-FFF2-40B4-BE49-F238E27FC236}">
                <a16:creationId xmlns:a16="http://schemas.microsoft.com/office/drawing/2014/main" id="{50CA7E7A-7CCA-FEAF-FA36-DA11C76F88AE}"/>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352970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What is paraphrasing? </a:t>
            </a:r>
          </a:p>
        </p:txBody>
      </p:sp>
      <p:sp>
        <p:nvSpPr>
          <p:cNvPr id="3" name="Content Placeholder 2"/>
          <p:cNvSpPr>
            <a:spLocks noGrp="1"/>
          </p:cNvSpPr>
          <p:nvPr>
            <p:ph idx="1"/>
          </p:nvPr>
        </p:nvSpPr>
        <p:spPr>
          <a:xfrm>
            <a:off x="323528" y="1417638"/>
            <a:ext cx="8712968" cy="4099594"/>
          </a:xfrm>
        </p:spPr>
        <p:txBody>
          <a:bodyPr/>
          <a:lstStyle/>
          <a:p>
            <a:r>
              <a:rPr lang="en-GB" sz="2400" b="0" dirty="0">
                <a:latin typeface="Calibri" panose="020F0502020204030204" pitchFamily="34" charset="0"/>
                <a:cs typeface="Calibri" panose="020F0502020204030204" pitchFamily="34" charset="0"/>
              </a:rPr>
              <a:t>Paraphrasing is writing the ideas of another person in </a:t>
            </a:r>
            <a:r>
              <a:rPr lang="en-GB" sz="2400" b="1" i="1" dirty="0">
                <a:latin typeface="Calibri" panose="020F0502020204030204" pitchFamily="34" charset="0"/>
                <a:cs typeface="Calibri" panose="020F0502020204030204" pitchFamily="34" charset="0"/>
              </a:rPr>
              <a:t>your own words</a:t>
            </a:r>
            <a:r>
              <a:rPr lang="en-GB" sz="2400" b="0" dirty="0">
                <a:latin typeface="Calibri" panose="020F0502020204030204" pitchFamily="34" charset="0"/>
                <a:cs typeface="Calibri" panose="020F0502020204030204" pitchFamily="34" charset="0"/>
              </a:rPr>
              <a:t>. Paraphrasing is useful when you are using the </a:t>
            </a:r>
            <a:r>
              <a:rPr lang="en-GB" sz="2400" b="0" u="sng" dirty="0">
                <a:latin typeface="Calibri" panose="020F0502020204030204" pitchFamily="34" charset="0"/>
                <a:cs typeface="Calibri" panose="020F0502020204030204" pitchFamily="34" charset="0"/>
              </a:rPr>
              <a:t>work of others to support your own view. </a:t>
            </a:r>
          </a:p>
          <a:p>
            <a:r>
              <a:rPr lang="en-GB" sz="2400" b="0" dirty="0">
                <a:latin typeface="Calibri" panose="020F0502020204030204" pitchFamily="34" charset="0"/>
                <a:cs typeface="Calibri" panose="020F0502020204030204" pitchFamily="34" charset="0"/>
              </a:rPr>
              <a:t>When paraphrasing, you need to change the </a:t>
            </a:r>
            <a:r>
              <a:rPr lang="en-GB" sz="2400" b="1" i="1" dirty="0">
                <a:solidFill>
                  <a:schemeClr val="accent1"/>
                </a:solidFill>
                <a:latin typeface="Calibri" panose="020F0502020204030204" pitchFamily="34" charset="0"/>
                <a:cs typeface="Calibri" panose="020F0502020204030204" pitchFamily="34" charset="0"/>
              </a:rPr>
              <a:t>words</a:t>
            </a:r>
            <a:r>
              <a:rPr lang="en-GB" sz="2400" b="0" dirty="0">
                <a:latin typeface="Calibri" panose="020F0502020204030204" pitchFamily="34" charset="0"/>
                <a:cs typeface="Calibri" panose="020F0502020204030204" pitchFamily="34" charset="0"/>
              </a:rPr>
              <a:t> </a:t>
            </a:r>
            <a:r>
              <a:rPr lang="en-GB" sz="2400" b="1" i="1" dirty="0">
                <a:latin typeface="Calibri" panose="020F0502020204030204" pitchFamily="34" charset="0"/>
                <a:cs typeface="Calibri" panose="020F0502020204030204" pitchFamily="34" charset="0"/>
              </a:rPr>
              <a:t>and</a:t>
            </a:r>
            <a:r>
              <a:rPr lang="en-GB" sz="2400" b="0" dirty="0">
                <a:latin typeface="Calibri" panose="020F0502020204030204" pitchFamily="34" charset="0"/>
                <a:cs typeface="Calibri" panose="020F0502020204030204" pitchFamily="34" charset="0"/>
              </a:rPr>
              <a:t> </a:t>
            </a:r>
            <a:r>
              <a:rPr lang="en-GB" sz="2400" b="1" i="1" dirty="0">
                <a:solidFill>
                  <a:schemeClr val="accent1"/>
                </a:solidFill>
                <a:latin typeface="Calibri" panose="020F0502020204030204" pitchFamily="34" charset="0"/>
                <a:cs typeface="Calibri" panose="020F0502020204030204" pitchFamily="34" charset="0"/>
              </a:rPr>
              <a:t>the structure </a:t>
            </a:r>
            <a:r>
              <a:rPr lang="en-GB" sz="2400" b="0" dirty="0">
                <a:latin typeface="Calibri" panose="020F0502020204030204" pitchFamily="34" charset="0"/>
                <a:cs typeface="Calibri" panose="020F0502020204030204" pitchFamily="34" charset="0"/>
              </a:rPr>
              <a:t>but keep the meaning the same. </a:t>
            </a:r>
          </a:p>
          <a:p>
            <a:r>
              <a:rPr lang="en-GB" sz="2400" b="0" dirty="0">
                <a:latin typeface="Calibri" panose="020F0502020204030204" pitchFamily="34" charset="0"/>
                <a:cs typeface="Calibri" panose="020F0502020204030204" pitchFamily="34" charset="0"/>
              </a:rPr>
              <a:t>Please remember, though, that even when you paraphrase someone's work, you must acknowledge it by providing a reference. </a:t>
            </a:r>
          </a:p>
          <a:p>
            <a:endParaRPr lang="en-GB" dirty="0"/>
          </a:p>
        </p:txBody>
      </p:sp>
    </p:spTree>
    <p:extLst>
      <p:ext uri="{BB962C8B-B14F-4D97-AF65-F5344CB8AC3E}">
        <p14:creationId xmlns:p14="http://schemas.microsoft.com/office/powerpoint/2010/main" val="128228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TextShape 1"/>
          <p:cNvSpPr txBox="1"/>
          <p:nvPr/>
        </p:nvSpPr>
        <p:spPr>
          <a:xfrm>
            <a:off x="457200" y="274680"/>
            <a:ext cx="8229240" cy="114264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Example</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90" name="TextShape 2"/>
          <p:cNvSpPr txBox="1"/>
          <p:nvPr/>
        </p:nvSpPr>
        <p:spPr>
          <a:xfrm>
            <a:off x="457200" y="1394280"/>
            <a:ext cx="8229240" cy="3916800"/>
          </a:xfrm>
          <a:prstGeom prst="rect">
            <a:avLst/>
          </a:prstGeom>
          <a:noFill/>
          <a:ln w="0">
            <a:noFill/>
          </a:ln>
        </p:spPr>
        <p:txBody>
          <a:bodyPr>
            <a:noAutofit/>
          </a:bodyPr>
          <a:lstStyle/>
          <a:p>
            <a:pPr>
              <a:buClr>
                <a:srgbClr val="0070C0"/>
              </a:buClr>
            </a:pPr>
            <a:r>
              <a:rPr lang="en-GB" sz="2800" b="1" spc="-1" dirty="0">
                <a:latin typeface="Calibri" panose="020F0502020204030204" pitchFamily="34" charset="0"/>
                <a:cs typeface="Calibri" panose="020F0502020204030204" pitchFamily="34" charset="0"/>
              </a:rPr>
              <a:t>Source</a:t>
            </a:r>
          </a:p>
          <a:p>
            <a:pPr>
              <a:lnSpc>
                <a:spcPct val="100000"/>
              </a:lnSpc>
              <a:buClr>
                <a:srgbClr val="0070C0"/>
              </a:buClr>
            </a:pPr>
            <a:r>
              <a:rPr lang="en-GB" sz="2800" spc="-1" dirty="0">
                <a:latin typeface="Calibri" panose="020F0502020204030204" pitchFamily="34" charset="0"/>
                <a:cs typeface="Calibri" panose="020F0502020204030204" pitchFamily="34" charset="0"/>
              </a:rPr>
              <a:t>It has long been recognised that Tokyo is the most populous urban area on earth, but no-one knew exactly how populous it was until last month.</a:t>
            </a:r>
            <a:endParaRPr lang="en-US" sz="2800" spc="-1" dirty="0">
              <a:latin typeface="Calibri" panose="020F0502020204030204" pitchFamily="34" charset="0"/>
              <a:cs typeface="Calibri" panose="020F0502020204030204" pitchFamily="34" charset="0"/>
            </a:endParaRPr>
          </a:p>
          <a:p>
            <a:pPr>
              <a:tabLst>
                <a:tab pos="0" algn="l"/>
              </a:tabLst>
            </a:pPr>
            <a:endParaRPr lang="en-GB" sz="2800" b="1" spc="-1" dirty="0">
              <a:latin typeface="Calibri" panose="020F0502020204030204" pitchFamily="34" charset="0"/>
              <a:cs typeface="Calibri" panose="020F0502020204030204" pitchFamily="34" charset="0"/>
            </a:endParaRPr>
          </a:p>
          <a:p>
            <a:pPr>
              <a:tabLst>
                <a:tab pos="0" algn="l"/>
              </a:tabLst>
            </a:pPr>
            <a:r>
              <a:rPr lang="en-GB" sz="2800" b="1" spc="-1" dirty="0">
                <a:latin typeface="Calibri" panose="020F0502020204030204" pitchFamily="34" charset="0"/>
                <a:cs typeface="Calibri" panose="020F0502020204030204" pitchFamily="34" charset="0"/>
              </a:rPr>
              <a:t>Paraphrase</a:t>
            </a:r>
            <a:endParaRPr lang="en-US" sz="2800" spc="-1" dirty="0">
              <a:latin typeface="Calibri" panose="020F0502020204030204" pitchFamily="34" charset="0"/>
              <a:cs typeface="Calibri" panose="020F0502020204030204" pitchFamily="34" charset="0"/>
            </a:endParaRPr>
          </a:p>
          <a:p>
            <a:pPr>
              <a:lnSpc>
                <a:spcPct val="100000"/>
              </a:lnSpc>
              <a:tabLst>
                <a:tab pos="0" algn="l"/>
              </a:tabLst>
            </a:pPr>
            <a:r>
              <a:rPr lang="en-GB" sz="2800" b="0" strike="noStrike" spc="-1" dirty="0">
                <a:latin typeface="Calibri" panose="020F0502020204030204" pitchFamily="34" charset="0"/>
                <a:cs typeface="Calibri" panose="020F0502020204030204" pitchFamily="34" charset="0"/>
              </a:rPr>
              <a:t>Although Tokyo has been the world’s most heavily populated urban area for many years, the precise population was not known until four weeks ago.</a:t>
            </a:r>
            <a:endParaRPr lang="en-US" sz="2400" b="0" strike="noStrike" spc="-1" dirty="0">
              <a:solidFill>
                <a:srgbClr val="000000"/>
              </a:solidFill>
              <a:latin typeface="Myriad Pro"/>
            </a:endParaRPr>
          </a:p>
        </p:txBody>
      </p:sp>
    </p:spTree>
  </p:cSld>
  <p:clrMapOvr>
    <a:masterClrMapping/>
  </p:clrMapOvr>
  <p:timing>
    <p:tnLst>
      <p:par>
        <p:cTn id="1" dur="indefinite" restart="never" nodeType="tmRoot">
          <p:childTnLst>
            <p:seq>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fill="hold" nodeType="withEffect">
                                  <p:stCondLst>
                                    <p:cond delay="0"/>
                                  </p:stCondLst>
                                  <p:childTnLst>
                                    <p:set>
                                      <p:cBhvr>
                                        <p:cTn id="6" dur="1" fill="hold">
                                          <p:stCondLst>
                                            <p:cond delay="0"/>
                                          </p:stCondLst>
                                        </p:cTn>
                                        <p:tgtEl>
                                          <p:spTgt spid="90">
                                            <p:txEl>
                                              <p:pRg st="4" end="4"/>
                                            </p:txEl>
                                          </p:spTgt>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90">
                                            <p:txEl>
                                              <p:pRg st="0" end="0"/>
                                            </p:txEl>
                                          </p:spTgt>
                                        </p:tgtEl>
                                        <p:attrNameLst>
                                          <p:attrName>style.visibility</p:attrName>
                                        </p:attrNameLst>
                                      </p:cBhvr>
                                      <p:to>
                                        <p:strVal val="visible"/>
                                      </p:to>
                                    </p:set>
                                  </p:childTnLst>
                                </p:cTn>
                              </p:par>
                              <p:par>
                                <p:cTn id="9" presetID="1" presetClass="entr" fill="hold" nodeType="withEffect">
                                  <p:stCondLst>
                                    <p:cond delay="0"/>
                                  </p:stCondLst>
                                  <p:childTnLst>
                                    <p:set>
                                      <p:cBhvr>
                                        <p:cTn id="10" dur="1" fill="hold">
                                          <p:stCondLst>
                                            <p:cond delay="0"/>
                                          </p:stCondLst>
                                        </p:cTn>
                                        <p:tgtEl>
                                          <p:spTgt spid="90">
                                            <p:txEl>
                                              <p:pRg st="1" end="1"/>
                                            </p:txEl>
                                          </p:spTgt>
                                        </p:tgtEl>
                                        <p:attrNameLst>
                                          <p:attrName>style.visibility</p:attrName>
                                        </p:attrNameLst>
                                      </p:cBhvr>
                                      <p:to>
                                        <p:strVal val="visible"/>
                                      </p:to>
                                    </p:set>
                                  </p:childTnLst>
                                </p:cTn>
                              </p:par>
                              <p:par>
                                <p:cTn id="11" presetID="1" presetClass="entr" fill="hold" nodeType="withEffect">
                                  <p:stCondLst>
                                    <p:cond delay="0"/>
                                  </p:stCondLst>
                                  <p:childTnLst>
                                    <p:set>
                                      <p:cBhvr>
                                        <p:cTn id="12" dur="1" fill="hold">
                                          <p:stCondLst>
                                            <p:cond delay="0"/>
                                          </p:stCondLst>
                                        </p:cTn>
                                        <p:tgtEl>
                                          <p:spTgt spid="9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6337EC8-AE85-4CA5-80F9-C203A80A9F41}"/>
              </a:ext>
            </a:extLst>
          </p:cNvPr>
          <p:cNvSpPr/>
          <p:nvPr/>
        </p:nvSpPr>
        <p:spPr>
          <a:xfrm>
            <a:off x="370114" y="2301442"/>
            <a:ext cx="8270338" cy="1421606"/>
          </a:xfrm>
          <a:prstGeom prst="rect">
            <a:avLst/>
          </a:prstGeom>
          <a:solidFill>
            <a:srgbClr val="00B050">
              <a:alpha val="1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ct val="50000"/>
              </a:spcBef>
              <a:spcAft>
                <a:spcPct val="0"/>
              </a:spcAft>
              <a:buClrTx/>
              <a:buSzTx/>
              <a:buFontTx/>
              <a:buNone/>
              <a:tabLst/>
              <a:defRPr/>
            </a:pPr>
            <a:r>
              <a:rPr kumimoji="0" lang="en-GB" sz="2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Paraphrase:</a:t>
            </a: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a:r>
          </a:p>
          <a:p>
            <a:pPr marL="838200" marR="0" lvl="1" indent="-381000" algn="l" defTabSz="914400" rtl="0" eaLnBrk="1" fontAlgn="auto" latinLnBrk="0" hangingPunct="1">
              <a:lnSpc>
                <a:spcPct val="90000"/>
              </a:lnSpc>
              <a:spcBef>
                <a:spcPct val="50000"/>
              </a:spcBef>
              <a:spcAft>
                <a:spcPct val="0"/>
              </a:spcAft>
              <a:buClrTx/>
              <a:buSzTx/>
              <a:buFontTx/>
              <a:buAutoNum type="alphaLcParenR"/>
              <a:tabLst/>
              <a:defRPr/>
            </a:pP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Brown (2004) is a keen advocate of learning styles.</a:t>
            </a:r>
          </a:p>
          <a:p>
            <a:pPr marL="838200" marR="0" lvl="1" indent="-381000" algn="l" defTabSz="914400" rtl="0" eaLnBrk="1" fontAlgn="auto" latinLnBrk="0" hangingPunct="1">
              <a:lnSpc>
                <a:spcPct val="90000"/>
              </a:lnSpc>
              <a:spcBef>
                <a:spcPct val="50000"/>
              </a:spcBef>
              <a:spcAft>
                <a:spcPct val="0"/>
              </a:spcAft>
              <a:buClrTx/>
              <a:buSzTx/>
              <a:buFontTx/>
              <a:buAutoNum type="alphaLcParenR"/>
              <a:tabLst/>
              <a:defRPr/>
            </a:pP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Learning styles are critical to reaching learners (Brown, 2004).</a:t>
            </a:r>
          </a:p>
        </p:txBody>
      </p:sp>
      <p:sp>
        <p:nvSpPr>
          <p:cNvPr id="3" name="Rectangle 2">
            <a:extLst>
              <a:ext uri="{FF2B5EF4-FFF2-40B4-BE49-F238E27FC236}">
                <a16:creationId xmlns:a16="http://schemas.microsoft.com/office/drawing/2014/main" id="{90BE8F3F-92ED-4597-A7EE-088AF23DB212}"/>
              </a:ext>
            </a:extLst>
          </p:cNvPr>
          <p:cNvSpPr/>
          <p:nvPr/>
        </p:nvSpPr>
        <p:spPr>
          <a:xfrm>
            <a:off x="503548" y="1234421"/>
            <a:ext cx="8136904" cy="720081"/>
          </a:xfrm>
          <a:prstGeom prst="rect">
            <a:avLst/>
          </a:prstGeom>
          <a:solidFill>
            <a:srgbClr val="FF0000">
              <a:alpha val="3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ct val="50000"/>
              </a:spcBef>
              <a:spcAft>
                <a:spcPct val="0"/>
              </a:spcAft>
              <a:buClrTx/>
              <a:buSzTx/>
              <a:buFontTx/>
              <a:buNone/>
              <a:tabLst/>
              <a:defRPr/>
            </a:pPr>
            <a:r>
              <a:rPr kumimoji="0" lang="en-GB" sz="2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Direct quote:</a:t>
            </a: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Brown (2004, p.72) argues that “ascertaining learning styles is essential to facilitate learning”.</a:t>
            </a:r>
          </a:p>
        </p:txBody>
      </p:sp>
      <p:sp>
        <p:nvSpPr>
          <p:cNvPr id="9" name="TextBox 8">
            <a:extLst>
              <a:ext uri="{FF2B5EF4-FFF2-40B4-BE49-F238E27FC236}">
                <a16:creationId xmlns:a16="http://schemas.microsoft.com/office/drawing/2014/main" id="{932ECDC6-0BF1-4EDE-AD90-B53D9A4FF112}"/>
              </a:ext>
            </a:extLst>
          </p:cNvPr>
          <p:cNvSpPr txBox="1"/>
          <p:nvPr/>
        </p:nvSpPr>
        <p:spPr>
          <a:xfrm>
            <a:off x="251520" y="4069988"/>
            <a:ext cx="9036496" cy="1615827"/>
          </a:xfrm>
          <a:prstGeom prst="rect">
            <a:avLst/>
          </a:prstGeom>
          <a:noFill/>
        </p:spPr>
        <p:txBody>
          <a:bodyPr wrap="square">
            <a:spAutoFit/>
          </a:bodyPr>
          <a:lstStyle/>
          <a:p>
            <a:pPr marL="285750" marR="0" lvl="0" indent="-285750" algn="l" defTabSz="914400" rtl="0" eaLnBrk="1" fontAlgn="auto" latinLnBrk="0" hangingPunct="1">
              <a:lnSpc>
                <a:spcPct val="100000"/>
              </a:lnSpc>
              <a:spcBef>
                <a:spcPct val="50000"/>
              </a:spcBef>
              <a:spcAft>
                <a:spcPct val="0"/>
              </a:spcAft>
              <a:buClrTx/>
              <a:buSzTx/>
              <a:buFont typeface="Courier New" panose="02070309020205020404" pitchFamily="49" charset="0"/>
              <a:buChar char="o"/>
              <a:tabLst/>
              <a:defRPr/>
            </a:pP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Note that the brackets depend upon whether the emphasis is on the author (a) or the information (b)</a:t>
            </a:r>
          </a:p>
          <a:p>
            <a:pPr marL="285750" marR="0" lvl="0" indent="-285750" algn="l" defTabSz="914400" rtl="0" eaLnBrk="1" fontAlgn="auto" latinLnBrk="0" hangingPunct="1">
              <a:lnSpc>
                <a:spcPct val="100000"/>
              </a:lnSpc>
              <a:spcBef>
                <a:spcPct val="50000"/>
              </a:spcBef>
              <a:spcAft>
                <a:spcPct val="0"/>
              </a:spcAft>
              <a:buClrTx/>
              <a:buSzTx/>
              <a:buFont typeface="Courier New" panose="02070309020205020404" pitchFamily="49" charset="0"/>
              <a:buChar char="o"/>
              <a:tabLst/>
              <a:defRPr/>
            </a:pPr>
            <a:r>
              <a:rPr kumimoji="0" lang="en-GB" sz="2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Note that in (b) the full stop comes after the citation – the citation is always part of the sentence. No page number is needed with a paraphrase. </a:t>
            </a:r>
          </a:p>
        </p:txBody>
      </p:sp>
      <p:sp>
        <p:nvSpPr>
          <p:cNvPr id="4" name="Title 1">
            <a:extLst>
              <a:ext uri="{FF2B5EF4-FFF2-40B4-BE49-F238E27FC236}">
                <a16:creationId xmlns:a16="http://schemas.microsoft.com/office/drawing/2014/main" id="{E711960E-C379-5F62-3260-491E5D025E7A}"/>
              </a:ext>
            </a:extLst>
          </p:cNvPr>
          <p:cNvSpPr txBox="1">
            <a:spLocks/>
          </p:cNvSpPr>
          <p:nvPr/>
        </p:nvSpPr>
        <p:spPr>
          <a:xfrm>
            <a:off x="45720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Calibri" panose="020F0502020204030204" pitchFamily="34" charset="0"/>
                <a:ea typeface="+mj-ea"/>
                <a:cs typeface="Calibri" panose="020F0502020204030204" pitchFamily="34" charset="0"/>
              </a:rPr>
              <a:t>Example 2</a:t>
            </a:r>
          </a:p>
        </p:txBody>
      </p:sp>
    </p:spTree>
    <p:custDataLst>
      <p:tags r:id="rId1"/>
    </p:custDataLst>
    <p:extLst>
      <p:ext uri="{BB962C8B-B14F-4D97-AF65-F5344CB8AC3E}">
        <p14:creationId xmlns:p14="http://schemas.microsoft.com/office/powerpoint/2010/main" val="184094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30EEB-A715-937B-E5CD-BCDD85136B4E}"/>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Why should you paraphrase?</a:t>
            </a:r>
          </a:p>
        </p:txBody>
      </p:sp>
      <p:sp>
        <p:nvSpPr>
          <p:cNvPr id="3" name="Content Placeholder 2">
            <a:extLst>
              <a:ext uri="{FF2B5EF4-FFF2-40B4-BE49-F238E27FC236}">
                <a16:creationId xmlns:a16="http://schemas.microsoft.com/office/drawing/2014/main" id="{23154BCF-40E0-D965-4841-15376FD67EF2}"/>
              </a:ext>
            </a:extLst>
          </p:cNvPr>
          <p:cNvSpPr>
            <a:spLocks noGrp="1"/>
          </p:cNvSpPr>
          <p:nvPr>
            <p:ph idx="1"/>
          </p:nvPr>
        </p:nvSpPr>
        <p:spPr>
          <a:xfrm>
            <a:off x="457200" y="1297614"/>
            <a:ext cx="8229600" cy="4363634"/>
          </a:xfrm>
        </p:spPr>
        <p:txBody>
          <a:bodyPr/>
          <a:lstStyle/>
          <a:p>
            <a:r>
              <a:rPr lang="en-GB" sz="2600" dirty="0">
                <a:latin typeface="Calibri" panose="020F0502020204030204" pitchFamily="34" charset="0"/>
                <a:cs typeface="Calibri" panose="020F0502020204030204" pitchFamily="34" charset="0"/>
              </a:rPr>
              <a:t>Paraphrasing provides support for your claims and adds credibility to your writing.</a:t>
            </a:r>
          </a:p>
          <a:p>
            <a:r>
              <a:rPr lang="en-GB" sz="2600" dirty="0">
                <a:latin typeface="Calibri" panose="020F0502020204030204" pitchFamily="34" charset="0"/>
                <a:cs typeface="Calibri" panose="020F0502020204030204" pitchFamily="34" charset="0"/>
              </a:rPr>
              <a:t>It is a way of showing your understanding of the information you have read in a source. </a:t>
            </a:r>
          </a:p>
          <a:p>
            <a:r>
              <a:rPr lang="en-GB" sz="2600" dirty="0">
                <a:latin typeface="Calibri" panose="020F0502020204030204" pitchFamily="34" charset="0"/>
                <a:cs typeface="Calibri" panose="020F0502020204030204" pitchFamily="34" charset="0"/>
              </a:rPr>
              <a:t>To avoid plagiarism. </a:t>
            </a:r>
          </a:p>
          <a:p>
            <a:r>
              <a:rPr lang="en-GB" sz="2600" dirty="0">
                <a:latin typeface="Calibri" panose="020F0502020204030204" pitchFamily="34" charset="0"/>
                <a:cs typeface="Calibri" panose="020F0502020204030204" pitchFamily="34" charset="0"/>
              </a:rPr>
              <a:t>Please remember that in your assignments you </a:t>
            </a:r>
            <a:r>
              <a:rPr lang="en-GB" sz="2600" b="1" dirty="0">
                <a:latin typeface="Calibri" panose="020F0502020204030204" pitchFamily="34" charset="0"/>
                <a:cs typeface="Calibri" panose="020F0502020204030204" pitchFamily="34" charset="0"/>
              </a:rPr>
              <a:t>cannot </a:t>
            </a:r>
            <a:r>
              <a:rPr lang="en-GB" sz="2600" dirty="0">
                <a:latin typeface="Calibri" panose="020F0502020204030204" pitchFamily="34" charset="0"/>
                <a:cs typeface="Calibri" panose="020F0502020204030204" pitchFamily="34" charset="0"/>
              </a:rPr>
              <a:t>simply provide a list of quotations (copy of the exact words). Instead, you should explain ideas in your own words (paraphrasing). </a:t>
            </a:r>
          </a:p>
          <a:p>
            <a:pPr marL="3657600" lvl="8" indent="0">
              <a:buNone/>
            </a:pPr>
            <a:r>
              <a:rPr lang="en-GB" sz="2600" dirty="0">
                <a:latin typeface="Calibri" panose="020F0502020204030204" pitchFamily="34" charset="0"/>
                <a:cs typeface="Calibri" panose="020F0502020204030204" pitchFamily="34" charset="0"/>
              </a:rPr>
              <a:t>(</a:t>
            </a:r>
            <a:r>
              <a:rPr lang="en-GB" sz="2600" dirty="0" err="1">
                <a:latin typeface="Calibri" panose="020F0502020204030204" pitchFamily="34" charset="0"/>
                <a:cs typeface="Calibri" panose="020F0502020204030204" pitchFamily="34" charset="0"/>
              </a:rPr>
              <a:t>Zemack</a:t>
            </a:r>
            <a:r>
              <a:rPr lang="en-GB" sz="2600" dirty="0">
                <a:latin typeface="Calibri" panose="020F0502020204030204" pitchFamily="34" charset="0"/>
                <a:cs typeface="Calibri" panose="020F0502020204030204" pitchFamily="34" charset="0"/>
              </a:rPr>
              <a:t> and </a:t>
            </a:r>
            <a:r>
              <a:rPr lang="en-GB" sz="2600" dirty="0" err="1">
                <a:latin typeface="Calibri" panose="020F0502020204030204" pitchFamily="34" charset="0"/>
                <a:cs typeface="Calibri" panose="020F0502020204030204" pitchFamily="34" charset="0"/>
              </a:rPr>
              <a:t>Rumisek</a:t>
            </a:r>
            <a:r>
              <a:rPr lang="en-GB" sz="2600" dirty="0">
                <a:latin typeface="Calibri" panose="020F0502020204030204" pitchFamily="34" charset="0"/>
                <a:cs typeface="Calibri" panose="020F0502020204030204" pitchFamily="34" charset="0"/>
              </a:rPr>
              <a:t>, 2005)</a:t>
            </a:r>
            <a:endParaRPr lang="en-GB" sz="16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AE4DC7DD-E446-CB02-6C46-2FFB619016F9}"/>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49457A4F-B887-CC23-11F9-5AB8B5643B0D}"/>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94436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r>
              <a:rPr lang="en-GB" altLang="en-US" b="1" dirty="0">
                <a:latin typeface="Calibri" panose="020F0502020204030204" pitchFamily="34" charset="0"/>
                <a:cs typeface="Calibri" panose="020F0502020204030204" pitchFamily="34" charset="0"/>
              </a:rPr>
              <a:t>Paraphrasing Techniques</a:t>
            </a:r>
          </a:p>
        </p:txBody>
      </p:sp>
      <p:sp>
        <p:nvSpPr>
          <p:cNvPr id="8195" name="Rectangle 3"/>
          <p:cNvSpPr>
            <a:spLocks noGrp="1" noRot="1" noChangeArrowheads="1"/>
          </p:cNvSpPr>
          <p:nvPr>
            <p:ph idx="1"/>
          </p:nvPr>
        </p:nvSpPr>
        <p:spPr>
          <a:xfrm>
            <a:off x="457200" y="1485447"/>
            <a:ext cx="8229600" cy="4243610"/>
          </a:xfrm>
        </p:spPr>
        <p:txBody>
          <a:bodyPr/>
          <a:lstStyle/>
          <a:p>
            <a:r>
              <a:rPr lang="en-GB" altLang="en-US" sz="2400" dirty="0">
                <a:latin typeface="Calibri" panose="020F0502020204030204" pitchFamily="34" charset="0"/>
                <a:cs typeface="Calibri" panose="020F0502020204030204" pitchFamily="34" charset="0"/>
              </a:rPr>
              <a:t>What are the techniques used to present the same meaning differently?</a:t>
            </a:r>
          </a:p>
          <a:p>
            <a:pPr marL="0" indent="0">
              <a:buNone/>
            </a:pPr>
            <a:endParaRPr lang="en-GB" altLang="en-US" sz="2400" dirty="0">
              <a:latin typeface="Calibri" panose="020F0502020204030204" pitchFamily="34" charset="0"/>
              <a:cs typeface="Calibri" panose="020F0502020204030204" pitchFamily="34" charset="0"/>
            </a:endParaRPr>
          </a:p>
          <a:p>
            <a:pPr lvl="1"/>
            <a:r>
              <a:rPr lang="en-GB" altLang="en-US" sz="2400" b="1" dirty="0">
                <a:latin typeface="Calibri" panose="020F0502020204030204" pitchFamily="34" charset="0"/>
                <a:cs typeface="Calibri" panose="020F0502020204030204" pitchFamily="34" charset="0"/>
              </a:rPr>
              <a:t>using synonyms</a:t>
            </a:r>
          </a:p>
          <a:p>
            <a:pPr lvl="1"/>
            <a:r>
              <a:rPr lang="en-GB" altLang="en-US" sz="2400" b="1" dirty="0">
                <a:latin typeface="Calibri" panose="020F0502020204030204" pitchFamily="34" charset="0"/>
                <a:cs typeface="Calibri" panose="020F0502020204030204" pitchFamily="34" charset="0"/>
              </a:rPr>
              <a:t>changing word class </a:t>
            </a:r>
            <a:r>
              <a:rPr lang="en-GB" altLang="en-US" sz="2400" dirty="0">
                <a:latin typeface="Calibri" panose="020F0502020204030204" pitchFamily="34" charset="0"/>
                <a:cs typeface="Calibri" panose="020F0502020204030204" pitchFamily="34" charset="0"/>
              </a:rPr>
              <a:t>(and making any other necessary changes) </a:t>
            </a:r>
          </a:p>
          <a:p>
            <a:pPr lvl="1"/>
            <a:r>
              <a:rPr lang="en-GB" altLang="en-US" sz="2400" b="1" dirty="0">
                <a:latin typeface="Calibri" panose="020F0502020204030204" pitchFamily="34" charset="0"/>
                <a:cs typeface="Calibri" panose="020F0502020204030204" pitchFamily="34" charset="0"/>
              </a:rPr>
              <a:t>changing word order </a:t>
            </a:r>
            <a:r>
              <a:rPr lang="en-GB" altLang="en-US" sz="2400" dirty="0">
                <a:latin typeface="Calibri" panose="020F0502020204030204" pitchFamily="34" charset="0"/>
                <a:cs typeface="Calibri" panose="020F0502020204030204" pitchFamily="34" charset="0"/>
              </a:rPr>
              <a:t>(and making any other necessary changes) </a:t>
            </a:r>
          </a:p>
          <a:p>
            <a:pPr lvl="1"/>
            <a:r>
              <a:rPr lang="en-GB" altLang="en-US" sz="2400" b="1" dirty="0">
                <a:latin typeface="Calibri" panose="020F0502020204030204" pitchFamily="34" charset="0"/>
                <a:cs typeface="Calibri" panose="020F0502020204030204" pitchFamily="34" charset="0"/>
              </a:rPr>
              <a:t>Using Active and Passive voice </a:t>
            </a:r>
          </a:p>
          <a:p>
            <a:endParaRPr lang="en-GB" altLang="en-US" dirty="0"/>
          </a:p>
          <a:p>
            <a:endParaRPr lang="en-GB" altLang="en-US" dirty="0"/>
          </a:p>
          <a:p>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19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19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19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1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4FF88-4EF9-4F51-D897-8E489FCD94F7}"/>
              </a:ext>
            </a:extLst>
          </p:cNvPr>
          <p:cNvSpPr>
            <a:spLocks noGrp="1"/>
          </p:cNvSpPr>
          <p:nvPr>
            <p:ph type="title"/>
          </p:nvPr>
        </p:nvSpPr>
        <p:spPr>
          <a:xfrm>
            <a:off x="457200" y="259000"/>
            <a:ext cx="8229600" cy="1143000"/>
          </a:xfrm>
        </p:spPr>
        <p:txBody>
          <a:bodyPr/>
          <a:lstStyle/>
          <a:p>
            <a:r>
              <a:rPr lang="en-GB" b="1" dirty="0">
                <a:latin typeface="Calibri" panose="020F0502020204030204" pitchFamily="34" charset="0"/>
                <a:cs typeface="Calibri" panose="020F0502020204030204" pitchFamily="34" charset="0"/>
              </a:rPr>
              <a:t>The use of synonyms </a:t>
            </a:r>
          </a:p>
        </p:txBody>
      </p:sp>
      <p:sp>
        <p:nvSpPr>
          <p:cNvPr id="3" name="Content Placeholder 2">
            <a:extLst>
              <a:ext uri="{FF2B5EF4-FFF2-40B4-BE49-F238E27FC236}">
                <a16:creationId xmlns:a16="http://schemas.microsoft.com/office/drawing/2014/main" id="{A6C8EE2B-9916-7E29-8E24-4994AA69E7C1}"/>
              </a:ext>
            </a:extLst>
          </p:cNvPr>
          <p:cNvSpPr>
            <a:spLocks noGrp="1"/>
          </p:cNvSpPr>
          <p:nvPr>
            <p:ph idx="1"/>
          </p:nvPr>
        </p:nvSpPr>
        <p:spPr>
          <a:xfrm>
            <a:off x="250825" y="1416968"/>
            <a:ext cx="8641655" cy="4176465"/>
          </a:xfrm>
        </p:spPr>
        <p:txBody>
          <a:bodyPr/>
          <a:lstStyle/>
          <a:p>
            <a:r>
              <a:rPr lang="en-GB" sz="2600" dirty="0">
                <a:latin typeface="Calibri" panose="020F0502020204030204" pitchFamily="34" charset="0"/>
                <a:cs typeface="Calibri" panose="020F0502020204030204" pitchFamily="34" charset="0"/>
              </a:rPr>
              <a:t>The most common technique is the use of synonyms. </a:t>
            </a:r>
          </a:p>
          <a:p>
            <a:r>
              <a:rPr lang="en-GB" sz="2600" dirty="0">
                <a:latin typeface="Calibri" panose="020F0502020204030204" pitchFamily="34" charset="0"/>
                <a:cs typeface="Calibri" panose="020F0502020204030204" pitchFamily="34" charset="0"/>
              </a:rPr>
              <a:t>Students highlight important nouns, verbs or adjectives and provide a synonym. </a:t>
            </a:r>
          </a:p>
          <a:p>
            <a:r>
              <a:rPr lang="en-GB" sz="2600" dirty="0">
                <a:latin typeface="Calibri" panose="020F0502020204030204" pitchFamily="34" charset="0"/>
                <a:cs typeface="Calibri" panose="020F0502020204030204" pitchFamily="34" charset="0"/>
              </a:rPr>
              <a:t>The use of thesaurus can help you find synonyms:</a:t>
            </a:r>
          </a:p>
          <a:p>
            <a:pPr marL="0" indent="0">
              <a:buNone/>
            </a:pPr>
            <a:r>
              <a:rPr lang="en-GB" sz="2600" dirty="0">
                <a:latin typeface="Calibri" panose="020F0502020204030204" pitchFamily="34" charset="0"/>
                <a:cs typeface="Calibri" panose="020F0502020204030204" pitchFamily="34" charset="0"/>
                <a:hlinkClick r:id="rId2"/>
              </a:rPr>
              <a:t>Synonyms and Antonyms of Words | Thesaurus.com</a:t>
            </a:r>
            <a:endParaRPr lang="en-GB" sz="2600" dirty="0">
              <a:latin typeface="Calibri" panose="020F0502020204030204" pitchFamily="34" charset="0"/>
              <a:cs typeface="Calibri" panose="020F0502020204030204" pitchFamily="34" charset="0"/>
            </a:endParaRPr>
          </a:p>
          <a:p>
            <a:pPr marL="0" indent="0">
              <a:buNone/>
            </a:pPr>
            <a:endParaRPr lang="en-GB" sz="2600" b="1" dirty="0">
              <a:latin typeface="Calibri" panose="020F0502020204030204" pitchFamily="34" charset="0"/>
              <a:cs typeface="Calibri" panose="020F0502020204030204" pitchFamily="34" charset="0"/>
            </a:endParaRPr>
          </a:p>
          <a:p>
            <a:r>
              <a:rPr lang="en-GB" sz="2600" b="1" dirty="0">
                <a:latin typeface="Calibri" panose="020F0502020204030204" pitchFamily="34" charset="0"/>
                <a:cs typeface="Calibri" panose="020F0502020204030204" pitchFamily="34" charset="0"/>
              </a:rPr>
              <a:t>Please remember that you cannot simply use synonyms when paraphrasing. You should also change the structure of the original text.</a:t>
            </a:r>
          </a:p>
          <a:p>
            <a:pPr marL="0" indent="0">
              <a:buNone/>
            </a:pPr>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D620F9AD-77F0-C8B2-9FC8-7F4922535397}"/>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346D7B44-6317-57F6-F3AC-C03BA257DDF4}"/>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420877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TextShape 1"/>
          <p:cNvSpPr txBox="1"/>
          <p:nvPr/>
        </p:nvSpPr>
        <p:spPr>
          <a:xfrm>
            <a:off x="424440" y="0"/>
            <a:ext cx="8229240" cy="1142640"/>
          </a:xfrm>
          <a:prstGeom prst="rect">
            <a:avLst/>
          </a:prstGeom>
          <a:noFill/>
          <a:ln w="0">
            <a:noFill/>
          </a:ln>
        </p:spPr>
        <p:txBody>
          <a:bodyPr anchor="ctr">
            <a:noAutofit/>
          </a:bodyPr>
          <a:lstStyle/>
          <a:p>
            <a:pPr marL="343080" indent="-342720" algn="ctr">
              <a:lnSpc>
                <a:spcPct val="100000"/>
              </a:lnSpc>
              <a:tabLst>
                <a:tab pos="0" algn="l"/>
              </a:tabLst>
            </a:pPr>
            <a:r>
              <a:rPr lang="en-GB" sz="3200" b="1" strike="noStrike" spc="-1" dirty="0">
                <a:solidFill>
                  <a:srgbClr val="000000"/>
                </a:solidFill>
                <a:latin typeface="Calibri" panose="020F0502020204030204" pitchFamily="34" charset="0"/>
                <a:cs typeface="Calibri" panose="020F0502020204030204" pitchFamily="34" charset="0"/>
              </a:rPr>
              <a:t>Read this text. Think about the words in red.</a:t>
            </a:r>
            <a:endParaRPr lang="en-US" sz="3200" b="0" strike="noStrike" spc="-1" dirty="0">
              <a:solidFill>
                <a:srgbClr val="000000"/>
              </a:solidFill>
              <a:latin typeface="Calibri" panose="020F0502020204030204" pitchFamily="34" charset="0"/>
              <a:cs typeface="Calibri" panose="020F0502020204030204" pitchFamily="34" charset="0"/>
            </a:endParaRPr>
          </a:p>
        </p:txBody>
      </p:sp>
      <p:sp>
        <p:nvSpPr>
          <p:cNvPr id="96" name="TextShape 2"/>
          <p:cNvSpPr txBox="1"/>
          <p:nvPr/>
        </p:nvSpPr>
        <p:spPr>
          <a:xfrm>
            <a:off x="489960" y="908640"/>
            <a:ext cx="8206920" cy="5256000"/>
          </a:xfrm>
          <a:prstGeom prst="rect">
            <a:avLst/>
          </a:prstGeom>
          <a:noFill/>
          <a:ln w="0">
            <a:noFill/>
          </a:ln>
        </p:spPr>
        <p:txBody>
          <a:bodyPr>
            <a:noAutofit/>
          </a:bodyPr>
          <a:lstStyle/>
          <a:p>
            <a:pPr marL="360">
              <a:lnSpc>
                <a:spcPct val="100000"/>
              </a:lnSpc>
              <a:buClr>
                <a:srgbClr val="000000"/>
              </a:buClr>
            </a:pPr>
            <a:r>
              <a:rPr lang="en-GB" sz="2800" b="0" strike="noStrike" spc="-1" dirty="0">
                <a:solidFill>
                  <a:srgbClr val="000000"/>
                </a:solidFill>
                <a:latin typeface="Calibri" panose="020F0502020204030204" pitchFamily="34" charset="0"/>
                <a:cs typeface="Calibri" panose="020F0502020204030204" pitchFamily="34" charset="0"/>
              </a:rPr>
              <a:t>Allen (2009) </a:t>
            </a:r>
            <a:r>
              <a:rPr lang="en-GB" sz="2800" b="1" strike="noStrike" spc="-1" dirty="0">
                <a:solidFill>
                  <a:srgbClr val="00B0F0"/>
                </a:solidFill>
                <a:latin typeface="Calibri" panose="020F0502020204030204" pitchFamily="34" charset="0"/>
                <a:cs typeface="Calibri" panose="020F0502020204030204" pitchFamily="34" charset="0"/>
              </a:rPr>
              <a:t>argues</a:t>
            </a:r>
            <a:r>
              <a:rPr lang="en-GB" sz="2800" b="0" strike="noStrike" spc="-1" dirty="0">
                <a:solidFill>
                  <a:srgbClr val="000000"/>
                </a:solidFill>
                <a:latin typeface="Calibri" panose="020F0502020204030204" pitchFamily="34" charset="0"/>
                <a:cs typeface="Calibri" panose="020F0502020204030204" pitchFamily="34" charset="0"/>
              </a:rPr>
              <a:t> that the best explanation for the British location of the Industrial Revolution is found by studying demand factors. By </a:t>
            </a:r>
            <a:r>
              <a:rPr lang="en-GB" sz="2800" b="1" strike="noStrike" spc="-1" dirty="0">
                <a:solidFill>
                  <a:schemeClr val="accent1"/>
                </a:solidFill>
                <a:latin typeface="Calibri" panose="020F0502020204030204" pitchFamily="34" charset="0"/>
                <a:cs typeface="Calibri" panose="020F0502020204030204" pitchFamily="34" charset="0"/>
              </a:rPr>
              <a:t>the early eighteenth century</a:t>
            </a:r>
            <a:r>
              <a:rPr lang="en-GB" sz="2800" b="0" strike="noStrike" spc="-1" dirty="0">
                <a:solidFill>
                  <a:srgbClr val="000000"/>
                </a:solidFill>
                <a:latin typeface="Calibri" panose="020F0502020204030204" pitchFamily="34" charset="0"/>
                <a:cs typeface="Calibri" panose="020F0502020204030204" pitchFamily="34" charset="0"/>
              </a:rPr>
              <a:t>, high </a:t>
            </a:r>
            <a:r>
              <a:rPr lang="en-GB" sz="2800" b="1" strike="noStrike" spc="-1" dirty="0">
                <a:solidFill>
                  <a:schemeClr val="accent1"/>
                </a:solidFill>
                <a:latin typeface="Calibri" panose="020F0502020204030204" pitchFamily="34" charset="0"/>
                <a:cs typeface="Calibri" panose="020F0502020204030204" pitchFamily="34" charset="0"/>
              </a:rPr>
              <a:t>wages</a:t>
            </a:r>
            <a:r>
              <a:rPr lang="en-GB" sz="2800" b="0" strike="noStrike" spc="-1" dirty="0">
                <a:solidFill>
                  <a:srgbClr val="000000"/>
                </a:solidFill>
                <a:latin typeface="Calibri" panose="020F0502020204030204" pitchFamily="34" charset="0"/>
                <a:cs typeface="Calibri" panose="020F0502020204030204" pitchFamily="34" charset="0"/>
              </a:rPr>
              <a:t> and cheap energy were both features of the British economy. Consequently, the mechanisation of industry through such inventions as the steam engine and mechanical spinning was profitable because employers were able to </a:t>
            </a:r>
            <a:r>
              <a:rPr lang="en-GB" sz="2800" b="1" strike="noStrike" spc="-1" dirty="0">
                <a:solidFill>
                  <a:schemeClr val="accent1"/>
                </a:solidFill>
                <a:latin typeface="Calibri" panose="020F0502020204030204" pitchFamily="34" charset="0"/>
                <a:cs typeface="Calibri" panose="020F0502020204030204" pitchFamily="34" charset="0"/>
              </a:rPr>
              <a:t>economise</a:t>
            </a:r>
            <a:r>
              <a:rPr lang="en-GB" sz="2800" b="0" strike="noStrike" spc="-1" dirty="0">
                <a:solidFill>
                  <a:schemeClr val="accent1"/>
                </a:solidFill>
                <a:latin typeface="Calibri" panose="020F0502020204030204" pitchFamily="34" charset="0"/>
                <a:cs typeface="Calibri" panose="020F0502020204030204" pitchFamily="34" charset="0"/>
              </a:rPr>
              <a:t> </a:t>
            </a:r>
            <a:r>
              <a:rPr lang="en-GB" sz="2800" b="0" strike="noStrike" spc="-1" dirty="0">
                <a:solidFill>
                  <a:srgbClr val="000000"/>
                </a:solidFill>
                <a:latin typeface="Calibri" panose="020F0502020204030204" pitchFamily="34" charset="0"/>
                <a:cs typeface="Calibri" panose="020F0502020204030204" pitchFamily="34" charset="0"/>
              </a:rPr>
              <a:t>on labour by spending on coal instead. At that time, no other country had this particular combination of expensive labour and abundant fuel. </a:t>
            </a:r>
            <a:endParaRPr lang="en-US" sz="2400" b="0" strike="noStrike" spc="-1"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67401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TextShape 1"/>
          <p:cNvSpPr txBox="1"/>
          <p:nvPr/>
        </p:nvSpPr>
        <p:spPr>
          <a:xfrm>
            <a:off x="424440" y="0"/>
            <a:ext cx="8229240" cy="1142640"/>
          </a:xfrm>
          <a:prstGeom prst="rect">
            <a:avLst/>
          </a:prstGeom>
          <a:noFill/>
          <a:ln w="0">
            <a:noFill/>
          </a:ln>
        </p:spPr>
        <p:txBody>
          <a:bodyPr anchor="ctr">
            <a:noAutofit/>
          </a:bodyPr>
          <a:lstStyle/>
          <a:p>
            <a:pPr marL="343080" indent="-342720" algn="ctr">
              <a:lnSpc>
                <a:spcPct val="100000"/>
              </a:lnSpc>
              <a:tabLst>
                <a:tab pos="0" algn="l"/>
              </a:tabLst>
            </a:pPr>
            <a:r>
              <a:rPr lang="en-GB" sz="4000" b="1" strike="noStrike" spc="-1" dirty="0">
                <a:solidFill>
                  <a:srgbClr val="000000"/>
                </a:solidFill>
                <a:latin typeface="Calibri" panose="020F0502020204030204" pitchFamily="34" charset="0"/>
                <a:cs typeface="Calibri" panose="020F0502020204030204" pitchFamily="34" charset="0"/>
              </a:rPr>
              <a:t>Paraphrasing - using synonyms</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96" name="TextShape 2"/>
          <p:cNvSpPr txBox="1"/>
          <p:nvPr/>
        </p:nvSpPr>
        <p:spPr>
          <a:xfrm>
            <a:off x="489960" y="908640"/>
            <a:ext cx="8206920" cy="5256000"/>
          </a:xfrm>
          <a:prstGeom prst="rect">
            <a:avLst/>
          </a:prstGeom>
          <a:noFill/>
          <a:ln w="0">
            <a:noFill/>
          </a:ln>
        </p:spPr>
        <p:txBody>
          <a:bodyPr>
            <a:noAutofit/>
          </a:bodyPr>
          <a:lstStyle/>
          <a:p>
            <a:pPr marL="360">
              <a:lnSpc>
                <a:spcPct val="100000"/>
              </a:lnSpc>
              <a:buClr>
                <a:srgbClr val="000000"/>
              </a:buClr>
            </a:pPr>
            <a:r>
              <a:rPr lang="en-GB" sz="2400" b="0" strike="noStrike" spc="-1" dirty="0">
                <a:solidFill>
                  <a:srgbClr val="000000"/>
                </a:solidFill>
                <a:latin typeface="Calibri" panose="020F0502020204030204" pitchFamily="34" charset="0"/>
                <a:cs typeface="Calibri" panose="020F0502020204030204" pitchFamily="34" charset="0"/>
              </a:rPr>
              <a:t>We can substitute other words for the ones in red:</a:t>
            </a:r>
          </a:p>
          <a:p>
            <a:pPr marL="343080" indent="-342720">
              <a:lnSpc>
                <a:spcPct val="100000"/>
              </a:lnSpc>
              <a:buClr>
                <a:srgbClr val="000000"/>
              </a:buClr>
              <a:buFont typeface="Arial"/>
              <a:buChar char="•"/>
            </a:pPr>
            <a:endParaRPr lang="en-GB" sz="2400" spc="-1" dirty="0">
              <a:solidFill>
                <a:srgbClr val="000000"/>
              </a:solidFill>
              <a:latin typeface="Calibri" panose="020F0502020204030204" pitchFamily="34" charset="0"/>
              <a:cs typeface="Calibri" panose="020F0502020204030204" pitchFamily="34" charset="0"/>
            </a:endParaRPr>
          </a:p>
          <a:p>
            <a:pPr marL="343080" indent="-342720">
              <a:lnSpc>
                <a:spcPct val="100000"/>
              </a:lnSpc>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argues &gt; claims</a:t>
            </a:r>
            <a:endParaRPr lang="en-US" sz="2400" b="0" strike="noStrike" spc="-1" dirty="0">
              <a:solidFill>
                <a:srgbClr val="000000"/>
              </a:solidFill>
              <a:latin typeface="Calibri" panose="020F0502020204030204" pitchFamily="34" charset="0"/>
              <a:cs typeface="Calibri" panose="020F0502020204030204" pitchFamily="34" charset="0"/>
            </a:endParaRPr>
          </a:p>
          <a:p>
            <a:pPr marL="343080" indent="-342720">
              <a:lnSpc>
                <a:spcPct val="100000"/>
              </a:lnSpc>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the early eighteenth century &gt; the 1700s</a:t>
            </a:r>
            <a:endParaRPr lang="en-US" sz="2400" b="0" strike="noStrike" spc="-1" dirty="0">
              <a:solidFill>
                <a:srgbClr val="000000"/>
              </a:solidFill>
              <a:latin typeface="Calibri" panose="020F0502020204030204" pitchFamily="34" charset="0"/>
              <a:cs typeface="Calibri" panose="020F0502020204030204" pitchFamily="34" charset="0"/>
            </a:endParaRPr>
          </a:p>
          <a:p>
            <a:pPr marL="343080" indent="-342720">
              <a:lnSpc>
                <a:spcPct val="100000"/>
              </a:lnSpc>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wages &gt; labour costs / workers’ pay </a:t>
            </a:r>
          </a:p>
          <a:p>
            <a:pPr marL="343080" indent="-342720">
              <a:lnSpc>
                <a:spcPct val="100000"/>
              </a:lnSpc>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economise &gt; save</a:t>
            </a:r>
          </a:p>
          <a:p>
            <a:pPr marL="343080" indent="-342720">
              <a:lnSpc>
                <a:spcPct val="100000"/>
              </a:lnSpc>
              <a:buClr>
                <a:srgbClr val="000000"/>
              </a:buClr>
              <a:buFont typeface="Arial"/>
              <a:buChar char="•"/>
            </a:pPr>
            <a:endParaRPr lang="en-GB" sz="2400" spc="-1" dirty="0">
              <a:solidFill>
                <a:srgbClr val="000000"/>
              </a:solidFill>
              <a:latin typeface="Calibri" panose="020F0502020204030204" pitchFamily="34" charset="0"/>
              <a:cs typeface="Calibri" panose="020F0502020204030204" pitchFamily="34" charset="0"/>
            </a:endParaRPr>
          </a:p>
          <a:p>
            <a:pPr marL="360">
              <a:lnSpc>
                <a:spcPct val="100000"/>
              </a:lnSpc>
              <a:buClr>
                <a:srgbClr val="000000"/>
              </a:buClr>
            </a:pPr>
            <a:r>
              <a:rPr lang="en-GB" sz="2400" b="0" strike="noStrike" spc="-1" dirty="0">
                <a:solidFill>
                  <a:srgbClr val="000000"/>
                </a:solidFill>
                <a:latin typeface="Calibri" panose="020F0502020204030204" pitchFamily="34" charset="0"/>
                <a:cs typeface="Calibri" panose="020F0502020204030204" pitchFamily="34" charset="0"/>
              </a:rPr>
              <a:t>Allen (2009) </a:t>
            </a:r>
            <a:r>
              <a:rPr lang="en-GB" sz="2400" b="1" strike="noStrike" spc="-1" dirty="0">
                <a:solidFill>
                  <a:schemeClr val="accent1"/>
                </a:solidFill>
                <a:latin typeface="Calibri" panose="020F0502020204030204" pitchFamily="34" charset="0"/>
                <a:cs typeface="Calibri" panose="020F0502020204030204" pitchFamily="34" charset="0"/>
              </a:rPr>
              <a:t>claims</a:t>
            </a:r>
            <a:r>
              <a:rPr lang="en-GB" sz="2400" b="0" strike="noStrike" spc="-1" dirty="0">
                <a:solidFill>
                  <a:srgbClr val="000000"/>
                </a:solidFill>
                <a:latin typeface="Calibri" panose="020F0502020204030204" pitchFamily="34" charset="0"/>
                <a:cs typeface="Calibri" panose="020F0502020204030204" pitchFamily="34" charset="0"/>
              </a:rPr>
              <a:t> that the best explanation for the British location of the Industrial Revolution is found by studying demand factors. By </a:t>
            </a:r>
            <a:r>
              <a:rPr lang="en-GB" sz="2400" b="1" strike="noStrike" spc="-1" dirty="0">
                <a:solidFill>
                  <a:schemeClr val="accent1"/>
                </a:solidFill>
                <a:latin typeface="Calibri" panose="020F0502020204030204" pitchFamily="34" charset="0"/>
                <a:cs typeface="Calibri" panose="020F0502020204030204" pitchFamily="34" charset="0"/>
              </a:rPr>
              <a:t>the 1700s</a:t>
            </a:r>
            <a:r>
              <a:rPr lang="en-GB" sz="2400" b="0" strike="noStrike" spc="-1" dirty="0">
                <a:solidFill>
                  <a:schemeClr val="accent1"/>
                </a:solidFill>
                <a:latin typeface="Calibri" panose="020F0502020204030204" pitchFamily="34" charset="0"/>
                <a:cs typeface="Calibri" panose="020F0502020204030204" pitchFamily="34" charset="0"/>
              </a:rPr>
              <a:t>, high </a:t>
            </a:r>
            <a:r>
              <a:rPr lang="en-GB" sz="2400" b="1" strike="noStrike" spc="-1" dirty="0">
                <a:solidFill>
                  <a:schemeClr val="accent1"/>
                </a:solidFill>
                <a:latin typeface="Calibri" panose="020F0502020204030204" pitchFamily="34" charset="0"/>
                <a:cs typeface="Calibri" panose="020F0502020204030204" pitchFamily="34" charset="0"/>
              </a:rPr>
              <a:t>labour costs</a:t>
            </a:r>
            <a:r>
              <a:rPr lang="en-GB" sz="2400" b="0" strike="noStrike" spc="-1" dirty="0">
                <a:solidFill>
                  <a:schemeClr val="accent1"/>
                </a:solidFill>
                <a:latin typeface="Calibri" panose="020F0502020204030204" pitchFamily="34" charset="0"/>
                <a:cs typeface="Calibri" panose="020F0502020204030204" pitchFamily="34" charset="0"/>
              </a:rPr>
              <a:t> </a:t>
            </a:r>
            <a:r>
              <a:rPr lang="en-GB" sz="2400" b="0" strike="noStrike" spc="-1" dirty="0">
                <a:solidFill>
                  <a:srgbClr val="000000"/>
                </a:solidFill>
                <a:latin typeface="Calibri" panose="020F0502020204030204" pitchFamily="34" charset="0"/>
                <a:cs typeface="Calibri" panose="020F0502020204030204" pitchFamily="34" charset="0"/>
              </a:rPr>
              <a:t>and cheap energy were both features of the British economy. </a:t>
            </a:r>
          </a:p>
          <a:p>
            <a:pPr marL="360">
              <a:lnSpc>
                <a:spcPct val="100000"/>
              </a:lnSpc>
              <a:buClr>
                <a:srgbClr val="000000"/>
              </a:buClr>
            </a:pPr>
            <a:r>
              <a:rPr lang="en-GB" sz="2400" spc="-1" dirty="0">
                <a:solidFill>
                  <a:srgbClr val="000000"/>
                </a:solidFill>
                <a:latin typeface="Calibri" panose="020F0502020204030204" pitchFamily="34" charset="0"/>
                <a:cs typeface="Calibri" panose="020F0502020204030204" pitchFamily="34" charset="0"/>
              </a:rPr>
              <a:t>… </a:t>
            </a:r>
            <a:r>
              <a:rPr lang="en-GB" sz="2400" b="0" strike="noStrike" spc="-1" dirty="0">
                <a:solidFill>
                  <a:srgbClr val="000000"/>
                </a:solidFill>
                <a:latin typeface="Calibri" panose="020F0502020204030204" pitchFamily="34" charset="0"/>
                <a:cs typeface="Calibri" panose="020F0502020204030204" pitchFamily="34" charset="0"/>
              </a:rPr>
              <a:t>employers were able to </a:t>
            </a:r>
            <a:r>
              <a:rPr lang="en-GB" sz="2400" b="1" strike="noStrike" spc="-1" dirty="0">
                <a:solidFill>
                  <a:schemeClr val="accent1"/>
                </a:solidFill>
                <a:latin typeface="Calibri" panose="020F0502020204030204" pitchFamily="34" charset="0"/>
                <a:cs typeface="Calibri" panose="020F0502020204030204" pitchFamily="34" charset="0"/>
              </a:rPr>
              <a:t>save</a:t>
            </a:r>
            <a:r>
              <a:rPr lang="en-GB" sz="2400" b="0" strike="noStrike" spc="-1" dirty="0">
                <a:solidFill>
                  <a:srgbClr val="000000"/>
                </a:solidFill>
                <a:latin typeface="Calibri" panose="020F0502020204030204" pitchFamily="34" charset="0"/>
                <a:cs typeface="Calibri" panose="020F0502020204030204" pitchFamily="34" charset="0"/>
              </a:rPr>
              <a:t> on labour by spending on coal instead. </a:t>
            </a:r>
            <a:endParaRPr lang="en-US" sz="2400" b="0" strike="noStrike" spc="-1"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94359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TextShape 1"/>
          <p:cNvSpPr txBox="1"/>
          <p:nvPr/>
        </p:nvSpPr>
        <p:spPr>
          <a:xfrm>
            <a:off x="424440" y="0"/>
            <a:ext cx="8229240" cy="1142640"/>
          </a:xfrm>
          <a:prstGeom prst="rect">
            <a:avLst/>
          </a:prstGeom>
          <a:noFill/>
          <a:ln w="0">
            <a:noFill/>
          </a:ln>
        </p:spPr>
        <p:txBody>
          <a:bodyPr anchor="ctr">
            <a:noAutofit/>
          </a:bodyPr>
          <a:lstStyle/>
          <a:p>
            <a:pPr marL="343080" indent="-342720" algn="ctr">
              <a:lnSpc>
                <a:spcPct val="100000"/>
              </a:lnSpc>
              <a:tabLst>
                <a:tab pos="0" algn="l"/>
              </a:tabLst>
            </a:pPr>
            <a:r>
              <a:rPr lang="en-GB" sz="4000" b="1" strike="noStrike" spc="-1" dirty="0">
                <a:solidFill>
                  <a:srgbClr val="000000"/>
                </a:solidFill>
                <a:latin typeface="Calibri" panose="020F0502020204030204" pitchFamily="34" charset="0"/>
                <a:cs typeface="Calibri" panose="020F0502020204030204" pitchFamily="34" charset="0"/>
              </a:rPr>
              <a:t>Paraphrasing - using synonyms</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96" name="TextShape 2"/>
          <p:cNvSpPr txBox="1"/>
          <p:nvPr/>
        </p:nvSpPr>
        <p:spPr>
          <a:xfrm>
            <a:off x="489960" y="908640"/>
            <a:ext cx="8206920" cy="5256000"/>
          </a:xfrm>
          <a:prstGeom prst="rect">
            <a:avLst/>
          </a:prstGeom>
          <a:noFill/>
          <a:ln w="0">
            <a:noFill/>
          </a:ln>
        </p:spPr>
        <p:txBody>
          <a:bodyPr>
            <a:noAutofit/>
          </a:bodyPr>
          <a:lstStyle/>
          <a:p>
            <a:pPr algn="ctr">
              <a:lnSpc>
                <a:spcPct val="100000"/>
              </a:lnSpc>
              <a:tabLst>
                <a:tab pos="0" algn="l"/>
              </a:tabLst>
            </a:pPr>
            <a:r>
              <a:rPr lang="en-GB" sz="2400" b="1" strike="noStrike" spc="-1" dirty="0">
                <a:latin typeface="Calibri" panose="020F0502020204030204" pitchFamily="34" charset="0"/>
                <a:cs typeface="Calibri" panose="020F0502020204030204" pitchFamily="34" charset="0"/>
              </a:rPr>
              <a:t>A new example: </a:t>
            </a:r>
          </a:p>
          <a:p>
            <a:pPr>
              <a:lnSpc>
                <a:spcPct val="100000"/>
              </a:lnSpc>
              <a:tabLst>
                <a:tab pos="0" algn="l"/>
              </a:tabLst>
            </a:pPr>
            <a:endParaRPr lang="en-GB" sz="2400" b="1" spc="-1" dirty="0">
              <a:solidFill>
                <a:srgbClr val="0070C0"/>
              </a:solidFill>
              <a:latin typeface="Calibri" panose="020F0502020204030204" pitchFamily="34" charset="0"/>
              <a:cs typeface="Calibri" panose="020F0502020204030204" pitchFamily="34" charset="0"/>
            </a:endParaRPr>
          </a:p>
          <a:p>
            <a:pPr>
              <a:lnSpc>
                <a:spcPct val="100000"/>
              </a:lnSpc>
              <a:tabLst>
                <a:tab pos="0" algn="l"/>
              </a:tabLst>
            </a:pPr>
            <a:r>
              <a:rPr lang="en-GB" sz="2400" b="1" strike="noStrike" spc="-1" dirty="0">
                <a:solidFill>
                  <a:srgbClr val="000000"/>
                </a:solidFill>
                <a:latin typeface="Calibri" panose="020F0502020204030204" pitchFamily="34" charset="0"/>
                <a:cs typeface="Calibri" panose="020F0502020204030204" pitchFamily="34" charset="0"/>
              </a:rPr>
              <a:t>Original: </a:t>
            </a:r>
            <a:r>
              <a:rPr lang="en-GB" sz="2400" b="0" strike="noStrike" spc="-1" dirty="0">
                <a:solidFill>
                  <a:srgbClr val="000000"/>
                </a:solidFill>
                <a:latin typeface="Calibri" panose="020F0502020204030204" pitchFamily="34" charset="0"/>
                <a:cs typeface="Calibri" panose="020F0502020204030204" pitchFamily="34" charset="0"/>
              </a:rPr>
              <a:t>The </a:t>
            </a:r>
            <a:r>
              <a:rPr lang="en-GB" sz="2400" b="0" u="sng" strike="noStrike" spc="-1" dirty="0">
                <a:solidFill>
                  <a:srgbClr val="000000"/>
                </a:solidFill>
                <a:uFillTx/>
                <a:latin typeface="Calibri" panose="020F0502020204030204" pitchFamily="34" charset="0"/>
                <a:cs typeface="Calibri" panose="020F0502020204030204" pitchFamily="34" charset="0"/>
              </a:rPr>
              <a:t>growth </a:t>
            </a:r>
            <a:r>
              <a:rPr lang="en-GB" sz="2400" b="0" strike="noStrike" spc="-1" dirty="0">
                <a:solidFill>
                  <a:srgbClr val="000000"/>
                </a:solidFill>
                <a:latin typeface="Calibri" panose="020F0502020204030204" pitchFamily="34" charset="0"/>
                <a:cs typeface="Calibri" panose="020F0502020204030204" pitchFamily="34" charset="0"/>
              </a:rPr>
              <a:t>of the </a:t>
            </a:r>
            <a:r>
              <a:rPr lang="en-GB" sz="2400" b="0" u="sng" strike="noStrike" spc="-1" dirty="0">
                <a:solidFill>
                  <a:srgbClr val="000000"/>
                </a:solidFill>
                <a:uFillTx/>
                <a:latin typeface="Calibri" panose="020F0502020204030204" pitchFamily="34" charset="0"/>
                <a:cs typeface="Calibri" panose="020F0502020204030204" pitchFamily="34" charset="0"/>
              </a:rPr>
              <a:t>car</a:t>
            </a:r>
            <a:r>
              <a:rPr lang="en-GB" sz="2400" b="0" strike="noStrike" spc="-1" dirty="0">
                <a:solidFill>
                  <a:srgbClr val="000000"/>
                </a:solidFill>
                <a:latin typeface="Calibri" panose="020F0502020204030204" pitchFamily="34" charset="0"/>
                <a:cs typeface="Calibri" panose="020F0502020204030204" pitchFamily="34" charset="0"/>
              </a:rPr>
              <a:t> industry </a:t>
            </a:r>
            <a:r>
              <a:rPr lang="en-GB" sz="2400" b="0" u="sng" strike="noStrike" spc="-1" dirty="0">
                <a:solidFill>
                  <a:srgbClr val="000000"/>
                </a:solidFill>
                <a:uFillTx/>
                <a:latin typeface="Calibri" panose="020F0502020204030204" pitchFamily="34" charset="0"/>
                <a:cs typeface="Calibri" panose="020F0502020204030204" pitchFamily="34" charset="0"/>
              </a:rPr>
              <a:t>parallels</a:t>
            </a:r>
            <a:r>
              <a:rPr lang="en-GB" sz="2400" b="0" strike="noStrike" spc="-1" dirty="0">
                <a:solidFill>
                  <a:srgbClr val="000000"/>
                </a:solidFill>
                <a:latin typeface="Calibri" panose="020F0502020204030204" pitchFamily="34" charset="0"/>
                <a:cs typeface="Calibri" panose="020F0502020204030204" pitchFamily="34" charset="0"/>
              </a:rPr>
              <a:t> the </a:t>
            </a:r>
            <a:r>
              <a:rPr lang="en-GB" sz="2400" b="0" u="sng" strike="noStrike" spc="-1" dirty="0">
                <a:solidFill>
                  <a:srgbClr val="000000"/>
                </a:solidFill>
                <a:uFillTx/>
                <a:latin typeface="Calibri" panose="020F0502020204030204" pitchFamily="34" charset="0"/>
                <a:cs typeface="Calibri" panose="020F0502020204030204" pitchFamily="34" charset="0"/>
              </a:rPr>
              <a:t>development</a:t>
            </a:r>
            <a:r>
              <a:rPr lang="en-GB" sz="2400" b="0" strike="noStrike" spc="-1" dirty="0">
                <a:solidFill>
                  <a:srgbClr val="000000"/>
                </a:solidFill>
                <a:latin typeface="Calibri" panose="020F0502020204030204" pitchFamily="34" charset="0"/>
                <a:cs typeface="Calibri" panose="020F0502020204030204" pitchFamily="34" charset="0"/>
              </a:rPr>
              <a:t> of </a:t>
            </a:r>
            <a:r>
              <a:rPr lang="en-GB" sz="2400" b="0" u="sng" strike="noStrike" spc="-1" dirty="0">
                <a:solidFill>
                  <a:srgbClr val="000000"/>
                </a:solidFill>
                <a:uFillTx/>
                <a:latin typeface="Calibri" panose="020F0502020204030204" pitchFamily="34" charset="0"/>
                <a:cs typeface="Calibri" panose="020F0502020204030204" pitchFamily="34" charset="0"/>
              </a:rPr>
              <a:t>modern</a:t>
            </a:r>
            <a:r>
              <a:rPr lang="en-GB" sz="2400" b="0" strike="noStrike" spc="-1" dirty="0">
                <a:solidFill>
                  <a:srgbClr val="000000"/>
                </a:solidFill>
                <a:latin typeface="Calibri" panose="020F0502020204030204" pitchFamily="34" charset="0"/>
                <a:cs typeface="Calibri" panose="020F0502020204030204" pitchFamily="34" charset="0"/>
              </a:rPr>
              <a:t> capitalism.</a:t>
            </a:r>
          </a:p>
          <a:p>
            <a:pPr>
              <a:lnSpc>
                <a:spcPct val="100000"/>
              </a:lnSpc>
              <a:tabLst>
                <a:tab pos="0" algn="l"/>
              </a:tabLst>
            </a:pPr>
            <a:r>
              <a:rPr lang="en-GB" sz="2400" b="0" strike="noStrike" spc="-1" dirty="0">
                <a:solidFill>
                  <a:srgbClr val="000000"/>
                </a:solidFill>
                <a:latin typeface="Calibri" panose="020F0502020204030204" pitchFamily="34" charset="0"/>
                <a:cs typeface="Calibri" panose="020F0502020204030204" pitchFamily="34" charset="0"/>
              </a:rPr>
              <a:t> </a:t>
            </a:r>
            <a:endParaRPr lang="en-US" sz="2400" b="0" strike="noStrike" spc="-1" dirty="0">
              <a:solidFill>
                <a:srgbClr val="000000"/>
              </a:solidFill>
              <a:latin typeface="Calibri" panose="020F0502020204030204" pitchFamily="34" charset="0"/>
              <a:cs typeface="Calibri" panose="020F0502020204030204" pitchFamily="34" charset="0"/>
            </a:endParaRPr>
          </a:p>
          <a:p>
            <a:pPr>
              <a:lnSpc>
                <a:spcPct val="100000"/>
              </a:lnSpc>
              <a:tabLst>
                <a:tab pos="0" algn="l"/>
              </a:tabLst>
            </a:pPr>
            <a:r>
              <a:rPr lang="en-GB" sz="2400" b="1" strike="noStrike" spc="-1" dirty="0">
                <a:latin typeface="Calibri" panose="020F0502020204030204" pitchFamily="34" charset="0"/>
                <a:cs typeface="Calibri" panose="020F0502020204030204" pitchFamily="34" charset="0"/>
              </a:rPr>
              <a:t>Paraphrase: </a:t>
            </a:r>
            <a:r>
              <a:rPr lang="en-GB" sz="2400" b="0" strike="noStrike" spc="-1" dirty="0">
                <a:solidFill>
                  <a:srgbClr val="000000"/>
                </a:solidFill>
                <a:latin typeface="Calibri" panose="020F0502020204030204" pitchFamily="34" charset="0"/>
                <a:cs typeface="Calibri" panose="020F0502020204030204" pitchFamily="34" charset="0"/>
              </a:rPr>
              <a:t>The </a:t>
            </a:r>
            <a:r>
              <a:rPr lang="en-GB" sz="2400" b="0" u="sng" strike="noStrike" spc="-1" dirty="0">
                <a:solidFill>
                  <a:srgbClr val="000000"/>
                </a:solidFill>
                <a:uFillTx/>
                <a:latin typeface="Calibri" panose="020F0502020204030204" pitchFamily="34" charset="0"/>
                <a:cs typeface="Calibri" panose="020F0502020204030204" pitchFamily="34" charset="0"/>
              </a:rPr>
              <a:t>rise</a:t>
            </a:r>
            <a:r>
              <a:rPr lang="en-GB" sz="2400" b="0" strike="noStrike" spc="-1" dirty="0">
                <a:solidFill>
                  <a:srgbClr val="000000"/>
                </a:solidFill>
                <a:latin typeface="Calibri" panose="020F0502020204030204" pitchFamily="34" charset="0"/>
                <a:cs typeface="Calibri" panose="020F0502020204030204" pitchFamily="34" charset="0"/>
              </a:rPr>
              <a:t> of the </a:t>
            </a:r>
            <a:r>
              <a:rPr lang="en-GB" sz="2400" b="0" u="sng" strike="noStrike" spc="-1" dirty="0">
                <a:solidFill>
                  <a:srgbClr val="000000"/>
                </a:solidFill>
                <a:uFillTx/>
                <a:latin typeface="Calibri" panose="020F0502020204030204" pitchFamily="34" charset="0"/>
                <a:cs typeface="Calibri" panose="020F0502020204030204" pitchFamily="34" charset="0"/>
              </a:rPr>
              <a:t>automobile</a:t>
            </a:r>
            <a:r>
              <a:rPr lang="en-GB" sz="2400" b="0" strike="noStrike" spc="-1" dirty="0">
                <a:solidFill>
                  <a:srgbClr val="000000"/>
                </a:solidFill>
                <a:latin typeface="Calibri" panose="020F0502020204030204" pitchFamily="34" charset="0"/>
                <a:cs typeface="Calibri" panose="020F0502020204030204" pitchFamily="34" charset="0"/>
              </a:rPr>
              <a:t> industry </a:t>
            </a:r>
            <a:r>
              <a:rPr lang="en-GB" sz="2400" b="0" u="sng" strike="noStrike" spc="-1" dirty="0">
                <a:solidFill>
                  <a:srgbClr val="000000"/>
                </a:solidFill>
                <a:uFillTx/>
                <a:latin typeface="Calibri" panose="020F0502020204030204" pitchFamily="34" charset="0"/>
                <a:cs typeface="Calibri" panose="020F0502020204030204" pitchFamily="34" charset="0"/>
              </a:rPr>
              <a:t>matches</a:t>
            </a:r>
            <a:r>
              <a:rPr lang="en-GB" sz="2400" b="0" strike="noStrike" spc="-1" dirty="0">
                <a:solidFill>
                  <a:srgbClr val="000000"/>
                </a:solidFill>
                <a:latin typeface="Calibri" panose="020F0502020204030204" pitchFamily="34" charset="0"/>
                <a:cs typeface="Calibri" panose="020F0502020204030204" pitchFamily="34" charset="0"/>
              </a:rPr>
              <a:t> the </a:t>
            </a:r>
            <a:r>
              <a:rPr lang="en-GB" sz="2400" b="0" u="sng" strike="noStrike" spc="-1" dirty="0">
                <a:solidFill>
                  <a:srgbClr val="000000"/>
                </a:solidFill>
                <a:uFillTx/>
                <a:latin typeface="Calibri" panose="020F0502020204030204" pitchFamily="34" charset="0"/>
                <a:cs typeface="Calibri" panose="020F0502020204030204" pitchFamily="34" charset="0"/>
              </a:rPr>
              <a:t>progress</a:t>
            </a:r>
            <a:r>
              <a:rPr lang="en-GB" sz="2400" b="0" strike="noStrike" spc="-1" dirty="0">
                <a:solidFill>
                  <a:srgbClr val="000000"/>
                </a:solidFill>
                <a:latin typeface="Calibri" panose="020F0502020204030204" pitchFamily="34" charset="0"/>
                <a:cs typeface="Calibri" panose="020F0502020204030204" pitchFamily="34" charset="0"/>
              </a:rPr>
              <a:t> of </a:t>
            </a:r>
            <a:r>
              <a:rPr lang="en-GB" sz="2400" b="0" u="sng" strike="noStrike" spc="-1" dirty="0">
                <a:solidFill>
                  <a:srgbClr val="000000"/>
                </a:solidFill>
                <a:uFillTx/>
                <a:latin typeface="Calibri" panose="020F0502020204030204" pitchFamily="34" charset="0"/>
                <a:cs typeface="Calibri" panose="020F0502020204030204" pitchFamily="34" charset="0"/>
              </a:rPr>
              <a:t>contemporary</a:t>
            </a:r>
            <a:r>
              <a:rPr lang="en-GB" sz="2400" b="0" strike="noStrike" spc="-1" dirty="0">
                <a:solidFill>
                  <a:srgbClr val="000000"/>
                </a:solidFill>
                <a:latin typeface="Calibri" panose="020F0502020204030204" pitchFamily="34" charset="0"/>
                <a:cs typeface="Calibri" panose="020F0502020204030204" pitchFamily="34" charset="0"/>
              </a:rPr>
              <a:t> capitalism. </a:t>
            </a:r>
            <a:endParaRPr lang="en-US" sz="2400" b="0" strike="noStrike" spc="-1" dirty="0">
              <a:solidFill>
                <a:srgbClr val="000000"/>
              </a:solidFill>
              <a:latin typeface="Calibri" panose="020F0502020204030204" pitchFamily="34" charset="0"/>
              <a:cs typeface="Calibri" panose="020F0502020204030204" pitchFamily="34" charset="0"/>
            </a:endParaRPr>
          </a:p>
          <a:p>
            <a:pPr>
              <a:lnSpc>
                <a:spcPct val="100000"/>
              </a:lnSpc>
              <a:tabLst>
                <a:tab pos="0" algn="l"/>
              </a:tabLst>
            </a:pPr>
            <a:endParaRPr lang="en-US" sz="2400" b="0" strike="noStrike" spc="-1" dirty="0">
              <a:solidFill>
                <a:srgbClr val="000000"/>
              </a:solidFill>
              <a:latin typeface="Calibri" panose="020F0502020204030204" pitchFamily="34" charset="0"/>
              <a:cs typeface="Calibri" panose="020F0502020204030204" pitchFamily="34" charset="0"/>
            </a:endParaRPr>
          </a:p>
          <a:p>
            <a:pPr>
              <a:lnSpc>
                <a:spcPct val="100000"/>
              </a:lnSpc>
              <a:tabLst>
                <a:tab pos="0" algn="l"/>
              </a:tabLst>
            </a:pPr>
            <a:r>
              <a:rPr lang="en-GB" sz="2000" b="1" strike="noStrike" spc="-1" dirty="0">
                <a:latin typeface="Calibri" panose="020F0502020204030204" pitchFamily="34" charset="0"/>
                <a:cs typeface="Calibri" panose="020F0502020204030204" pitchFamily="34" charset="0"/>
              </a:rPr>
              <a:t>Note: You should not use this technique </a:t>
            </a:r>
            <a:r>
              <a:rPr lang="en-GB" sz="2000" b="1" strike="noStrike" spc="-1" dirty="0">
                <a:solidFill>
                  <a:schemeClr val="accent1"/>
                </a:solidFill>
                <a:latin typeface="Calibri" panose="020F0502020204030204" pitchFamily="34" charset="0"/>
                <a:cs typeface="Calibri" panose="020F0502020204030204" pitchFamily="34" charset="0"/>
              </a:rPr>
              <a:t>on its own</a:t>
            </a:r>
            <a:r>
              <a:rPr lang="en-GB" sz="2000" b="1" strike="noStrike" spc="-1" dirty="0">
                <a:latin typeface="Calibri" panose="020F0502020204030204" pitchFamily="34" charset="0"/>
                <a:cs typeface="Calibri" panose="020F0502020204030204" pitchFamily="34" charset="0"/>
              </a:rPr>
              <a:t>, because if you just replace some words, the </a:t>
            </a:r>
            <a:r>
              <a:rPr lang="en-GB" sz="2000" b="1" strike="noStrike" spc="-1" dirty="0">
                <a:solidFill>
                  <a:schemeClr val="accent1"/>
                </a:solidFill>
                <a:latin typeface="Calibri" panose="020F0502020204030204" pitchFamily="34" charset="0"/>
                <a:cs typeface="Calibri" panose="020F0502020204030204" pitchFamily="34" charset="0"/>
              </a:rPr>
              <a:t>structure</a:t>
            </a:r>
            <a:r>
              <a:rPr lang="en-GB" sz="2000" b="1" strike="noStrike" spc="-1" dirty="0">
                <a:latin typeface="Calibri" panose="020F0502020204030204" pitchFamily="34" charset="0"/>
                <a:cs typeface="Calibri" panose="020F0502020204030204" pitchFamily="34" charset="0"/>
              </a:rPr>
              <a:t> stays the same and you may still be accused of plagiarism.</a:t>
            </a:r>
            <a:endParaRPr lang="en-US" sz="2000" b="1" strike="noStrike" spc="-1" dirty="0">
              <a:latin typeface="Calibri" panose="020F0502020204030204" pitchFamily="34" charset="0"/>
              <a:cs typeface="Calibri" panose="020F0502020204030204" pitchFamily="34" charset="0"/>
            </a:endParaRPr>
          </a:p>
          <a:p>
            <a:pPr>
              <a:lnSpc>
                <a:spcPct val="100000"/>
              </a:lnSpc>
              <a:tabLst>
                <a:tab pos="0" algn="l"/>
              </a:tabLst>
            </a:pPr>
            <a:endParaRPr lang="en-GB" sz="2000" b="0" strike="noStrike" spc="-1" dirty="0">
              <a:solidFill>
                <a:srgbClr val="000000"/>
              </a:solidFill>
              <a:latin typeface="Calibri" panose="020F0502020204030204" pitchFamily="34" charset="0"/>
              <a:cs typeface="Calibri" panose="020F0502020204030204" pitchFamily="34" charset="0"/>
            </a:endParaRPr>
          </a:p>
          <a:p>
            <a:pPr>
              <a:lnSpc>
                <a:spcPct val="100000"/>
              </a:lnSpc>
              <a:tabLst>
                <a:tab pos="0" algn="l"/>
              </a:tabLst>
            </a:pPr>
            <a:r>
              <a:rPr lang="en-GB" sz="2000" b="0" strike="noStrike" spc="-1" dirty="0">
                <a:solidFill>
                  <a:srgbClr val="000000"/>
                </a:solidFill>
                <a:latin typeface="Calibri" panose="020F0502020204030204" pitchFamily="34" charset="0"/>
                <a:cs typeface="Calibri" panose="020F0502020204030204" pitchFamily="34" charset="0"/>
              </a:rPr>
              <a:t>Adapted from: Bailey, S. (2011).</a:t>
            </a:r>
            <a:r>
              <a:rPr lang="en-GB" sz="2000" b="0" i="1" strike="noStrike" spc="-1" dirty="0">
                <a:solidFill>
                  <a:srgbClr val="000000"/>
                </a:solidFill>
                <a:latin typeface="Calibri" panose="020F0502020204030204" pitchFamily="34" charset="0"/>
                <a:cs typeface="Calibri" panose="020F0502020204030204" pitchFamily="34" charset="0"/>
              </a:rPr>
              <a:t> Academic Writing for International Business Students. </a:t>
            </a:r>
            <a:r>
              <a:rPr lang="en-GB" sz="2000" spc="-1" dirty="0">
                <a:solidFill>
                  <a:srgbClr val="000000"/>
                </a:solidFill>
                <a:latin typeface="Calibri" panose="020F0502020204030204" pitchFamily="34" charset="0"/>
                <a:cs typeface="Calibri" panose="020F0502020204030204" pitchFamily="34" charset="0"/>
              </a:rPr>
              <a:t>London: Routledge.</a:t>
            </a:r>
            <a:endParaRPr lang="en-US" sz="2000" b="0" strike="noStrike" spc="-1"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41684774"/>
      </p:ext>
    </p:extLst>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 presetClass="entr" fill="hold" nodeType="clickEffect">
                                  <p:stCondLst>
                                    <p:cond delay="0"/>
                                  </p:stCondLst>
                                  <p:childTnLst>
                                    <p:set>
                                      <p:cBhvr>
                                        <p:cTn id="6" dur="1" fill="hold">
                                          <p:stCondLst>
                                            <p:cond delay="0"/>
                                          </p:stCondLst>
                                        </p:cTn>
                                        <p:tgtEl>
                                          <p:spTgt spid="96">
                                            <p:txEl>
                                              <p:pRg st="4" end="4"/>
                                            </p:txEl>
                                          </p:spTgt>
                                        </p:tgtEl>
                                        <p:attrNameLst>
                                          <p:attrName>style.visibility</p:attrName>
                                        </p:attrNameLst>
                                      </p:cBhvr>
                                      <p:to>
                                        <p:strVal val="visible"/>
                                      </p:to>
                                    </p:set>
                                  </p:childTnLst>
                                </p:cTn>
                              </p:par>
                            </p:childTnLst>
                          </p:cTn>
                        </p:par>
                      </p:childTnLst>
                    </p:cTn>
                  </p:par>
                  <p:par>
                    <p:cTn id="7" fill="hold" nodeType="clickEffect">
                      <p:stCondLst>
                        <p:cond delay="indefinite"/>
                      </p:stCondLst>
                      <p:childTnLst>
                        <p:par>
                          <p:cTn id="8" fill="hold" nodeType="withEffect">
                            <p:stCondLst>
                              <p:cond delay="0"/>
                            </p:stCondLst>
                            <p:childTnLst>
                              <p:par>
                                <p:cTn id="9" presetID="1" presetClass="entr" fill="hold" nodeType="clickEffect">
                                  <p:stCondLst>
                                    <p:cond delay="0"/>
                                  </p:stCondLst>
                                  <p:childTnLst>
                                    <p:set>
                                      <p:cBhvr>
                                        <p:cTn id="10" dur="1" fill="hold">
                                          <p:stCondLst>
                                            <p:cond delay="0"/>
                                          </p:stCondLst>
                                        </p:cTn>
                                        <p:tgtEl>
                                          <p:spTgt spid="9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22637-D981-C682-5FDB-FB36218DDEBA}"/>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Another example </a:t>
            </a:r>
          </a:p>
        </p:txBody>
      </p:sp>
      <p:sp>
        <p:nvSpPr>
          <p:cNvPr id="3" name="Content Placeholder 2">
            <a:extLst>
              <a:ext uri="{FF2B5EF4-FFF2-40B4-BE49-F238E27FC236}">
                <a16:creationId xmlns:a16="http://schemas.microsoft.com/office/drawing/2014/main" id="{7DB54120-F78F-6C65-3E1A-0F701B263453}"/>
              </a:ext>
            </a:extLst>
          </p:cNvPr>
          <p:cNvSpPr>
            <a:spLocks noGrp="1"/>
          </p:cNvSpPr>
          <p:nvPr>
            <p:ph idx="1"/>
          </p:nvPr>
        </p:nvSpPr>
        <p:spPr>
          <a:xfrm>
            <a:off x="250825" y="1417638"/>
            <a:ext cx="8435975" cy="4243610"/>
          </a:xfrm>
        </p:spPr>
        <p:txBody>
          <a:bodyPr/>
          <a:lstStyle/>
          <a:p>
            <a:r>
              <a:rPr lang="en-GB" sz="2600" b="1" dirty="0">
                <a:solidFill>
                  <a:schemeClr val="accent1"/>
                </a:solidFill>
                <a:latin typeface="Calibri" panose="020F0502020204030204" pitchFamily="34" charset="0"/>
                <a:cs typeface="Calibri" panose="020F0502020204030204" pitchFamily="34" charset="0"/>
              </a:rPr>
              <a:t>Source</a:t>
            </a:r>
            <a:r>
              <a:rPr lang="en-GB" sz="2600" dirty="0">
                <a:latin typeface="Calibri" panose="020F0502020204030204" pitchFamily="34" charset="0"/>
                <a:cs typeface="Calibri" panose="020F0502020204030204" pitchFamily="34" charset="0"/>
              </a:rPr>
              <a:t> </a:t>
            </a:r>
          </a:p>
          <a:p>
            <a:pPr marL="0" indent="0">
              <a:buNone/>
            </a:pPr>
            <a:r>
              <a:rPr lang="en-GB" sz="2600" dirty="0">
                <a:latin typeface="Calibri" panose="020F0502020204030204" pitchFamily="34" charset="0"/>
                <a:cs typeface="Calibri" panose="020F0502020204030204" pitchFamily="34" charset="0"/>
              </a:rPr>
              <a:t>“One </a:t>
            </a:r>
            <a:r>
              <a:rPr lang="en-GB" sz="2600" u="sng" dirty="0">
                <a:latin typeface="Calibri" panose="020F0502020204030204" pitchFamily="34" charset="0"/>
                <a:cs typeface="Calibri" panose="020F0502020204030204" pitchFamily="34" charset="0"/>
              </a:rPr>
              <a:t>major</a:t>
            </a:r>
            <a:r>
              <a:rPr lang="en-GB" sz="2600" dirty="0">
                <a:latin typeface="Calibri" panose="020F0502020204030204" pitchFamily="34" charset="0"/>
                <a:cs typeface="Calibri" panose="020F0502020204030204" pitchFamily="34" charset="0"/>
              </a:rPr>
              <a:t> problem confronting </a:t>
            </a:r>
            <a:r>
              <a:rPr lang="en-GB" sz="2600" u="sng" dirty="0">
                <a:latin typeface="Calibri" panose="020F0502020204030204" pitchFamily="34" charset="0"/>
                <a:cs typeface="Calibri" panose="020F0502020204030204" pitchFamily="34" charset="0"/>
              </a:rPr>
              <a:t>coursebook</a:t>
            </a:r>
            <a:r>
              <a:rPr lang="en-GB" sz="2600" dirty="0">
                <a:latin typeface="Calibri" panose="020F0502020204030204" pitchFamily="34" charset="0"/>
                <a:cs typeface="Calibri" panose="020F0502020204030204" pitchFamily="34" charset="0"/>
              </a:rPr>
              <a:t> writers, is the </a:t>
            </a:r>
            <a:r>
              <a:rPr lang="en-GB" sz="2600" u="sng" dirty="0">
                <a:latin typeface="Calibri" panose="020F0502020204030204" pitchFamily="34" charset="0"/>
                <a:cs typeface="Calibri" panose="020F0502020204030204" pitchFamily="34" charset="0"/>
              </a:rPr>
              <a:t>enormous</a:t>
            </a:r>
            <a:r>
              <a:rPr lang="en-GB" sz="2600" dirty="0">
                <a:latin typeface="Calibri" panose="020F0502020204030204" pitchFamily="34" charset="0"/>
                <a:cs typeface="Calibri" panose="020F0502020204030204" pitchFamily="34" charset="0"/>
              </a:rPr>
              <a:t> number of phrasal verbs in the language” </a:t>
            </a:r>
            <a:r>
              <a:rPr lang="en-GB" sz="2600" b="1" dirty="0">
                <a:latin typeface="Calibri" panose="020F0502020204030204" pitchFamily="34" charset="0"/>
                <a:cs typeface="Calibri" panose="020F0502020204030204" pitchFamily="34" charset="0"/>
              </a:rPr>
              <a:t>(Koprowski, 2005, p.322). </a:t>
            </a:r>
          </a:p>
          <a:p>
            <a:pPr marL="0" indent="0">
              <a:buNone/>
            </a:pPr>
            <a:endParaRPr lang="en-GB" sz="2600" dirty="0">
              <a:latin typeface="Calibri" panose="020F0502020204030204" pitchFamily="34" charset="0"/>
              <a:cs typeface="Calibri" panose="020F0502020204030204" pitchFamily="34" charset="0"/>
            </a:endParaRPr>
          </a:p>
          <a:p>
            <a:r>
              <a:rPr lang="en-GB" sz="2600" b="1" dirty="0">
                <a:solidFill>
                  <a:schemeClr val="accent6"/>
                </a:solidFill>
                <a:latin typeface="Calibri" panose="020F0502020204030204" pitchFamily="34" charset="0"/>
                <a:cs typeface="Calibri" panose="020F0502020204030204" pitchFamily="34" charset="0"/>
              </a:rPr>
              <a:t>Paraphrased Example </a:t>
            </a:r>
            <a:endParaRPr lang="en-GB" sz="2600" dirty="0">
              <a:latin typeface="Calibri" panose="020F0502020204030204" pitchFamily="34" charset="0"/>
              <a:cs typeface="Calibri" panose="020F0502020204030204" pitchFamily="34" charset="0"/>
            </a:endParaRPr>
          </a:p>
          <a:p>
            <a:pPr marL="0" indent="0">
              <a:buNone/>
            </a:pPr>
            <a:r>
              <a:rPr lang="en-GB" sz="2600" dirty="0">
                <a:latin typeface="Calibri" panose="020F0502020204030204" pitchFamily="34" charset="0"/>
                <a:cs typeface="Calibri" panose="020F0502020204030204" pitchFamily="34" charset="0"/>
              </a:rPr>
              <a:t>According to </a:t>
            </a:r>
            <a:r>
              <a:rPr lang="en-GB" sz="2600" b="1" dirty="0">
                <a:latin typeface="Calibri" panose="020F0502020204030204" pitchFamily="34" charset="0"/>
                <a:cs typeface="Calibri" panose="020F0502020204030204" pitchFamily="34" charset="0"/>
              </a:rPr>
              <a:t>Koprowski (2005) </a:t>
            </a:r>
            <a:r>
              <a:rPr lang="en-GB" sz="2600" dirty="0">
                <a:latin typeface="Calibri" panose="020F0502020204030204" pitchFamily="34" charset="0"/>
                <a:cs typeface="Calibri" panose="020F0502020204030204" pitchFamily="34" charset="0"/>
              </a:rPr>
              <a:t>a significant problem confronting textbook writers, is the great number of phrasal verbs in the language. </a:t>
            </a:r>
          </a:p>
        </p:txBody>
      </p:sp>
      <p:sp>
        <p:nvSpPr>
          <p:cNvPr id="4" name="Date Placeholder 3">
            <a:extLst>
              <a:ext uri="{FF2B5EF4-FFF2-40B4-BE49-F238E27FC236}">
                <a16:creationId xmlns:a16="http://schemas.microsoft.com/office/drawing/2014/main" id="{CCDF47A0-25B0-6EAD-CE98-4497D7ABEBCE}"/>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4262579F-A9D5-62D7-A06A-4F227D85FD97}"/>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08062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5545F-7286-0357-D170-2B26EB02B707}"/>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Changing word class </a:t>
            </a:r>
          </a:p>
        </p:txBody>
      </p:sp>
      <p:sp>
        <p:nvSpPr>
          <p:cNvPr id="3" name="Content Placeholder 2">
            <a:extLst>
              <a:ext uri="{FF2B5EF4-FFF2-40B4-BE49-F238E27FC236}">
                <a16:creationId xmlns:a16="http://schemas.microsoft.com/office/drawing/2014/main" id="{CA67A8C7-2FA6-8F6D-E18B-2C953B2223BC}"/>
              </a:ext>
            </a:extLst>
          </p:cNvPr>
          <p:cNvSpPr>
            <a:spLocks noGrp="1"/>
          </p:cNvSpPr>
          <p:nvPr>
            <p:ph idx="1"/>
          </p:nvPr>
        </p:nvSpPr>
        <p:spPr>
          <a:xfrm>
            <a:off x="457200" y="1452790"/>
            <a:ext cx="8229600" cy="4099595"/>
          </a:xfrm>
        </p:spPr>
        <p:txBody>
          <a:bodyPr/>
          <a:lstStyle/>
          <a:p>
            <a:r>
              <a:rPr lang="en-GB" sz="2800" b="1" dirty="0">
                <a:solidFill>
                  <a:schemeClr val="accent1"/>
                </a:solidFill>
                <a:latin typeface="Calibri" panose="020F0502020204030204" pitchFamily="34" charset="0"/>
                <a:cs typeface="Calibri" panose="020F0502020204030204" pitchFamily="34" charset="0"/>
              </a:rPr>
              <a:t>Source</a:t>
            </a:r>
            <a:r>
              <a:rPr lang="en-GB" sz="2800" dirty="0">
                <a:latin typeface="Calibri" panose="020F0502020204030204" pitchFamily="34" charset="0"/>
                <a:cs typeface="Calibri" panose="020F0502020204030204" pitchFamily="34" charset="0"/>
              </a:rPr>
              <a:t> </a:t>
            </a:r>
          </a:p>
          <a:p>
            <a:pPr marL="0" indent="0">
              <a:buNone/>
            </a:pPr>
            <a:r>
              <a:rPr lang="en-GB" sz="2800" dirty="0">
                <a:latin typeface="Calibri" panose="020F0502020204030204" pitchFamily="34" charset="0"/>
                <a:cs typeface="Calibri" panose="020F0502020204030204" pitchFamily="34" charset="0"/>
              </a:rPr>
              <a:t>You are required to </a:t>
            </a:r>
            <a:r>
              <a:rPr lang="en-GB" sz="2800" b="1" i="1" dirty="0">
                <a:latin typeface="Calibri" panose="020F0502020204030204" pitchFamily="34" charset="0"/>
                <a:cs typeface="Calibri" panose="020F0502020204030204" pitchFamily="34" charset="0"/>
              </a:rPr>
              <a:t>complete</a:t>
            </a:r>
            <a:r>
              <a:rPr lang="en-GB" sz="2800" dirty="0">
                <a:latin typeface="Calibri" panose="020F0502020204030204" pitchFamily="34" charset="0"/>
                <a:cs typeface="Calibri" panose="020F0502020204030204" pitchFamily="34" charset="0"/>
              </a:rPr>
              <a:t> your coursework before the end of the term. </a:t>
            </a:r>
          </a:p>
          <a:p>
            <a:pPr marL="0" indent="0">
              <a:buNone/>
            </a:pPr>
            <a:endParaRPr lang="en-GB" sz="2800" dirty="0">
              <a:latin typeface="Calibri" panose="020F0502020204030204" pitchFamily="34" charset="0"/>
              <a:cs typeface="Calibri" panose="020F0502020204030204" pitchFamily="34" charset="0"/>
            </a:endParaRPr>
          </a:p>
          <a:p>
            <a:r>
              <a:rPr lang="en-GB" sz="2800" b="1" dirty="0">
                <a:solidFill>
                  <a:schemeClr val="accent6"/>
                </a:solidFill>
                <a:latin typeface="Calibri" panose="020F0502020204030204" pitchFamily="34" charset="0"/>
                <a:cs typeface="Calibri" panose="020F0502020204030204" pitchFamily="34" charset="0"/>
              </a:rPr>
              <a:t>Paraphrased Example </a:t>
            </a:r>
          </a:p>
          <a:p>
            <a:pPr marL="0" indent="0">
              <a:buNone/>
            </a:pPr>
            <a:r>
              <a:rPr lang="en-GB" sz="2800" b="1" i="1" dirty="0">
                <a:latin typeface="Calibri" panose="020F0502020204030204" pitchFamily="34" charset="0"/>
                <a:cs typeface="Calibri" panose="020F0502020204030204" pitchFamily="34" charset="0"/>
              </a:rPr>
              <a:t>The completion </a:t>
            </a:r>
            <a:r>
              <a:rPr lang="en-GB" sz="2800" dirty="0">
                <a:latin typeface="Calibri" panose="020F0502020204030204" pitchFamily="34" charset="0"/>
                <a:cs typeface="Calibri" panose="020F0502020204030204" pitchFamily="34" charset="0"/>
              </a:rPr>
              <a:t>of your coursework is required before the end of the term. </a:t>
            </a:r>
          </a:p>
          <a:p>
            <a:pPr marL="0" indent="0">
              <a:buNone/>
            </a:pPr>
            <a:endParaRPr lang="en-GB" sz="2800" dirty="0">
              <a:latin typeface="Calibri" panose="020F0502020204030204" pitchFamily="34" charset="0"/>
              <a:cs typeface="Calibri" panose="020F0502020204030204" pitchFamily="34" charset="0"/>
            </a:endParaRPr>
          </a:p>
          <a:p>
            <a:pPr marL="0" indent="0">
              <a:buNone/>
            </a:pPr>
            <a:endParaRPr lang="en-GB" sz="28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05DF3359-843C-EF11-B014-47D17F6135CB}"/>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BF134975-C8BB-0A02-AF39-FEFE65C813C4}"/>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93539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C487D-794F-38A1-7FB7-CB5E0DF5C3FD}"/>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Another Example </a:t>
            </a:r>
          </a:p>
        </p:txBody>
      </p:sp>
      <p:sp>
        <p:nvSpPr>
          <p:cNvPr id="3" name="Content Placeholder 2">
            <a:extLst>
              <a:ext uri="{FF2B5EF4-FFF2-40B4-BE49-F238E27FC236}">
                <a16:creationId xmlns:a16="http://schemas.microsoft.com/office/drawing/2014/main" id="{03FA39C3-A0DE-A57B-37F9-492C9A6BD83A}"/>
              </a:ext>
            </a:extLst>
          </p:cNvPr>
          <p:cNvSpPr>
            <a:spLocks noGrp="1"/>
          </p:cNvSpPr>
          <p:nvPr>
            <p:ph idx="1"/>
          </p:nvPr>
        </p:nvSpPr>
        <p:spPr>
          <a:xfrm>
            <a:off x="457200" y="1417638"/>
            <a:ext cx="8229600" cy="4243610"/>
          </a:xfrm>
        </p:spPr>
        <p:txBody>
          <a:bodyPr/>
          <a:lstStyle/>
          <a:p>
            <a:r>
              <a:rPr lang="en-GB" sz="2800" b="1" dirty="0">
                <a:solidFill>
                  <a:schemeClr val="accent1"/>
                </a:solidFill>
                <a:latin typeface="Calibri" panose="020F0502020204030204" pitchFamily="34" charset="0"/>
                <a:cs typeface="Calibri" panose="020F0502020204030204" pitchFamily="34" charset="0"/>
              </a:rPr>
              <a:t>Source</a:t>
            </a:r>
          </a:p>
          <a:p>
            <a:pPr marL="0" indent="0">
              <a:buNone/>
            </a:pPr>
            <a:r>
              <a:rPr lang="en-GB" sz="2800" dirty="0">
                <a:latin typeface="Calibri" panose="020F0502020204030204" pitchFamily="34" charset="0"/>
                <a:cs typeface="Calibri" panose="020F0502020204030204" pitchFamily="34" charset="0"/>
              </a:rPr>
              <a:t>Approximately 80% of low-income families </a:t>
            </a:r>
            <a:r>
              <a:rPr lang="en-GB" sz="2800" b="1" i="1" dirty="0">
                <a:latin typeface="Calibri" panose="020F0502020204030204" pitchFamily="34" charset="0"/>
                <a:cs typeface="Calibri" panose="020F0502020204030204" pitchFamily="34" charset="0"/>
              </a:rPr>
              <a:t>will be assisted</a:t>
            </a:r>
            <a:r>
              <a:rPr lang="en-GB" sz="2800" dirty="0">
                <a:latin typeface="Calibri" panose="020F0502020204030204" pitchFamily="34" charset="0"/>
                <a:cs typeface="Calibri" panose="020F0502020204030204" pitchFamily="34" charset="0"/>
              </a:rPr>
              <a:t> by the proposed ‘free lunch’ program (Health Canada, 2015).</a:t>
            </a:r>
          </a:p>
          <a:p>
            <a:r>
              <a:rPr lang="en-GB" sz="2800" b="1" dirty="0">
                <a:solidFill>
                  <a:schemeClr val="accent6"/>
                </a:solidFill>
                <a:latin typeface="Calibri" panose="020F0502020204030204" pitchFamily="34" charset="0"/>
                <a:cs typeface="Calibri" panose="020F0502020204030204" pitchFamily="34" charset="0"/>
              </a:rPr>
              <a:t>Paraphrased Example </a:t>
            </a:r>
          </a:p>
          <a:p>
            <a:pPr marL="0" indent="0">
              <a:buNone/>
            </a:pPr>
            <a:r>
              <a:rPr lang="en-GB" sz="2800" dirty="0">
                <a:latin typeface="Calibri" panose="020F0502020204030204" pitchFamily="34" charset="0"/>
                <a:cs typeface="Calibri" panose="020F0502020204030204" pitchFamily="34" charset="0"/>
              </a:rPr>
              <a:t>According to Health Canada (2015), the suggested ‘free lunch’ campaign </a:t>
            </a:r>
            <a:r>
              <a:rPr lang="en-GB" sz="2800" b="1" i="1" dirty="0">
                <a:latin typeface="Calibri" panose="020F0502020204030204" pitchFamily="34" charset="0"/>
                <a:cs typeface="Calibri" panose="020F0502020204030204" pitchFamily="34" charset="0"/>
              </a:rPr>
              <a:t>will provide assistance </a:t>
            </a:r>
            <a:r>
              <a:rPr lang="en-GB" sz="2800" dirty="0">
                <a:latin typeface="Calibri" panose="020F0502020204030204" pitchFamily="34" charset="0"/>
                <a:cs typeface="Calibri" panose="020F0502020204030204" pitchFamily="34" charset="0"/>
              </a:rPr>
              <a:t>to roughly 80% of poor families. </a:t>
            </a:r>
          </a:p>
          <a:p>
            <a:pPr marL="0" indent="0">
              <a:buNone/>
            </a:pPr>
            <a:endParaRPr lang="en-GB" sz="2800" b="1" dirty="0">
              <a:solidFill>
                <a:schemeClr val="accent6"/>
              </a:solidFill>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DE93B751-80D7-AC32-F8A6-14E132DC26A3}"/>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324FC55B-1E23-A813-A71E-A75F1E75C703}"/>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1501484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Shape 1"/>
          <p:cNvSpPr txBox="1"/>
          <p:nvPr/>
        </p:nvSpPr>
        <p:spPr>
          <a:xfrm>
            <a:off x="424440" y="0"/>
            <a:ext cx="8229240" cy="1142640"/>
          </a:xfrm>
          <a:prstGeom prst="rect">
            <a:avLst/>
          </a:prstGeom>
          <a:noFill/>
          <a:ln w="0">
            <a:noFill/>
          </a:ln>
        </p:spPr>
        <p:txBody>
          <a:bodyPr anchor="ctr">
            <a:noAutofit/>
          </a:bodyPr>
          <a:lstStyle/>
          <a:p>
            <a:pPr marL="343080" indent="-342720" algn="ctr">
              <a:lnSpc>
                <a:spcPct val="100000"/>
              </a:lnSpc>
              <a:tabLst>
                <a:tab pos="0" algn="l"/>
              </a:tabLst>
            </a:pPr>
            <a:r>
              <a:rPr lang="en-GB" sz="4000" b="1" strike="noStrike" spc="-1" dirty="0">
                <a:solidFill>
                  <a:srgbClr val="000000"/>
                </a:solidFill>
                <a:latin typeface="Calibri" panose="020F0502020204030204" pitchFamily="34" charset="0"/>
                <a:cs typeface="Calibri" panose="020F0502020204030204" pitchFamily="34" charset="0"/>
              </a:rPr>
              <a:t>Paraphrasing - changing word class</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98" name="TextShape 2"/>
          <p:cNvSpPr txBox="1"/>
          <p:nvPr/>
        </p:nvSpPr>
        <p:spPr>
          <a:xfrm>
            <a:off x="424440" y="908640"/>
            <a:ext cx="8395560" cy="5256000"/>
          </a:xfrm>
          <a:prstGeom prst="rect">
            <a:avLst/>
          </a:prstGeom>
          <a:noFill/>
          <a:ln w="0">
            <a:noFill/>
          </a:ln>
        </p:spPr>
        <p:txBody>
          <a:bodyPr>
            <a:noAutofit/>
          </a:bodyPr>
          <a:lstStyle/>
          <a:p>
            <a:pPr algn="ctr">
              <a:lnSpc>
                <a:spcPct val="100000"/>
              </a:lnSpc>
              <a:tabLst>
                <a:tab pos="0" algn="l"/>
              </a:tabLst>
            </a:pPr>
            <a:r>
              <a:rPr lang="en-US" sz="2800" b="1" strike="noStrike" spc="-1" dirty="0">
                <a:latin typeface="Calibri" panose="020F0502020204030204" pitchFamily="34" charset="0"/>
                <a:cs typeface="Calibri" panose="020F0502020204030204" pitchFamily="34" charset="0"/>
              </a:rPr>
              <a:t>A new </a:t>
            </a:r>
            <a:r>
              <a:rPr lang="en-US" sz="2800" b="1" spc="-1" dirty="0">
                <a:latin typeface="Calibri" panose="020F0502020204030204" pitchFamily="34" charset="0"/>
                <a:cs typeface="Calibri" panose="020F0502020204030204" pitchFamily="34" charset="0"/>
              </a:rPr>
              <a:t>e</a:t>
            </a:r>
            <a:r>
              <a:rPr lang="en-US" sz="2800" b="1" strike="noStrike" spc="-1" dirty="0">
                <a:latin typeface="Calibri" panose="020F0502020204030204" pitchFamily="34" charset="0"/>
                <a:cs typeface="Calibri" panose="020F0502020204030204" pitchFamily="34" charset="0"/>
              </a:rPr>
              <a:t>xample: </a:t>
            </a:r>
          </a:p>
          <a:p>
            <a:pPr>
              <a:lnSpc>
                <a:spcPct val="100000"/>
              </a:lnSpc>
              <a:tabLst>
                <a:tab pos="0" algn="l"/>
              </a:tabLst>
            </a:pPr>
            <a:r>
              <a:rPr lang="en-US" sz="2800" b="1" strike="noStrike" spc="-1" dirty="0">
                <a:latin typeface="Calibri" panose="020F0502020204030204" pitchFamily="34" charset="0"/>
                <a:cs typeface="Calibri" panose="020F0502020204030204" pitchFamily="34" charset="0"/>
              </a:rPr>
              <a:t>Original: </a:t>
            </a:r>
            <a:r>
              <a:rPr lang="en-US" sz="2800" b="0" strike="noStrike" spc="-1" dirty="0">
                <a:solidFill>
                  <a:srgbClr val="000000"/>
                </a:solidFill>
                <a:latin typeface="Calibri" panose="020F0502020204030204" pitchFamily="34" charset="0"/>
                <a:cs typeface="Calibri" panose="020F0502020204030204" pitchFamily="34" charset="0"/>
              </a:rPr>
              <a:t>In the 1920s, Alfred Sloan’s management theories helped General Motors become the world’s dominant car company. </a:t>
            </a:r>
          </a:p>
          <a:p>
            <a:pPr>
              <a:lnSpc>
                <a:spcPct val="100000"/>
              </a:lnSpc>
              <a:tabLst>
                <a:tab pos="0" algn="l"/>
              </a:tabLst>
            </a:pPr>
            <a:r>
              <a:rPr lang="en-US" sz="2800" b="1" strike="noStrike" spc="-1" dirty="0">
                <a:latin typeface="Calibri" panose="020F0502020204030204" pitchFamily="34" charset="0"/>
                <a:cs typeface="Calibri" panose="020F0502020204030204" pitchFamily="34" charset="0"/>
              </a:rPr>
              <a:t>Paraphrase: </a:t>
            </a:r>
            <a:r>
              <a:rPr lang="en-US" sz="2800" b="0" strike="noStrike" spc="-1" dirty="0">
                <a:solidFill>
                  <a:srgbClr val="000000"/>
                </a:solidFill>
                <a:latin typeface="Calibri" panose="020F0502020204030204" pitchFamily="34" charset="0"/>
                <a:cs typeface="Calibri" panose="020F0502020204030204" pitchFamily="34" charset="0"/>
              </a:rPr>
              <a:t>In the 1920s, with the help from the managerial theories of Alfred Sloan, General Motors dominated the world’s car companies. </a:t>
            </a:r>
          </a:p>
          <a:p>
            <a:pPr>
              <a:lnSpc>
                <a:spcPct val="100000"/>
              </a:lnSpc>
              <a:tabLst>
                <a:tab pos="0" algn="l"/>
              </a:tabLst>
            </a:pPr>
            <a:endParaRPr lang="en-US" sz="2000"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360"/>
              </a:spcBef>
              <a:tabLst>
                <a:tab pos="0" algn="l"/>
              </a:tabLst>
            </a:pPr>
            <a:r>
              <a:rPr lang="en-GB" sz="2000" b="1" strike="noStrike" spc="-1" dirty="0">
                <a:latin typeface="Calibri" panose="020F0502020204030204" pitchFamily="34" charset="0"/>
                <a:cs typeface="Calibri" panose="020F0502020204030204" pitchFamily="34" charset="0"/>
              </a:rPr>
              <a:t>Make sure that your paraphrased sentence is </a:t>
            </a:r>
            <a:r>
              <a:rPr lang="en-GB" sz="2000" b="1" strike="noStrike" spc="-1" dirty="0">
                <a:solidFill>
                  <a:schemeClr val="accent1"/>
                </a:solidFill>
                <a:latin typeface="Calibri" panose="020F0502020204030204" pitchFamily="34" charset="0"/>
                <a:cs typeface="Calibri" panose="020F0502020204030204" pitchFamily="34" charset="0"/>
              </a:rPr>
              <a:t>grammatically correct</a:t>
            </a:r>
            <a:r>
              <a:rPr lang="en-GB" sz="2000" b="1" strike="noStrike" spc="-1" dirty="0">
                <a:latin typeface="Calibri" panose="020F0502020204030204" pitchFamily="34" charset="0"/>
                <a:cs typeface="Calibri" panose="020F0502020204030204" pitchFamily="34" charset="0"/>
              </a:rPr>
              <a:t>!</a:t>
            </a:r>
            <a:endParaRPr lang="en-US" sz="2000" b="1" strike="noStrike" spc="-1" dirty="0">
              <a:latin typeface="Calibri" panose="020F0502020204030204" pitchFamily="34" charset="0"/>
              <a:cs typeface="Calibri" panose="020F0502020204030204" pitchFamily="34" charset="0"/>
            </a:endParaRPr>
          </a:p>
          <a:p>
            <a:pPr>
              <a:lnSpc>
                <a:spcPct val="100000"/>
              </a:lnSpc>
              <a:tabLst>
                <a:tab pos="0" algn="l"/>
              </a:tabLst>
            </a:pPr>
            <a:endParaRPr lang="en-GB" sz="2000" spc="-1" dirty="0">
              <a:solidFill>
                <a:srgbClr val="000000"/>
              </a:solidFill>
              <a:latin typeface="Calibri" panose="020F0502020204030204" pitchFamily="34" charset="0"/>
              <a:cs typeface="Calibri" panose="020F0502020204030204" pitchFamily="34" charset="0"/>
            </a:endParaRPr>
          </a:p>
          <a:p>
            <a:pPr>
              <a:lnSpc>
                <a:spcPct val="100000"/>
              </a:lnSpc>
              <a:tabLst>
                <a:tab pos="0" algn="l"/>
              </a:tabLst>
            </a:pPr>
            <a:r>
              <a:rPr lang="en-GB" sz="2000" spc="-1" dirty="0">
                <a:solidFill>
                  <a:srgbClr val="000000"/>
                </a:solidFill>
                <a:latin typeface="Calibri" panose="020F0502020204030204" pitchFamily="34" charset="0"/>
                <a:cs typeface="Calibri" panose="020F0502020204030204" pitchFamily="34" charset="0"/>
              </a:rPr>
              <a:t>Adapted from: Bailey, S. (2011).</a:t>
            </a:r>
            <a:r>
              <a:rPr lang="en-GB" sz="2000" i="1" spc="-1" dirty="0">
                <a:solidFill>
                  <a:srgbClr val="000000"/>
                </a:solidFill>
                <a:latin typeface="Calibri" panose="020F0502020204030204" pitchFamily="34" charset="0"/>
                <a:cs typeface="Calibri" panose="020F0502020204030204" pitchFamily="34" charset="0"/>
              </a:rPr>
              <a:t> Academic Writing for International Business Students. </a:t>
            </a:r>
            <a:r>
              <a:rPr lang="en-GB" sz="2000" spc="-1" dirty="0">
                <a:solidFill>
                  <a:srgbClr val="000000"/>
                </a:solidFill>
                <a:latin typeface="Calibri" panose="020F0502020204030204" pitchFamily="34" charset="0"/>
                <a:cs typeface="Calibri" panose="020F0502020204030204" pitchFamily="34" charset="0"/>
              </a:rPr>
              <a:t>London: Routledge.</a:t>
            </a:r>
            <a:endParaRPr lang="en-US" sz="2000" spc="-1"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89518511"/>
      </p:ext>
    </p:extLst>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9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Shape 1"/>
          <p:cNvSpPr txBox="1"/>
          <p:nvPr/>
        </p:nvSpPr>
        <p:spPr>
          <a:xfrm>
            <a:off x="446040" y="429059"/>
            <a:ext cx="8229240" cy="561600"/>
          </a:xfrm>
          <a:prstGeom prst="rect">
            <a:avLst/>
          </a:prstGeom>
          <a:noFill/>
          <a:ln w="0">
            <a:noFill/>
          </a:ln>
        </p:spPr>
        <p:txBody>
          <a:bodyPr anchor="ctr">
            <a:noAutofit/>
          </a:bodyPr>
          <a:lstStyle/>
          <a:p>
            <a:pPr marL="343080" indent="-342720" algn="ctr">
              <a:lnSpc>
                <a:spcPct val="100000"/>
              </a:lnSpc>
              <a:tabLst>
                <a:tab pos="0" algn="l"/>
              </a:tabLst>
            </a:pPr>
            <a:r>
              <a:rPr lang="en-GB" sz="4000" b="1" strike="noStrike" spc="-1" dirty="0">
                <a:solidFill>
                  <a:srgbClr val="000000"/>
                </a:solidFill>
                <a:latin typeface="Calibri" panose="020F0502020204030204" pitchFamily="34" charset="0"/>
                <a:cs typeface="Calibri" panose="020F0502020204030204" pitchFamily="34" charset="0"/>
              </a:rPr>
              <a:t>Paraphrasing - changing word class and word order</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00" name="TextShape 2"/>
          <p:cNvSpPr txBox="1"/>
          <p:nvPr/>
        </p:nvSpPr>
        <p:spPr>
          <a:xfrm>
            <a:off x="468360" y="1268280"/>
            <a:ext cx="8206920" cy="5256000"/>
          </a:xfrm>
          <a:prstGeom prst="rect">
            <a:avLst/>
          </a:prstGeom>
          <a:noFill/>
          <a:ln w="0">
            <a:noFill/>
          </a:ln>
        </p:spPr>
        <p:txBody>
          <a:bodyPr>
            <a:noAutofit/>
          </a:bodyPr>
          <a:lstStyle/>
          <a:p>
            <a:pPr algn="ctr">
              <a:lnSpc>
                <a:spcPct val="100000"/>
              </a:lnSpc>
              <a:tabLst>
                <a:tab pos="0" algn="l"/>
              </a:tabLst>
            </a:pPr>
            <a:r>
              <a:rPr lang="en-GB" sz="2800" b="1" spc="-1" dirty="0">
                <a:latin typeface="Calibri" panose="020F0502020204030204" pitchFamily="34" charset="0"/>
                <a:cs typeface="Calibri" panose="020F0502020204030204" pitchFamily="34" charset="0"/>
              </a:rPr>
              <a:t>From our text: </a:t>
            </a:r>
          </a:p>
          <a:p>
            <a:pPr>
              <a:lnSpc>
                <a:spcPct val="100000"/>
              </a:lnSpc>
              <a:tabLst>
                <a:tab pos="0" algn="l"/>
              </a:tabLst>
            </a:pPr>
            <a:r>
              <a:rPr lang="en-GB" sz="2800" b="1" spc="-1" dirty="0">
                <a:solidFill>
                  <a:srgbClr val="000000"/>
                </a:solidFill>
                <a:latin typeface="Calibri" panose="020F0502020204030204" pitchFamily="34" charset="0"/>
                <a:cs typeface="Calibri" panose="020F0502020204030204" pitchFamily="34" charset="0"/>
              </a:rPr>
              <a:t>Original: </a:t>
            </a:r>
            <a:r>
              <a:rPr lang="en-GB" sz="2800" b="0" strike="noStrike" spc="-1" dirty="0">
                <a:solidFill>
                  <a:srgbClr val="000000"/>
                </a:solidFill>
                <a:latin typeface="Calibri" panose="020F0502020204030204" pitchFamily="34" charset="0"/>
                <a:cs typeface="Calibri" panose="020F0502020204030204" pitchFamily="34" charset="0"/>
              </a:rPr>
              <a:t>The best explanation for the British location of the Industrial Revolution is found by studying demand factors. </a:t>
            </a:r>
            <a:endParaRPr lang="en-US" sz="2800"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641"/>
              </a:spcBef>
              <a:tabLst>
                <a:tab pos="0" algn="l"/>
              </a:tabLst>
            </a:pPr>
            <a:r>
              <a:rPr lang="en-GB" sz="2800" b="1" strike="noStrike" spc="-1" dirty="0">
                <a:latin typeface="Calibri" panose="020F0502020204030204" pitchFamily="34" charset="0"/>
                <a:cs typeface="Calibri" panose="020F0502020204030204" pitchFamily="34" charset="0"/>
              </a:rPr>
              <a:t>Paraphrase: </a:t>
            </a:r>
            <a:r>
              <a:rPr lang="en-GB" sz="2800" b="0" strike="noStrike" spc="-1" dirty="0">
                <a:solidFill>
                  <a:srgbClr val="000000"/>
                </a:solidFill>
                <a:latin typeface="Calibri" panose="020F0502020204030204" pitchFamily="34" charset="0"/>
                <a:cs typeface="Calibri" panose="020F0502020204030204" pitchFamily="34" charset="0"/>
              </a:rPr>
              <a:t>A focus on demand may help explain the British origin of the Industrial Revolution. </a:t>
            </a:r>
            <a:endParaRPr lang="en-US" sz="2800" b="0" strike="noStrike" spc="-1" dirty="0">
              <a:solidFill>
                <a:srgbClr val="000000"/>
              </a:solidFill>
              <a:latin typeface="Calibri" panose="020F0502020204030204" pitchFamily="34" charset="0"/>
              <a:cs typeface="Calibri" panose="020F0502020204030204" pitchFamily="34" charset="0"/>
            </a:endParaRPr>
          </a:p>
          <a:p>
            <a:pPr>
              <a:spcBef>
                <a:spcPts val="641"/>
              </a:spcBef>
              <a:tabLst>
                <a:tab pos="0" algn="l"/>
              </a:tabLst>
            </a:pPr>
            <a:endParaRPr lang="en-GB" sz="2000" spc="-1" dirty="0">
              <a:solidFill>
                <a:srgbClr val="000000"/>
              </a:solidFill>
              <a:latin typeface="Calibri" panose="020F0502020204030204" pitchFamily="34" charset="0"/>
              <a:cs typeface="Calibri" panose="020F0502020204030204" pitchFamily="34" charset="0"/>
            </a:endParaRPr>
          </a:p>
          <a:p>
            <a:pPr>
              <a:lnSpc>
                <a:spcPct val="100000"/>
              </a:lnSpc>
              <a:tabLst>
                <a:tab pos="0" algn="l"/>
              </a:tabLst>
            </a:pPr>
            <a:r>
              <a:rPr lang="en-GB" sz="2000" spc="-1" dirty="0">
                <a:solidFill>
                  <a:srgbClr val="000000"/>
                </a:solidFill>
                <a:latin typeface="Calibri" panose="020F0502020204030204" pitchFamily="34" charset="0"/>
                <a:cs typeface="Calibri" panose="020F0502020204030204" pitchFamily="34" charset="0"/>
              </a:rPr>
              <a:t>Adapted from: Bailey, S. (2011).</a:t>
            </a:r>
            <a:r>
              <a:rPr lang="en-GB" sz="2000" i="1" spc="-1" dirty="0">
                <a:solidFill>
                  <a:srgbClr val="000000"/>
                </a:solidFill>
                <a:latin typeface="Calibri" panose="020F0502020204030204" pitchFamily="34" charset="0"/>
                <a:cs typeface="Calibri" panose="020F0502020204030204" pitchFamily="34" charset="0"/>
              </a:rPr>
              <a:t> Academic Writing for International Business Students. </a:t>
            </a:r>
            <a:r>
              <a:rPr lang="en-GB" sz="2000" spc="-1" dirty="0">
                <a:solidFill>
                  <a:srgbClr val="000000"/>
                </a:solidFill>
                <a:latin typeface="Calibri" panose="020F0502020204030204" pitchFamily="34" charset="0"/>
                <a:cs typeface="Calibri" panose="020F0502020204030204" pitchFamily="34" charset="0"/>
              </a:rPr>
              <a:t>London: Routledge.</a:t>
            </a:r>
            <a:endParaRPr lang="en-US" sz="1400" b="0" strike="noStrike" spc="-1" dirty="0">
              <a:solidFill>
                <a:srgbClr val="000000"/>
              </a:solidFill>
              <a:latin typeface="Myriad Pro"/>
            </a:endParaRPr>
          </a:p>
        </p:txBody>
      </p:sp>
    </p:spTree>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 presetClass="entr" fill="hold" nodeType="clickEffect">
                                  <p:stCondLst>
                                    <p:cond delay="0"/>
                                  </p:stCondLst>
                                  <p:childTnLst>
                                    <p:set>
                                      <p:cBhvr>
                                        <p:cTn id="6" dur="1" fill="hold">
                                          <p:stCondLst>
                                            <p:cond delay="0"/>
                                          </p:stCondLst>
                                        </p:cTn>
                                        <p:tgtEl>
                                          <p:spTgt spid="10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AD19B-C958-D156-2D1A-7E3D56AA7111}"/>
              </a:ext>
            </a:extLst>
          </p:cNvPr>
          <p:cNvSpPr>
            <a:spLocks noGrp="1"/>
          </p:cNvSpPr>
          <p:nvPr>
            <p:ph type="title"/>
          </p:nvPr>
        </p:nvSpPr>
        <p:spPr/>
        <p:txBody>
          <a:bodyPr/>
          <a:lstStyle/>
          <a:p>
            <a:r>
              <a:rPr lang="en-GB" b="1" dirty="0">
                <a:latin typeface="Calibri" panose="020F0502020204030204" pitchFamily="34" charset="0"/>
                <a:cs typeface="Calibri" panose="020F0502020204030204" pitchFamily="34" charset="0"/>
              </a:rPr>
              <a:t>Active and Passive voice </a:t>
            </a:r>
          </a:p>
        </p:txBody>
      </p:sp>
      <p:sp>
        <p:nvSpPr>
          <p:cNvPr id="3" name="Content Placeholder 2">
            <a:extLst>
              <a:ext uri="{FF2B5EF4-FFF2-40B4-BE49-F238E27FC236}">
                <a16:creationId xmlns:a16="http://schemas.microsoft.com/office/drawing/2014/main" id="{F9945D81-2E21-EF5C-6322-5E1F675462B1}"/>
              </a:ext>
            </a:extLst>
          </p:cNvPr>
          <p:cNvSpPr>
            <a:spLocks noGrp="1"/>
          </p:cNvSpPr>
          <p:nvPr>
            <p:ph idx="1"/>
          </p:nvPr>
        </p:nvSpPr>
        <p:spPr>
          <a:xfrm>
            <a:off x="250825" y="1419463"/>
            <a:ext cx="8785671" cy="4027585"/>
          </a:xfrm>
        </p:spPr>
        <p:txBody>
          <a:bodyPr/>
          <a:lstStyle/>
          <a:p>
            <a:r>
              <a:rPr lang="en-GB" b="1" dirty="0">
                <a:solidFill>
                  <a:schemeClr val="accent1"/>
                </a:solidFill>
                <a:latin typeface="Calibri" panose="020F0502020204030204" pitchFamily="34" charset="0"/>
                <a:cs typeface="Calibri" panose="020F0502020204030204" pitchFamily="34" charset="0"/>
              </a:rPr>
              <a:t>Source</a:t>
            </a:r>
            <a:r>
              <a:rPr lang="en-GB" b="1" dirty="0">
                <a:solidFill>
                  <a:schemeClr val="accent6"/>
                </a:solidFill>
                <a:latin typeface="Calibri" panose="020F0502020204030204" pitchFamily="34" charset="0"/>
                <a:cs typeface="Calibri" panose="020F0502020204030204" pitchFamily="34" charset="0"/>
              </a:rPr>
              <a:t> </a:t>
            </a:r>
          </a:p>
          <a:p>
            <a:pPr marL="0" indent="0">
              <a:buNone/>
            </a:pPr>
            <a:r>
              <a:rPr lang="en-GB" dirty="0">
                <a:latin typeface="Calibri" panose="020F0502020204030204" pitchFamily="34" charset="0"/>
                <a:cs typeface="Calibri" panose="020F0502020204030204" pitchFamily="34" charset="0"/>
              </a:rPr>
              <a:t>A lot of people do not know </a:t>
            </a:r>
            <a:r>
              <a:rPr lang="en-GB" u="sng" dirty="0">
                <a:latin typeface="Calibri" panose="020F0502020204030204" pitchFamily="34" charset="0"/>
                <a:cs typeface="Calibri" panose="020F0502020204030204" pitchFamily="34" charset="0"/>
              </a:rPr>
              <a:t>the effect of antibiotics. </a:t>
            </a:r>
          </a:p>
          <a:p>
            <a:pPr marL="0" indent="0">
              <a:buNone/>
            </a:pPr>
            <a:endParaRPr lang="en-GB" b="1" dirty="0">
              <a:solidFill>
                <a:schemeClr val="accent6"/>
              </a:solidFill>
              <a:latin typeface="Calibri" panose="020F0502020204030204" pitchFamily="34" charset="0"/>
              <a:cs typeface="Calibri" panose="020F0502020204030204" pitchFamily="34" charset="0"/>
            </a:endParaRPr>
          </a:p>
          <a:p>
            <a:r>
              <a:rPr lang="en-GB" b="1" dirty="0">
                <a:solidFill>
                  <a:schemeClr val="accent6"/>
                </a:solidFill>
                <a:latin typeface="Calibri" panose="020F0502020204030204" pitchFamily="34" charset="0"/>
                <a:cs typeface="Calibri" panose="020F0502020204030204" pitchFamily="34" charset="0"/>
              </a:rPr>
              <a:t>Paraphrased Example </a:t>
            </a:r>
          </a:p>
          <a:p>
            <a:pPr marL="0" indent="0">
              <a:buNone/>
            </a:pPr>
            <a:r>
              <a:rPr lang="en-GB" u="sng" dirty="0">
                <a:latin typeface="Calibri" panose="020F0502020204030204" pitchFamily="34" charset="0"/>
                <a:cs typeface="Calibri" panose="020F0502020204030204" pitchFamily="34" charset="0"/>
              </a:rPr>
              <a:t>The effect of antibiotics </a:t>
            </a:r>
            <a:r>
              <a:rPr lang="en-GB" dirty="0">
                <a:latin typeface="Calibri" panose="020F0502020204030204" pitchFamily="34" charset="0"/>
                <a:cs typeface="Calibri" panose="020F0502020204030204" pitchFamily="34" charset="0"/>
              </a:rPr>
              <a:t>is not known by a lot of people. </a:t>
            </a:r>
          </a:p>
        </p:txBody>
      </p:sp>
      <p:sp>
        <p:nvSpPr>
          <p:cNvPr id="4" name="Date Placeholder 3">
            <a:extLst>
              <a:ext uri="{FF2B5EF4-FFF2-40B4-BE49-F238E27FC236}">
                <a16:creationId xmlns:a16="http://schemas.microsoft.com/office/drawing/2014/main" id="{3D4E4FCC-44F5-6333-D330-4BCBCBCCB19D}"/>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CC9884B1-7FFC-A729-86AA-5CD6EBF6B529}"/>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262416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E2CC5-D99D-244B-AD60-8B4958B5A3CC}"/>
              </a:ext>
            </a:extLst>
          </p:cNvPr>
          <p:cNvSpPr>
            <a:spLocks noGrp="1"/>
          </p:cNvSpPr>
          <p:nvPr>
            <p:ph type="title"/>
          </p:nvPr>
        </p:nvSpPr>
        <p:spPr/>
        <p:txBody>
          <a:bodyPr/>
          <a:lstStyle/>
          <a:p>
            <a:r>
              <a:rPr lang="en-US" b="1" dirty="0">
                <a:latin typeface="Calibri" panose="020F0502020204030204" pitchFamily="34" charset="0"/>
                <a:cs typeface="Calibri" panose="020F0502020204030204" pitchFamily="34" charset="0"/>
              </a:rPr>
              <a:t>Active / Passive voice</a:t>
            </a:r>
          </a:p>
        </p:txBody>
      </p:sp>
      <p:sp>
        <p:nvSpPr>
          <p:cNvPr id="3" name="Content Placeholder 2">
            <a:extLst>
              <a:ext uri="{FF2B5EF4-FFF2-40B4-BE49-F238E27FC236}">
                <a16:creationId xmlns:a16="http://schemas.microsoft.com/office/drawing/2014/main" id="{A31CADF4-3F64-D64E-9A58-08FA517C05D7}"/>
              </a:ext>
            </a:extLst>
          </p:cNvPr>
          <p:cNvSpPr>
            <a:spLocks noGrp="1"/>
          </p:cNvSpPr>
          <p:nvPr>
            <p:ph idx="1"/>
          </p:nvPr>
        </p:nvSpPr>
        <p:spPr>
          <a:xfrm>
            <a:off x="251520" y="1417638"/>
            <a:ext cx="8892480" cy="4248472"/>
          </a:xfrm>
        </p:spPr>
        <p:txBody>
          <a:bodyPr>
            <a:normAutofit/>
          </a:bodyPr>
          <a:lstStyle/>
          <a:p>
            <a:r>
              <a:rPr lang="en-GB" sz="2600" b="1" dirty="0">
                <a:solidFill>
                  <a:schemeClr val="accent1"/>
                </a:solidFill>
                <a:effectLst/>
                <a:latin typeface="Calibri" panose="020F0502020204030204" pitchFamily="34" charset="0"/>
                <a:cs typeface="Calibri" panose="020F0502020204030204" pitchFamily="34" charset="0"/>
              </a:rPr>
              <a:t>Source</a:t>
            </a:r>
          </a:p>
          <a:p>
            <a:pPr marL="0" indent="0">
              <a:buNone/>
            </a:pPr>
            <a:r>
              <a:rPr lang="en-GB" sz="2600" dirty="0">
                <a:effectLst/>
                <a:latin typeface="Calibri" panose="020F0502020204030204" pitchFamily="34" charset="0"/>
                <a:cs typeface="Calibri" panose="020F0502020204030204" pitchFamily="34" charset="0"/>
              </a:rPr>
              <a:t>Approximately 80% of low-income families </a:t>
            </a:r>
            <a:r>
              <a:rPr lang="en-GB" sz="2600" u="sng" dirty="0">
                <a:effectLst/>
                <a:latin typeface="Calibri" panose="020F0502020204030204" pitchFamily="34" charset="0"/>
                <a:cs typeface="Calibri" panose="020F0502020204030204" pitchFamily="34" charset="0"/>
              </a:rPr>
              <a:t>will be assisted by </a:t>
            </a:r>
            <a:r>
              <a:rPr lang="en-GB" sz="2600" dirty="0">
                <a:effectLst/>
                <a:latin typeface="Calibri" panose="020F0502020204030204" pitchFamily="34" charset="0"/>
                <a:cs typeface="Calibri" panose="020F0502020204030204" pitchFamily="34" charset="0"/>
              </a:rPr>
              <a:t>the proposed ‘free lunch’ program (Health Canada, 2015).</a:t>
            </a:r>
          </a:p>
          <a:p>
            <a:pPr marL="0" indent="0">
              <a:buNone/>
            </a:pPr>
            <a:endParaRPr lang="en-GB" sz="2600" dirty="0">
              <a:latin typeface="Calibri" panose="020F0502020204030204" pitchFamily="34" charset="0"/>
              <a:cs typeface="Calibri" panose="020F0502020204030204" pitchFamily="34" charset="0"/>
            </a:endParaRPr>
          </a:p>
          <a:p>
            <a:r>
              <a:rPr lang="en-GB" sz="2600" b="1" dirty="0">
                <a:solidFill>
                  <a:schemeClr val="accent6"/>
                </a:solidFill>
                <a:latin typeface="Calibri" panose="020F0502020204030204" pitchFamily="34" charset="0"/>
                <a:cs typeface="Calibri" panose="020F0502020204030204" pitchFamily="34" charset="0"/>
              </a:rPr>
              <a:t>Paraphrased Example</a:t>
            </a:r>
          </a:p>
          <a:p>
            <a:pPr marL="0" indent="0">
              <a:buNone/>
            </a:pPr>
            <a:r>
              <a:rPr lang="en-GB" sz="2600" dirty="0">
                <a:effectLst/>
                <a:latin typeface="Calibri" panose="020F0502020204030204" pitchFamily="34" charset="0"/>
                <a:cs typeface="Calibri" panose="020F0502020204030204" pitchFamily="34" charset="0"/>
              </a:rPr>
              <a:t>According to Health Canada (2015), the suggested ‘free lunch’ campaign </a:t>
            </a:r>
            <a:r>
              <a:rPr lang="en-GB" sz="2600" b="1" dirty="0">
                <a:effectLst/>
                <a:latin typeface="Calibri" panose="020F0502020204030204" pitchFamily="34" charset="0"/>
                <a:cs typeface="Calibri" panose="020F0502020204030204" pitchFamily="34" charset="0"/>
              </a:rPr>
              <a:t>will assist / help </a:t>
            </a:r>
            <a:r>
              <a:rPr lang="en-GB" sz="2600" dirty="0">
                <a:effectLst/>
                <a:latin typeface="Calibri" panose="020F0502020204030204" pitchFamily="34" charset="0"/>
                <a:cs typeface="Calibri" panose="020F0502020204030204" pitchFamily="34" charset="0"/>
              </a:rPr>
              <a:t>roughly 80% of poor families. </a:t>
            </a:r>
          </a:p>
          <a:p>
            <a:endParaRPr lang="en-US" sz="2600" dirty="0">
              <a:latin typeface="Calibri" panose="020F0502020204030204" pitchFamily="34" charset="0"/>
              <a:cs typeface="Calibri" panose="020F0502020204030204" pitchFamily="34" charset="0"/>
            </a:endParaRPr>
          </a:p>
          <a:p>
            <a:endParaRPr lang="en-US"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24401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ssolv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dissolv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dissolv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TextShape 1"/>
          <p:cNvSpPr txBox="1"/>
          <p:nvPr/>
        </p:nvSpPr>
        <p:spPr>
          <a:xfrm>
            <a:off x="457200" y="274680"/>
            <a:ext cx="8229240" cy="41760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Paraphrasing</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02" name="TextShape 2"/>
          <p:cNvSpPr txBox="1"/>
          <p:nvPr/>
        </p:nvSpPr>
        <p:spPr>
          <a:xfrm>
            <a:off x="457200" y="831273"/>
            <a:ext cx="8229240" cy="4267767"/>
          </a:xfrm>
          <a:prstGeom prst="rect">
            <a:avLst/>
          </a:prstGeom>
          <a:noFill/>
          <a:ln w="0">
            <a:noFill/>
          </a:ln>
        </p:spPr>
        <p:txBody>
          <a:bodyPr>
            <a:noAutofit/>
          </a:bodyPr>
          <a:lstStyle/>
          <a:p>
            <a:pPr marL="343080" indent="-342720">
              <a:lnSpc>
                <a:spcPct val="100000"/>
              </a:lnSpc>
              <a:spcBef>
                <a:spcPts val="561"/>
              </a:spcBef>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Whichever technique you use, remember that your sentences must:</a:t>
            </a:r>
            <a:endParaRPr lang="en-US" sz="2800" b="0" strike="noStrike" spc="-1" dirty="0">
              <a:solidFill>
                <a:srgbClr val="000000"/>
              </a:solidFill>
              <a:latin typeface="Calibri" panose="020F0502020204030204" pitchFamily="34" charset="0"/>
              <a:cs typeface="Calibri" panose="020F0502020204030204" pitchFamily="34" charset="0"/>
            </a:endParaRPr>
          </a:p>
          <a:p>
            <a:pPr marL="743040" lvl="1" indent="-285480">
              <a:lnSpc>
                <a:spcPct val="100000"/>
              </a:lnSpc>
              <a:spcBef>
                <a:spcPts val="519"/>
              </a:spcBef>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retain the meaning of the original</a:t>
            </a:r>
            <a:endParaRPr lang="en-US" sz="2800" b="0" strike="noStrike" spc="-1" dirty="0">
              <a:solidFill>
                <a:srgbClr val="000000"/>
              </a:solidFill>
              <a:latin typeface="Calibri" panose="020F0502020204030204" pitchFamily="34" charset="0"/>
              <a:cs typeface="Calibri" panose="020F0502020204030204" pitchFamily="34" charset="0"/>
            </a:endParaRPr>
          </a:p>
          <a:p>
            <a:pPr marL="743040" lvl="1" indent="-285480">
              <a:lnSpc>
                <a:spcPct val="100000"/>
              </a:lnSpc>
              <a:spcBef>
                <a:spcPts val="519"/>
              </a:spcBef>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have a different structure</a:t>
            </a:r>
            <a:endParaRPr lang="en-US" sz="2800" b="0" strike="noStrike" spc="-1" dirty="0">
              <a:solidFill>
                <a:srgbClr val="000000"/>
              </a:solidFill>
              <a:latin typeface="Calibri" panose="020F0502020204030204" pitchFamily="34" charset="0"/>
              <a:cs typeface="Calibri" panose="020F0502020204030204" pitchFamily="34" charset="0"/>
            </a:endParaRPr>
          </a:p>
          <a:p>
            <a:pPr marL="743040" lvl="1" indent="-285480">
              <a:lnSpc>
                <a:spcPct val="100000"/>
              </a:lnSpc>
              <a:spcBef>
                <a:spcPts val="519"/>
              </a:spcBef>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be grammatically correct</a:t>
            </a:r>
            <a:endParaRPr lang="en-US" sz="2800" b="0" strike="noStrike" spc="-1" dirty="0">
              <a:solidFill>
                <a:srgbClr val="000000"/>
              </a:solidFill>
              <a:latin typeface="Calibri" panose="020F0502020204030204" pitchFamily="34" charset="0"/>
              <a:cs typeface="Calibri" panose="020F0502020204030204" pitchFamily="34" charset="0"/>
            </a:endParaRPr>
          </a:p>
          <a:p>
            <a:pPr marL="743040" lvl="1" indent="-285480">
              <a:lnSpc>
                <a:spcPct val="100000"/>
              </a:lnSpc>
              <a:spcBef>
                <a:spcPts val="519"/>
              </a:spcBef>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be spelled correctly</a:t>
            </a:r>
          </a:p>
          <a:p>
            <a:pPr marL="743040" lvl="1" indent="-285480">
              <a:lnSpc>
                <a:spcPct val="100000"/>
              </a:lnSpc>
              <a:spcBef>
                <a:spcPts val="519"/>
              </a:spcBef>
              <a:buClr>
                <a:srgbClr val="000000"/>
              </a:buClr>
              <a:buFont typeface="Arial"/>
              <a:buChar char="–"/>
            </a:pPr>
            <a:r>
              <a:rPr lang="en-GB" sz="2800" spc="-1" dirty="0">
                <a:solidFill>
                  <a:srgbClr val="000000"/>
                </a:solidFill>
                <a:latin typeface="Calibri" panose="020F0502020204030204" pitchFamily="34" charset="0"/>
                <a:cs typeface="Calibri" panose="020F0502020204030204" pitchFamily="34" charset="0"/>
              </a:rPr>
              <a:t>be approximately the same length as the original</a:t>
            </a:r>
            <a:endParaRPr lang="en-GB" sz="2800" b="0" strike="noStrike" spc="-1" dirty="0">
              <a:solidFill>
                <a:srgbClr val="000000"/>
              </a:solidFill>
              <a:latin typeface="Calibri" panose="020F0502020204030204" pitchFamily="34" charset="0"/>
              <a:cs typeface="Calibri" panose="020F0502020204030204" pitchFamily="34" charset="0"/>
            </a:endParaRPr>
          </a:p>
          <a:p>
            <a:pPr marL="743040" lvl="1" indent="-285480">
              <a:lnSpc>
                <a:spcPct val="100000"/>
              </a:lnSpc>
              <a:spcBef>
                <a:spcPts val="519"/>
              </a:spcBef>
              <a:buClr>
                <a:srgbClr val="000000"/>
              </a:buClr>
              <a:buFont typeface="Arial"/>
              <a:buChar char="–"/>
            </a:pPr>
            <a:r>
              <a:rPr lang="en-GB" sz="2800" spc="-1" dirty="0">
                <a:solidFill>
                  <a:srgbClr val="000000"/>
                </a:solidFill>
                <a:latin typeface="Calibri" panose="020F0502020204030204" pitchFamily="34" charset="0"/>
                <a:cs typeface="Calibri" panose="020F0502020204030204" pitchFamily="34" charset="0"/>
              </a:rPr>
              <a:t>contain a reference to the source somewhere</a:t>
            </a:r>
            <a:endParaRPr lang="en-US" sz="2800" b="0" strike="noStrike" spc="-1" dirty="0">
              <a:solidFill>
                <a:srgbClr val="FF0000"/>
              </a:solidFill>
              <a:latin typeface="Calibri" panose="020F0502020204030204" pitchFamily="34" charset="0"/>
              <a:cs typeface="Calibri" panose="020F0502020204030204" pitchFamily="34" charset="0"/>
            </a:endParaRPr>
          </a:p>
          <a:p>
            <a:pPr>
              <a:lnSpc>
                <a:spcPct val="100000"/>
              </a:lnSpc>
              <a:spcBef>
                <a:spcPts val="641"/>
              </a:spcBef>
            </a:pPr>
            <a:endParaRPr lang="en-US" sz="2600" b="0" strike="noStrike" spc="-1" dirty="0">
              <a:solidFill>
                <a:srgbClr val="000000"/>
              </a:solidFill>
              <a:latin typeface="Myriad Pro"/>
            </a:endParaRPr>
          </a:p>
          <a:p>
            <a:pPr>
              <a:lnSpc>
                <a:spcPct val="100000"/>
              </a:lnSpc>
              <a:spcBef>
                <a:spcPts val="641"/>
              </a:spcBef>
            </a:pPr>
            <a:endParaRPr lang="en-US" sz="2600" b="0" strike="noStrike" spc="-1" dirty="0">
              <a:solidFill>
                <a:srgbClr val="000000"/>
              </a:solidFill>
              <a:latin typeface="Myriad Pro"/>
            </a:endParaRPr>
          </a:p>
          <a:p>
            <a:pPr>
              <a:lnSpc>
                <a:spcPct val="100000"/>
              </a:lnSpc>
              <a:spcBef>
                <a:spcPts val="641"/>
              </a:spcBef>
            </a:pPr>
            <a:endParaRPr lang="en-US" sz="2600" b="0" strike="noStrike" spc="-1" dirty="0">
              <a:solidFill>
                <a:srgbClr val="000000"/>
              </a:solidFill>
              <a:latin typeface="Myriad Pro"/>
            </a:endParaRPr>
          </a:p>
        </p:txBody>
      </p:sp>
    </p:spTree>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6" presetClass="entr" presetSubtype="21" fill="hold" nodeType="clickEffect">
                                  <p:stCondLst>
                                    <p:cond delay="0"/>
                                  </p:stCondLst>
                                  <p:childTnLst>
                                    <p:set>
                                      <p:cBhvr>
                                        <p:cTn id="6" dur="1" fill="hold">
                                          <p:stCondLst>
                                            <p:cond delay="0"/>
                                          </p:stCondLst>
                                        </p:cTn>
                                        <p:tgtEl>
                                          <p:spTgt spid="102">
                                            <p:txEl>
                                              <p:pRg st="1" end="1"/>
                                            </p:txEl>
                                          </p:spTgt>
                                        </p:tgtEl>
                                        <p:attrNameLst>
                                          <p:attrName>style.visibility</p:attrName>
                                        </p:attrNameLst>
                                      </p:cBhvr>
                                      <p:to>
                                        <p:strVal val="visible"/>
                                      </p:to>
                                    </p:set>
                                    <p:animEffect transition="in" filter="barn(inVertical)">
                                      <p:cBhvr additive="repl">
                                        <p:cTn id="7" dur="500"/>
                                        <p:tgtEl>
                                          <p:spTgt spid="102">
                                            <p:txEl>
                                              <p:pRg st="1" end="1"/>
                                            </p:txEl>
                                          </p:spTgt>
                                        </p:tgtEl>
                                      </p:cBhvr>
                                    </p:animEffect>
                                  </p:childTnLst>
                                </p:cTn>
                              </p:par>
                            </p:childTnLst>
                          </p:cTn>
                        </p:par>
                      </p:childTnLst>
                    </p:cTn>
                  </p:par>
                  <p:par>
                    <p:cTn id="8" fill="hold" nodeType="clickEffect">
                      <p:stCondLst>
                        <p:cond delay="indefinite"/>
                      </p:stCondLst>
                      <p:childTnLst>
                        <p:par>
                          <p:cTn id="9" fill="hold" nodeType="withEffect">
                            <p:stCondLst>
                              <p:cond delay="0"/>
                            </p:stCondLst>
                            <p:childTnLst>
                              <p:par>
                                <p:cTn id="10" presetID="16" presetClass="entr" presetSubtype="21" fill="hold" nodeType="clickEffect">
                                  <p:stCondLst>
                                    <p:cond delay="0"/>
                                  </p:stCondLst>
                                  <p:childTnLst>
                                    <p:set>
                                      <p:cBhvr>
                                        <p:cTn id="11" dur="1" fill="hold">
                                          <p:stCondLst>
                                            <p:cond delay="0"/>
                                          </p:stCondLst>
                                        </p:cTn>
                                        <p:tgtEl>
                                          <p:spTgt spid="102">
                                            <p:txEl>
                                              <p:pRg st="2" end="2"/>
                                            </p:txEl>
                                          </p:spTgt>
                                        </p:tgtEl>
                                        <p:attrNameLst>
                                          <p:attrName>style.visibility</p:attrName>
                                        </p:attrNameLst>
                                      </p:cBhvr>
                                      <p:to>
                                        <p:strVal val="visible"/>
                                      </p:to>
                                    </p:set>
                                    <p:animEffect transition="in" filter="barn(inVertical)">
                                      <p:cBhvr additive="repl">
                                        <p:cTn id="12" dur="500"/>
                                        <p:tgtEl>
                                          <p:spTgt spid="102">
                                            <p:txEl>
                                              <p:pRg st="2" end="2"/>
                                            </p:txEl>
                                          </p:spTgt>
                                        </p:tgtEl>
                                      </p:cBhvr>
                                    </p:animEffect>
                                  </p:childTnLst>
                                </p:cTn>
                              </p:par>
                            </p:childTnLst>
                          </p:cTn>
                        </p:par>
                      </p:childTnLst>
                    </p:cTn>
                  </p:par>
                  <p:par>
                    <p:cTn id="13" fill="hold" nodeType="clickEffect">
                      <p:stCondLst>
                        <p:cond delay="indefinite"/>
                      </p:stCondLst>
                      <p:childTnLst>
                        <p:par>
                          <p:cTn id="14" fill="hold" nodeType="withEffect">
                            <p:stCondLst>
                              <p:cond delay="0"/>
                            </p:stCondLst>
                            <p:childTnLst>
                              <p:par>
                                <p:cTn id="15" presetID="16" presetClass="entr" presetSubtype="21" fill="hold" nodeType="clickEffect">
                                  <p:stCondLst>
                                    <p:cond delay="0"/>
                                  </p:stCondLst>
                                  <p:childTnLst>
                                    <p:set>
                                      <p:cBhvr>
                                        <p:cTn id="16" dur="1" fill="hold">
                                          <p:stCondLst>
                                            <p:cond delay="0"/>
                                          </p:stCondLst>
                                        </p:cTn>
                                        <p:tgtEl>
                                          <p:spTgt spid="102">
                                            <p:txEl>
                                              <p:pRg st="3" end="3"/>
                                            </p:txEl>
                                          </p:spTgt>
                                        </p:tgtEl>
                                        <p:attrNameLst>
                                          <p:attrName>style.visibility</p:attrName>
                                        </p:attrNameLst>
                                      </p:cBhvr>
                                      <p:to>
                                        <p:strVal val="visible"/>
                                      </p:to>
                                    </p:set>
                                    <p:animEffect transition="in" filter="barn(inVertical)">
                                      <p:cBhvr additive="repl">
                                        <p:cTn id="17" dur="500"/>
                                        <p:tgtEl>
                                          <p:spTgt spid="102">
                                            <p:txEl>
                                              <p:pRg st="3" end="3"/>
                                            </p:txEl>
                                          </p:spTgt>
                                        </p:tgtEl>
                                      </p:cBhvr>
                                    </p:animEffect>
                                  </p:childTnLst>
                                </p:cTn>
                              </p:par>
                            </p:childTnLst>
                          </p:cTn>
                        </p:par>
                      </p:childTnLst>
                    </p:cTn>
                  </p:par>
                  <p:par>
                    <p:cTn id="18" fill="hold" nodeType="clickEffect">
                      <p:stCondLst>
                        <p:cond delay="indefinite"/>
                      </p:stCondLst>
                      <p:childTnLst>
                        <p:par>
                          <p:cTn id="19" fill="hold" nodeType="withEffect">
                            <p:stCondLst>
                              <p:cond delay="0"/>
                            </p:stCondLst>
                            <p:childTnLst>
                              <p:par>
                                <p:cTn id="20" presetID="16" presetClass="entr" presetSubtype="21" fill="hold" nodeType="clickEffect">
                                  <p:stCondLst>
                                    <p:cond delay="0"/>
                                  </p:stCondLst>
                                  <p:childTnLst>
                                    <p:set>
                                      <p:cBhvr>
                                        <p:cTn id="21" dur="1" fill="hold">
                                          <p:stCondLst>
                                            <p:cond delay="0"/>
                                          </p:stCondLst>
                                        </p:cTn>
                                        <p:tgtEl>
                                          <p:spTgt spid="102">
                                            <p:txEl>
                                              <p:pRg st="4" end="4"/>
                                            </p:txEl>
                                          </p:spTgt>
                                        </p:tgtEl>
                                        <p:attrNameLst>
                                          <p:attrName>style.visibility</p:attrName>
                                        </p:attrNameLst>
                                      </p:cBhvr>
                                      <p:to>
                                        <p:strVal val="visible"/>
                                      </p:to>
                                    </p:set>
                                    <p:animEffect transition="in" filter="barn(inVertical)">
                                      <p:cBhvr additive="repl">
                                        <p:cTn id="22" dur="500"/>
                                        <p:tgtEl>
                                          <p:spTgt spid="10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02">
                                            <p:txEl>
                                              <p:pRg st="5" end="5"/>
                                            </p:txEl>
                                          </p:spTgt>
                                        </p:tgtEl>
                                        <p:attrNameLst>
                                          <p:attrName>style.visibility</p:attrName>
                                        </p:attrNameLst>
                                      </p:cBhvr>
                                      <p:to>
                                        <p:strVal val="visible"/>
                                      </p:to>
                                    </p:set>
                                    <p:animEffect transition="in" filter="barn(inVertical)">
                                      <p:cBhvr additive="repl">
                                        <p:cTn id="27" dur="500"/>
                                        <p:tgtEl>
                                          <p:spTgt spid="10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2">
                                            <p:txEl>
                                              <p:pRg st="6" end="6"/>
                                            </p:txEl>
                                          </p:spTgt>
                                        </p:tgtEl>
                                        <p:attrNameLst>
                                          <p:attrName>style.visibility</p:attrName>
                                        </p:attrNameLst>
                                      </p:cBhvr>
                                      <p:to>
                                        <p:strVal val="visible"/>
                                      </p:to>
                                    </p:set>
                                    <p:animEffect transition="in" filter="barn(inVertical)">
                                      <p:cBhvr additive="repl">
                                        <p:cTn id="32" dur="500"/>
                                        <p:tgtEl>
                                          <p:spTgt spid="10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490066"/>
          </a:xfrm>
        </p:spPr>
        <p:txBody>
          <a:bodyPr/>
          <a:lstStyle/>
          <a:p>
            <a:r>
              <a:rPr lang="en-GB" b="1" dirty="0">
                <a:latin typeface="Calibri" panose="020F0502020204030204" pitchFamily="34" charset="0"/>
                <a:cs typeface="Calibri" panose="020F0502020204030204" pitchFamily="34" charset="0"/>
              </a:rPr>
              <a:t>Steps to paraphrasing </a:t>
            </a:r>
          </a:p>
        </p:txBody>
      </p:sp>
      <p:sp>
        <p:nvSpPr>
          <p:cNvPr id="3" name="Content Placeholder 2"/>
          <p:cNvSpPr>
            <a:spLocks noGrp="1"/>
          </p:cNvSpPr>
          <p:nvPr>
            <p:ph idx="1"/>
          </p:nvPr>
        </p:nvSpPr>
        <p:spPr>
          <a:xfrm>
            <a:off x="323528" y="1340768"/>
            <a:ext cx="8568952" cy="4046748"/>
          </a:xfrm>
        </p:spPr>
        <p:txBody>
          <a:bodyPr/>
          <a:lstStyle/>
          <a:p>
            <a:r>
              <a:rPr lang="en-GB" sz="2800" b="0" dirty="0">
                <a:latin typeface="Calibri" panose="020F0502020204030204" pitchFamily="34" charset="0"/>
                <a:cs typeface="Calibri" panose="020F0502020204030204" pitchFamily="34" charset="0"/>
              </a:rPr>
              <a:t>Read and understand the text.</a:t>
            </a:r>
          </a:p>
          <a:p>
            <a:r>
              <a:rPr lang="en-GB" sz="2800" b="0" dirty="0">
                <a:latin typeface="Calibri" panose="020F0502020204030204" pitchFamily="34" charset="0"/>
                <a:cs typeface="Calibri" panose="020F0502020204030204" pitchFamily="34" charset="0"/>
              </a:rPr>
              <a:t>Make a list of the main ideas.</a:t>
            </a:r>
          </a:p>
          <a:p>
            <a:pPr lvl="1"/>
            <a:r>
              <a:rPr lang="en-GB" b="0" dirty="0">
                <a:latin typeface="Calibri" panose="020F0502020204030204" pitchFamily="34" charset="0"/>
                <a:cs typeface="Calibri" panose="020F0502020204030204" pitchFamily="34" charset="0"/>
              </a:rPr>
              <a:t>Find the important ideas - the important words/phrases. In some way mark them - write them down, underline or highlight them.</a:t>
            </a:r>
          </a:p>
          <a:p>
            <a:pPr lvl="1"/>
            <a:r>
              <a:rPr lang="en-GB" b="0" dirty="0">
                <a:latin typeface="Calibri" panose="020F0502020204030204" pitchFamily="34" charset="0"/>
                <a:cs typeface="Calibri" panose="020F0502020204030204" pitchFamily="34" charset="0"/>
              </a:rPr>
              <a:t>Find alternative words/synonyms for these words/phrases - do not change specialised vocabulary and common words.</a:t>
            </a:r>
          </a:p>
          <a:p>
            <a:endParaRPr lang="en-GB" b="0" dirty="0"/>
          </a:p>
        </p:txBody>
      </p:sp>
    </p:spTree>
    <p:extLst>
      <p:ext uri="{BB962C8B-B14F-4D97-AF65-F5344CB8AC3E}">
        <p14:creationId xmlns:p14="http://schemas.microsoft.com/office/powerpoint/2010/main" val="298238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sz="4000" b="1" dirty="0">
                <a:latin typeface="Calibri" panose="020F0502020204030204" pitchFamily="34" charset="0"/>
                <a:cs typeface="Calibri" panose="020F0502020204030204" pitchFamily="34" charset="0"/>
              </a:rPr>
              <a:t>Steps to paraphrasing </a:t>
            </a:r>
          </a:p>
        </p:txBody>
      </p:sp>
      <p:sp>
        <p:nvSpPr>
          <p:cNvPr id="3" name="Content Placeholder 2"/>
          <p:cNvSpPr>
            <a:spLocks noGrp="1"/>
          </p:cNvSpPr>
          <p:nvPr>
            <p:ph idx="1"/>
          </p:nvPr>
        </p:nvSpPr>
        <p:spPr>
          <a:xfrm>
            <a:off x="251520" y="1196752"/>
            <a:ext cx="8640960" cy="4104456"/>
          </a:xfrm>
        </p:spPr>
        <p:txBody>
          <a:bodyPr/>
          <a:lstStyle/>
          <a:p>
            <a:r>
              <a:rPr lang="en-GB" sz="2800" b="0" dirty="0">
                <a:latin typeface="Calibri" panose="020F0502020204030204" pitchFamily="34" charset="0"/>
                <a:cs typeface="Calibri" panose="020F0502020204030204" pitchFamily="34" charset="0"/>
              </a:rPr>
              <a:t>Change the structure of the text.</a:t>
            </a:r>
          </a:p>
          <a:p>
            <a:pPr lvl="1"/>
            <a:r>
              <a:rPr lang="en-GB" b="0" dirty="0">
                <a:latin typeface="Calibri" panose="020F0502020204030204" pitchFamily="34" charset="0"/>
                <a:cs typeface="Calibri" panose="020F0502020204030204" pitchFamily="34" charset="0"/>
              </a:rPr>
              <a:t>Identify the meaning relationships between the words/ideas - e.g. cause/effect, generalisation, contrast. </a:t>
            </a:r>
          </a:p>
          <a:p>
            <a:pPr lvl="1"/>
            <a:r>
              <a:rPr lang="en-GB" b="0" dirty="0">
                <a:latin typeface="Calibri" panose="020F0502020204030204" pitchFamily="34" charset="0"/>
                <a:cs typeface="Calibri" panose="020F0502020204030204" pitchFamily="34" charset="0"/>
              </a:rPr>
              <a:t>Express these relationships in a different way.</a:t>
            </a:r>
          </a:p>
          <a:p>
            <a:pPr lvl="1"/>
            <a:r>
              <a:rPr lang="en-GB" b="0" dirty="0">
                <a:latin typeface="Calibri" panose="020F0502020204030204" pitchFamily="34" charset="0"/>
                <a:cs typeface="Calibri" panose="020F0502020204030204" pitchFamily="34" charset="0"/>
              </a:rPr>
              <a:t>Change the grammar of the text: change nouns to verbs, adjectives to adverbs, etc., break up long sentences, combine short sentences.</a:t>
            </a:r>
          </a:p>
          <a:p>
            <a:endParaRPr lang="en-GB" b="0" dirty="0"/>
          </a:p>
        </p:txBody>
      </p:sp>
    </p:spTree>
    <p:extLst>
      <p:ext uri="{BB962C8B-B14F-4D97-AF65-F5344CB8AC3E}">
        <p14:creationId xmlns:p14="http://schemas.microsoft.com/office/powerpoint/2010/main" val="69471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lstStyle/>
          <a:p>
            <a:r>
              <a:rPr lang="en-GB" b="1" dirty="0">
                <a:latin typeface="Calibri" panose="020F0502020204030204" pitchFamily="34" charset="0"/>
                <a:cs typeface="Calibri" panose="020F0502020204030204" pitchFamily="34" charset="0"/>
              </a:rPr>
              <a:t>Steps to paraphrasing </a:t>
            </a:r>
          </a:p>
        </p:txBody>
      </p:sp>
      <p:sp>
        <p:nvSpPr>
          <p:cNvPr id="3" name="Content Placeholder 2"/>
          <p:cNvSpPr>
            <a:spLocks noGrp="1"/>
          </p:cNvSpPr>
          <p:nvPr>
            <p:ph idx="1"/>
          </p:nvPr>
        </p:nvSpPr>
        <p:spPr>
          <a:xfrm>
            <a:off x="251520" y="1124744"/>
            <a:ext cx="8640960" cy="4176464"/>
          </a:xfrm>
        </p:spPr>
        <p:txBody>
          <a:bodyPr/>
          <a:lstStyle/>
          <a:p>
            <a:r>
              <a:rPr lang="en-GB" sz="2800" dirty="0">
                <a:latin typeface="Calibri" panose="020F0502020204030204" pitchFamily="34" charset="0"/>
                <a:cs typeface="Calibri" panose="020F0502020204030204" pitchFamily="34" charset="0"/>
              </a:rPr>
              <a:t>Rewrite the main ideas in complete sentences. Combine your notes into a piece of continuous writing.</a:t>
            </a:r>
          </a:p>
          <a:p>
            <a:r>
              <a:rPr lang="en-GB" sz="2800" dirty="0">
                <a:latin typeface="Calibri" panose="020F0502020204030204" pitchFamily="34" charset="0"/>
                <a:cs typeface="Calibri" panose="020F0502020204030204" pitchFamily="34" charset="0"/>
              </a:rPr>
              <a:t>Check your work.</a:t>
            </a:r>
          </a:p>
          <a:p>
            <a:pPr lvl="1"/>
            <a:r>
              <a:rPr lang="en-GB" dirty="0">
                <a:latin typeface="Calibri" panose="020F0502020204030204" pitchFamily="34" charset="0"/>
                <a:cs typeface="Calibri" panose="020F0502020204030204" pitchFamily="34" charset="0"/>
              </a:rPr>
              <a:t>Make sure the meaning is the same.</a:t>
            </a:r>
          </a:p>
          <a:p>
            <a:pPr lvl="1"/>
            <a:r>
              <a:rPr lang="en-GB" dirty="0">
                <a:latin typeface="Calibri" panose="020F0502020204030204" pitchFamily="34" charset="0"/>
                <a:cs typeface="Calibri" panose="020F0502020204030204" pitchFamily="34" charset="0"/>
              </a:rPr>
              <a:t>Make sure the length is the same.</a:t>
            </a:r>
          </a:p>
          <a:p>
            <a:pPr lvl="1"/>
            <a:r>
              <a:rPr lang="en-GB" dirty="0">
                <a:latin typeface="Calibri" panose="020F0502020204030204" pitchFamily="34" charset="0"/>
                <a:cs typeface="Calibri" panose="020F0502020204030204" pitchFamily="34" charset="0"/>
              </a:rPr>
              <a:t>Make sure the style is your own.</a:t>
            </a:r>
          </a:p>
          <a:p>
            <a:pPr lvl="1"/>
            <a:r>
              <a:rPr lang="en-GB" dirty="0">
                <a:latin typeface="Calibri" panose="020F0502020204030204" pitchFamily="34" charset="0"/>
                <a:cs typeface="Calibri" panose="020F0502020204030204" pitchFamily="34" charset="0"/>
              </a:rPr>
              <a:t>Remember to acknowledge other people's work.</a:t>
            </a:r>
          </a:p>
          <a:p>
            <a:pPr marL="0" indent="0">
              <a:buNone/>
            </a:pPr>
            <a:endParaRPr lang="en-GB" b="0" dirty="0"/>
          </a:p>
        </p:txBody>
      </p:sp>
    </p:spTree>
    <p:extLst>
      <p:ext uri="{BB962C8B-B14F-4D97-AF65-F5344CB8AC3E}">
        <p14:creationId xmlns:p14="http://schemas.microsoft.com/office/powerpoint/2010/main" val="146786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AC282-CB88-8988-4C15-1E2DB3B05B2E}"/>
              </a:ext>
            </a:extLst>
          </p:cNvPr>
          <p:cNvSpPr>
            <a:spLocks noGrp="1"/>
          </p:cNvSpPr>
          <p:nvPr>
            <p:ph type="title"/>
          </p:nvPr>
        </p:nvSpPr>
        <p:spPr/>
        <p:txBody>
          <a:bodyPr/>
          <a:lstStyle/>
          <a:p>
            <a:r>
              <a:rPr lang="en-GB" sz="4000" b="1" dirty="0">
                <a:latin typeface="Calibri" panose="020F0502020204030204" pitchFamily="34" charset="0"/>
                <a:cs typeface="Calibri" panose="020F0502020204030204" pitchFamily="34" charset="0"/>
              </a:rPr>
              <a:t>What not to do when paraphrasing </a:t>
            </a:r>
          </a:p>
        </p:txBody>
      </p:sp>
      <p:sp>
        <p:nvSpPr>
          <p:cNvPr id="3" name="Content Placeholder 2">
            <a:extLst>
              <a:ext uri="{FF2B5EF4-FFF2-40B4-BE49-F238E27FC236}">
                <a16:creationId xmlns:a16="http://schemas.microsoft.com/office/drawing/2014/main" id="{A5322E86-4E3B-1B90-695C-1DE4CF0DA752}"/>
              </a:ext>
            </a:extLst>
          </p:cNvPr>
          <p:cNvSpPr>
            <a:spLocks noGrp="1"/>
          </p:cNvSpPr>
          <p:nvPr>
            <p:ph idx="1"/>
          </p:nvPr>
        </p:nvSpPr>
        <p:spPr>
          <a:xfrm>
            <a:off x="457200" y="1441905"/>
            <a:ext cx="8363272" cy="4099595"/>
          </a:xfrm>
        </p:spPr>
        <p:txBody>
          <a:bodyPr/>
          <a:lstStyle/>
          <a:p>
            <a:r>
              <a:rPr lang="en-GB" sz="2800" dirty="0">
                <a:latin typeface="Calibri" panose="020F0502020204030204" pitchFamily="34" charset="0"/>
                <a:cs typeface="Calibri" panose="020F0502020204030204" pitchFamily="34" charset="0"/>
              </a:rPr>
              <a:t>Use the same sentence structure as the original source: for example, only changing a few words. </a:t>
            </a:r>
          </a:p>
          <a:p>
            <a:r>
              <a:rPr lang="en-GB" sz="2800" dirty="0">
                <a:latin typeface="Calibri" panose="020F0502020204030204" pitchFamily="34" charset="0"/>
                <a:cs typeface="Calibri" panose="020F0502020204030204" pitchFamily="34" charset="0"/>
              </a:rPr>
              <a:t>Use parts of the original sentence(s) without referencing these appropriately following Harvard Guidelines. </a:t>
            </a:r>
          </a:p>
          <a:p>
            <a:r>
              <a:rPr lang="en-GB" sz="2800" dirty="0">
                <a:latin typeface="Calibri" panose="020F0502020204030204" pitchFamily="34" charset="0"/>
                <a:cs typeface="Calibri" panose="020F0502020204030204" pitchFamily="34" charset="0"/>
              </a:rPr>
              <a:t>Changing the meaning of the original text. </a:t>
            </a:r>
          </a:p>
          <a:p>
            <a:endParaRPr lang="en-GB" sz="2800" dirty="0">
              <a:latin typeface="Calibri" panose="020F0502020204030204" pitchFamily="34" charset="0"/>
              <a:cs typeface="Calibri" panose="020F0502020204030204" pitchFamily="34" charset="0"/>
            </a:endParaRPr>
          </a:p>
          <a:p>
            <a:pPr marL="2743200" lvl="6" indent="0">
              <a:buNone/>
            </a:pPr>
            <a:r>
              <a:rPr lang="en-GB" sz="1600" dirty="0">
                <a:latin typeface="Calibri" panose="020F0502020204030204" pitchFamily="34" charset="0"/>
                <a:cs typeface="Calibri" panose="020F0502020204030204" pitchFamily="34" charset="0"/>
              </a:rPr>
              <a:t>				(Bailey, 2011)</a:t>
            </a:r>
          </a:p>
        </p:txBody>
      </p:sp>
      <p:sp>
        <p:nvSpPr>
          <p:cNvPr id="4" name="Date Placeholder 3">
            <a:extLst>
              <a:ext uri="{FF2B5EF4-FFF2-40B4-BE49-F238E27FC236}">
                <a16:creationId xmlns:a16="http://schemas.microsoft.com/office/drawing/2014/main" id="{158B4904-B7BC-FB96-9704-6EA2C35142C6}"/>
              </a:ext>
            </a:extLst>
          </p:cNvPr>
          <p:cNvSpPr>
            <a:spLocks noGrp="1"/>
          </p:cNvSpPr>
          <p:nvPr>
            <p:ph type="dt" sz="half"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2303D31F-598B-47EE-BA37-93F097A3D676}" type="datetime1">
              <a:rPr kumimoji="0" lang="en-GB" altLang="en-US" sz="1050" b="0" i="0" u="none" strike="noStrike" kern="1200" cap="none" spc="0" normalizeH="0" baseline="0" noProof="0" smtClean="0">
                <a:ln>
                  <a:noFill/>
                </a:ln>
                <a:solidFill>
                  <a:prstClr val="black">
                    <a:tint val="75000"/>
                  </a:prstClr>
                </a:solidFill>
                <a:effectLst/>
                <a:uLnTx/>
                <a:uFillTx/>
                <a:latin typeface="Myriad Pro"/>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08/11/2023</a:t>
            </a:fld>
            <a:endParaRPr kumimoji="0" lang="en-GB" altLang="en-US" sz="1050" b="0" i="0" u="none" strike="noStrike" kern="1200" cap="none" spc="0" normalizeH="0" baseline="0" noProof="0">
              <a:ln>
                <a:noFill/>
              </a:ln>
              <a:solidFill>
                <a:prstClr val="black">
                  <a:tint val="75000"/>
                </a:prstClr>
              </a:solidFill>
              <a:effectLst/>
              <a:uLnTx/>
              <a:uFillTx/>
              <a:latin typeface="Myriad Pro"/>
              <a:ea typeface="+mn-ea"/>
              <a:cs typeface="+mn-cs"/>
            </a:endParaRPr>
          </a:p>
        </p:txBody>
      </p:sp>
      <p:sp>
        <p:nvSpPr>
          <p:cNvPr id="5" name="Slide Number Placeholder 4">
            <a:extLst>
              <a:ext uri="{FF2B5EF4-FFF2-40B4-BE49-F238E27FC236}">
                <a16:creationId xmlns:a16="http://schemas.microsoft.com/office/drawing/2014/main" id="{B7A48FA8-D635-AC09-F5B2-4CA78510F7AF}"/>
              </a:ext>
            </a:extLst>
          </p:cNvPr>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50E941-99E4-4403-A917-B30FF69A9617}" type="slidenum">
              <a:rPr kumimoji="0" lang="en-GB" altLang="en-US" sz="1200" b="0" i="0" u="none" strike="noStrike" kern="1200" cap="none" spc="0" normalizeH="0" baseline="0" noProof="0" smtClean="0">
                <a:ln>
                  <a:noFill/>
                </a:ln>
                <a:solidFill>
                  <a:srgbClr val="898989"/>
                </a:solidFill>
                <a:effectLst/>
                <a:uLnTx/>
                <a:uFillTx/>
                <a:latin typeface="Myriad Pro"/>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898989"/>
              </a:solidFill>
              <a:effectLst/>
              <a:uLnTx/>
              <a:uFillTx/>
              <a:latin typeface="Myriad Pro"/>
              <a:ea typeface="+mn-ea"/>
              <a:cs typeface="Arial" panose="020B0604020202020204" pitchFamily="34" charset="0"/>
            </a:endParaRPr>
          </a:p>
        </p:txBody>
      </p:sp>
    </p:spTree>
    <p:extLst>
      <p:ext uri="{BB962C8B-B14F-4D97-AF65-F5344CB8AC3E}">
        <p14:creationId xmlns:p14="http://schemas.microsoft.com/office/powerpoint/2010/main" val="314840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a:xfrm>
            <a:off x="457200" y="274638"/>
            <a:ext cx="8229600" cy="562074"/>
          </a:xfrm>
        </p:spPr>
        <p:txBody>
          <a:bodyPr/>
          <a:lstStyle/>
          <a:p>
            <a:r>
              <a:rPr lang="en-GB" altLang="en-US" sz="4000" b="1" dirty="0">
                <a:latin typeface="Calibri" panose="020F0502020204030204" pitchFamily="34" charset="0"/>
                <a:cs typeface="Calibri" panose="020F0502020204030204" pitchFamily="34" charset="0"/>
              </a:rPr>
              <a:t>Paraphrasing Practice </a:t>
            </a:r>
          </a:p>
        </p:txBody>
      </p:sp>
      <p:sp>
        <p:nvSpPr>
          <p:cNvPr id="8195" name="Rectangle 3"/>
          <p:cNvSpPr>
            <a:spLocks noGrp="1" noRot="1" noChangeArrowheads="1"/>
          </p:cNvSpPr>
          <p:nvPr>
            <p:ph idx="1"/>
          </p:nvPr>
        </p:nvSpPr>
        <p:spPr>
          <a:xfrm>
            <a:off x="395536" y="1232756"/>
            <a:ext cx="8229600" cy="4392488"/>
          </a:xfrm>
        </p:spPr>
        <p:txBody>
          <a:bodyPr/>
          <a:lstStyle/>
          <a:p>
            <a:pPr marL="0" indent="0" algn="just">
              <a:buFont typeface="Wingdings" panose="05000000000000000000" pitchFamily="2" charset="2"/>
              <a:buNone/>
              <a:defRPr/>
            </a:pPr>
            <a:r>
              <a:rPr lang="en-GB" altLang="en-US" dirty="0">
                <a:latin typeface="Calibri" panose="020F0502020204030204" pitchFamily="34" charset="0"/>
                <a:cs typeface="Calibri" panose="020F0502020204030204" pitchFamily="34" charset="0"/>
              </a:rPr>
              <a:t>Now try paraphrasing the following:</a:t>
            </a:r>
          </a:p>
          <a:p>
            <a:pPr marL="0" indent="0">
              <a:buNone/>
              <a:defRPr/>
            </a:pPr>
            <a:br>
              <a:rPr lang="en-GB" sz="2400" b="0" dirty="0"/>
            </a:br>
            <a:r>
              <a:rPr lang="en-GB" dirty="0">
                <a:latin typeface="Calibri" panose="020F0502020204030204" pitchFamily="34" charset="0"/>
                <a:cs typeface="Calibri" panose="020F0502020204030204" pitchFamily="34" charset="0"/>
              </a:rPr>
              <a:t>Smith et. al., (2010, p.20) state that ‘human activities can also change the climate.’</a:t>
            </a:r>
          </a:p>
          <a:p>
            <a:pPr marL="0" indent="0">
              <a:buNone/>
              <a:defRPr/>
            </a:pPr>
            <a:endParaRPr lang="en-GB" altLang="en-US" sz="2800" dirty="0"/>
          </a:p>
          <a:p>
            <a:pPr>
              <a:defRPr/>
            </a:pPr>
            <a:endParaRPr lang="en-GB" altLang="en-US" dirty="0">
              <a:latin typeface="Calibri" panose="020F0502020204030204" pitchFamily="34" charset="0"/>
              <a:cs typeface="Calibri" panose="020F0502020204030204" pitchFamily="34" charset="0"/>
            </a:endParaRPr>
          </a:p>
          <a:p>
            <a:pPr>
              <a:defRPr/>
            </a:pPr>
            <a:endParaRPr lang="en-GB" altLang="en-US" dirty="0"/>
          </a:p>
          <a:p>
            <a:pPr>
              <a:defRPr/>
            </a:pPr>
            <a:endParaRPr lang="en-GB" altLang="en-US" dirty="0"/>
          </a:p>
          <a:p>
            <a:pPr>
              <a:defRPr/>
            </a:pP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a:xfrm>
            <a:off x="457200" y="274638"/>
            <a:ext cx="8229600" cy="922114"/>
          </a:xfrm>
        </p:spPr>
        <p:txBody>
          <a:bodyPr/>
          <a:lstStyle/>
          <a:p>
            <a:r>
              <a:rPr lang="en-GB" altLang="en-US" b="1" dirty="0">
                <a:latin typeface="Calibri" panose="020F0502020204030204" pitchFamily="34" charset="0"/>
                <a:cs typeface="Calibri" panose="020F0502020204030204" pitchFamily="34" charset="0"/>
              </a:rPr>
              <a:t>Paraphrasing</a:t>
            </a:r>
            <a:r>
              <a:rPr lang="en-GB" altLang="en-US" sz="3600" b="1" dirty="0"/>
              <a:t> Practice </a:t>
            </a:r>
          </a:p>
        </p:txBody>
      </p:sp>
      <p:sp>
        <p:nvSpPr>
          <p:cNvPr id="8195" name="Rectangle 3"/>
          <p:cNvSpPr>
            <a:spLocks noGrp="1" noRot="1" noChangeArrowheads="1"/>
          </p:cNvSpPr>
          <p:nvPr>
            <p:ph idx="1"/>
          </p:nvPr>
        </p:nvSpPr>
        <p:spPr>
          <a:xfrm>
            <a:off x="323528" y="1470484"/>
            <a:ext cx="8229600" cy="3917032"/>
          </a:xfrm>
        </p:spPr>
        <p:txBody>
          <a:bodyPr/>
          <a:lstStyle/>
          <a:p>
            <a:pPr marL="0" indent="0">
              <a:buFont typeface="Wingdings" panose="05000000000000000000" pitchFamily="2" charset="2"/>
              <a:buNone/>
              <a:defRPr/>
            </a:pPr>
            <a:r>
              <a:rPr lang="en-GB" altLang="en-US" sz="2800" b="1" dirty="0">
                <a:latin typeface="Calibri" panose="020F0502020204030204" pitchFamily="34" charset="0"/>
                <a:cs typeface="Calibri" panose="020F0502020204030204" pitchFamily="34" charset="0"/>
              </a:rPr>
              <a:t>Suggested paraphrase:</a:t>
            </a:r>
          </a:p>
          <a:p>
            <a:pPr marL="0" indent="0">
              <a:buFont typeface="Wingdings" panose="05000000000000000000" pitchFamily="2" charset="2"/>
              <a:buNone/>
              <a:defRPr/>
            </a:pPr>
            <a:endParaRPr lang="en-GB" altLang="en-US" sz="2800" dirty="0">
              <a:latin typeface="Calibri" panose="020F0502020204030204" pitchFamily="34" charset="0"/>
              <a:cs typeface="Calibri" panose="020F0502020204030204" pitchFamily="34" charset="0"/>
            </a:endParaRPr>
          </a:p>
          <a:p>
            <a:pPr marL="0" indent="0">
              <a:buFont typeface="Wingdings" panose="05000000000000000000" pitchFamily="2" charset="2"/>
              <a:buNone/>
              <a:defRPr/>
            </a:pPr>
            <a:r>
              <a:rPr lang="en-GB" altLang="en-US" sz="2800" dirty="0">
                <a:latin typeface="Calibri" panose="020F0502020204030204" pitchFamily="34" charset="0"/>
                <a:cs typeface="Calibri" panose="020F0502020204030204" pitchFamily="34" charset="0"/>
              </a:rPr>
              <a:t>According to Smith et. al., (2010) climate change is influenced by human activity. </a:t>
            </a:r>
            <a:endParaRPr lang="en-GB" altLang="en-US" dirty="0">
              <a:latin typeface="Calibri" panose="020F0502020204030204" pitchFamily="34" charset="0"/>
              <a:cs typeface="Calibri" panose="020F0502020204030204" pitchFamily="34" charset="0"/>
            </a:endParaRPr>
          </a:p>
          <a:p>
            <a:pPr marL="0" indent="0">
              <a:buNone/>
              <a:defRPr/>
            </a:pPr>
            <a:endParaRPr lang="en-GB" altLang="en-US" dirty="0">
              <a:latin typeface="Calibri" panose="020F0502020204030204" pitchFamily="34" charset="0"/>
              <a:cs typeface="Calibri" panose="020F0502020204030204" pitchFamily="34" charset="0"/>
            </a:endParaRPr>
          </a:p>
          <a:p>
            <a:pPr>
              <a:defRPr/>
            </a:pPr>
            <a:endParaRPr lang="en-GB" altLang="en-US" dirty="0">
              <a:latin typeface="Calibri" panose="020F0502020204030204" pitchFamily="34" charset="0"/>
              <a:cs typeface="Calibri" panose="020F0502020204030204" pitchFamily="34" charset="0"/>
            </a:endParaRPr>
          </a:p>
          <a:p>
            <a:pPr>
              <a:defRPr/>
            </a:pPr>
            <a:endParaRPr lang="en-GB"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73726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lstStyle/>
          <a:p>
            <a:r>
              <a:rPr lang="en-GB" sz="4000" b="1" dirty="0">
                <a:latin typeface="Calibri" panose="020F0502020204030204" pitchFamily="34" charset="0"/>
                <a:cs typeface="Calibri" panose="020F0502020204030204" pitchFamily="34" charset="0"/>
              </a:rPr>
              <a:t>Paraphrasing a whole paragraph</a:t>
            </a:r>
          </a:p>
        </p:txBody>
      </p:sp>
      <p:sp>
        <p:nvSpPr>
          <p:cNvPr id="3" name="Content Placeholder 2"/>
          <p:cNvSpPr>
            <a:spLocks noGrp="1"/>
          </p:cNvSpPr>
          <p:nvPr>
            <p:ph idx="1"/>
          </p:nvPr>
        </p:nvSpPr>
        <p:spPr>
          <a:xfrm>
            <a:off x="323528" y="908720"/>
            <a:ext cx="8640960" cy="4694638"/>
          </a:xfrm>
        </p:spPr>
        <p:txBody>
          <a:bodyPr/>
          <a:lstStyle/>
          <a:p>
            <a:pPr marL="0" indent="0">
              <a:spcBef>
                <a:spcPts val="0"/>
              </a:spcBef>
              <a:buNone/>
            </a:pPr>
            <a:r>
              <a:rPr lang="en-US" sz="2800" dirty="0">
                <a:latin typeface="Calibri" panose="020F0502020204030204" pitchFamily="34" charset="0"/>
                <a:cs typeface="Calibri" panose="020F0502020204030204" pitchFamily="34" charset="0"/>
              </a:rPr>
              <a:t>Language is the main means of communication between people. Nevertheless, so many different languages have developed that language has often been a barrier rather than an aid to understanding among people. For many years, people have dreamed of setting up an international universal language. If all people spoke the same tongue, cultural and economic ties might be much closer, and good will would increase between countries.</a:t>
            </a:r>
          </a:p>
          <a:p>
            <a:pPr marL="0" indent="0">
              <a:spcBef>
                <a:spcPts val="0"/>
              </a:spcBef>
              <a:buNone/>
            </a:pPr>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5205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4042"/>
          </a:xfrm>
        </p:spPr>
        <p:txBody>
          <a:bodyPr/>
          <a:lstStyle/>
          <a:p>
            <a:r>
              <a:rPr lang="en-GB" sz="3200" b="1" dirty="0">
                <a:latin typeface="Calibri" panose="020F0502020204030204" pitchFamily="34" charset="0"/>
                <a:cs typeface="Calibri" panose="020F0502020204030204" pitchFamily="34" charset="0"/>
              </a:rPr>
              <a:t>A paraphrased version</a:t>
            </a:r>
          </a:p>
        </p:txBody>
      </p:sp>
      <p:sp>
        <p:nvSpPr>
          <p:cNvPr id="3" name="Content Placeholder 2"/>
          <p:cNvSpPr>
            <a:spLocks noGrp="1"/>
          </p:cNvSpPr>
          <p:nvPr>
            <p:ph idx="1"/>
          </p:nvPr>
        </p:nvSpPr>
        <p:spPr>
          <a:xfrm>
            <a:off x="323528" y="908720"/>
            <a:ext cx="8640960" cy="4421088"/>
          </a:xfrm>
        </p:spPr>
        <p:txBody>
          <a:bodyPr/>
          <a:lstStyle/>
          <a:p>
            <a:pPr marL="0" indent="0">
              <a:spcBef>
                <a:spcPts val="0"/>
              </a:spcBef>
              <a:buNone/>
            </a:pPr>
            <a:r>
              <a:rPr lang="en-US" sz="2800" dirty="0">
                <a:latin typeface="Calibri" panose="020F0502020204030204" pitchFamily="34" charset="0"/>
                <a:cs typeface="Calibri" panose="020F0502020204030204" pitchFamily="34" charset="0"/>
              </a:rPr>
              <a:t>People mainly communicate through language. However, because of the amount of different languages in the world, language has often not been a way to promote understanding between people, but rather an obstacle to it. A universal language has been a longstanding dream, because it would create closer cultural and economic ties, and there would be more international good will. </a:t>
            </a:r>
            <a:endParaRPr lang="en-GB" sz="2800" dirty="0">
              <a:latin typeface="Calibri" panose="020F0502020204030204" pitchFamily="34" charset="0"/>
              <a:cs typeface="Calibri" panose="020F0502020204030204" pitchFamily="34" charset="0"/>
            </a:endParaRPr>
          </a:p>
          <a:p>
            <a:pPr marL="0" indent="0">
              <a:spcBef>
                <a:spcPts val="0"/>
              </a:spcBef>
              <a:buNone/>
            </a:pPr>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40914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TextShape 1"/>
          <p:cNvSpPr txBox="1"/>
          <p:nvPr/>
        </p:nvSpPr>
        <p:spPr>
          <a:xfrm>
            <a:off x="457200" y="274680"/>
            <a:ext cx="8229240" cy="56160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Final Paraphrasing Practice </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12" name="TextShape 2"/>
          <p:cNvSpPr txBox="1"/>
          <p:nvPr/>
        </p:nvSpPr>
        <p:spPr>
          <a:xfrm>
            <a:off x="323640" y="908640"/>
            <a:ext cx="8229240" cy="3916800"/>
          </a:xfrm>
          <a:prstGeom prst="rect">
            <a:avLst/>
          </a:prstGeom>
          <a:noFill/>
          <a:ln w="0">
            <a:noFill/>
          </a:ln>
        </p:spPr>
        <p:txBody>
          <a:bodyPr>
            <a:noAutofit/>
          </a:bodyPr>
          <a:lstStyle/>
          <a:p>
            <a:pPr algn="just">
              <a:lnSpc>
                <a:spcPct val="100000"/>
              </a:lnSpc>
              <a:spcBef>
                <a:spcPts val="561"/>
              </a:spcBef>
              <a:tabLst>
                <a:tab pos="0" algn="l"/>
              </a:tabLst>
            </a:pPr>
            <a:r>
              <a:rPr lang="en-GB" sz="2800" b="1" strike="noStrike" spc="-1" dirty="0">
                <a:solidFill>
                  <a:srgbClr val="000000"/>
                </a:solidFill>
                <a:latin typeface="Calibri" panose="020F0502020204030204" pitchFamily="34" charset="0"/>
                <a:cs typeface="Calibri" panose="020F0502020204030204" pitchFamily="34" charset="0"/>
              </a:rPr>
              <a:t>Now try paraphrasing the following:</a:t>
            </a:r>
            <a:endParaRPr lang="en-US" sz="2800" b="1" strike="noStrike" spc="-1" dirty="0">
              <a:solidFill>
                <a:srgbClr val="000000"/>
              </a:solidFill>
              <a:latin typeface="Calibri" panose="020F0502020204030204" pitchFamily="34" charset="0"/>
              <a:cs typeface="Calibri" panose="020F0502020204030204" pitchFamily="34" charset="0"/>
            </a:endParaRPr>
          </a:p>
          <a:p>
            <a:pPr marL="360">
              <a:lnSpc>
                <a:spcPct val="100000"/>
              </a:lnSpc>
              <a:spcBef>
                <a:spcPts val="561"/>
              </a:spcBef>
              <a:buClr>
                <a:srgbClr val="000000"/>
              </a:buClr>
              <a:tabLst>
                <a:tab pos="0" algn="l"/>
              </a:tabLst>
            </a:pPr>
            <a:r>
              <a:rPr lang="en-GB" sz="2800" b="0" strike="noStrike" spc="-1" dirty="0">
                <a:solidFill>
                  <a:srgbClr val="000000"/>
                </a:solidFill>
                <a:latin typeface="Calibri" panose="020F0502020204030204" pitchFamily="34" charset="0"/>
                <a:cs typeface="Calibri" panose="020F0502020204030204" pitchFamily="34" charset="0"/>
              </a:rPr>
              <a:t>1) There have never been so many opportunities to work in the environmental field. In Canada, more than half a million people are employed in green jobs, and over one hundred thousand organisations have at least one environmental employee.</a:t>
            </a:r>
            <a:br>
              <a:rPr dirty="0"/>
            </a:br>
            <a:r>
              <a:rPr lang="en-GB" sz="2400" b="0" strike="noStrike" spc="-1" dirty="0">
                <a:solidFill>
                  <a:srgbClr val="000000"/>
                </a:solidFill>
                <a:latin typeface="Myriad Pro"/>
              </a:rPr>
              <a:t> </a:t>
            </a:r>
            <a:endParaRPr lang="en-US" sz="2400" b="0" strike="noStrike" spc="-1" dirty="0">
              <a:solidFill>
                <a:srgbClr val="000000"/>
              </a:solidFill>
              <a:latin typeface="Myriad Pro"/>
            </a:endParaRPr>
          </a:p>
          <a:p>
            <a:pPr>
              <a:lnSpc>
                <a:spcPct val="100000"/>
              </a:lnSpc>
              <a:spcBef>
                <a:spcPts val="479"/>
              </a:spcBef>
              <a:tabLst>
                <a:tab pos="0" algn="l"/>
              </a:tabLst>
            </a:pPr>
            <a:br>
              <a:rPr dirty="0"/>
            </a:br>
            <a:r>
              <a:rPr lang="en-GB" b="0" strike="noStrike" spc="-1" dirty="0">
                <a:solidFill>
                  <a:srgbClr val="000000"/>
                </a:solidFill>
                <a:latin typeface="Calibri" panose="020F0502020204030204" pitchFamily="34" charset="0"/>
                <a:cs typeface="Calibri" panose="020F0502020204030204" pitchFamily="34" charset="0"/>
              </a:rPr>
              <a:t>Adapted from: Suzuki, D. T., &amp; Boyd, D. R. (2008). </a:t>
            </a:r>
            <a:r>
              <a:rPr lang="en-GB" b="0" i="1" strike="noStrike" spc="-1" dirty="0">
                <a:solidFill>
                  <a:srgbClr val="000000"/>
                </a:solidFill>
                <a:latin typeface="Calibri" panose="020F0502020204030204" pitchFamily="34" charset="0"/>
                <a:cs typeface="Calibri" panose="020F0502020204030204" pitchFamily="34" charset="0"/>
              </a:rPr>
              <a:t>David Suzuki’s Green Guide</a:t>
            </a:r>
            <a:r>
              <a:rPr lang="en-GB" b="0" strike="noStrike" spc="-1" dirty="0">
                <a:solidFill>
                  <a:srgbClr val="000000"/>
                </a:solidFill>
                <a:latin typeface="Calibri" panose="020F0502020204030204" pitchFamily="34" charset="0"/>
                <a:cs typeface="Calibri" panose="020F0502020204030204" pitchFamily="34" charset="0"/>
              </a:rPr>
              <a:t>. Vancouver: Greystone Books, p. 125. </a:t>
            </a:r>
            <a:r>
              <a:rPr lang="en-GB" b="0" i="1" strike="noStrike" spc="-1" dirty="0">
                <a:solidFill>
                  <a:srgbClr val="000000"/>
                </a:solidFill>
                <a:latin typeface="Calibri" panose="020F0502020204030204" pitchFamily="34" charset="0"/>
                <a:cs typeface="Calibri" panose="020F0502020204030204" pitchFamily="34" charset="0"/>
              </a:rPr>
              <a:t>At: </a:t>
            </a:r>
            <a:r>
              <a:rPr lang="en-GB" b="0" i="1" u="sng" strike="noStrike" spc="-1" dirty="0">
                <a:solidFill>
                  <a:srgbClr val="0000FF"/>
                </a:solidFill>
                <a:uFillTx/>
                <a:latin typeface="Calibri" panose="020F0502020204030204" pitchFamily="34" charset="0"/>
                <a:cs typeface="Calibri" panose="020F0502020204030204" pitchFamily="34" charset="0"/>
                <a:hlinkClick r:id="rId2"/>
              </a:rPr>
              <a:t>http://highered.mcgraw-hill.com/sites/0070780412/student_view0/_____basic.html</a:t>
            </a:r>
            <a:endParaRPr lang="en-US"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561"/>
              </a:spcBef>
              <a:tabLst>
                <a:tab pos="0" algn="l"/>
              </a:tabLst>
            </a:pPr>
            <a:endParaRPr lang="en-US" sz="1200" b="0" strike="noStrike" spc="-1" dirty="0">
              <a:solidFill>
                <a:srgbClr val="000000"/>
              </a:solidFill>
              <a:latin typeface="Myriad Pro"/>
            </a:endParaRPr>
          </a:p>
          <a:p>
            <a:pPr>
              <a:lnSpc>
                <a:spcPct val="100000"/>
              </a:lnSpc>
              <a:spcBef>
                <a:spcPts val="641"/>
              </a:spcBef>
              <a:tabLst>
                <a:tab pos="0" algn="l"/>
              </a:tabLst>
            </a:pPr>
            <a:endParaRPr lang="en-US" sz="1200" b="0" strike="noStrike" spc="-1" dirty="0">
              <a:solidFill>
                <a:srgbClr val="000000"/>
              </a:solidFill>
              <a:latin typeface="Myriad Pro"/>
            </a:endParaRPr>
          </a:p>
          <a:p>
            <a:pPr>
              <a:lnSpc>
                <a:spcPct val="100000"/>
              </a:lnSpc>
              <a:spcBef>
                <a:spcPts val="641"/>
              </a:spcBef>
              <a:tabLst>
                <a:tab pos="0" algn="l"/>
              </a:tabLst>
            </a:pPr>
            <a:endParaRPr lang="en-US" sz="1200" b="0" strike="noStrike" spc="-1" dirty="0">
              <a:solidFill>
                <a:srgbClr val="000000"/>
              </a:solidFill>
              <a:latin typeface="Myriad Pro"/>
            </a:endParaRPr>
          </a:p>
          <a:p>
            <a:pPr>
              <a:lnSpc>
                <a:spcPct val="100000"/>
              </a:lnSpc>
              <a:spcBef>
                <a:spcPts val="641"/>
              </a:spcBef>
              <a:tabLst>
                <a:tab pos="0" algn="l"/>
              </a:tabLst>
            </a:pPr>
            <a:endParaRPr lang="en-US" sz="1200" b="0" strike="noStrike" spc="-1" dirty="0">
              <a:solidFill>
                <a:srgbClr val="000000"/>
              </a:solidFill>
              <a:latin typeface="Myriad Pro"/>
            </a:endParaRPr>
          </a:p>
        </p:txBody>
      </p:sp>
    </p:spTree>
  </p:cSld>
  <p:clrMapOvr>
    <a:masterClrMapping/>
  </p:clrMapOvr>
  <p:timing>
    <p:tnLst>
      <p:par>
        <p:cTn id="1" dur="indefinite" restart="never" nodeType="tmRoot">
          <p:childTnLst>
            <p:seq>
              <p:cTn id="2" dur="indefinite" nodeType="mainSeq">
                <p:childTnLst>
                  <p:par>
                    <p:cTn id="3" fill="hold" nodeType="clickEffect">
                      <p:stCondLst>
                        <p:cond delay="indefinite"/>
                      </p:stCondLst>
                      <p:childTnLst>
                        <p:par>
                          <p:cTn id="4" fill="hold" nodeType="withEffect">
                            <p:stCondLst>
                              <p:cond delay="0"/>
                            </p:stCondLst>
                            <p:childTnLst>
                              <p:par>
                                <p:cTn id="5" presetID="1" presetClass="entr" fill="hold" nodeType="clickEffect">
                                  <p:stCondLst>
                                    <p:cond delay="0"/>
                                  </p:stCondLst>
                                  <p:childTnLst>
                                    <p:set>
                                      <p:cBhvr>
                                        <p:cTn id="6" dur="1" fill="hold">
                                          <p:stCondLst>
                                            <p:cond delay="0"/>
                                          </p:stCondLst>
                                        </p:cTn>
                                        <p:tgtEl>
                                          <p:spTgt spid="1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TextShape 1"/>
          <p:cNvSpPr txBox="1"/>
          <p:nvPr/>
        </p:nvSpPr>
        <p:spPr>
          <a:xfrm>
            <a:off x="457200" y="274680"/>
            <a:ext cx="8229240" cy="56160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Final Paraphrasing Practice </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14" name="TextShape 2"/>
          <p:cNvSpPr txBox="1"/>
          <p:nvPr/>
        </p:nvSpPr>
        <p:spPr>
          <a:xfrm>
            <a:off x="323640" y="1052640"/>
            <a:ext cx="8229240" cy="3916800"/>
          </a:xfrm>
          <a:prstGeom prst="rect">
            <a:avLst/>
          </a:prstGeom>
          <a:noFill/>
          <a:ln w="0">
            <a:noFill/>
          </a:ln>
        </p:spPr>
        <p:txBody>
          <a:bodyPr>
            <a:noAutofit/>
          </a:bodyPr>
          <a:lstStyle/>
          <a:p>
            <a:pPr>
              <a:lnSpc>
                <a:spcPct val="100000"/>
              </a:lnSpc>
              <a:spcBef>
                <a:spcPts val="561"/>
              </a:spcBef>
              <a:tabLst>
                <a:tab pos="0" algn="l"/>
              </a:tabLst>
            </a:pPr>
            <a:r>
              <a:rPr lang="en-GB" sz="2800" b="1" strike="noStrike" spc="-1" dirty="0">
                <a:solidFill>
                  <a:srgbClr val="000000"/>
                </a:solidFill>
                <a:latin typeface="Calibri" panose="020F0502020204030204" pitchFamily="34" charset="0"/>
                <a:cs typeface="Calibri" panose="020F0502020204030204" pitchFamily="34" charset="0"/>
              </a:rPr>
              <a:t>Possible Answer:</a:t>
            </a:r>
            <a:endParaRPr lang="en-US" sz="2800" b="1"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561"/>
              </a:spcBef>
              <a:tabLst>
                <a:tab pos="0" algn="l"/>
              </a:tabLst>
            </a:pPr>
            <a:r>
              <a:rPr lang="en-GB" sz="2800" spc="-1" dirty="0">
                <a:solidFill>
                  <a:srgbClr val="000000"/>
                </a:solidFill>
                <a:latin typeface="Calibri" panose="020F0502020204030204" pitchFamily="34" charset="0"/>
                <a:cs typeface="Calibri" panose="020F0502020204030204" pitchFamily="34" charset="0"/>
              </a:rPr>
              <a:t>1) </a:t>
            </a:r>
            <a:r>
              <a:rPr lang="en-GB" sz="2800" b="0" strike="noStrike" spc="-1" dirty="0">
                <a:solidFill>
                  <a:srgbClr val="000000"/>
                </a:solidFill>
                <a:latin typeface="Calibri" panose="020F0502020204030204" pitchFamily="34" charset="0"/>
                <a:cs typeface="Calibri" panose="020F0502020204030204" pitchFamily="34" charset="0"/>
              </a:rPr>
              <a:t>The environmental sector has opened new chances for employment. In Canada, over 500,000 people have environmental jobs, </a:t>
            </a:r>
            <a:endParaRPr lang="en-US" sz="2800"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561"/>
              </a:spcBef>
              <a:tabLst>
                <a:tab pos="0" algn="l"/>
              </a:tabLst>
            </a:pPr>
            <a:r>
              <a:rPr lang="en-GB" sz="2800" b="0" strike="noStrike" spc="-1" dirty="0">
                <a:solidFill>
                  <a:srgbClr val="000000"/>
                </a:solidFill>
                <a:latin typeface="Calibri" panose="020F0502020204030204" pitchFamily="34" charset="0"/>
                <a:cs typeface="Calibri" panose="020F0502020204030204" pitchFamily="34" charset="0"/>
              </a:rPr>
              <a:t>and many companies have at least one green worker. </a:t>
            </a:r>
            <a:r>
              <a:rPr lang="en-GB" sz="2800" b="0" i="1" strike="noStrike" spc="-1" dirty="0">
                <a:solidFill>
                  <a:schemeClr val="accent1"/>
                </a:solidFill>
                <a:latin typeface="Calibri" panose="020F0502020204030204" pitchFamily="34" charset="0"/>
                <a:cs typeface="Calibri" panose="020F0502020204030204" pitchFamily="34" charset="0"/>
              </a:rPr>
              <a:t>OR</a:t>
            </a:r>
            <a:endParaRPr lang="en-US" sz="2800" b="0" strike="noStrike" spc="-1" dirty="0">
              <a:solidFill>
                <a:schemeClr val="accent1"/>
              </a:solidFill>
              <a:latin typeface="Calibri" panose="020F0502020204030204" pitchFamily="34" charset="0"/>
              <a:cs typeface="Calibri" panose="020F0502020204030204" pitchFamily="34" charset="0"/>
            </a:endParaRPr>
          </a:p>
          <a:p>
            <a:pPr>
              <a:lnSpc>
                <a:spcPct val="100000"/>
              </a:lnSpc>
              <a:spcBef>
                <a:spcPts val="561"/>
              </a:spcBef>
              <a:tabLst>
                <a:tab pos="0" algn="l"/>
              </a:tabLst>
            </a:pPr>
            <a:r>
              <a:rPr lang="en-GB" sz="2800" b="0" strike="noStrike" spc="-1" dirty="0">
                <a:solidFill>
                  <a:srgbClr val="000000"/>
                </a:solidFill>
                <a:latin typeface="Calibri" panose="020F0502020204030204" pitchFamily="34" charset="0"/>
                <a:cs typeface="Calibri" panose="020F0502020204030204" pitchFamily="34" charset="0"/>
              </a:rPr>
              <a:t>and there is at least one green worker in a lot of companies. </a:t>
            </a:r>
            <a:endParaRPr lang="en-US" sz="2800"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641"/>
              </a:spcBef>
              <a:tabLst>
                <a:tab pos="0" algn="l"/>
              </a:tabLst>
            </a:pPr>
            <a:endParaRPr lang="en-US" sz="2800" b="0" strike="noStrike" spc="-1" dirty="0">
              <a:solidFill>
                <a:srgbClr val="000000"/>
              </a:solidFill>
              <a:latin typeface="Myriad Pro"/>
            </a:endParaRPr>
          </a:p>
          <a:p>
            <a:pPr>
              <a:lnSpc>
                <a:spcPct val="100000"/>
              </a:lnSpc>
              <a:spcBef>
                <a:spcPts val="641"/>
              </a:spcBef>
              <a:tabLst>
                <a:tab pos="0" algn="l"/>
              </a:tabLst>
            </a:pPr>
            <a:endParaRPr lang="en-US" sz="2800" b="0" strike="noStrike" spc="-1" dirty="0">
              <a:solidFill>
                <a:srgbClr val="000000"/>
              </a:solidFill>
              <a:latin typeface="Myriad Pro"/>
            </a:endParaRPr>
          </a:p>
          <a:p>
            <a:pPr>
              <a:lnSpc>
                <a:spcPct val="100000"/>
              </a:lnSpc>
              <a:spcBef>
                <a:spcPts val="641"/>
              </a:spcBef>
              <a:tabLst>
                <a:tab pos="0" algn="l"/>
              </a:tabLst>
            </a:pPr>
            <a:endParaRPr lang="en-US" sz="2800" b="0" strike="noStrike" spc="-1" dirty="0">
              <a:solidFill>
                <a:srgbClr val="000000"/>
              </a:solidFill>
              <a:latin typeface="Myriad Pro"/>
            </a:endParaRPr>
          </a:p>
          <a:p>
            <a:pPr>
              <a:lnSpc>
                <a:spcPct val="100000"/>
              </a:lnSpc>
              <a:spcBef>
                <a:spcPts val="641"/>
              </a:spcBef>
              <a:tabLst>
                <a:tab pos="0" algn="l"/>
              </a:tabLst>
            </a:pPr>
            <a:endParaRPr lang="en-US" sz="2800" b="0" strike="noStrike" spc="-1" dirty="0">
              <a:solidFill>
                <a:srgbClr val="000000"/>
              </a:solidFill>
              <a:latin typeface="Myriad Pro"/>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TextShape 1"/>
          <p:cNvSpPr txBox="1"/>
          <p:nvPr/>
        </p:nvSpPr>
        <p:spPr>
          <a:xfrm>
            <a:off x="457200" y="274680"/>
            <a:ext cx="8229240" cy="56160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Paraphrasing Practice </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16" name="TextShape 2"/>
          <p:cNvSpPr txBox="1"/>
          <p:nvPr/>
        </p:nvSpPr>
        <p:spPr>
          <a:xfrm>
            <a:off x="323640" y="908640"/>
            <a:ext cx="8229240" cy="3916800"/>
          </a:xfrm>
          <a:prstGeom prst="rect">
            <a:avLst/>
          </a:prstGeom>
          <a:noFill/>
          <a:ln w="0">
            <a:noFill/>
          </a:ln>
        </p:spPr>
        <p:txBody>
          <a:bodyPr>
            <a:noAutofit/>
          </a:bodyPr>
          <a:lstStyle/>
          <a:p>
            <a:pPr>
              <a:lnSpc>
                <a:spcPct val="100000"/>
              </a:lnSpc>
              <a:spcBef>
                <a:spcPts val="561"/>
              </a:spcBef>
              <a:tabLst>
                <a:tab pos="0" algn="l"/>
              </a:tabLst>
            </a:pPr>
            <a:r>
              <a:rPr lang="en-GB" sz="3200" b="0" strike="noStrike" spc="-1" dirty="0">
                <a:solidFill>
                  <a:srgbClr val="000000"/>
                </a:solidFill>
                <a:latin typeface="Calibri" panose="020F0502020204030204" pitchFamily="34" charset="0"/>
                <a:cs typeface="Calibri" panose="020F0502020204030204" pitchFamily="34" charset="0"/>
              </a:rPr>
              <a:t>2</a:t>
            </a:r>
            <a:r>
              <a:rPr lang="en-GB" sz="3200" spc="-1" dirty="0">
                <a:solidFill>
                  <a:srgbClr val="000000"/>
                </a:solidFill>
                <a:latin typeface="Calibri" panose="020F0502020204030204" pitchFamily="34" charset="0"/>
                <a:cs typeface="Calibri" panose="020F0502020204030204" pitchFamily="34" charset="0"/>
              </a:rPr>
              <a:t>) </a:t>
            </a:r>
            <a:r>
              <a:rPr lang="en-GB" sz="3200" b="0" strike="noStrike" spc="-1" dirty="0">
                <a:solidFill>
                  <a:srgbClr val="000000"/>
                </a:solidFill>
                <a:latin typeface="Calibri" panose="020F0502020204030204" pitchFamily="34" charset="0"/>
                <a:cs typeface="Calibri" panose="020F0502020204030204" pitchFamily="34" charset="0"/>
              </a:rPr>
              <a:t>Although poor training and inadequate resources have caused many plagiarism problems, the Internet has added to the challenges. At the University of Toronto, plagiarism related to the Internet increased from 50% to 99% of cases between 2000-2001 and 2001-2002.</a:t>
            </a:r>
            <a:br>
              <a:rPr dirty="0">
                <a:latin typeface="Calibri" panose="020F0502020204030204" pitchFamily="34" charset="0"/>
                <a:cs typeface="Calibri" panose="020F0502020204030204" pitchFamily="34" charset="0"/>
              </a:rPr>
            </a:br>
            <a:br>
              <a:rPr dirty="0">
                <a:latin typeface="Calibri" panose="020F0502020204030204" pitchFamily="34" charset="0"/>
                <a:cs typeface="Calibri" panose="020F0502020204030204" pitchFamily="34" charset="0"/>
              </a:rPr>
            </a:br>
            <a:r>
              <a:rPr lang="en-GB" sz="2000" b="0" strike="noStrike" spc="-1" dirty="0">
                <a:solidFill>
                  <a:srgbClr val="000000"/>
                </a:solidFill>
                <a:latin typeface="Calibri" panose="020F0502020204030204" pitchFamily="34" charset="0"/>
                <a:cs typeface="Calibri" panose="020F0502020204030204" pitchFamily="34" charset="0"/>
              </a:rPr>
              <a:t>Adapted from: Locker, K., and Findlay, I. (2009). </a:t>
            </a:r>
            <a:r>
              <a:rPr lang="en-GB" sz="2000" b="0" i="1" strike="noStrike" spc="-1" dirty="0">
                <a:solidFill>
                  <a:srgbClr val="000000"/>
                </a:solidFill>
                <a:latin typeface="Calibri" panose="020F0502020204030204" pitchFamily="34" charset="0"/>
                <a:cs typeface="Calibri" panose="020F0502020204030204" pitchFamily="34" charset="0"/>
              </a:rPr>
              <a:t>Business Communication Now.</a:t>
            </a:r>
            <a:r>
              <a:rPr lang="en-GB" sz="2000" b="0" strike="noStrike" spc="-1" dirty="0">
                <a:solidFill>
                  <a:srgbClr val="000000"/>
                </a:solidFill>
                <a:latin typeface="Calibri" panose="020F0502020204030204" pitchFamily="34" charset="0"/>
                <a:cs typeface="Calibri" panose="020F0502020204030204" pitchFamily="34" charset="0"/>
              </a:rPr>
              <a:t> Toronto: McGraw-Hill</a:t>
            </a:r>
            <a:r>
              <a:rPr lang="en-GB" sz="2000" spc="-1" dirty="0">
                <a:solidFill>
                  <a:srgbClr val="000000"/>
                </a:solidFill>
                <a:latin typeface="Calibri" panose="020F0502020204030204" pitchFamily="34" charset="0"/>
                <a:cs typeface="Calibri" panose="020F0502020204030204" pitchFamily="34" charset="0"/>
              </a:rPr>
              <a:t>. </a:t>
            </a:r>
            <a:endParaRPr lang="en-US" sz="1200" b="0" strike="noStrike" spc="-1" dirty="0">
              <a:solidFill>
                <a:srgbClr val="000000"/>
              </a:solidFill>
              <a:latin typeface="Myriad Pro"/>
            </a:endParaRPr>
          </a:p>
          <a:p>
            <a:pPr>
              <a:lnSpc>
                <a:spcPct val="100000"/>
              </a:lnSpc>
              <a:spcBef>
                <a:spcPts val="641"/>
              </a:spcBef>
              <a:tabLst>
                <a:tab pos="0" algn="l"/>
              </a:tabLst>
            </a:pPr>
            <a:endParaRPr lang="en-US" sz="1200" b="0" strike="noStrike" spc="-1" dirty="0">
              <a:solidFill>
                <a:srgbClr val="000000"/>
              </a:solidFill>
              <a:latin typeface="Myriad Pro"/>
            </a:endParaRPr>
          </a:p>
          <a:p>
            <a:pPr>
              <a:lnSpc>
                <a:spcPct val="100000"/>
              </a:lnSpc>
              <a:spcBef>
                <a:spcPts val="641"/>
              </a:spcBef>
              <a:tabLst>
                <a:tab pos="0" algn="l"/>
              </a:tabLst>
            </a:pPr>
            <a:endParaRPr lang="en-US" sz="1200" b="0" strike="noStrike" spc="-1" dirty="0">
              <a:solidFill>
                <a:srgbClr val="000000"/>
              </a:solidFill>
              <a:latin typeface="Myriad Pro"/>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TextShape 1"/>
          <p:cNvSpPr txBox="1"/>
          <p:nvPr/>
        </p:nvSpPr>
        <p:spPr>
          <a:xfrm>
            <a:off x="457200" y="274680"/>
            <a:ext cx="8229240" cy="56160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Paraphrasing Practice </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18" name="TextShape 2"/>
          <p:cNvSpPr txBox="1"/>
          <p:nvPr/>
        </p:nvSpPr>
        <p:spPr>
          <a:xfrm>
            <a:off x="466560" y="1196640"/>
            <a:ext cx="8229240" cy="3916800"/>
          </a:xfrm>
          <a:prstGeom prst="rect">
            <a:avLst/>
          </a:prstGeom>
          <a:noFill/>
          <a:ln w="0">
            <a:noFill/>
          </a:ln>
        </p:spPr>
        <p:txBody>
          <a:bodyPr>
            <a:noAutofit/>
          </a:bodyPr>
          <a:lstStyle/>
          <a:p>
            <a:pPr>
              <a:lnSpc>
                <a:spcPct val="100000"/>
              </a:lnSpc>
              <a:spcBef>
                <a:spcPts val="561"/>
              </a:spcBef>
              <a:tabLst>
                <a:tab pos="0" algn="l"/>
              </a:tabLst>
            </a:pPr>
            <a:r>
              <a:rPr lang="en-GB" sz="3200" b="1" strike="noStrike" spc="-1" dirty="0">
                <a:solidFill>
                  <a:srgbClr val="000000"/>
                </a:solidFill>
                <a:latin typeface="Calibri" panose="020F0502020204030204" pitchFamily="34" charset="0"/>
                <a:cs typeface="Calibri" panose="020F0502020204030204" pitchFamily="34" charset="0"/>
              </a:rPr>
              <a:t>Possible answer:</a:t>
            </a:r>
            <a:endParaRPr lang="en-US" sz="3200" b="1"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561"/>
              </a:spcBef>
              <a:tabLst>
                <a:tab pos="0" algn="l"/>
              </a:tabLst>
            </a:pPr>
            <a:r>
              <a:rPr lang="en-GB" sz="3200" b="0" strike="noStrike" spc="-1" dirty="0">
                <a:solidFill>
                  <a:srgbClr val="000000"/>
                </a:solidFill>
                <a:latin typeface="Calibri" panose="020F0502020204030204" pitchFamily="34" charset="0"/>
                <a:cs typeface="Calibri" panose="020F0502020204030204" pitchFamily="34" charset="0"/>
              </a:rPr>
              <a:t>2</a:t>
            </a:r>
            <a:r>
              <a:rPr lang="en-GB" sz="3200" spc="-1" dirty="0">
                <a:solidFill>
                  <a:srgbClr val="000000"/>
                </a:solidFill>
                <a:latin typeface="Calibri" panose="020F0502020204030204" pitchFamily="34" charset="0"/>
                <a:cs typeface="Calibri" panose="020F0502020204030204" pitchFamily="34" charset="0"/>
              </a:rPr>
              <a:t>) </a:t>
            </a:r>
            <a:r>
              <a:rPr lang="en-GB" sz="3200" b="0" strike="noStrike" spc="-1" dirty="0">
                <a:solidFill>
                  <a:srgbClr val="000000"/>
                </a:solidFill>
                <a:latin typeface="Calibri" panose="020F0502020204030204" pitchFamily="34" charset="0"/>
                <a:cs typeface="Calibri" panose="020F0502020204030204" pitchFamily="34" charset="0"/>
              </a:rPr>
              <a:t>The main causes of plagiarism arise from lack of training/preparation and insufficient resources, as well as the Internet. At the University of Toronto, in the three years between 2000 and 2002, web-related plagiarism cases increased by nearly 100% / grew by almost 100% // almost doubled.</a:t>
            </a:r>
            <a:endParaRPr lang="en-US" sz="3200"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641"/>
              </a:spcBef>
              <a:tabLst>
                <a:tab pos="0" algn="l"/>
              </a:tabLst>
            </a:pPr>
            <a:endParaRPr lang="en-US" sz="2800" b="0" strike="noStrike" spc="-1" dirty="0">
              <a:solidFill>
                <a:srgbClr val="000000"/>
              </a:solidFill>
              <a:latin typeface="Myriad Pro"/>
            </a:endParaRPr>
          </a:p>
          <a:p>
            <a:pPr>
              <a:lnSpc>
                <a:spcPct val="100000"/>
              </a:lnSpc>
              <a:spcBef>
                <a:spcPts val="641"/>
              </a:spcBef>
              <a:tabLst>
                <a:tab pos="0" algn="l"/>
              </a:tabLst>
            </a:pPr>
            <a:endParaRPr lang="en-US" sz="2800" b="0" strike="noStrike" spc="-1" dirty="0">
              <a:solidFill>
                <a:srgbClr val="000000"/>
              </a:solidFill>
              <a:latin typeface="Myriad Pro"/>
            </a:endParaRPr>
          </a:p>
          <a:p>
            <a:pPr>
              <a:lnSpc>
                <a:spcPct val="100000"/>
              </a:lnSpc>
              <a:spcBef>
                <a:spcPts val="641"/>
              </a:spcBef>
              <a:tabLst>
                <a:tab pos="0" algn="l"/>
              </a:tabLst>
            </a:pPr>
            <a:endParaRPr lang="en-US" sz="2800" b="0" strike="noStrike" spc="-1" dirty="0">
              <a:solidFill>
                <a:srgbClr val="000000"/>
              </a:solidFill>
              <a:latin typeface="Myriad Pro"/>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Shape 1"/>
          <p:cNvSpPr txBox="1"/>
          <p:nvPr/>
        </p:nvSpPr>
        <p:spPr>
          <a:xfrm>
            <a:off x="457200" y="-22680"/>
            <a:ext cx="8229240" cy="114264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References</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24" name="TextShape 2"/>
          <p:cNvSpPr txBox="1"/>
          <p:nvPr/>
        </p:nvSpPr>
        <p:spPr>
          <a:xfrm>
            <a:off x="250920" y="1119960"/>
            <a:ext cx="8229240" cy="4464000"/>
          </a:xfrm>
          <a:prstGeom prst="rect">
            <a:avLst/>
          </a:prstGeom>
          <a:noFill/>
          <a:ln w="0">
            <a:noFill/>
          </a:ln>
        </p:spPr>
        <p:txBody>
          <a:bodyPr>
            <a:noAutofit/>
          </a:bodyPr>
          <a:lstStyle/>
          <a:p>
            <a:pPr marL="343080" indent="-342720">
              <a:lnSpc>
                <a:spcPct val="100000"/>
              </a:lnSpc>
              <a:spcAft>
                <a:spcPts val="600"/>
              </a:spcAft>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Bailey, S. (2011).</a:t>
            </a:r>
            <a:r>
              <a:rPr lang="en-GB" sz="2800" b="0" i="1" strike="noStrike" spc="-1" dirty="0">
                <a:solidFill>
                  <a:srgbClr val="000000"/>
                </a:solidFill>
                <a:latin typeface="Calibri" panose="020F0502020204030204" pitchFamily="34" charset="0"/>
                <a:cs typeface="Calibri" panose="020F0502020204030204" pitchFamily="34" charset="0"/>
              </a:rPr>
              <a:t> Academic Writing for International Business Students.</a:t>
            </a:r>
            <a:r>
              <a:rPr lang="en-GB" sz="2800" b="0" strike="noStrike" spc="-1" dirty="0">
                <a:solidFill>
                  <a:srgbClr val="000000"/>
                </a:solidFill>
                <a:latin typeface="Calibri" panose="020F0502020204030204" pitchFamily="34" charset="0"/>
                <a:cs typeface="Calibri" panose="020F0502020204030204" pitchFamily="34" charset="0"/>
              </a:rPr>
              <a:t> London: Routledge.</a:t>
            </a:r>
          </a:p>
          <a:p>
            <a:pPr marL="343080" indent="-342720">
              <a:lnSpc>
                <a:spcPct val="100000"/>
              </a:lnSpc>
              <a:spcAft>
                <a:spcPts val="600"/>
              </a:spcAft>
              <a:buClr>
                <a:srgbClr val="000000"/>
              </a:buClr>
              <a:buFont typeface="Arial"/>
              <a:buChar char="•"/>
            </a:pPr>
            <a:endParaRPr lang="en-GB" sz="2800" spc="-1" dirty="0">
              <a:solidFill>
                <a:srgbClr val="000000"/>
              </a:solidFill>
              <a:latin typeface="Calibri" panose="020F0502020204030204" pitchFamily="34" charset="0"/>
              <a:cs typeface="Calibri" panose="020F0502020204030204" pitchFamily="34" charset="0"/>
            </a:endParaRPr>
          </a:p>
          <a:p>
            <a:pPr marL="343080" indent="-342720">
              <a:lnSpc>
                <a:spcPct val="100000"/>
              </a:lnSpc>
              <a:spcAft>
                <a:spcPts val="600"/>
              </a:spcAft>
              <a:buClr>
                <a:srgbClr val="000000"/>
              </a:buClr>
              <a:buFont typeface="Arial"/>
              <a:buChar char="•"/>
            </a:pPr>
            <a:r>
              <a:rPr lang="en-GB" sz="2800" b="0" strike="noStrike" spc="-1" dirty="0">
                <a:solidFill>
                  <a:srgbClr val="000000"/>
                </a:solidFill>
                <a:latin typeface="Calibri" panose="020F0502020204030204" pitchFamily="34" charset="0"/>
                <a:cs typeface="Calibri" panose="020F0502020204030204" pitchFamily="34" charset="0"/>
              </a:rPr>
              <a:t>Zemach, D.E. and </a:t>
            </a:r>
            <a:r>
              <a:rPr lang="en-GB" sz="2800" b="0" strike="noStrike" spc="-1" dirty="0" err="1">
                <a:solidFill>
                  <a:srgbClr val="000000"/>
                </a:solidFill>
                <a:latin typeface="Calibri" panose="020F0502020204030204" pitchFamily="34" charset="0"/>
                <a:cs typeface="Calibri" panose="020F0502020204030204" pitchFamily="34" charset="0"/>
              </a:rPr>
              <a:t>Rumisek</a:t>
            </a:r>
            <a:r>
              <a:rPr lang="en-GB" sz="2800" b="0" strike="noStrike" spc="-1" dirty="0">
                <a:solidFill>
                  <a:srgbClr val="000000"/>
                </a:solidFill>
                <a:latin typeface="Calibri" panose="020F0502020204030204" pitchFamily="34" charset="0"/>
                <a:cs typeface="Calibri" panose="020F0502020204030204" pitchFamily="34" charset="0"/>
              </a:rPr>
              <a:t>, L.A. (2005) </a:t>
            </a:r>
            <a:r>
              <a:rPr lang="en-GB" sz="2800" b="0" i="1" strike="noStrike" spc="-1" dirty="0">
                <a:solidFill>
                  <a:srgbClr val="000000"/>
                </a:solidFill>
                <a:latin typeface="Calibri" panose="020F0502020204030204" pitchFamily="34" charset="0"/>
                <a:cs typeface="Calibri" panose="020F0502020204030204" pitchFamily="34" charset="0"/>
              </a:rPr>
              <a:t>Academic Writin</a:t>
            </a:r>
            <a:r>
              <a:rPr lang="en-GB" sz="2800" i="1" spc="-1" dirty="0">
                <a:solidFill>
                  <a:srgbClr val="000000"/>
                </a:solidFill>
                <a:latin typeface="Calibri" panose="020F0502020204030204" pitchFamily="34" charset="0"/>
                <a:cs typeface="Calibri" panose="020F0502020204030204" pitchFamily="34" charset="0"/>
              </a:rPr>
              <a:t>g: From paragraph to Essay. </a:t>
            </a:r>
            <a:r>
              <a:rPr lang="en-GB" sz="2800" spc="-1" dirty="0">
                <a:solidFill>
                  <a:srgbClr val="000000"/>
                </a:solidFill>
                <a:latin typeface="Calibri" panose="020F0502020204030204" pitchFamily="34" charset="0"/>
                <a:cs typeface="Calibri" panose="020F0502020204030204" pitchFamily="34" charset="0"/>
              </a:rPr>
              <a:t>Oxford: McMillan.</a:t>
            </a:r>
            <a:endParaRPr lang="en-GB" sz="2800" b="0" strike="noStrike" spc="-1" dirty="0">
              <a:solidFill>
                <a:srgbClr val="000000"/>
              </a:solidFill>
              <a:latin typeface="Calibri" panose="020F0502020204030204" pitchFamily="34" charset="0"/>
              <a:cs typeface="Calibri" panose="020F0502020204030204" pitchFamily="34" charset="0"/>
            </a:endParaRPr>
          </a:p>
          <a:p>
            <a:pPr marL="343080" indent="-342720">
              <a:lnSpc>
                <a:spcPct val="100000"/>
              </a:lnSpc>
              <a:spcAft>
                <a:spcPts val="600"/>
              </a:spcAft>
              <a:buClr>
                <a:srgbClr val="000000"/>
              </a:buClr>
              <a:buFont typeface="Arial"/>
              <a:buChar char="•"/>
            </a:pPr>
            <a:endParaRPr lang="en-GB" sz="2800" spc="-1" dirty="0">
              <a:solidFill>
                <a:srgbClr val="000000"/>
              </a:solidFill>
              <a:latin typeface="Calibri" panose="020F0502020204030204" pitchFamily="34" charset="0"/>
              <a:cs typeface="Calibri" panose="020F0502020204030204" pitchFamily="34" charset="0"/>
            </a:endParaRPr>
          </a:p>
          <a:p>
            <a:pPr marL="343080" indent="-342720">
              <a:lnSpc>
                <a:spcPct val="100000"/>
              </a:lnSpc>
              <a:spcAft>
                <a:spcPts val="600"/>
              </a:spcAft>
              <a:buClr>
                <a:srgbClr val="000000"/>
              </a:buClr>
              <a:buFont typeface="Arial"/>
              <a:buChar char="•"/>
            </a:pPr>
            <a:endParaRPr lang="en-US" sz="2800" b="0" strike="noStrike" spc="-1" dirty="0">
              <a:solidFill>
                <a:srgbClr val="000000"/>
              </a:solidFill>
              <a:latin typeface="Calibri" panose="020F0502020204030204" pitchFamily="34" charset="0"/>
              <a:cs typeface="Calibri" panose="020F0502020204030204" pitchFamily="34" charset="0"/>
            </a:endParaRPr>
          </a:p>
        </p:txBody>
      </p:sp>
      <p:sp>
        <p:nvSpPr>
          <p:cNvPr id="125" name="TextShape 3"/>
          <p:cNvSpPr txBox="1"/>
          <p:nvPr/>
        </p:nvSpPr>
        <p:spPr>
          <a:xfrm>
            <a:off x="250920" y="6524640"/>
            <a:ext cx="971280" cy="218880"/>
          </a:xfrm>
          <a:prstGeom prst="rect">
            <a:avLst/>
          </a:prstGeom>
          <a:noFill/>
          <a:ln w="0">
            <a:noFill/>
          </a:ln>
        </p:spPr>
        <p:txBody>
          <a:bodyPr anchor="ctr">
            <a:noAutofit/>
          </a:bodyPr>
          <a:lstStyle/>
          <a:p>
            <a:pPr algn="ctr">
              <a:lnSpc>
                <a:spcPct val="100000"/>
              </a:lnSpc>
            </a:pPr>
            <a:fld id="{DFFF796C-FBFB-4DA9-861A-440655520D57}" type="datetime1">
              <a:rPr lang="en-GB" sz="1050" b="0" strike="noStrike" spc="-1">
                <a:solidFill>
                  <a:srgbClr val="8B8B8B"/>
                </a:solidFill>
                <a:latin typeface="Myriad Pro"/>
              </a:rPr>
              <a:t>08/11/2023</a:t>
            </a:fld>
            <a:endParaRPr lang="en-GB" sz="1050" b="0" strike="noStrike" spc="-1">
              <a:latin typeface="Times New Roman"/>
            </a:endParaRPr>
          </a:p>
        </p:txBody>
      </p:sp>
      <p:sp>
        <p:nvSpPr>
          <p:cNvPr id="126" name="TextShape 4"/>
          <p:cNvSpPr txBox="1"/>
          <p:nvPr/>
        </p:nvSpPr>
        <p:spPr>
          <a:xfrm>
            <a:off x="7956720" y="6381720"/>
            <a:ext cx="729720" cy="339480"/>
          </a:xfrm>
          <a:prstGeom prst="rect">
            <a:avLst/>
          </a:prstGeom>
          <a:noFill/>
          <a:ln w="0">
            <a:noFill/>
          </a:ln>
        </p:spPr>
        <p:txBody>
          <a:bodyPr anchor="ctr">
            <a:noAutofit/>
          </a:bodyPr>
          <a:lstStyle/>
          <a:p>
            <a:pPr algn="r">
              <a:lnSpc>
                <a:spcPct val="100000"/>
              </a:lnSpc>
            </a:pPr>
            <a:fld id="{03BF43DB-EF06-4D2F-AE8E-D375E960F305}" type="slidenum">
              <a:rPr lang="en-GB" sz="1200" b="0" strike="noStrike" spc="-1">
                <a:solidFill>
                  <a:srgbClr val="898989"/>
                </a:solidFill>
                <a:latin typeface="Myriad Pro"/>
              </a:rPr>
              <a:t>35</a:t>
            </a:fld>
            <a:endParaRPr lang="en-GB" sz="1200" b="0" strike="noStrike" spc="-1">
              <a:latin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TextShape 1"/>
          <p:cNvSpPr txBox="1"/>
          <p:nvPr/>
        </p:nvSpPr>
        <p:spPr>
          <a:xfrm>
            <a:off x="457200" y="48600"/>
            <a:ext cx="8229240" cy="1142640"/>
          </a:xfrm>
          <a:prstGeom prst="rect">
            <a:avLst/>
          </a:prstGeom>
          <a:noFill/>
          <a:ln w="0">
            <a:noFill/>
          </a:ln>
        </p:spPr>
        <p:txBody>
          <a:bodyPr anchor="ctr">
            <a:noAutofit/>
          </a:bodyPr>
          <a:lstStyle/>
          <a:p>
            <a:pPr algn="ctr">
              <a:lnSpc>
                <a:spcPct val="100000"/>
              </a:lnSpc>
            </a:pPr>
            <a:r>
              <a:rPr lang="en-GB" sz="4000" b="1" strike="noStrike" spc="-1" dirty="0">
                <a:solidFill>
                  <a:srgbClr val="000000"/>
                </a:solidFill>
                <a:latin typeface="Calibri" panose="020F0502020204030204" pitchFamily="34" charset="0"/>
                <a:cs typeface="Calibri" panose="020F0502020204030204" pitchFamily="34" charset="0"/>
              </a:rPr>
              <a:t>Further Reading</a:t>
            </a:r>
            <a:endParaRPr lang="en-US" sz="4000" b="0" strike="noStrike" spc="-1" dirty="0">
              <a:solidFill>
                <a:srgbClr val="000000"/>
              </a:solidFill>
              <a:latin typeface="Calibri" panose="020F0502020204030204" pitchFamily="34" charset="0"/>
              <a:cs typeface="Calibri" panose="020F0502020204030204" pitchFamily="34" charset="0"/>
            </a:endParaRPr>
          </a:p>
        </p:txBody>
      </p:sp>
      <p:sp>
        <p:nvSpPr>
          <p:cNvPr id="128" name="TextShape 2"/>
          <p:cNvSpPr txBox="1"/>
          <p:nvPr/>
        </p:nvSpPr>
        <p:spPr>
          <a:xfrm>
            <a:off x="457200" y="1052640"/>
            <a:ext cx="8229240" cy="4464000"/>
          </a:xfrm>
          <a:prstGeom prst="rect">
            <a:avLst/>
          </a:prstGeom>
          <a:noFill/>
          <a:ln w="0">
            <a:noFill/>
          </a:ln>
        </p:spPr>
        <p:txBody>
          <a:bodyPr>
            <a:noAutofit/>
          </a:bodyPr>
          <a:lstStyle/>
          <a:p>
            <a:pPr marL="343080" indent="-342720">
              <a:spcAft>
                <a:spcPts val="600"/>
              </a:spcAft>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Future Learn (n.d.) ‘Techniques for Paraphrasing.’ Online. </a:t>
            </a:r>
            <a:r>
              <a:rPr lang="en-GB" sz="2400" b="0" u="sng" strike="noStrike" spc="-1" dirty="0">
                <a:solidFill>
                  <a:srgbClr val="0000FF"/>
                </a:solidFill>
                <a:uFillTx/>
                <a:latin typeface="Calibri" panose="020F0502020204030204" pitchFamily="34" charset="0"/>
                <a:cs typeface="Calibri" panose="020F0502020204030204" pitchFamily="34" charset="0"/>
                <a:hlinkClick r:id="rId2"/>
              </a:rPr>
              <a:t>https://www.futurelearn.com/info/courses/english-for-study-intermediate/0/steps/35241</a:t>
            </a:r>
            <a:endParaRPr lang="en-US" sz="2400" b="0" strike="noStrike" spc="-1" dirty="0">
              <a:solidFill>
                <a:srgbClr val="000000"/>
              </a:solidFill>
              <a:latin typeface="Calibri" panose="020F0502020204030204" pitchFamily="34" charset="0"/>
              <a:cs typeface="Calibri" panose="020F0502020204030204" pitchFamily="34" charset="0"/>
            </a:endParaRPr>
          </a:p>
          <a:p>
            <a:pPr marL="343080" indent="-342720">
              <a:lnSpc>
                <a:spcPct val="100000"/>
              </a:lnSpc>
              <a:spcAft>
                <a:spcPts val="600"/>
              </a:spcAft>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University of Bristol (2015). ‘Paraphrasing.’ Online. </a:t>
            </a:r>
            <a:r>
              <a:rPr lang="en-GB" sz="2400" b="0" u="sng" strike="noStrike" spc="-1" dirty="0">
                <a:solidFill>
                  <a:srgbClr val="0000FF"/>
                </a:solidFill>
                <a:uFillTx/>
                <a:latin typeface="Calibri" panose="020F0502020204030204" pitchFamily="34" charset="0"/>
                <a:cs typeface="Calibri" panose="020F0502020204030204" pitchFamily="34" charset="0"/>
                <a:hlinkClick r:id="rId3"/>
              </a:rPr>
              <a:t>https://www.bristol.ac.uk/arts/exercises/referencing/page_05.htm</a:t>
            </a:r>
            <a:endParaRPr lang="en-GB" sz="2400" b="0" strike="noStrike" spc="-1" dirty="0">
              <a:solidFill>
                <a:srgbClr val="000000"/>
              </a:solidFill>
              <a:latin typeface="Calibri" panose="020F0502020204030204" pitchFamily="34" charset="0"/>
              <a:cs typeface="Calibri" panose="020F0502020204030204" pitchFamily="34" charset="0"/>
            </a:endParaRPr>
          </a:p>
          <a:p>
            <a:pPr marL="343080" indent="-342720">
              <a:spcAft>
                <a:spcPts val="600"/>
              </a:spcAft>
              <a:buClr>
                <a:srgbClr val="000000"/>
              </a:buClr>
              <a:buFont typeface="Arial"/>
              <a:buChar char="•"/>
            </a:pPr>
            <a:r>
              <a:rPr lang="en-GB" sz="2400" b="0" strike="noStrike" spc="-1" dirty="0">
                <a:solidFill>
                  <a:srgbClr val="000000"/>
                </a:solidFill>
                <a:latin typeface="Calibri" panose="020F0502020204030204" pitchFamily="34" charset="0"/>
                <a:cs typeface="Calibri" panose="020F0502020204030204" pitchFamily="34" charset="0"/>
              </a:rPr>
              <a:t>UCL (2021) ‘Paraphrasing for Beginners.’ Online. </a:t>
            </a:r>
            <a:r>
              <a:rPr lang="en-GB" sz="2400" b="0" u="sng" strike="noStrike" spc="-1" dirty="0">
                <a:solidFill>
                  <a:srgbClr val="0000FF"/>
                </a:solidFill>
                <a:uFillTx/>
                <a:latin typeface="Calibri" panose="020F0502020204030204" pitchFamily="34" charset="0"/>
                <a:cs typeface="Calibri" panose="020F0502020204030204" pitchFamily="34" charset="0"/>
                <a:hlinkClick r:id="rId4"/>
              </a:rPr>
              <a:t>https://www.ucl.ac.uk/ioe-writing-centre/reference-effectively-avoid-plagiarism/paraphrasing</a:t>
            </a:r>
            <a:endParaRPr lang="en-US" sz="2400" b="0" strike="noStrike" spc="-1" dirty="0">
              <a:solidFill>
                <a:srgbClr val="000000"/>
              </a:solidFill>
              <a:latin typeface="Calibri" panose="020F0502020204030204" pitchFamily="34" charset="0"/>
              <a:cs typeface="Calibri" panose="020F0502020204030204" pitchFamily="34" charset="0"/>
            </a:endParaRPr>
          </a:p>
          <a:p>
            <a:pPr marL="343080" indent="-342720">
              <a:lnSpc>
                <a:spcPct val="100000"/>
              </a:lnSpc>
              <a:spcAft>
                <a:spcPts val="600"/>
              </a:spcAft>
              <a:buClr>
                <a:srgbClr val="000000"/>
              </a:buClr>
              <a:buFont typeface="Arial"/>
              <a:buChar char="•"/>
            </a:pPr>
            <a:endParaRPr lang="en-US" sz="2400" b="0" strike="noStrike" spc="-1" dirty="0">
              <a:solidFill>
                <a:srgbClr val="000000"/>
              </a:solidFill>
              <a:latin typeface="Calibri" panose="020F0502020204030204" pitchFamily="34" charset="0"/>
              <a:cs typeface="Calibri" panose="020F0502020204030204" pitchFamily="34" charset="0"/>
            </a:endParaRPr>
          </a:p>
          <a:p>
            <a:pPr>
              <a:lnSpc>
                <a:spcPct val="100000"/>
              </a:lnSpc>
              <a:spcBef>
                <a:spcPts val="400"/>
              </a:spcBef>
            </a:pPr>
            <a:endParaRPr lang="en-US" sz="2000" b="0" strike="noStrike" spc="-1" dirty="0">
              <a:solidFill>
                <a:srgbClr val="000000"/>
              </a:solidFill>
              <a:latin typeface="Myriad Pro"/>
            </a:endParaRPr>
          </a:p>
        </p:txBody>
      </p:sp>
      <p:sp>
        <p:nvSpPr>
          <p:cNvPr id="129" name="TextShape 3"/>
          <p:cNvSpPr txBox="1"/>
          <p:nvPr/>
        </p:nvSpPr>
        <p:spPr>
          <a:xfrm>
            <a:off x="250920" y="6524640"/>
            <a:ext cx="971280" cy="218880"/>
          </a:xfrm>
          <a:prstGeom prst="rect">
            <a:avLst/>
          </a:prstGeom>
          <a:noFill/>
          <a:ln w="0">
            <a:noFill/>
          </a:ln>
        </p:spPr>
        <p:txBody>
          <a:bodyPr anchor="ctr">
            <a:noAutofit/>
          </a:bodyPr>
          <a:lstStyle/>
          <a:p>
            <a:pPr algn="ctr">
              <a:lnSpc>
                <a:spcPct val="100000"/>
              </a:lnSpc>
            </a:pPr>
            <a:fld id="{497E7C4B-D14E-479C-AB8D-DE6B9C642D18}" type="datetime1">
              <a:rPr lang="en-GB" sz="1050" b="0" strike="noStrike" spc="-1">
                <a:solidFill>
                  <a:srgbClr val="8B8B8B"/>
                </a:solidFill>
                <a:latin typeface="Myriad Pro"/>
              </a:rPr>
              <a:t>08/11/2023</a:t>
            </a:fld>
            <a:endParaRPr lang="en-GB" sz="1050" b="0" strike="noStrike" spc="-1">
              <a:latin typeface="Times New Roman"/>
            </a:endParaRPr>
          </a:p>
        </p:txBody>
      </p:sp>
      <p:sp>
        <p:nvSpPr>
          <p:cNvPr id="130" name="TextShape 4"/>
          <p:cNvSpPr txBox="1"/>
          <p:nvPr/>
        </p:nvSpPr>
        <p:spPr>
          <a:xfrm>
            <a:off x="7956720" y="6381720"/>
            <a:ext cx="729720" cy="339480"/>
          </a:xfrm>
          <a:prstGeom prst="rect">
            <a:avLst/>
          </a:prstGeom>
          <a:noFill/>
          <a:ln w="0">
            <a:noFill/>
          </a:ln>
        </p:spPr>
        <p:txBody>
          <a:bodyPr anchor="ctr">
            <a:noAutofit/>
          </a:bodyPr>
          <a:lstStyle/>
          <a:p>
            <a:pPr algn="r">
              <a:lnSpc>
                <a:spcPct val="100000"/>
              </a:lnSpc>
            </a:pPr>
            <a:fld id="{DCD7F49B-33D4-4D7B-BC85-46E83F858EEA}" type="slidenum">
              <a:rPr lang="en-GB" sz="1200" b="0" strike="noStrike" spc="-1">
                <a:solidFill>
                  <a:srgbClr val="898989"/>
                </a:solidFill>
                <a:latin typeface="Myriad Pro"/>
              </a:rPr>
              <a:t>36</a:t>
            </a:fld>
            <a:endParaRPr lang="en-GB" sz="1200" b="0" strike="noStrike" spc="-1">
              <a:latin typeface="Times New Roman"/>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2762</TotalTime>
  <Words>2264</Words>
  <Application>Microsoft Office PowerPoint</Application>
  <PresentationFormat>On-screen Show (4:3)</PresentationFormat>
  <Paragraphs>230</Paragraphs>
  <Slides>36</Slides>
  <Notes>4</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36</vt:i4>
      </vt:variant>
    </vt:vector>
  </HeadingPairs>
  <TitlesOfParts>
    <vt:vector size="46" baseType="lpstr">
      <vt:lpstr>Myriad Pro</vt:lpstr>
      <vt:lpstr>Arial</vt:lpstr>
      <vt:lpstr>Calibri</vt:lpstr>
      <vt:lpstr>Courier New</vt:lpstr>
      <vt:lpstr>Times New Roman</vt:lpstr>
      <vt:lpstr>Wingdings</vt:lpstr>
      <vt:lpstr>Office Theme</vt:lpstr>
      <vt:lpstr>1_20140311PresentationUWTSDTemplate</vt:lpstr>
      <vt:lpstr>20140311PresentationUWTSDTemplate</vt:lpstr>
      <vt:lpstr>2_20140311PresentationUWTSDTemplate</vt:lpstr>
      <vt:lpstr>PowerPoint Presentation</vt:lpstr>
      <vt:lpstr>Aims of the session </vt:lpstr>
      <vt:lpstr>In groups, discuss the following questions: </vt:lpstr>
      <vt:lpstr>Paraphrasing </vt:lpstr>
      <vt:lpstr>What is paraphrasing?</vt:lpstr>
      <vt:lpstr>What is paraphrasing? </vt:lpstr>
      <vt:lpstr>PowerPoint Presentation</vt:lpstr>
      <vt:lpstr>PowerPoint Presentation</vt:lpstr>
      <vt:lpstr>Why should you paraphrase?</vt:lpstr>
      <vt:lpstr>Paraphrasing Techniques</vt:lpstr>
      <vt:lpstr>The use of synonyms </vt:lpstr>
      <vt:lpstr>PowerPoint Presentation</vt:lpstr>
      <vt:lpstr>PowerPoint Presentation</vt:lpstr>
      <vt:lpstr>PowerPoint Presentation</vt:lpstr>
      <vt:lpstr>Another example </vt:lpstr>
      <vt:lpstr>Changing word class </vt:lpstr>
      <vt:lpstr>Another Example </vt:lpstr>
      <vt:lpstr>PowerPoint Presentation</vt:lpstr>
      <vt:lpstr>PowerPoint Presentation</vt:lpstr>
      <vt:lpstr>Active and Passive voice </vt:lpstr>
      <vt:lpstr>Active / Passive voice</vt:lpstr>
      <vt:lpstr>PowerPoint Presentation</vt:lpstr>
      <vt:lpstr>Steps to paraphrasing </vt:lpstr>
      <vt:lpstr>Steps to paraphrasing </vt:lpstr>
      <vt:lpstr>Steps to paraphrasing </vt:lpstr>
      <vt:lpstr>What not to do when paraphrasing </vt:lpstr>
      <vt:lpstr>Paraphrasing Practice </vt:lpstr>
      <vt:lpstr>Paraphrasing Practice </vt:lpstr>
      <vt:lpstr>Paraphrasing a whole paragraph</vt:lpstr>
      <vt:lpstr>A paraphrased version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subject/>
  <dc:creator>Venus</dc:creator>
  <dc:description/>
  <cp:lastModifiedBy>Lizeta Demetriou</cp:lastModifiedBy>
  <cp:revision>133</cp:revision>
  <cp:lastPrinted>2018-07-09T15:27:01Z</cp:lastPrinted>
  <dcterms:created xsi:type="dcterms:W3CDTF">2002-10-07T19:43:58Z</dcterms:created>
  <dcterms:modified xsi:type="dcterms:W3CDTF">2023-11-08T09:49:29Z</dcterms:modified>
  <dc:language>en-GB</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On-screen Show (4:3)</vt:lpwstr>
  </property>
  <property fmtid="{D5CDD505-2E9C-101B-9397-08002B2CF9AE}" pid="3" name="Slides">
    <vt:i4>23</vt:i4>
  </property>
</Properties>
</file>