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8E71BE-8EC4-4815-8BA5-A9E887EE6D37}" v="310" dt="2023-06-01T15:50:57.4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40047"/>
            <a:ext cx="9144000" cy="2173706"/>
          </a:xfrm>
        </p:spPr>
        <p:txBody>
          <a:bodyPr/>
          <a:lstStyle/>
          <a:p>
            <a:r>
              <a:rPr lang="en-GB" dirty="0">
                <a:cs typeface="Calibri Light"/>
              </a:rPr>
              <a:t>Foreign Languages &amp; Cultural Awareness (BMIH5003)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0842" y="2920248"/>
            <a:ext cx="9144000" cy="30193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cs typeface="Calibri"/>
              </a:rPr>
              <a:t>Name: </a:t>
            </a:r>
            <a:r>
              <a:rPr lang="en-GB" dirty="0">
                <a:cs typeface="Calibri"/>
              </a:rPr>
              <a:t>Umer Aman</a:t>
            </a:r>
          </a:p>
          <a:p>
            <a:endParaRPr lang="en-GB" b="1" dirty="0">
              <a:cs typeface="Calibri"/>
            </a:endParaRPr>
          </a:p>
          <a:p>
            <a:r>
              <a:rPr lang="en-GB" b="1" dirty="0">
                <a:cs typeface="Calibri"/>
              </a:rPr>
              <a:t>Student Number: </a:t>
            </a:r>
            <a:r>
              <a:rPr lang="en-GB" dirty="0">
                <a:cs typeface="Calibri"/>
              </a:rPr>
              <a:t>2128039</a:t>
            </a:r>
          </a:p>
          <a:p>
            <a:endParaRPr lang="en-GB" b="1" dirty="0">
              <a:cs typeface="Calibri"/>
            </a:endParaRPr>
          </a:p>
          <a:p>
            <a:r>
              <a:rPr lang="en-GB" b="1" dirty="0">
                <a:cs typeface="Calibri"/>
              </a:rPr>
              <a:t>Lecturer: </a:t>
            </a:r>
            <a:r>
              <a:rPr lang="en-GB" dirty="0">
                <a:cs typeface="Calibri"/>
              </a:rPr>
              <a:t>Jinping Li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sky, outdoor, building, city&#10;&#10;Description automatically generated">
            <a:extLst>
              <a:ext uri="{FF2B5EF4-FFF2-40B4-BE49-F238E27FC236}">
                <a16:creationId xmlns:a16="http://schemas.microsoft.com/office/drawing/2014/main" id="{E11533C8-8986-3E34-C78F-8AC365413E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34" r="10307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29EB2D-B7F8-052F-C5AF-F33C1A733BDE}"/>
              </a:ext>
            </a:extLst>
          </p:cNvPr>
          <p:cNvSpPr txBox="1"/>
          <p:nvPr/>
        </p:nvSpPr>
        <p:spPr>
          <a:xfrm>
            <a:off x="952228" y="743447"/>
            <a:ext cx="3973385" cy="5242764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zh-CN" altLang="en-US" sz="6000" b="1">
                <a:latin typeface="+mj-lt"/>
                <a:ea typeface="宋体"/>
                <a:cs typeface="+mj-cs"/>
              </a:rPr>
              <a:t>上海浦东文华东方酒店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zh-CN" sz="4400" dirty="0">
              <a:latin typeface="+mj-lt"/>
              <a:ea typeface="宋体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000" b="1" dirty="0">
                <a:latin typeface="+mj-lt"/>
                <a:ea typeface="宋体"/>
                <a:cs typeface="+mj-cs"/>
              </a:rPr>
              <a:t>Mandarin Oriental Pudong, Shanghai</a:t>
            </a:r>
            <a:endParaRPr lang="en-US" altLang="zh-CN" sz="4000" b="1" dirty="0">
              <a:latin typeface="+mj-lt"/>
              <a:ea typeface="宋体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zh-CN" sz="4400" dirty="0">
              <a:latin typeface="Calibri Light"/>
              <a:ea typeface="宋体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dirty="0"/>
            </a:br>
            <a:r>
              <a:rPr lang="en-US" sz="2400" b="1" err="1">
                <a:solidFill>
                  <a:srgbClr val="202124"/>
                </a:solidFill>
                <a:latin typeface="Arial"/>
                <a:ea typeface="宋体"/>
                <a:cs typeface="Arial"/>
              </a:rPr>
              <a:t>入住两晚可免费获得一晚。查看具体信息</a:t>
            </a:r>
            <a:endParaRPr lang="en-US" sz="2400" b="1" err="1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zh-CN" sz="4400" dirty="0">
              <a:latin typeface="Calibri Light"/>
              <a:ea typeface="宋体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66761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floor, indoor, ceiling, wall&#10;&#10;Description automatically generated">
            <a:extLst>
              <a:ext uri="{FF2B5EF4-FFF2-40B4-BE49-F238E27FC236}">
                <a16:creationId xmlns:a16="http://schemas.microsoft.com/office/drawing/2014/main" id="{3CDDE845-FB1D-3617-04B8-B4507122B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4469" b="1"/>
          <a:stretch/>
        </p:blipFill>
        <p:spPr>
          <a:xfrm>
            <a:off x="5419264" y="3265080"/>
            <a:ext cx="6129269" cy="3592925"/>
          </a:xfrm>
          <a:prstGeom prst="rect">
            <a:avLst/>
          </a:prstGeom>
        </p:spPr>
      </p:pic>
      <p:pic>
        <p:nvPicPr>
          <p:cNvPr id="5" name="Picture 5" descr="A picture containing indoor, floor, ceiling, wall&#10;&#10;Description automatically generated">
            <a:extLst>
              <a:ext uri="{FF2B5EF4-FFF2-40B4-BE49-F238E27FC236}">
                <a16:creationId xmlns:a16="http://schemas.microsoft.com/office/drawing/2014/main" id="{45132410-248C-BA73-0000-4F7C1D041C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104" b="-1"/>
          <a:stretch/>
        </p:blipFill>
        <p:spPr>
          <a:xfrm>
            <a:off x="643467" y="-5"/>
            <a:ext cx="6082711" cy="3920044"/>
          </a:xfrm>
          <a:custGeom>
            <a:avLst/>
            <a:gdLst/>
            <a:ahLst/>
            <a:cxnLst/>
            <a:rect l="l" t="t" r="r" b="b"/>
            <a:pathLst>
              <a:path w="6082711" h="3920044">
                <a:moveTo>
                  <a:pt x="0" y="0"/>
                </a:moveTo>
                <a:lnTo>
                  <a:pt x="6082711" y="0"/>
                </a:lnTo>
                <a:lnTo>
                  <a:pt x="6082711" y="3103225"/>
                </a:lnTo>
                <a:lnTo>
                  <a:pt x="4614930" y="3103225"/>
                </a:lnTo>
                <a:lnTo>
                  <a:pt x="4614930" y="3920044"/>
                </a:lnTo>
                <a:lnTo>
                  <a:pt x="0" y="3920044"/>
                </a:ln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97C36FC-DEAA-4DCA-B0AB-7F9357FA4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7045" y="643467"/>
            <a:ext cx="4661488" cy="2460741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78C38CD-A630-49FF-8417-6792A2B13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4080063"/>
            <a:ext cx="4614930" cy="2156145"/>
          </a:xfrm>
          <a:prstGeom prst="rect">
            <a:avLst/>
          </a:prstGeom>
          <a:solidFill>
            <a:schemeClr val="tx1">
              <a:lumMod val="50000"/>
              <a:lumOff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57CB23-065D-6439-7E72-4B5CC4C28124}"/>
              </a:ext>
            </a:extLst>
          </p:cNvPr>
          <p:cNvSpPr txBox="1"/>
          <p:nvPr/>
        </p:nvSpPr>
        <p:spPr>
          <a:xfrm>
            <a:off x="7225632" y="1089525"/>
            <a:ext cx="3983787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zh-CN" altLang="en-US" sz="3200">
                <a:solidFill>
                  <a:srgbClr val="202124"/>
                </a:solidFill>
                <a:latin typeface="Consolas"/>
                <a:ea typeface="宋体"/>
                <a:cs typeface="Calibri"/>
              </a:rPr>
              <a:t>现代</a:t>
            </a:r>
            <a:r>
              <a:rPr lang="zh-CN" altLang="en-US" sz="2800">
                <a:latin typeface="Consolas"/>
                <a:ea typeface="宋体"/>
                <a:cs typeface="Calibri"/>
              </a:rPr>
              <a:t>酒店，拥有宽敞的客房和壮丽的景色，为您提供奢华的住宿体验。</a:t>
            </a:r>
            <a:endParaRPr lang="en-US" sz="2800">
              <a:ea typeface="宋体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3C3509-3A55-5749-9AA4-F42089C32738}"/>
              </a:ext>
            </a:extLst>
          </p:cNvPr>
          <p:cNvSpPr txBox="1"/>
          <p:nvPr/>
        </p:nvSpPr>
        <p:spPr>
          <a:xfrm>
            <a:off x="782053" y="4084053"/>
            <a:ext cx="4471735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altLang="ja-JP" dirty="0"/>
            </a:br>
            <a:r>
              <a:rPr lang="ja-JP" altLang="en-GB" sz="2100" b="1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立即预订，预订两晚或以上可免费入住一晚。</a:t>
            </a:r>
            <a:r>
              <a:rPr lang="en-GB" altLang="ja-JP" sz="2100" b="1" dirty="0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 </a:t>
            </a:r>
            <a:r>
              <a:rPr lang="ja-JP" altLang="en-GB" sz="2100" b="1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优惠将于</a:t>
            </a:r>
            <a:r>
              <a:rPr lang="en-GB" sz="2100" b="1" dirty="0">
                <a:solidFill>
                  <a:srgbClr val="202124"/>
                </a:solidFill>
                <a:latin typeface="Arial"/>
                <a:cs typeface="Arial"/>
              </a:rPr>
              <a:t> 2023</a:t>
            </a:r>
            <a:r>
              <a:rPr lang="en-GB" altLang="ja-JP" sz="2100" b="1" dirty="0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 </a:t>
            </a:r>
            <a:r>
              <a:rPr lang="ja-JP" altLang="en-GB" sz="2100" b="1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年</a:t>
            </a:r>
            <a:r>
              <a:rPr lang="en-GB" sz="2100" b="1" dirty="0">
                <a:solidFill>
                  <a:srgbClr val="202124"/>
                </a:solidFill>
                <a:latin typeface="Arial"/>
                <a:cs typeface="Arial"/>
              </a:rPr>
              <a:t> 6</a:t>
            </a:r>
            <a:r>
              <a:rPr lang="en-GB" altLang="ja-JP" sz="2100" b="1" dirty="0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 </a:t>
            </a:r>
            <a:r>
              <a:rPr lang="ja-JP" altLang="en-GB" sz="2100" b="1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月</a:t>
            </a:r>
            <a:r>
              <a:rPr lang="en-GB" sz="2100" b="1" dirty="0">
                <a:solidFill>
                  <a:srgbClr val="202124"/>
                </a:solidFill>
                <a:latin typeface="Arial"/>
                <a:cs typeface="Arial"/>
              </a:rPr>
              <a:t> 30</a:t>
            </a:r>
            <a:r>
              <a:rPr lang="en-GB" altLang="ja-JP" sz="2100" b="1" dirty="0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 </a:t>
            </a:r>
            <a:r>
              <a:rPr lang="ja-JP" altLang="en-GB" sz="2100" b="1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日结束。</a:t>
            </a:r>
            <a:r>
              <a:rPr lang="en-GB" altLang="ja-JP" sz="2100" b="1" dirty="0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 </a:t>
            </a:r>
            <a:r>
              <a:rPr lang="ja-JP" altLang="en-GB" sz="2100" b="1">
                <a:solidFill>
                  <a:srgbClr val="202124"/>
                </a:solidFill>
                <a:latin typeface="Arial"/>
                <a:ea typeface="ＭＳ Ｐゴシック"/>
                <a:cs typeface="Arial"/>
              </a:rPr>
              <a:t>有关房间和价格的详细信息，请参见背面</a:t>
            </a:r>
            <a:r>
              <a:rPr lang="en-GB" sz="2100" b="1" dirty="0">
                <a:solidFill>
                  <a:srgbClr val="202124"/>
                </a:solidFill>
                <a:latin typeface="Arial"/>
                <a:cs typeface="Arial"/>
              </a:rPr>
              <a:t>。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774360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F16DE1CC-B9B3-91DC-247E-35C0F7A56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6368" y="1525781"/>
            <a:ext cx="3810062" cy="1660903"/>
          </a:xfrm>
          <a:prstGeom prst="rect">
            <a:avLst/>
          </a:prstGeom>
        </p:spPr>
      </p:pic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91B6081D-D3E8-4209-B85B-EB1C655A6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1214" y="1111170"/>
            <a:ext cx="11040" cy="464510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picture containing indoor, floor, room, furniture&#10;&#10;Description automatically generated">
            <a:extLst>
              <a:ext uri="{FF2B5EF4-FFF2-40B4-BE49-F238E27FC236}">
                <a16:creationId xmlns:a16="http://schemas.microsoft.com/office/drawing/2014/main" id="{14F4081B-5BF8-67FD-E41E-FBD5EB75D0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9755" y="1525781"/>
            <a:ext cx="3810062" cy="1660903"/>
          </a:xfrm>
          <a:prstGeom prst="rect">
            <a:avLst/>
          </a:prstGeom>
        </p:spPr>
      </p:pic>
      <p:cxnSp>
        <p:nvCxnSpPr>
          <p:cNvPr id="18" name="Straight Connector 13">
            <a:extLst>
              <a:ext uri="{FF2B5EF4-FFF2-40B4-BE49-F238E27FC236}">
                <a16:creationId xmlns:a16="http://schemas.microsoft.com/office/drawing/2014/main" id="{28CA55E4-1295-45C8-BA05-5A9E705B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3027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8C5794E-A9A1-4A23-AF68-C79A7822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10334" y="3428998"/>
            <a:ext cx="4188904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1DCDD8B2-98A9-3ACE-3DB5-76CAF127C5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4387" y="4607104"/>
            <a:ext cx="3814025" cy="1610074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E13DC571-7769-E7B5-59E7-2706B39DB4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075" y="4607103"/>
            <a:ext cx="3825421" cy="16043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8A3E2D-40BA-6BF0-E6ED-C64E419C2762}"/>
              </a:ext>
            </a:extLst>
          </p:cNvPr>
          <p:cNvSpPr txBox="1"/>
          <p:nvPr/>
        </p:nvSpPr>
        <p:spPr>
          <a:xfrm>
            <a:off x="1584158" y="447842"/>
            <a:ext cx="392362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zh-CN" altLang="en-US" b="1" dirty="0">
                <a:solidFill>
                  <a:srgbClr val="202124"/>
                </a:solidFill>
                <a:latin typeface="Consolas"/>
                <a:ea typeface="宋体"/>
              </a:rPr>
              <a:t>河景双人间
</a:t>
            </a:r>
            <a:r>
              <a:rPr lang="zh-CN" altLang="en-US" b="1">
                <a:solidFill>
                  <a:srgbClr val="202124"/>
                </a:solidFill>
                <a:latin typeface="Consolas"/>
                <a:ea typeface="宋体"/>
              </a:rPr>
              <a:t> 两百元</a:t>
            </a:r>
            <a:endParaRPr lang="en-US" b="1">
              <a:ea typeface="宋体"/>
            </a:endParaRP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D4A68593-0494-3598-D1A5-62B8E2D29F8F}"/>
              </a:ext>
            </a:extLst>
          </p:cNvPr>
          <p:cNvSpPr txBox="1"/>
          <p:nvPr/>
        </p:nvSpPr>
        <p:spPr>
          <a:xfrm>
            <a:off x="1530683" y="3442367"/>
            <a:ext cx="3923629" cy="10618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2100" b="1" dirty="0">
                <a:solidFill>
                  <a:srgbClr val="202124"/>
                </a:solidFill>
                <a:latin typeface="Consolas"/>
                <a:ea typeface="宋体"/>
              </a:rPr>
              <a:t>河景双人间含早餐
</a:t>
            </a:r>
            <a:r>
              <a:rPr lang="zh-CN" sz="2100" b="1">
                <a:solidFill>
                  <a:srgbClr val="202124"/>
                </a:solidFill>
                <a:latin typeface="Consolas"/>
                <a:ea typeface="宋体"/>
              </a:rPr>
              <a:t> 两百四十元</a:t>
            </a:r>
            <a:endParaRPr lang="en-US" altLang="zh-CN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FDD394-CBDA-5D39-B9FB-BF31113A4BEF}"/>
              </a:ext>
            </a:extLst>
          </p:cNvPr>
          <p:cNvSpPr txBox="1"/>
          <p:nvPr/>
        </p:nvSpPr>
        <p:spPr>
          <a:xfrm>
            <a:off x="6796506" y="3681663"/>
            <a:ext cx="399983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zh-CN" sz="2100" b="1" dirty="0">
                <a:solidFill>
                  <a:srgbClr val="202124"/>
                </a:solidFill>
                <a:latin typeface="Consolas"/>
                <a:ea typeface="宋体"/>
                <a:cs typeface="Calibri"/>
              </a:rPr>
              <a:t>双床房，配备两张单人床
</a:t>
            </a:r>
            <a:r>
              <a:rPr lang="zh-CN" sz="2100" b="1">
                <a:solidFill>
                  <a:srgbClr val="202124"/>
                </a:solidFill>
                <a:latin typeface="Consolas"/>
                <a:ea typeface="宋体"/>
                <a:cs typeface="Calibri"/>
              </a:rPr>
              <a:t>一百三十元</a:t>
            </a:r>
            <a:endParaRPr lang="en-US" altLang="zh-CN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8005D0-B52F-D115-83CE-C5AC21B88CC1}"/>
              </a:ext>
            </a:extLst>
          </p:cNvPr>
          <p:cNvSpPr txBox="1"/>
          <p:nvPr/>
        </p:nvSpPr>
        <p:spPr>
          <a:xfrm>
            <a:off x="7138737" y="541420"/>
            <a:ext cx="3268578" cy="10618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zh-CN" altLang="en-US" sz="2100" b="1">
                <a:solidFill>
                  <a:srgbClr val="202124"/>
                </a:solidFill>
                <a:latin typeface="Consolas"/>
                <a:ea typeface="宋体"/>
              </a:rPr>
              <a:t>双床房，配备两张单人床，含早餐</a:t>
            </a:r>
            <a:r>
              <a:rPr lang="zh-CN" altLang="en-US" sz="2100" b="1" dirty="0">
                <a:solidFill>
                  <a:srgbClr val="202124"/>
                </a:solidFill>
                <a:latin typeface="Consolas"/>
                <a:ea typeface="宋体"/>
              </a:rPr>
              <a:t>
</a:t>
            </a:r>
            <a:r>
              <a:rPr lang="zh-CN" altLang="en-US" sz="2100" b="1">
                <a:solidFill>
                  <a:srgbClr val="202124"/>
                </a:solidFill>
                <a:latin typeface="Consolas"/>
                <a:ea typeface="宋体"/>
              </a:rPr>
              <a:t>一百三十元</a:t>
            </a:r>
            <a:endParaRPr lang="en-US" b="1">
              <a:ea typeface="宋体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38319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Foreign Languages &amp; Cultural Awareness (BMIH5003)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158</cp:revision>
  <dcterms:created xsi:type="dcterms:W3CDTF">2023-06-01T14:28:14Z</dcterms:created>
  <dcterms:modified xsi:type="dcterms:W3CDTF">2023-06-01T15:51:09Z</dcterms:modified>
</cp:coreProperties>
</file>