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31"/>
  </p:notesMasterIdLst>
  <p:sldIdLst>
    <p:sldId id="257" r:id="rId3"/>
    <p:sldId id="259" r:id="rId4"/>
    <p:sldId id="339" r:id="rId5"/>
    <p:sldId id="384" r:id="rId6"/>
    <p:sldId id="393" r:id="rId7"/>
    <p:sldId id="394" r:id="rId8"/>
    <p:sldId id="385" r:id="rId9"/>
    <p:sldId id="395" r:id="rId10"/>
    <p:sldId id="386" r:id="rId11"/>
    <p:sldId id="396" r:id="rId12"/>
    <p:sldId id="270" r:id="rId13"/>
    <p:sldId id="340" r:id="rId14"/>
    <p:sldId id="352" r:id="rId15"/>
    <p:sldId id="363" r:id="rId16"/>
    <p:sldId id="364" r:id="rId17"/>
    <p:sldId id="397" r:id="rId18"/>
    <p:sldId id="387" r:id="rId19"/>
    <p:sldId id="388" r:id="rId20"/>
    <p:sldId id="398" r:id="rId21"/>
    <p:sldId id="365" r:id="rId22"/>
    <p:sldId id="366" r:id="rId23"/>
    <p:sldId id="389" r:id="rId24"/>
    <p:sldId id="390" r:id="rId25"/>
    <p:sldId id="367" r:id="rId26"/>
    <p:sldId id="368" r:id="rId27"/>
    <p:sldId id="391" r:id="rId28"/>
    <p:sldId id="369" r:id="rId29"/>
    <p:sldId id="39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ED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2337" autoAdjust="0"/>
  </p:normalViewPr>
  <p:slideViewPr>
    <p:cSldViewPr snapToGrid="0">
      <p:cViewPr varScale="1">
        <p:scale>
          <a:sx n="84" d="100"/>
          <a:sy n="84" d="100"/>
        </p:scale>
        <p:origin x="44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78935EDB-F025-4A91-8798-2F2D817AA3F2}"/>
    <pc:docChg chg="modSld">
      <pc:chgData name="Christian Felices" userId="8e38ee09-c2ff-4103-943a-2518637016e9" providerId="ADAL" clId="{78935EDB-F025-4A91-8798-2F2D817AA3F2}" dt="2025-10-23T07:08:43.011" v="1"/>
      <pc:docMkLst>
        <pc:docMk/>
      </pc:docMkLst>
      <pc:sldChg chg="modAnim">
        <pc:chgData name="Christian Felices" userId="8e38ee09-c2ff-4103-943a-2518637016e9" providerId="ADAL" clId="{78935EDB-F025-4A91-8798-2F2D817AA3F2}" dt="2025-10-23T07:08:43.011" v="1"/>
        <pc:sldMkLst>
          <pc:docMk/>
          <pc:sldMk cId="3663290199" sldId="3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72216-FB03-4CB2-BEE3-1DC5A583C27C}" type="doc">
      <dgm:prSet loTypeId="urn:microsoft.com/office/officeart/2005/8/layout/pyramid1" loCatId="pyramid" qsTypeId="urn:microsoft.com/office/officeart/2005/8/quickstyle/simple1" qsCatId="simple" csTypeId="urn:microsoft.com/office/officeart/2005/8/colors/colorful1" csCatId="colorful" phldr="1"/>
      <dgm:spPr/>
    </dgm:pt>
    <dgm:pt modelId="{A474A47A-DEE2-4414-AF07-6D6747D03491}">
      <dgm:prSet phldrT="[Text]"/>
      <dgm:spPr/>
      <dgm:t>
        <a:bodyPr/>
        <a:lstStyle/>
        <a:p>
          <a:r>
            <a:rPr lang="en-GB" dirty="0"/>
            <a:t>Strategy</a:t>
          </a:r>
        </a:p>
      </dgm:t>
    </dgm:pt>
    <dgm:pt modelId="{7F89A624-2669-4879-B0C3-70B7ADE7A3C1}" type="parTrans" cxnId="{6AF11161-EBF2-4505-A8E8-D567D9E11142}">
      <dgm:prSet/>
      <dgm:spPr/>
      <dgm:t>
        <a:bodyPr/>
        <a:lstStyle/>
        <a:p>
          <a:endParaRPr lang="en-GB"/>
        </a:p>
      </dgm:t>
    </dgm:pt>
    <dgm:pt modelId="{EC522D50-873B-4563-B607-FCA6123A16A6}" type="sibTrans" cxnId="{6AF11161-EBF2-4505-A8E8-D567D9E11142}">
      <dgm:prSet/>
      <dgm:spPr/>
      <dgm:t>
        <a:bodyPr/>
        <a:lstStyle/>
        <a:p>
          <a:endParaRPr lang="en-GB"/>
        </a:p>
      </dgm:t>
    </dgm:pt>
    <dgm:pt modelId="{BA3759E3-7F29-4290-8027-7F1677C7A61B}">
      <dgm:prSet phldrT="[Text]"/>
      <dgm:spPr/>
      <dgm:t>
        <a:bodyPr/>
        <a:lstStyle/>
        <a:p>
          <a:r>
            <a:rPr lang="en-GB" dirty="0"/>
            <a:t>Business Model</a:t>
          </a:r>
        </a:p>
      </dgm:t>
    </dgm:pt>
    <dgm:pt modelId="{2B4A6506-941E-4442-82B6-E94453B045BB}" type="parTrans" cxnId="{98DB6886-3EFE-4ADC-9E79-54A98CE0D7C2}">
      <dgm:prSet/>
      <dgm:spPr/>
      <dgm:t>
        <a:bodyPr/>
        <a:lstStyle/>
        <a:p>
          <a:endParaRPr lang="en-GB"/>
        </a:p>
      </dgm:t>
    </dgm:pt>
    <dgm:pt modelId="{A8D75E19-0B6D-4313-93D5-327202988285}" type="sibTrans" cxnId="{98DB6886-3EFE-4ADC-9E79-54A98CE0D7C2}">
      <dgm:prSet/>
      <dgm:spPr/>
      <dgm:t>
        <a:bodyPr/>
        <a:lstStyle/>
        <a:p>
          <a:endParaRPr lang="en-GB"/>
        </a:p>
      </dgm:t>
    </dgm:pt>
    <dgm:pt modelId="{16287FAF-32C5-4421-B8BB-FAE82DB3691B}">
      <dgm:prSet phldrT="[Text]"/>
      <dgm:spPr/>
      <dgm:t>
        <a:bodyPr/>
        <a:lstStyle/>
        <a:p>
          <a:r>
            <a:rPr lang="en-GB" dirty="0"/>
            <a:t>Business Processes</a:t>
          </a:r>
        </a:p>
      </dgm:t>
    </dgm:pt>
    <dgm:pt modelId="{E4B88D8B-5115-47D1-9F9B-5230F798368C}" type="parTrans" cxnId="{6ACE1F85-F074-4C4C-AA0C-DED1A970066D}">
      <dgm:prSet/>
      <dgm:spPr/>
      <dgm:t>
        <a:bodyPr/>
        <a:lstStyle/>
        <a:p>
          <a:endParaRPr lang="en-GB"/>
        </a:p>
      </dgm:t>
    </dgm:pt>
    <dgm:pt modelId="{E2F43DA2-317D-4EA5-9017-D9850E625311}" type="sibTrans" cxnId="{6ACE1F85-F074-4C4C-AA0C-DED1A970066D}">
      <dgm:prSet/>
      <dgm:spPr/>
      <dgm:t>
        <a:bodyPr/>
        <a:lstStyle/>
        <a:p>
          <a:endParaRPr lang="en-GB"/>
        </a:p>
      </dgm:t>
    </dgm:pt>
    <dgm:pt modelId="{20E7CF34-1657-4C96-AE45-135107FA3C7E}" type="pres">
      <dgm:prSet presAssocID="{A8472216-FB03-4CB2-BEE3-1DC5A583C27C}" presName="Name0" presStyleCnt="0">
        <dgm:presLayoutVars>
          <dgm:dir/>
          <dgm:animLvl val="lvl"/>
          <dgm:resizeHandles val="exact"/>
        </dgm:presLayoutVars>
      </dgm:prSet>
      <dgm:spPr/>
    </dgm:pt>
    <dgm:pt modelId="{1810F771-B6F6-4CB3-8806-98F35C65F6AC}" type="pres">
      <dgm:prSet presAssocID="{A474A47A-DEE2-4414-AF07-6D6747D03491}" presName="Name8" presStyleCnt="0"/>
      <dgm:spPr/>
    </dgm:pt>
    <dgm:pt modelId="{405E6734-CDD7-4265-A85E-BC72FD2D47D4}" type="pres">
      <dgm:prSet presAssocID="{A474A47A-DEE2-4414-AF07-6D6747D03491}" presName="level" presStyleLbl="node1" presStyleIdx="0" presStyleCnt="3">
        <dgm:presLayoutVars>
          <dgm:chMax val="1"/>
          <dgm:bulletEnabled val="1"/>
        </dgm:presLayoutVars>
      </dgm:prSet>
      <dgm:spPr/>
    </dgm:pt>
    <dgm:pt modelId="{F19EA206-EC96-414C-84C0-D5D56082F6E6}" type="pres">
      <dgm:prSet presAssocID="{A474A47A-DEE2-4414-AF07-6D6747D03491}" presName="levelTx" presStyleLbl="revTx" presStyleIdx="0" presStyleCnt="0">
        <dgm:presLayoutVars>
          <dgm:chMax val="1"/>
          <dgm:bulletEnabled val="1"/>
        </dgm:presLayoutVars>
      </dgm:prSet>
      <dgm:spPr/>
    </dgm:pt>
    <dgm:pt modelId="{32BCF601-4250-4798-80CE-1BEB7914355D}" type="pres">
      <dgm:prSet presAssocID="{BA3759E3-7F29-4290-8027-7F1677C7A61B}" presName="Name8" presStyleCnt="0"/>
      <dgm:spPr/>
    </dgm:pt>
    <dgm:pt modelId="{A7E0875E-1B66-40F0-A834-017392F01A40}" type="pres">
      <dgm:prSet presAssocID="{BA3759E3-7F29-4290-8027-7F1677C7A61B}" presName="level" presStyleLbl="node1" presStyleIdx="1" presStyleCnt="3">
        <dgm:presLayoutVars>
          <dgm:chMax val="1"/>
          <dgm:bulletEnabled val="1"/>
        </dgm:presLayoutVars>
      </dgm:prSet>
      <dgm:spPr/>
    </dgm:pt>
    <dgm:pt modelId="{0A50FD87-40AE-4C37-9041-2D70A42DA7C8}" type="pres">
      <dgm:prSet presAssocID="{BA3759E3-7F29-4290-8027-7F1677C7A61B}" presName="levelTx" presStyleLbl="revTx" presStyleIdx="0" presStyleCnt="0">
        <dgm:presLayoutVars>
          <dgm:chMax val="1"/>
          <dgm:bulletEnabled val="1"/>
        </dgm:presLayoutVars>
      </dgm:prSet>
      <dgm:spPr/>
    </dgm:pt>
    <dgm:pt modelId="{05C8B849-1240-4CDC-A34C-09208FA89690}" type="pres">
      <dgm:prSet presAssocID="{16287FAF-32C5-4421-B8BB-FAE82DB3691B}" presName="Name8" presStyleCnt="0"/>
      <dgm:spPr/>
    </dgm:pt>
    <dgm:pt modelId="{772585C0-259C-4350-ABA1-D09E9FBFBF58}" type="pres">
      <dgm:prSet presAssocID="{16287FAF-32C5-4421-B8BB-FAE82DB3691B}" presName="level" presStyleLbl="node1" presStyleIdx="2" presStyleCnt="3">
        <dgm:presLayoutVars>
          <dgm:chMax val="1"/>
          <dgm:bulletEnabled val="1"/>
        </dgm:presLayoutVars>
      </dgm:prSet>
      <dgm:spPr/>
    </dgm:pt>
    <dgm:pt modelId="{15A8BA75-09F5-4BF7-9D70-1CD6EED68895}" type="pres">
      <dgm:prSet presAssocID="{16287FAF-32C5-4421-B8BB-FAE82DB3691B}" presName="levelTx" presStyleLbl="revTx" presStyleIdx="0" presStyleCnt="0">
        <dgm:presLayoutVars>
          <dgm:chMax val="1"/>
          <dgm:bulletEnabled val="1"/>
        </dgm:presLayoutVars>
      </dgm:prSet>
      <dgm:spPr/>
    </dgm:pt>
  </dgm:ptLst>
  <dgm:cxnLst>
    <dgm:cxn modelId="{55A39217-A1A9-492B-BA7A-56FCCA3D5228}" type="presOf" srcId="{A474A47A-DEE2-4414-AF07-6D6747D03491}" destId="{F19EA206-EC96-414C-84C0-D5D56082F6E6}" srcOrd="1" destOrd="0" presId="urn:microsoft.com/office/officeart/2005/8/layout/pyramid1"/>
    <dgm:cxn modelId="{6AF11161-EBF2-4505-A8E8-D567D9E11142}" srcId="{A8472216-FB03-4CB2-BEE3-1DC5A583C27C}" destId="{A474A47A-DEE2-4414-AF07-6D6747D03491}" srcOrd="0" destOrd="0" parTransId="{7F89A624-2669-4879-B0C3-70B7ADE7A3C1}" sibTransId="{EC522D50-873B-4563-B607-FCA6123A16A6}"/>
    <dgm:cxn modelId="{BD980770-4B61-45FD-B8A8-8CE23A13BB67}" type="presOf" srcId="{BA3759E3-7F29-4290-8027-7F1677C7A61B}" destId="{0A50FD87-40AE-4C37-9041-2D70A42DA7C8}" srcOrd="1" destOrd="0" presId="urn:microsoft.com/office/officeart/2005/8/layout/pyramid1"/>
    <dgm:cxn modelId="{6ACE1F85-F074-4C4C-AA0C-DED1A970066D}" srcId="{A8472216-FB03-4CB2-BEE3-1DC5A583C27C}" destId="{16287FAF-32C5-4421-B8BB-FAE82DB3691B}" srcOrd="2" destOrd="0" parTransId="{E4B88D8B-5115-47D1-9F9B-5230F798368C}" sibTransId="{E2F43DA2-317D-4EA5-9017-D9850E625311}"/>
    <dgm:cxn modelId="{98DB6886-3EFE-4ADC-9E79-54A98CE0D7C2}" srcId="{A8472216-FB03-4CB2-BEE3-1DC5A583C27C}" destId="{BA3759E3-7F29-4290-8027-7F1677C7A61B}" srcOrd="1" destOrd="0" parTransId="{2B4A6506-941E-4442-82B6-E94453B045BB}" sibTransId="{A8D75E19-0B6D-4313-93D5-327202988285}"/>
    <dgm:cxn modelId="{2C8F198B-B0EB-4A64-9EF0-D402D146C219}" type="presOf" srcId="{A8472216-FB03-4CB2-BEE3-1DC5A583C27C}" destId="{20E7CF34-1657-4C96-AE45-135107FA3C7E}" srcOrd="0" destOrd="0" presId="urn:microsoft.com/office/officeart/2005/8/layout/pyramid1"/>
    <dgm:cxn modelId="{EF2C3B9A-D029-433D-9DF4-5A9030CD30D0}" type="presOf" srcId="{16287FAF-32C5-4421-B8BB-FAE82DB3691B}" destId="{772585C0-259C-4350-ABA1-D09E9FBFBF58}" srcOrd="0" destOrd="0" presId="urn:microsoft.com/office/officeart/2005/8/layout/pyramid1"/>
    <dgm:cxn modelId="{09B08EAE-E75B-4345-A802-76078F53C283}" type="presOf" srcId="{BA3759E3-7F29-4290-8027-7F1677C7A61B}" destId="{A7E0875E-1B66-40F0-A834-017392F01A40}" srcOrd="0" destOrd="0" presId="urn:microsoft.com/office/officeart/2005/8/layout/pyramid1"/>
    <dgm:cxn modelId="{6247D9B3-6FBB-4B18-B977-578A1F5231BC}" type="presOf" srcId="{A474A47A-DEE2-4414-AF07-6D6747D03491}" destId="{405E6734-CDD7-4265-A85E-BC72FD2D47D4}" srcOrd="0" destOrd="0" presId="urn:microsoft.com/office/officeart/2005/8/layout/pyramid1"/>
    <dgm:cxn modelId="{915646B7-6D5E-4386-9DB5-EB05C7B395D3}" type="presOf" srcId="{16287FAF-32C5-4421-B8BB-FAE82DB3691B}" destId="{15A8BA75-09F5-4BF7-9D70-1CD6EED68895}" srcOrd="1" destOrd="0" presId="urn:microsoft.com/office/officeart/2005/8/layout/pyramid1"/>
    <dgm:cxn modelId="{6D2EB913-805A-4D12-8B12-409BC871C466}" type="presParOf" srcId="{20E7CF34-1657-4C96-AE45-135107FA3C7E}" destId="{1810F771-B6F6-4CB3-8806-98F35C65F6AC}" srcOrd="0" destOrd="0" presId="urn:microsoft.com/office/officeart/2005/8/layout/pyramid1"/>
    <dgm:cxn modelId="{6E30C4B3-5D4F-4AAA-AE9E-37ABA98562DB}" type="presParOf" srcId="{1810F771-B6F6-4CB3-8806-98F35C65F6AC}" destId="{405E6734-CDD7-4265-A85E-BC72FD2D47D4}" srcOrd="0" destOrd="0" presId="urn:microsoft.com/office/officeart/2005/8/layout/pyramid1"/>
    <dgm:cxn modelId="{074C00AA-4633-4ECA-A3FC-6C594B5DCA15}" type="presParOf" srcId="{1810F771-B6F6-4CB3-8806-98F35C65F6AC}" destId="{F19EA206-EC96-414C-84C0-D5D56082F6E6}" srcOrd="1" destOrd="0" presId="urn:microsoft.com/office/officeart/2005/8/layout/pyramid1"/>
    <dgm:cxn modelId="{7F1AD513-58C0-4BB5-9AE7-543C162D3744}" type="presParOf" srcId="{20E7CF34-1657-4C96-AE45-135107FA3C7E}" destId="{32BCF601-4250-4798-80CE-1BEB7914355D}" srcOrd="1" destOrd="0" presId="urn:microsoft.com/office/officeart/2005/8/layout/pyramid1"/>
    <dgm:cxn modelId="{293BE932-5C02-4B42-9973-28E277FAA688}" type="presParOf" srcId="{32BCF601-4250-4798-80CE-1BEB7914355D}" destId="{A7E0875E-1B66-40F0-A834-017392F01A40}" srcOrd="0" destOrd="0" presId="urn:microsoft.com/office/officeart/2005/8/layout/pyramid1"/>
    <dgm:cxn modelId="{07C44959-427D-427B-AAA2-A0D0A6256ED2}" type="presParOf" srcId="{32BCF601-4250-4798-80CE-1BEB7914355D}" destId="{0A50FD87-40AE-4C37-9041-2D70A42DA7C8}" srcOrd="1" destOrd="0" presId="urn:microsoft.com/office/officeart/2005/8/layout/pyramid1"/>
    <dgm:cxn modelId="{A064EDEB-6434-46B8-8D4E-2E18A88C93E8}" type="presParOf" srcId="{20E7CF34-1657-4C96-AE45-135107FA3C7E}" destId="{05C8B849-1240-4CDC-A34C-09208FA89690}" srcOrd="2" destOrd="0" presId="urn:microsoft.com/office/officeart/2005/8/layout/pyramid1"/>
    <dgm:cxn modelId="{501599FC-C9A3-4525-9F3D-AE8C39450889}" type="presParOf" srcId="{05C8B849-1240-4CDC-A34C-09208FA89690}" destId="{772585C0-259C-4350-ABA1-D09E9FBFBF58}" srcOrd="0" destOrd="0" presId="urn:microsoft.com/office/officeart/2005/8/layout/pyramid1"/>
    <dgm:cxn modelId="{00F1DAA6-8811-4470-9BEA-80B671822748}" type="presParOf" srcId="{05C8B849-1240-4CDC-A34C-09208FA89690}" destId="{15A8BA75-09F5-4BF7-9D70-1CD6EED68895}"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6734-CDD7-4265-A85E-BC72FD2D47D4}">
      <dsp:nvSpPr>
        <dsp:cNvPr id="0" name=""/>
        <dsp:cNvSpPr/>
      </dsp:nvSpPr>
      <dsp:spPr>
        <a:xfrm>
          <a:off x="2155513" y="0"/>
          <a:ext cx="2155513" cy="1226480"/>
        </a:xfrm>
        <a:prstGeom prst="trapezoid">
          <a:avLst>
            <a:gd name="adj" fmla="val 8787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r>
            <a:rPr lang="en-GB" sz="4200" kern="1200" dirty="0"/>
            <a:t>Strategy</a:t>
          </a:r>
        </a:p>
      </dsp:txBody>
      <dsp:txXfrm>
        <a:off x="2155513" y="0"/>
        <a:ext cx="2155513" cy="1226480"/>
      </dsp:txXfrm>
    </dsp:sp>
    <dsp:sp modelId="{A7E0875E-1B66-40F0-A834-017392F01A40}">
      <dsp:nvSpPr>
        <dsp:cNvPr id="0" name=""/>
        <dsp:cNvSpPr/>
      </dsp:nvSpPr>
      <dsp:spPr>
        <a:xfrm>
          <a:off x="1077756" y="1226480"/>
          <a:ext cx="4311027" cy="1226480"/>
        </a:xfrm>
        <a:prstGeom prst="trapezoid">
          <a:avLst>
            <a:gd name="adj" fmla="val 87874"/>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r>
            <a:rPr lang="en-GB" sz="4200" kern="1200" dirty="0"/>
            <a:t>Business Model</a:t>
          </a:r>
        </a:p>
      </dsp:txBody>
      <dsp:txXfrm>
        <a:off x="1832186" y="1226480"/>
        <a:ext cx="2802167" cy="1226480"/>
      </dsp:txXfrm>
    </dsp:sp>
    <dsp:sp modelId="{772585C0-259C-4350-ABA1-D09E9FBFBF58}">
      <dsp:nvSpPr>
        <dsp:cNvPr id="0" name=""/>
        <dsp:cNvSpPr/>
      </dsp:nvSpPr>
      <dsp:spPr>
        <a:xfrm>
          <a:off x="0" y="2452961"/>
          <a:ext cx="6466541" cy="1226480"/>
        </a:xfrm>
        <a:prstGeom prst="trapezoid">
          <a:avLst>
            <a:gd name="adj" fmla="val 87874"/>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r>
            <a:rPr lang="en-GB" sz="4200" kern="1200" dirty="0"/>
            <a:t>Business Processes</a:t>
          </a:r>
        </a:p>
      </dsp:txBody>
      <dsp:txXfrm>
        <a:off x="1131644" y="2452961"/>
        <a:ext cx="4203251" cy="122648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fr-FR" altLang="en-US" dirty="0"/>
              <a:t>As </a:t>
            </a:r>
            <a:r>
              <a:rPr lang="en-GB" altLang="en-US" dirty="0"/>
              <a:t>it is illustrated above, a </a:t>
            </a:r>
            <a:r>
              <a:rPr lang="en-GB" altLang="en-US" b="1" dirty="0"/>
              <a:t>business model is the conceptual and architectural implementation </a:t>
            </a:r>
            <a:r>
              <a:rPr lang="en-GB" altLang="en-US" dirty="0"/>
              <a:t>(blueprint) </a:t>
            </a:r>
            <a:r>
              <a:rPr lang="en-GB" altLang="en-US" b="1" dirty="0"/>
              <a:t>of a business strategy </a:t>
            </a:r>
            <a:r>
              <a:rPr lang="en-GB" altLang="en-US" dirty="0"/>
              <a:t>and represents the foundation for the implementation of business processes and information systems. In other words, a </a:t>
            </a:r>
            <a:r>
              <a:rPr lang="en-GB" altLang="en-US" b="1" dirty="0"/>
              <a:t>business model is the missing link between strategy and business processes</a:t>
            </a:r>
            <a:r>
              <a:rPr lang="en-GB" altLang="en-US" dirty="0"/>
              <a:t>. Strategy people position the company, define and formulate objectives and goals whereas business process and information systems designers have to understand and implement this information. This is where a business model comes into play because it assures a clear communication of concepts among the implicated parties.  </a:t>
            </a:r>
            <a:r>
              <a:rPr lang="en-US" altLang="en-US" dirty="0"/>
              <a:t>The logic of a “business system” can be described as creating value that lies behind the actual processes. A business model is the conceptual and architectural implementation of a business strategy and the foundation for the implementation of business processes and Information Systems.</a:t>
            </a:r>
          </a:p>
          <a:p>
            <a:pPr eaLnBrk="1" hangingPunct="1"/>
            <a:r>
              <a:rPr lang="en-US" altLang="en-US" dirty="0"/>
              <a:t>Business models have two essential functions. First, they allow managers to talk about possible implementations of strategic objectives and understand the relevant issues. </a:t>
            </a:r>
          </a:p>
          <a:p>
            <a:pPr eaLnBrk="1" hangingPunct="1"/>
            <a:r>
              <a:rPr lang="en-US" altLang="en-US" dirty="0"/>
              <a:t>Secondly, an appropriately formulated business model can help managers easily express what they expect from people on the business process level or from technically oriented people that are in charge of IS (Information Systems) implementation.</a:t>
            </a:r>
          </a:p>
          <a:p>
            <a:pPr eaLnBrk="1" hangingPunct="1"/>
            <a:r>
              <a:rPr lang="en-US" altLang="en-US" dirty="0"/>
              <a:t>Business models help to capture, visualize, understand, communicate and share the business logic.</a:t>
            </a:r>
          </a:p>
          <a:p>
            <a:pPr eaLnBrk="1" hangingPunct="1"/>
            <a:r>
              <a:rPr lang="en-US" altLang="en-US" dirty="0"/>
              <a:t>the </a:t>
            </a:r>
            <a:r>
              <a:rPr lang="en-US" altLang="en-US" b="1" dirty="0"/>
              <a:t>business model guides day-to-day execution, the strategy should communicate how the change in the business model is intended to take advantage of shifting markets and new opportunities</a:t>
            </a:r>
            <a:endParaRPr lang="fr-FR" altLang="en-US" b="1" dirty="0"/>
          </a:p>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7</a:t>
            </a:fld>
            <a:endParaRPr lang="en-GB"/>
          </a:p>
        </p:txBody>
      </p:sp>
    </p:spTree>
    <p:extLst>
      <p:ext uri="{BB962C8B-B14F-4D97-AF65-F5344CB8AC3E}">
        <p14:creationId xmlns:p14="http://schemas.microsoft.com/office/powerpoint/2010/main" val="1844134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ED06F-9B8B-615E-85B3-CC887635B8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36DBE3-48FC-E0EF-1823-4F26C90351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136A32-F90B-A865-05F5-3EFBD59F3B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5D0409-471C-6D8E-BDBF-D77A18DF7482}"/>
              </a:ext>
            </a:extLst>
          </p:cNvPr>
          <p:cNvSpPr>
            <a:spLocks noGrp="1"/>
          </p:cNvSpPr>
          <p:nvPr>
            <p:ph type="sldNum" sz="quarter" idx="5"/>
          </p:nvPr>
        </p:nvSpPr>
        <p:spPr/>
        <p:txBody>
          <a:bodyPr/>
          <a:lstStyle/>
          <a:p>
            <a:fld id="{AFE46027-5F92-4D58-96BF-7A3C0D839583}" type="slidenum">
              <a:rPr lang="en-GB" smtClean="0"/>
              <a:t>8</a:t>
            </a:fld>
            <a:endParaRPr lang="en-GB"/>
          </a:p>
        </p:txBody>
      </p:sp>
    </p:spTree>
    <p:extLst>
      <p:ext uri="{BB962C8B-B14F-4D97-AF65-F5344CB8AC3E}">
        <p14:creationId xmlns:p14="http://schemas.microsoft.com/office/powerpoint/2010/main" val="1974236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23/10/2025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BMSP6017</a:t>
            </a:r>
            <a:br>
              <a:rPr lang="en-GB" altLang="en-US" sz="1800" dirty="0"/>
            </a:br>
            <a:r>
              <a:rPr lang="en-GB" altLang="en-US" sz="1800" dirty="0"/>
              <a:t>Digital Business</a:t>
            </a:r>
            <a:br>
              <a:rPr lang="en-GB" sz="1800" dirty="0"/>
            </a:br>
            <a:br>
              <a:rPr lang="en-GB" sz="1800" dirty="0"/>
            </a:br>
            <a:r>
              <a:rPr lang="en-GB" sz="1800" dirty="0"/>
              <a:t>Session 4: Business Models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714896" y="2605088"/>
            <a:ext cx="7926723" cy="823912"/>
          </a:xfrm>
        </p:spPr>
        <p:txBody>
          <a:bodyPr/>
          <a:lstStyle/>
          <a:p>
            <a:pPr marL="342900" indent="-342900">
              <a:buFont typeface="Arial" panose="020B0604020202020204" pitchFamily="34" charset="0"/>
              <a:buChar char="•"/>
            </a:pPr>
            <a:r>
              <a:rPr lang="en-GB" dirty="0"/>
              <a:t>This lecture explores business model value innovation, business categories, sharing economy and collaborative consumption (These are themes to note in the papers, examples and videos).</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a:xfrm>
            <a:off x="710777" y="723266"/>
            <a:ext cx="10515600" cy="1325563"/>
          </a:xfrm>
        </p:spPr>
        <p:txBody>
          <a:bodyPr/>
          <a:lstStyle/>
          <a:p>
            <a:r>
              <a:rPr lang="en-GB" sz="3600" dirty="0"/>
              <a:t>Objectives for the session:</a:t>
            </a:r>
          </a:p>
        </p:txBody>
      </p:sp>
      <p:sp>
        <p:nvSpPr>
          <p:cNvPr id="3" name="Rectangle 3">
            <a:extLst>
              <a:ext uri="{FF2B5EF4-FFF2-40B4-BE49-F238E27FC236}">
                <a16:creationId xmlns:a16="http://schemas.microsoft.com/office/drawing/2014/main" id="{E5B41479-F82B-E55E-BB03-B071BE10D775}"/>
              </a:ext>
            </a:extLst>
          </p:cNvPr>
          <p:cNvSpPr txBox="1">
            <a:spLocks noChangeArrowheads="1"/>
          </p:cNvSpPr>
          <p:nvPr/>
        </p:nvSpPr>
        <p:spPr>
          <a:xfrm>
            <a:off x="2338388" y="2048829"/>
            <a:ext cx="8291512" cy="4114800"/>
          </a:xfrm>
          <a:prstGeom prst="rect">
            <a:avLst/>
          </a:prstGeom>
        </p:spPr>
        <p:txBody>
          <a:bodyPr lIns="91436" tIns="45718" rIns="91436" bIns="45718">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lnSpc>
                <a:spcPct val="80000"/>
              </a:lnSpc>
              <a:buFont typeface="Arial" panose="020B0604020202020204" pitchFamily="34" charset="0"/>
              <a:buNone/>
              <a:defRPr/>
            </a:pPr>
            <a:r>
              <a:rPr lang="en-US" altLang="zh-CN" sz="2400" dirty="0">
                <a:ea typeface="宋体" pitchFamily="2" charset="-122"/>
              </a:rPr>
              <a:t>Understand Business Models and value innovation</a:t>
            </a:r>
          </a:p>
          <a:p>
            <a:pPr lvl="1">
              <a:lnSpc>
                <a:spcPct val="80000"/>
              </a:lnSpc>
              <a:defRPr/>
            </a:pPr>
            <a:r>
              <a:rPr lang="en-US" altLang="zh-CN" sz="2400" dirty="0">
                <a:ea typeface="宋体" pitchFamily="2" charset="-122"/>
              </a:rPr>
              <a:t>Definitions</a:t>
            </a:r>
          </a:p>
          <a:p>
            <a:pPr lvl="1">
              <a:lnSpc>
                <a:spcPct val="80000"/>
              </a:lnSpc>
              <a:defRPr/>
            </a:pPr>
            <a:r>
              <a:rPr lang="en-US" altLang="zh-CN" sz="2400" dirty="0">
                <a:ea typeface="宋体" pitchFamily="2" charset="-122"/>
              </a:rPr>
              <a:t>Key Elements</a:t>
            </a:r>
          </a:p>
          <a:p>
            <a:pPr lvl="1">
              <a:lnSpc>
                <a:spcPct val="80000"/>
              </a:lnSpc>
              <a:defRPr/>
            </a:pPr>
            <a:r>
              <a:rPr lang="en-US" altLang="zh-CN" sz="2400" dirty="0">
                <a:ea typeface="宋体" pitchFamily="2" charset="-122"/>
              </a:rPr>
              <a:t>Examples</a:t>
            </a:r>
          </a:p>
          <a:p>
            <a:pPr lvl="1">
              <a:lnSpc>
                <a:spcPct val="80000"/>
              </a:lnSpc>
              <a:defRPr/>
            </a:pPr>
            <a:r>
              <a:rPr lang="en-US" altLang="zh-CN" sz="2400" dirty="0">
                <a:ea typeface="宋体" pitchFamily="2" charset="-122"/>
              </a:rPr>
              <a:t>Classifications in e-Commerce</a:t>
            </a:r>
          </a:p>
        </p:txBody>
      </p:sp>
    </p:spTree>
    <p:extLst>
      <p:ext uri="{BB962C8B-B14F-4D97-AF65-F5344CB8AC3E}">
        <p14:creationId xmlns:p14="http://schemas.microsoft.com/office/powerpoint/2010/main" val="3391940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8C7C8-5AB2-414F-88A7-D4727611B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7522D-7EC2-69DD-B63B-E2A9FCE33506}"/>
              </a:ext>
            </a:extLst>
          </p:cNvPr>
          <p:cNvSpPr>
            <a:spLocks noGrp="1"/>
          </p:cNvSpPr>
          <p:nvPr>
            <p:ph type="title"/>
          </p:nvPr>
        </p:nvSpPr>
        <p:spPr>
          <a:xfrm>
            <a:off x="337397" y="525146"/>
            <a:ext cx="10515600" cy="1325563"/>
          </a:xfrm>
        </p:spPr>
        <p:txBody>
          <a:bodyPr/>
          <a:lstStyle/>
          <a:p>
            <a:r>
              <a:rPr lang="en-GB" sz="3600" dirty="0"/>
              <a:t>Definition of a Business Model</a:t>
            </a:r>
          </a:p>
        </p:txBody>
      </p:sp>
      <p:sp>
        <p:nvSpPr>
          <p:cNvPr id="6" name="TextBox 5">
            <a:extLst>
              <a:ext uri="{FF2B5EF4-FFF2-40B4-BE49-F238E27FC236}">
                <a16:creationId xmlns:a16="http://schemas.microsoft.com/office/drawing/2014/main" id="{861558B5-5BF1-CAA8-5C73-7220E9C468DB}"/>
              </a:ext>
            </a:extLst>
          </p:cNvPr>
          <p:cNvSpPr txBox="1"/>
          <p:nvPr/>
        </p:nvSpPr>
        <p:spPr>
          <a:xfrm>
            <a:off x="1547918" y="2395091"/>
            <a:ext cx="9572837" cy="830997"/>
          </a:xfrm>
          <a:prstGeom prst="rect">
            <a:avLst/>
          </a:prstGeom>
          <a:noFill/>
        </p:spPr>
        <p:txBody>
          <a:bodyPr wrap="square">
            <a:spAutoFit/>
          </a:bodyPr>
          <a:lstStyle/>
          <a:p>
            <a:pPr marL="342900" indent="-342900">
              <a:buFont typeface="Arial" panose="020B0604020202020204" pitchFamily="34" charset="0"/>
              <a:buChar char="•"/>
            </a:pPr>
            <a:r>
              <a:rPr lang="en-US" altLang="en-US" sz="2400" b="1" dirty="0">
                <a:latin typeface="Arial" panose="020B0604020202020204" pitchFamily="34" charset="0"/>
                <a:cs typeface="Arial" panose="020B0604020202020204" pitchFamily="34" charset="0"/>
              </a:rPr>
              <a:t>How would you define a Business Model? </a:t>
            </a:r>
          </a:p>
          <a:p>
            <a:pPr marL="342900" indent="-342900">
              <a:buFont typeface="Arial" panose="020B0604020202020204" pitchFamily="34" charset="0"/>
              <a:buChar char="•"/>
            </a:pPr>
            <a:r>
              <a:rPr lang="en-US" altLang="en-US" sz="2400" b="1" dirty="0">
                <a:latin typeface="Arial" panose="020B0604020202020204" pitchFamily="34" charset="0"/>
                <a:cs typeface="Arial" panose="020B0604020202020204" pitchFamily="34" charset="0"/>
              </a:rPr>
              <a:t>What does it consist of, and it’s purpose?</a:t>
            </a:r>
            <a:endParaRPr lang="en-US" alt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D74E60E-D0F4-2926-4A16-76783B48BD9F}"/>
              </a:ext>
            </a:extLst>
          </p:cNvPr>
          <p:cNvSpPr txBox="1"/>
          <p:nvPr/>
        </p:nvSpPr>
        <p:spPr>
          <a:xfrm>
            <a:off x="1363980" y="3924300"/>
            <a:ext cx="9380220" cy="646331"/>
          </a:xfrm>
          <a:prstGeom prst="rect">
            <a:avLst/>
          </a:prstGeom>
          <a:noFill/>
        </p:spPr>
        <p:txBody>
          <a:bodyPr wrap="square" rtlCol="0">
            <a:spAutoFit/>
          </a:bodyPr>
          <a:lstStyle/>
          <a:p>
            <a:r>
              <a:rPr lang="en-GB" dirty="0"/>
              <a:t>We can suggest that it is an ‘Architecture’ that focuses on the design and structure of a business – it’s capabilities, processes…</a:t>
            </a:r>
          </a:p>
        </p:txBody>
      </p:sp>
    </p:spTree>
    <p:extLst>
      <p:ext uri="{BB962C8B-B14F-4D97-AF65-F5344CB8AC3E}">
        <p14:creationId xmlns:p14="http://schemas.microsoft.com/office/powerpoint/2010/main" val="366329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83FDA-C02B-B7ED-0385-EB2EAD22AB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C2013-DA61-A5AA-99A6-D24F95D7EDFC}"/>
              </a:ext>
            </a:extLst>
          </p:cNvPr>
          <p:cNvSpPr>
            <a:spLocks noGrp="1"/>
          </p:cNvSpPr>
          <p:nvPr>
            <p:ph type="title"/>
          </p:nvPr>
        </p:nvSpPr>
        <p:spPr>
          <a:xfrm>
            <a:off x="337397" y="525146"/>
            <a:ext cx="10515600" cy="1325563"/>
          </a:xfrm>
        </p:spPr>
        <p:txBody>
          <a:bodyPr/>
          <a:lstStyle/>
          <a:p>
            <a:r>
              <a:rPr lang="en-GB" sz="3600" dirty="0"/>
              <a:t>Definition of a Business Model</a:t>
            </a:r>
          </a:p>
        </p:txBody>
      </p:sp>
      <p:sp>
        <p:nvSpPr>
          <p:cNvPr id="4" name="Rectangle 3">
            <a:extLst>
              <a:ext uri="{FF2B5EF4-FFF2-40B4-BE49-F238E27FC236}">
                <a16:creationId xmlns:a16="http://schemas.microsoft.com/office/drawing/2014/main" id="{654F45CB-3B9A-3E52-B088-BD59AE01BE85}"/>
              </a:ext>
            </a:extLst>
          </p:cNvPr>
          <p:cNvSpPr txBox="1">
            <a:spLocks noChangeArrowheads="1"/>
          </p:cNvSpPr>
          <p:nvPr/>
        </p:nvSpPr>
        <p:spPr>
          <a:xfrm>
            <a:off x="1569720" y="1386840"/>
            <a:ext cx="8229600" cy="4256088"/>
          </a:xfrm>
          <a:prstGeom prst="rect">
            <a:avLst/>
          </a:prstGeom>
        </p:spPr>
        <p:txBody>
          <a:bodyPr lIns="91436" tIns="45718" rIns="91436" bIns="45718">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US" altLang="zh-CN" sz="2400" dirty="0">
                <a:ea typeface="宋体" pitchFamily="2" charset="-122"/>
              </a:rPr>
              <a:t>An architecture for product, service, and information flows, including:</a:t>
            </a:r>
          </a:p>
          <a:p>
            <a:pPr marL="0" indent="0">
              <a:buNone/>
              <a:defRPr/>
            </a:pPr>
            <a:endParaRPr lang="en-US" altLang="zh-CN" sz="2400" dirty="0">
              <a:ea typeface="宋体" pitchFamily="2" charset="-122"/>
            </a:endParaRPr>
          </a:p>
          <a:p>
            <a:pPr lvl="6">
              <a:defRPr/>
            </a:pPr>
            <a:r>
              <a:rPr lang="en-US" altLang="zh-CN" sz="2400" dirty="0">
                <a:ea typeface="宋体" pitchFamily="2" charset="-122"/>
              </a:rPr>
              <a:t> A description of various business actors and their roles.</a:t>
            </a:r>
          </a:p>
          <a:p>
            <a:pPr lvl="6">
              <a:defRPr/>
            </a:pPr>
            <a:r>
              <a:rPr lang="en-US" altLang="zh-CN" sz="2400" dirty="0">
                <a:ea typeface="宋体" pitchFamily="2" charset="-122"/>
              </a:rPr>
              <a:t> A description of the potential benefits for the various business actors.</a:t>
            </a:r>
          </a:p>
          <a:p>
            <a:pPr lvl="6">
              <a:defRPr/>
            </a:pPr>
            <a:r>
              <a:rPr lang="en-US" altLang="zh-CN" sz="2400" dirty="0">
                <a:ea typeface="宋体" pitchFamily="2" charset="-122"/>
              </a:rPr>
              <a:t> And a description of the source of revenue. </a:t>
            </a:r>
          </a:p>
          <a:p>
            <a:pPr marL="457200" lvl="1" indent="0">
              <a:buNone/>
              <a:defRPr/>
            </a:pPr>
            <a:endParaRPr lang="en-US" altLang="zh-CN" sz="2400" dirty="0">
              <a:ea typeface="宋体" pitchFamily="2" charset="-122"/>
            </a:endParaRPr>
          </a:p>
          <a:p>
            <a:pPr marL="0" indent="0">
              <a:buNone/>
              <a:defRPr/>
            </a:pPr>
            <a:r>
              <a:rPr lang="en-US" altLang="zh-CN" sz="2400" dirty="0"/>
              <a:t>Often cited as a favored definition.</a:t>
            </a:r>
          </a:p>
          <a:p>
            <a:pPr lvl="1">
              <a:buFont typeface="Wingdings" pitchFamily="2" charset="2"/>
              <a:buNone/>
              <a:defRPr/>
            </a:pPr>
            <a:endParaRPr lang="en-US" altLang="zh-CN" sz="2400" dirty="0">
              <a:ea typeface="宋体" pitchFamily="2" charset="-122"/>
            </a:endParaRPr>
          </a:p>
          <a:p>
            <a:pPr lvl="1" algn="r">
              <a:buFont typeface="Wingdings" pitchFamily="2" charset="2"/>
              <a:buNone/>
              <a:defRPr/>
            </a:pPr>
            <a:r>
              <a:rPr lang="en-US" altLang="zh-CN" sz="2400" dirty="0">
                <a:ea typeface="宋体" pitchFamily="2" charset="-122"/>
              </a:rPr>
              <a:t>Timmers (1999) </a:t>
            </a:r>
          </a:p>
        </p:txBody>
      </p:sp>
    </p:spTree>
    <p:extLst>
      <p:ext uri="{BB962C8B-B14F-4D97-AF65-F5344CB8AC3E}">
        <p14:creationId xmlns:p14="http://schemas.microsoft.com/office/powerpoint/2010/main" val="2234836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5CEE0-32D2-4CD8-7976-B24D86D93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F989CF-76A5-99CF-6901-2B2F27FD85FB}"/>
              </a:ext>
            </a:extLst>
          </p:cNvPr>
          <p:cNvSpPr>
            <a:spLocks noGrp="1"/>
          </p:cNvSpPr>
          <p:nvPr>
            <p:ph type="title"/>
          </p:nvPr>
        </p:nvSpPr>
        <p:spPr>
          <a:xfrm>
            <a:off x="337397" y="525146"/>
            <a:ext cx="10515600" cy="1325563"/>
          </a:xfrm>
        </p:spPr>
        <p:txBody>
          <a:bodyPr/>
          <a:lstStyle/>
          <a:p>
            <a:r>
              <a:rPr lang="en-GB" sz="3600" dirty="0"/>
              <a:t>Definition of a Business Model</a:t>
            </a:r>
          </a:p>
        </p:txBody>
      </p:sp>
      <p:sp>
        <p:nvSpPr>
          <p:cNvPr id="3" name="TextBox 2">
            <a:extLst>
              <a:ext uri="{FF2B5EF4-FFF2-40B4-BE49-F238E27FC236}">
                <a16:creationId xmlns:a16="http://schemas.microsoft.com/office/drawing/2014/main" id="{0613E446-AA2A-AC01-938E-632390655711}"/>
              </a:ext>
            </a:extLst>
          </p:cNvPr>
          <p:cNvSpPr txBox="1"/>
          <p:nvPr/>
        </p:nvSpPr>
        <p:spPr>
          <a:xfrm>
            <a:off x="1632797" y="1552278"/>
            <a:ext cx="7924800" cy="1200329"/>
          </a:xfrm>
          <a:prstGeom prst="rect">
            <a:avLst/>
          </a:prstGeom>
          <a:noFill/>
        </p:spPr>
        <p:txBody>
          <a:bodyPr wrap="square">
            <a:spAutoFit/>
          </a:bodyPr>
          <a:lstStyle/>
          <a:p>
            <a:r>
              <a:rPr lang="en-GB" sz="2400" dirty="0"/>
              <a:t>Teece (2010) states that a business model describes the design or architecture of the value creation, delivery and capture mechanisms employed. </a:t>
            </a:r>
          </a:p>
        </p:txBody>
      </p:sp>
      <p:sp>
        <p:nvSpPr>
          <p:cNvPr id="5" name="TextBox 4">
            <a:extLst>
              <a:ext uri="{FF2B5EF4-FFF2-40B4-BE49-F238E27FC236}">
                <a16:creationId xmlns:a16="http://schemas.microsoft.com/office/drawing/2014/main" id="{463DCEFA-E136-52A8-EB0C-F43F0E5D2EC0}"/>
              </a:ext>
            </a:extLst>
          </p:cNvPr>
          <p:cNvSpPr txBox="1"/>
          <p:nvPr/>
        </p:nvSpPr>
        <p:spPr>
          <a:xfrm>
            <a:off x="3223391" y="3064751"/>
            <a:ext cx="7924800" cy="461665"/>
          </a:xfrm>
          <a:prstGeom prst="rect">
            <a:avLst/>
          </a:prstGeom>
          <a:noFill/>
        </p:spPr>
        <p:txBody>
          <a:bodyPr wrap="square">
            <a:spAutoFit/>
          </a:bodyPr>
          <a:lstStyle/>
          <a:p>
            <a:r>
              <a:rPr lang="en-GB" sz="2400" dirty="0"/>
              <a:t>1. Is this fixed?</a:t>
            </a:r>
          </a:p>
        </p:txBody>
      </p:sp>
      <p:sp>
        <p:nvSpPr>
          <p:cNvPr id="6" name="TextBox 5">
            <a:extLst>
              <a:ext uri="{FF2B5EF4-FFF2-40B4-BE49-F238E27FC236}">
                <a16:creationId xmlns:a16="http://schemas.microsoft.com/office/drawing/2014/main" id="{F09CED55-6B49-FC5F-9453-FC22875FD811}"/>
              </a:ext>
            </a:extLst>
          </p:cNvPr>
          <p:cNvSpPr txBox="1"/>
          <p:nvPr/>
        </p:nvSpPr>
        <p:spPr>
          <a:xfrm>
            <a:off x="3223391" y="3607727"/>
            <a:ext cx="7924800" cy="461665"/>
          </a:xfrm>
          <a:prstGeom prst="rect">
            <a:avLst/>
          </a:prstGeom>
          <a:noFill/>
        </p:spPr>
        <p:txBody>
          <a:bodyPr wrap="square">
            <a:spAutoFit/>
          </a:bodyPr>
          <a:lstStyle/>
          <a:p>
            <a:r>
              <a:rPr lang="en-GB" sz="2400" dirty="0"/>
              <a:t>2. What can cause it to change?</a:t>
            </a:r>
          </a:p>
        </p:txBody>
      </p:sp>
    </p:spTree>
    <p:extLst>
      <p:ext uri="{BB962C8B-B14F-4D97-AF65-F5344CB8AC3E}">
        <p14:creationId xmlns:p14="http://schemas.microsoft.com/office/powerpoint/2010/main" val="236203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7C086-97A2-83FD-2A69-8DBF582889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93C906-98CC-0AF8-5A90-6FB15F868BE9}"/>
              </a:ext>
            </a:extLst>
          </p:cNvPr>
          <p:cNvSpPr>
            <a:spLocks noGrp="1"/>
          </p:cNvSpPr>
          <p:nvPr>
            <p:ph type="title"/>
          </p:nvPr>
        </p:nvSpPr>
        <p:spPr>
          <a:xfrm>
            <a:off x="337397" y="525146"/>
            <a:ext cx="10515600" cy="1325563"/>
          </a:xfrm>
        </p:spPr>
        <p:txBody>
          <a:bodyPr/>
          <a:lstStyle/>
          <a:p>
            <a:r>
              <a:rPr lang="en-GB" sz="3600" dirty="0"/>
              <a:t>E-Business Logic Triangle</a:t>
            </a:r>
          </a:p>
        </p:txBody>
      </p:sp>
      <p:graphicFrame>
        <p:nvGraphicFramePr>
          <p:cNvPr id="3" name="Diagram 2">
            <a:extLst>
              <a:ext uri="{FF2B5EF4-FFF2-40B4-BE49-F238E27FC236}">
                <a16:creationId xmlns:a16="http://schemas.microsoft.com/office/drawing/2014/main" id="{A4C085B7-DBFC-587B-E5BB-D1D7A24CF6D0}"/>
              </a:ext>
            </a:extLst>
          </p:cNvPr>
          <p:cNvGraphicFramePr/>
          <p:nvPr>
            <p:extLst>
              <p:ext uri="{D42A27DB-BD31-4B8C-83A1-F6EECF244321}">
                <p14:modId xmlns:p14="http://schemas.microsoft.com/office/powerpoint/2010/main" val="2769813988"/>
              </p:ext>
            </p:extLst>
          </p:nvPr>
        </p:nvGraphicFramePr>
        <p:xfrm>
          <a:off x="3307549" y="1327850"/>
          <a:ext cx="6466541" cy="36794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17">
            <a:extLst>
              <a:ext uri="{FF2B5EF4-FFF2-40B4-BE49-F238E27FC236}">
                <a16:creationId xmlns:a16="http://schemas.microsoft.com/office/drawing/2014/main" id="{190F9920-A1F3-5D2E-B53D-6B84D1E93C8A}"/>
              </a:ext>
            </a:extLst>
          </p:cNvPr>
          <p:cNvSpPr>
            <a:spLocks noChangeArrowheads="1"/>
          </p:cNvSpPr>
          <p:nvPr/>
        </p:nvSpPr>
        <p:spPr bwMode="auto">
          <a:xfrm>
            <a:off x="3307549" y="5036818"/>
            <a:ext cx="6466542" cy="533400"/>
          </a:xfrm>
          <a:prstGeom prst="rect">
            <a:avLst/>
          </a:prstGeom>
          <a:gradFill rotWithShape="0">
            <a:gsLst>
              <a:gs pos="0">
                <a:schemeClr val="bg2">
                  <a:gamma/>
                  <a:tint val="40000"/>
                  <a:invGamma/>
                </a:schemeClr>
              </a:gs>
              <a:gs pos="100000">
                <a:schemeClr val="bg2"/>
              </a:gs>
            </a:gsLst>
            <a:lin ang="2700000" scaled="1"/>
          </a:gradFill>
          <a:ln w="12700">
            <a:solidFill>
              <a:srgbClr val="4C4C4C"/>
            </a:solidFill>
            <a:miter lim="800000"/>
            <a:headEnd/>
            <a:tailEnd/>
          </a:ln>
          <a:effectLst/>
        </p:spPr>
        <p:txBody>
          <a:bodyPr wrap="none" lIns="90000" tIns="46800" rIns="90000" bIns="46800" anchor="ctr"/>
          <a:lstStyle/>
          <a:p>
            <a:pPr algn="ctr">
              <a:defRPr/>
            </a:pPr>
            <a:r>
              <a:rPr lang="en-US" altLang="zh-CN" sz="1800" b="0" i="0">
                <a:solidFill>
                  <a:srgbClr val="004080"/>
                </a:solidFill>
                <a:latin typeface="Arial" charset="0"/>
                <a:ea typeface="宋体" pitchFamily="2" charset="-122"/>
                <a:cs typeface="Arial" charset="0"/>
              </a:rPr>
              <a:t>e-Business Technology layer</a:t>
            </a:r>
          </a:p>
        </p:txBody>
      </p:sp>
      <p:sp>
        <p:nvSpPr>
          <p:cNvPr id="6" name="Rectangle 18">
            <a:extLst>
              <a:ext uri="{FF2B5EF4-FFF2-40B4-BE49-F238E27FC236}">
                <a16:creationId xmlns:a16="http://schemas.microsoft.com/office/drawing/2014/main" id="{5295C9FE-0A2D-352C-8C4E-7CA2553C75C3}"/>
              </a:ext>
            </a:extLst>
          </p:cNvPr>
          <p:cNvSpPr>
            <a:spLocks noChangeArrowheads="1"/>
          </p:cNvSpPr>
          <p:nvPr/>
        </p:nvSpPr>
        <p:spPr bwMode="auto">
          <a:xfrm>
            <a:off x="7121658" y="5724539"/>
            <a:ext cx="457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800" b="0" i="0" dirty="0" err="1">
                <a:solidFill>
                  <a:schemeClr val="bg1"/>
                </a:solidFill>
                <a:latin typeface="Arial" panose="020B0604020202020204" pitchFamily="34" charset="0"/>
                <a:ea typeface="宋体" panose="02010600030101010101" pitchFamily="2" charset="-122"/>
                <a:cs typeface="Arial" panose="020B0604020202020204" pitchFamily="34" charset="0"/>
              </a:rPr>
              <a:t>Pignuer</a:t>
            </a:r>
            <a:r>
              <a:rPr kumimoji="0" lang="en-US" altLang="zh-CN" sz="1800" b="0" i="0" dirty="0">
                <a:solidFill>
                  <a:schemeClr val="bg1"/>
                </a:solidFill>
                <a:latin typeface="Arial" panose="020B0604020202020204" pitchFamily="34" charset="0"/>
                <a:ea typeface="宋体" panose="02010600030101010101" pitchFamily="2" charset="-122"/>
                <a:cs typeface="Arial" panose="020B0604020202020204" pitchFamily="34" charset="0"/>
              </a:rPr>
              <a:t> (2002) et al.,  HEC Paris/Lausanne</a:t>
            </a:r>
          </a:p>
        </p:txBody>
      </p:sp>
      <p:cxnSp>
        <p:nvCxnSpPr>
          <p:cNvPr id="8" name="Straight Connector 7">
            <a:extLst>
              <a:ext uri="{FF2B5EF4-FFF2-40B4-BE49-F238E27FC236}">
                <a16:creationId xmlns:a16="http://schemas.microsoft.com/office/drawing/2014/main" id="{B013B3D2-46FC-6978-EB9C-B4D2B8A9D840}"/>
              </a:ext>
            </a:extLst>
          </p:cNvPr>
          <p:cNvCxnSpPr/>
          <p:nvPr/>
        </p:nvCxnSpPr>
        <p:spPr>
          <a:xfrm flipH="1">
            <a:off x="768403" y="2543415"/>
            <a:ext cx="4595052" cy="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0AA6E61A-F6EE-6734-A5A7-00BCB29908F5}"/>
              </a:ext>
            </a:extLst>
          </p:cNvPr>
          <p:cNvCxnSpPr/>
          <p:nvPr/>
        </p:nvCxnSpPr>
        <p:spPr>
          <a:xfrm flipH="1">
            <a:off x="768403" y="3780545"/>
            <a:ext cx="3526972"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717138E-0A99-CC95-8BD8-9E355EB655B7}"/>
              </a:ext>
            </a:extLst>
          </p:cNvPr>
          <p:cNvSpPr txBox="1"/>
          <p:nvPr/>
        </p:nvSpPr>
        <p:spPr>
          <a:xfrm>
            <a:off x="948977" y="1836128"/>
            <a:ext cx="4233903" cy="369332"/>
          </a:xfrm>
          <a:prstGeom prst="rect">
            <a:avLst/>
          </a:prstGeom>
          <a:noFill/>
        </p:spPr>
        <p:txBody>
          <a:bodyPr wrap="square" rtlCol="0">
            <a:spAutoFit/>
          </a:bodyPr>
          <a:lstStyle/>
          <a:p>
            <a:r>
              <a:rPr lang="en-GB" dirty="0"/>
              <a:t>Planning Level</a:t>
            </a:r>
          </a:p>
        </p:txBody>
      </p:sp>
      <p:sp>
        <p:nvSpPr>
          <p:cNvPr id="12" name="TextBox 11">
            <a:extLst>
              <a:ext uri="{FF2B5EF4-FFF2-40B4-BE49-F238E27FC236}">
                <a16:creationId xmlns:a16="http://schemas.microsoft.com/office/drawing/2014/main" id="{44FA23B8-75D4-E637-0016-7EDD2D3D28B2}"/>
              </a:ext>
            </a:extLst>
          </p:cNvPr>
          <p:cNvSpPr txBox="1"/>
          <p:nvPr/>
        </p:nvSpPr>
        <p:spPr>
          <a:xfrm>
            <a:off x="948976" y="2972123"/>
            <a:ext cx="4233903" cy="369332"/>
          </a:xfrm>
          <a:prstGeom prst="rect">
            <a:avLst/>
          </a:prstGeom>
          <a:noFill/>
        </p:spPr>
        <p:txBody>
          <a:bodyPr wrap="square" rtlCol="0">
            <a:spAutoFit/>
          </a:bodyPr>
          <a:lstStyle/>
          <a:p>
            <a:r>
              <a:rPr lang="en-GB" dirty="0"/>
              <a:t>Architecture Level</a:t>
            </a:r>
          </a:p>
        </p:txBody>
      </p:sp>
      <p:sp>
        <p:nvSpPr>
          <p:cNvPr id="13" name="TextBox 12">
            <a:extLst>
              <a:ext uri="{FF2B5EF4-FFF2-40B4-BE49-F238E27FC236}">
                <a16:creationId xmlns:a16="http://schemas.microsoft.com/office/drawing/2014/main" id="{ED8A35DE-F1FC-CAD3-3A25-1D4E24353B2F}"/>
              </a:ext>
            </a:extLst>
          </p:cNvPr>
          <p:cNvSpPr txBox="1"/>
          <p:nvPr/>
        </p:nvSpPr>
        <p:spPr>
          <a:xfrm>
            <a:off x="948975" y="4144159"/>
            <a:ext cx="4233903" cy="369332"/>
          </a:xfrm>
          <a:prstGeom prst="rect">
            <a:avLst/>
          </a:prstGeom>
          <a:noFill/>
        </p:spPr>
        <p:txBody>
          <a:bodyPr wrap="square" rtlCol="0">
            <a:spAutoFit/>
          </a:bodyPr>
          <a:lstStyle/>
          <a:p>
            <a:r>
              <a:rPr lang="en-GB" dirty="0"/>
              <a:t>Implementation Level</a:t>
            </a:r>
          </a:p>
        </p:txBody>
      </p:sp>
      <p:cxnSp>
        <p:nvCxnSpPr>
          <p:cNvPr id="14" name="Straight Connector 13">
            <a:extLst>
              <a:ext uri="{FF2B5EF4-FFF2-40B4-BE49-F238E27FC236}">
                <a16:creationId xmlns:a16="http://schemas.microsoft.com/office/drawing/2014/main" id="{22BB1C95-3F5A-B776-98EA-45CDC0CCB861}"/>
              </a:ext>
            </a:extLst>
          </p:cNvPr>
          <p:cNvCxnSpPr>
            <a:cxnSpLocks/>
          </p:cNvCxnSpPr>
          <p:nvPr/>
        </p:nvCxnSpPr>
        <p:spPr>
          <a:xfrm flipH="1">
            <a:off x="7722454" y="2542135"/>
            <a:ext cx="3817657" cy="0"/>
          </a:xfrm>
          <a:prstGeom prst="line">
            <a:avLst/>
          </a:prstGeom>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FE1FF82C-4686-6376-AD74-85E28E6282AC}"/>
              </a:ext>
            </a:extLst>
          </p:cNvPr>
          <p:cNvCxnSpPr>
            <a:cxnSpLocks/>
          </p:cNvCxnSpPr>
          <p:nvPr/>
        </p:nvCxnSpPr>
        <p:spPr>
          <a:xfrm flipH="1">
            <a:off x="8790534" y="3780545"/>
            <a:ext cx="2749577" cy="0"/>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D29FFD1D-6083-2EB9-EF29-8547513E8645}"/>
              </a:ext>
            </a:extLst>
          </p:cNvPr>
          <p:cNvSpPr txBox="1"/>
          <p:nvPr/>
        </p:nvSpPr>
        <p:spPr>
          <a:xfrm>
            <a:off x="8842314" y="1649800"/>
            <a:ext cx="2893693" cy="646331"/>
          </a:xfrm>
          <a:prstGeom prst="rect">
            <a:avLst/>
          </a:prstGeom>
          <a:noFill/>
        </p:spPr>
        <p:txBody>
          <a:bodyPr wrap="square" rtlCol="0">
            <a:spAutoFit/>
          </a:bodyPr>
          <a:lstStyle/>
          <a:p>
            <a:r>
              <a:rPr lang="en-GB" dirty="0"/>
              <a:t>Info &amp; Comms Tech (ICT) pressure</a:t>
            </a:r>
          </a:p>
        </p:txBody>
      </p:sp>
      <p:sp>
        <p:nvSpPr>
          <p:cNvPr id="19" name="TextBox 18">
            <a:extLst>
              <a:ext uri="{FF2B5EF4-FFF2-40B4-BE49-F238E27FC236}">
                <a16:creationId xmlns:a16="http://schemas.microsoft.com/office/drawing/2014/main" id="{88990547-6851-BBB2-6D42-B90DF364F802}"/>
              </a:ext>
            </a:extLst>
          </p:cNvPr>
          <p:cNvSpPr txBox="1"/>
          <p:nvPr/>
        </p:nvSpPr>
        <p:spPr>
          <a:xfrm>
            <a:off x="8920485" y="2847106"/>
            <a:ext cx="2893693" cy="646331"/>
          </a:xfrm>
          <a:prstGeom prst="rect">
            <a:avLst/>
          </a:prstGeom>
          <a:noFill/>
        </p:spPr>
        <p:txBody>
          <a:bodyPr wrap="square" rtlCol="0">
            <a:spAutoFit/>
          </a:bodyPr>
          <a:lstStyle/>
          <a:p>
            <a:r>
              <a:rPr lang="en-GB" dirty="0"/>
              <a:t>E-biz opportunities &amp; change</a:t>
            </a:r>
          </a:p>
        </p:txBody>
      </p:sp>
      <p:sp>
        <p:nvSpPr>
          <p:cNvPr id="20" name="TextBox 19">
            <a:extLst>
              <a:ext uri="{FF2B5EF4-FFF2-40B4-BE49-F238E27FC236}">
                <a16:creationId xmlns:a16="http://schemas.microsoft.com/office/drawing/2014/main" id="{C2B2A4AE-3792-5972-7CF4-9C0954F866AD}"/>
              </a:ext>
            </a:extLst>
          </p:cNvPr>
          <p:cNvSpPr txBox="1"/>
          <p:nvPr/>
        </p:nvSpPr>
        <p:spPr>
          <a:xfrm>
            <a:off x="9572347" y="4144159"/>
            <a:ext cx="2893693" cy="369332"/>
          </a:xfrm>
          <a:prstGeom prst="rect">
            <a:avLst/>
          </a:prstGeom>
          <a:noFill/>
        </p:spPr>
        <p:txBody>
          <a:bodyPr wrap="square" rtlCol="0">
            <a:spAutoFit/>
          </a:bodyPr>
          <a:lstStyle/>
          <a:p>
            <a:r>
              <a:rPr lang="en-GB" dirty="0"/>
              <a:t>E-biz processes</a:t>
            </a:r>
          </a:p>
        </p:txBody>
      </p:sp>
    </p:spTree>
    <p:extLst>
      <p:ext uri="{BB962C8B-B14F-4D97-AF65-F5344CB8AC3E}">
        <p14:creationId xmlns:p14="http://schemas.microsoft.com/office/powerpoint/2010/main" val="353146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5151B-AC16-40E6-AFDF-8FAF7E7045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3BE9C-D168-0931-B990-05D8E545BD10}"/>
              </a:ext>
            </a:extLst>
          </p:cNvPr>
          <p:cNvSpPr>
            <a:spLocks noGrp="1"/>
          </p:cNvSpPr>
          <p:nvPr>
            <p:ph type="title"/>
          </p:nvPr>
        </p:nvSpPr>
        <p:spPr>
          <a:xfrm>
            <a:off x="337397" y="525146"/>
            <a:ext cx="10515600" cy="1325563"/>
          </a:xfrm>
        </p:spPr>
        <p:txBody>
          <a:bodyPr/>
          <a:lstStyle/>
          <a:p>
            <a:r>
              <a:rPr lang="en-GB" sz="3600" dirty="0"/>
              <a:t>Business Model Magic Triangle</a:t>
            </a:r>
          </a:p>
        </p:txBody>
      </p:sp>
      <p:sp>
        <p:nvSpPr>
          <p:cNvPr id="6" name="Rectangle 18">
            <a:extLst>
              <a:ext uri="{FF2B5EF4-FFF2-40B4-BE49-F238E27FC236}">
                <a16:creationId xmlns:a16="http://schemas.microsoft.com/office/drawing/2014/main" id="{635ABC28-BD51-CC32-20D1-8BCD98A819E3}"/>
              </a:ext>
            </a:extLst>
          </p:cNvPr>
          <p:cNvSpPr>
            <a:spLocks noChangeArrowheads="1"/>
          </p:cNvSpPr>
          <p:nvPr/>
        </p:nvSpPr>
        <p:spPr bwMode="auto">
          <a:xfrm>
            <a:off x="7121658" y="5724539"/>
            <a:ext cx="457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800" b="0" i="0" dirty="0" err="1">
                <a:solidFill>
                  <a:schemeClr val="bg1"/>
                </a:solidFill>
                <a:latin typeface="Arial" panose="020B0604020202020204" pitchFamily="34" charset="0"/>
                <a:ea typeface="宋体" panose="02010600030101010101" pitchFamily="2" charset="-122"/>
                <a:cs typeface="Arial" panose="020B0604020202020204" pitchFamily="34" charset="0"/>
              </a:rPr>
              <a:t>Pignuer</a:t>
            </a:r>
            <a:r>
              <a:rPr kumimoji="0" lang="en-US" altLang="zh-CN" sz="1800" b="0" i="0" dirty="0">
                <a:solidFill>
                  <a:schemeClr val="bg1"/>
                </a:solidFill>
                <a:latin typeface="Arial" panose="020B0604020202020204" pitchFamily="34" charset="0"/>
                <a:ea typeface="宋体" panose="02010600030101010101" pitchFamily="2" charset="-122"/>
                <a:cs typeface="Arial" panose="020B0604020202020204" pitchFamily="34" charset="0"/>
              </a:rPr>
              <a:t> (2002) et al.,  HEC Paris/Lausanne</a:t>
            </a:r>
          </a:p>
        </p:txBody>
      </p:sp>
      <p:pic>
        <p:nvPicPr>
          <p:cNvPr id="15" name="Picture 14">
            <a:extLst>
              <a:ext uri="{FF2B5EF4-FFF2-40B4-BE49-F238E27FC236}">
                <a16:creationId xmlns:a16="http://schemas.microsoft.com/office/drawing/2014/main" id="{1AA41486-E9D6-7DFD-AC8B-46716EFE94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397" y="1281112"/>
            <a:ext cx="8096250" cy="4295775"/>
          </a:xfrm>
          <a:prstGeom prst="rect">
            <a:avLst/>
          </a:prstGeom>
        </p:spPr>
      </p:pic>
      <p:sp>
        <p:nvSpPr>
          <p:cNvPr id="17" name="TextBox 16">
            <a:extLst>
              <a:ext uri="{FF2B5EF4-FFF2-40B4-BE49-F238E27FC236}">
                <a16:creationId xmlns:a16="http://schemas.microsoft.com/office/drawing/2014/main" id="{B1DD5A43-3EE7-EC3C-BDA5-126D46DF9817}"/>
              </a:ext>
            </a:extLst>
          </p:cNvPr>
          <p:cNvSpPr txBox="1"/>
          <p:nvPr/>
        </p:nvSpPr>
        <p:spPr>
          <a:xfrm>
            <a:off x="8698326" y="5207555"/>
            <a:ext cx="2528047" cy="369332"/>
          </a:xfrm>
          <a:prstGeom prst="rect">
            <a:avLst/>
          </a:prstGeom>
          <a:noFill/>
        </p:spPr>
        <p:txBody>
          <a:bodyPr wrap="square" rtlCol="0">
            <a:spAutoFit/>
          </a:bodyPr>
          <a:lstStyle/>
          <a:p>
            <a:r>
              <a:rPr lang="en-GB" dirty="0"/>
              <a:t>(Böhm et al., 2017)</a:t>
            </a:r>
          </a:p>
        </p:txBody>
      </p:sp>
      <p:sp>
        <p:nvSpPr>
          <p:cNvPr id="21" name="TextBox 20">
            <a:extLst>
              <a:ext uri="{FF2B5EF4-FFF2-40B4-BE49-F238E27FC236}">
                <a16:creationId xmlns:a16="http://schemas.microsoft.com/office/drawing/2014/main" id="{9398742A-78B5-6494-00E4-8A4F6413C6BB}"/>
              </a:ext>
            </a:extLst>
          </p:cNvPr>
          <p:cNvSpPr txBox="1"/>
          <p:nvPr/>
        </p:nvSpPr>
        <p:spPr>
          <a:xfrm>
            <a:off x="8629169" y="1439402"/>
            <a:ext cx="2932526" cy="3416320"/>
          </a:xfrm>
          <a:prstGeom prst="rect">
            <a:avLst/>
          </a:prstGeom>
          <a:noFill/>
        </p:spPr>
        <p:txBody>
          <a:bodyPr wrap="square" rtlCol="0">
            <a:spAutoFit/>
          </a:bodyPr>
          <a:lstStyle/>
          <a:p>
            <a:r>
              <a:rPr lang="en-GB" b="1" dirty="0"/>
              <a:t>e-business logic triangle</a:t>
            </a:r>
            <a:r>
              <a:rPr lang="en-GB" dirty="0"/>
              <a:t>:</a:t>
            </a:r>
          </a:p>
          <a:p>
            <a:endParaRPr lang="en-GB" dirty="0"/>
          </a:p>
          <a:p>
            <a:r>
              <a:rPr lang="en-GB" b="1" dirty="0"/>
              <a:t>Value Proposition</a:t>
            </a:r>
            <a:r>
              <a:rPr lang="en-GB" dirty="0"/>
              <a:t>: What value is delivered to customers?</a:t>
            </a:r>
          </a:p>
          <a:p>
            <a:r>
              <a:rPr lang="en-GB" b="1" dirty="0"/>
              <a:t>Value Architecture</a:t>
            </a:r>
            <a:r>
              <a:rPr lang="en-GB" dirty="0"/>
              <a:t>: How is the value created and delivered?</a:t>
            </a:r>
          </a:p>
          <a:p>
            <a:r>
              <a:rPr lang="en-GB" b="1" dirty="0"/>
              <a:t>Revenue Model</a:t>
            </a:r>
            <a:r>
              <a:rPr lang="en-GB" dirty="0"/>
              <a:t>: How does the business generate income?</a:t>
            </a:r>
          </a:p>
          <a:p>
            <a:endParaRPr lang="en-GB" dirty="0"/>
          </a:p>
        </p:txBody>
      </p:sp>
    </p:spTree>
    <p:extLst>
      <p:ext uri="{BB962C8B-B14F-4D97-AF65-F5344CB8AC3E}">
        <p14:creationId xmlns:p14="http://schemas.microsoft.com/office/powerpoint/2010/main" val="4025433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921715-AE05-A778-B0A1-ABE693F97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CC673-7396-9399-D714-28696501FDCB}"/>
              </a:ext>
            </a:extLst>
          </p:cNvPr>
          <p:cNvSpPr>
            <a:spLocks noGrp="1"/>
          </p:cNvSpPr>
          <p:nvPr>
            <p:ph type="title"/>
          </p:nvPr>
        </p:nvSpPr>
        <p:spPr>
          <a:xfrm>
            <a:off x="337397" y="525146"/>
            <a:ext cx="10515600" cy="1325563"/>
          </a:xfrm>
        </p:spPr>
        <p:txBody>
          <a:bodyPr/>
          <a:lstStyle/>
          <a:p>
            <a:r>
              <a:rPr lang="en-GB" sz="3600" dirty="0"/>
              <a:t>Activity: Exploring AI Implications through the E-Business Logic Triangle</a:t>
            </a:r>
          </a:p>
        </p:txBody>
      </p:sp>
      <p:sp>
        <p:nvSpPr>
          <p:cNvPr id="6" name="TextBox 5">
            <a:extLst>
              <a:ext uri="{FF2B5EF4-FFF2-40B4-BE49-F238E27FC236}">
                <a16:creationId xmlns:a16="http://schemas.microsoft.com/office/drawing/2014/main" id="{DB0ACE78-8E62-7D89-3B23-FC067BCBC23F}"/>
              </a:ext>
            </a:extLst>
          </p:cNvPr>
          <p:cNvSpPr txBox="1"/>
          <p:nvPr/>
        </p:nvSpPr>
        <p:spPr>
          <a:xfrm>
            <a:off x="1109062" y="2459504"/>
            <a:ext cx="9666514" cy="1938992"/>
          </a:xfrm>
          <a:prstGeom prst="rect">
            <a:avLst/>
          </a:prstGeom>
          <a:noFill/>
        </p:spPr>
        <p:txBody>
          <a:bodyPr wrap="square">
            <a:spAutoFit/>
          </a:bodyPr>
          <a:lstStyle/>
          <a:p>
            <a:r>
              <a:rPr lang="en-GB" sz="2400" dirty="0"/>
              <a:t>Explore how AI tools impact the </a:t>
            </a:r>
            <a:r>
              <a:rPr lang="en-GB" sz="2400" b="1" dirty="0"/>
              <a:t>Value Proposition</a:t>
            </a:r>
            <a:r>
              <a:rPr lang="en-GB" sz="2400" dirty="0"/>
              <a:t>, </a:t>
            </a:r>
            <a:r>
              <a:rPr lang="en-GB" sz="2400" b="1" dirty="0"/>
              <a:t>Value Architecture</a:t>
            </a:r>
            <a:r>
              <a:rPr lang="en-GB" sz="2400" dirty="0"/>
              <a:t>, and </a:t>
            </a:r>
            <a:r>
              <a:rPr lang="en-GB" sz="2400" b="1" dirty="0"/>
              <a:t>Revenue Model</a:t>
            </a:r>
            <a:r>
              <a:rPr lang="en-GB" sz="2400" dirty="0"/>
              <a:t> of a </a:t>
            </a:r>
            <a:r>
              <a:rPr lang="en-GB" sz="2400" b="1" dirty="0"/>
              <a:t>restaurant</a:t>
            </a:r>
            <a:r>
              <a:rPr lang="en-GB" sz="2400" dirty="0"/>
              <a:t> and/or a </a:t>
            </a:r>
            <a:r>
              <a:rPr lang="en-GB" sz="2400" b="1" dirty="0"/>
              <a:t>university</a:t>
            </a:r>
            <a:r>
              <a:rPr lang="en-GB" sz="2400" dirty="0"/>
              <a:t>, while also considering the strategic planning, business model design, and process implementation required to integrate AI effectively.</a:t>
            </a:r>
          </a:p>
        </p:txBody>
      </p:sp>
    </p:spTree>
    <p:extLst>
      <p:ext uri="{BB962C8B-B14F-4D97-AF65-F5344CB8AC3E}">
        <p14:creationId xmlns:p14="http://schemas.microsoft.com/office/powerpoint/2010/main" val="2418363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E0620-9E95-F215-A25B-5B747232C2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AA3862-9141-4BF6-04A3-5B1CF935A8AD}"/>
              </a:ext>
            </a:extLst>
          </p:cNvPr>
          <p:cNvSpPr>
            <a:spLocks noGrp="1"/>
          </p:cNvSpPr>
          <p:nvPr>
            <p:ph type="title"/>
          </p:nvPr>
        </p:nvSpPr>
        <p:spPr>
          <a:xfrm>
            <a:off x="337397" y="525146"/>
            <a:ext cx="10515600" cy="1325563"/>
          </a:xfrm>
        </p:spPr>
        <p:txBody>
          <a:bodyPr/>
          <a:lstStyle/>
          <a:p>
            <a:r>
              <a:rPr lang="en-GB" sz="3600" dirty="0"/>
              <a:t>Example: Digital Marketing company</a:t>
            </a:r>
          </a:p>
        </p:txBody>
      </p:sp>
      <p:graphicFrame>
        <p:nvGraphicFramePr>
          <p:cNvPr id="4" name="Table 3">
            <a:extLst>
              <a:ext uri="{FF2B5EF4-FFF2-40B4-BE49-F238E27FC236}">
                <a16:creationId xmlns:a16="http://schemas.microsoft.com/office/drawing/2014/main" id="{AFB7733C-44D3-3465-8D1E-812D67AB4203}"/>
              </a:ext>
            </a:extLst>
          </p:cNvPr>
          <p:cNvGraphicFramePr>
            <a:graphicFrameLocks noGrp="1"/>
          </p:cNvGraphicFramePr>
          <p:nvPr>
            <p:extLst>
              <p:ext uri="{D42A27DB-BD31-4B8C-83A1-F6EECF244321}">
                <p14:modId xmlns:p14="http://schemas.microsoft.com/office/powerpoint/2010/main" val="420516403"/>
              </p:ext>
            </p:extLst>
          </p:nvPr>
        </p:nvGraphicFramePr>
        <p:xfrm>
          <a:off x="507146" y="1682803"/>
          <a:ext cx="11418472" cy="3535680"/>
        </p:xfrm>
        <a:graphic>
          <a:graphicData uri="http://schemas.openxmlformats.org/drawingml/2006/table">
            <a:tbl>
              <a:tblPr>
                <a:tableStyleId>{35758FB7-9AC5-4552-8A53-C91805E547FA}</a:tableStyleId>
              </a:tblPr>
              <a:tblGrid>
                <a:gridCol w="2854618">
                  <a:extLst>
                    <a:ext uri="{9D8B030D-6E8A-4147-A177-3AD203B41FA5}">
                      <a16:colId xmlns:a16="http://schemas.microsoft.com/office/drawing/2014/main" val="451271734"/>
                    </a:ext>
                  </a:extLst>
                </a:gridCol>
                <a:gridCol w="2854618">
                  <a:extLst>
                    <a:ext uri="{9D8B030D-6E8A-4147-A177-3AD203B41FA5}">
                      <a16:colId xmlns:a16="http://schemas.microsoft.com/office/drawing/2014/main" val="1901010652"/>
                    </a:ext>
                  </a:extLst>
                </a:gridCol>
                <a:gridCol w="2854618">
                  <a:extLst>
                    <a:ext uri="{9D8B030D-6E8A-4147-A177-3AD203B41FA5}">
                      <a16:colId xmlns:a16="http://schemas.microsoft.com/office/drawing/2014/main" val="3251281857"/>
                    </a:ext>
                  </a:extLst>
                </a:gridCol>
                <a:gridCol w="2854618">
                  <a:extLst>
                    <a:ext uri="{9D8B030D-6E8A-4147-A177-3AD203B41FA5}">
                      <a16:colId xmlns:a16="http://schemas.microsoft.com/office/drawing/2014/main" val="3042319343"/>
                    </a:ext>
                  </a:extLst>
                </a:gridCol>
              </a:tblGrid>
              <a:tr h="443364">
                <a:tc>
                  <a:txBody>
                    <a:bodyPr/>
                    <a:lstStyle/>
                    <a:p>
                      <a:pPr>
                        <a:buNone/>
                      </a:pPr>
                      <a:r>
                        <a:rPr lang="en-GB" sz="2000" b="1"/>
                        <a:t>E-Business Logic Triangle Layer</a:t>
                      </a:r>
                      <a:endParaRPr lang="en-GB" sz="2000"/>
                    </a:p>
                  </a:txBody>
                  <a:tcPr anchor="ctr"/>
                </a:tc>
                <a:tc>
                  <a:txBody>
                    <a:bodyPr/>
                    <a:lstStyle/>
                    <a:p>
                      <a:pPr>
                        <a:buNone/>
                      </a:pPr>
                      <a:r>
                        <a:rPr lang="en-GB" sz="2000" b="1"/>
                        <a:t>Strategic Planning</a:t>
                      </a:r>
                      <a:endParaRPr lang="en-GB" sz="2000"/>
                    </a:p>
                  </a:txBody>
                  <a:tcPr anchor="ctr"/>
                </a:tc>
                <a:tc>
                  <a:txBody>
                    <a:bodyPr/>
                    <a:lstStyle/>
                    <a:p>
                      <a:pPr>
                        <a:buNone/>
                      </a:pPr>
                      <a:r>
                        <a:rPr lang="en-GB" sz="2000" b="1"/>
                        <a:t>Business Model Architecture</a:t>
                      </a:r>
                      <a:endParaRPr lang="en-GB" sz="2000"/>
                    </a:p>
                  </a:txBody>
                  <a:tcPr anchor="ctr"/>
                </a:tc>
                <a:tc>
                  <a:txBody>
                    <a:bodyPr/>
                    <a:lstStyle/>
                    <a:p>
                      <a:pPr>
                        <a:buNone/>
                      </a:pPr>
                      <a:r>
                        <a:rPr lang="en-GB" sz="2000" b="1"/>
                        <a:t>Process Implementation</a:t>
                      </a:r>
                      <a:endParaRPr lang="en-GB" sz="2000"/>
                    </a:p>
                  </a:txBody>
                  <a:tcPr anchor="ctr"/>
                </a:tc>
                <a:extLst>
                  <a:ext uri="{0D108BD9-81ED-4DB2-BD59-A6C34878D82A}">
                    <a16:rowId xmlns:a16="http://schemas.microsoft.com/office/drawing/2014/main" val="3265189432"/>
                  </a:ext>
                </a:extLst>
              </a:tr>
              <a:tr h="443364">
                <a:tc>
                  <a:txBody>
                    <a:bodyPr/>
                    <a:lstStyle/>
                    <a:p>
                      <a:pPr>
                        <a:buNone/>
                      </a:pPr>
                      <a:r>
                        <a:rPr lang="en-GB" sz="2000" b="1"/>
                        <a:t>Value Proposition</a:t>
                      </a:r>
                      <a:endParaRPr lang="en-GB" sz="2000"/>
                    </a:p>
                  </a:txBody>
                  <a:tcPr anchor="ctr"/>
                </a:tc>
                <a:tc>
                  <a:txBody>
                    <a:bodyPr/>
                    <a:lstStyle/>
                    <a:p>
                      <a:r>
                        <a:rPr lang="en-US" sz="1400" kern="1200" dirty="0">
                          <a:solidFill>
                            <a:schemeClr val="dk1"/>
                          </a:solidFill>
                          <a:effectLst/>
                          <a:latin typeface="+mn-lt"/>
                          <a:ea typeface="+mn-ea"/>
                          <a:cs typeface="+mn-cs"/>
                        </a:rPr>
                        <a:t>How does AI enhance the company's ability to deliver personalized marketing strategies to clients?</a:t>
                      </a:r>
                      <a:endParaRPr lang="en-GB" sz="1400" kern="1200" dirty="0">
                        <a:solidFill>
                          <a:schemeClr val="dk1"/>
                        </a:solidFill>
                        <a:effectLst/>
                        <a:latin typeface="+mn-lt"/>
                        <a:ea typeface="+mn-ea"/>
                        <a:cs typeface="+mn-cs"/>
                      </a:endParaRPr>
                    </a:p>
                  </a:txBody>
                  <a:tcPr anchor="ctr"/>
                </a:tc>
                <a:tc>
                  <a:txBody>
                    <a:bodyPr/>
                    <a:lstStyle/>
                    <a:p>
                      <a:pPr>
                        <a:buNone/>
                      </a:pPr>
                      <a:r>
                        <a:rPr lang="en-US" sz="1400" kern="1200" dirty="0">
                          <a:solidFill>
                            <a:schemeClr val="dk1"/>
                          </a:solidFill>
                          <a:effectLst/>
                          <a:latin typeface="+mn-lt"/>
                          <a:ea typeface="+mn-ea"/>
                          <a:cs typeface="+mn-cs"/>
                        </a:rPr>
                        <a:t>AI enables real-time audience segmentation and content personalization, improving campaign effectiveness</a:t>
                      </a:r>
                      <a:endParaRPr lang="en-GB" sz="4400" dirty="0"/>
                    </a:p>
                  </a:txBody>
                  <a:tcPr anchor="ctr"/>
                </a:tc>
                <a:tc>
                  <a:txBody>
                    <a:bodyPr/>
                    <a:lstStyle/>
                    <a:p>
                      <a:r>
                        <a:rPr lang="en-US" sz="1400" kern="1200" dirty="0">
                          <a:solidFill>
                            <a:schemeClr val="dk1"/>
                          </a:solidFill>
                          <a:effectLst/>
                          <a:latin typeface="+mn-lt"/>
                          <a:ea typeface="+mn-ea"/>
                          <a:cs typeface="+mn-cs"/>
                        </a:rPr>
                        <a:t>AI tools like predictive analytics and natural language processing are used to tailor ads and optimize engagement.</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325087609"/>
                  </a:ext>
                </a:extLst>
              </a:tr>
              <a:tr h="691126">
                <a:tc>
                  <a:txBody>
                    <a:bodyPr/>
                    <a:lstStyle/>
                    <a:p>
                      <a:pPr>
                        <a:buNone/>
                      </a:pPr>
                      <a:r>
                        <a:rPr lang="en-GB" sz="2000" b="1"/>
                        <a:t>Value Architecture</a:t>
                      </a:r>
                      <a:endParaRPr lang="en-GB" sz="2000"/>
                    </a:p>
                  </a:txBody>
                  <a:tcPr anchor="ctr"/>
                </a:tc>
                <a:tc>
                  <a:txBody>
                    <a:bodyPr/>
                    <a:lstStyle/>
                    <a:p>
                      <a:r>
                        <a:rPr lang="en-US" sz="1400" kern="1200" dirty="0">
                          <a:solidFill>
                            <a:schemeClr val="dk1"/>
                          </a:solidFill>
                          <a:effectLst/>
                          <a:latin typeface="+mn-lt"/>
                          <a:ea typeface="+mn-ea"/>
                          <a:cs typeface="+mn-cs"/>
                        </a:rPr>
                        <a:t>What capabilities must be developed to support AI-driven marketing services?</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is integrated into the marketing platform, enabling automated campaign management and performance tracking.</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systems automate A/B testing, customer journey mapping, and social media monitoring.</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951582828"/>
                  </a:ext>
                </a:extLst>
              </a:tr>
              <a:tr h="691126">
                <a:tc>
                  <a:txBody>
                    <a:bodyPr/>
                    <a:lstStyle/>
                    <a:p>
                      <a:pPr>
                        <a:buNone/>
                      </a:pPr>
                      <a:r>
                        <a:rPr lang="en-GB" sz="2000" b="1"/>
                        <a:t>Revenue Model</a:t>
                      </a:r>
                      <a:endParaRPr lang="en-GB" sz="2000"/>
                    </a:p>
                  </a:txBody>
                  <a:tcPr anchor="ctr"/>
                </a:tc>
                <a:tc>
                  <a:txBody>
                    <a:bodyPr/>
                    <a:lstStyle/>
                    <a:p>
                      <a:r>
                        <a:rPr lang="en-US" sz="1400" kern="1200" dirty="0">
                          <a:solidFill>
                            <a:schemeClr val="dk1"/>
                          </a:solidFill>
                          <a:effectLst/>
                          <a:latin typeface="+mn-lt"/>
                          <a:ea typeface="+mn-ea"/>
                          <a:cs typeface="+mn-cs"/>
                        </a:rPr>
                        <a:t>How can AI support new monetization strategies such as performance-based pricing?</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allows for dynamic pricing models based on campaign success metrics and client ROI.</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Revenue is tracked using AI dashboards that analyze conversion rates and customer acquisition costs.</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036784218"/>
                  </a:ext>
                </a:extLst>
              </a:tr>
            </a:tbl>
          </a:graphicData>
        </a:graphic>
      </p:graphicFrame>
    </p:spTree>
    <p:extLst>
      <p:ext uri="{BB962C8B-B14F-4D97-AF65-F5344CB8AC3E}">
        <p14:creationId xmlns:p14="http://schemas.microsoft.com/office/powerpoint/2010/main" val="318906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7DD0-9201-E8C9-BA97-D0C97349FCA1}"/>
              </a:ext>
            </a:extLst>
          </p:cNvPr>
          <p:cNvSpPr>
            <a:spLocks noGrp="1"/>
          </p:cNvSpPr>
          <p:nvPr>
            <p:ph type="title"/>
          </p:nvPr>
        </p:nvSpPr>
        <p:spPr>
          <a:xfrm>
            <a:off x="337397" y="525146"/>
            <a:ext cx="10515600" cy="1325563"/>
          </a:xfrm>
        </p:spPr>
        <p:txBody>
          <a:bodyPr/>
          <a:lstStyle/>
          <a:p>
            <a:r>
              <a:rPr lang="en-GB" sz="3600" dirty="0"/>
              <a:t>What we have just done in that activity is ‘Value Innovation’ but, what is it?</a:t>
            </a:r>
          </a:p>
        </p:txBody>
      </p:sp>
      <p:sp>
        <p:nvSpPr>
          <p:cNvPr id="3" name="TextBox 2">
            <a:extLst>
              <a:ext uri="{FF2B5EF4-FFF2-40B4-BE49-F238E27FC236}">
                <a16:creationId xmlns:a16="http://schemas.microsoft.com/office/drawing/2014/main" id="{C5E1CE6F-C5D9-B5FB-6EB8-72A1ADB645C8}"/>
              </a:ext>
            </a:extLst>
          </p:cNvPr>
          <p:cNvSpPr txBox="1"/>
          <p:nvPr/>
        </p:nvSpPr>
        <p:spPr>
          <a:xfrm>
            <a:off x="968189" y="2015778"/>
            <a:ext cx="10404182" cy="2677656"/>
          </a:xfrm>
          <a:prstGeom prst="rect">
            <a:avLst/>
          </a:prstGeom>
          <a:noFill/>
        </p:spPr>
        <p:txBody>
          <a:bodyPr wrap="square" rtlCol="0">
            <a:spAutoFit/>
          </a:bodyPr>
          <a:lstStyle/>
          <a:p>
            <a:r>
              <a:rPr lang="en-GB" sz="2800" dirty="0">
                <a:ea typeface="宋体" pitchFamily="2" charset="-122"/>
              </a:rPr>
              <a:t>It is at the heart of e-business </a:t>
            </a:r>
          </a:p>
          <a:p>
            <a:endParaRPr lang="en-GB" sz="2800" dirty="0">
              <a:ea typeface="宋体" pitchFamily="2" charset="-122"/>
            </a:endParaRPr>
          </a:p>
          <a:p>
            <a:r>
              <a:rPr lang="en-GB" sz="2800" dirty="0">
                <a:ea typeface="宋体" pitchFamily="2" charset="-122"/>
              </a:rPr>
              <a:t>New e-business entrants  have often been able with limited resources to undermine existing competition in an industry through </a:t>
            </a:r>
            <a:r>
              <a:rPr lang="en-GB" sz="2800" i="1" dirty="0">
                <a:ea typeface="宋体" pitchFamily="2" charset="-122"/>
              </a:rPr>
              <a:t>the use of new business models </a:t>
            </a:r>
            <a:r>
              <a:rPr lang="en-GB" sz="2800" dirty="0">
                <a:ea typeface="宋体" pitchFamily="2" charset="-122"/>
              </a:rPr>
              <a:t>and this is often referred to by Kim and Mauborgne (1997) as “</a:t>
            </a:r>
            <a:r>
              <a:rPr lang="en-GB" sz="2800" i="1" dirty="0">
                <a:ea typeface="宋体" pitchFamily="2" charset="-122"/>
              </a:rPr>
              <a:t>value innovation</a:t>
            </a:r>
            <a:r>
              <a:rPr lang="en-GB" sz="2800" dirty="0">
                <a:ea typeface="宋体" pitchFamily="2" charset="-122"/>
              </a:rPr>
              <a:t>”.</a:t>
            </a:r>
          </a:p>
        </p:txBody>
      </p:sp>
    </p:spTree>
    <p:extLst>
      <p:ext uri="{BB962C8B-B14F-4D97-AF65-F5344CB8AC3E}">
        <p14:creationId xmlns:p14="http://schemas.microsoft.com/office/powerpoint/2010/main" val="2092189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5 Challenges of Value Innovation:</a:t>
            </a:r>
          </a:p>
        </p:txBody>
      </p:sp>
      <p:graphicFrame>
        <p:nvGraphicFramePr>
          <p:cNvPr id="4" name="Table 3">
            <a:extLst>
              <a:ext uri="{FF2B5EF4-FFF2-40B4-BE49-F238E27FC236}">
                <a16:creationId xmlns:a16="http://schemas.microsoft.com/office/drawing/2014/main" id="{7C773BA1-6173-2620-9185-E5E00CAEE8B3}"/>
              </a:ext>
            </a:extLst>
          </p:cNvPr>
          <p:cNvGraphicFramePr>
            <a:graphicFrameLocks noGrp="1"/>
          </p:cNvGraphicFramePr>
          <p:nvPr>
            <p:extLst>
              <p:ext uri="{D42A27DB-BD31-4B8C-83A1-F6EECF244321}">
                <p14:modId xmlns:p14="http://schemas.microsoft.com/office/powerpoint/2010/main" val="2335215357"/>
              </p:ext>
            </p:extLst>
          </p:nvPr>
        </p:nvGraphicFramePr>
        <p:xfrm>
          <a:off x="238205" y="928015"/>
          <a:ext cx="11464578" cy="4729480"/>
        </p:xfrm>
        <a:graphic>
          <a:graphicData uri="http://schemas.openxmlformats.org/drawingml/2006/table">
            <a:tbl>
              <a:tblPr firstRow="1" bandRow="1">
                <a:tableStyleId>{5C22544A-7EE6-4342-B048-85BDC9FD1C3A}</a:tableStyleId>
              </a:tblPr>
              <a:tblGrid>
                <a:gridCol w="1644383">
                  <a:extLst>
                    <a:ext uri="{9D8B030D-6E8A-4147-A177-3AD203B41FA5}">
                      <a16:colId xmlns:a16="http://schemas.microsoft.com/office/drawing/2014/main" val="2386548344"/>
                    </a:ext>
                  </a:extLst>
                </a:gridCol>
                <a:gridCol w="7814662">
                  <a:extLst>
                    <a:ext uri="{9D8B030D-6E8A-4147-A177-3AD203B41FA5}">
                      <a16:colId xmlns:a16="http://schemas.microsoft.com/office/drawing/2014/main" val="2194735410"/>
                    </a:ext>
                  </a:extLst>
                </a:gridCol>
                <a:gridCol w="2005533">
                  <a:extLst>
                    <a:ext uri="{9D8B030D-6E8A-4147-A177-3AD203B41FA5}">
                      <a16:colId xmlns:a16="http://schemas.microsoft.com/office/drawing/2014/main" val="794692733"/>
                    </a:ext>
                  </a:extLst>
                </a:gridCol>
              </a:tblGrid>
              <a:tr h="370840">
                <a:tc>
                  <a:txBody>
                    <a:bodyPr/>
                    <a:lstStyle/>
                    <a:p>
                      <a:r>
                        <a:rPr lang="en-GB" sz="1600" dirty="0"/>
                        <a:t>Challenge</a:t>
                      </a:r>
                    </a:p>
                  </a:txBody>
                  <a:tcPr/>
                </a:tc>
                <a:tc>
                  <a:txBody>
                    <a:bodyPr/>
                    <a:lstStyle/>
                    <a:p>
                      <a:r>
                        <a:rPr lang="en-GB" sz="1600" dirty="0"/>
                        <a:t>Explanation</a:t>
                      </a:r>
                    </a:p>
                  </a:txBody>
                  <a:tcPr/>
                </a:tc>
                <a:tc>
                  <a:txBody>
                    <a:bodyPr/>
                    <a:lstStyle/>
                    <a:p>
                      <a:r>
                        <a:rPr lang="en-GB" sz="1600" dirty="0"/>
                        <a:t>Examples</a:t>
                      </a:r>
                    </a:p>
                  </a:txBody>
                  <a:tcPr/>
                </a:tc>
                <a:extLst>
                  <a:ext uri="{0D108BD9-81ED-4DB2-BD59-A6C34878D82A}">
                    <a16:rowId xmlns:a16="http://schemas.microsoft.com/office/drawing/2014/main" val="542211850"/>
                  </a:ext>
                </a:extLst>
              </a:tr>
              <a:tr h="370840">
                <a:tc>
                  <a:txBody>
                    <a:bodyPr/>
                    <a:lstStyle/>
                    <a:p>
                      <a:r>
                        <a:rPr lang="en-GB" sz="1600" dirty="0"/>
                        <a:t>Industry assumptions</a:t>
                      </a:r>
                    </a:p>
                  </a:txBody>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GB" sz="1600" dirty="0">
                          <a:solidFill>
                            <a:schemeClr val="tx1"/>
                          </a:solidFill>
                          <a:ea typeface="宋体" pitchFamily="2" charset="-122"/>
                        </a:rPr>
                        <a:t>A conventional strategic approach might be to take the industry conditions as given and set the strategy accordingly; instead value innovators challenge existing industry assumptions an look for quantum leaps in value.</a:t>
                      </a:r>
                    </a:p>
                  </a:txBody>
                  <a:tcPr/>
                </a:tc>
                <a:tc>
                  <a:txBody>
                    <a:bodyPr/>
                    <a:lstStyle/>
                    <a:p>
                      <a:r>
                        <a:rPr lang="en-GB" sz="1600" dirty="0"/>
                        <a:t>Goodenergy.co.uk </a:t>
                      </a:r>
                    </a:p>
                  </a:txBody>
                  <a:tcPr/>
                </a:tc>
                <a:extLst>
                  <a:ext uri="{0D108BD9-81ED-4DB2-BD59-A6C34878D82A}">
                    <a16:rowId xmlns:a16="http://schemas.microsoft.com/office/drawing/2014/main" val="634436090"/>
                  </a:ext>
                </a:extLst>
              </a:tr>
              <a:tr h="370840">
                <a:tc>
                  <a:txBody>
                    <a:bodyPr/>
                    <a:lstStyle/>
                    <a:p>
                      <a:r>
                        <a:rPr lang="en-GB" sz="1600" dirty="0"/>
                        <a:t>Strategic Focus</a:t>
                      </a:r>
                    </a:p>
                  </a:txBody>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GB" sz="1600" dirty="0">
                          <a:solidFill>
                            <a:schemeClr val="tx1"/>
                          </a:solidFill>
                          <a:ea typeface="宋体" pitchFamily="2" charset="-122"/>
                        </a:rPr>
                        <a:t>A conventional strategic approach would set the parameters of their strategic thinking according to their competitors and focus on building advantage.  Value innovators monitor competition</a:t>
                      </a:r>
                    </a:p>
                  </a:txBody>
                  <a:tcPr/>
                </a:tc>
                <a:tc>
                  <a:txBody>
                    <a:bodyPr/>
                    <a:lstStyle/>
                    <a:p>
                      <a:r>
                        <a:rPr lang="en-GB" sz="1600" dirty="0" err="1"/>
                        <a:t>Go.compare</a:t>
                      </a:r>
                      <a:endParaRPr lang="en-GB" sz="1600" dirty="0"/>
                    </a:p>
                  </a:txBody>
                  <a:tcPr/>
                </a:tc>
                <a:extLst>
                  <a:ext uri="{0D108BD9-81ED-4DB2-BD59-A6C34878D82A}">
                    <a16:rowId xmlns:a16="http://schemas.microsoft.com/office/drawing/2014/main" val="3458374408"/>
                  </a:ext>
                </a:extLst>
              </a:tr>
              <a:tr h="370840">
                <a:tc>
                  <a:txBody>
                    <a:bodyPr/>
                    <a:lstStyle/>
                    <a:p>
                      <a:r>
                        <a:rPr lang="en-GB" sz="1600" dirty="0"/>
                        <a:t>Customers</a:t>
                      </a:r>
                    </a:p>
                  </a:txBody>
                  <a:tcPr/>
                </a:tc>
                <a:tc>
                  <a:txBody>
                    <a:bodyPr/>
                    <a:lstStyle/>
                    <a:p>
                      <a:r>
                        <a:rPr lang="en-GB" sz="1600" dirty="0">
                          <a:solidFill>
                            <a:schemeClr val="tx1"/>
                          </a:solidFill>
                          <a:ea typeface="宋体" pitchFamily="2" charset="-122"/>
                        </a:rPr>
                        <a:t>Many companies seek growth through retaining and expanding customer bases.  This leads to finer segmentation and greater customisation of offering to meet specialised needs. </a:t>
                      </a:r>
                      <a:endParaRPr lang="en-GB" sz="1600" dirty="0">
                        <a:solidFill>
                          <a:schemeClr val="tx1"/>
                        </a:solidFill>
                      </a:endParaRPr>
                    </a:p>
                  </a:txBody>
                  <a:tcPr/>
                </a:tc>
                <a:tc>
                  <a:txBody>
                    <a:bodyPr/>
                    <a:lstStyle/>
                    <a:p>
                      <a:r>
                        <a:rPr lang="en-GB" sz="1600" dirty="0"/>
                        <a:t>Husqvarna</a:t>
                      </a:r>
                    </a:p>
                  </a:txBody>
                  <a:tcPr/>
                </a:tc>
                <a:extLst>
                  <a:ext uri="{0D108BD9-81ED-4DB2-BD59-A6C34878D82A}">
                    <a16:rowId xmlns:a16="http://schemas.microsoft.com/office/drawing/2014/main" val="1141400614"/>
                  </a:ext>
                </a:extLst>
              </a:tr>
              <a:tr h="370840">
                <a:tc>
                  <a:txBody>
                    <a:bodyPr/>
                    <a:lstStyle/>
                    <a:p>
                      <a:r>
                        <a:rPr lang="en-GB" sz="1600" dirty="0"/>
                        <a:t>Assets &amp; Capabilities</a:t>
                      </a:r>
                    </a:p>
                  </a:txBody>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GB" sz="1600" dirty="0">
                          <a:solidFill>
                            <a:schemeClr val="tx1"/>
                          </a:solidFill>
                        </a:rPr>
                        <a:t>Many business view opportunities through the lens of their existing assets and capabilities.  In contract, value innovators start from a clean slate.  They do not let </a:t>
                      </a:r>
                      <a:r>
                        <a:rPr lang="en-GB" sz="1600" b="1" dirty="0">
                          <a:solidFill>
                            <a:schemeClr val="tx1"/>
                          </a:solidFill>
                        </a:rPr>
                        <a:t>existing assets </a:t>
                      </a:r>
                      <a:r>
                        <a:rPr lang="en-GB" sz="1600" dirty="0">
                          <a:solidFill>
                            <a:schemeClr val="tx1"/>
                          </a:solidFill>
                        </a:rPr>
                        <a:t>constrain their assessment of </a:t>
                      </a:r>
                      <a:r>
                        <a:rPr lang="en-GB" sz="1600" b="1" dirty="0">
                          <a:solidFill>
                            <a:schemeClr val="tx1"/>
                          </a:solidFill>
                        </a:rPr>
                        <a:t>business opportunities</a:t>
                      </a:r>
                      <a:r>
                        <a:rPr lang="en-GB" sz="1600" dirty="0">
                          <a:solidFill>
                            <a:schemeClr val="tx1"/>
                          </a:solidFill>
                        </a:rPr>
                        <a:t>.</a:t>
                      </a:r>
                    </a:p>
                  </a:txBody>
                  <a:tcPr/>
                </a:tc>
                <a:tc rowSpan="2">
                  <a:txBody>
                    <a:bodyPr/>
                    <a:lstStyle/>
                    <a:p>
                      <a:r>
                        <a:rPr lang="en-GB" sz="1600" dirty="0" err="1"/>
                        <a:t>Starlingbank</a:t>
                      </a:r>
                      <a:r>
                        <a:rPr lang="en-GB" sz="1600" dirty="0"/>
                        <a:t>, Amazon, Airbnb</a:t>
                      </a:r>
                    </a:p>
                  </a:txBody>
                  <a:tcPr/>
                </a:tc>
                <a:extLst>
                  <a:ext uri="{0D108BD9-81ED-4DB2-BD59-A6C34878D82A}">
                    <a16:rowId xmlns:a16="http://schemas.microsoft.com/office/drawing/2014/main" val="440772366"/>
                  </a:ext>
                </a:extLst>
              </a:tr>
              <a:tr h="370840">
                <a:tc>
                  <a:txBody>
                    <a:bodyPr/>
                    <a:lstStyle/>
                    <a:p>
                      <a:r>
                        <a:rPr lang="en-GB" sz="1600" dirty="0"/>
                        <a:t>Products &amp; Service Offerings</a:t>
                      </a:r>
                    </a:p>
                  </a:txBody>
                  <a:tcPr/>
                </a:tc>
                <a:tc>
                  <a:txBody>
                    <a:bodyPr/>
                    <a:lstStyle/>
                    <a:p>
                      <a:r>
                        <a:rPr lang="en-GB" sz="1600" dirty="0">
                          <a:solidFill>
                            <a:schemeClr val="tx1"/>
                          </a:solidFill>
                        </a:rPr>
                        <a:t>Conventional competition takes place within established boundaries defined by product and services the industry traditionally offers.  Value innovators often cross the boundaries and think in terms of the total solution buyers seek and they try to overcome the chief compromises their industry forces customers to make.</a:t>
                      </a:r>
                    </a:p>
                  </a:txBody>
                  <a:tcPr/>
                </a:tc>
                <a:tc vMerge="1">
                  <a:txBody>
                    <a:bodyPr/>
                    <a:lstStyle/>
                    <a:p>
                      <a:endParaRPr lang="en-GB" dirty="0"/>
                    </a:p>
                  </a:txBody>
                  <a:tcPr/>
                </a:tc>
                <a:extLst>
                  <a:ext uri="{0D108BD9-81ED-4DB2-BD59-A6C34878D82A}">
                    <a16:rowId xmlns:a16="http://schemas.microsoft.com/office/drawing/2014/main" val="1662836306"/>
                  </a:ext>
                </a:extLst>
              </a:tr>
            </a:tbl>
          </a:graphicData>
        </a:graphic>
      </p:graphicFrame>
    </p:spTree>
    <p:extLst>
      <p:ext uri="{BB962C8B-B14F-4D97-AF65-F5344CB8AC3E}">
        <p14:creationId xmlns:p14="http://schemas.microsoft.com/office/powerpoint/2010/main" val="3372131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950D-1EE0-6FB5-B7D2-714E9449A2C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6BA5DA4-2A4C-75AC-F888-0DF200D6C2D5}"/>
              </a:ext>
            </a:extLst>
          </p:cNvPr>
          <p:cNvSpPr txBox="1">
            <a:spLocks noChangeArrowheads="1"/>
          </p:cNvSpPr>
          <p:nvPr/>
        </p:nvSpPr>
        <p:spPr>
          <a:xfrm>
            <a:off x="2288911" y="2530205"/>
            <a:ext cx="7614177"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does ‘value’ mean to you?</a:t>
            </a:r>
          </a:p>
        </p:txBody>
      </p:sp>
    </p:spTree>
    <p:extLst>
      <p:ext uri="{BB962C8B-B14F-4D97-AF65-F5344CB8AC3E}">
        <p14:creationId xmlns:p14="http://schemas.microsoft.com/office/powerpoint/2010/main" val="700238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9E2EF-69D5-2958-43A3-7A6E85DEDE1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A29F5D3-531D-909A-48E3-E45435DDEFF7}"/>
              </a:ext>
            </a:extLst>
          </p:cNvPr>
          <p:cNvSpPr txBox="1">
            <a:spLocks noChangeArrowheads="1"/>
          </p:cNvSpPr>
          <p:nvPr/>
        </p:nvSpPr>
        <p:spPr>
          <a:xfrm>
            <a:off x="269642" y="386360"/>
            <a:ext cx="5116866" cy="841036"/>
          </a:xfrm>
          <a:prstGeom prst="rect">
            <a:avLst/>
          </a:prstGeom>
        </p:spPr>
        <p:txBody>
          <a:bodyPr anchor="ctr">
            <a:normAutofit fontScale="925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Business Components</a:t>
            </a:r>
          </a:p>
        </p:txBody>
      </p:sp>
      <p:sp>
        <p:nvSpPr>
          <p:cNvPr id="3" name="Rectangle 2">
            <a:extLst>
              <a:ext uri="{FF2B5EF4-FFF2-40B4-BE49-F238E27FC236}">
                <a16:creationId xmlns:a16="http://schemas.microsoft.com/office/drawing/2014/main" id="{0118F9A6-0D2D-C4B0-2D94-D22FF26C13E8}"/>
              </a:ext>
            </a:extLst>
          </p:cNvPr>
          <p:cNvSpPr/>
          <p:nvPr/>
        </p:nvSpPr>
        <p:spPr>
          <a:xfrm>
            <a:off x="1825009" y="1664874"/>
            <a:ext cx="7938835" cy="3046988"/>
          </a:xfrm>
          <a:prstGeom prst="rect">
            <a:avLst/>
          </a:prstGeom>
        </p:spPr>
        <p:txBody>
          <a:bodyPr wrap="square">
            <a:spAutoFit/>
          </a:bodyPr>
          <a:lstStyle/>
          <a:p>
            <a:pPr marL="514350" indent="-514350">
              <a:buFont typeface="+mj-lt"/>
              <a:buAutoNum type="arabicPeriod"/>
            </a:pPr>
            <a:r>
              <a:rPr lang="en-GB" sz="3200" dirty="0">
                <a:latin typeface="Arial" panose="020B0604020202020204" pitchFamily="34" charset="0"/>
                <a:cs typeface="Arial" panose="020B0604020202020204" pitchFamily="34" charset="0"/>
              </a:rPr>
              <a:t>Create value. </a:t>
            </a:r>
          </a:p>
          <a:p>
            <a:pPr marL="514350" indent="-514350">
              <a:buFont typeface="+mj-lt"/>
              <a:buAutoNum type="arabicPeriod"/>
            </a:pPr>
            <a:r>
              <a:rPr lang="en-GB" sz="3200" dirty="0">
                <a:latin typeface="Arial" panose="020B0604020202020204" pitchFamily="34" charset="0"/>
                <a:cs typeface="Arial" panose="020B0604020202020204" pitchFamily="34" charset="0"/>
              </a:rPr>
              <a:t>Business is lasting or permanent in a Meaningful way. (relationship driven, relationships matter).</a:t>
            </a:r>
          </a:p>
          <a:p>
            <a:pPr marL="514350" indent="-514350">
              <a:buFont typeface="+mj-lt"/>
              <a:buAutoNum type="arabicPeriod"/>
            </a:pPr>
            <a:r>
              <a:rPr lang="en-GB" sz="3200" dirty="0">
                <a:latin typeface="Arial" panose="020B0604020202020204" pitchFamily="34" charset="0"/>
                <a:cs typeface="Arial" panose="020B0604020202020204" pitchFamily="34" charset="0"/>
              </a:rPr>
              <a:t>Capture at least some of the value they create.  (Make money)</a:t>
            </a:r>
          </a:p>
        </p:txBody>
      </p:sp>
    </p:spTree>
    <p:extLst>
      <p:ext uri="{BB962C8B-B14F-4D97-AF65-F5344CB8AC3E}">
        <p14:creationId xmlns:p14="http://schemas.microsoft.com/office/powerpoint/2010/main" val="710678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0B1F9-995F-6073-3A99-B94FDD20412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72905F0-6DFF-B79C-5D2E-216C1183D8CB}"/>
              </a:ext>
            </a:extLst>
          </p:cNvPr>
          <p:cNvSpPr txBox="1">
            <a:spLocks noChangeArrowheads="1"/>
          </p:cNvSpPr>
          <p:nvPr/>
        </p:nvSpPr>
        <p:spPr>
          <a:xfrm>
            <a:off x="269194" y="234963"/>
            <a:ext cx="3665581"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Value Curve</a:t>
            </a:r>
          </a:p>
        </p:txBody>
      </p:sp>
      <p:sp>
        <p:nvSpPr>
          <p:cNvPr id="2" name="Content Placeholder 2">
            <a:extLst>
              <a:ext uri="{FF2B5EF4-FFF2-40B4-BE49-F238E27FC236}">
                <a16:creationId xmlns:a16="http://schemas.microsoft.com/office/drawing/2014/main" id="{AE1D8093-00C7-6CE4-F25E-E571A3A45945}"/>
              </a:ext>
            </a:extLst>
          </p:cNvPr>
          <p:cNvSpPr txBox="1">
            <a:spLocks/>
          </p:cNvSpPr>
          <p:nvPr/>
        </p:nvSpPr>
        <p:spPr>
          <a:xfrm>
            <a:off x="485570" y="1461884"/>
            <a:ext cx="11220859" cy="3276600"/>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sz="2600" dirty="0"/>
              <a:t>The key to new value curves lies in answering four questions </a:t>
            </a:r>
          </a:p>
          <a:p>
            <a:endParaRPr lang="en-GB" sz="2600" dirty="0"/>
          </a:p>
          <a:p>
            <a:r>
              <a:rPr lang="en-GB" sz="2600" dirty="0">
                <a:solidFill>
                  <a:srgbClr val="FF0000"/>
                </a:solidFill>
              </a:rPr>
              <a:t>What (competing) factors can be (scored)?</a:t>
            </a:r>
          </a:p>
          <a:p>
            <a:pPr marL="914400" lvl="1" indent="-457200">
              <a:buFont typeface="Arial" panose="020B0604020202020204" pitchFamily="34" charset="0"/>
              <a:buChar char="•"/>
            </a:pPr>
            <a:r>
              <a:rPr lang="en-GB" sz="2600" dirty="0"/>
              <a:t>reduced well below the industry standard?</a:t>
            </a:r>
          </a:p>
          <a:p>
            <a:pPr marL="914400" lvl="1" indent="-457200">
              <a:buFont typeface="Arial" panose="020B0604020202020204" pitchFamily="34" charset="0"/>
              <a:buChar char="•"/>
            </a:pPr>
            <a:r>
              <a:rPr lang="en-GB" sz="2600" dirty="0"/>
              <a:t>raised well above the industry standard?</a:t>
            </a:r>
          </a:p>
          <a:p>
            <a:pPr marL="914400" lvl="1" indent="-457200">
              <a:buFont typeface="Arial" panose="020B0604020202020204" pitchFamily="34" charset="0"/>
              <a:buChar char="•"/>
            </a:pPr>
            <a:r>
              <a:rPr lang="en-GB" sz="2600" dirty="0"/>
              <a:t>eliminated that the industry takes for granted?</a:t>
            </a:r>
          </a:p>
          <a:p>
            <a:pPr marL="914400" lvl="1" indent="-457200">
              <a:buFont typeface="Arial" panose="020B0604020202020204" pitchFamily="34" charset="0"/>
              <a:buChar char="•"/>
            </a:pPr>
            <a:r>
              <a:rPr lang="en-GB" sz="2600" dirty="0"/>
              <a:t>created that the industry has never offered?</a:t>
            </a:r>
          </a:p>
          <a:p>
            <a:pPr lvl="1"/>
            <a:endParaRPr lang="en-GB" sz="2600" dirty="0"/>
          </a:p>
          <a:p>
            <a:endParaRPr lang="en-GB" sz="2600" dirty="0"/>
          </a:p>
        </p:txBody>
      </p:sp>
      <p:sp>
        <p:nvSpPr>
          <p:cNvPr id="5" name="Oval 4">
            <a:extLst>
              <a:ext uri="{FF2B5EF4-FFF2-40B4-BE49-F238E27FC236}">
                <a16:creationId xmlns:a16="http://schemas.microsoft.com/office/drawing/2014/main" id="{6D98B9FD-85F0-9AA8-21FC-03F515FFBF47}"/>
              </a:ext>
            </a:extLst>
          </p:cNvPr>
          <p:cNvSpPr/>
          <p:nvPr/>
        </p:nvSpPr>
        <p:spPr>
          <a:xfrm>
            <a:off x="9544850" y="3995142"/>
            <a:ext cx="9906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28FE538-B71F-8FC8-B01C-C4503D47A50D}"/>
              </a:ext>
            </a:extLst>
          </p:cNvPr>
          <p:cNvSpPr txBox="1"/>
          <p:nvPr/>
        </p:nvSpPr>
        <p:spPr>
          <a:xfrm>
            <a:off x="9609669" y="3532292"/>
            <a:ext cx="1143000" cy="369332"/>
          </a:xfrm>
          <a:prstGeom prst="rect">
            <a:avLst/>
          </a:prstGeom>
          <a:noFill/>
        </p:spPr>
        <p:txBody>
          <a:bodyPr wrap="square" rtlCol="0">
            <a:spAutoFit/>
          </a:bodyPr>
          <a:lstStyle/>
          <a:p>
            <a:r>
              <a:rPr lang="en-GB" dirty="0">
                <a:solidFill>
                  <a:srgbClr val="FF0000"/>
                </a:solidFill>
              </a:rPr>
              <a:t>Reduce</a:t>
            </a:r>
          </a:p>
        </p:txBody>
      </p:sp>
      <p:sp>
        <p:nvSpPr>
          <p:cNvPr id="8" name="TextBox 7">
            <a:extLst>
              <a:ext uri="{FF2B5EF4-FFF2-40B4-BE49-F238E27FC236}">
                <a16:creationId xmlns:a16="http://schemas.microsoft.com/office/drawing/2014/main" id="{F13E3D01-6065-07B8-1C2A-B7FF03C85134}"/>
              </a:ext>
            </a:extLst>
          </p:cNvPr>
          <p:cNvSpPr txBox="1"/>
          <p:nvPr/>
        </p:nvSpPr>
        <p:spPr>
          <a:xfrm>
            <a:off x="8413725" y="4414920"/>
            <a:ext cx="1143000" cy="369332"/>
          </a:xfrm>
          <a:prstGeom prst="rect">
            <a:avLst/>
          </a:prstGeom>
          <a:noFill/>
        </p:spPr>
        <p:txBody>
          <a:bodyPr wrap="square" rtlCol="0">
            <a:spAutoFit/>
          </a:bodyPr>
          <a:lstStyle/>
          <a:p>
            <a:r>
              <a:rPr lang="en-GB" dirty="0">
                <a:solidFill>
                  <a:srgbClr val="FF0000"/>
                </a:solidFill>
              </a:rPr>
              <a:t>Eliminate</a:t>
            </a:r>
          </a:p>
        </p:txBody>
      </p:sp>
      <p:sp>
        <p:nvSpPr>
          <p:cNvPr id="9" name="TextBox 8">
            <a:extLst>
              <a:ext uri="{FF2B5EF4-FFF2-40B4-BE49-F238E27FC236}">
                <a16:creationId xmlns:a16="http://schemas.microsoft.com/office/drawing/2014/main" id="{735DB574-DC35-5467-BF39-9D3A7CC0ED16}"/>
              </a:ext>
            </a:extLst>
          </p:cNvPr>
          <p:cNvSpPr txBox="1"/>
          <p:nvPr/>
        </p:nvSpPr>
        <p:spPr>
          <a:xfrm>
            <a:off x="9723969" y="5148765"/>
            <a:ext cx="1143000" cy="369332"/>
          </a:xfrm>
          <a:prstGeom prst="rect">
            <a:avLst/>
          </a:prstGeom>
          <a:noFill/>
        </p:spPr>
        <p:txBody>
          <a:bodyPr wrap="square" rtlCol="0">
            <a:spAutoFit/>
          </a:bodyPr>
          <a:lstStyle/>
          <a:p>
            <a:r>
              <a:rPr lang="en-GB" dirty="0">
                <a:solidFill>
                  <a:srgbClr val="FF0000"/>
                </a:solidFill>
              </a:rPr>
              <a:t>Raise</a:t>
            </a:r>
          </a:p>
        </p:txBody>
      </p:sp>
      <p:cxnSp>
        <p:nvCxnSpPr>
          <p:cNvPr id="10" name="Straight Arrow Connector 9">
            <a:extLst>
              <a:ext uri="{FF2B5EF4-FFF2-40B4-BE49-F238E27FC236}">
                <a16:creationId xmlns:a16="http://schemas.microsoft.com/office/drawing/2014/main" id="{3065490C-731A-3082-CAD7-DB0A851D676D}"/>
              </a:ext>
            </a:extLst>
          </p:cNvPr>
          <p:cNvCxnSpPr>
            <a:endCxn id="5" idx="0"/>
          </p:cNvCxnSpPr>
          <p:nvPr/>
        </p:nvCxnSpPr>
        <p:spPr>
          <a:xfrm>
            <a:off x="10040150" y="3793652"/>
            <a:ext cx="0" cy="2014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A653C62D-59FB-A696-6068-35DBDF254232}"/>
              </a:ext>
            </a:extLst>
          </p:cNvPr>
          <p:cNvCxnSpPr>
            <a:endCxn id="5" idx="2"/>
          </p:cNvCxnSpPr>
          <p:nvPr/>
        </p:nvCxnSpPr>
        <p:spPr>
          <a:xfrm>
            <a:off x="9342969" y="4490442"/>
            <a:ext cx="2018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790CDCCD-09E2-2058-4EF0-758E15A0B78C}"/>
              </a:ext>
            </a:extLst>
          </p:cNvPr>
          <p:cNvCxnSpPr/>
          <p:nvPr/>
        </p:nvCxnSpPr>
        <p:spPr>
          <a:xfrm flipH="1">
            <a:off x="10535450" y="4490442"/>
            <a:ext cx="2172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11A4070-B469-D3B6-7C67-3D43E929B735}"/>
              </a:ext>
            </a:extLst>
          </p:cNvPr>
          <p:cNvCxnSpPr/>
          <p:nvPr/>
        </p:nvCxnSpPr>
        <p:spPr>
          <a:xfrm flipV="1">
            <a:off x="10040150" y="5032956"/>
            <a:ext cx="0"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49B6A3A-0EF5-CFF0-3D91-1823520C7181}"/>
              </a:ext>
            </a:extLst>
          </p:cNvPr>
          <p:cNvSpPr txBox="1"/>
          <p:nvPr/>
        </p:nvSpPr>
        <p:spPr>
          <a:xfrm>
            <a:off x="10644059" y="4478895"/>
            <a:ext cx="1143000" cy="369332"/>
          </a:xfrm>
          <a:prstGeom prst="rect">
            <a:avLst/>
          </a:prstGeom>
          <a:noFill/>
        </p:spPr>
        <p:txBody>
          <a:bodyPr wrap="square" rtlCol="0">
            <a:spAutoFit/>
          </a:bodyPr>
          <a:lstStyle/>
          <a:p>
            <a:r>
              <a:rPr lang="en-GB" dirty="0">
                <a:solidFill>
                  <a:srgbClr val="FF0000"/>
                </a:solidFill>
              </a:rPr>
              <a:t>Create</a:t>
            </a:r>
          </a:p>
        </p:txBody>
      </p:sp>
      <p:sp>
        <p:nvSpPr>
          <p:cNvPr id="15" name="TextBox 14">
            <a:extLst>
              <a:ext uri="{FF2B5EF4-FFF2-40B4-BE49-F238E27FC236}">
                <a16:creationId xmlns:a16="http://schemas.microsoft.com/office/drawing/2014/main" id="{241F261A-43C6-FF1D-AA16-B25B25F8C0B3}"/>
              </a:ext>
            </a:extLst>
          </p:cNvPr>
          <p:cNvSpPr txBox="1"/>
          <p:nvPr/>
        </p:nvSpPr>
        <p:spPr>
          <a:xfrm>
            <a:off x="186687" y="5217622"/>
            <a:ext cx="4054900" cy="369332"/>
          </a:xfrm>
          <a:prstGeom prst="rect">
            <a:avLst/>
          </a:prstGeom>
          <a:noFill/>
        </p:spPr>
        <p:txBody>
          <a:bodyPr wrap="square" rtlCol="0">
            <a:spAutoFit/>
          </a:bodyPr>
          <a:lstStyle/>
          <a:p>
            <a:r>
              <a:rPr lang="en-GB" dirty="0"/>
              <a:t>Kim and Mauborgne (1999)</a:t>
            </a:r>
          </a:p>
        </p:txBody>
      </p:sp>
    </p:spTree>
    <p:extLst>
      <p:ext uri="{BB962C8B-B14F-4D97-AF65-F5344CB8AC3E}">
        <p14:creationId xmlns:p14="http://schemas.microsoft.com/office/powerpoint/2010/main" val="2483878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EB800-2F30-3C98-5CA2-A6E38FF458E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2AD1CA8-7400-1249-924E-EF12EAB18D64}"/>
              </a:ext>
            </a:extLst>
          </p:cNvPr>
          <p:cNvSpPr txBox="1">
            <a:spLocks noChangeArrowheads="1"/>
          </p:cNvSpPr>
          <p:nvPr/>
        </p:nvSpPr>
        <p:spPr>
          <a:xfrm>
            <a:off x="269194" y="234963"/>
            <a:ext cx="3665581"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Value Curve</a:t>
            </a:r>
          </a:p>
        </p:txBody>
      </p:sp>
      <p:pic>
        <p:nvPicPr>
          <p:cNvPr id="3" name="Picture 2">
            <a:extLst>
              <a:ext uri="{FF2B5EF4-FFF2-40B4-BE49-F238E27FC236}">
                <a16:creationId xmlns:a16="http://schemas.microsoft.com/office/drawing/2014/main" id="{8D21324F-8599-5948-FFC5-42D2FC1419D1}"/>
              </a:ext>
            </a:extLst>
          </p:cNvPr>
          <p:cNvPicPr>
            <a:picLocks noChangeAspect="1"/>
          </p:cNvPicPr>
          <p:nvPr/>
        </p:nvPicPr>
        <p:blipFill>
          <a:blip r:embed="rId2"/>
          <a:stretch>
            <a:fillRect/>
          </a:stretch>
        </p:blipFill>
        <p:spPr>
          <a:xfrm>
            <a:off x="269193" y="1075998"/>
            <a:ext cx="7225677" cy="4433453"/>
          </a:xfrm>
          <a:prstGeom prst="rect">
            <a:avLst/>
          </a:prstGeom>
        </p:spPr>
      </p:pic>
      <p:sp>
        <p:nvSpPr>
          <p:cNvPr id="4" name="TextBox 3">
            <a:extLst>
              <a:ext uri="{FF2B5EF4-FFF2-40B4-BE49-F238E27FC236}">
                <a16:creationId xmlns:a16="http://schemas.microsoft.com/office/drawing/2014/main" id="{559092B4-F3B9-A865-B539-1F743EEFE838}"/>
              </a:ext>
            </a:extLst>
          </p:cNvPr>
          <p:cNvSpPr txBox="1"/>
          <p:nvPr/>
        </p:nvSpPr>
        <p:spPr>
          <a:xfrm>
            <a:off x="7722453" y="1136597"/>
            <a:ext cx="4200353" cy="2462213"/>
          </a:xfrm>
          <a:prstGeom prst="rect">
            <a:avLst/>
          </a:prstGeom>
          <a:noFill/>
        </p:spPr>
        <p:txBody>
          <a:bodyPr wrap="square" rtlCol="0">
            <a:spAutoFit/>
          </a:bodyPr>
          <a:lstStyle/>
          <a:p>
            <a:r>
              <a:rPr lang="en-GB" sz="2200" dirty="0"/>
              <a:t>The curve represents the strategies used by the BA and TA</a:t>
            </a:r>
          </a:p>
          <a:p>
            <a:r>
              <a:rPr lang="en-GB" sz="2200" dirty="0"/>
              <a:t>X axis – key criteria the company think are important</a:t>
            </a:r>
          </a:p>
          <a:p>
            <a:r>
              <a:rPr lang="en-GB" sz="2200" dirty="0"/>
              <a:t>Y axis – the degree to which the BA and TA invest</a:t>
            </a:r>
          </a:p>
        </p:txBody>
      </p:sp>
    </p:spTree>
    <p:extLst>
      <p:ext uri="{BB962C8B-B14F-4D97-AF65-F5344CB8AC3E}">
        <p14:creationId xmlns:p14="http://schemas.microsoft.com/office/powerpoint/2010/main" val="2594559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A659B-32F4-D652-DC37-BE997777881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1D583FF-50F2-F439-9012-0CD352DC87FD}"/>
              </a:ext>
            </a:extLst>
          </p:cNvPr>
          <p:cNvSpPr/>
          <p:nvPr/>
        </p:nvSpPr>
        <p:spPr>
          <a:xfrm>
            <a:off x="2028585" y="153681"/>
            <a:ext cx="1198709" cy="1060396"/>
          </a:xfrm>
          <a:prstGeom prst="rect">
            <a:avLst/>
          </a:prstGeom>
          <a:solidFill>
            <a:srgbClr val="EDEDED"/>
          </a:solidFill>
          <a:ln>
            <a:solidFill>
              <a:srgbClr val="EDED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2BD88B73-3990-D041-C539-2CB283E74D45}"/>
              </a:ext>
            </a:extLst>
          </p:cNvPr>
          <p:cNvPicPr>
            <a:picLocks noChangeAspect="1"/>
          </p:cNvPicPr>
          <p:nvPr/>
        </p:nvPicPr>
        <p:blipFill>
          <a:blip r:embed="rId2"/>
          <a:stretch>
            <a:fillRect/>
          </a:stretch>
        </p:blipFill>
        <p:spPr>
          <a:xfrm>
            <a:off x="476409" y="59362"/>
            <a:ext cx="10962731" cy="5566348"/>
          </a:xfrm>
          <a:prstGeom prst="rect">
            <a:avLst/>
          </a:prstGeom>
        </p:spPr>
      </p:pic>
      <p:sp>
        <p:nvSpPr>
          <p:cNvPr id="3" name="TextBox 2">
            <a:extLst>
              <a:ext uri="{FF2B5EF4-FFF2-40B4-BE49-F238E27FC236}">
                <a16:creationId xmlns:a16="http://schemas.microsoft.com/office/drawing/2014/main" id="{227664D1-1D18-8C3B-7F73-E3FFF9BBFA83}"/>
              </a:ext>
            </a:extLst>
          </p:cNvPr>
          <p:cNvSpPr txBox="1"/>
          <p:nvPr/>
        </p:nvSpPr>
        <p:spPr>
          <a:xfrm>
            <a:off x="9256699" y="5210274"/>
            <a:ext cx="2935301" cy="369332"/>
          </a:xfrm>
          <a:prstGeom prst="rect">
            <a:avLst/>
          </a:prstGeom>
          <a:noFill/>
        </p:spPr>
        <p:txBody>
          <a:bodyPr wrap="square" rtlCol="0">
            <a:spAutoFit/>
          </a:bodyPr>
          <a:lstStyle/>
          <a:p>
            <a:r>
              <a:rPr lang="en-GB" dirty="0"/>
              <a:t>Liu and Kim (2022)</a:t>
            </a:r>
          </a:p>
        </p:txBody>
      </p:sp>
    </p:spTree>
    <p:extLst>
      <p:ext uri="{BB962C8B-B14F-4D97-AF65-F5344CB8AC3E}">
        <p14:creationId xmlns:p14="http://schemas.microsoft.com/office/powerpoint/2010/main" val="4212743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2770E-4B88-199F-FD01-B3DAED484F25}"/>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EB97DB0-297E-E161-3604-2C35361C1E60}"/>
              </a:ext>
            </a:extLst>
          </p:cNvPr>
          <p:cNvSpPr txBox="1">
            <a:spLocks noChangeArrowheads="1"/>
          </p:cNvSpPr>
          <p:nvPr/>
        </p:nvSpPr>
        <p:spPr>
          <a:xfrm>
            <a:off x="246142" y="227279"/>
            <a:ext cx="10388560"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Different definitions of a Business Model</a:t>
            </a:r>
          </a:p>
        </p:txBody>
      </p:sp>
      <p:sp>
        <p:nvSpPr>
          <p:cNvPr id="2" name="Rectangle 3">
            <a:extLst>
              <a:ext uri="{FF2B5EF4-FFF2-40B4-BE49-F238E27FC236}">
                <a16:creationId xmlns:a16="http://schemas.microsoft.com/office/drawing/2014/main" id="{98D1AEB2-DF8B-67BF-80F3-53695C996270}"/>
              </a:ext>
            </a:extLst>
          </p:cNvPr>
          <p:cNvSpPr txBox="1">
            <a:spLocks noChangeArrowheads="1"/>
          </p:cNvSpPr>
          <p:nvPr/>
        </p:nvSpPr>
        <p:spPr>
          <a:xfrm>
            <a:off x="1832642" y="1727627"/>
            <a:ext cx="8229600" cy="4471988"/>
          </a:xfrm>
          <a:prstGeom prst="rect">
            <a:avLst/>
          </a:prstGeom>
        </p:spPr>
        <p:txBody>
          <a:bodyPr lIns="91436" tIns="45718" rIns="91436" bIns="45718">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US" altLang="zh-CN" sz="2400" dirty="0">
                <a:ea typeface="宋体" pitchFamily="2" charset="-122"/>
              </a:rPr>
              <a:t>A Business Model is nothing else than a description of:</a:t>
            </a:r>
          </a:p>
          <a:p>
            <a:pPr marL="0" indent="0">
              <a:buNone/>
              <a:defRPr/>
            </a:pPr>
            <a:endParaRPr lang="en-US" altLang="zh-CN" sz="2400" dirty="0">
              <a:ea typeface="宋体" pitchFamily="2" charset="-122"/>
            </a:endParaRPr>
          </a:p>
          <a:p>
            <a:pPr lvl="1">
              <a:defRPr/>
            </a:pPr>
            <a:r>
              <a:rPr lang="en-US" altLang="zh-CN" sz="2400" u="sng" dirty="0">
                <a:ea typeface="宋体" pitchFamily="2" charset="-122"/>
              </a:rPr>
              <a:t>the value a company offers</a:t>
            </a:r>
            <a:r>
              <a:rPr lang="en-US" altLang="zh-CN" sz="2400" dirty="0">
                <a:ea typeface="宋体" pitchFamily="2" charset="-122"/>
              </a:rPr>
              <a:t> to one or several </a:t>
            </a:r>
            <a:r>
              <a:rPr lang="en-US" altLang="zh-CN" sz="2400" u="sng" dirty="0">
                <a:ea typeface="宋体" pitchFamily="2" charset="-122"/>
              </a:rPr>
              <a:t>segments of customers</a:t>
            </a:r>
            <a:r>
              <a:rPr lang="en-US" altLang="zh-CN" sz="2400" dirty="0">
                <a:ea typeface="宋体" pitchFamily="2" charset="-122"/>
              </a:rPr>
              <a:t> </a:t>
            </a:r>
          </a:p>
          <a:p>
            <a:pPr lvl="1">
              <a:defRPr/>
            </a:pPr>
            <a:r>
              <a:rPr lang="en-US" altLang="zh-CN" sz="2400" dirty="0">
                <a:ea typeface="宋体" pitchFamily="2" charset="-122"/>
              </a:rPr>
              <a:t>and the </a:t>
            </a:r>
            <a:r>
              <a:rPr lang="en-US" altLang="zh-CN" sz="2400" u="sng" dirty="0">
                <a:ea typeface="宋体" pitchFamily="2" charset="-122"/>
              </a:rPr>
              <a:t>architecture</a:t>
            </a:r>
            <a:r>
              <a:rPr lang="en-US" altLang="zh-CN" sz="2400" dirty="0">
                <a:ea typeface="宋体" pitchFamily="2" charset="-122"/>
              </a:rPr>
              <a:t> of the firm and its network of partners for creating, marketing, and delivering this value and relationship capital, in order to generate profitable and sustainable </a:t>
            </a:r>
            <a:r>
              <a:rPr lang="en-US" altLang="zh-CN" sz="2400" u="sng" dirty="0">
                <a:ea typeface="宋体" pitchFamily="2" charset="-122"/>
              </a:rPr>
              <a:t>revenue</a:t>
            </a:r>
            <a:r>
              <a:rPr lang="en-US" altLang="zh-CN" sz="2400" dirty="0">
                <a:ea typeface="宋体" pitchFamily="2" charset="-122"/>
              </a:rPr>
              <a:t> streams. </a:t>
            </a:r>
          </a:p>
          <a:p>
            <a:pPr lvl="1">
              <a:defRPr/>
            </a:pPr>
            <a:endParaRPr lang="en-US" altLang="zh-CN" sz="2400" dirty="0">
              <a:ea typeface="宋体" pitchFamily="2" charset="-122"/>
            </a:endParaRPr>
          </a:p>
          <a:p>
            <a:pPr marL="192881" lvl="1" indent="0">
              <a:buNone/>
              <a:defRPr/>
            </a:pPr>
            <a:endParaRPr lang="en-US" altLang="zh-CN" sz="2400" dirty="0">
              <a:ea typeface="宋体" pitchFamily="2" charset="-122"/>
            </a:endParaRPr>
          </a:p>
          <a:p>
            <a:pPr algn="r">
              <a:buFont typeface="Wingdings" pitchFamily="2" charset="2"/>
              <a:buNone/>
              <a:defRPr/>
            </a:pPr>
            <a:r>
              <a:rPr lang="en-US" altLang="zh-CN" sz="2400" dirty="0">
                <a:ea typeface="宋体" pitchFamily="2" charset="-122"/>
              </a:rPr>
              <a:t>Pigneur </a:t>
            </a:r>
            <a:r>
              <a:rPr lang="en-US" altLang="zh-CN" sz="2400" i="1" dirty="0">
                <a:ea typeface="宋体" pitchFamily="2" charset="-122"/>
              </a:rPr>
              <a:t>et al., </a:t>
            </a:r>
            <a:r>
              <a:rPr lang="en-US" altLang="zh-CN" sz="2400" dirty="0">
                <a:ea typeface="宋体" pitchFamily="2" charset="-122"/>
              </a:rPr>
              <a:t>(2002)</a:t>
            </a:r>
          </a:p>
        </p:txBody>
      </p:sp>
    </p:spTree>
    <p:extLst>
      <p:ext uri="{BB962C8B-B14F-4D97-AF65-F5344CB8AC3E}">
        <p14:creationId xmlns:p14="http://schemas.microsoft.com/office/powerpoint/2010/main" val="1697776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A0BF3-05D4-3B2B-E196-EB1BBD86FC68}"/>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5BDB9C7D-42EB-7103-CD86-396DA97B1E39}"/>
              </a:ext>
            </a:extLst>
          </p:cNvPr>
          <p:cNvSpPr txBox="1">
            <a:spLocks noChangeArrowheads="1"/>
          </p:cNvSpPr>
          <p:nvPr/>
        </p:nvSpPr>
        <p:spPr>
          <a:xfrm>
            <a:off x="246142" y="227279"/>
            <a:ext cx="10388560"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Different definitions of a Business Model</a:t>
            </a:r>
          </a:p>
        </p:txBody>
      </p:sp>
      <p:sp>
        <p:nvSpPr>
          <p:cNvPr id="3" name="Rectangle 3">
            <a:extLst>
              <a:ext uri="{FF2B5EF4-FFF2-40B4-BE49-F238E27FC236}">
                <a16:creationId xmlns:a16="http://schemas.microsoft.com/office/drawing/2014/main" id="{1BCFF3F1-8A93-BEC6-F6AA-468D7E4B71AA}"/>
              </a:ext>
            </a:extLst>
          </p:cNvPr>
          <p:cNvSpPr txBox="1">
            <a:spLocks noChangeArrowheads="1"/>
          </p:cNvSpPr>
          <p:nvPr/>
        </p:nvSpPr>
        <p:spPr>
          <a:xfrm>
            <a:off x="2109267" y="2076610"/>
            <a:ext cx="8229600" cy="2895600"/>
          </a:xfrm>
          <a:prstGeom prst="rect">
            <a:avLst/>
          </a:prstGeom>
        </p:spPr>
        <p:txBody>
          <a:bodyPr lIns="91436" tIns="45718" rIns="91436" bIns="45718"/>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GB" altLang="zh-CN" sz="2400" dirty="0">
                <a:ea typeface="宋体" pitchFamily="2" charset="-122"/>
              </a:rPr>
              <a:t>A summary of how a company will generate revenue, identifying its </a:t>
            </a:r>
            <a:r>
              <a:rPr lang="en-GB" altLang="zh-CN" sz="2400" b="1" dirty="0">
                <a:solidFill>
                  <a:srgbClr val="FF0000"/>
                </a:solidFill>
                <a:ea typeface="宋体" pitchFamily="2" charset="-122"/>
              </a:rPr>
              <a:t>product</a:t>
            </a:r>
            <a:r>
              <a:rPr lang="en-GB" altLang="zh-CN" sz="2400" dirty="0">
                <a:ea typeface="宋体" pitchFamily="2" charset="-122"/>
              </a:rPr>
              <a:t> offering, </a:t>
            </a:r>
            <a:r>
              <a:rPr lang="en-GB" altLang="zh-CN" sz="2400" b="1" dirty="0">
                <a:solidFill>
                  <a:srgbClr val="FF0000"/>
                </a:solidFill>
                <a:ea typeface="宋体" pitchFamily="2" charset="-122"/>
              </a:rPr>
              <a:t>value-added services</a:t>
            </a:r>
            <a:r>
              <a:rPr lang="en-GB" altLang="zh-CN" sz="2400" dirty="0">
                <a:ea typeface="宋体" pitchFamily="2" charset="-122"/>
              </a:rPr>
              <a:t>, </a:t>
            </a:r>
            <a:r>
              <a:rPr lang="en-GB" altLang="zh-CN" sz="2400" b="1" dirty="0">
                <a:solidFill>
                  <a:srgbClr val="FF0000"/>
                </a:solidFill>
                <a:ea typeface="宋体" pitchFamily="2" charset="-122"/>
              </a:rPr>
              <a:t>revenue sources </a:t>
            </a:r>
            <a:r>
              <a:rPr lang="en-GB" altLang="zh-CN" sz="2400" dirty="0">
                <a:ea typeface="宋体" pitchFamily="2" charset="-122"/>
              </a:rPr>
              <a:t>and </a:t>
            </a:r>
            <a:r>
              <a:rPr lang="en-GB" altLang="zh-CN" sz="2400" b="1" dirty="0">
                <a:solidFill>
                  <a:srgbClr val="FF0000"/>
                </a:solidFill>
                <a:ea typeface="宋体" pitchFamily="2" charset="-122"/>
              </a:rPr>
              <a:t>target customers</a:t>
            </a:r>
          </a:p>
          <a:p>
            <a:pPr>
              <a:buFont typeface="Wingdings" pitchFamily="2" charset="2"/>
              <a:buNone/>
              <a:defRPr/>
            </a:pPr>
            <a:r>
              <a:rPr lang="en-US" altLang="zh-CN" sz="2400" dirty="0">
                <a:ea typeface="宋体" pitchFamily="2" charset="-122"/>
              </a:rPr>
              <a:t>                                       </a:t>
            </a:r>
          </a:p>
          <a:p>
            <a:pPr>
              <a:buFont typeface="Wingdings" pitchFamily="2" charset="2"/>
              <a:buNone/>
              <a:defRPr/>
            </a:pPr>
            <a:endParaRPr lang="en-US" altLang="zh-CN" sz="2400" dirty="0">
              <a:ea typeface="宋体" pitchFamily="2" charset="-122"/>
            </a:endParaRPr>
          </a:p>
          <a:p>
            <a:pPr>
              <a:buFont typeface="Wingdings" pitchFamily="2" charset="2"/>
              <a:buNone/>
              <a:defRPr/>
            </a:pPr>
            <a:endParaRPr lang="en-US" altLang="zh-CN" sz="2400" dirty="0">
              <a:ea typeface="宋体" pitchFamily="2" charset="-122"/>
            </a:endParaRPr>
          </a:p>
          <a:p>
            <a:pPr>
              <a:buFont typeface="Wingdings" pitchFamily="2" charset="2"/>
              <a:buNone/>
              <a:defRPr/>
            </a:pPr>
            <a:endParaRPr lang="en-US" altLang="zh-CN" sz="2400" dirty="0">
              <a:ea typeface="宋体" pitchFamily="2" charset="-122"/>
            </a:endParaRPr>
          </a:p>
          <a:p>
            <a:pPr algn="r">
              <a:buFont typeface="Wingdings" pitchFamily="2" charset="2"/>
              <a:buNone/>
              <a:defRPr/>
            </a:pPr>
            <a:r>
              <a:rPr lang="en-US" altLang="zh-CN" sz="2400" dirty="0">
                <a:ea typeface="宋体" pitchFamily="2" charset="-122"/>
              </a:rPr>
              <a:t>Chaffey (2011)</a:t>
            </a:r>
            <a:endParaRPr lang="en-GB" altLang="zh-CN" sz="2400" dirty="0">
              <a:ea typeface="宋体" pitchFamily="2" charset="-122"/>
            </a:endParaRPr>
          </a:p>
          <a:p>
            <a:pPr>
              <a:defRPr/>
            </a:pPr>
            <a:endParaRPr lang="en-GB" altLang="zh-CN" sz="2400" dirty="0">
              <a:ea typeface="宋体" pitchFamily="2" charset="-122"/>
            </a:endParaRPr>
          </a:p>
          <a:p>
            <a:pPr>
              <a:defRPr/>
            </a:pPr>
            <a:endParaRPr lang="zh-CN" altLang="en-US" sz="2400" dirty="0">
              <a:ea typeface="宋体" pitchFamily="2" charset="-122"/>
            </a:endParaRPr>
          </a:p>
        </p:txBody>
      </p:sp>
    </p:spTree>
    <p:extLst>
      <p:ext uri="{BB962C8B-B14F-4D97-AF65-F5344CB8AC3E}">
        <p14:creationId xmlns:p14="http://schemas.microsoft.com/office/powerpoint/2010/main" val="366908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5EE6E-0E38-DDB0-C20B-E10FBC192D6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8EDC22A7-27DE-48B8-7C3A-C87E76E280A1}"/>
              </a:ext>
            </a:extLst>
          </p:cNvPr>
          <p:cNvSpPr txBox="1">
            <a:spLocks noChangeArrowheads="1"/>
          </p:cNvSpPr>
          <p:nvPr/>
        </p:nvSpPr>
        <p:spPr>
          <a:xfrm>
            <a:off x="525780" y="362924"/>
            <a:ext cx="10515599" cy="84103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Classifications of e-commerce by transactions or interactions:</a:t>
            </a:r>
          </a:p>
        </p:txBody>
      </p:sp>
      <p:graphicFrame>
        <p:nvGraphicFramePr>
          <p:cNvPr id="2" name="Table 1">
            <a:extLst>
              <a:ext uri="{FF2B5EF4-FFF2-40B4-BE49-F238E27FC236}">
                <a16:creationId xmlns:a16="http://schemas.microsoft.com/office/drawing/2014/main" id="{82C5048A-529C-40E8-22D2-0898623499F4}"/>
              </a:ext>
            </a:extLst>
          </p:cNvPr>
          <p:cNvGraphicFramePr>
            <a:graphicFrameLocks noGrp="1"/>
          </p:cNvGraphicFramePr>
          <p:nvPr>
            <p:extLst>
              <p:ext uri="{D42A27DB-BD31-4B8C-83A1-F6EECF244321}">
                <p14:modId xmlns:p14="http://schemas.microsoft.com/office/powerpoint/2010/main" val="4170875831"/>
              </p:ext>
            </p:extLst>
          </p:nvPr>
        </p:nvGraphicFramePr>
        <p:xfrm>
          <a:off x="330840" y="1143000"/>
          <a:ext cx="11530320" cy="4358640"/>
        </p:xfrm>
        <a:graphic>
          <a:graphicData uri="http://schemas.openxmlformats.org/drawingml/2006/table">
            <a:tbl>
              <a:tblPr firstRow="1" bandRow="1">
                <a:tableStyleId>{2D5ABB26-0587-4C30-8999-92F81FD0307C}</a:tableStyleId>
              </a:tblPr>
              <a:tblGrid>
                <a:gridCol w="2970306">
                  <a:extLst>
                    <a:ext uri="{9D8B030D-6E8A-4147-A177-3AD203B41FA5}">
                      <a16:colId xmlns:a16="http://schemas.microsoft.com/office/drawing/2014/main" val="542480887"/>
                    </a:ext>
                  </a:extLst>
                </a:gridCol>
                <a:gridCol w="2435839">
                  <a:extLst>
                    <a:ext uri="{9D8B030D-6E8A-4147-A177-3AD203B41FA5}">
                      <a16:colId xmlns:a16="http://schemas.microsoft.com/office/drawing/2014/main" val="3918817041"/>
                    </a:ext>
                  </a:extLst>
                </a:gridCol>
                <a:gridCol w="2159214">
                  <a:extLst>
                    <a:ext uri="{9D8B030D-6E8A-4147-A177-3AD203B41FA5}">
                      <a16:colId xmlns:a16="http://schemas.microsoft.com/office/drawing/2014/main" val="3011443707"/>
                    </a:ext>
                  </a:extLst>
                </a:gridCol>
                <a:gridCol w="3964961">
                  <a:extLst>
                    <a:ext uri="{9D8B030D-6E8A-4147-A177-3AD203B41FA5}">
                      <a16:colId xmlns:a16="http://schemas.microsoft.com/office/drawing/2014/main" val="2286240564"/>
                    </a:ext>
                  </a:extLst>
                </a:gridCol>
              </a:tblGrid>
              <a:tr h="370840">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b="0" dirty="0">
                          <a:solidFill>
                            <a:schemeClr val="tx1"/>
                          </a:solidFill>
                          <a:latin typeface="Times New Roman" panose="02020603050405020304" pitchFamily="18" charset="0"/>
                          <a:cs typeface="Times New Roman" panose="02020603050405020304" pitchFamily="18" charset="0"/>
                        </a:rPr>
                        <a:t>business-to-business-to-consumer (B2B2C): e-commerce model in which a business provides some product or service to a client business that maintains its own customers (</a:t>
                      </a:r>
                      <a:r>
                        <a:rPr lang="en-GB" sz="1400" b="0" dirty="0">
                          <a:solidFill>
                            <a:schemeClr val="tx1"/>
                          </a:solidFill>
                          <a:effectLst/>
                          <a:latin typeface="Times New Roman" panose="02020603050405020304" pitchFamily="18" charset="0"/>
                          <a:cs typeface="Times New Roman" panose="02020603050405020304" pitchFamily="18" charset="0"/>
                        </a:rPr>
                        <a:t>Online food ordering platforms)</a:t>
                      </a:r>
                      <a:endParaRPr lang="en-US" altLang="zh-CN" sz="1400" b="0" dirty="0">
                        <a:solidFill>
                          <a:schemeClr val="tx1"/>
                        </a:solidFill>
                        <a:latin typeface="Times New Roman" panose="02020603050405020304" pitchFamily="18" charset="0"/>
                        <a:cs typeface="Times New Roman" panose="02020603050405020304" pitchFamily="18" charset="0"/>
                      </a:endParaRPr>
                    </a:p>
                    <a:p>
                      <a:endParaRPr lang="en-GB" sz="1400" b="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eaLnBrk="1" hangingPunct="1">
                        <a:defRPr/>
                      </a:pPr>
                      <a:r>
                        <a:rPr lang="en-US" altLang="zh-CN" sz="1400" b="0" dirty="0">
                          <a:solidFill>
                            <a:schemeClr val="tx1"/>
                          </a:solidFill>
                          <a:latin typeface="Times New Roman" panose="02020603050405020304" pitchFamily="18" charset="0"/>
                          <a:cs typeface="Times New Roman" panose="02020603050405020304" pitchFamily="18" charset="0"/>
                        </a:rPr>
                        <a:t>consumer-to-business (C2B): </a:t>
                      </a:r>
                    </a:p>
                    <a:p>
                      <a:pPr eaLnBrk="1" hangingPunct="1">
                        <a:buFont typeface="Wingdings" pitchFamily="2" charset="2"/>
                        <a:buNone/>
                        <a:defRPr/>
                      </a:pPr>
                      <a:r>
                        <a:rPr lang="en-US" altLang="zh-CN" sz="1400" b="0" dirty="0">
                          <a:solidFill>
                            <a:schemeClr val="tx1"/>
                          </a:solidFill>
                          <a:latin typeface="Times New Roman" panose="02020603050405020304" pitchFamily="18" charset="0"/>
                          <a:cs typeface="Times New Roman" panose="02020603050405020304" pitchFamily="18" charset="0"/>
                        </a:rPr>
                        <a:t>e-commerce model in which individuals use the Internet to sell products or services to </a:t>
                      </a:r>
                      <a:r>
                        <a:rPr lang="en-US" altLang="zh-CN" sz="1400" b="0" dirty="0" err="1">
                          <a:solidFill>
                            <a:schemeClr val="tx1"/>
                          </a:solidFill>
                          <a:latin typeface="Times New Roman" panose="02020603050405020304" pitchFamily="18" charset="0"/>
                          <a:cs typeface="Times New Roman" panose="02020603050405020304" pitchFamily="18" charset="0"/>
                        </a:rPr>
                        <a:t>organisations</a:t>
                      </a:r>
                      <a:r>
                        <a:rPr lang="en-US" altLang="zh-CN" sz="1400" b="0" dirty="0">
                          <a:solidFill>
                            <a:schemeClr val="tx1"/>
                          </a:solidFill>
                          <a:latin typeface="Times New Roman" panose="02020603050405020304" pitchFamily="18" charset="0"/>
                          <a:cs typeface="Times New Roman" panose="02020603050405020304" pitchFamily="18" charset="0"/>
                        </a:rPr>
                        <a:t> (</a:t>
                      </a:r>
                      <a:r>
                        <a:rPr lang="en-US" altLang="zh-CN" sz="1400" b="0" dirty="0" err="1">
                          <a:solidFill>
                            <a:schemeClr val="tx1"/>
                          </a:solidFill>
                          <a:latin typeface="Times New Roman" panose="02020603050405020304" pitchFamily="18" charset="0"/>
                          <a:cs typeface="Times New Roman" panose="02020603050405020304" pitchFamily="18" charset="0"/>
                        </a:rPr>
                        <a:t>etsy</a:t>
                      </a:r>
                      <a:r>
                        <a:rPr lang="en-US" altLang="zh-CN" sz="1400" b="0" dirty="0">
                          <a:solidFill>
                            <a:schemeClr val="tx1"/>
                          </a:solidFill>
                          <a:latin typeface="Times New Roman" panose="02020603050405020304" pitchFamily="18" charset="0"/>
                          <a:cs typeface="Times New Roman" panose="02020603050405020304" pitchFamily="18" charset="0"/>
                        </a:rPr>
                        <a:t> </a:t>
                      </a:r>
                      <a:r>
                        <a:rPr lang="en-US" altLang="zh-CN" sz="1400" b="0" dirty="0" err="1">
                          <a:solidFill>
                            <a:schemeClr val="tx1"/>
                          </a:solidFill>
                          <a:latin typeface="Times New Roman" panose="02020603050405020304" pitchFamily="18" charset="0"/>
                          <a:cs typeface="Times New Roman" panose="02020603050405020304" pitchFamily="18" charset="0"/>
                        </a:rPr>
                        <a:t>ebay</a:t>
                      </a:r>
                      <a:r>
                        <a:rPr lang="en-US" altLang="zh-CN" sz="1400" b="0" dirty="0">
                          <a:solidFill>
                            <a:schemeClr val="tx1"/>
                          </a:solidFill>
                          <a:latin typeface="Times New Roman" panose="02020603050405020304" pitchFamily="18" charset="0"/>
                          <a:cs typeface="Times New Roman" panose="02020603050405020304" pitchFamily="18" charset="0"/>
                        </a:rPr>
                        <a:t>)</a:t>
                      </a:r>
                    </a:p>
                    <a:p>
                      <a:endParaRPr lang="en-GB" sz="1400" b="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eaLnBrk="1" hangingPunct="1">
                        <a:defRPr/>
                      </a:pPr>
                      <a:r>
                        <a:rPr lang="en-US" altLang="zh-CN" sz="1400" b="0" dirty="0">
                          <a:solidFill>
                            <a:schemeClr val="tx1"/>
                          </a:solidFill>
                          <a:latin typeface="Times New Roman" panose="02020603050405020304" pitchFamily="18" charset="0"/>
                          <a:cs typeface="Times New Roman" panose="02020603050405020304" pitchFamily="18" charset="0"/>
                        </a:rPr>
                        <a:t>consumer-to-consumer (C2C): e-commerce model in which consumers sell directly to other consumers (</a:t>
                      </a:r>
                      <a:r>
                        <a:rPr lang="en-US" altLang="zh-CN" sz="1400" b="0" dirty="0" err="1">
                          <a:solidFill>
                            <a:schemeClr val="tx1"/>
                          </a:solidFill>
                          <a:latin typeface="Times New Roman" panose="02020603050405020304" pitchFamily="18" charset="0"/>
                          <a:cs typeface="Times New Roman" panose="02020603050405020304" pitchFamily="18" charset="0"/>
                        </a:rPr>
                        <a:t>ebay</a:t>
                      </a:r>
                      <a:r>
                        <a:rPr lang="en-US" altLang="zh-CN" sz="1400" b="0" dirty="0">
                          <a:solidFill>
                            <a:schemeClr val="tx1"/>
                          </a:solidFill>
                          <a:latin typeface="Times New Roman" panose="02020603050405020304" pitchFamily="18" charset="0"/>
                          <a:cs typeface="Times New Roman" panose="02020603050405020304" pitchFamily="18" charset="0"/>
                        </a:rPr>
                        <a:t>, communities)</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b="0" dirty="0">
                          <a:solidFill>
                            <a:schemeClr val="tx1"/>
                          </a:solidFill>
                          <a:latin typeface="Times New Roman" panose="02020603050405020304" pitchFamily="18" charset="0"/>
                          <a:cs typeface="Times New Roman" panose="02020603050405020304" pitchFamily="18" charset="0"/>
                        </a:rPr>
                        <a:t>peer-to-peer (P2P): technology that enables networked peer computers to share data and processing with each other directly; can be used in C2C, B2B, and B2C e-commerce (Airbnb – use the platform to </a:t>
                      </a:r>
                      <a:r>
                        <a:rPr lang="en-GB" sz="1400" b="0" dirty="0">
                          <a:solidFill>
                            <a:schemeClr val="tx1"/>
                          </a:solidFill>
                          <a:effectLst/>
                          <a:latin typeface="Times New Roman" panose="02020603050405020304" pitchFamily="18" charset="0"/>
                          <a:cs typeface="Times New Roman" panose="02020603050405020304" pitchFamily="18" charset="0"/>
                        </a:rPr>
                        <a:t>help consumers find each other, trust one another, and make secure payments)</a:t>
                      </a:r>
                      <a:endParaRPr lang="en-US" altLang="zh-CN" sz="1400" b="0"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024659053"/>
                  </a:ext>
                </a:extLst>
              </a:tr>
              <a:tr h="214982">
                <a:tc>
                  <a:txBody>
                    <a:bodyPr/>
                    <a:lstStyle/>
                    <a:p>
                      <a:pPr eaLnBrk="1" hangingPunct="1">
                        <a:defRPr/>
                      </a:pPr>
                      <a:r>
                        <a:rPr lang="en-US" altLang="zh-CN" sz="1400" dirty="0">
                          <a:solidFill>
                            <a:schemeClr val="tx1"/>
                          </a:solidFill>
                          <a:latin typeface="Times New Roman" panose="02020603050405020304" pitchFamily="18" charset="0"/>
                          <a:cs typeface="Times New Roman" panose="02020603050405020304" pitchFamily="18" charset="0"/>
                        </a:rPr>
                        <a:t>collaborative commerce (c-commerce):</a:t>
                      </a:r>
                      <a:r>
                        <a:rPr lang="en-US" altLang="zh-CN" sz="1400" b="1" dirty="0">
                          <a:solidFill>
                            <a:schemeClr val="tx1"/>
                          </a:solidFill>
                          <a:latin typeface="Times New Roman" panose="02020603050405020304" pitchFamily="18" charset="0"/>
                          <a:cs typeface="Times New Roman" panose="02020603050405020304" pitchFamily="18" charset="0"/>
                        </a:rPr>
                        <a:t> </a:t>
                      </a:r>
                    </a:p>
                    <a:p>
                      <a:pPr eaLnBrk="1" hangingPunct="1">
                        <a:buFont typeface="Wingdings" pitchFamily="2" charset="2"/>
                        <a:buNone/>
                        <a:defRPr/>
                      </a:pPr>
                      <a:r>
                        <a:rPr lang="en-US" altLang="zh-CN" sz="1400" dirty="0">
                          <a:solidFill>
                            <a:schemeClr val="tx1"/>
                          </a:solidFill>
                          <a:latin typeface="Times New Roman" panose="02020603050405020304" pitchFamily="18" charset="0"/>
                          <a:cs typeface="Times New Roman" panose="02020603050405020304" pitchFamily="18" charset="0"/>
                        </a:rPr>
                        <a:t>e-commerce model in which individuals or groups communicate or collaborate online (companies pair up services to collaborate – food services)</a:t>
                      </a:r>
                      <a:endParaRPr lang="en-US" altLang="zh-CN" sz="1400" b="1"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e-learning:</a:t>
                      </a:r>
                      <a:r>
                        <a:rPr lang="en-US" altLang="zh-CN" sz="1400" b="1" dirty="0">
                          <a:solidFill>
                            <a:schemeClr val="tx1"/>
                          </a:solidFill>
                          <a:latin typeface="Times New Roman" panose="02020603050405020304" pitchFamily="18" charset="0"/>
                          <a:cs typeface="Times New Roman" panose="02020603050405020304" pitchFamily="18" charset="0"/>
                        </a:rPr>
                        <a:t> </a:t>
                      </a:r>
                      <a:r>
                        <a:rPr lang="en-US" altLang="zh-CN" sz="1400" b="0" dirty="0">
                          <a:solidFill>
                            <a:schemeClr val="tx1"/>
                          </a:solidFill>
                          <a:latin typeface="Times New Roman" panose="02020603050405020304" pitchFamily="18" charset="0"/>
                          <a:cs typeface="Times New Roman" panose="02020603050405020304" pitchFamily="18" charset="0"/>
                        </a:rPr>
                        <a:t>t</a:t>
                      </a:r>
                      <a:r>
                        <a:rPr lang="en-US" altLang="zh-CN" sz="1400" dirty="0">
                          <a:solidFill>
                            <a:schemeClr val="tx1"/>
                          </a:solidFill>
                          <a:latin typeface="Times New Roman" panose="02020603050405020304" pitchFamily="18" charset="0"/>
                          <a:cs typeface="Times New Roman" panose="02020603050405020304" pitchFamily="18" charset="0"/>
                        </a:rPr>
                        <a:t>he online delivery of information for purposes of training or education (Moodle,  Canvas, </a:t>
                      </a:r>
                      <a:r>
                        <a:rPr lang="en-US" altLang="zh-CN" sz="1400" dirty="0" err="1">
                          <a:solidFill>
                            <a:schemeClr val="tx1"/>
                          </a:solidFill>
                          <a:latin typeface="Times New Roman" panose="02020603050405020304" pitchFamily="18" charset="0"/>
                          <a:cs typeface="Times New Roman" panose="02020603050405020304" pitchFamily="18" charset="0"/>
                        </a:rPr>
                        <a:t>ScreenPal</a:t>
                      </a:r>
                      <a:r>
                        <a:rPr lang="en-US" altLang="zh-CN" sz="1400" dirty="0">
                          <a:solidFill>
                            <a:schemeClr val="tx1"/>
                          </a:solidFill>
                          <a:latin typeface="Times New Roman" panose="02020603050405020304" pitchFamily="18" charset="0"/>
                          <a:cs typeface="Times New Roman" panose="02020603050405020304" pitchFamily="18" charset="0"/>
                        </a:rPr>
                        <a:t>)</a:t>
                      </a:r>
                      <a:endParaRPr lang="en-US" altLang="zh-CN" sz="1400" b="1"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exchange (electronic):</a:t>
                      </a:r>
                      <a:r>
                        <a:rPr lang="en-US" altLang="zh-CN" sz="1400" b="1" dirty="0">
                          <a:solidFill>
                            <a:schemeClr val="tx1"/>
                          </a:solidFill>
                          <a:latin typeface="Times New Roman" panose="02020603050405020304" pitchFamily="18" charset="0"/>
                          <a:cs typeface="Times New Roman" panose="02020603050405020304" pitchFamily="18" charset="0"/>
                        </a:rPr>
                        <a:t> </a:t>
                      </a:r>
                      <a:r>
                        <a:rPr lang="en-US" altLang="zh-CN" sz="1400" b="0" dirty="0">
                          <a:solidFill>
                            <a:schemeClr val="tx1"/>
                          </a:solidFill>
                          <a:latin typeface="Times New Roman" panose="02020603050405020304" pitchFamily="18" charset="0"/>
                          <a:cs typeface="Times New Roman" panose="02020603050405020304" pitchFamily="18" charset="0"/>
                        </a:rPr>
                        <a:t>a</a:t>
                      </a:r>
                      <a:r>
                        <a:rPr lang="en-US" altLang="zh-CN" sz="1400" dirty="0">
                          <a:solidFill>
                            <a:schemeClr val="tx1"/>
                          </a:solidFill>
                          <a:latin typeface="Times New Roman" panose="02020603050405020304" pitchFamily="18" charset="0"/>
                          <a:cs typeface="Times New Roman" panose="02020603050405020304" pitchFamily="18" charset="0"/>
                        </a:rPr>
                        <a:t> public electronic market with many buyers and sellers (Stock exchange)</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exchange-to-exchange (E2E): e-commerce model in which electronic exchanges formally connect to one another for the purpose of exchanging information (a website to a business, chemical industry) (Sell to Wales – Connects a contractor to subcontractors)</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919892062"/>
                  </a:ext>
                </a:extLst>
              </a:tr>
              <a:tr h="370840">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e-government: e-commerce model in which a government entity buys or provides goods, services, or information to businesses or individual citizens (G2C, G2B)</a:t>
                      </a:r>
                    </a:p>
                    <a:p>
                      <a:endParaRPr lang="en-GB" sz="16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2239741051"/>
                  </a:ext>
                </a:extLst>
              </a:tr>
            </a:tbl>
          </a:graphicData>
        </a:graphic>
      </p:graphicFrame>
    </p:spTree>
    <p:extLst>
      <p:ext uri="{BB962C8B-B14F-4D97-AF65-F5344CB8AC3E}">
        <p14:creationId xmlns:p14="http://schemas.microsoft.com/office/powerpoint/2010/main" val="1898659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66BB8-6633-CFD4-DA8A-4F79F833FCD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BB62BF8-B05C-F3E7-2A4E-D11214097833}"/>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is the ‘Sharing Economy’?</a:t>
            </a:r>
          </a:p>
        </p:txBody>
      </p:sp>
      <p:sp>
        <p:nvSpPr>
          <p:cNvPr id="4" name="Segnaposto contenuto 2">
            <a:extLst>
              <a:ext uri="{FF2B5EF4-FFF2-40B4-BE49-F238E27FC236}">
                <a16:creationId xmlns:a16="http://schemas.microsoft.com/office/drawing/2014/main" id="{C9AE49B0-0E7F-3EEE-FEF8-493A54BDADBC}"/>
              </a:ext>
            </a:extLst>
          </p:cNvPr>
          <p:cNvSpPr txBox="1">
            <a:spLocks/>
          </p:cNvSpPr>
          <p:nvPr/>
        </p:nvSpPr>
        <p:spPr>
          <a:xfrm>
            <a:off x="525780" y="1874904"/>
            <a:ext cx="11284003" cy="3336859"/>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2600" b="0">
                <a:latin typeface="Arial" panose="020B0604020202020204" pitchFamily="34" charset="0"/>
                <a:cs typeface="Arial" panose="020B0604020202020204" pitchFamily="34" charset="0"/>
              </a:rPr>
              <a:t>Consumers pay to temporarily access or share products and services rather than buy or own them. </a:t>
            </a:r>
          </a:p>
          <a:p>
            <a:r>
              <a:rPr lang="en-US" sz="2600" b="0">
                <a:latin typeface="Arial" panose="020B0604020202020204" pitchFamily="34" charset="0"/>
                <a:cs typeface="Arial" panose="020B0604020202020204" pitchFamily="34" charset="0"/>
              </a:rPr>
              <a:t>PwC estimates that by 2025, five main sectors of the sharing economy could represent $335 billion in revenue worldwide. </a:t>
            </a:r>
          </a:p>
          <a:p>
            <a:r>
              <a:rPr lang="en-US" sz="2600" b="0">
                <a:latin typeface="Arial" panose="020B0604020202020204" pitchFamily="34" charset="0"/>
                <a:cs typeface="Arial" panose="020B0604020202020204" pitchFamily="34" charset="0"/>
              </a:rPr>
              <a:t>The sharing economy is a suite of emerging software platforms acting as an intermediary between private buyers and private sellers, allowing them to share/exchange their existing resources (Allen, 2015). </a:t>
            </a:r>
          </a:p>
          <a:p>
            <a:endParaRPr lang="en-US" sz="26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385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25925-C2B6-046A-6025-5E11C2669B2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738E218B-3D0E-4E7C-E409-EF458797EF55}"/>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Collaborative Consumption</a:t>
            </a:r>
          </a:p>
        </p:txBody>
      </p:sp>
      <p:sp>
        <p:nvSpPr>
          <p:cNvPr id="2" name="Содержимое 2">
            <a:extLst>
              <a:ext uri="{FF2B5EF4-FFF2-40B4-BE49-F238E27FC236}">
                <a16:creationId xmlns:a16="http://schemas.microsoft.com/office/drawing/2014/main" id="{D9A056D3-FB18-CA1C-40C5-4574C492A87B}"/>
              </a:ext>
            </a:extLst>
          </p:cNvPr>
          <p:cNvSpPr txBox="1">
            <a:spLocks/>
          </p:cNvSpPr>
          <p:nvPr/>
        </p:nvSpPr>
        <p:spPr>
          <a:xfrm>
            <a:off x="323369" y="1928692"/>
            <a:ext cx="11284003" cy="2504550"/>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latin typeface="Arial" panose="020B0604020202020204" pitchFamily="34" charset="0"/>
                <a:cs typeface="Arial" panose="020B0604020202020204" pitchFamily="34" charset="0"/>
              </a:rPr>
              <a:t>Long before social media, </a:t>
            </a:r>
            <a:r>
              <a:rPr lang="en-GB" dirty="0">
                <a:latin typeface="Arial" panose="020B0604020202020204" pitchFamily="34" charset="0"/>
                <a:cs typeface="Arial" panose="020B0604020202020204" pitchFamily="34" charset="0"/>
              </a:rPr>
              <a:t>communities of practice </a:t>
            </a:r>
            <a:r>
              <a:rPr lang="en-GB" b="0" dirty="0">
                <a:latin typeface="Arial" panose="020B0604020202020204" pitchFamily="34" charset="0"/>
                <a:cs typeface="Arial" panose="020B0604020202020204" pitchFamily="34" charset="0"/>
              </a:rPr>
              <a:t>existed on the web.</a:t>
            </a:r>
          </a:p>
          <a:p>
            <a:endParaRPr lang="en-GB" b="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Programmers were able to share code (Linux), </a:t>
            </a:r>
            <a:r>
              <a:rPr lang="en-GB" b="0" dirty="0" err="1">
                <a:latin typeface="Arial" panose="020B0604020202020204" pitchFamily="34" charset="0"/>
                <a:cs typeface="Arial" panose="020B0604020202020204" pitchFamily="34" charset="0"/>
              </a:rPr>
              <a:t>weka</a:t>
            </a:r>
            <a:r>
              <a:rPr lang="en-GB" b="0" dirty="0">
                <a:latin typeface="Arial" panose="020B0604020202020204" pitchFamily="34" charset="0"/>
                <a:cs typeface="Arial" panose="020B0604020202020204" pitchFamily="34" charset="0"/>
              </a:rPr>
              <a:t> (machine learning) ….</a:t>
            </a: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In more rent times web 2.0 gained support for their platforms.  People share their lives (Facebook), and creators share their content (YouTube)…</a:t>
            </a: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The main focus of collaborative consumption is that having access to goods and skills is more important than ownership.. e.g. education Coursera…</a:t>
            </a:r>
          </a:p>
        </p:txBody>
      </p:sp>
    </p:spTree>
    <p:extLst>
      <p:ext uri="{BB962C8B-B14F-4D97-AF65-F5344CB8AC3E}">
        <p14:creationId xmlns:p14="http://schemas.microsoft.com/office/powerpoint/2010/main" val="672977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AA957-3610-EEB6-732C-C5B2B7E763E3}"/>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903E727-5486-F60D-151D-175CE3C0D0AC}"/>
              </a:ext>
            </a:extLst>
          </p:cNvPr>
          <p:cNvSpPr txBox="1">
            <a:spLocks noChangeArrowheads="1"/>
          </p:cNvSpPr>
          <p:nvPr/>
        </p:nvSpPr>
        <p:spPr>
          <a:xfrm>
            <a:off x="387467" y="155455"/>
            <a:ext cx="11092479" cy="1873130"/>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Activity: Applying Collaborative Consumption to the Logic Triangle:</a:t>
            </a:r>
          </a:p>
        </p:txBody>
      </p:sp>
      <p:sp>
        <p:nvSpPr>
          <p:cNvPr id="4" name="TextBox 3">
            <a:extLst>
              <a:ext uri="{FF2B5EF4-FFF2-40B4-BE49-F238E27FC236}">
                <a16:creationId xmlns:a16="http://schemas.microsoft.com/office/drawing/2014/main" id="{13BB1D05-9790-626B-FB5F-3A868128250B}"/>
              </a:ext>
            </a:extLst>
          </p:cNvPr>
          <p:cNvSpPr txBox="1"/>
          <p:nvPr/>
        </p:nvSpPr>
        <p:spPr>
          <a:xfrm>
            <a:off x="2318656" y="2293249"/>
            <a:ext cx="7739743" cy="1938992"/>
          </a:xfrm>
          <a:prstGeom prst="rect">
            <a:avLst/>
          </a:prstGeom>
          <a:noFill/>
        </p:spPr>
        <p:txBody>
          <a:bodyPr wrap="square">
            <a:spAutoFit/>
          </a:bodyPr>
          <a:lstStyle/>
          <a:p>
            <a:pPr marL="342900" indent="-342900">
              <a:buFont typeface="Arial" panose="020B0604020202020204" pitchFamily="34" charset="0"/>
              <a:buChar char="•"/>
            </a:pPr>
            <a:r>
              <a:rPr lang="en-GB" sz="2400" dirty="0"/>
              <a:t>How does AI support shared access, resource pooling, or platform-based models in this business?</a:t>
            </a:r>
          </a:p>
          <a:p>
            <a:endParaRPr lang="en-GB" sz="2400" dirty="0"/>
          </a:p>
          <a:p>
            <a:pPr marL="342900" indent="-342900">
              <a:buFont typeface="Arial" panose="020B0604020202020204" pitchFamily="34" charset="0"/>
              <a:buChar char="•"/>
            </a:pPr>
            <a:r>
              <a:rPr lang="en-GB" sz="2400" dirty="0"/>
              <a:t>How does AI foster learning, collaboration, and shared expertise within or around this business?</a:t>
            </a:r>
          </a:p>
        </p:txBody>
      </p:sp>
    </p:spTree>
    <p:extLst>
      <p:ext uri="{BB962C8B-B14F-4D97-AF65-F5344CB8AC3E}">
        <p14:creationId xmlns:p14="http://schemas.microsoft.com/office/powerpoint/2010/main" val="804631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2B498-E2EB-4FE8-69FB-C814A075B1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1C5470D-ABCF-09D3-C4F2-EE6EDF56AB80}"/>
              </a:ext>
            </a:extLst>
          </p:cNvPr>
          <p:cNvPicPr>
            <a:picLocks noChangeAspect="1"/>
          </p:cNvPicPr>
          <p:nvPr/>
        </p:nvPicPr>
        <p:blipFill>
          <a:blip r:embed="rId2"/>
          <a:srcRect t="1311" r="5396" b="7228"/>
          <a:stretch>
            <a:fillRect/>
          </a:stretch>
        </p:blipFill>
        <p:spPr>
          <a:xfrm>
            <a:off x="3795913" y="-1"/>
            <a:ext cx="8396087" cy="5704399"/>
          </a:xfrm>
          <a:prstGeom prst="rect">
            <a:avLst/>
          </a:prstGeom>
        </p:spPr>
      </p:pic>
      <p:sp>
        <p:nvSpPr>
          <p:cNvPr id="6" name="Rectangle 2">
            <a:extLst>
              <a:ext uri="{FF2B5EF4-FFF2-40B4-BE49-F238E27FC236}">
                <a16:creationId xmlns:a16="http://schemas.microsoft.com/office/drawing/2014/main" id="{A1191A43-6DAB-2C08-FEF5-EBD3813C1449}"/>
              </a:ext>
            </a:extLst>
          </p:cNvPr>
          <p:cNvSpPr txBox="1">
            <a:spLocks noChangeArrowheads="1"/>
          </p:cNvSpPr>
          <p:nvPr/>
        </p:nvSpPr>
        <p:spPr>
          <a:xfrm>
            <a:off x="210735" y="278399"/>
            <a:ext cx="3416129" cy="1811657"/>
          </a:xfrm>
          <a:prstGeom prst="rect">
            <a:avLst/>
          </a:prstGeom>
        </p:spPr>
        <p:txBody>
          <a:bodyPr anchor="ctr">
            <a:normAutofit fontScale="92500" lnSpcReduction="1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a:ea typeface="宋体" pitchFamily="2" charset="-122"/>
              </a:rPr>
              <a:t>Summary of a Digital Business Architecture</a:t>
            </a:r>
            <a:endParaRPr lang="en-GB" altLang="zh-CN" sz="3800" dirty="0">
              <a:ea typeface="宋体" pitchFamily="2" charset="-122"/>
            </a:endParaRPr>
          </a:p>
        </p:txBody>
      </p:sp>
      <p:sp>
        <p:nvSpPr>
          <p:cNvPr id="63" name="TextBox 62">
            <a:extLst>
              <a:ext uri="{FF2B5EF4-FFF2-40B4-BE49-F238E27FC236}">
                <a16:creationId xmlns:a16="http://schemas.microsoft.com/office/drawing/2014/main" id="{980B264F-7FC1-CAF1-FAA7-1485730F56CD}"/>
              </a:ext>
            </a:extLst>
          </p:cNvPr>
          <p:cNvSpPr txBox="1"/>
          <p:nvPr/>
        </p:nvSpPr>
        <p:spPr>
          <a:xfrm>
            <a:off x="1442677" y="5228736"/>
            <a:ext cx="6097280" cy="369332"/>
          </a:xfrm>
          <a:prstGeom prst="rect">
            <a:avLst/>
          </a:prstGeom>
          <a:noFill/>
        </p:spPr>
        <p:txBody>
          <a:bodyPr wrap="square">
            <a:spAutoFit/>
          </a:bodyPr>
          <a:lstStyle/>
          <a:p>
            <a:r>
              <a:rPr lang="en-GB" dirty="0"/>
              <a:t>Thoben et al. (2002) </a:t>
            </a:r>
          </a:p>
        </p:txBody>
      </p:sp>
    </p:spTree>
    <p:extLst>
      <p:ext uri="{BB962C8B-B14F-4D97-AF65-F5344CB8AC3E}">
        <p14:creationId xmlns:p14="http://schemas.microsoft.com/office/powerpoint/2010/main" val="107910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1F292-D965-A7C6-B42A-DAFCF6E51746}"/>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B5DF344B-1F36-FCD2-4E31-D117A5EC0E4A}"/>
              </a:ext>
            </a:extLst>
          </p:cNvPr>
          <p:cNvSpPr txBox="1">
            <a:spLocks noChangeArrowheads="1"/>
          </p:cNvSpPr>
          <p:nvPr/>
        </p:nvSpPr>
        <p:spPr>
          <a:xfrm>
            <a:off x="1601545" y="2522138"/>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are benefits of Digital Business?</a:t>
            </a:r>
          </a:p>
        </p:txBody>
      </p:sp>
    </p:spTree>
    <p:extLst>
      <p:ext uri="{BB962C8B-B14F-4D97-AF65-F5344CB8AC3E}">
        <p14:creationId xmlns:p14="http://schemas.microsoft.com/office/powerpoint/2010/main" val="4168401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27974-115E-8B01-666D-7DF9DA46CD4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EAC4FC94-EF26-2B7E-B652-91BE34D83C9A}"/>
              </a:ext>
            </a:extLst>
          </p:cNvPr>
          <p:cNvSpPr txBox="1">
            <a:spLocks noChangeArrowheads="1"/>
          </p:cNvSpPr>
          <p:nvPr/>
        </p:nvSpPr>
        <p:spPr>
          <a:xfrm>
            <a:off x="364415" y="401345"/>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are benefits of Digital Business?</a:t>
            </a:r>
          </a:p>
        </p:txBody>
      </p:sp>
      <p:graphicFrame>
        <p:nvGraphicFramePr>
          <p:cNvPr id="2" name="Table 1">
            <a:extLst>
              <a:ext uri="{FF2B5EF4-FFF2-40B4-BE49-F238E27FC236}">
                <a16:creationId xmlns:a16="http://schemas.microsoft.com/office/drawing/2014/main" id="{D6EA3D6D-81DB-7307-8C70-297793029DE2}"/>
              </a:ext>
            </a:extLst>
          </p:cNvPr>
          <p:cNvGraphicFramePr>
            <a:graphicFrameLocks noGrp="1"/>
          </p:cNvGraphicFramePr>
          <p:nvPr>
            <p:extLst>
              <p:ext uri="{D42A27DB-BD31-4B8C-83A1-F6EECF244321}">
                <p14:modId xmlns:p14="http://schemas.microsoft.com/office/powerpoint/2010/main" val="1323125983"/>
              </p:ext>
            </p:extLst>
          </p:nvPr>
        </p:nvGraphicFramePr>
        <p:xfrm>
          <a:off x="1286649" y="1412068"/>
          <a:ext cx="9078534" cy="4033863"/>
        </p:xfrm>
        <a:graphic>
          <a:graphicData uri="http://schemas.openxmlformats.org/drawingml/2006/table">
            <a:tbl>
              <a:tblPr firstRow="1" bandRow="1">
                <a:tableStyleId>{638B1855-1B75-4FBE-930C-398BA8C253C6}</a:tableStyleId>
              </a:tblPr>
              <a:tblGrid>
                <a:gridCol w="3026178">
                  <a:extLst>
                    <a:ext uri="{9D8B030D-6E8A-4147-A177-3AD203B41FA5}">
                      <a16:colId xmlns:a16="http://schemas.microsoft.com/office/drawing/2014/main" val="2149489989"/>
                    </a:ext>
                  </a:extLst>
                </a:gridCol>
                <a:gridCol w="3026178">
                  <a:extLst>
                    <a:ext uri="{9D8B030D-6E8A-4147-A177-3AD203B41FA5}">
                      <a16:colId xmlns:a16="http://schemas.microsoft.com/office/drawing/2014/main" val="357200028"/>
                    </a:ext>
                  </a:extLst>
                </a:gridCol>
                <a:gridCol w="3026178">
                  <a:extLst>
                    <a:ext uri="{9D8B030D-6E8A-4147-A177-3AD203B41FA5}">
                      <a16:colId xmlns:a16="http://schemas.microsoft.com/office/drawing/2014/main" val="1434668795"/>
                    </a:ext>
                  </a:extLst>
                </a:gridCol>
              </a:tblGrid>
              <a:tr h="883608">
                <a:tc>
                  <a:txBody>
                    <a:bodyPr/>
                    <a:lstStyle/>
                    <a:p>
                      <a:r>
                        <a:rPr lang="en-GB" sz="2000" dirty="0"/>
                        <a:t>Global reach</a:t>
                      </a:r>
                    </a:p>
                  </a:txBody>
                  <a:tcPr/>
                </a:tc>
                <a:tc>
                  <a:txBody>
                    <a:bodyPr/>
                    <a:lstStyle/>
                    <a:p>
                      <a:r>
                        <a:rPr lang="en-GB" sz="2000" dirty="0"/>
                        <a:t>Repeat sales</a:t>
                      </a:r>
                    </a:p>
                  </a:txBody>
                  <a:tcPr/>
                </a:tc>
                <a:tc>
                  <a:txBody>
                    <a:bodyPr/>
                    <a:lstStyle/>
                    <a:p>
                      <a:r>
                        <a:rPr lang="en-GB" sz="2000" dirty="0"/>
                        <a:t>Automation/ reduced waste</a:t>
                      </a:r>
                    </a:p>
                  </a:txBody>
                  <a:tcPr/>
                </a:tc>
                <a:extLst>
                  <a:ext uri="{0D108BD9-81ED-4DB2-BD59-A6C34878D82A}">
                    <a16:rowId xmlns:a16="http://schemas.microsoft.com/office/drawing/2014/main" val="1223072471"/>
                  </a:ext>
                </a:extLst>
              </a:tr>
              <a:tr h="499431">
                <a:tc>
                  <a:txBody>
                    <a:bodyPr/>
                    <a:lstStyle/>
                    <a:p>
                      <a:r>
                        <a:rPr lang="en-GB" sz="2000" dirty="0"/>
                        <a:t>Allows for growth</a:t>
                      </a:r>
                    </a:p>
                  </a:txBody>
                  <a:tcPr/>
                </a:tc>
                <a:tc>
                  <a:txBody>
                    <a:bodyPr/>
                    <a:lstStyle/>
                    <a:p>
                      <a:r>
                        <a:rPr lang="en-GB" sz="2000" dirty="0"/>
                        <a:t>Cross-selling</a:t>
                      </a:r>
                    </a:p>
                  </a:txBody>
                  <a:tcPr/>
                </a:tc>
                <a:tc>
                  <a:txBody>
                    <a:bodyPr/>
                    <a:lstStyle/>
                    <a:p>
                      <a:r>
                        <a:rPr lang="en-GB" sz="2000" dirty="0"/>
                        <a:t>Cost reductions</a:t>
                      </a:r>
                    </a:p>
                  </a:txBody>
                  <a:tcPr/>
                </a:tc>
                <a:extLst>
                  <a:ext uri="{0D108BD9-81ED-4DB2-BD59-A6C34878D82A}">
                    <a16:rowId xmlns:a16="http://schemas.microsoft.com/office/drawing/2014/main" val="2878203846"/>
                  </a:ext>
                </a:extLst>
              </a:tr>
              <a:tr h="883608">
                <a:tc>
                  <a:txBody>
                    <a:bodyPr/>
                    <a:lstStyle/>
                    <a:p>
                      <a:r>
                        <a:rPr lang="en-GB" sz="2000" dirty="0"/>
                        <a:t>Improves time to market</a:t>
                      </a:r>
                    </a:p>
                  </a:txBody>
                  <a:tcPr/>
                </a:tc>
                <a:tc>
                  <a:txBody>
                    <a:bodyPr/>
                    <a:lstStyle/>
                    <a:p>
                      <a:r>
                        <a:rPr lang="en-GB" sz="2000" dirty="0"/>
                        <a:t>Personalised products &amp; information</a:t>
                      </a:r>
                    </a:p>
                  </a:txBody>
                  <a:tcPr/>
                </a:tc>
                <a:tc>
                  <a:txBody>
                    <a:bodyPr/>
                    <a:lstStyle/>
                    <a:p>
                      <a:r>
                        <a:rPr lang="en-GB" sz="2000" dirty="0"/>
                        <a:t>Increased/more efficient collaboration</a:t>
                      </a:r>
                    </a:p>
                  </a:txBody>
                  <a:tcPr/>
                </a:tc>
                <a:extLst>
                  <a:ext uri="{0D108BD9-81ED-4DB2-BD59-A6C34878D82A}">
                    <a16:rowId xmlns:a16="http://schemas.microsoft.com/office/drawing/2014/main" val="2672421417"/>
                  </a:ext>
                </a:extLst>
              </a:tr>
              <a:tr h="883608">
                <a:tc>
                  <a:txBody>
                    <a:bodyPr/>
                    <a:lstStyle/>
                    <a:p>
                      <a:r>
                        <a:rPr lang="en-GB" sz="2000" dirty="0"/>
                        <a:t>Better/more distribution channels</a:t>
                      </a:r>
                    </a:p>
                  </a:txBody>
                  <a:tcPr/>
                </a:tc>
                <a:tc>
                  <a:txBody>
                    <a:bodyPr/>
                    <a:lstStyle/>
                    <a:p>
                      <a:r>
                        <a:rPr lang="en-GB" sz="2000" dirty="0"/>
                        <a:t>Digital Products/ distribution</a:t>
                      </a:r>
                    </a:p>
                  </a:txBody>
                  <a:tcPr/>
                </a:tc>
                <a:tc>
                  <a:txBody>
                    <a:bodyPr/>
                    <a:lstStyle/>
                    <a:p>
                      <a:r>
                        <a:rPr lang="en-GB" sz="2000" dirty="0"/>
                        <a:t>Reduced time in customer service</a:t>
                      </a:r>
                    </a:p>
                  </a:txBody>
                  <a:tcPr/>
                </a:tc>
                <a:extLst>
                  <a:ext uri="{0D108BD9-81ED-4DB2-BD59-A6C34878D82A}">
                    <a16:rowId xmlns:a16="http://schemas.microsoft.com/office/drawing/2014/main" val="3976582117"/>
                  </a:ext>
                </a:extLst>
              </a:tr>
              <a:tr h="883608">
                <a:tc>
                  <a:txBody>
                    <a:bodyPr/>
                    <a:lstStyle/>
                    <a:p>
                      <a:r>
                        <a:rPr lang="en-GB" sz="2000" dirty="0"/>
                        <a:t>New customers/ Markets</a:t>
                      </a:r>
                    </a:p>
                  </a:txBody>
                  <a:tcPr/>
                </a:tc>
                <a:tc>
                  <a:txBody>
                    <a:bodyPr/>
                    <a:lstStyle/>
                    <a:p>
                      <a:r>
                        <a:rPr lang="en-GB" sz="2000" dirty="0"/>
                        <a:t>Improved efficiency &amp; productivity</a:t>
                      </a:r>
                    </a:p>
                  </a:txBody>
                  <a:tcPr/>
                </a:tc>
                <a:tc>
                  <a:txBody>
                    <a:bodyPr/>
                    <a:lstStyle/>
                    <a:p>
                      <a:r>
                        <a:rPr lang="en-GB" sz="2000" dirty="0"/>
                        <a:t>And many more…</a:t>
                      </a:r>
                    </a:p>
                  </a:txBody>
                  <a:tcPr/>
                </a:tc>
                <a:extLst>
                  <a:ext uri="{0D108BD9-81ED-4DB2-BD59-A6C34878D82A}">
                    <a16:rowId xmlns:a16="http://schemas.microsoft.com/office/drawing/2014/main" val="1731758057"/>
                  </a:ext>
                </a:extLst>
              </a:tr>
            </a:tbl>
          </a:graphicData>
        </a:graphic>
      </p:graphicFrame>
    </p:spTree>
    <p:extLst>
      <p:ext uri="{BB962C8B-B14F-4D97-AF65-F5344CB8AC3E}">
        <p14:creationId xmlns:p14="http://schemas.microsoft.com/office/powerpoint/2010/main" val="3975167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3078A-3B65-9D05-215D-0ACEFD78F857}"/>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586612C-479D-E931-3913-05A388A42129}"/>
              </a:ext>
            </a:extLst>
          </p:cNvPr>
          <p:cNvSpPr txBox="1">
            <a:spLocks noChangeArrowheads="1"/>
          </p:cNvSpPr>
          <p:nvPr/>
        </p:nvSpPr>
        <p:spPr>
          <a:xfrm>
            <a:off x="956086" y="1538581"/>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How can AI disrupt industry?</a:t>
            </a:r>
          </a:p>
        </p:txBody>
      </p:sp>
      <p:sp>
        <p:nvSpPr>
          <p:cNvPr id="2" name="TextBox 1">
            <a:extLst>
              <a:ext uri="{FF2B5EF4-FFF2-40B4-BE49-F238E27FC236}">
                <a16:creationId xmlns:a16="http://schemas.microsoft.com/office/drawing/2014/main" id="{A2E2F0E0-A9DF-5AB7-AD43-108673D2E9CE}"/>
              </a:ext>
            </a:extLst>
          </p:cNvPr>
          <p:cNvSpPr txBox="1"/>
          <p:nvPr/>
        </p:nvSpPr>
        <p:spPr>
          <a:xfrm>
            <a:off x="1851852" y="2658676"/>
            <a:ext cx="9412941" cy="923330"/>
          </a:xfrm>
          <a:prstGeom prst="rect">
            <a:avLst/>
          </a:prstGeom>
          <a:noFill/>
        </p:spPr>
        <p:txBody>
          <a:bodyPr wrap="square" rtlCol="0">
            <a:spAutoFit/>
          </a:bodyPr>
          <a:lstStyle/>
          <a:p>
            <a:r>
              <a:rPr lang="en-GB" dirty="0"/>
              <a:t>Internally – how can it impact different departments?</a:t>
            </a:r>
          </a:p>
          <a:p>
            <a:endParaRPr lang="en-GB" dirty="0"/>
          </a:p>
          <a:p>
            <a:r>
              <a:rPr lang="en-GB" dirty="0"/>
              <a:t>What impact will this have on society (think PESTLE elements as a foundation)?</a:t>
            </a:r>
          </a:p>
        </p:txBody>
      </p:sp>
    </p:spTree>
    <p:extLst>
      <p:ext uri="{BB962C8B-B14F-4D97-AF65-F5344CB8AC3E}">
        <p14:creationId xmlns:p14="http://schemas.microsoft.com/office/powerpoint/2010/main" val="227783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6456C-717A-79A0-D051-C7CD2A2D3A9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D39763B3-5633-7389-B3AA-BC02AF128094}"/>
              </a:ext>
            </a:extLst>
          </p:cNvPr>
          <p:cNvSpPr txBox="1">
            <a:spLocks noChangeArrowheads="1"/>
          </p:cNvSpPr>
          <p:nvPr/>
        </p:nvSpPr>
        <p:spPr>
          <a:xfrm>
            <a:off x="1201975" y="2330037"/>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Using AI for Research…</a:t>
            </a:r>
          </a:p>
        </p:txBody>
      </p:sp>
    </p:spTree>
    <p:extLst>
      <p:ext uri="{BB962C8B-B14F-4D97-AF65-F5344CB8AC3E}">
        <p14:creationId xmlns:p14="http://schemas.microsoft.com/office/powerpoint/2010/main" val="393134095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1914</Words>
  <Application>Microsoft Office PowerPoint</Application>
  <PresentationFormat>Widescreen</PresentationFormat>
  <Paragraphs>184</Paragraphs>
  <Slides>28</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宋体</vt:lpstr>
      <vt:lpstr>Aptos</vt:lpstr>
      <vt:lpstr>Arial</vt:lpstr>
      <vt:lpstr>Calibri</vt:lpstr>
      <vt:lpstr>Times New Roman</vt:lpstr>
      <vt:lpstr>Wingdings</vt:lpstr>
      <vt:lpstr>Title Slide 1</vt:lpstr>
      <vt:lpstr>ALAMO22</vt:lpstr>
      <vt:lpstr>   Module: BMSP6017 Digital Business  Session 4: Business Models   </vt:lpstr>
      <vt:lpstr>Agenda:</vt:lpstr>
      <vt:lpstr>Objectives for the session:</vt:lpstr>
      <vt:lpstr>Definition of a Business Model</vt:lpstr>
      <vt:lpstr>Definition of a Business Model</vt:lpstr>
      <vt:lpstr>Definition of a Business Model</vt:lpstr>
      <vt:lpstr>E-Business Logic Triangle</vt:lpstr>
      <vt:lpstr>Business Model Magic Triangle</vt:lpstr>
      <vt:lpstr>Activity: Exploring AI Implications through the E-Business Logic Triangle</vt:lpstr>
      <vt:lpstr>Example: Digital Marketing company</vt:lpstr>
      <vt:lpstr>What we have just done in that activity is ‘Value Innovation’ but, what is it?</vt:lpstr>
      <vt:lpstr>5 Challenges of Value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7</cp:revision>
  <dcterms:created xsi:type="dcterms:W3CDTF">2025-09-08T10:01:36Z</dcterms:created>
  <dcterms:modified xsi:type="dcterms:W3CDTF">2025-10-23T07:08:45Z</dcterms:modified>
</cp:coreProperties>
</file>