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2T17:29:50.16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12667 11294 24575,'0'0'0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4/16/21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4/16/21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alth.org.u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B79BA-4500-4840-8E09-0DDC9C7A92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7381" y="463499"/>
            <a:ext cx="10129762" cy="806502"/>
          </a:xfrm>
        </p:spPr>
        <p:txBody>
          <a:bodyPr/>
          <a:lstStyle/>
          <a:p>
            <a:pPr algn="ctr" rtl="0"/>
            <a:r>
              <a:rPr lang="en-GB" sz="39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Introduction to Research (BMHP 5005_LON)</a:t>
            </a:r>
            <a:endParaRPr lang="en-GB" sz="3900" dirty="0">
              <a:effectLst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318135-21FE-7140-9E7B-8D06F3D669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8333" y="1511905"/>
            <a:ext cx="10653757" cy="4553111"/>
          </a:xfrm>
        </p:spPr>
        <p:txBody>
          <a:bodyPr>
            <a:noAutofit/>
          </a:bodyPr>
          <a:lstStyle/>
          <a:p>
            <a:pPr algn="l" rtl="0"/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Name:    Josephine Hagan Mantey</a:t>
            </a:r>
            <a:endParaRPr lang="en-GB" sz="2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ID:          1908217</a:t>
            </a:r>
          </a:p>
          <a:p>
            <a:pPr algn="l" rtl="0"/>
            <a:r>
              <a:rPr lang="en-GB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Level:                   BSc Level 5</a:t>
            </a:r>
            <a:endParaRPr lang="en-GB" sz="25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Lecturers Name : Noura Mohamed</a:t>
            </a:r>
          </a:p>
          <a:p>
            <a:pPr algn="l"/>
            <a:r>
              <a:rPr lang="en-GB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 :     Viva Presentation </a:t>
            </a:r>
          </a:p>
          <a:p>
            <a:pPr algn="l"/>
            <a:endParaRPr lang="en-GB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 :                  </a:t>
            </a:r>
            <a:r>
              <a:rPr lang="en-GB" sz="2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Affecting NHS Waiting Times </a:t>
            </a:r>
            <a:endParaRPr lang="en-US" sz="25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FD4BBB5-0B70-1647-B676-1BF8689C7DFB}"/>
                  </a:ext>
                </a:extLst>
              </p14:cNvPr>
              <p14:cNvContentPartPr/>
              <p14:nvPr/>
            </p14:nvContentPartPr>
            <p14:xfrm>
              <a:off x="4560120" y="406584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FD4BBB5-0B70-1647-B676-1BF8689C7DF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50760" y="405648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6757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C20A0-0D78-EE44-88D4-DD4DCF1A0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0876"/>
          </a:xfrm>
        </p:spPr>
        <p:txBody>
          <a:bodyPr>
            <a:normAutofit/>
          </a:bodyPr>
          <a:lstStyle/>
          <a:p>
            <a:pPr algn="ctr"/>
            <a:r>
              <a:rPr lang="en-GB" sz="2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LITERATURE REVIEW</a:t>
            </a:r>
            <a:endParaRPr lang="en-US" sz="25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706BE-C259-4C4E-AC92-B84483F04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330477"/>
            <a:ext cx="10692545" cy="4641548"/>
          </a:xfrm>
        </p:spPr>
        <p:txBody>
          <a:bodyPr>
            <a:normAutofit fontScale="85000" lnSpcReduction="20000"/>
          </a:bodyPr>
          <a:lstStyle/>
          <a:p>
            <a:pPr rtl="0"/>
            <a:endParaRPr lang="en-GB" sz="24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rtl="0"/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literature review is about Factors affecting patient waiting times in the NHS</a:t>
            </a:r>
          </a:p>
          <a:p>
            <a:pPr marL="0" indent="0" rtl="0">
              <a:buNone/>
            </a:pPr>
            <a:br>
              <a:rPr lang="en-GB" sz="2400" dirty="0"/>
            </a:br>
            <a:r>
              <a:rPr lang="en-GB" sz="2400" dirty="0"/>
              <a:t>             </a:t>
            </a:r>
          </a:p>
          <a:p>
            <a:pPr marL="0" indent="0" rtl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Research question 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2400" dirty="0">
              <a:effectLst/>
            </a:endParaRPr>
          </a:p>
          <a:p>
            <a:pPr rtl="0"/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How can targets affect waiting time in the NHS</a:t>
            </a:r>
            <a:br>
              <a:rPr lang="en-GB" sz="2400" dirty="0"/>
            </a:br>
            <a:endParaRPr lang="en-GB" sz="2400" dirty="0"/>
          </a:p>
          <a:p>
            <a:pPr rtl="0"/>
            <a:endParaRPr lang="en-GB" sz="2200" dirty="0"/>
          </a:p>
          <a:p>
            <a:pPr marL="0" indent="0" rtl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Aims / objectives</a:t>
            </a:r>
          </a:p>
          <a:p>
            <a:pPr rtl="0"/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is to find out what happens when there are patients waiting and possible ways of </a:t>
            </a:r>
          </a:p>
          <a:p>
            <a:pPr marL="0" indent="0" rtl="0">
              <a:buNone/>
            </a:pPr>
            <a:r>
              <a:rPr lang="en-GB" sz="2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dealing with it . </a:t>
            </a:r>
            <a:br>
              <a:rPr lang="en-GB" sz="2500" dirty="0"/>
            </a:br>
            <a:br>
              <a:rPr lang="en-GB" sz="2500" dirty="0"/>
            </a:b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0295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719A7-F60F-0E45-8501-8474A08DD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835" y="332620"/>
            <a:ext cx="17217632" cy="5866190"/>
          </a:xfrm>
        </p:spPr>
        <p:txBody>
          <a:bodyPr>
            <a:normAutofit fontScale="92500" lnSpcReduction="10000"/>
          </a:bodyPr>
          <a:lstStyle/>
          <a:p>
            <a:pPr marL="0" indent="0" rtl="0">
              <a:buNone/>
            </a:pPr>
            <a:r>
              <a:rPr lang="en-GB" sz="2200" dirty="0"/>
              <a:t>     </a:t>
            </a:r>
            <a:r>
              <a:rPr lang="en-GB" sz="2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  <a:endParaRPr lang="en-GB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Secondary data from existing research work/ 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  <a:endParaRPr lang="en-GB" sz="2200" b="0" i="0" u="none" strike="noStrike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rtl="0">
              <a:buNone/>
            </a:pPr>
            <a:r>
              <a:rPr lang="en-GB" sz="2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pPr marL="0" indent="0" rtl="0">
              <a:buNone/>
            </a:pPr>
            <a:r>
              <a:rPr lang="en-GB" sz="2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Data Source </a:t>
            </a:r>
          </a:p>
          <a:p>
            <a:pPr marL="0" indent="0" rtl="0"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Health foundation, </a:t>
            </a:r>
            <a:r>
              <a:rPr lang="en-GB" sz="22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one journal (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 was from Public Health England) 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0" indent="0" rtl="0">
              <a:buNone/>
            </a:pP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NHS  website, PubMed, 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Australia Health Review, Wiley online Library,</a:t>
            </a:r>
          </a:p>
          <a:p>
            <a:pPr marL="0" indent="0" rtl="0">
              <a:buNone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British medical Journal , BMC Health Services Research .</a:t>
            </a:r>
          </a:p>
          <a:p>
            <a:pPr marL="0" indent="0" rtl="0">
              <a:buNone/>
            </a:pPr>
            <a:endParaRPr lang="en-GB" sz="2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Keywords</a:t>
            </a:r>
            <a:r>
              <a:rPr lang="en-GB" sz="2000" dirty="0"/>
              <a:t> </a:t>
            </a: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Targets Provider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Impacts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Patients waiting times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Targets 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rtl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597639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338DF-212E-C242-9597-9D7F30025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862" y="423333"/>
            <a:ext cx="13514698" cy="5563809"/>
          </a:xfrm>
        </p:spPr>
        <p:txBody>
          <a:bodyPr>
            <a:normAutofit/>
          </a:bodyPr>
          <a:lstStyle/>
          <a:p>
            <a:pPr marL="0" indent="0" rtl="0">
              <a:buNone/>
            </a:pPr>
            <a:endParaRPr lang="en-GB" sz="25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rtl="0">
              <a:buNone/>
            </a:pPr>
            <a:r>
              <a:rPr lang="en-GB" sz="2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Inclusion Criteria </a:t>
            </a:r>
            <a:endParaRPr lang="en-GB" sz="2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in UK 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Australia and Italy NHS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target</a:t>
            </a:r>
            <a:endParaRPr lang="en-GB" sz="2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Year of research from 2015 to 2021</a:t>
            </a:r>
          </a:p>
          <a:p>
            <a:pPr rtl="0"/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GP surgery in UK</a:t>
            </a:r>
          </a:p>
          <a:p>
            <a:pPr rtl="0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A&amp;E</a:t>
            </a:r>
            <a:r>
              <a:rPr lang="en-GB" sz="2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hospital in UK</a:t>
            </a:r>
          </a:p>
          <a:p>
            <a:pPr marL="0" indent="0" rtl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rtl="0">
              <a:buNone/>
            </a:pPr>
            <a:r>
              <a:rPr lang="en-GB" sz="25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Exclusion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Apart from Australia and Italy,  Research Outside UK  were exclude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 .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303405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B57F5-FBBA-A74D-8C67-9BFCCFC96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344" y="468689"/>
            <a:ext cx="11532228" cy="5140477"/>
          </a:xfrm>
        </p:spPr>
        <p:txBody>
          <a:bodyPr>
            <a:normAutofit/>
          </a:bodyPr>
          <a:lstStyle/>
          <a:p>
            <a:pPr marL="0" indent="0" rtl="0">
              <a:buNone/>
            </a:pPr>
            <a:endParaRPr lang="en-GB" sz="25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rtl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FINDINGS</a:t>
            </a:r>
            <a:endParaRPr lang="en-GB" sz="2400" dirty="0">
              <a:effectLst/>
            </a:endParaRPr>
          </a:p>
          <a:p>
            <a:pPr rtl="0" fontAlgn="base"/>
            <a:r>
              <a:rPr lang="en-GB" sz="22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Since the target was set, the NHS is still experiencing delay and worst performance </a:t>
            </a:r>
            <a:br>
              <a:rPr lang="en-GB" sz="22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/>
            <a:r>
              <a:rPr lang="en-GB" sz="22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 5years , NHS has not met the 62 days urgent referral for treating cancer patient as a results of lengthy GP appointment delays (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www.health.org.uk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  <a:endParaRPr lang="en-GB" sz="220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experiencing delays due to it resources available ( </a:t>
            </a:r>
            <a:r>
              <a:rPr lang="en-GB" sz="2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Thorlby</a:t>
            </a: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Gardner and Turton, 2019).</a:t>
            </a:r>
          </a:p>
          <a:p>
            <a:pPr rtl="0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need the public’s  participation and disclosure waiting times information on health care providers ( De </a:t>
            </a:r>
            <a:r>
              <a:rPr lang="en-GB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Rosis</a:t>
            </a:r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  <a:endParaRPr lang="en-GB" sz="2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2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Patients are suffering ( Limb , 2019).</a:t>
            </a:r>
          </a:p>
          <a:p>
            <a:pPr marL="0" indent="0" rtl="0">
              <a:buNone/>
            </a:pPr>
            <a:endParaRPr lang="en-GB" sz="22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778630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A61B8-4D19-BF4C-9C7C-AB982F5E9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787" y="192789"/>
            <a:ext cx="13865192" cy="6665211"/>
          </a:xfrm>
          <a:ln>
            <a:solidFill>
              <a:schemeClr val="tx1"/>
            </a:solidFill>
          </a:ln>
        </p:spPr>
        <p:txBody>
          <a:bodyPr>
            <a:normAutofit fontScale="40000" lnSpcReduction="20000"/>
          </a:bodyPr>
          <a:lstStyle/>
          <a:p>
            <a:pPr marL="400050" lvl="1" indent="0">
              <a:buNone/>
            </a:pPr>
            <a:r>
              <a:rPr lang="en-GB" sz="63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THEMES</a:t>
            </a:r>
          </a:p>
          <a:p>
            <a:pPr rtl="0"/>
            <a:endParaRPr lang="en-GB" sz="550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sz="5500" i="0" u="none" strike="noStrike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62 </a:t>
            </a:r>
            <a:r>
              <a:rPr lang="en-GB" sz="55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days Target for the treatment of cancer from urgent GP referrals has</a:t>
            </a:r>
            <a:r>
              <a:rPr lang="en-GB" sz="5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not been achieved</a:t>
            </a:r>
          </a:p>
          <a:p>
            <a:pPr marL="0" indent="0" rtl="0">
              <a:buNone/>
            </a:pPr>
            <a:r>
              <a:rPr lang="en-GB" sz="5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for over 5years now.</a:t>
            </a:r>
          </a:p>
          <a:p>
            <a:pPr marL="0" indent="0" rtl="0">
              <a:buNone/>
            </a:pPr>
            <a:endParaRPr lang="en-GB" sz="5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buFont typeface="Wingdings" pitchFamily="2" charset="2"/>
              <a:buChar char="Ø"/>
            </a:pPr>
            <a:r>
              <a:rPr lang="en-GB" sz="5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Low budget allocated to NHS leading to </a:t>
            </a:r>
            <a:r>
              <a:rPr lang="en-GB" sz="55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Staff shortage , Low capacity/ beds for NHS, </a:t>
            </a:r>
            <a:endParaRPr lang="en-GB" sz="5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rtl="0">
              <a:buNone/>
            </a:pPr>
            <a:r>
              <a:rPr lang="en-GB" sz="5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Poor performance ,</a:t>
            </a:r>
            <a:r>
              <a:rPr lang="en-GB" sz="55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able to meet targets and Patients suffering.</a:t>
            </a:r>
          </a:p>
          <a:p>
            <a:pPr marL="0" indent="0" rtl="0">
              <a:buNone/>
            </a:pPr>
            <a:endParaRPr lang="en-GB" sz="55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buFont typeface="Wingdings" pitchFamily="2" charset="2"/>
              <a:buChar char="Ø"/>
            </a:pPr>
            <a:r>
              <a:rPr lang="en-GB" sz="55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Growing and changing population needs.</a:t>
            </a:r>
          </a:p>
          <a:p>
            <a:pPr marL="0" indent="0" rtl="0">
              <a:buNone/>
            </a:pPr>
            <a:endParaRPr lang="en-GB" sz="55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buFont typeface="Wingdings" pitchFamily="2" charset="2"/>
              <a:buChar char="Ø"/>
            </a:pPr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Substantial investment needed to fulfil targets. </a:t>
            </a:r>
            <a:endParaRPr lang="en-GB" sz="55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buFont typeface="Wingdings" pitchFamily="2" charset="2"/>
              <a:buChar char="Ø"/>
            </a:pPr>
            <a:endParaRPr lang="en-GB" sz="55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rtl="0">
              <a:buNone/>
            </a:pPr>
            <a:endParaRPr lang="en-GB" sz="55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endParaRPr lang="en-GB" sz="84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 fontAlgn="base">
              <a:buFont typeface="Wingdings" pitchFamily="2" charset="2"/>
              <a:buChar char="Ø"/>
            </a:pPr>
            <a:br>
              <a:rPr lang="en-GB" dirty="0">
                <a:solidFill>
                  <a:schemeClr val="tx1"/>
                </a:solidFill>
              </a:rPr>
            </a:b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761E5158-F3C8-7A43-B832-AEEFD8ACE700}"/>
              </a:ext>
            </a:extLst>
          </p:cNvPr>
          <p:cNvSpPr/>
          <p:nvPr/>
        </p:nvSpPr>
        <p:spPr>
          <a:xfrm>
            <a:off x="5338535" y="2081288"/>
            <a:ext cx="2417536" cy="241753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59124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Facet</vt:lpstr>
      <vt:lpstr>Introduction to Research (BMHP 5005_LON)</vt:lpstr>
      <vt:lpstr>LITERATURE REVIEW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 </dc:title>
  <dc:creator>Josephine Hagan Mantey</dc:creator>
  <cp:lastModifiedBy>Josephine Hagan Mantey</cp:lastModifiedBy>
  <cp:revision>14</cp:revision>
  <dcterms:created xsi:type="dcterms:W3CDTF">2021-04-12T14:44:49Z</dcterms:created>
  <dcterms:modified xsi:type="dcterms:W3CDTF">2021-04-16T19:56:52Z</dcterms:modified>
</cp:coreProperties>
</file>