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21"/>
  </p:notesMasterIdLst>
  <p:sldIdLst>
    <p:sldId id="256" r:id="rId2"/>
    <p:sldId id="257" r:id="rId3"/>
    <p:sldId id="294" r:id="rId4"/>
    <p:sldId id="259" r:id="rId5"/>
    <p:sldId id="267" r:id="rId6"/>
    <p:sldId id="264" r:id="rId7"/>
    <p:sldId id="268" r:id="rId8"/>
    <p:sldId id="269" r:id="rId9"/>
    <p:sldId id="270" r:id="rId10"/>
    <p:sldId id="271" r:id="rId11"/>
    <p:sldId id="260" r:id="rId12"/>
    <p:sldId id="295" r:id="rId13"/>
    <p:sldId id="261" r:id="rId14"/>
    <p:sldId id="272" r:id="rId15"/>
    <p:sldId id="273" r:id="rId16"/>
    <p:sldId id="262" r:id="rId17"/>
    <p:sldId id="274" r:id="rId18"/>
    <p:sldId id="263" r:id="rId19"/>
    <p:sldId id="287"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ulie Hayward" initials="JH" lastIdx="1" clrIdx="0">
    <p:extLst>
      <p:ext uri="{19B8F6BF-5375-455C-9EA6-DF929625EA0E}">
        <p15:presenceInfo xmlns:p15="http://schemas.microsoft.com/office/powerpoint/2012/main" userId="S::julie.hayward@uwtsd.ac.uk::ca36735c-1641-450a-978e-fa18b6a40d1b" providerId="AD"/>
      </p:ext>
    </p:extLst>
  </p:cmAuthor>
  <p:cmAuthor id="2" name="Davina Wyn Evans" initials="DE" lastIdx="1" clrIdx="1">
    <p:extLst>
      <p:ext uri="{19B8F6BF-5375-455C-9EA6-DF929625EA0E}">
        <p15:presenceInfo xmlns:p15="http://schemas.microsoft.com/office/powerpoint/2012/main" userId="S::davina-wyn.evans@uwtsd.ac.uk::d9f0c031-e69d-4671-a3cd-65cd83b9aea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009C75-A7CE-7696-58B3-72BA7D0E0457}" v="13" dt="2021-01-13T21:34:58.123"/>
    <p1510:client id="{397A4302-C780-C431-938A-2BBDF6C25F36}" v="64" dt="2021-01-24T15:31:06.090"/>
    <p1510:client id="{545140DE-B02F-B3FD-1A11-A7D59A114564}" v="401" dt="2021-01-23T19:11:35.250"/>
    <p1510:client id="{843862CF-A2CD-FB08-3CB5-976A78E790A1}" v="1297" dt="2021-01-23T20:45:56.661"/>
    <p1510:client id="{B5572D39-A1E6-35F1-C072-BC0DBC99FAB9}" v="255" dt="2021-01-19T17:47:14.166"/>
    <p1510:client id="{BA5ED44B-D5CF-3DB0-B095-0CBAF9B6BDED}" v="294" dt="2021-01-24T15:48:01.660"/>
    <p1510:client id="{BFD895D6-E637-40F6-8BC9-F58052914E56}" v="820" dt="2021-01-13T21:19:49.824"/>
    <p1510:client id="{F1A994B3-58F2-B8EC-0738-6DCB143B8E9B}" v="3" dt="2021-01-23T18:07:46.831"/>
    <p1510:client id="{FC3FB3DD-F529-C5A0-0B2A-1C8E73509A41}" v="158" dt="2021-01-19T17:36:29.262"/>
    <p1510:client id="{FD7127D6-3BDB-3AB2-3FA6-34CE087B6AF0}" v="6" dt="2021-01-24T18:24:20.2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8653" autoAdjust="0"/>
  </p:normalViewPr>
  <p:slideViewPr>
    <p:cSldViewPr snapToGrid="0">
      <p:cViewPr varScale="1">
        <p:scale>
          <a:sx n="66" d="100"/>
          <a:sy n="66" d="100"/>
        </p:scale>
        <p:origin x="69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AF5389-D5DF-480C-9846-39EF7D78154F}"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4C6932F0-D6C0-47E2-800F-02810ACD9040}">
      <dgm:prSet/>
      <dgm:spPr/>
      <dgm:t>
        <a:bodyPr/>
        <a:lstStyle/>
        <a:p>
          <a:r>
            <a:rPr lang="en-GB" dirty="0"/>
            <a:t>Icebreaker</a:t>
          </a:r>
          <a:endParaRPr lang="en-US" dirty="0"/>
        </a:p>
      </dgm:t>
    </dgm:pt>
    <dgm:pt modelId="{16748AC1-4C26-4B85-9B60-08EEF1F3B576}" type="parTrans" cxnId="{F46C158B-8143-42B0-9065-ADE03157AD35}">
      <dgm:prSet/>
      <dgm:spPr/>
      <dgm:t>
        <a:bodyPr/>
        <a:lstStyle/>
        <a:p>
          <a:endParaRPr lang="en-US"/>
        </a:p>
      </dgm:t>
    </dgm:pt>
    <dgm:pt modelId="{879C7E7B-4A66-4881-BC03-1033D3C483DC}" type="sibTrans" cxnId="{F46C158B-8143-42B0-9065-ADE03157AD35}">
      <dgm:prSet/>
      <dgm:spPr/>
      <dgm:t>
        <a:bodyPr/>
        <a:lstStyle/>
        <a:p>
          <a:endParaRPr lang="en-US"/>
        </a:p>
      </dgm:t>
    </dgm:pt>
    <dgm:pt modelId="{4B1DD21A-8A62-45D7-8A44-7ABF50431EE3}">
      <dgm:prSet/>
      <dgm:spPr/>
      <dgm:t>
        <a:bodyPr/>
        <a:lstStyle/>
        <a:p>
          <a:r>
            <a:rPr lang="en-GB" dirty="0"/>
            <a:t>Teaching &amp; Learning Strategy</a:t>
          </a:r>
          <a:endParaRPr lang="en-US" dirty="0"/>
        </a:p>
      </dgm:t>
    </dgm:pt>
    <dgm:pt modelId="{3274889D-3E22-4050-81DD-671E674FC2D7}" type="parTrans" cxnId="{A2BFB6FF-BC48-4A33-A3A8-FEBC2ABFB7DF}">
      <dgm:prSet/>
      <dgm:spPr/>
      <dgm:t>
        <a:bodyPr/>
        <a:lstStyle/>
        <a:p>
          <a:endParaRPr lang="en-US"/>
        </a:p>
      </dgm:t>
    </dgm:pt>
    <dgm:pt modelId="{F3E86087-F718-4B98-B0D5-23B3DCA0C12F}" type="sibTrans" cxnId="{A2BFB6FF-BC48-4A33-A3A8-FEBC2ABFB7DF}">
      <dgm:prSet/>
      <dgm:spPr/>
      <dgm:t>
        <a:bodyPr/>
        <a:lstStyle/>
        <a:p>
          <a:endParaRPr lang="en-US"/>
        </a:p>
      </dgm:t>
    </dgm:pt>
    <dgm:pt modelId="{14B20E14-427B-45D1-A073-6C6FCD6941CE}">
      <dgm:prSet/>
      <dgm:spPr/>
      <dgm:t>
        <a:bodyPr/>
        <a:lstStyle/>
        <a:p>
          <a:pPr rtl="0"/>
          <a:r>
            <a:rPr lang="en-GB" dirty="0"/>
            <a:t>Navigating the Module</a:t>
          </a:r>
          <a:r>
            <a:rPr lang="en-GB" dirty="0">
              <a:latin typeface="Arial Nova Light" panose="020B0502020104020203"/>
            </a:rPr>
            <a:t> &amp;</a:t>
          </a:r>
          <a:r>
            <a:rPr lang="en-GB" dirty="0"/>
            <a:t> Completion Tracking</a:t>
          </a:r>
          <a:endParaRPr lang="en-US" dirty="0"/>
        </a:p>
      </dgm:t>
    </dgm:pt>
    <dgm:pt modelId="{3F6FF5F8-4D19-49D7-8508-B896CC99918F}" type="parTrans" cxnId="{7B2FB844-E25C-44B9-882F-D1516B5828B9}">
      <dgm:prSet/>
      <dgm:spPr/>
      <dgm:t>
        <a:bodyPr/>
        <a:lstStyle/>
        <a:p>
          <a:endParaRPr lang="en-US"/>
        </a:p>
      </dgm:t>
    </dgm:pt>
    <dgm:pt modelId="{BFD922B6-6113-402B-8C90-2D96E0F01B2D}" type="sibTrans" cxnId="{7B2FB844-E25C-44B9-882F-D1516B5828B9}">
      <dgm:prSet/>
      <dgm:spPr/>
      <dgm:t>
        <a:bodyPr/>
        <a:lstStyle/>
        <a:p>
          <a:endParaRPr lang="en-US"/>
        </a:p>
      </dgm:t>
    </dgm:pt>
    <dgm:pt modelId="{8FE83B14-EAC6-4FC2-A10D-85171801A514}">
      <dgm:prSet/>
      <dgm:spPr/>
      <dgm:t>
        <a:bodyPr/>
        <a:lstStyle/>
        <a:p>
          <a:r>
            <a:rPr lang="en-GB" dirty="0"/>
            <a:t>Module Assessment</a:t>
          </a:r>
          <a:endParaRPr lang="en-US" dirty="0"/>
        </a:p>
      </dgm:t>
    </dgm:pt>
    <dgm:pt modelId="{0F8F4435-B522-424E-BCAF-8511000BD10F}" type="parTrans" cxnId="{C109EBCB-E838-4E3D-8C62-67C82D5B0CB1}">
      <dgm:prSet/>
      <dgm:spPr/>
      <dgm:t>
        <a:bodyPr/>
        <a:lstStyle/>
        <a:p>
          <a:endParaRPr lang="en-US"/>
        </a:p>
      </dgm:t>
    </dgm:pt>
    <dgm:pt modelId="{4BFBF725-171C-4FFB-915E-B7DB8E44947D}" type="sibTrans" cxnId="{C109EBCB-E838-4E3D-8C62-67C82D5B0CB1}">
      <dgm:prSet/>
      <dgm:spPr/>
      <dgm:t>
        <a:bodyPr/>
        <a:lstStyle/>
        <a:p>
          <a:endParaRPr lang="en-US"/>
        </a:p>
      </dgm:t>
    </dgm:pt>
    <dgm:pt modelId="{F6BB61D1-ACEB-4DC7-B02A-9A28C4C97622}">
      <dgm:prSet/>
      <dgm:spPr/>
      <dgm:t>
        <a:bodyPr/>
        <a:lstStyle/>
        <a:p>
          <a:r>
            <a:rPr lang="en-GB" dirty="0"/>
            <a:t>Links with BMBM4001 Entrepreneurial Innovation</a:t>
          </a:r>
          <a:endParaRPr lang="en-US" dirty="0"/>
        </a:p>
      </dgm:t>
    </dgm:pt>
    <dgm:pt modelId="{CFF215BD-E1ED-44D4-BD00-80A8B8C16C31}" type="parTrans" cxnId="{C26C7FC9-F4B0-4D79-9C74-16B88E92DCAF}">
      <dgm:prSet/>
      <dgm:spPr/>
      <dgm:t>
        <a:bodyPr/>
        <a:lstStyle/>
        <a:p>
          <a:endParaRPr lang="en-US"/>
        </a:p>
      </dgm:t>
    </dgm:pt>
    <dgm:pt modelId="{B8EB1C96-4595-4B14-B936-17D131704E4A}" type="sibTrans" cxnId="{C26C7FC9-F4B0-4D79-9C74-16B88E92DCAF}">
      <dgm:prSet/>
      <dgm:spPr/>
      <dgm:t>
        <a:bodyPr/>
        <a:lstStyle/>
        <a:p>
          <a:endParaRPr lang="en-US"/>
        </a:p>
      </dgm:t>
    </dgm:pt>
    <dgm:pt modelId="{F0BA14AC-D7DC-48AC-A2FC-F77C3F1CAF1A}">
      <dgm:prSet phldr="0"/>
      <dgm:spPr/>
      <dgm:t>
        <a:bodyPr/>
        <a:lstStyle/>
        <a:p>
          <a:pPr rtl="0"/>
          <a:r>
            <a:rPr lang="en-GB" dirty="0">
              <a:latin typeface="Arial Nova Light" panose="020B0502020104020203"/>
            </a:rPr>
            <a:t> Introducing the Module</a:t>
          </a:r>
        </a:p>
      </dgm:t>
    </dgm:pt>
    <dgm:pt modelId="{CD6B832F-9AA3-4131-B27C-050C615B22FA}" type="parTrans" cxnId="{ECC26B0F-233B-49E2-8241-D40025FA6605}">
      <dgm:prSet/>
      <dgm:spPr/>
    </dgm:pt>
    <dgm:pt modelId="{06C6496E-BC86-4E02-961B-31AA413C87C1}" type="sibTrans" cxnId="{ECC26B0F-233B-49E2-8241-D40025FA6605}">
      <dgm:prSet/>
      <dgm:spPr/>
      <dgm:t>
        <a:bodyPr/>
        <a:lstStyle/>
        <a:p>
          <a:endParaRPr lang="en-GB"/>
        </a:p>
      </dgm:t>
    </dgm:pt>
    <dgm:pt modelId="{449B794B-EA30-4E93-A1CB-7AE79B77A626}" type="pres">
      <dgm:prSet presAssocID="{09AF5389-D5DF-480C-9846-39EF7D78154F}" presName="Name0" presStyleCnt="0">
        <dgm:presLayoutVars>
          <dgm:dir/>
          <dgm:resizeHandles val="exact"/>
        </dgm:presLayoutVars>
      </dgm:prSet>
      <dgm:spPr/>
      <dgm:t>
        <a:bodyPr/>
        <a:lstStyle/>
        <a:p>
          <a:endParaRPr lang="en-GB"/>
        </a:p>
      </dgm:t>
    </dgm:pt>
    <dgm:pt modelId="{C81E85DC-2C89-4BE6-B2EE-36506162BB4C}" type="pres">
      <dgm:prSet presAssocID="{4C6932F0-D6C0-47E2-800F-02810ACD9040}" presName="node" presStyleLbl="node1" presStyleIdx="0" presStyleCnt="6">
        <dgm:presLayoutVars>
          <dgm:bulletEnabled val="1"/>
        </dgm:presLayoutVars>
      </dgm:prSet>
      <dgm:spPr/>
      <dgm:t>
        <a:bodyPr/>
        <a:lstStyle/>
        <a:p>
          <a:endParaRPr lang="en-GB"/>
        </a:p>
      </dgm:t>
    </dgm:pt>
    <dgm:pt modelId="{A7D0E305-1340-48B9-82E8-A63A6D12E38D}" type="pres">
      <dgm:prSet presAssocID="{879C7E7B-4A66-4881-BC03-1033D3C483DC}" presName="sibTrans" presStyleLbl="sibTrans1D1" presStyleIdx="0" presStyleCnt="5"/>
      <dgm:spPr/>
      <dgm:t>
        <a:bodyPr/>
        <a:lstStyle/>
        <a:p>
          <a:endParaRPr lang="en-GB"/>
        </a:p>
      </dgm:t>
    </dgm:pt>
    <dgm:pt modelId="{9D435397-11C8-4E9F-A946-2B391F9EB226}" type="pres">
      <dgm:prSet presAssocID="{879C7E7B-4A66-4881-BC03-1033D3C483DC}" presName="connectorText" presStyleLbl="sibTrans1D1" presStyleIdx="0" presStyleCnt="5"/>
      <dgm:spPr/>
      <dgm:t>
        <a:bodyPr/>
        <a:lstStyle/>
        <a:p>
          <a:endParaRPr lang="en-GB"/>
        </a:p>
      </dgm:t>
    </dgm:pt>
    <dgm:pt modelId="{D8A7F510-910D-4F25-8F85-72E2105CDC49}" type="pres">
      <dgm:prSet presAssocID="{F0BA14AC-D7DC-48AC-A2FC-F77C3F1CAF1A}" presName="node" presStyleLbl="node1" presStyleIdx="1" presStyleCnt="6">
        <dgm:presLayoutVars>
          <dgm:bulletEnabled val="1"/>
        </dgm:presLayoutVars>
      </dgm:prSet>
      <dgm:spPr/>
      <dgm:t>
        <a:bodyPr/>
        <a:lstStyle/>
        <a:p>
          <a:endParaRPr lang="en-GB"/>
        </a:p>
      </dgm:t>
    </dgm:pt>
    <dgm:pt modelId="{A50BE4C2-DE97-4D38-8864-06E57B29D06E}" type="pres">
      <dgm:prSet presAssocID="{06C6496E-BC86-4E02-961B-31AA413C87C1}" presName="sibTrans" presStyleLbl="sibTrans1D1" presStyleIdx="1" presStyleCnt="5"/>
      <dgm:spPr/>
      <dgm:t>
        <a:bodyPr/>
        <a:lstStyle/>
        <a:p>
          <a:endParaRPr lang="en-GB"/>
        </a:p>
      </dgm:t>
    </dgm:pt>
    <dgm:pt modelId="{908A3074-3BB5-4C19-B19A-157D53248A30}" type="pres">
      <dgm:prSet presAssocID="{06C6496E-BC86-4E02-961B-31AA413C87C1}" presName="connectorText" presStyleLbl="sibTrans1D1" presStyleIdx="1" presStyleCnt="5"/>
      <dgm:spPr/>
      <dgm:t>
        <a:bodyPr/>
        <a:lstStyle/>
        <a:p>
          <a:endParaRPr lang="en-GB"/>
        </a:p>
      </dgm:t>
    </dgm:pt>
    <dgm:pt modelId="{999ABE56-5130-4ED0-95BB-C3B3E8D80CAD}" type="pres">
      <dgm:prSet presAssocID="{4B1DD21A-8A62-45D7-8A44-7ABF50431EE3}" presName="node" presStyleLbl="node1" presStyleIdx="2" presStyleCnt="6">
        <dgm:presLayoutVars>
          <dgm:bulletEnabled val="1"/>
        </dgm:presLayoutVars>
      </dgm:prSet>
      <dgm:spPr/>
      <dgm:t>
        <a:bodyPr/>
        <a:lstStyle/>
        <a:p>
          <a:endParaRPr lang="en-GB"/>
        </a:p>
      </dgm:t>
    </dgm:pt>
    <dgm:pt modelId="{ADC68488-D676-4722-A813-D192485EE18D}" type="pres">
      <dgm:prSet presAssocID="{F3E86087-F718-4B98-B0D5-23B3DCA0C12F}" presName="sibTrans" presStyleLbl="sibTrans1D1" presStyleIdx="2" presStyleCnt="5"/>
      <dgm:spPr/>
      <dgm:t>
        <a:bodyPr/>
        <a:lstStyle/>
        <a:p>
          <a:endParaRPr lang="en-GB"/>
        </a:p>
      </dgm:t>
    </dgm:pt>
    <dgm:pt modelId="{2E8ECF0F-CA76-40DC-8422-7B2DC090B04F}" type="pres">
      <dgm:prSet presAssocID="{F3E86087-F718-4B98-B0D5-23B3DCA0C12F}" presName="connectorText" presStyleLbl="sibTrans1D1" presStyleIdx="2" presStyleCnt="5"/>
      <dgm:spPr/>
      <dgm:t>
        <a:bodyPr/>
        <a:lstStyle/>
        <a:p>
          <a:endParaRPr lang="en-GB"/>
        </a:p>
      </dgm:t>
    </dgm:pt>
    <dgm:pt modelId="{DFEEE339-3CAD-4C04-BEE1-67B7B4FD66F6}" type="pres">
      <dgm:prSet presAssocID="{14B20E14-427B-45D1-A073-6C6FCD6941CE}" presName="node" presStyleLbl="node1" presStyleIdx="3" presStyleCnt="6">
        <dgm:presLayoutVars>
          <dgm:bulletEnabled val="1"/>
        </dgm:presLayoutVars>
      </dgm:prSet>
      <dgm:spPr/>
      <dgm:t>
        <a:bodyPr/>
        <a:lstStyle/>
        <a:p>
          <a:endParaRPr lang="en-GB"/>
        </a:p>
      </dgm:t>
    </dgm:pt>
    <dgm:pt modelId="{0A45C7D1-AD57-44F0-A15D-26A65952251A}" type="pres">
      <dgm:prSet presAssocID="{BFD922B6-6113-402B-8C90-2D96E0F01B2D}" presName="sibTrans" presStyleLbl="sibTrans1D1" presStyleIdx="3" presStyleCnt="5"/>
      <dgm:spPr/>
      <dgm:t>
        <a:bodyPr/>
        <a:lstStyle/>
        <a:p>
          <a:endParaRPr lang="en-GB"/>
        </a:p>
      </dgm:t>
    </dgm:pt>
    <dgm:pt modelId="{F0B32930-3157-4A26-ACE5-8C537E81430F}" type="pres">
      <dgm:prSet presAssocID="{BFD922B6-6113-402B-8C90-2D96E0F01B2D}" presName="connectorText" presStyleLbl="sibTrans1D1" presStyleIdx="3" presStyleCnt="5"/>
      <dgm:spPr/>
      <dgm:t>
        <a:bodyPr/>
        <a:lstStyle/>
        <a:p>
          <a:endParaRPr lang="en-GB"/>
        </a:p>
      </dgm:t>
    </dgm:pt>
    <dgm:pt modelId="{AFC4A206-5EF9-4E66-9664-74D30C54BDAC}" type="pres">
      <dgm:prSet presAssocID="{8FE83B14-EAC6-4FC2-A10D-85171801A514}" presName="node" presStyleLbl="node1" presStyleIdx="4" presStyleCnt="6">
        <dgm:presLayoutVars>
          <dgm:bulletEnabled val="1"/>
        </dgm:presLayoutVars>
      </dgm:prSet>
      <dgm:spPr/>
      <dgm:t>
        <a:bodyPr/>
        <a:lstStyle/>
        <a:p>
          <a:endParaRPr lang="en-GB"/>
        </a:p>
      </dgm:t>
    </dgm:pt>
    <dgm:pt modelId="{EB825942-F134-459E-B079-2C8086D25DC1}" type="pres">
      <dgm:prSet presAssocID="{4BFBF725-171C-4FFB-915E-B7DB8E44947D}" presName="sibTrans" presStyleLbl="sibTrans1D1" presStyleIdx="4" presStyleCnt="5"/>
      <dgm:spPr/>
      <dgm:t>
        <a:bodyPr/>
        <a:lstStyle/>
        <a:p>
          <a:endParaRPr lang="en-GB"/>
        </a:p>
      </dgm:t>
    </dgm:pt>
    <dgm:pt modelId="{122DB54F-7A2A-4022-88A2-5AA2781268E2}" type="pres">
      <dgm:prSet presAssocID="{4BFBF725-171C-4FFB-915E-B7DB8E44947D}" presName="connectorText" presStyleLbl="sibTrans1D1" presStyleIdx="4" presStyleCnt="5"/>
      <dgm:spPr/>
      <dgm:t>
        <a:bodyPr/>
        <a:lstStyle/>
        <a:p>
          <a:endParaRPr lang="en-GB"/>
        </a:p>
      </dgm:t>
    </dgm:pt>
    <dgm:pt modelId="{487BF21A-65B2-4CE7-A4FA-3CE6837E4E48}" type="pres">
      <dgm:prSet presAssocID="{F6BB61D1-ACEB-4DC7-B02A-9A28C4C97622}" presName="node" presStyleLbl="node1" presStyleIdx="5" presStyleCnt="6">
        <dgm:presLayoutVars>
          <dgm:bulletEnabled val="1"/>
        </dgm:presLayoutVars>
      </dgm:prSet>
      <dgm:spPr/>
      <dgm:t>
        <a:bodyPr/>
        <a:lstStyle/>
        <a:p>
          <a:endParaRPr lang="en-GB"/>
        </a:p>
      </dgm:t>
    </dgm:pt>
  </dgm:ptLst>
  <dgm:cxnLst>
    <dgm:cxn modelId="{E9134EE0-8894-4B6F-AFCD-037BAFA175FB}" type="presOf" srcId="{F3E86087-F718-4B98-B0D5-23B3DCA0C12F}" destId="{ADC68488-D676-4722-A813-D192485EE18D}" srcOrd="0" destOrd="0" presId="urn:microsoft.com/office/officeart/2016/7/layout/RepeatingBendingProcessNew"/>
    <dgm:cxn modelId="{63BAC5E3-5831-4539-99F5-F1E6DEF40C49}" type="presOf" srcId="{14B20E14-427B-45D1-A073-6C6FCD6941CE}" destId="{DFEEE339-3CAD-4C04-BEE1-67B7B4FD66F6}" srcOrd="0" destOrd="0" presId="urn:microsoft.com/office/officeart/2016/7/layout/RepeatingBendingProcessNew"/>
    <dgm:cxn modelId="{41BB6364-5835-4F2E-AA39-7E8D0D9E48BB}" type="presOf" srcId="{BFD922B6-6113-402B-8C90-2D96E0F01B2D}" destId="{F0B32930-3157-4A26-ACE5-8C537E81430F}" srcOrd="1" destOrd="0" presId="urn:microsoft.com/office/officeart/2016/7/layout/RepeatingBendingProcessNew"/>
    <dgm:cxn modelId="{0B3872B4-F62B-47BB-B7CD-E77478FF81D1}" type="presOf" srcId="{879C7E7B-4A66-4881-BC03-1033D3C483DC}" destId="{9D435397-11C8-4E9F-A946-2B391F9EB226}" srcOrd="1" destOrd="0" presId="urn:microsoft.com/office/officeart/2016/7/layout/RepeatingBendingProcessNew"/>
    <dgm:cxn modelId="{58053BCA-EDFA-48C1-8D14-74663EACDAF2}" type="presOf" srcId="{4B1DD21A-8A62-45D7-8A44-7ABF50431EE3}" destId="{999ABE56-5130-4ED0-95BB-C3B3E8D80CAD}" srcOrd="0" destOrd="0" presId="urn:microsoft.com/office/officeart/2016/7/layout/RepeatingBendingProcessNew"/>
    <dgm:cxn modelId="{A2BFB6FF-BC48-4A33-A3A8-FEBC2ABFB7DF}" srcId="{09AF5389-D5DF-480C-9846-39EF7D78154F}" destId="{4B1DD21A-8A62-45D7-8A44-7ABF50431EE3}" srcOrd="2" destOrd="0" parTransId="{3274889D-3E22-4050-81DD-671E674FC2D7}" sibTransId="{F3E86087-F718-4B98-B0D5-23B3DCA0C12F}"/>
    <dgm:cxn modelId="{A3F1C534-0E87-45F4-90FE-5719B5ECEDB9}" type="presOf" srcId="{F0BA14AC-D7DC-48AC-A2FC-F77C3F1CAF1A}" destId="{D8A7F510-910D-4F25-8F85-72E2105CDC49}" srcOrd="0" destOrd="0" presId="urn:microsoft.com/office/officeart/2016/7/layout/RepeatingBendingProcessNew"/>
    <dgm:cxn modelId="{8600EEB6-C491-4635-9D9C-440A753AF8BA}" type="presOf" srcId="{4BFBF725-171C-4FFB-915E-B7DB8E44947D}" destId="{EB825942-F134-459E-B079-2C8086D25DC1}" srcOrd="0" destOrd="0" presId="urn:microsoft.com/office/officeart/2016/7/layout/RepeatingBendingProcessNew"/>
    <dgm:cxn modelId="{FFFD3D87-8227-47BA-9C8C-928A02A207FA}" type="presOf" srcId="{4C6932F0-D6C0-47E2-800F-02810ACD9040}" destId="{C81E85DC-2C89-4BE6-B2EE-36506162BB4C}" srcOrd="0" destOrd="0" presId="urn:microsoft.com/office/officeart/2016/7/layout/RepeatingBendingProcessNew"/>
    <dgm:cxn modelId="{F2F256A9-DF70-444D-8571-7C74FB096956}" type="presOf" srcId="{06C6496E-BC86-4E02-961B-31AA413C87C1}" destId="{A50BE4C2-DE97-4D38-8864-06E57B29D06E}" srcOrd="0" destOrd="0" presId="urn:microsoft.com/office/officeart/2016/7/layout/RepeatingBendingProcessNew"/>
    <dgm:cxn modelId="{8FAF2369-D428-498D-9871-9E6244FEAB60}" type="presOf" srcId="{879C7E7B-4A66-4881-BC03-1033D3C483DC}" destId="{A7D0E305-1340-48B9-82E8-A63A6D12E38D}" srcOrd="0" destOrd="0" presId="urn:microsoft.com/office/officeart/2016/7/layout/RepeatingBendingProcessNew"/>
    <dgm:cxn modelId="{ECC26B0F-233B-49E2-8241-D40025FA6605}" srcId="{09AF5389-D5DF-480C-9846-39EF7D78154F}" destId="{F0BA14AC-D7DC-48AC-A2FC-F77C3F1CAF1A}" srcOrd="1" destOrd="0" parTransId="{CD6B832F-9AA3-4131-B27C-050C615B22FA}" sibTransId="{06C6496E-BC86-4E02-961B-31AA413C87C1}"/>
    <dgm:cxn modelId="{7B2FB844-E25C-44B9-882F-D1516B5828B9}" srcId="{09AF5389-D5DF-480C-9846-39EF7D78154F}" destId="{14B20E14-427B-45D1-A073-6C6FCD6941CE}" srcOrd="3" destOrd="0" parTransId="{3F6FF5F8-4D19-49D7-8508-B896CC99918F}" sibTransId="{BFD922B6-6113-402B-8C90-2D96E0F01B2D}"/>
    <dgm:cxn modelId="{9AC47C49-B768-4EC6-87E8-D41D756C5E3F}" type="presOf" srcId="{8FE83B14-EAC6-4FC2-A10D-85171801A514}" destId="{AFC4A206-5EF9-4E66-9664-74D30C54BDAC}" srcOrd="0" destOrd="0" presId="urn:microsoft.com/office/officeart/2016/7/layout/RepeatingBendingProcessNew"/>
    <dgm:cxn modelId="{B3D563A0-5ABF-41B0-9732-3F2E1E0B1F36}" type="presOf" srcId="{06C6496E-BC86-4E02-961B-31AA413C87C1}" destId="{908A3074-3BB5-4C19-B19A-157D53248A30}" srcOrd="1" destOrd="0" presId="urn:microsoft.com/office/officeart/2016/7/layout/RepeatingBendingProcessNew"/>
    <dgm:cxn modelId="{E8E89CC0-94EA-4C0D-888B-39C3EF1D82E9}" type="presOf" srcId="{F6BB61D1-ACEB-4DC7-B02A-9A28C4C97622}" destId="{487BF21A-65B2-4CE7-A4FA-3CE6837E4E48}" srcOrd="0" destOrd="0" presId="urn:microsoft.com/office/officeart/2016/7/layout/RepeatingBendingProcessNew"/>
    <dgm:cxn modelId="{E640E864-345C-44F7-B929-D33AA63601BC}" type="presOf" srcId="{4BFBF725-171C-4FFB-915E-B7DB8E44947D}" destId="{122DB54F-7A2A-4022-88A2-5AA2781268E2}" srcOrd="1" destOrd="0" presId="urn:microsoft.com/office/officeart/2016/7/layout/RepeatingBendingProcessNew"/>
    <dgm:cxn modelId="{C26C7FC9-F4B0-4D79-9C74-16B88E92DCAF}" srcId="{09AF5389-D5DF-480C-9846-39EF7D78154F}" destId="{F6BB61D1-ACEB-4DC7-B02A-9A28C4C97622}" srcOrd="5" destOrd="0" parTransId="{CFF215BD-E1ED-44D4-BD00-80A8B8C16C31}" sibTransId="{B8EB1C96-4595-4B14-B936-17D131704E4A}"/>
    <dgm:cxn modelId="{F97BBCE6-0B82-4A1C-AA53-2306E0FF7D46}" type="presOf" srcId="{F3E86087-F718-4B98-B0D5-23B3DCA0C12F}" destId="{2E8ECF0F-CA76-40DC-8422-7B2DC090B04F}" srcOrd="1" destOrd="0" presId="urn:microsoft.com/office/officeart/2016/7/layout/RepeatingBendingProcessNew"/>
    <dgm:cxn modelId="{C109EBCB-E838-4E3D-8C62-67C82D5B0CB1}" srcId="{09AF5389-D5DF-480C-9846-39EF7D78154F}" destId="{8FE83B14-EAC6-4FC2-A10D-85171801A514}" srcOrd="4" destOrd="0" parTransId="{0F8F4435-B522-424E-BCAF-8511000BD10F}" sibTransId="{4BFBF725-171C-4FFB-915E-B7DB8E44947D}"/>
    <dgm:cxn modelId="{B8820A10-49E1-4A77-B38A-64A56DE2D574}" type="presOf" srcId="{BFD922B6-6113-402B-8C90-2D96E0F01B2D}" destId="{0A45C7D1-AD57-44F0-A15D-26A65952251A}" srcOrd="0" destOrd="0" presId="urn:microsoft.com/office/officeart/2016/7/layout/RepeatingBendingProcessNew"/>
    <dgm:cxn modelId="{F46C158B-8143-42B0-9065-ADE03157AD35}" srcId="{09AF5389-D5DF-480C-9846-39EF7D78154F}" destId="{4C6932F0-D6C0-47E2-800F-02810ACD9040}" srcOrd="0" destOrd="0" parTransId="{16748AC1-4C26-4B85-9B60-08EEF1F3B576}" sibTransId="{879C7E7B-4A66-4881-BC03-1033D3C483DC}"/>
    <dgm:cxn modelId="{7BF2242C-012D-43C7-97C8-8DB4D212931B}" type="presOf" srcId="{09AF5389-D5DF-480C-9846-39EF7D78154F}" destId="{449B794B-EA30-4E93-A1CB-7AE79B77A626}" srcOrd="0" destOrd="0" presId="urn:microsoft.com/office/officeart/2016/7/layout/RepeatingBendingProcessNew"/>
    <dgm:cxn modelId="{05429C0B-05D3-49A6-BE94-62666F495799}" type="presParOf" srcId="{449B794B-EA30-4E93-A1CB-7AE79B77A626}" destId="{C81E85DC-2C89-4BE6-B2EE-36506162BB4C}" srcOrd="0" destOrd="0" presId="urn:microsoft.com/office/officeart/2016/7/layout/RepeatingBendingProcessNew"/>
    <dgm:cxn modelId="{31E29D74-1019-45E8-915D-496603852DD3}" type="presParOf" srcId="{449B794B-EA30-4E93-A1CB-7AE79B77A626}" destId="{A7D0E305-1340-48B9-82E8-A63A6D12E38D}" srcOrd="1" destOrd="0" presId="urn:microsoft.com/office/officeart/2016/7/layout/RepeatingBendingProcessNew"/>
    <dgm:cxn modelId="{5EE98B10-6C66-44E5-B970-A2438825F0BE}" type="presParOf" srcId="{A7D0E305-1340-48B9-82E8-A63A6D12E38D}" destId="{9D435397-11C8-4E9F-A946-2B391F9EB226}" srcOrd="0" destOrd="0" presId="urn:microsoft.com/office/officeart/2016/7/layout/RepeatingBendingProcessNew"/>
    <dgm:cxn modelId="{A5E65029-12CB-44E4-96C9-3E4BA9250137}" type="presParOf" srcId="{449B794B-EA30-4E93-A1CB-7AE79B77A626}" destId="{D8A7F510-910D-4F25-8F85-72E2105CDC49}" srcOrd="2" destOrd="0" presId="urn:microsoft.com/office/officeart/2016/7/layout/RepeatingBendingProcessNew"/>
    <dgm:cxn modelId="{EB863B95-5AF4-4CC3-88A4-DEE316FDBB40}" type="presParOf" srcId="{449B794B-EA30-4E93-A1CB-7AE79B77A626}" destId="{A50BE4C2-DE97-4D38-8864-06E57B29D06E}" srcOrd="3" destOrd="0" presId="urn:microsoft.com/office/officeart/2016/7/layout/RepeatingBendingProcessNew"/>
    <dgm:cxn modelId="{0BC47936-5D6B-47C3-9153-41525F536F08}" type="presParOf" srcId="{A50BE4C2-DE97-4D38-8864-06E57B29D06E}" destId="{908A3074-3BB5-4C19-B19A-157D53248A30}" srcOrd="0" destOrd="0" presId="urn:microsoft.com/office/officeart/2016/7/layout/RepeatingBendingProcessNew"/>
    <dgm:cxn modelId="{0985441B-E2D3-4F17-809D-828948C7E039}" type="presParOf" srcId="{449B794B-EA30-4E93-A1CB-7AE79B77A626}" destId="{999ABE56-5130-4ED0-95BB-C3B3E8D80CAD}" srcOrd="4" destOrd="0" presId="urn:microsoft.com/office/officeart/2016/7/layout/RepeatingBendingProcessNew"/>
    <dgm:cxn modelId="{840F70B8-2110-4319-AAD0-02CBC9CA5F26}" type="presParOf" srcId="{449B794B-EA30-4E93-A1CB-7AE79B77A626}" destId="{ADC68488-D676-4722-A813-D192485EE18D}" srcOrd="5" destOrd="0" presId="urn:microsoft.com/office/officeart/2016/7/layout/RepeatingBendingProcessNew"/>
    <dgm:cxn modelId="{BE085D47-4938-457D-B76B-7465922ACB70}" type="presParOf" srcId="{ADC68488-D676-4722-A813-D192485EE18D}" destId="{2E8ECF0F-CA76-40DC-8422-7B2DC090B04F}" srcOrd="0" destOrd="0" presId="urn:microsoft.com/office/officeart/2016/7/layout/RepeatingBendingProcessNew"/>
    <dgm:cxn modelId="{535A2A1D-8011-4943-AA65-29E6AAD65828}" type="presParOf" srcId="{449B794B-EA30-4E93-A1CB-7AE79B77A626}" destId="{DFEEE339-3CAD-4C04-BEE1-67B7B4FD66F6}" srcOrd="6" destOrd="0" presId="urn:microsoft.com/office/officeart/2016/7/layout/RepeatingBendingProcessNew"/>
    <dgm:cxn modelId="{4DD3F3D2-366A-4618-AFC4-9A31C78A44D5}" type="presParOf" srcId="{449B794B-EA30-4E93-A1CB-7AE79B77A626}" destId="{0A45C7D1-AD57-44F0-A15D-26A65952251A}" srcOrd="7" destOrd="0" presId="urn:microsoft.com/office/officeart/2016/7/layout/RepeatingBendingProcessNew"/>
    <dgm:cxn modelId="{666C5E71-02C2-40DF-97AD-64073C832A08}" type="presParOf" srcId="{0A45C7D1-AD57-44F0-A15D-26A65952251A}" destId="{F0B32930-3157-4A26-ACE5-8C537E81430F}" srcOrd="0" destOrd="0" presId="urn:microsoft.com/office/officeart/2016/7/layout/RepeatingBendingProcessNew"/>
    <dgm:cxn modelId="{9A34E9C3-0CF7-45A8-B0E6-C4A458504F23}" type="presParOf" srcId="{449B794B-EA30-4E93-A1CB-7AE79B77A626}" destId="{AFC4A206-5EF9-4E66-9664-74D30C54BDAC}" srcOrd="8" destOrd="0" presId="urn:microsoft.com/office/officeart/2016/7/layout/RepeatingBendingProcessNew"/>
    <dgm:cxn modelId="{ED6A611C-8F32-459D-99B3-340DF82B01E6}" type="presParOf" srcId="{449B794B-EA30-4E93-A1CB-7AE79B77A626}" destId="{EB825942-F134-459E-B079-2C8086D25DC1}" srcOrd="9" destOrd="0" presId="urn:microsoft.com/office/officeart/2016/7/layout/RepeatingBendingProcessNew"/>
    <dgm:cxn modelId="{E9595CA7-6FCE-4513-9B51-5D241DC7E0BF}" type="presParOf" srcId="{EB825942-F134-459E-B079-2C8086D25DC1}" destId="{122DB54F-7A2A-4022-88A2-5AA2781268E2}" srcOrd="0" destOrd="0" presId="urn:microsoft.com/office/officeart/2016/7/layout/RepeatingBendingProcessNew"/>
    <dgm:cxn modelId="{B3358462-7BC8-4FC2-9426-DCE520D38CF1}" type="presParOf" srcId="{449B794B-EA30-4E93-A1CB-7AE79B77A626}" destId="{487BF21A-65B2-4CE7-A4FA-3CE6837E4E48}"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D0E305-1340-48B9-82E8-A63A6D12E38D}">
      <dsp:nvSpPr>
        <dsp:cNvPr id="0" name=""/>
        <dsp:cNvSpPr/>
      </dsp:nvSpPr>
      <dsp:spPr>
        <a:xfrm>
          <a:off x="3567045" y="755059"/>
          <a:ext cx="582563" cy="91440"/>
        </a:xfrm>
        <a:custGeom>
          <a:avLst/>
          <a:gdLst/>
          <a:ahLst/>
          <a:cxnLst/>
          <a:rect l="0" t="0" r="0" b="0"/>
          <a:pathLst>
            <a:path>
              <a:moveTo>
                <a:pt x="0" y="45720"/>
              </a:moveTo>
              <a:lnTo>
                <a:pt x="582563"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842998" y="797713"/>
        <a:ext cx="30658" cy="6131"/>
      </dsp:txXfrm>
    </dsp:sp>
    <dsp:sp modelId="{C81E85DC-2C89-4BE6-B2EE-36506162BB4C}">
      <dsp:nvSpPr>
        <dsp:cNvPr id="0" name=""/>
        <dsp:cNvSpPr/>
      </dsp:nvSpPr>
      <dsp:spPr>
        <a:xfrm>
          <a:off x="902915" y="1000"/>
          <a:ext cx="2665930" cy="1599558"/>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0633" tIns="137122" rIns="130633" bIns="137122" numCol="1" spcCol="1270" anchor="ctr" anchorCtr="0">
          <a:noAutofit/>
        </a:bodyPr>
        <a:lstStyle/>
        <a:p>
          <a:pPr lvl="0" algn="ctr" defTabSz="1022350">
            <a:lnSpc>
              <a:spcPct val="90000"/>
            </a:lnSpc>
            <a:spcBef>
              <a:spcPct val="0"/>
            </a:spcBef>
            <a:spcAft>
              <a:spcPct val="35000"/>
            </a:spcAft>
          </a:pPr>
          <a:r>
            <a:rPr lang="en-GB" sz="2300" kern="1200" dirty="0"/>
            <a:t>Icebreaker</a:t>
          </a:r>
          <a:endParaRPr lang="en-US" sz="2300" kern="1200" dirty="0"/>
        </a:p>
      </dsp:txBody>
      <dsp:txXfrm>
        <a:off x="902915" y="1000"/>
        <a:ext cx="2665930" cy="1599558"/>
      </dsp:txXfrm>
    </dsp:sp>
    <dsp:sp modelId="{A50BE4C2-DE97-4D38-8864-06E57B29D06E}">
      <dsp:nvSpPr>
        <dsp:cNvPr id="0" name=""/>
        <dsp:cNvSpPr/>
      </dsp:nvSpPr>
      <dsp:spPr>
        <a:xfrm>
          <a:off x="6846140" y="755059"/>
          <a:ext cx="582563" cy="91440"/>
        </a:xfrm>
        <a:custGeom>
          <a:avLst/>
          <a:gdLst/>
          <a:ahLst/>
          <a:cxnLst/>
          <a:rect l="0" t="0" r="0" b="0"/>
          <a:pathLst>
            <a:path>
              <a:moveTo>
                <a:pt x="0" y="45720"/>
              </a:moveTo>
              <a:lnTo>
                <a:pt x="582563"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7122093" y="797713"/>
        <a:ext cx="30658" cy="6131"/>
      </dsp:txXfrm>
    </dsp:sp>
    <dsp:sp modelId="{D8A7F510-910D-4F25-8F85-72E2105CDC49}">
      <dsp:nvSpPr>
        <dsp:cNvPr id="0" name=""/>
        <dsp:cNvSpPr/>
      </dsp:nvSpPr>
      <dsp:spPr>
        <a:xfrm>
          <a:off x="4182009" y="1000"/>
          <a:ext cx="2665930" cy="1599558"/>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0633" tIns="137122" rIns="130633" bIns="137122" numCol="1" spcCol="1270" anchor="ctr" anchorCtr="0">
          <a:noAutofit/>
        </a:bodyPr>
        <a:lstStyle/>
        <a:p>
          <a:pPr lvl="0" algn="ctr" defTabSz="1022350" rtl="0">
            <a:lnSpc>
              <a:spcPct val="90000"/>
            </a:lnSpc>
            <a:spcBef>
              <a:spcPct val="0"/>
            </a:spcBef>
            <a:spcAft>
              <a:spcPct val="35000"/>
            </a:spcAft>
          </a:pPr>
          <a:r>
            <a:rPr lang="en-GB" sz="2300" kern="1200" dirty="0">
              <a:latin typeface="Arial Nova Light" panose="020B0502020104020203"/>
            </a:rPr>
            <a:t> Introducing the Module</a:t>
          </a:r>
        </a:p>
      </dsp:txBody>
      <dsp:txXfrm>
        <a:off x="4182009" y="1000"/>
        <a:ext cx="2665930" cy="1599558"/>
      </dsp:txXfrm>
    </dsp:sp>
    <dsp:sp modelId="{ADC68488-D676-4722-A813-D192485EE18D}">
      <dsp:nvSpPr>
        <dsp:cNvPr id="0" name=""/>
        <dsp:cNvSpPr/>
      </dsp:nvSpPr>
      <dsp:spPr>
        <a:xfrm>
          <a:off x="2235880" y="1598758"/>
          <a:ext cx="6558188" cy="582563"/>
        </a:xfrm>
        <a:custGeom>
          <a:avLst/>
          <a:gdLst/>
          <a:ahLst/>
          <a:cxnLst/>
          <a:rect l="0" t="0" r="0" b="0"/>
          <a:pathLst>
            <a:path>
              <a:moveTo>
                <a:pt x="6558188" y="0"/>
              </a:moveTo>
              <a:lnTo>
                <a:pt x="6558188" y="308381"/>
              </a:lnTo>
              <a:lnTo>
                <a:pt x="0" y="308381"/>
              </a:lnTo>
              <a:lnTo>
                <a:pt x="0" y="582563"/>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350305" y="1886974"/>
        <a:ext cx="329339" cy="6131"/>
      </dsp:txXfrm>
    </dsp:sp>
    <dsp:sp modelId="{999ABE56-5130-4ED0-95BB-C3B3E8D80CAD}">
      <dsp:nvSpPr>
        <dsp:cNvPr id="0" name=""/>
        <dsp:cNvSpPr/>
      </dsp:nvSpPr>
      <dsp:spPr>
        <a:xfrm>
          <a:off x="7461104" y="1000"/>
          <a:ext cx="2665930" cy="1599558"/>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0633" tIns="137122" rIns="130633" bIns="137122" numCol="1" spcCol="1270" anchor="ctr" anchorCtr="0">
          <a:noAutofit/>
        </a:bodyPr>
        <a:lstStyle/>
        <a:p>
          <a:pPr lvl="0" algn="ctr" defTabSz="1022350">
            <a:lnSpc>
              <a:spcPct val="90000"/>
            </a:lnSpc>
            <a:spcBef>
              <a:spcPct val="0"/>
            </a:spcBef>
            <a:spcAft>
              <a:spcPct val="35000"/>
            </a:spcAft>
          </a:pPr>
          <a:r>
            <a:rPr lang="en-GB" sz="2300" kern="1200" dirty="0"/>
            <a:t>Teaching &amp; Learning Strategy</a:t>
          </a:r>
          <a:endParaRPr lang="en-US" sz="2300" kern="1200" dirty="0"/>
        </a:p>
      </dsp:txBody>
      <dsp:txXfrm>
        <a:off x="7461104" y="1000"/>
        <a:ext cx="2665930" cy="1599558"/>
      </dsp:txXfrm>
    </dsp:sp>
    <dsp:sp modelId="{0A45C7D1-AD57-44F0-A15D-26A65952251A}">
      <dsp:nvSpPr>
        <dsp:cNvPr id="0" name=""/>
        <dsp:cNvSpPr/>
      </dsp:nvSpPr>
      <dsp:spPr>
        <a:xfrm>
          <a:off x="3567045" y="2967781"/>
          <a:ext cx="582563" cy="91440"/>
        </a:xfrm>
        <a:custGeom>
          <a:avLst/>
          <a:gdLst/>
          <a:ahLst/>
          <a:cxnLst/>
          <a:rect l="0" t="0" r="0" b="0"/>
          <a:pathLst>
            <a:path>
              <a:moveTo>
                <a:pt x="0" y="45720"/>
              </a:moveTo>
              <a:lnTo>
                <a:pt x="582563"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842998" y="3010435"/>
        <a:ext cx="30658" cy="6131"/>
      </dsp:txXfrm>
    </dsp:sp>
    <dsp:sp modelId="{DFEEE339-3CAD-4C04-BEE1-67B7B4FD66F6}">
      <dsp:nvSpPr>
        <dsp:cNvPr id="0" name=""/>
        <dsp:cNvSpPr/>
      </dsp:nvSpPr>
      <dsp:spPr>
        <a:xfrm>
          <a:off x="902915" y="2213722"/>
          <a:ext cx="2665930" cy="1599558"/>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0633" tIns="137122" rIns="130633" bIns="137122" numCol="1" spcCol="1270" anchor="ctr" anchorCtr="0">
          <a:noAutofit/>
        </a:bodyPr>
        <a:lstStyle/>
        <a:p>
          <a:pPr lvl="0" algn="ctr" defTabSz="1022350" rtl="0">
            <a:lnSpc>
              <a:spcPct val="90000"/>
            </a:lnSpc>
            <a:spcBef>
              <a:spcPct val="0"/>
            </a:spcBef>
            <a:spcAft>
              <a:spcPct val="35000"/>
            </a:spcAft>
          </a:pPr>
          <a:r>
            <a:rPr lang="en-GB" sz="2300" kern="1200" dirty="0"/>
            <a:t>Navigating the Module</a:t>
          </a:r>
          <a:r>
            <a:rPr lang="en-GB" sz="2300" kern="1200" dirty="0">
              <a:latin typeface="Arial Nova Light" panose="020B0502020104020203"/>
            </a:rPr>
            <a:t> &amp;</a:t>
          </a:r>
          <a:r>
            <a:rPr lang="en-GB" sz="2300" kern="1200" dirty="0"/>
            <a:t> Completion Tracking</a:t>
          </a:r>
          <a:endParaRPr lang="en-US" sz="2300" kern="1200" dirty="0"/>
        </a:p>
      </dsp:txBody>
      <dsp:txXfrm>
        <a:off x="902915" y="2213722"/>
        <a:ext cx="2665930" cy="1599558"/>
      </dsp:txXfrm>
    </dsp:sp>
    <dsp:sp modelId="{EB825942-F134-459E-B079-2C8086D25DC1}">
      <dsp:nvSpPr>
        <dsp:cNvPr id="0" name=""/>
        <dsp:cNvSpPr/>
      </dsp:nvSpPr>
      <dsp:spPr>
        <a:xfrm>
          <a:off x="6846140" y="2967781"/>
          <a:ext cx="582563" cy="91440"/>
        </a:xfrm>
        <a:custGeom>
          <a:avLst/>
          <a:gdLst/>
          <a:ahLst/>
          <a:cxnLst/>
          <a:rect l="0" t="0" r="0" b="0"/>
          <a:pathLst>
            <a:path>
              <a:moveTo>
                <a:pt x="0" y="45720"/>
              </a:moveTo>
              <a:lnTo>
                <a:pt x="582563"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122093" y="3010435"/>
        <a:ext cx="30658" cy="6131"/>
      </dsp:txXfrm>
    </dsp:sp>
    <dsp:sp modelId="{AFC4A206-5EF9-4E66-9664-74D30C54BDAC}">
      <dsp:nvSpPr>
        <dsp:cNvPr id="0" name=""/>
        <dsp:cNvSpPr/>
      </dsp:nvSpPr>
      <dsp:spPr>
        <a:xfrm>
          <a:off x="4182009" y="2213722"/>
          <a:ext cx="2665930" cy="1599558"/>
        </a:xfrm>
        <a:prstGeom prst="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0633" tIns="137122" rIns="130633" bIns="137122" numCol="1" spcCol="1270" anchor="ctr" anchorCtr="0">
          <a:noAutofit/>
        </a:bodyPr>
        <a:lstStyle/>
        <a:p>
          <a:pPr lvl="0" algn="ctr" defTabSz="1022350">
            <a:lnSpc>
              <a:spcPct val="90000"/>
            </a:lnSpc>
            <a:spcBef>
              <a:spcPct val="0"/>
            </a:spcBef>
            <a:spcAft>
              <a:spcPct val="35000"/>
            </a:spcAft>
          </a:pPr>
          <a:r>
            <a:rPr lang="en-GB" sz="2300" kern="1200" dirty="0"/>
            <a:t>Module Assessment</a:t>
          </a:r>
          <a:endParaRPr lang="en-US" sz="2300" kern="1200" dirty="0"/>
        </a:p>
      </dsp:txBody>
      <dsp:txXfrm>
        <a:off x="4182009" y="2213722"/>
        <a:ext cx="2665930" cy="1599558"/>
      </dsp:txXfrm>
    </dsp:sp>
    <dsp:sp modelId="{487BF21A-65B2-4CE7-A4FA-3CE6837E4E48}">
      <dsp:nvSpPr>
        <dsp:cNvPr id="0" name=""/>
        <dsp:cNvSpPr/>
      </dsp:nvSpPr>
      <dsp:spPr>
        <a:xfrm>
          <a:off x="7461104" y="2213722"/>
          <a:ext cx="2665930" cy="1599558"/>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0633" tIns="137122" rIns="130633" bIns="137122" numCol="1" spcCol="1270" anchor="ctr" anchorCtr="0">
          <a:noAutofit/>
        </a:bodyPr>
        <a:lstStyle/>
        <a:p>
          <a:pPr lvl="0" algn="ctr" defTabSz="1022350">
            <a:lnSpc>
              <a:spcPct val="90000"/>
            </a:lnSpc>
            <a:spcBef>
              <a:spcPct val="0"/>
            </a:spcBef>
            <a:spcAft>
              <a:spcPct val="35000"/>
            </a:spcAft>
          </a:pPr>
          <a:r>
            <a:rPr lang="en-GB" sz="2300" kern="1200" dirty="0"/>
            <a:t>Links with BMBM4001 Entrepreneurial Innovation</a:t>
          </a:r>
          <a:endParaRPr lang="en-US" sz="2300" kern="1200" dirty="0"/>
        </a:p>
      </dsp:txBody>
      <dsp:txXfrm>
        <a:off x="7461104" y="2213722"/>
        <a:ext cx="2665930" cy="159955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758C9A-43B5-45D7-A07F-D71CFFC5F2A9}" type="datetimeFigureOut">
              <a:rPr lang="en-GB" smtClean="0"/>
              <a:t>27/02/2023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390C77-76DF-4CD1-B8FD-24FCC5E9C246}" type="slidenum">
              <a:rPr lang="en-GB" smtClean="0"/>
              <a:t>‹#›</a:t>
            </a:fld>
            <a:endParaRPr lang="en-GB"/>
          </a:p>
        </p:txBody>
      </p:sp>
    </p:spTree>
    <p:extLst>
      <p:ext uri="{BB962C8B-B14F-4D97-AF65-F5344CB8AC3E}">
        <p14:creationId xmlns:p14="http://schemas.microsoft.com/office/powerpoint/2010/main" val="286403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fact, many vacancies don’t specify the subject knowledge required for the role; it’s the skills you have developed in your studies as well as your other life experiences that employers are interested in. Studying more than one subject, therefore, helps you to develop important transferable skills, which are continually developing at all stages of life. </a:t>
            </a:r>
            <a:endParaRPr lang="en-GB" dirty="0"/>
          </a:p>
        </p:txBody>
      </p:sp>
      <p:sp>
        <p:nvSpPr>
          <p:cNvPr id="4" name="Slide Number Placeholder 3"/>
          <p:cNvSpPr>
            <a:spLocks noGrp="1"/>
          </p:cNvSpPr>
          <p:nvPr>
            <p:ph type="sldNum" sz="quarter" idx="10"/>
          </p:nvPr>
        </p:nvSpPr>
        <p:spPr/>
        <p:txBody>
          <a:bodyPr/>
          <a:lstStyle/>
          <a:p>
            <a:fld id="{69390C77-76DF-4CD1-B8FD-24FCC5E9C246}" type="slidenum">
              <a:rPr lang="en-GB" smtClean="0"/>
              <a:t>5</a:t>
            </a:fld>
            <a:endParaRPr lang="en-GB"/>
          </a:p>
        </p:txBody>
      </p:sp>
    </p:spTree>
    <p:extLst>
      <p:ext uri="{BB962C8B-B14F-4D97-AF65-F5344CB8AC3E}">
        <p14:creationId xmlns:p14="http://schemas.microsoft.com/office/powerpoint/2010/main" val="166135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xmlns="" id="{7FA0ACE7-29A8-47D3-A7D9-257B711D8023}"/>
              </a:ext>
            </a:extLst>
          </p:cNvPr>
          <p:cNvSpPr>
            <a:spLocks noGrp="1"/>
          </p:cNvSpPr>
          <p:nvPr>
            <p:ph type="dt" sz="half" idx="10"/>
          </p:nvPr>
        </p:nvSpPr>
        <p:spPr/>
        <p:txBody>
          <a:bodyPr/>
          <a:lstStyle/>
          <a:p>
            <a:fld id="{ED291B17-9318-49DB-B28B-6E5994AE9581}" type="datetime1">
              <a:rPr lang="en-US" smtClean="0"/>
              <a:t>2/27/2023</a:t>
            </a:fld>
            <a:endParaRPr lang="en-US" dirty="0"/>
          </a:p>
        </p:txBody>
      </p:sp>
      <p:sp>
        <p:nvSpPr>
          <p:cNvPr id="9" name="Footer Placeholder 8">
            <a:extLst>
              <a:ext uri="{FF2B5EF4-FFF2-40B4-BE49-F238E27FC236}">
                <a16:creationId xmlns:a16="http://schemas.microsoft.com/office/drawing/2014/main" xmlns=""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0575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xmlns="" id="{770E6237-3456-439F-802D-3BA93FC7E3E5}"/>
              </a:ext>
            </a:extLst>
          </p:cNvPr>
          <p:cNvSpPr>
            <a:spLocks noGrp="1"/>
          </p:cNvSpPr>
          <p:nvPr>
            <p:ph type="dt" sz="half" idx="10"/>
          </p:nvPr>
        </p:nvSpPr>
        <p:spPr/>
        <p:txBody>
          <a:bodyPr/>
          <a:lstStyle/>
          <a:p>
            <a:fld id="{78DD82B9-B8EE-4375-B6FF-88FA6ABB15D9}" type="datetime1">
              <a:rPr lang="en-US" smtClean="0"/>
              <a:t>2/27/2023</a:t>
            </a:fld>
            <a:endParaRPr lang="en-US" dirty="0"/>
          </a:p>
        </p:txBody>
      </p:sp>
      <p:sp>
        <p:nvSpPr>
          <p:cNvPr id="9" name="Footer Placeholder 8">
            <a:extLst>
              <a:ext uri="{FF2B5EF4-FFF2-40B4-BE49-F238E27FC236}">
                <a16:creationId xmlns:a16="http://schemas.microsoft.com/office/drawing/2014/main" xmlns=""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45741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xmlns="" id="{61582016-5696-4A93-887F-BBB3B9002FE5}"/>
              </a:ext>
            </a:extLst>
          </p:cNvPr>
          <p:cNvSpPr>
            <a:spLocks noGrp="1"/>
          </p:cNvSpPr>
          <p:nvPr>
            <p:ph type="dt" sz="half" idx="10"/>
          </p:nvPr>
        </p:nvSpPr>
        <p:spPr/>
        <p:txBody>
          <a:bodyPr/>
          <a:lstStyle/>
          <a:p>
            <a:fld id="{B2497495-0637-405E-AE64-5CC7506D51F5}" type="datetime1">
              <a:rPr lang="en-US" smtClean="0"/>
              <a:t>2/27/2023</a:t>
            </a:fld>
            <a:endParaRPr lang="en-US" dirty="0"/>
          </a:p>
        </p:txBody>
      </p:sp>
      <p:sp>
        <p:nvSpPr>
          <p:cNvPr id="9" name="Footer Placeholder 8">
            <a:extLst>
              <a:ext uri="{FF2B5EF4-FFF2-40B4-BE49-F238E27FC236}">
                <a16:creationId xmlns:a16="http://schemas.microsoft.com/office/drawing/2014/main" xmlns=""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3356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33017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64871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96989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33039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xmlns=""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2/27/2023</a:t>
            </a:fld>
            <a:endParaRPr lang="en-US" dirty="0"/>
          </a:p>
        </p:txBody>
      </p:sp>
      <p:sp>
        <p:nvSpPr>
          <p:cNvPr id="10" name="Footer Placeholder 9">
            <a:extLst>
              <a:ext uri="{FF2B5EF4-FFF2-40B4-BE49-F238E27FC236}">
                <a16:creationId xmlns:a16="http://schemas.microsoft.com/office/drawing/2014/main" xmlns=""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xmlns=""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62557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2/27/2023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10881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70173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xmlns=""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xmlns=""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xmlns=""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xmlns="" id="{5C74A470-3BD3-4F33-80E5-67E6E87FCBE7}"/>
              </a:ext>
            </a:extLst>
          </p:cNvPr>
          <p:cNvSpPr>
            <a:spLocks noGrp="1"/>
          </p:cNvSpPr>
          <p:nvPr>
            <p:ph type="dt" sz="half" idx="10"/>
          </p:nvPr>
        </p:nvSpPr>
        <p:spPr/>
        <p:txBody>
          <a:bodyPr/>
          <a:lstStyle/>
          <a:p>
            <a:fld id="{ED291B17-9318-49DB-B28B-6E5994AE9581}" type="datetime1">
              <a:rPr lang="en-US" smtClean="0"/>
              <a:t>2/27/2023</a:t>
            </a:fld>
            <a:endParaRPr lang="en-US" dirty="0"/>
          </a:p>
        </p:txBody>
      </p:sp>
      <p:sp>
        <p:nvSpPr>
          <p:cNvPr id="12" name="Footer Placeholder 11">
            <a:extLst>
              <a:ext uri="{FF2B5EF4-FFF2-40B4-BE49-F238E27FC236}">
                <a16:creationId xmlns:a16="http://schemas.microsoft.com/office/drawing/2014/main" xmlns=""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xmlns=""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88242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2/27/2023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30637139"/>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2" r:id="rId6"/>
    <p:sldLayoutId id="2147483698" r:id="rId7"/>
    <p:sldLayoutId id="2147483699" r:id="rId8"/>
    <p:sldLayoutId id="2147483700" r:id="rId9"/>
    <p:sldLayoutId id="2147483701" r:id="rId10"/>
    <p:sldLayoutId id="2147483703"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ysO9XzgSJ_w?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1.png"/><Relationship Id="rId7" Type="http://schemas.openxmlformats.org/officeDocument/2006/relationships/image" Target="../media/image14.png"/><Relationship Id="rId2" Type="http://schemas.openxmlformats.org/officeDocument/2006/relationships/slide" Target="slide14.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slide" Target="slide15.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 Target="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 Target="slide13.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xmlns="" id="{A5E79FCE-C1B9-455D-885A-85CC48FC1BB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3047" y="10"/>
            <a:ext cx="12191999" cy="6857990"/>
          </a:xfrm>
          <a:prstGeom prst="rect">
            <a:avLst/>
          </a:prstGeom>
        </p:spPr>
      </p:pic>
      <p:sp>
        <p:nvSpPr>
          <p:cNvPr id="35" name="Rectangle 34">
            <a:extLst>
              <a:ext uri="{FF2B5EF4-FFF2-40B4-BE49-F238E27FC236}">
                <a16:creationId xmlns:a16="http://schemas.microsoft.com/office/drawing/2014/main" xmlns="" id="{007891EC-4501-44ED-A8C8-B11B6DB767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a:normAutofit/>
          </a:bodyPr>
          <a:lstStyle/>
          <a:p>
            <a:pPr algn="ctr"/>
            <a:r>
              <a:rPr lang="en-GB" dirty="0">
                <a:solidFill>
                  <a:schemeClr val="bg1"/>
                </a:solidFill>
                <a:cs typeface="Calibri Light"/>
              </a:rPr>
              <a:t>Contemporary Challenges: Making A Difference</a:t>
            </a:r>
            <a:endParaRPr lang="en-GB" dirty="0">
              <a:solidFill>
                <a:schemeClr val="bg1"/>
              </a:solidFill>
            </a:endParaRPr>
          </a:p>
        </p:txBody>
      </p:sp>
      <p:sp>
        <p:nvSpPr>
          <p:cNvPr id="3" name="Subtitle 2"/>
          <p:cNvSpPr>
            <a:spLocks noGrp="1"/>
          </p:cNvSpPr>
          <p:nvPr>
            <p:ph type="subTitle" idx="1"/>
          </p:nvPr>
        </p:nvSpPr>
        <p:spPr>
          <a:xfrm>
            <a:off x="643466" y="4133135"/>
            <a:ext cx="10902016" cy="1454510"/>
          </a:xfrm>
          <a:effectLst>
            <a:outerShdw blurRad="50800" dist="38100" dir="2700000" algn="tl" rotWithShape="0">
              <a:prstClr val="black">
                <a:alpha val="40000"/>
              </a:prstClr>
            </a:outerShdw>
          </a:effectLst>
        </p:spPr>
        <p:txBody>
          <a:bodyPr vert="horz" lIns="91440" tIns="45720" rIns="91440" bIns="45720" rtlCol="0">
            <a:normAutofit/>
          </a:bodyPr>
          <a:lstStyle/>
          <a:p>
            <a:pPr algn="ctr"/>
            <a:r>
              <a:rPr lang="en-GB" sz="1800">
                <a:solidFill>
                  <a:schemeClr val="bg1"/>
                </a:solidFill>
                <a:cs typeface="Calibri"/>
              </a:rPr>
              <a:t>Introductory Session</a:t>
            </a:r>
            <a:endParaRPr lang="en-GB" sz="1800">
              <a:solidFill>
                <a:schemeClr val="bg1"/>
              </a:solidFill>
            </a:endParaRPr>
          </a:p>
        </p:txBody>
      </p:sp>
      <p:cxnSp>
        <p:nvCxnSpPr>
          <p:cNvPr id="37" name="Straight Connector 36">
            <a:extLst>
              <a:ext uri="{FF2B5EF4-FFF2-40B4-BE49-F238E27FC236}">
                <a16:creationId xmlns:a16="http://schemas.microsoft.com/office/drawing/2014/main" xmlns="" id="{34E5597F-CE67-4085-9548-E6A8036DA3B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31"/>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xmlns="" id="{BFABBCE0-E08C-4BBE-9FD2-E2B253D4D5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xmlns="" id="{E23CA685-6F9A-4F45-B9B4-CD9DE8AEE73E}"/>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Session overview</a:t>
            </a:r>
          </a:p>
        </p:txBody>
      </p:sp>
      <p:sp>
        <p:nvSpPr>
          <p:cNvPr id="31" name="Rectangle 30">
            <a:extLst>
              <a:ext uri="{FF2B5EF4-FFF2-40B4-BE49-F238E27FC236}">
                <a16:creationId xmlns:a16="http://schemas.microsoft.com/office/drawing/2014/main" xmlns="" id="{FF426BAC-43D6-468E-B6FF-167034D5CE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xmlns="" id="{FB02D80E-5995-4C54-8387-5893C2C89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a16="http://schemas.microsoft.com/office/drawing/2014/main" xmlns="" id="{896083C8-1401-4950-AF56-E2FAFE42D6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4" name="Content Placeholder 2">
            <a:extLst>
              <a:ext uri="{FF2B5EF4-FFF2-40B4-BE49-F238E27FC236}">
                <a16:creationId xmlns:a16="http://schemas.microsoft.com/office/drawing/2014/main" xmlns="" id="{0B4CBDE0-4ABC-4AF4-8977-99DE95096742}"/>
              </a:ext>
            </a:extLst>
          </p:cNvPr>
          <p:cNvGraphicFramePr>
            <a:graphicFrameLocks noGrp="1"/>
          </p:cNvGraphicFramePr>
          <p:nvPr>
            <p:ph idx="1"/>
            <p:extLst>
              <p:ext uri="{D42A27DB-BD31-4B8C-83A1-F6EECF244321}">
                <p14:modId xmlns:p14="http://schemas.microsoft.com/office/powerpoint/2010/main" val="643445668"/>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708526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xmlns=""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43AC574-C4BA-400E-956A-6539F92B64E4}"/>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sz="2800" b="0" kern="1200" cap="all">
                <a:solidFill>
                  <a:schemeClr val="tx2"/>
                </a:solidFill>
                <a:latin typeface="+mj-lt"/>
                <a:ea typeface="+mj-ea"/>
                <a:cs typeface="+mj-cs"/>
              </a:rPr>
              <a:t>Introducing the Module</a:t>
            </a:r>
          </a:p>
        </p:txBody>
      </p:sp>
      <p:sp>
        <p:nvSpPr>
          <p:cNvPr id="18" name="Rectangle 17">
            <a:extLst>
              <a:ext uri="{FF2B5EF4-FFF2-40B4-BE49-F238E27FC236}">
                <a16:creationId xmlns:a16="http://schemas.microsoft.com/office/drawing/2014/main" xmlns=""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571C52F4-0EC6-43D1-888C-A6159DC113F1}"/>
              </a:ext>
            </a:extLst>
          </p:cNvPr>
          <p:cNvSpPr>
            <a:spLocks noGrp="1"/>
          </p:cNvSpPr>
          <p:nvPr>
            <p:ph sz="half" idx="1"/>
          </p:nvPr>
        </p:nvSpPr>
        <p:spPr>
          <a:xfrm>
            <a:off x="581194" y="1896533"/>
            <a:ext cx="6309003" cy="3962266"/>
          </a:xfrm>
        </p:spPr>
        <p:txBody>
          <a:bodyPr vert="horz" lIns="91440" tIns="45720" rIns="91440" bIns="45720" rtlCol="0" anchor="ctr">
            <a:normAutofit/>
          </a:bodyPr>
          <a:lstStyle/>
          <a:p>
            <a:pPr marL="305435" indent="-305435" fontAlgn="base"/>
            <a:r>
              <a:rPr lang="en-US" dirty="0">
                <a:solidFill>
                  <a:schemeClr val="tx2"/>
                </a:solidFill>
              </a:rPr>
              <a:t>The primary aim of this module is to build a sense of belonging to a common humanity and help you to become a responsible and active global citizen.  </a:t>
            </a:r>
          </a:p>
          <a:p>
            <a:pPr marL="305435" indent="-305435" fontAlgn="base"/>
            <a:r>
              <a:rPr lang="en-US" dirty="0">
                <a:solidFill>
                  <a:schemeClr val="tx2"/>
                </a:solidFill>
              </a:rPr>
              <a:t>The project-based nature of the learning aims to empower you to assume an active role to face and resolve global challenges and to become a proactive contributor to a more peaceful, tolerant, inclusive and secure world.  </a:t>
            </a:r>
          </a:p>
          <a:p>
            <a:pPr marL="305435" indent="-305435"/>
            <a:r>
              <a:rPr lang="en-US" dirty="0">
                <a:solidFill>
                  <a:schemeClr val="tx2"/>
                </a:solidFill>
              </a:rPr>
              <a:t>You will be an active participant in a project that addresses global issues of a social, political, economic, or environmental nature through a </a:t>
            </a:r>
            <a:r>
              <a:rPr lang="en-US" b="1" dirty="0">
                <a:solidFill>
                  <a:schemeClr val="tx2"/>
                </a:solidFill>
              </a:rPr>
              <a:t>multidisciplinary</a:t>
            </a:r>
            <a:r>
              <a:rPr lang="en-US" dirty="0">
                <a:solidFill>
                  <a:schemeClr val="tx2"/>
                </a:solidFill>
              </a:rPr>
              <a:t> approach. </a:t>
            </a:r>
          </a:p>
        </p:txBody>
      </p:sp>
      <p:pic>
        <p:nvPicPr>
          <p:cNvPr id="5" name="Picture 5">
            <a:extLst>
              <a:ext uri="{FF2B5EF4-FFF2-40B4-BE49-F238E27FC236}">
                <a16:creationId xmlns:a16="http://schemas.microsoft.com/office/drawing/2014/main" xmlns="" id="{1C85072B-5A01-4D89-B189-1C4EBD5C013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5768" r="28771" b="-1"/>
          <a:stretch/>
        </p:blipFill>
        <p:spPr>
          <a:xfrm>
            <a:off x="7521283" y="10"/>
            <a:ext cx="4670717" cy="6857990"/>
          </a:xfrm>
          <a:prstGeom prst="rect">
            <a:avLst/>
          </a:prstGeom>
        </p:spPr>
      </p:pic>
    </p:spTree>
    <p:extLst>
      <p:ext uri="{BB962C8B-B14F-4D97-AF65-F5344CB8AC3E}">
        <p14:creationId xmlns:p14="http://schemas.microsoft.com/office/powerpoint/2010/main" val="3097922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xmlns=""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43AC574-C4BA-400E-956A-6539F92B64E4}"/>
              </a:ext>
            </a:extLst>
          </p:cNvPr>
          <p:cNvSpPr>
            <a:spLocks noGrp="1"/>
          </p:cNvSpPr>
          <p:nvPr>
            <p:ph type="title"/>
          </p:nvPr>
        </p:nvSpPr>
        <p:spPr>
          <a:xfrm>
            <a:off x="446535" y="702156"/>
            <a:ext cx="6443662" cy="571545"/>
          </a:xfrm>
        </p:spPr>
        <p:txBody>
          <a:bodyPr vert="horz" lIns="91440" tIns="45720" rIns="91440" bIns="45720" rtlCol="0" anchor="b">
            <a:normAutofit/>
          </a:bodyPr>
          <a:lstStyle/>
          <a:p>
            <a:r>
              <a:rPr lang="en-US" sz="2800" b="1" kern="1200" cap="all" dirty="0" smtClean="0">
                <a:solidFill>
                  <a:schemeClr val="tx2"/>
                </a:solidFill>
                <a:latin typeface="Calibri" panose="020F0502020204030204" pitchFamily="34" charset="0"/>
                <a:cs typeface="Calibri" panose="020F0502020204030204" pitchFamily="34" charset="0"/>
              </a:rPr>
              <a:t>ICEBREAKER - Introduce YOURSELF</a:t>
            </a:r>
            <a:endParaRPr lang="en-US" sz="2800" b="1" kern="1200" cap="all" dirty="0">
              <a:solidFill>
                <a:schemeClr val="tx2"/>
              </a:solidFill>
              <a:latin typeface="Calibri" panose="020F0502020204030204" pitchFamily="34" charset="0"/>
              <a:cs typeface="Calibri" panose="020F0502020204030204" pitchFamily="34" charset="0"/>
            </a:endParaRPr>
          </a:p>
        </p:txBody>
      </p:sp>
      <p:sp>
        <p:nvSpPr>
          <p:cNvPr id="18" name="Rectangle 17">
            <a:extLst>
              <a:ext uri="{FF2B5EF4-FFF2-40B4-BE49-F238E27FC236}">
                <a16:creationId xmlns:a16="http://schemas.microsoft.com/office/drawing/2014/main" xmlns=""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571C52F4-0EC6-43D1-888C-A6159DC113F1}"/>
              </a:ext>
            </a:extLst>
          </p:cNvPr>
          <p:cNvSpPr>
            <a:spLocks noGrp="1"/>
          </p:cNvSpPr>
          <p:nvPr>
            <p:ph sz="half" idx="1"/>
          </p:nvPr>
        </p:nvSpPr>
        <p:spPr>
          <a:xfrm>
            <a:off x="581194" y="1277258"/>
            <a:ext cx="6309003" cy="5196114"/>
          </a:xfrm>
        </p:spPr>
        <p:txBody>
          <a:bodyPr vert="horz" lIns="91440" tIns="45720" rIns="91440" bIns="45720" rtlCol="0" anchor="ctr">
            <a:normAutofit/>
          </a:bodyPr>
          <a:lstStyle/>
          <a:p>
            <a:pPr marL="305435" indent="-305435" fontAlgn="base"/>
            <a:r>
              <a:rPr lang="en-US" sz="2000" b="1" dirty="0" smtClean="0">
                <a:solidFill>
                  <a:schemeClr val="tx1"/>
                </a:solidFill>
                <a:latin typeface="Calibri" panose="020F0502020204030204" pitchFamily="34" charset="0"/>
                <a:cs typeface="Calibri" panose="020F0502020204030204" pitchFamily="34" charset="0"/>
              </a:rPr>
              <a:t>Choose someone in class to pair with</a:t>
            </a:r>
          </a:p>
          <a:p>
            <a:pPr marL="305435" indent="-305435" fontAlgn="base"/>
            <a:r>
              <a:rPr lang="en-US" sz="2000" b="1" dirty="0" smtClean="0">
                <a:solidFill>
                  <a:schemeClr val="tx1"/>
                </a:solidFill>
                <a:latin typeface="Calibri" panose="020F0502020204030204" pitchFamily="34" charset="0"/>
                <a:cs typeface="Calibri" panose="020F0502020204030204" pitchFamily="34" charset="0"/>
              </a:rPr>
              <a:t>Spend 5 minutes finding out about your partner</a:t>
            </a:r>
          </a:p>
          <a:p>
            <a:pPr marL="305435" indent="-305435" fontAlgn="base"/>
            <a:r>
              <a:rPr lang="en-US" sz="2000" b="1" dirty="0" smtClean="0">
                <a:solidFill>
                  <a:schemeClr val="tx1"/>
                </a:solidFill>
                <a:latin typeface="Calibri" panose="020F0502020204030204" pitchFamily="34" charset="0"/>
                <a:cs typeface="Calibri" panose="020F0502020204030204" pitchFamily="34" charset="0"/>
              </a:rPr>
              <a:t>Introduce them to the group</a:t>
            </a:r>
          </a:p>
          <a:p>
            <a:pPr marL="305435" indent="-305435" fontAlgn="base"/>
            <a:r>
              <a:rPr lang="en-US" sz="2000" b="1" dirty="0" smtClean="0">
                <a:solidFill>
                  <a:schemeClr val="tx1"/>
                </a:solidFill>
                <a:latin typeface="Calibri" panose="020F0502020204030204" pitchFamily="34" charset="0"/>
                <a:cs typeface="Calibri" panose="020F0502020204030204" pitchFamily="34" charset="0"/>
              </a:rPr>
              <a:t>Cover the following points:</a:t>
            </a:r>
          </a:p>
          <a:p>
            <a:pPr marL="629435" lvl="1" indent="-305435" fontAlgn="base"/>
            <a:r>
              <a:rPr lang="en-US" sz="2000" b="1" dirty="0" smtClean="0">
                <a:solidFill>
                  <a:schemeClr val="tx1"/>
                </a:solidFill>
                <a:latin typeface="Calibri" panose="020F0502020204030204" pitchFamily="34" charset="0"/>
                <a:cs typeface="Calibri" panose="020F0502020204030204" pitchFamily="34" charset="0"/>
              </a:rPr>
              <a:t>Their Name</a:t>
            </a:r>
          </a:p>
          <a:p>
            <a:pPr marL="629435" lvl="1" indent="-305435" fontAlgn="base"/>
            <a:r>
              <a:rPr lang="en-US" sz="2000" b="1" dirty="0" smtClean="0">
                <a:solidFill>
                  <a:schemeClr val="tx1"/>
                </a:solidFill>
                <a:latin typeface="Calibri" panose="020F0502020204030204" pitchFamily="34" charset="0"/>
                <a:cs typeface="Calibri" panose="020F0502020204030204" pitchFamily="34" charset="0"/>
              </a:rPr>
              <a:t>Where they come from</a:t>
            </a:r>
          </a:p>
          <a:p>
            <a:pPr marL="629435" lvl="1" indent="-305435" fontAlgn="base"/>
            <a:r>
              <a:rPr lang="en-US" sz="2000" b="1" dirty="0" smtClean="0">
                <a:solidFill>
                  <a:schemeClr val="tx1"/>
                </a:solidFill>
                <a:latin typeface="Calibri" panose="020F0502020204030204" pitchFamily="34" charset="0"/>
                <a:cs typeface="Calibri" panose="020F0502020204030204" pitchFamily="34" charset="0"/>
              </a:rPr>
              <a:t>Why they are studying business</a:t>
            </a:r>
          </a:p>
          <a:p>
            <a:pPr marL="629435" lvl="1" indent="-305435" fontAlgn="base"/>
            <a:r>
              <a:rPr lang="en-US" sz="2000" b="1" dirty="0" smtClean="0">
                <a:solidFill>
                  <a:schemeClr val="tx1"/>
                </a:solidFill>
                <a:latin typeface="Calibri" panose="020F0502020204030204" pitchFamily="34" charset="0"/>
                <a:cs typeface="Calibri" panose="020F0502020204030204" pitchFamily="34" charset="0"/>
              </a:rPr>
              <a:t>What are their career aspirations</a:t>
            </a:r>
          </a:p>
          <a:p>
            <a:pPr marL="629435" lvl="1" indent="-305435" fontAlgn="base"/>
            <a:r>
              <a:rPr lang="en-US" sz="2000" b="1" dirty="0">
                <a:solidFill>
                  <a:schemeClr val="tx1"/>
                </a:solidFill>
                <a:latin typeface="Calibri" panose="020F0502020204030204" pitchFamily="34" charset="0"/>
                <a:cs typeface="Calibri" panose="020F0502020204030204" pitchFamily="34" charset="0"/>
              </a:rPr>
              <a:t> </a:t>
            </a:r>
            <a:r>
              <a:rPr lang="en-US" sz="2000" b="1" dirty="0" smtClean="0">
                <a:solidFill>
                  <a:schemeClr val="tx1"/>
                </a:solidFill>
                <a:latin typeface="Calibri" panose="020F0502020204030204" pitchFamily="34" charset="0"/>
                <a:cs typeface="Calibri" panose="020F0502020204030204" pitchFamily="34" charset="0"/>
              </a:rPr>
              <a:t>One interesting thing about them that they are happy to share with the group</a:t>
            </a:r>
            <a:endParaRPr lang="en-US" sz="2000" b="1" dirty="0">
              <a:solidFill>
                <a:schemeClr val="tx1"/>
              </a:solidFill>
              <a:latin typeface="Calibri" panose="020F0502020204030204" pitchFamily="34" charset="0"/>
              <a:cs typeface="Calibri" panose="020F0502020204030204" pitchFamily="34" charset="0"/>
            </a:endParaRPr>
          </a:p>
        </p:txBody>
      </p:sp>
      <p:pic>
        <p:nvPicPr>
          <p:cNvPr id="1026" name="Picture 2" descr="How Different Languages Say 'Hello'! – uTalk Blog"/>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6890197" y="892630"/>
            <a:ext cx="5142146" cy="5348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7731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3">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45">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47">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5" name="Rectangle 49">
            <a:extLst>
              <a:ext uri="{FF2B5EF4-FFF2-40B4-BE49-F238E27FC236}">
                <a16:creationId xmlns:a16="http://schemas.microsoft.com/office/drawing/2014/main" xmlns=""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43AC574-C4BA-400E-956A-6539F92B64E4}"/>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sz="2800" dirty="0">
                <a:solidFill>
                  <a:schemeClr val="tx2"/>
                </a:solidFill>
              </a:rPr>
              <a:t>business</a:t>
            </a:r>
            <a:r>
              <a:rPr lang="en-US" sz="2800" b="0" kern="1200" cap="all" dirty="0">
                <a:solidFill>
                  <a:schemeClr val="tx2"/>
                </a:solidFill>
                <a:latin typeface="+mj-lt"/>
                <a:ea typeface="+mj-ea"/>
                <a:cs typeface="+mj-cs"/>
              </a:rPr>
              <a:t> </a:t>
            </a:r>
            <a:r>
              <a:rPr lang="en-US" sz="2800" dirty="0">
                <a:solidFill>
                  <a:schemeClr val="tx2"/>
                </a:solidFill>
              </a:rPr>
              <a:t>Requires </a:t>
            </a:r>
            <a:r>
              <a:rPr lang="en-US" sz="2800" b="0" kern="1200" cap="all" dirty="0">
                <a:solidFill>
                  <a:schemeClr val="tx2"/>
                </a:solidFill>
                <a:latin typeface="+mj-lt"/>
                <a:ea typeface="+mj-ea"/>
                <a:cs typeface="+mj-cs"/>
              </a:rPr>
              <a:t>Multidisciplinary thinking</a:t>
            </a:r>
          </a:p>
        </p:txBody>
      </p:sp>
      <p:sp>
        <p:nvSpPr>
          <p:cNvPr id="47" name="Rectangle 51">
            <a:extLst>
              <a:ext uri="{FF2B5EF4-FFF2-40B4-BE49-F238E27FC236}">
                <a16:creationId xmlns:a16="http://schemas.microsoft.com/office/drawing/2014/main" xmlns=""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53">
            <a:extLst>
              <a:ext uri="{FF2B5EF4-FFF2-40B4-BE49-F238E27FC236}">
                <a16:creationId xmlns:a16="http://schemas.microsoft.com/office/drawing/2014/main" xmlns=""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6" name="Rectangle 55">
            <a:extLst>
              <a:ext uri="{FF2B5EF4-FFF2-40B4-BE49-F238E27FC236}">
                <a16:creationId xmlns:a16="http://schemas.microsoft.com/office/drawing/2014/main" xmlns=""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5" descr="Graphical user interface&#10;&#10;Description automatically generated">
            <a:extLst>
              <a:ext uri="{FF2B5EF4-FFF2-40B4-BE49-F238E27FC236}">
                <a16:creationId xmlns:a16="http://schemas.microsoft.com/office/drawing/2014/main" xmlns="" id="{1C85072B-5A01-4D89-B189-1C4EBD5C0133}"/>
              </a:ext>
            </a:extLst>
          </p:cNvPr>
          <p:cNvPicPr>
            <a:picLocks noGrp="1" noChangeAspect="1"/>
          </p:cNvPicPr>
          <p:nvPr>
            <p:ph sz="half" idx="2"/>
          </p:nvPr>
        </p:nvPicPr>
        <p:blipFill rotWithShape="1">
          <a:blip r:embed="rId3"/>
          <a:srcRect l="24666" r="24668" b="1"/>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xmlns="" id="{571C52F4-0EC6-43D1-888C-A6159DC113F1}"/>
              </a:ext>
            </a:extLst>
          </p:cNvPr>
          <p:cNvSpPr>
            <a:spLocks noGrp="1"/>
          </p:cNvSpPr>
          <p:nvPr>
            <p:ph sz="half" idx="1"/>
          </p:nvPr>
        </p:nvSpPr>
        <p:spPr>
          <a:xfrm>
            <a:off x="4382726" y="1896533"/>
            <a:ext cx="6878108" cy="3962266"/>
          </a:xfrm>
        </p:spPr>
        <p:txBody>
          <a:bodyPr vert="horz" lIns="91440" tIns="45720" rIns="91440" bIns="45720" rtlCol="0" anchor="ctr">
            <a:normAutofit/>
          </a:bodyPr>
          <a:lstStyle/>
          <a:p>
            <a:pPr fontAlgn="base"/>
            <a:r>
              <a:rPr lang="en-US" b="1" dirty="0"/>
              <a:t>Multidisciplinary </a:t>
            </a:r>
            <a:r>
              <a:rPr lang="en-US" dirty="0"/>
              <a:t>learning is a "whole" or "comprehensive" method that covers an idea, topic, or text by integrating multiple knowledge domains. It is a very powerful method of learning that crosses the boundaries of a discipline in order to enhance the scope and depth of learning. </a:t>
            </a:r>
            <a:r>
              <a:rPr lang="en-US" b="1" dirty="0"/>
              <a:t> </a:t>
            </a:r>
          </a:p>
          <a:p>
            <a:pPr fontAlgn="base"/>
            <a:r>
              <a:rPr lang="en-US" b="1" dirty="0"/>
              <a:t>Multidisciplinary</a:t>
            </a:r>
            <a:r>
              <a:rPr lang="en-US" dirty="0"/>
              <a:t> students stand out to employers because of the rich view of the world they develop. The wide range of perspectives you will have encountered during your studies, and the combination of subject areas you have studied could offer more flexible career choices</a:t>
            </a:r>
          </a:p>
        </p:txBody>
      </p:sp>
    </p:spTree>
    <p:extLst>
      <p:ext uri="{BB962C8B-B14F-4D97-AF65-F5344CB8AC3E}">
        <p14:creationId xmlns:p14="http://schemas.microsoft.com/office/powerpoint/2010/main" val="3314325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xmlns="" id="{DD651B61-325E-4E73-8445-38B0DE8AAA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10">
            <a:extLst>
              <a:ext uri="{FF2B5EF4-FFF2-40B4-BE49-F238E27FC236}">
                <a16:creationId xmlns:a16="http://schemas.microsoft.com/office/drawing/2014/main" xmlns="" id="{B42E5253-D3AC-4AC2-B766-8B34F13C2F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2">
            <a:extLst>
              <a:ext uri="{FF2B5EF4-FFF2-40B4-BE49-F238E27FC236}">
                <a16:creationId xmlns:a16="http://schemas.microsoft.com/office/drawing/2014/main" xmlns="" id="{10AE8D57-436A-4073-9A75-15BB5949F8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4">
            <a:extLst>
              <a:ext uri="{FF2B5EF4-FFF2-40B4-BE49-F238E27FC236}">
                <a16:creationId xmlns:a16="http://schemas.microsoft.com/office/drawing/2014/main" xmlns="" id="{E2852671-8EB6-4EAF-8AF8-65CF3FD664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6">
            <a:extLst>
              <a:ext uri="{FF2B5EF4-FFF2-40B4-BE49-F238E27FC236}">
                <a16:creationId xmlns:a16="http://schemas.microsoft.com/office/drawing/2014/main" xmlns="" id="{7C427EA3-1645-4B27-A5C2-55E8E24C665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8">
            <a:extLst>
              <a:ext uri="{FF2B5EF4-FFF2-40B4-BE49-F238E27FC236}">
                <a16:creationId xmlns:a16="http://schemas.microsoft.com/office/drawing/2014/main" xmlns="" id="{885CDBF6-7B87-4A58-92CA-E887CA36AF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0">
            <a:extLst>
              <a:ext uri="{FF2B5EF4-FFF2-40B4-BE49-F238E27FC236}">
                <a16:creationId xmlns:a16="http://schemas.microsoft.com/office/drawing/2014/main" xmlns="" id="{6BFF2B2E-1CF1-403F-BB44-3F9C3E7F67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xmlns="" id="{9D8B4D3C-0DE0-43B9-B032-32B536B96D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a:hlinkClick r:id="" action="ppaction://media"/>
            <a:extLst>
              <a:ext uri="{FF2B5EF4-FFF2-40B4-BE49-F238E27FC236}">
                <a16:creationId xmlns:a16="http://schemas.microsoft.com/office/drawing/2014/main" xmlns="" id="{052B4ACC-034D-4866-B32F-8220A2F4090E}"/>
              </a:ext>
            </a:extLst>
          </p:cNvPr>
          <p:cNvPicPr>
            <a:picLocks noGrp="1" noRot="1" noChangeAspect="1"/>
          </p:cNvPicPr>
          <p:nvPr>
            <p:ph idx="1"/>
            <a:videoFile r:link="rId1"/>
          </p:nvPr>
        </p:nvPicPr>
        <p:blipFill>
          <a:blip r:embed="rId3"/>
          <a:stretch>
            <a:fillRect/>
          </a:stretch>
        </p:blipFill>
        <p:spPr>
          <a:xfrm>
            <a:off x="1033853" y="1208531"/>
            <a:ext cx="6313425" cy="4735069"/>
          </a:xfrm>
          <a:prstGeom prst="rect">
            <a:avLst/>
          </a:prstGeom>
        </p:spPr>
      </p:pic>
      <p:sp>
        <p:nvSpPr>
          <p:cNvPr id="25" name="Rectangle 24">
            <a:extLst>
              <a:ext uri="{FF2B5EF4-FFF2-40B4-BE49-F238E27FC236}">
                <a16:creationId xmlns:a16="http://schemas.microsoft.com/office/drawing/2014/main" xmlns="" id="{707788D3-E467-4E25-A5E9-FD41795BD5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343AC574-C4BA-400E-956A-6539F92B64E4}"/>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300" dirty="0">
                <a:solidFill>
                  <a:srgbClr val="FFFFFF"/>
                </a:solidFill>
              </a:rPr>
              <a:t>An employers View</a:t>
            </a:r>
          </a:p>
        </p:txBody>
      </p:sp>
    </p:spTree>
    <p:extLst>
      <p:ext uri="{BB962C8B-B14F-4D97-AF65-F5344CB8AC3E}">
        <p14:creationId xmlns:p14="http://schemas.microsoft.com/office/powerpoint/2010/main" val="2472970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 name="Rectangle 11">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13">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1" name="Rectangle 15">
            <a:extLst>
              <a:ext uri="{FF2B5EF4-FFF2-40B4-BE49-F238E27FC236}">
                <a16:creationId xmlns:a16="http://schemas.microsoft.com/office/drawing/2014/main" xmlns=""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3" y="702156"/>
            <a:ext cx="6309003" cy="1013800"/>
          </a:xfrm>
        </p:spPr>
        <p:txBody>
          <a:bodyPr vert="horz" lIns="91440" tIns="45720" rIns="91440" bIns="45720" rtlCol="0" anchor="b">
            <a:normAutofit/>
          </a:bodyPr>
          <a:lstStyle/>
          <a:p>
            <a:r>
              <a:rPr lang="en-US" sz="2800" b="0" kern="1200" cap="all" dirty="0">
                <a:solidFill>
                  <a:schemeClr val="tx2"/>
                </a:solidFill>
                <a:latin typeface="+mj-lt"/>
                <a:ea typeface="+mj-ea"/>
                <a:cs typeface="+mj-cs"/>
              </a:rPr>
              <a:t>Unit 1 - Visions of the future</a:t>
            </a:r>
          </a:p>
        </p:txBody>
      </p:sp>
      <p:sp>
        <p:nvSpPr>
          <p:cNvPr id="13" name="Rectangle 17">
            <a:extLst>
              <a:ext uri="{FF2B5EF4-FFF2-40B4-BE49-F238E27FC236}">
                <a16:creationId xmlns:a16="http://schemas.microsoft.com/office/drawing/2014/main" xmlns=""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sz="half" idx="1"/>
          </p:nvPr>
        </p:nvSpPr>
        <p:spPr>
          <a:xfrm>
            <a:off x="581194" y="1896533"/>
            <a:ext cx="6309003" cy="3962266"/>
          </a:xfrm>
        </p:spPr>
        <p:txBody>
          <a:bodyPr vert="horz" lIns="91440" tIns="45720" rIns="91440" bIns="45720" rtlCol="0" anchor="ctr">
            <a:normAutofit fontScale="85000" lnSpcReduction="10000"/>
          </a:bodyPr>
          <a:lstStyle/>
          <a:p>
            <a:pPr marL="0" indent="0" fontAlgn="base">
              <a:buNone/>
            </a:pPr>
            <a:r>
              <a:rPr lang="en-US" dirty="0">
                <a:solidFill>
                  <a:schemeClr val="tx2"/>
                </a:solidFill>
              </a:rPr>
              <a:t>This unit introduces you to some of the contemporary challenges that affect every citizen of the world and will have far reaching impact on the future of humankind. </a:t>
            </a:r>
          </a:p>
          <a:p>
            <a:pPr marL="305435" indent="-305435" fontAlgn="base"/>
            <a:r>
              <a:rPr lang="en-US" dirty="0">
                <a:solidFill>
                  <a:schemeClr val="tx2"/>
                </a:solidFill>
              </a:rPr>
              <a:t>Topic 1:  An Inconvenient Truth – Climate change and extinction  </a:t>
            </a:r>
          </a:p>
          <a:p>
            <a:pPr marL="305435" indent="-305435" fontAlgn="base"/>
            <a:r>
              <a:rPr lang="en-US" dirty="0">
                <a:solidFill>
                  <a:schemeClr val="tx2"/>
                </a:solidFill>
              </a:rPr>
              <a:t>Topic 2:  </a:t>
            </a:r>
            <a:r>
              <a:rPr lang="en-US" dirty="0" err="1">
                <a:solidFill>
                  <a:schemeClr val="tx2"/>
                </a:solidFill>
              </a:rPr>
              <a:t>Blindspotting</a:t>
            </a:r>
            <a:r>
              <a:rPr lang="en-US" dirty="0">
                <a:solidFill>
                  <a:schemeClr val="tx2"/>
                </a:solidFill>
              </a:rPr>
              <a:t> – Inequality and how history has shaped our view of the world.  </a:t>
            </a:r>
          </a:p>
          <a:p>
            <a:pPr marL="305435" indent="-305435" fontAlgn="base"/>
            <a:r>
              <a:rPr lang="en-US" dirty="0">
                <a:solidFill>
                  <a:schemeClr val="tx2"/>
                </a:solidFill>
              </a:rPr>
              <a:t>Topic 3:  Health, Wealth and Happiness – Physical and mental wellbeing, including the impact of technology on sedentary </a:t>
            </a:r>
            <a:r>
              <a:rPr lang="en-US" dirty="0" err="1">
                <a:solidFill>
                  <a:schemeClr val="tx2"/>
                </a:solidFill>
              </a:rPr>
              <a:t>behaviour</a:t>
            </a:r>
            <a:r>
              <a:rPr lang="en-US" dirty="0">
                <a:solidFill>
                  <a:schemeClr val="tx2"/>
                </a:solidFill>
              </a:rPr>
              <a:t> and self-image. </a:t>
            </a:r>
          </a:p>
          <a:p>
            <a:pPr marL="305435" indent="-305435" fontAlgn="base"/>
            <a:r>
              <a:rPr lang="en-US" dirty="0">
                <a:solidFill>
                  <a:schemeClr val="tx2"/>
                </a:solidFill>
              </a:rPr>
              <a:t>Topic 4:   The Rise of the Machines – The future of work and societal implications, including the redistribution of wealth. </a:t>
            </a:r>
          </a:p>
          <a:p>
            <a:pPr marL="0" indent="0">
              <a:buNone/>
            </a:pPr>
            <a:endParaRPr lang="en-US" b="1" dirty="0">
              <a:solidFill>
                <a:schemeClr val="tx2"/>
              </a:solidFill>
            </a:endParaRPr>
          </a:p>
          <a:p>
            <a:pPr marL="0" indent="0">
              <a:buNone/>
            </a:pPr>
            <a:r>
              <a:rPr lang="en-US" b="1" dirty="0">
                <a:solidFill>
                  <a:schemeClr val="tx2"/>
                </a:solidFill>
              </a:rPr>
              <a:t>WHY DO YOU THINK THIS AWARENESS IS IMPORTANT TO STUDENTS OF BUSINESS?</a:t>
            </a:r>
            <a:endParaRPr lang="en-US" dirty="0">
              <a:solidFill>
                <a:schemeClr val="tx2"/>
              </a:solidFill>
            </a:endParaRPr>
          </a:p>
          <a:p>
            <a:pPr marL="305435" indent="-305435"/>
            <a:endParaRPr lang="en-US" dirty="0">
              <a:solidFill>
                <a:schemeClr val="tx2"/>
              </a:solidFill>
            </a:endParaRPr>
          </a:p>
        </p:txBody>
      </p:sp>
      <p:pic>
        <p:nvPicPr>
          <p:cNvPr id="5" name="Picture 5" descr="A picture containing sitting, computer, table, blue&#10;&#10;Description automatically generated">
            <a:extLst>
              <a:ext uri="{FF2B5EF4-FFF2-40B4-BE49-F238E27FC236}">
                <a16:creationId xmlns:a16="http://schemas.microsoft.com/office/drawing/2014/main" xmlns="" id="{331E939E-D287-41B6-9D18-BA7E09E490F6}"/>
              </a:ext>
            </a:extLst>
          </p:cNvPr>
          <p:cNvPicPr>
            <a:picLocks noGrp="1" noChangeAspect="1"/>
          </p:cNvPicPr>
          <p:nvPr>
            <p:ph sz="half" idx="2"/>
          </p:nvPr>
        </p:nvPicPr>
        <p:blipFill rotWithShape="1">
          <a:blip r:embed="rId2"/>
          <a:srcRect l="24509" r="34628"/>
          <a:stretch/>
        </p:blipFill>
        <p:spPr>
          <a:xfrm>
            <a:off x="7521283" y="10"/>
            <a:ext cx="4670717" cy="6857990"/>
          </a:xfrm>
          <a:prstGeom prst="rect">
            <a:avLst/>
          </a:prstGeom>
        </p:spPr>
      </p:pic>
    </p:spTree>
    <p:extLst>
      <p:ext uri="{BB962C8B-B14F-4D97-AF65-F5344CB8AC3E}">
        <p14:creationId xmlns:p14="http://schemas.microsoft.com/office/powerpoint/2010/main" val="468029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 name="Rectangle 11">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13">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188720"/>
          </a:xfrm>
        </p:spPr>
        <p:txBody>
          <a:bodyPr vert="horz" lIns="91440" tIns="45720" rIns="91440" bIns="45720" rtlCol="0" anchor="b">
            <a:normAutofit/>
          </a:bodyPr>
          <a:lstStyle/>
          <a:p>
            <a:r>
              <a:rPr lang="en-US" sz="2800" b="0" kern="1200" cap="all" dirty="0">
                <a:solidFill>
                  <a:schemeClr val="tx1">
                    <a:lumMod val="75000"/>
                    <a:lumOff val="25000"/>
                  </a:schemeClr>
                </a:solidFill>
                <a:latin typeface="+mj-lt"/>
                <a:ea typeface="+mj-ea"/>
                <a:cs typeface="+mj-cs"/>
              </a:rPr>
              <a:t>Unit 2 – The Future is Human</a:t>
            </a:r>
          </a:p>
        </p:txBody>
      </p:sp>
      <p:sp>
        <p:nvSpPr>
          <p:cNvPr id="11" name="Rectangle 15">
            <a:extLst>
              <a:ext uri="{FF2B5EF4-FFF2-40B4-BE49-F238E27FC236}">
                <a16:creationId xmlns:a16="http://schemas.microsoft.com/office/drawing/2014/main" xmlns="" id="{7A4CA679-3546-4E14-8FB8-F57168C37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7">
            <a:extLst>
              <a:ext uri="{FF2B5EF4-FFF2-40B4-BE49-F238E27FC236}">
                <a16:creationId xmlns:a16="http://schemas.microsoft.com/office/drawing/2014/main" xmlns="" id="{44D16E90-7C64-4C04-A50A-B866A1A92B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9">
            <a:extLst>
              <a:ext uri="{FF2B5EF4-FFF2-40B4-BE49-F238E27FC236}">
                <a16:creationId xmlns:a16="http://schemas.microsoft.com/office/drawing/2014/main" xmlns="" id="{DBE4DD59-5AA2-46C6-B6A8-9B4C62D198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1">
            <a:extLst>
              <a:ext uri="{FF2B5EF4-FFF2-40B4-BE49-F238E27FC236}">
                <a16:creationId xmlns:a16="http://schemas.microsoft.com/office/drawing/2014/main" xmlns="" id="{160CE81C-67DC-489E-BFFB-877C80B854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dryer&#10;&#10;Description automatically generated">
            <a:extLst>
              <a:ext uri="{FF2B5EF4-FFF2-40B4-BE49-F238E27FC236}">
                <a16:creationId xmlns:a16="http://schemas.microsoft.com/office/drawing/2014/main" xmlns="" id="{66BC4F89-F510-4FFB-9DA7-D1639F33FB22}"/>
              </a:ext>
            </a:extLst>
          </p:cNvPr>
          <p:cNvPicPr>
            <a:picLocks noGrp="1" noChangeAspect="1"/>
          </p:cNvPicPr>
          <p:nvPr>
            <p:ph sz="half" idx="2"/>
          </p:nvPr>
        </p:nvPicPr>
        <p:blipFill rotWithShape="1">
          <a:blip r:embed="rId2"/>
          <a:srcRect r="8408" b="-3"/>
          <a:stretch/>
        </p:blipFill>
        <p:spPr>
          <a:xfrm>
            <a:off x="611392" y="2347105"/>
            <a:ext cx="5074920" cy="3712464"/>
          </a:xfrm>
          <a:prstGeom prst="rect">
            <a:avLst/>
          </a:prstGeom>
        </p:spPr>
      </p:pic>
      <p:sp>
        <p:nvSpPr>
          <p:cNvPr id="3" name="Content Placeholder 2"/>
          <p:cNvSpPr>
            <a:spLocks noGrp="1"/>
          </p:cNvSpPr>
          <p:nvPr>
            <p:ph sz="half" idx="1"/>
          </p:nvPr>
        </p:nvSpPr>
        <p:spPr>
          <a:xfrm>
            <a:off x="6340830" y="2340864"/>
            <a:ext cx="5269977" cy="3634486"/>
          </a:xfrm>
        </p:spPr>
        <p:txBody>
          <a:bodyPr vert="horz" lIns="91440" tIns="45720" rIns="91440" bIns="45720" rtlCol="0" anchor="ctr">
            <a:normAutofit fontScale="92500" lnSpcReduction="20000"/>
          </a:bodyPr>
          <a:lstStyle/>
          <a:p>
            <a:pPr marL="0" indent="0" fontAlgn="base">
              <a:lnSpc>
                <a:spcPct val="110000"/>
              </a:lnSpc>
              <a:buNone/>
            </a:pPr>
            <a:r>
              <a:rPr lang="en-US" dirty="0"/>
              <a:t>In this unit you will focus on developing the uniquely human skills that will allow you to remain relevant in the future of work, in the face of increasing automation.   </a:t>
            </a:r>
          </a:p>
          <a:p>
            <a:pPr marL="305435" indent="-305435" fontAlgn="base">
              <a:lnSpc>
                <a:spcPct val="110000"/>
              </a:lnSpc>
            </a:pPr>
            <a:r>
              <a:rPr lang="en-US" dirty="0"/>
              <a:t>Topic 1: Bursting the Bubble – critical thinking, including the concepts of echo chambers and individual bias. </a:t>
            </a:r>
          </a:p>
          <a:p>
            <a:pPr marL="305435" indent="-305435" fontAlgn="base">
              <a:lnSpc>
                <a:spcPct val="110000"/>
              </a:lnSpc>
            </a:pPr>
            <a:r>
              <a:rPr lang="en-US" dirty="0"/>
              <a:t>Topic 2: Getting to Yes – negotiating and influencing. </a:t>
            </a:r>
          </a:p>
          <a:p>
            <a:pPr marL="305435" indent="-305435" fontAlgn="base">
              <a:lnSpc>
                <a:spcPct val="110000"/>
              </a:lnSpc>
            </a:pPr>
            <a:r>
              <a:rPr lang="en-US" dirty="0"/>
              <a:t>Topic 3: Why are we yelling – effective conflict management </a:t>
            </a:r>
          </a:p>
          <a:p>
            <a:pPr marL="305435" indent="-305435" fontAlgn="base">
              <a:lnSpc>
                <a:spcPct val="110000"/>
              </a:lnSpc>
            </a:pPr>
            <a:r>
              <a:rPr lang="en-US" dirty="0"/>
              <a:t>Topic 4: The Red Pill or the Blue Pill? – making effective decisions in complex situations.  </a:t>
            </a:r>
          </a:p>
          <a:p>
            <a:pPr marL="305435" indent="-305435">
              <a:lnSpc>
                <a:spcPct val="110000"/>
              </a:lnSpc>
            </a:pPr>
            <a:endParaRPr lang="en-US" dirty="0"/>
          </a:p>
          <a:p>
            <a:pPr marL="0" indent="0">
              <a:lnSpc>
                <a:spcPct val="110000"/>
              </a:lnSpc>
              <a:buNone/>
            </a:pPr>
            <a:r>
              <a:rPr lang="en-US" b="1" dirty="0"/>
              <a:t>WHY ARE THESE SKILLS IMPORTANT TO STUDENTS OF BUSINESS?</a:t>
            </a:r>
          </a:p>
          <a:p>
            <a:pPr marL="305435" indent="-305435">
              <a:lnSpc>
                <a:spcPct val="110000"/>
              </a:lnSpc>
            </a:pPr>
            <a:endParaRPr lang="en-US" dirty="0"/>
          </a:p>
        </p:txBody>
      </p:sp>
    </p:spTree>
    <p:extLst>
      <p:ext uri="{BB962C8B-B14F-4D97-AF65-F5344CB8AC3E}">
        <p14:creationId xmlns:p14="http://schemas.microsoft.com/office/powerpoint/2010/main" val="4218002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xmlns=""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3" y="702156"/>
            <a:ext cx="6309003" cy="1013800"/>
          </a:xfrm>
        </p:spPr>
        <p:txBody>
          <a:bodyPr vert="horz" lIns="91440" tIns="45720" rIns="91440" bIns="45720" rtlCol="0" anchor="b">
            <a:normAutofit/>
          </a:bodyPr>
          <a:lstStyle/>
          <a:p>
            <a:r>
              <a:rPr lang="en-US" sz="2800" b="0" kern="1200" cap="all">
                <a:solidFill>
                  <a:schemeClr val="tx2"/>
                </a:solidFill>
                <a:latin typeface="+mj-lt"/>
                <a:ea typeface="+mj-ea"/>
                <a:cs typeface="+mj-cs"/>
              </a:rPr>
              <a:t>Unit 3 – Change by Design</a:t>
            </a:r>
          </a:p>
        </p:txBody>
      </p:sp>
      <p:sp>
        <p:nvSpPr>
          <p:cNvPr id="18" name="Rectangle 17">
            <a:extLst>
              <a:ext uri="{FF2B5EF4-FFF2-40B4-BE49-F238E27FC236}">
                <a16:creationId xmlns:a16="http://schemas.microsoft.com/office/drawing/2014/main" xmlns=""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sz="half" idx="1"/>
          </p:nvPr>
        </p:nvSpPr>
        <p:spPr>
          <a:xfrm>
            <a:off x="581194" y="1896533"/>
            <a:ext cx="6309003" cy="3962266"/>
          </a:xfrm>
        </p:spPr>
        <p:txBody>
          <a:bodyPr vert="horz" lIns="91440" tIns="45720" rIns="91440" bIns="45720" rtlCol="0" anchor="ctr">
            <a:normAutofit fontScale="92500" lnSpcReduction="20000"/>
          </a:bodyPr>
          <a:lstStyle/>
          <a:p>
            <a:pPr marL="0" indent="0" fontAlgn="base">
              <a:lnSpc>
                <a:spcPct val="110000"/>
              </a:lnSpc>
              <a:buNone/>
            </a:pPr>
            <a:r>
              <a:rPr lang="en-US" sz="1500" dirty="0">
                <a:solidFill>
                  <a:schemeClr val="tx2"/>
                </a:solidFill>
              </a:rPr>
              <a:t>Here you will be introduced to the concept of Design Thinking and its application in solving all kinds of problems.  </a:t>
            </a:r>
            <a:endParaRPr lang="en-US" dirty="0">
              <a:solidFill>
                <a:schemeClr val="tx2"/>
              </a:solidFill>
            </a:endParaRPr>
          </a:p>
          <a:p>
            <a:pPr marL="0" indent="0" fontAlgn="base">
              <a:lnSpc>
                <a:spcPct val="110000"/>
              </a:lnSpc>
              <a:buNone/>
            </a:pPr>
            <a:r>
              <a:rPr lang="en-US" sz="1500" dirty="0">
                <a:solidFill>
                  <a:schemeClr val="tx2"/>
                </a:solidFill>
              </a:rPr>
              <a:t>Design Thinking is a process used for creative problem solving applicable to any discipline. </a:t>
            </a:r>
          </a:p>
          <a:p>
            <a:pPr marL="305435" indent="-305435" fontAlgn="base">
              <a:lnSpc>
                <a:spcPct val="110000"/>
              </a:lnSpc>
            </a:pPr>
            <a:r>
              <a:rPr lang="en-US" sz="1500" dirty="0">
                <a:solidFill>
                  <a:schemeClr val="tx2"/>
                </a:solidFill>
              </a:rPr>
              <a:t>Topic 1:  Introducing Design Thinking – what it is and how it can help generate solutions to complex problems. </a:t>
            </a:r>
          </a:p>
          <a:p>
            <a:pPr marL="305435" indent="-305435" fontAlgn="base">
              <a:lnSpc>
                <a:spcPct val="110000"/>
              </a:lnSpc>
            </a:pPr>
            <a:r>
              <a:rPr lang="en-US" sz="1500" dirty="0">
                <a:solidFill>
                  <a:schemeClr val="tx2"/>
                </a:solidFill>
              </a:rPr>
              <a:t>Topic 2:  Investigating a Problem – the first stages in the process, </a:t>
            </a:r>
            <a:r>
              <a:rPr lang="en-US" sz="1500" dirty="0" err="1">
                <a:solidFill>
                  <a:schemeClr val="tx2"/>
                </a:solidFill>
              </a:rPr>
              <a:t>empathise</a:t>
            </a:r>
            <a:r>
              <a:rPr lang="en-US" sz="1500" dirty="0">
                <a:solidFill>
                  <a:schemeClr val="tx2"/>
                </a:solidFill>
              </a:rPr>
              <a:t> and define. </a:t>
            </a:r>
          </a:p>
          <a:p>
            <a:pPr marL="305435" indent="-305435" fontAlgn="base">
              <a:lnSpc>
                <a:spcPct val="110000"/>
              </a:lnSpc>
            </a:pPr>
            <a:r>
              <a:rPr lang="en-US" sz="1500" dirty="0">
                <a:solidFill>
                  <a:schemeClr val="tx2"/>
                </a:solidFill>
              </a:rPr>
              <a:t>Topic 3: Generating Problem Solutions –  ideate, prototype and test stages of the process.  </a:t>
            </a:r>
          </a:p>
          <a:p>
            <a:pPr marL="305435" indent="-305435" fontAlgn="base">
              <a:lnSpc>
                <a:spcPct val="110000"/>
              </a:lnSpc>
            </a:pPr>
            <a:r>
              <a:rPr lang="en-US" sz="1500" dirty="0">
                <a:solidFill>
                  <a:schemeClr val="tx2"/>
                </a:solidFill>
              </a:rPr>
              <a:t>Topic 4:  Applied Problem Solving – a problem simulation game in which you get to practice the application of design thinking.  </a:t>
            </a:r>
          </a:p>
          <a:p>
            <a:pPr marL="305435" indent="-305435">
              <a:lnSpc>
                <a:spcPct val="110000"/>
              </a:lnSpc>
            </a:pPr>
            <a:endParaRPr lang="en-US" sz="1500" dirty="0">
              <a:solidFill>
                <a:schemeClr val="tx2"/>
              </a:solidFill>
            </a:endParaRPr>
          </a:p>
          <a:p>
            <a:pPr marL="0" indent="0">
              <a:lnSpc>
                <a:spcPct val="110000"/>
              </a:lnSpc>
              <a:buNone/>
            </a:pPr>
            <a:r>
              <a:rPr lang="en-US" sz="1500" b="1" dirty="0">
                <a:solidFill>
                  <a:schemeClr val="tx2"/>
                </a:solidFill>
              </a:rPr>
              <a:t>WHAT EXAMPLES ARE THERE OF THE APPLICATION OF DESIGN THINKING IN BUSINESS?</a:t>
            </a:r>
            <a:endParaRPr lang="en-US" sz="1500" dirty="0">
              <a:solidFill>
                <a:schemeClr val="tx2"/>
              </a:solidFill>
            </a:endParaRPr>
          </a:p>
          <a:p>
            <a:pPr marL="305435" indent="-305435">
              <a:lnSpc>
                <a:spcPct val="110000"/>
              </a:lnSpc>
            </a:pPr>
            <a:endParaRPr lang="en-US" sz="1500" dirty="0">
              <a:solidFill>
                <a:schemeClr val="tx2"/>
              </a:solidFill>
            </a:endParaRPr>
          </a:p>
        </p:txBody>
      </p:sp>
      <p:pic>
        <p:nvPicPr>
          <p:cNvPr id="5" name="Picture 5" descr="A picture containing cake, table, sitting, clock&#10;&#10;Description automatically generated">
            <a:extLst>
              <a:ext uri="{FF2B5EF4-FFF2-40B4-BE49-F238E27FC236}">
                <a16:creationId xmlns:a16="http://schemas.microsoft.com/office/drawing/2014/main" xmlns="" id="{6EAC0D28-B426-49C6-87D8-A44FB69BE581}"/>
              </a:ext>
            </a:extLst>
          </p:cNvPr>
          <p:cNvPicPr>
            <a:picLocks noGrp="1" noChangeAspect="1"/>
          </p:cNvPicPr>
          <p:nvPr>
            <p:ph sz="half" idx="2"/>
          </p:nvPr>
        </p:nvPicPr>
        <p:blipFill rotWithShape="1">
          <a:blip r:embed="rId2"/>
          <a:srcRect l="16004" r="38366" b="2"/>
          <a:stretch/>
        </p:blipFill>
        <p:spPr>
          <a:xfrm>
            <a:off x="7521283" y="10"/>
            <a:ext cx="4670717" cy="6857990"/>
          </a:xfrm>
          <a:prstGeom prst="rect">
            <a:avLst/>
          </a:prstGeom>
        </p:spPr>
      </p:pic>
    </p:spTree>
    <p:extLst>
      <p:ext uri="{BB962C8B-B14F-4D97-AF65-F5344CB8AC3E}">
        <p14:creationId xmlns:p14="http://schemas.microsoft.com/office/powerpoint/2010/main" val="1716338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3CED7894-4F62-4A6C-8DB5-DB5BE08E9C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13433" y="702156"/>
            <a:ext cx="3568661" cy="1188720"/>
          </a:xfrm>
        </p:spPr>
        <p:txBody>
          <a:bodyPr vert="horz" lIns="91440" tIns="45720" rIns="91440" bIns="45720" rtlCol="0" anchor="b">
            <a:normAutofit/>
          </a:bodyPr>
          <a:lstStyle/>
          <a:p>
            <a:r>
              <a:rPr lang="en-US" sz="2600" b="0" kern="1200" cap="all" dirty="0">
                <a:solidFill>
                  <a:schemeClr val="tx1">
                    <a:lumMod val="75000"/>
                    <a:lumOff val="25000"/>
                  </a:schemeClr>
                </a:solidFill>
                <a:latin typeface="+mj-lt"/>
                <a:ea typeface="+mj-ea"/>
                <a:cs typeface="+mj-cs"/>
              </a:rPr>
              <a:t>Unit 4 – problem solving challenge</a:t>
            </a:r>
          </a:p>
        </p:txBody>
      </p:sp>
      <p:pic>
        <p:nvPicPr>
          <p:cNvPr id="5" name="Picture 5" descr="A picture containing sitting, toy, small, blue&#10;&#10;Description automatically generated">
            <a:extLst>
              <a:ext uri="{FF2B5EF4-FFF2-40B4-BE49-F238E27FC236}">
                <a16:creationId xmlns:a16="http://schemas.microsoft.com/office/drawing/2014/main" xmlns="" id="{B9529057-990C-4F4C-8F42-B9DB94E031A7}"/>
              </a:ext>
            </a:extLst>
          </p:cNvPr>
          <p:cNvPicPr>
            <a:picLocks noGrp="1" noChangeAspect="1"/>
          </p:cNvPicPr>
          <p:nvPr>
            <p:ph sz="half" idx="2"/>
          </p:nvPr>
        </p:nvPicPr>
        <p:blipFill rotWithShape="1">
          <a:blip r:embed="rId2"/>
          <a:srcRect t="6203" r="-1" b="-1"/>
          <a:stretch/>
        </p:blipFill>
        <p:spPr>
          <a:xfrm>
            <a:off x="20" y="10"/>
            <a:ext cx="7537685" cy="6857990"/>
          </a:xfrm>
          <a:prstGeom prst="rect">
            <a:avLst/>
          </a:prstGeom>
        </p:spPr>
      </p:pic>
      <p:sp>
        <p:nvSpPr>
          <p:cNvPr id="18" name="Rectangle 17">
            <a:extLst>
              <a:ext uri="{FF2B5EF4-FFF2-40B4-BE49-F238E27FC236}">
                <a16:creationId xmlns:a16="http://schemas.microsoft.com/office/drawing/2014/main" xmlns="" id="{E536F3B4-50F6-4C52-8F76-4EB1214719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sz="half" idx="1"/>
          </p:nvPr>
        </p:nvSpPr>
        <p:spPr>
          <a:xfrm>
            <a:off x="8013433" y="2340864"/>
            <a:ext cx="3568661" cy="3634486"/>
          </a:xfrm>
        </p:spPr>
        <p:txBody>
          <a:bodyPr vert="horz" lIns="91440" tIns="45720" rIns="91440" bIns="45720" rtlCol="0" anchor="ctr">
            <a:normAutofit/>
          </a:bodyPr>
          <a:lstStyle/>
          <a:p>
            <a:pPr marL="0" indent="0">
              <a:buNone/>
            </a:pPr>
            <a:r>
              <a:rPr lang="en-US" sz="1500" dirty="0"/>
              <a:t>Across the module you will be asked to consider how you can make changes that will contribute solutions to the contemporary challenges facing humankind, even if only in a very small way. The culmination of this module is a problem-solving challenge, in which you will work as a member of a team to come up with a conceptual solution to one of these challenges by applying the design thinking process and using the skills you have developed during the module.  </a:t>
            </a:r>
            <a:endParaRPr lang="en-US" dirty="0"/>
          </a:p>
        </p:txBody>
      </p:sp>
    </p:spTree>
    <p:extLst>
      <p:ext uri="{BB962C8B-B14F-4D97-AF65-F5344CB8AC3E}">
        <p14:creationId xmlns:p14="http://schemas.microsoft.com/office/powerpoint/2010/main" val="3628173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xmlns="" id="{3CED7894-4F62-4A6C-8DB5-DB5BE08E9C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AD1EB579-C12D-49A5-94E3-64A795535A7D}"/>
              </a:ext>
            </a:extLst>
          </p:cNvPr>
          <p:cNvSpPr>
            <a:spLocks noGrp="1"/>
          </p:cNvSpPr>
          <p:nvPr>
            <p:ph type="title"/>
          </p:nvPr>
        </p:nvSpPr>
        <p:spPr>
          <a:xfrm>
            <a:off x="609906" y="702156"/>
            <a:ext cx="3568661" cy="1188720"/>
          </a:xfrm>
        </p:spPr>
        <p:txBody>
          <a:bodyPr vert="horz" lIns="91440" tIns="45720" rIns="91440" bIns="45720" rtlCol="0" anchor="b">
            <a:normAutofit/>
          </a:bodyPr>
          <a:lstStyle/>
          <a:p>
            <a:r>
              <a:rPr lang="en-US" sz="2600" b="0" kern="1200" cap="all" dirty="0">
                <a:solidFill>
                  <a:schemeClr val="tx1">
                    <a:lumMod val="75000"/>
                    <a:lumOff val="25000"/>
                  </a:schemeClr>
                </a:solidFill>
                <a:latin typeface="+mj-lt"/>
                <a:ea typeface="+mj-ea"/>
                <a:cs typeface="+mj-cs"/>
              </a:rPr>
              <a:t>Teaching &amp; Learning Strategy</a:t>
            </a:r>
          </a:p>
        </p:txBody>
      </p:sp>
      <p:sp>
        <p:nvSpPr>
          <p:cNvPr id="18" name="Rectangle 17">
            <a:extLst>
              <a:ext uri="{FF2B5EF4-FFF2-40B4-BE49-F238E27FC236}">
                <a16:creationId xmlns:a16="http://schemas.microsoft.com/office/drawing/2014/main" xmlns="" id="{E536F3B4-50F6-4C52-8F76-4EB1214719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D0D6FDDB-6CDC-4CC2-9564-1B19CE583B3A}"/>
              </a:ext>
            </a:extLst>
          </p:cNvPr>
          <p:cNvSpPr>
            <a:spLocks noGrp="1"/>
          </p:cNvSpPr>
          <p:nvPr>
            <p:ph sz="half" idx="1"/>
          </p:nvPr>
        </p:nvSpPr>
        <p:spPr>
          <a:xfrm>
            <a:off x="609906" y="2340864"/>
            <a:ext cx="3568661" cy="3634486"/>
          </a:xfrm>
        </p:spPr>
        <p:txBody>
          <a:bodyPr vert="horz" lIns="91440" tIns="45720" rIns="91440" bIns="45720" rtlCol="0" anchor="ctr">
            <a:normAutofit/>
          </a:bodyPr>
          <a:lstStyle/>
          <a:p>
            <a:pPr marL="305435" indent="-305435"/>
            <a:r>
              <a:rPr lang="en-US" dirty="0"/>
              <a:t>Online  lesson</a:t>
            </a:r>
          </a:p>
          <a:p>
            <a:pPr marL="305435" indent="-305435"/>
            <a:r>
              <a:rPr lang="en-US" dirty="0"/>
              <a:t>Lesson Activities</a:t>
            </a:r>
          </a:p>
          <a:p>
            <a:pPr marL="305435" indent="-305435"/>
            <a:r>
              <a:rPr lang="en-US" dirty="0"/>
              <a:t>Levelling Up</a:t>
            </a:r>
          </a:p>
          <a:p>
            <a:pPr marL="305435" indent="-305435"/>
            <a:r>
              <a:rPr lang="en-US" dirty="0"/>
              <a:t>Virtual Tutorials</a:t>
            </a:r>
          </a:p>
        </p:txBody>
      </p:sp>
      <p:pic>
        <p:nvPicPr>
          <p:cNvPr id="5" name="Picture 5" descr="Person working with laptop and notepad">
            <a:extLst>
              <a:ext uri="{FF2B5EF4-FFF2-40B4-BE49-F238E27FC236}">
                <a16:creationId xmlns:a16="http://schemas.microsoft.com/office/drawing/2014/main" xmlns="" id="{DF40509F-AEA7-4734-B231-8CFD55EC38A5}"/>
              </a:ext>
            </a:extLst>
          </p:cNvPr>
          <p:cNvPicPr>
            <a:picLocks noGrp="1" noChangeAspect="1"/>
          </p:cNvPicPr>
          <p:nvPr>
            <p:ph sz="half" idx="2"/>
          </p:nvPr>
        </p:nvPicPr>
        <p:blipFill rotWithShape="1">
          <a:blip r:embed="rId2"/>
          <a:srcRect l="10901" r="15732" b="-1"/>
          <a:stretch/>
        </p:blipFill>
        <p:spPr>
          <a:xfrm>
            <a:off x="4654295" y="10"/>
            <a:ext cx="7537705" cy="6857990"/>
          </a:xfrm>
          <a:prstGeom prst="rect">
            <a:avLst/>
          </a:prstGeom>
        </p:spPr>
      </p:pic>
    </p:spTree>
    <p:extLst>
      <p:ext uri="{BB962C8B-B14F-4D97-AF65-F5344CB8AC3E}">
        <p14:creationId xmlns:p14="http://schemas.microsoft.com/office/powerpoint/2010/main" val="3499006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smtClean="0">
                <a:solidFill>
                  <a:schemeClr val="tx1"/>
                </a:solidFill>
                <a:latin typeface="Calibri" panose="020F0502020204030204" pitchFamily="34" charset="0"/>
                <a:cs typeface="Calibri" panose="020F0502020204030204" pitchFamily="34" charset="0"/>
              </a:rPr>
              <a:t>In Class Lectures AND On-Line ACTIVITIES</a:t>
            </a:r>
            <a:endParaRPr lang="en-GB" b="1" dirty="0">
              <a:solidFill>
                <a:schemeClr val="tx1"/>
              </a:solidFill>
              <a:latin typeface="Calibri" panose="020F0502020204030204" pitchFamily="34" charset="0"/>
              <a:cs typeface="Calibri" panose="020F0502020204030204" pitchFamily="34" charset="0"/>
            </a:endParaRPr>
          </a:p>
        </p:txBody>
      </p:sp>
      <p:sp>
        <p:nvSpPr>
          <p:cNvPr id="8" name="Content Placeholder 7"/>
          <p:cNvSpPr>
            <a:spLocks noGrp="1"/>
          </p:cNvSpPr>
          <p:nvPr>
            <p:ph idx="1"/>
          </p:nvPr>
        </p:nvSpPr>
        <p:spPr>
          <a:xfrm>
            <a:off x="581192" y="2148113"/>
            <a:ext cx="11029615" cy="4122057"/>
          </a:xfrm>
        </p:spPr>
        <p:txBody>
          <a:bodyPr>
            <a:normAutofit/>
          </a:bodyPr>
          <a:lstStyle/>
          <a:p>
            <a:r>
              <a:rPr lang="en-GB" sz="2800" dirty="0" smtClean="0">
                <a:solidFill>
                  <a:schemeClr val="tx1"/>
                </a:solidFill>
                <a:latin typeface="Calibri" panose="020F0502020204030204" pitchFamily="34" charset="0"/>
                <a:cs typeface="Calibri" panose="020F0502020204030204" pitchFamily="34" charset="0"/>
              </a:rPr>
              <a:t>In this module you will attend a 2 hour lecture every week</a:t>
            </a:r>
          </a:p>
          <a:p>
            <a:r>
              <a:rPr lang="en-GB" sz="2800" dirty="0" smtClean="0">
                <a:solidFill>
                  <a:schemeClr val="tx1"/>
                </a:solidFill>
                <a:latin typeface="Calibri" panose="020F0502020204030204" pitchFamily="34" charset="0"/>
                <a:cs typeface="Calibri" panose="020F0502020204030204" pitchFamily="34" charset="0"/>
              </a:rPr>
              <a:t>You will also be completing 2 hours of online study and activities each week</a:t>
            </a:r>
          </a:p>
          <a:p>
            <a:r>
              <a:rPr lang="en-GB" sz="2800" dirty="0" smtClean="0">
                <a:solidFill>
                  <a:schemeClr val="tx1"/>
                </a:solidFill>
                <a:latin typeface="Calibri" panose="020F0502020204030204" pitchFamily="34" charset="0"/>
                <a:cs typeface="Calibri" panose="020F0502020204030204" pitchFamily="34" charset="0"/>
              </a:rPr>
              <a:t>Your online study is automatically tracked</a:t>
            </a:r>
          </a:p>
          <a:p>
            <a:r>
              <a:rPr lang="en-GB" sz="2800" dirty="0" smtClean="0">
                <a:solidFill>
                  <a:schemeClr val="tx1"/>
                </a:solidFill>
                <a:latin typeface="Calibri" panose="020F0502020204030204" pitchFamily="34" charset="0"/>
                <a:cs typeface="Calibri" panose="020F0502020204030204" pitchFamily="34" charset="0"/>
              </a:rPr>
              <a:t>Part of your assignment grade will be based on your participation in online study</a:t>
            </a:r>
            <a:endParaRPr lang="en-GB" sz="28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29514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A342C0-5746-409F-ABDA-68094AE3FD48}"/>
              </a:ext>
            </a:extLst>
          </p:cNvPr>
          <p:cNvSpPr>
            <a:spLocks noGrp="1"/>
          </p:cNvSpPr>
          <p:nvPr>
            <p:ph type="title"/>
          </p:nvPr>
        </p:nvSpPr>
        <p:spPr/>
        <p:txBody>
          <a:bodyPr/>
          <a:lstStyle/>
          <a:p>
            <a:r>
              <a:rPr lang="en-GB" dirty="0"/>
              <a:t>Navigating the module and completion tracking</a:t>
            </a:r>
          </a:p>
        </p:txBody>
      </p:sp>
      <p:sp>
        <p:nvSpPr>
          <p:cNvPr id="3" name="Content Placeholder 2">
            <a:extLst>
              <a:ext uri="{FF2B5EF4-FFF2-40B4-BE49-F238E27FC236}">
                <a16:creationId xmlns:a16="http://schemas.microsoft.com/office/drawing/2014/main" xmlns="" id="{39D268FF-FCC3-457F-ABEF-C5323F89D3A4}"/>
              </a:ext>
            </a:extLst>
          </p:cNvPr>
          <p:cNvSpPr>
            <a:spLocks noGrp="1"/>
          </p:cNvSpPr>
          <p:nvPr>
            <p:ph idx="1"/>
          </p:nvPr>
        </p:nvSpPr>
        <p:spPr>
          <a:xfrm>
            <a:off x="581192" y="2340864"/>
            <a:ext cx="3959217" cy="3644131"/>
          </a:xfrm>
        </p:spPr>
        <p:txBody>
          <a:bodyPr>
            <a:normAutofit fontScale="92500" lnSpcReduction="10000"/>
          </a:bodyPr>
          <a:lstStyle/>
          <a:p>
            <a:pPr marL="305435" indent="-305435"/>
            <a:r>
              <a:rPr lang="en-GB" dirty="0"/>
              <a:t>Icons – watch out for these icons as you progress through the module. </a:t>
            </a:r>
          </a:p>
          <a:p>
            <a:pPr marL="305435" indent="-305435"/>
            <a:endParaRPr lang="en-GB" dirty="0"/>
          </a:p>
          <a:p>
            <a:pPr marL="305435" indent="-305435"/>
            <a:r>
              <a:rPr lang="en-GB" dirty="0"/>
              <a:t>Progress and completion tracking</a:t>
            </a:r>
          </a:p>
          <a:p>
            <a:pPr marL="305435" indent="-305435"/>
            <a:endParaRPr lang="en-GB" dirty="0"/>
          </a:p>
          <a:p>
            <a:pPr marL="0" indent="0">
              <a:buNone/>
            </a:pPr>
            <a:endParaRPr lang="en-GB" dirty="0"/>
          </a:p>
          <a:p>
            <a:pPr marL="305435" indent="-305435"/>
            <a:r>
              <a:rPr lang="en-GB" dirty="0"/>
              <a:t>Badges – There are 17 badges to collect. 4 for completing blogging activities, 4 for discussion, 4 for completing the lessons and 5 badges for completing the Units and assessments</a:t>
            </a:r>
          </a:p>
        </p:txBody>
      </p:sp>
      <p:pic>
        <p:nvPicPr>
          <p:cNvPr id="4" name="Picture 3">
            <a:hlinkClick r:id="rId2" action="ppaction://hlinksldjump"/>
          </p:cNvPr>
          <p:cNvPicPr>
            <a:picLocks noChangeAspect="1"/>
          </p:cNvPicPr>
          <p:nvPr/>
        </p:nvPicPr>
        <p:blipFill>
          <a:blip r:embed="rId3"/>
          <a:stretch>
            <a:fillRect/>
          </a:stretch>
        </p:blipFill>
        <p:spPr>
          <a:xfrm>
            <a:off x="5241177" y="2169965"/>
            <a:ext cx="3170485" cy="1325403"/>
          </a:xfrm>
          <a:prstGeom prst="rect">
            <a:avLst/>
          </a:prstGeom>
        </p:spPr>
      </p:pic>
      <p:pic>
        <p:nvPicPr>
          <p:cNvPr id="5" name="Picture 4">
            <a:hlinkClick r:id="rId4" action="ppaction://hlinksldjump"/>
          </p:cNvPr>
          <p:cNvPicPr>
            <a:picLocks noChangeAspect="1"/>
          </p:cNvPicPr>
          <p:nvPr/>
        </p:nvPicPr>
        <p:blipFill>
          <a:blip r:embed="rId5"/>
          <a:stretch>
            <a:fillRect/>
          </a:stretch>
        </p:blipFill>
        <p:spPr>
          <a:xfrm>
            <a:off x="5324167" y="3774457"/>
            <a:ext cx="3161231" cy="1400577"/>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120925" y="5672142"/>
            <a:ext cx="805674" cy="712640"/>
          </a:xfrm>
          <a:prstGeom prst="rect">
            <a:avLst/>
          </a:prstGeom>
        </p:spPr>
      </p:pic>
      <p:pic>
        <p:nvPicPr>
          <p:cNvPr id="8" name="Picture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324167" y="5596787"/>
            <a:ext cx="757125" cy="757125"/>
          </a:xfrm>
          <a:prstGeom prst="rect">
            <a:avLst/>
          </a:prstGeom>
        </p:spPr>
      </p:pic>
      <p:pic>
        <p:nvPicPr>
          <p:cNvPr id="9" name="Picture 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126585" y="5596787"/>
            <a:ext cx="775347" cy="828540"/>
          </a:xfrm>
          <a:prstGeom prst="rect">
            <a:avLst/>
          </a:prstGeom>
        </p:spPr>
      </p:pic>
      <p:sp>
        <p:nvSpPr>
          <p:cNvPr id="7" name="Oval 6">
            <a:hlinkClick r:id="rId2" action="ppaction://hlinksldjump"/>
            <a:extLst>
              <a:ext uri="{FF2B5EF4-FFF2-40B4-BE49-F238E27FC236}">
                <a16:creationId xmlns:a16="http://schemas.microsoft.com/office/drawing/2014/main" xmlns="" id="{B99687AD-A012-451E-BAA8-84FC24424297}"/>
              </a:ext>
            </a:extLst>
          </p:cNvPr>
          <p:cNvSpPr/>
          <p:nvPr/>
        </p:nvSpPr>
        <p:spPr>
          <a:xfrm>
            <a:off x="8030900" y="2055470"/>
            <a:ext cx="1282861" cy="9163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Click to enlarge image</a:t>
            </a:r>
          </a:p>
        </p:txBody>
      </p:sp>
      <p:sp>
        <p:nvSpPr>
          <p:cNvPr id="10" name="Oval 9">
            <a:hlinkClick r:id="rId4" action="ppaction://hlinksldjump"/>
            <a:extLst>
              <a:ext uri="{FF2B5EF4-FFF2-40B4-BE49-F238E27FC236}">
                <a16:creationId xmlns:a16="http://schemas.microsoft.com/office/drawing/2014/main" xmlns="" id="{3552E585-D239-415E-9D42-2786E1D654BD}"/>
              </a:ext>
            </a:extLst>
          </p:cNvPr>
          <p:cNvSpPr/>
          <p:nvPr/>
        </p:nvSpPr>
        <p:spPr>
          <a:xfrm>
            <a:off x="7529330" y="4061748"/>
            <a:ext cx="1253924" cy="9163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Click to enlarge image</a:t>
            </a:r>
          </a:p>
        </p:txBody>
      </p:sp>
    </p:spTree>
    <p:extLst>
      <p:ext uri="{BB962C8B-B14F-4D97-AF65-F5344CB8AC3E}">
        <p14:creationId xmlns:p14="http://schemas.microsoft.com/office/powerpoint/2010/main" val="306862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hlinkClick r:id="rId2" action="ppaction://hlinksldjump"/>
          </p:cNvPr>
          <p:cNvPicPr>
            <a:picLocks noChangeAspect="1"/>
          </p:cNvPicPr>
          <p:nvPr/>
        </p:nvPicPr>
        <p:blipFill>
          <a:blip r:embed="rId3"/>
          <a:stretch>
            <a:fillRect/>
          </a:stretch>
        </p:blipFill>
        <p:spPr>
          <a:xfrm>
            <a:off x="643467" y="1152568"/>
            <a:ext cx="10905066" cy="4552864"/>
          </a:xfrm>
          <a:prstGeom prst="rect">
            <a:avLst/>
          </a:prstGeom>
        </p:spPr>
      </p:pic>
      <p:sp>
        <p:nvSpPr>
          <p:cNvPr id="2" name="Oval 1">
            <a:hlinkClick r:id="rId2" action="ppaction://hlinksldjump"/>
            <a:extLst>
              <a:ext uri="{FF2B5EF4-FFF2-40B4-BE49-F238E27FC236}">
                <a16:creationId xmlns:a16="http://schemas.microsoft.com/office/drawing/2014/main" xmlns="" id="{06EF77C1-104D-4038-BC1B-93C9A88D9715}"/>
              </a:ext>
            </a:extLst>
          </p:cNvPr>
          <p:cNvSpPr/>
          <p:nvPr/>
        </p:nvSpPr>
        <p:spPr>
          <a:xfrm>
            <a:off x="5407305" y="5373546"/>
            <a:ext cx="1649392" cy="9163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Back</a:t>
            </a:r>
          </a:p>
        </p:txBody>
      </p:sp>
    </p:spTree>
    <p:extLst>
      <p:ext uri="{BB962C8B-B14F-4D97-AF65-F5344CB8AC3E}">
        <p14:creationId xmlns:p14="http://schemas.microsoft.com/office/powerpoint/2010/main" val="416378361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hlinkClick r:id="rId2" action="ppaction://hlinksldjump"/>
          </p:cNvPr>
          <p:cNvPicPr>
            <a:picLocks noChangeAspect="1"/>
          </p:cNvPicPr>
          <p:nvPr/>
        </p:nvPicPr>
        <p:blipFill>
          <a:blip r:embed="rId3"/>
          <a:stretch>
            <a:fillRect/>
          </a:stretch>
        </p:blipFill>
        <p:spPr>
          <a:xfrm>
            <a:off x="151071" y="1115576"/>
            <a:ext cx="11812731" cy="5233606"/>
          </a:xfrm>
          <a:prstGeom prst="rect">
            <a:avLst/>
          </a:prstGeom>
        </p:spPr>
      </p:pic>
      <p:pic>
        <p:nvPicPr>
          <p:cNvPr id="3" name="Picture 2"/>
          <p:cNvPicPr>
            <a:picLocks noChangeAspect="1"/>
          </p:cNvPicPr>
          <p:nvPr/>
        </p:nvPicPr>
        <p:blipFill>
          <a:blip r:embed="rId4"/>
          <a:stretch>
            <a:fillRect/>
          </a:stretch>
        </p:blipFill>
        <p:spPr>
          <a:xfrm>
            <a:off x="7529819" y="708844"/>
            <a:ext cx="4314825" cy="1428750"/>
          </a:xfrm>
          <a:prstGeom prst="rect">
            <a:avLst/>
          </a:prstGeom>
        </p:spPr>
      </p:pic>
      <p:cxnSp>
        <p:nvCxnSpPr>
          <p:cNvPr id="5" name="Straight Arrow Connector 4"/>
          <p:cNvCxnSpPr/>
          <p:nvPr/>
        </p:nvCxnSpPr>
        <p:spPr>
          <a:xfrm flipV="1">
            <a:off x="10257503" y="1356853"/>
            <a:ext cx="317092" cy="714373"/>
          </a:xfrm>
          <a:prstGeom prst="straightConnector1">
            <a:avLst/>
          </a:prstGeom>
          <a:ln>
            <a:headEnd type="none" w="med" len="med"/>
            <a:tailEnd type="arrow" w="med" len="med"/>
          </a:ln>
        </p:spPr>
        <p:style>
          <a:lnRef idx="3">
            <a:schemeClr val="accent1"/>
          </a:lnRef>
          <a:fillRef idx="0">
            <a:schemeClr val="accent1"/>
          </a:fillRef>
          <a:effectRef idx="2">
            <a:schemeClr val="accent1"/>
          </a:effectRef>
          <a:fontRef idx="minor">
            <a:schemeClr val="tx1"/>
          </a:fontRef>
        </p:style>
      </p:cxnSp>
      <p:sp>
        <p:nvSpPr>
          <p:cNvPr id="9" name="Rectangle 8"/>
          <p:cNvSpPr/>
          <p:nvPr/>
        </p:nvSpPr>
        <p:spPr>
          <a:xfrm>
            <a:off x="9114503" y="2137594"/>
            <a:ext cx="1939413" cy="86370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Indicates overall completion of the module activities</a:t>
            </a:r>
          </a:p>
        </p:txBody>
      </p:sp>
      <p:cxnSp>
        <p:nvCxnSpPr>
          <p:cNvPr id="10" name="Straight Arrow Connector 9"/>
          <p:cNvCxnSpPr/>
          <p:nvPr/>
        </p:nvCxnSpPr>
        <p:spPr>
          <a:xfrm>
            <a:off x="10205884" y="4719484"/>
            <a:ext cx="1032387" cy="1047135"/>
          </a:xfrm>
          <a:prstGeom prst="straightConnector1">
            <a:avLst/>
          </a:prstGeom>
          <a:ln>
            <a:headEnd type="none" w="med" len="med"/>
            <a:tailEnd type="arrow" w="med" len="med"/>
          </a:ln>
        </p:spPr>
        <p:style>
          <a:lnRef idx="3">
            <a:schemeClr val="accent1"/>
          </a:lnRef>
          <a:fillRef idx="0">
            <a:schemeClr val="accent1"/>
          </a:fillRef>
          <a:effectRef idx="2">
            <a:schemeClr val="accent1"/>
          </a:effectRef>
          <a:fontRef idx="minor">
            <a:schemeClr val="tx1"/>
          </a:fontRef>
        </p:style>
      </p:cxnSp>
      <p:sp>
        <p:nvSpPr>
          <p:cNvPr id="11" name="Rectangle 10"/>
          <p:cNvSpPr/>
          <p:nvPr/>
        </p:nvSpPr>
        <p:spPr>
          <a:xfrm>
            <a:off x="8955957" y="4539123"/>
            <a:ext cx="1939413" cy="86370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Indicates this activity is complete</a:t>
            </a:r>
          </a:p>
        </p:txBody>
      </p:sp>
      <p:sp>
        <p:nvSpPr>
          <p:cNvPr id="4" name="Oval 3">
            <a:hlinkClick r:id="rId2" action="ppaction://hlinksldjump"/>
            <a:extLst>
              <a:ext uri="{FF2B5EF4-FFF2-40B4-BE49-F238E27FC236}">
                <a16:creationId xmlns:a16="http://schemas.microsoft.com/office/drawing/2014/main" xmlns="" id="{B40D3975-6562-44CF-8DF6-C4218D03BD20}"/>
              </a:ext>
            </a:extLst>
          </p:cNvPr>
          <p:cNvSpPr/>
          <p:nvPr/>
        </p:nvSpPr>
        <p:spPr>
          <a:xfrm>
            <a:off x="5455533" y="5633976"/>
            <a:ext cx="1649392" cy="9163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Back</a:t>
            </a:r>
          </a:p>
        </p:txBody>
      </p:sp>
    </p:spTree>
    <p:extLst>
      <p:ext uri="{BB962C8B-B14F-4D97-AF65-F5344CB8AC3E}">
        <p14:creationId xmlns:p14="http://schemas.microsoft.com/office/powerpoint/2010/main" val="287620491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3B44BD-F632-4F18-A2BB-35538D88D208}"/>
              </a:ext>
            </a:extLst>
          </p:cNvPr>
          <p:cNvSpPr>
            <a:spLocks noGrp="1"/>
          </p:cNvSpPr>
          <p:nvPr>
            <p:ph type="title"/>
          </p:nvPr>
        </p:nvSpPr>
        <p:spPr/>
        <p:txBody>
          <a:bodyPr/>
          <a:lstStyle/>
          <a:p>
            <a:r>
              <a:rPr lang="en-GB" dirty="0"/>
              <a:t>Module assessment</a:t>
            </a:r>
          </a:p>
        </p:txBody>
      </p:sp>
      <p:sp>
        <p:nvSpPr>
          <p:cNvPr id="4" name="Text Placeholder 3">
            <a:extLst>
              <a:ext uri="{FF2B5EF4-FFF2-40B4-BE49-F238E27FC236}">
                <a16:creationId xmlns:a16="http://schemas.microsoft.com/office/drawing/2014/main" xmlns="" id="{2B43CEF8-219D-40CE-A9DF-4FADE3C5D892}"/>
              </a:ext>
            </a:extLst>
          </p:cNvPr>
          <p:cNvSpPr>
            <a:spLocks noGrp="1"/>
          </p:cNvSpPr>
          <p:nvPr>
            <p:ph type="body" idx="1"/>
          </p:nvPr>
        </p:nvSpPr>
        <p:spPr/>
        <p:txBody>
          <a:bodyPr/>
          <a:lstStyle/>
          <a:p>
            <a:r>
              <a:rPr lang="en-GB" dirty="0"/>
              <a:t>Assessment 1</a:t>
            </a:r>
          </a:p>
        </p:txBody>
      </p:sp>
      <p:sp>
        <p:nvSpPr>
          <p:cNvPr id="3" name="Content Placeholder 2">
            <a:extLst>
              <a:ext uri="{FF2B5EF4-FFF2-40B4-BE49-F238E27FC236}">
                <a16:creationId xmlns:a16="http://schemas.microsoft.com/office/drawing/2014/main" xmlns="" id="{7D389DA3-F61B-4126-B2AB-A0A85314FC7C}"/>
              </a:ext>
            </a:extLst>
          </p:cNvPr>
          <p:cNvSpPr>
            <a:spLocks noGrp="1"/>
          </p:cNvSpPr>
          <p:nvPr>
            <p:ph sz="half" idx="2"/>
          </p:nvPr>
        </p:nvSpPr>
        <p:spPr/>
        <p:txBody>
          <a:bodyPr>
            <a:normAutofit fontScale="77500" lnSpcReduction="20000"/>
          </a:bodyPr>
          <a:lstStyle/>
          <a:p>
            <a:pPr marL="0" indent="0">
              <a:buNone/>
            </a:pPr>
            <a:r>
              <a:rPr lang="en-GB" b="1" dirty="0"/>
              <a:t>Create a blog site and make 3 posts (90 Marks).</a:t>
            </a:r>
            <a:endParaRPr lang="en-GB" dirty="0"/>
          </a:p>
          <a:p>
            <a:r>
              <a:rPr lang="en-GB" dirty="0"/>
              <a:t>Create your own personal blog on </a:t>
            </a:r>
            <a:r>
              <a:rPr lang="en-GB" dirty="0" err="1"/>
              <a:t>Wordpress</a:t>
            </a:r>
            <a:r>
              <a:rPr lang="en-GB" dirty="0"/>
              <a:t> at </a:t>
            </a:r>
            <a:r>
              <a:rPr lang="en-GB" u="sng" dirty="0">
                <a:hlinkClick r:id="rId2"/>
              </a:rPr>
              <a:t>https://wordpress.com</a:t>
            </a:r>
            <a:r>
              <a:rPr lang="en-GB" dirty="0"/>
              <a:t>, or similar. Ensure that the settings are on private, not public viewing, as otherwise everyone including your fellow students can see your work. Your lecturers need permission to view the blog. </a:t>
            </a:r>
          </a:p>
          <a:p>
            <a:r>
              <a:rPr lang="en-GB" dirty="0"/>
              <a:t>You will create a blog with three posts (approximately 500-600 words each).  The expectation is that you create a professional blog, so please consider the layout and presentation (writing in the first person is acceptable). Any visuals you use to support your post will be considered 300 word equivalent in total.</a:t>
            </a:r>
          </a:p>
          <a:p>
            <a:endParaRPr lang="en-GB" dirty="0"/>
          </a:p>
        </p:txBody>
      </p:sp>
      <p:sp>
        <p:nvSpPr>
          <p:cNvPr id="5" name="Text Placeholder 4">
            <a:extLst>
              <a:ext uri="{FF2B5EF4-FFF2-40B4-BE49-F238E27FC236}">
                <a16:creationId xmlns:a16="http://schemas.microsoft.com/office/drawing/2014/main" xmlns="" id="{5112D81C-9F6C-415C-9A20-5985D20C39C3}"/>
              </a:ext>
            </a:extLst>
          </p:cNvPr>
          <p:cNvSpPr>
            <a:spLocks noGrp="1"/>
          </p:cNvSpPr>
          <p:nvPr>
            <p:ph type="body" sz="quarter" idx="3"/>
          </p:nvPr>
        </p:nvSpPr>
        <p:spPr/>
        <p:txBody>
          <a:bodyPr/>
          <a:lstStyle/>
          <a:p>
            <a:r>
              <a:rPr lang="en-GB" dirty="0"/>
              <a:t>Assessment 2</a:t>
            </a:r>
          </a:p>
        </p:txBody>
      </p:sp>
      <p:sp>
        <p:nvSpPr>
          <p:cNvPr id="6" name="Content Placeholder 5">
            <a:extLst>
              <a:ext uri="{FF2B5EF4-FFF2-40B4-BE49-F238E27FC236}">
                <a16:creationId xmlns:a16="http://schemas.microsoft.com/office/drawing/2014/main" xmlns="" id="{B333C482-8E43-4359-8629-BC517FF69B41}"/>
              </a:ext>
            </a:extLst>
          </p:cNvPr>
          <p:cNvSpPr>
            <a:spLocks noGrp="1"/>
          </p:cNvSpPr>
          <p:nvPr>
            <p:ph sz="quarter" idx="4"/>
          </p:nvPr>
        </p:nvSpPr>
        <p:spPr/>
        <p:txBody>
          <a:bodyPr>
            <a:normAutofit/>
          </a:bodyPr>
          <a:lstStyle/>
          <a:p>
            <a:pPr marL="0" indent="0">
              <a:buNone/>
            </a:pPr>
            <a:r>
              <a:rPr lang="en-GB" b="1" dirty="0"/>
              <a:t>A group presentation with supporting material (90 marks) </a:t>
            </a:r>
          </a:p>
          <a:p>
            <a:pPr marL="0" indent="0">
              <a:buNone/>
            </a:pPr>
            <a:r>
              <a:rPr lang="en-GB" dirty="0"/>
              <a:t>Each individual in the group to contribute 2 minutes to the presentation and each individual to contribute 1000 words to the supporting materials (max 6 in a group). </a:t>
            </a:r>
          </a:p>
          <a:p>
            <a:pPr marL="0" indent="0">
              <a:buNone/>
            </a:pPr>
            <a:endParaRPr lang="en-GB" dirty="0"/>
          </a:p>
          <a:p>
            <a:pPr marL="0" indent="0">
              <a:buNone/>
            </a:pPr>
            <a:r>
              <a:rPr lang="en-GB" dirty="0"/>
              <a:t>Produce a group presentation and supporting material that reflects on the application of learning from the module to the development of your problem solution. </a:t>
            </a:r>
          </a:p>
          <a:p>
            <a:pPr marL="0" indent="0">
              <a:buNone/>
            </a:pPr>
            <a:endParaRPr lang="en-GB" dirty="0"/>
          </a:p>
          <a:p>
            <a:endParaRPr lang="en-GB" dirty="0"/>
          </a:p>
        </p:txBody>
      </p:sp>
    </p:spTree>
    <p:extLst>
      <p:ext uri="{BB962C8B-B14F-4D97-AF65-F5344CB8AC3E}">
        <p14:creationId xmlns:p14="http://schemas.microsoft.com/office/powerpoint/2010/main" val="37240233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 name="Title 6"/>
          <p:cNvSpPr>
            <a:spLocks noGrp="1"/>
          </p:cNvSpPr>
          <p:nvPr>
            <p:ph type="title"/>
          </p:nvPr>
        </p:nvSpPr>
        <p:spPr>
          <a:xfrm>
            <a:off x="581192" y="702156"/>
            <a:ext cx="11029616" cy="1188720"/>
          </a:xfrm>
        </p:spPr>
        <p:txBody>
          <a:bodyPr vert="horz" lIns="91440" tIns="45720" rIns="91440" bIns="45720" rtlCol="0" anchor="b">
            <a:normAutofit/>
          </a:bodyPr>
          <a:lstStyle/>
          <a:p>
            <a:r>
              <a:rPr lang="en-US" sz="2800" b="0" kern="1200" cap="all" dirty="0">
                <a:solidFill>
                  <a:schemeClr val="tx1">
                    <a:lumMod val="75000"/>
                    <a:lumOff val="25000"/>
                  </a:schemeClr>
                </a:solidFill>
                <a:latin typeface="+mj-lt"/>
                <a:ea typeface="+mj-ea"/>
                <a:cs typeface="+mj-cs"/>
              </a:rPr>
              <a:t>Participation Marks</a:t>
            </a:r>
          </a:p>
        </p:txBody>
      </p:sp>
      <p:sp>
        <p:nvSpPr>
          <p:cNvPr id="19" name="Rectangle 18">
            <a:extLst>
              <a:ext uri="{FF2B5EF4-FFF2-40B4-BE49-F238E27FC236}">
                <a16:creationId xmlns:a16="http://schemas.microsoft.com/office/drawing/2014/main" xmlns="" id="{7A4CA679-3546-4E14-8FB8-F57168C37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xmlns="" id="{44D16E90-7C64-4C04-A50A-B866A1A92B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xmlns="" id="{DBE4DD59-5AA2-46C6-B6A8-9B4C62D198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xmlns="" id="{160CE81C-67DC-489E-BFFB-877C80B854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drawing&#10;&#10;Description automatically generated">
            <a:extLst>
              <a:ext uri="{FF2B5EF4-FFF2-40B4-BE49-F238E27FC236}">
                <a16:creationId xmlns:a16="http://schemas.microsoft.com/office/drawing/2014/main" xmlns="" id="{68B0B47B-42E0-4095-8795-E329490FD278}"/>
              </a:ext>
            </a:extLst>
          </p:cNvPr>
          <p:cNvPicPr>
            <a:picLocks noGrp="1" noChangeAspect="1"/>
          </p:cNvPicPr>
          <p:nvPr>
            <p:ph sz="half" idx="2"/>
          </p:nvPr>
        </p:nvPicPr>
        <p:blipFill rotWithShape="1">
          <a:blip r:embed="rId2"/>
          <a:srcRect l="2358" r="-1" b="-1"/>
          <a:stretch/>
        </p:blipFill>
        <p:spPr>
          <a:xfrm>
            <a:off x="611392" y="2347105"/>
            <a:ext cx="5074920" cy="3712464"/>
          </a:xfrm>
          <a:prstGeom prst="rect">
            <a:avLst/>
          </a:prstGeom>
        </p:spPr>
      </p:pic>
      <p:sp>
        <p:nvSpPr>
          <p:cNvPr id="8" name="Content Placeholder 7"/>
          <p:cNvSpPr>
            <a:spLocks noGrp="1"/>
          </p:cNvSpPr>
          <p:nvPr>
            <p:ph sz="half" idx="1"/>
          </p:nvPr>
        </p:nvSpPr>
        <p:spPr>
          <a:xfrm>
            <a:off x="6340830" y="2340864"/>
            <a:ext cx="5269977" cy="3634486"/>
          </a:xfrm>
        </p:spPr>
        <p:txBody>
          <a:bodyPr vert="horz" lIns="91440" tIns="45720" rIns="91440" bIns="45720" rtlCol="0" anchor="ctr">
            <a:normAutofit/>
          </a:bodyPr>
          <a:lstStyle/>
          <a:p>
            <a:pPr>
              <a:lnSpc>
                <a:spcPct val="110000"/>
              </a:lnSpc>
            </a:pPr>
            <a:r>
              <a:rPr lang="en-US" sz="1500" dirty="0"/>
              <a:t>This mark will be awarded based on your tutor’s assessment of your active participation in, and contributions to, the learning activities throughout the module.   </a:t>
            </a:r>
          </a:p>
          <a:p>
            <a:pPr>
              <a:lnSpc>
                <a:spcPct val="110000"/>
              </a:lnSpc>
            </a:pPr>
            <a:r>
              <a:rPr lang="en-US" sz="1500" dirty="0"/>
              <a:t>Tutors will award marks for completing specified tasks and for the output you produce and submit (e.g. completion of activities, messages posted in   discussion threads, active participation in discussions). This mark relates to both participation and contribution, so simply completing all module study activities is not a guarantee that you will receive the full 20 marks. If your tutor does not feel you have participated in these activities,  some of the 20 marks will be lost.  </a:t>
            </a:r>
          </a:p>
          <a:p>
            <a:pPr marL="0" indent="0">
              <a:lnSpc>
                <a:spcPct val="110000"/>
              </a:lnSpc>
            </a:pPr>
            <a:endParaRPr lang="en-US" sz="1500" dirty="0"/>
          </a:p>
        </p:txBody>
      </p:sp>
    </p:spTree>
    <p:extLst>
      <p:ext uri="{BB962C8B-B14F-4D97-AF65-F5344CB8AC3E}">
        <p14:creationId xmlns:p14="http://schemas.microsoft.com/office/powerpoint/2010/main" val="6062291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8">
            <a:extLst>
              <a:ext uri="{FF2B5EF4-FFF2-40B4-BE49-F238E27FC236}">
                <a16:creationId xmlns:a16="http://schemas.microsoft.com/office/drawing/2014/main" xmlns=""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10">
            <a:extLst>
              <a:ext uri="{FF2B5EF4-FFF2-40B4-BE49-F238E27FC236}">
                <a16:creationId xmlns:a16="http://schemas.microsoft.com/office/drawing/2014/main" xmlns=""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12">
            <a:extLst>
              <a:ext uri="{FF2B5EF4-FFF2-40B4-BE49-F238E27FC236}">
                <a16:creationId xmlns:a16="http://schemas.microsoft.com/office/drawing/2014/main" xmlns=""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29" name="Rectangle 14">
            <a:extLst>
              <a:ext uri="{FF2B5EF4-FFF2-40B4-BE49-F238E27FC236}">
                <a16:creationId xmlns:a16="http://schemas.microsoft.com/office/drawing/2014/main" xmlns=""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93D2E86-F961-42D3-98A6-DE6EB760407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sz="2800" b="0" kern="1200" cap="all">
                <a:solidFill>
                  <a:schemeClr val="tx2"/>
                </a:solidFill>
                <a:latin typeface="+mj-lt"/>
                <a:ea typeface="+mj-ea"/>
                <a:cs typeface="+mj-cs"/>
              </a:rPr>
              <a:t>Links with bmbm4001 – Entrepreneurial innovation</a:t>
            </a:r>
          </a:p>
        </p:txBody>
      </p:sp>
      <p:sp>
        <p:nvSpPr>
          <p:cNvPr id="30" name="Rectangle 16">
            <a:extLst>
              <a:ext uri="{FF2B5EF4-FFF2-40B4-BE49-F238E27FC236}">
                <a16:creationId xmlns:a16="http://schemas.microsoft.com/office/drawing/2014/main" xmlns=""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sz="half" idx="1"/>
          </p:nvPr>
        </p:nvSpPr>
        <p:spPr>
          <a:xfrm>
            <a:off x="581194" y="1896533"/>
            <a:ext cx="6309003" cy="3962266"/>
          </a:xfrm>
        </p:spPr>
        <p:txBody>
          <a:bodyPr vert="horz" lIns="91440" tIns="45720" rIns="91440" bIns="45720" rtlCol="0" anchor="ctr">
            <a:normAutofit/>
          </a:bodyPr>
          <a:lstStyle/>
          <a:p>
            <a:pPr marL="0" indent="0"/>
            <a:endParaRPr lang="en-US" dirty="0">
              <a:solidFill>
                <a:schemeClr val="tx2"/>
              </a:solidFill>
            </a:endParaRPr>
          </a:p>
          <a:p>
            <a:pPr marL="0" indent="0"/>
            <a:endParaRPr lang="en-US" dirty="0">
              <a:solidFill>
                <a:schemeClr val="tx2"/>
              </a:solidFill>
            </a:endParaRPr>
          </a:p>
          <a:p>
            <a:pPr marL="0" indent="0"/>
            <a:endParaRPr lang="en-US" dirty="0">
              <a:solidFill>
                <a:schemeClr val="tx2"/>
              </a:solidFill>
            </a:endParaRPr>
          </a:p>
          <a:p>
            <a:pPr marL="0" indent="0"/>
            <a:r>
              <a:rPr lang="en-US" dirty="0">
                <a:solidFill>
                  <a:schemeClr val="tx2"/>
                </a:solidFill>
              </a:rPr>
              <a:t>The project element you will undertake as a group, will span this module and BMBM4001. </a:t>
            </a:r>
          </a:p>
          <a:p>
            <a:pPr marL="0" indent="0"/>
            <a:r>
              <a:rPr lang="en-US" dirty="0">
                <a:solidFill>
                  <a:schemeClr val="tx2"/>
                </a:solidFill>
              </a:rPr>
              <a:t>All assessments will be linked to the project work undertaken in BMBM4007 to develop a solution to an identified contemporary challenge. </a:t>
            </a:r>
          </a:p>
          <a:p>
            <a:pPr marL="0" indent="0"/>
            <a:r>
              <a:rPr lang="en-US" dirty="0">
                <a:solidFill>
                  <a:schemeClr val="tx2"/>
                </a:solidFill>
              </a:rPr>
              <a:t>In BMBM4001 you will look at developing the problem solution into a business opportunity. </a:t>
            </a:r>
          </a:p>
          <a:p>
            <a:pPr marL="0" indent="0"/>
            <a:endParaRPr lang="en-US" dirty="0">
              <a:solidFill>
                <a:schemeClr val="tx2"/>
              </a:solidFill>
            </a:endParaRPr>
          </a:p>
          <a:p>
            <a:pPr marL="0" indent="0"/>
            <a:endParaRPr lang="en-US" dirty="0">
              <a:solidFill>
                <a:schemeClr val="tx2"/>
              </a:solidFill>
            </a:endParaRPr>
          </a:p>
          <a:p>
            <a:pPr marL="0" indent="0"/>
            <a:endParaRPr lang="en-US" dirty="0">
              <a:solidFill>
                <a:schemeClr val="tx2"/>
              </a:solidFill>
            </a:endParaRPr>
          </a:p>
        </p:txBody>
      </p:sp>
      <p:pic>
        <p:nvPicPr>
          <p:cNvPr id="4" name="Picture 5" descr="Person creating a calendar with adhesive notes on a blackboard">
            <a:extLst>
              <a:ext uri="{FF2B5EF4-FFF2-40B4-BE49-F238E27FC236}">
                <a16:creationId xmlns:a16="http://schemas.microsoft.com/office/drawing/2014/main" xmlns="" id="{A4F3F1E4-1DF6-4C03-8B9D-756CD5308C9B}"/>
              </a:ext>
            </a:extLst>
          </p:cNvPr>
          <p:cNvPicPr>
            <a:picLocks noGrp="1" noChangeAspect="1"/>
          </p:cNvPicPr>
          <p:nvPr>
            <p:ph sz="half" idx="2"/>
          </p:nvPr>
        </p:nvPicPr>
        <p:blipFill rotWithShape="1">
          <a:blip r:embed="rId2"/>
          <a:srcRect l="8714" r="45825" b="-1"/>
          <a:stretch/>
        </p:blipFill>
        <p:spPr>
          <a:xfrm>
            <a:off x="7521283" y="10"/>
            <a:ext cx="4670717" cy="6857990"/>
          </a:xfrm>
          <a:prstGeom prst="rect">
            <a:avLst/>
          </a:prstGeom>
        </p:spPr>
      </p:pic>
    </p:spTree>
    <p:extLst>
      <p:ext uri="{BB962C8B-B14F-4D97-AF65-F5344CB8AC3E}">
        <p14:creationId xmlns:p14="http://schemas.microsoft.com/office/powerpoint/2010/main" val="22510497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xmlns="" id="{1DDC3EF6-2EA5-44B3-94C7-9DDA67A12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xmlns="" id="{87925A9A-E9FA-496E-9C09-7C2845E006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xmlns="" id="{2073ABB4-E164-4CBF-ADFF-25552BB791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xmlns=""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xmlns=""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ctrTitle"/>
          </p:nvPr>
        </p:nvSpPr>
        <p:spPr/>
        <p:txBody>
          <a:bodyPr/>
          <a:lstStyle/>
          <a:p>
            <a:r>
              <a:rPr lang="en-GB" dirty="0" smtClean="0"/>
              <a:t>Any Questions About THE MODULE?</a:t>
            </a:r>
            <a:endParaRPr lang="en-GB" dirty="0"/>
          </a:p>
        </p:txBody>
      </p:sp>
      <p:sp>
        <p:nvSpPr>
          <p:cNvPr id="5" name="Subtitle 4"/>
          <p:cNvSpPr>
            <a:spLocks noGrp="1"/>
          </p:cNvSpPr>
          <p:nvPr>
            <p:ph type="subTitle" idx="1"/>
          </p:nvPr>
        </p:nvSpPr>
        <p:spPr>
          <a:xfrm>
            <a:off x="581194" y="2495445"/>
            <a:ext cx="10993546" cy="3882495"/>
          </a:xfrm>
        </p:spPr>
        <p:txBody>
          <a:bodyPr/>
          <a:lstStyle/>
          <a:p>
            <a:endParaRPr lang="en-GB" dirty="0"/>
          </a:p>
        </p:txBody>
      </p:sp>
      <p:pic>
        <p:nvPicPr>
          <p:cNvPr id="7" name="Picture 7" descr="A picture containing logo&#10;&#10;Description automatically generated">
            <a:extLst>
              <a:ext uri="{FF2B5EF4-FFF2-40B4-BE49-F238E27FC236}">
                <a16:creationId xmlns:a16="http://schemas.microsoft.com/office/drawing/2014/main" xmlns="" id="{49E3A5E9-9A5B-4719-BCE0-8F2637AEEC80}"/>
              </a:ext>
            </a:extLst>
          </p:cNvPr>
          <p:cNvPicPr>
            <a:picLocks noGrp="1" noChangeAspect="1"/>
          </p:cNvPicPr>
          <p:nvPr>
            <p:ph sz="half" idx="4294967295"/>
          </p:nvPr>
        </p:nvPicPr>
        <p:blipFill>
          <a:blip r:embed="rId2"/>
          <a:stretch>
            <a:fillRect/>
          </a:stretch>
        </p:blipFill>
        <p:spPr>
          <a:xfrm>
            <a:off x="1407887" y="2790454"/>
            <a:ext cx="8621484" cy="3292475"/>
          </a:xfrm>
          <a:prstGeom prst="rect">
            <a:avLst/>
          </a:prstGeom>
        </p:spPr>
      </p:pic>
    </p:spTree>
    <p:extLst>
      <p:ext uri="{BB962C8B-B14F-4D97-AF65-F5344CB8AC3E}">
        <p14:creationId xmlns:p14="http://schemas.microsoft.com/office/powerpoint/2010/main" val="1632285899"/>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377</TotalTime>
  <Words>579</Words>
  <Application>Microsoft Office PowerPoint</Application>
  <PresentationFormat>Widescreen</PresentationFormat>
  <Paragraphs>101</Paragraphs>
  <Slides>19</Slides>
  <Notes>1</Notes>
  <HiddenSlides>2</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Arial Nova Light</vt:lpstr>
      <vt:lpstr>Calibri</vt:lpstr>
      <vt:lpstr>Calibri Light</vt:lpstr>
      <vt:lpstr>Gill Sans MT</vt:lpstr>
      <vt:lpstr>Wingdings 2</vt:lpstr>
      <vt:lpstr>DividendVTI</vt:lpstr>
      <vt:lpstr>Contemporary Challenges: Making A Difference</vt:lpstr>
      <vt:lpstr>Session overview</vt:lpstr>
      <vt:lpstr>Introducing the Module</vt:lpstr>
      <vt:lpstr>ICEBREAKER - Introduce YOURSELF</vt:lpstr>
      <vt:lpstr>business Requires Multidisciplinary thinking</vt:lpstr>
      <vt:lpstr>An employers View</vt:lpstr>
      <vt:lpstr>Unit 1 - Visions of the future</vt:lpstr>
      <vt:lpstr>Unit 2 – The Future is Human</vt:lpstr>
      <vt:lpstr>Unit 3 – Change by Design</vt:lpstr>
      <vt:lpstr>Unit 4 – problem solving challenge</vt:lpstr>
      <vt:lpstr>Teaching &amp; Learning Strategy</vt:lpstr>
      <vt:lpstr>In Class Lectures AND On-Line ACTIVITIES</vt:lpstr>
      <vt:lpstr>Navigating the module and completion tracking</vt:lpstr>
      <vt:lpstr>PowerPoint Presentation</vt:lpstr>
      <vt:lpstr>PowerPoint Presentation</vt:lpstr>
      <vt:lpstr>Module assessment</vt:lpstr>
      <vt:lpstr>Participation Marks</vt:lpstr>
      <vt:lpstr>Links with bmbm4001 – Entrepreneurial innovation</vt:lpstr>
      <vt:lpstr>Any Questions About THE MODULE?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Hayward</dc:creator>
  <cp:lastModifiedBy>Gwyneth Jones</cp:lastModifiedBy>
  <cp:revision>626</cp:revision>
  <dcterms:created xsi:type="dcterms:W3CDTF">2021-01-13T19:40:35Z</dcterms:created>
  <dcterms:modified xsi:type="dcterms:W3CDTF">2023-02-27T18:26:21Z</dcterms:modified>
</cp:coreProperties>
</file>